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handoutMasterIdLst>
    <p:handoutMasterId r:id="rId29"/>
  </p:handoutMasterIdLst>
  <p:sldIdLst>
    <p:sldId id="256" r:id="rId2"/>
    <p:sldId id="285" r:id="rId3"/>
    <p:sldId id="286" r:id="rId4"/>
    <p:sldId id="260" r:id="rId5"/>
    <p:sldId id="287" r:id="rId6"/>
    <p:sldId id="257"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88" r:id="rId25"/>
    <p:sldId id="279" r:id="rId26"/>
    <p:sldId id="281" r:id="rId27"/>
  </p:sldIdLst>
  <p:sldSz cx="9144000" cy="6858000" type="screen4x3"/>
  <p:notesSz cx="6858000" cy="9144000"/>
  <p:defaultTextStyle>
    <a:defPPr>
      <a:defRPr lang="zh-TW"/>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86" autoAdjust="0"/>
    <p:restoredTop sz="86658" autoAdjust="0"/>
  </p:normalViewPr>
  <p:slideViewPr>
    <p:cSldViewPr snapToGrid="0" snapToObjects="1">
      <p:cViewPr varScale="1">
        <p:scale>
          <a:sx n="115" d="100"/>
          <a:sy n="115" d="100"/>
        </p:scale>
        <p:origin x="1464" y="126"/>
      </p:cViewPr>
      <p:guideLst>
        <p:guide orient="horz" pos="2160"/>
        <p:guide pos="2880"/>
      </p:guideLst>
    </p:cSldViewPr>
  </p:slideViewPr>
  <p:outlineViewPr>
    <p:cViewPr>
      <p:scale>
        <a:sx n="33" d="100"/>
        <a:sy n="33" d="100"/>
      </p:scale>
      <p:origin x="328"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EC46B55-62D9-0F41-BC47-304FAF785C52}" type="datetimeFigureOut">
              <a:rPr kumimoji="1" lang="zh-TW" altLang="en-US" smtClean="0"/>
              <a:t>2020/7/2</a:t>
            </a:fld>
            <a:endParaRPr kumimoji="1" lang="zh-TW" altLang="en-US"/>
          </a:p>
        </p:txBody>
      </p:sp>
      <p:sp>
        <p:nvSpPr>
          <p:cNvPr id="4" name="頁尾版面配置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TW" altLang="en-US"/>
          </a:p>
        </p:txBody>
      </p:sp>
      <p:sp>
        <p:nvSpPr>
          <p:cNvPr id="5" name="投影片編號版面配置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7D6990B-DB6A-C14B-A7FD-024B5123F023}" type="slidenum">
              <a:rPr kumimoji="1" lang="zh-TW" altLang="en-US" smtClean="0"/>
              <a:t>‹#›</a:t>
            </a:fld>
            <a:endParaRPr kumimoji="1" lang="zh-TW" altLang="en-US"/>
          </a:p>
        </p:txBody>
      </p:sp>
    </p:spTree>
    <p:extLst>
      <p:ext uri="{BB962C8B-B14F-4D97-AF65-F5344CB8AC3E}">
        <p14:creationId xmlns:p14="http://schemas.microsoft.com/office/powerpoint/2010/main" val="14562322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DDDCEB3-CAC4-AA47-85D1-1DF3EB2F8EB3}" type="datetimeFigureOut">
              <a:rPr kumimoji="1" lang="zh-TW" altLang="en-US" smtClean="0"/>
              <a:t>2020/7/2</a:t>
            </a:fld>
            <a:endParaRPr kumimoji="1" lang="zh-TW" altLang="en-US"/>
          </a:p>
        </p:txBody>
      </p:sp>
      <p:sp>
        <p:nvSpPr>
          <p:cNvPr id="4" name="投影片影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91AEF7-A788-AF4F-9728-C9724F650778}" type="slidenum">
              <a:rPr kumimoji="1" lang="zh-TW" altLang="en-US" smtClean="0"/>
              <a:t>‹#›</a:t>
            </a:fld>
            <a:endParaRPr kumimoji="1" lang="zh-TW" altLang="en-US"/>
          </a:p>
        </p:txBody>
      </p:sp>
    </p:spTree>
    <p:extLst>
      <p:ext uri="{BB962C8B-B14F-4D97-AF65-F5344CB8AC3E}">
        <p14:creationId xmlns:p14="http://schemas.microsoft.com/office/powerpoint/2010/main" val="277579679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10"/>
          </p:nvPr>
        </p:nvSpPr>
        <p:spPr/>
        <p:txBody>
          <a:bodyPr/>
          <a:lstStyle/>
          <a:p>
            <a:fld id="{6B91AEF7-A788-AF4F-9728-C9724F650778}" type="slidenum">
              <a:rPr kumimoji="1" lang="zh-TW" altLang="en-US" smtClean="0"/>
              <a:t>1</a:t>
            </a:fld>
            <a:endParaRPr kumimoji="1" lang="zh-TW" altLang="en-US"/>
          </a:p>
        </p:txBody>
      </p:sp>
    </p:spTree>
    <p:extLst>
      <p:ext uri="{BB962C8B-B14F-4D97-AF65-F5344CB8AC3E}">
        <p14:creationId xmlns:p14="http://schemas.microsoft.com/office/powerpoint/2010/main" val="3075475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6B91AEF7-A788-AF4F-9728-C9724F650778}" type="slidenum">
              <a:rPr kumimoji="1" lang="zh-TW" altLang="en-US" smtClean="0"/>
              <a:t>19</a:t>
            </a:fld>
            <a:endParaRPr kumimoji="1" lang="zh-TW" altLang="en-US"/>
          </a:p>
        </p:txBody>
      </p:sp>
    </p:spTree>
    <p:extLst>
      <p:ext uri="{BB962C8B-B14F-4D97-AF65-F5344CB8AC3E}">
        <p14:creationId xmlns:p14="http://schemas.microsoft.com/office/powerpoint/2010/main" val="4048378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6B91AEF7-A788-AF4F-9728-C9724F650778}" type="slidenum">
              <a:rPr kumimoji="1" lang="zh-TW" altLang="en-US" smtClean="0"/>
              <a:t>20</a:t>
            </a:fld>
            <a:endParaRPr kumimoji="1" lang="zh-TW" altLang="en-US"/>
          </a:p>
        </p:txBody>
      </p:sp>
    </p:spTree>
    <p:extLst>
      <p:ext uri="{BB962C8B-B14F-4D97-AF65-F5344CB8AC3E}">
        <p14:creationId xmlns:p14="http://schemas.microsoft.com/office/powerpoint/2010/main" val="71108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6B91AEF7-A788-AF4F-9728-C9724F650778}" type="slidenum">
              <a:rPr kumimoji="1" lang="zh-TW" altLang="en-US" smtClean="0"/>
              <a:t>21</a:t>
            </a:fld>
            <a:endParaRPr kumimoji="1" lang="zh-TW" altLang="en-US"/>
          </a:p>
        </p:txBody>
      </p:sp>
    </p:spTree>
    <p:extLst>
      <p:ext uri="{BB962C8B-B14F-4D97-AF65-F5344CB8AC3E}">
        <p14:creationId xmlns:p14="http://schemas.microsoft.com/office/powerpoint/2010/main" val="22180778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6B91AEF7-A788-AF4F-9728-C9724F650778}" type="slidenum">
              <a:rPr kumimoji="1" lang="zh-TW" altLang="en-US" smtClean="0"/>
              <a:t>22</a:t>
            </a:fld>
            <a:endParaRPr kumimoji="1" lang="zh-TW" altLang="en-US"/>
          </a:p>
        </p:txBody>
      </p:sp>
    </p:spTree>
    <p:extLst>
      <p:ext uri="{BB962C8B-B14F-4D97-AF65-F5344CB8AC3E}">
        <p14:creationId xmlns:p14="http://schemas.microsoft.com/office/powerpoint/2010/main" val="735836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10"/>
          </p:nvPr>
        </p:nvSpPr>
        <p:spPr/>
        <p:txBody>
          <a:bodyPr/>
          <a:lstStyle/>
          <a:p>
            <a:fld id="{6B91AEF7-A788-AF4F-9728-C9724F650778}" type="slidenum">
              <a:rPr kumimoji="1" lang="zh-TW" altLang="en-US" smtClean="0"/>
              <a:t>2</a:t>
            </a:fld>
            <a:endParaRPr kumimoji="1" lang="zh-TW" altLang="en-US"/>
          </a:p>
        </p:txBody>
      </p:sp>
    </p:spTree>
    <p:extLst>
      <p:ext uri="{BB962C8B-B14F-4D97-AF65-F5344CB8AC3E}">
        <p14:creationId xmlns:p14="http://schemas.microsoft.com/office/powerpoint/2010/main" val="3360544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10"/>
          </p:nvPr>
        </p:nvSpPr>
        <p:spPr/>
        <p:txBody>
          <a:bodyPr/>
          <a:lstStyle/>
          <a:p>
            <a:fld id="{6B91AEF7-A788-AF4F-9728-C9724F650778}" type="slidenum">
              <a:rPr kumimoji="1" lang="zh-TW" altLang="en-US" smtClean="0"/>
              <a:t>3</a:t>
            </a:fld>
            <a:endParaRPr kumimoji="1" lang="zh-TW" altLang="en-US"/>
          </a:p>
        </p:txBody>
      </p:sp>
    </p:spTree>
    <p:extLst>
      <p:ext uri="{BB962C8B-B14F-4D97-AF65-F5344CB8AC3E}">
        <p14:creationId xmlns:p14="http://schemas.microsoft.com/office/powerpoint/2010/main" val="452688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6B91AEF7-A788-AF4F-9728-C9724F650778}" type="slidenum">
              <a:rPr kumimoji="1" lang="zh-TW" altLang="en-US" smtClean="0"/>
              <a:t>13</a:t>
            </a:fld>
            <a:endParaRPr kumimoji="1" lang="zh-TW" altLang="en-US"/>
          </a:p>
        </p:txBody>
      </p:sp>
    </p:spTree>
    <p:extLst>
      <p:ext uri="{BB962C8B-B14F-4D97-AF65-F5344CB8AC3E}">
        <p14:creationId xmlns:p14="http://schemas.microsoft.com/office/powerpoint/2010/main" val="3879711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altLang="zh-TW" kern="1200" dirty="0">
              <a:solidFill>
                <a:srgbClr val="FF0000"/>
              </a:solidFill>
              <a:effectLst/>
              <a:latin typeface="Helvetica"/>
              <a:ea typeface="+mn-ea"/>
              <a:cs typeface="Helvetica"/>
            </a:endParaRPr>
          </a:p>
          <a:p>
            <a:endParaRPr lang="zh-HK" altLang="en-US" dirty="0"/>
          </a:p>
        </p:txBody>
      </p:sp>
      <p:sp>
        <p:nvSpPr>
          <p:cNvPr id="4" name="投影片編號版面配置區 3"/>
          <p:cNvSpPr>
            <a:spLocks noGrp="1"/>
          </p:cNvSpPr>
          <p:nvPr>
            <p:ph type="sldNum" sz="quarter" idx="10"/>
          </p:nvPr>
        </p:nvSpPr>
        <p:spPr/>
        <p:txBody>
          <a:bodyPr/>
          <a:lstStyle/>
          <a:p>
            <a:fld id="{6B91AEF7-A788-AF4F-9728-C9724F650778}" type="slidenum">
              <a:rPr kumimoji="1" lang="zh-TW" altLang="en-US" smtClean="0"/>
              <a:t>14</a:t>
            </a:fld>
            <a:endParaRPr kumimoji="1" lang="zh-TW" altLang="en-US"/>
          </a:p>
        </p:txBody>
      </p:sp>
    </p:spTree>
    <p:extLst>
      <p:ext uri="{BB962C8B-B14F-4D97-AF65-F5344CB8AC3E}">
        <p14:creationId xmlns:p14="http://schemas.microsoft.com/office/powerpoint/2010/main" val="2275060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6B91AEF7-A788-AF4F-9728-C9724F650778}" type="slidenum">
              <a:rPr kumimoji="1" lang="zh-TW" altLang="en-US" smtClean="0"/>
              <a:t>15</a:t>
            </a:fld>
            <a:endParaRPr kumimoji="1" lang="zh-TW" altLang="en-US"/>
          </a:p>
        </p:txBody>
      </p:sp>
    </p:spTree>
    <p:extLst>
      <p:ext uri="{BB962C8B-B14F-4D97-AF65-F5344CB8AC3E}">
        <p14:creationId xmlns:p14="http://schemas.microsoft.com/office/powerpoint/2010/main" val="2452412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altLang="zh-HK" kern="1200" dirty="0">
              <a:solidFill>
                <a:srgbClr val="FF0000"/>
              </a:solidFill>
              <a:effectLst/>
              <a:latin typeface="Times New Roman"/>
              <a:ea typeface="+mn-ea"/>
              <a:cs typeface="Times New Roman"/>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zh-HK" altLang="zh-HK" dirty="0">
              <a:effectLst/>
              <a:latin typeface="Times New Roman"/>
              <a:ea typeface="+mn-ea"/>
            </a:endParaRPr>
          </a:p>
          <a:p>
            <a:endParaRPr lang="zh-HK" altLang="en-US" dirty="0"/>
          </a:p>
        </p:txBody>
      </p:sp>
      <p:sp>
        <p:nvSpPr>
          <p:cNvPr id="4" name="投影片編號版面配置區 3"/>
          <p:cNvSpPr>
            <a:spLocks noGrp="1"/>
          </p:cNvSpPr>
          <p:nvPr>
            <p:ph type="sldNum" sz="quarter" idx="10"/>
          </p:nvPr>
        </p:nvSpPr>
        <p:spPr/>
        <p:txBody>
          <a:bodyPr/>
          <a:lstStyle/>
          <a:p>
            <a:fld id="{6B91AEF7-A788-AF4F-9728-C9724F650778}" type="slidenum">
              <a:rPr kumimoji="1" lang="zh-TW" altLang="en-US" smtClean="0"/>
              <a:t>16</a:t>
            </a:fld>
            <a:endParaRPr kumimoji="1" lang="zh-TW" altLang="en-US"/>
          </a:p>
        </p:txBody>
      </p:sp>
    </p:spTree>
    <p:extLst>
      <p:ext uri="{BB962C8B-B14F-4D97-AF65-F5344CB8AC3E}">
        <p14:creationId xmlns:p14="http://schemas.microsoft.com/office/powerpoint/2010/main" val="42257880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altLang="zh-HK" kern="1200" dirty="0">
              <a:solidFill>
                <a:srgbClr val="FF0000"/>
              </a:solidFill>
              <a:effectLst/>
              <a:latin typeface="+mn-lt"/>
              <a:ea typeface="+mn-ea"/>
              <a:cs typeface="Times New Roman"/>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zh-HK" altLang="zh-HK" dirty="0">
              <a:effectLst/>
              <a:latin typeface="Times New Roman"/>
              <a:ea typeface="+mn-ea"/>
            </a:endParaRPr>
          </a:p>
          <a:p>
            <a:endParaRPr lang="zh-HK" altLang="en-US" dirty="0"/>
          </a:p>
        </p:txBody>
      </p:sp>
      <p:sp>
        <p:nvSpPr>
          <p:cNvPr id="4" name="投影片編號版面配置區 3"/>
          <p:cNvSpPr>
            <a:spLocks noGrp="1"/>
          </p:cNvSpPr>
          <p:nvPr>
            <p:ph type="sldNum" sz="quarter" idx="10"/>
          </p:nvPr>
        </p:nvSpPr>
        <p:spPr/>
        <p:txBody>
          <a:bodyPr/>
          <a:lstStyle/>
          <a:p>
            <a:fld id="{6B91AEF7-A788-AF4F-9728-C9724F650778}" type="slidenum">
              <a:rPr kumimoji="1" lang="zh-TW" altLang="en-US" smtClean="0"/>
              <a:t>17</a:t>
            </a:fld>
            <a:endParaRPr kumimoji="1" lang="zh-TW" altLang="en-US"/>
          </a:p>
        </p:txBody>
      </p:sp>
    </p:spTree>
    <p:extLst>
      <p:ext uri="{BB962C8B-B14F-4D97-AF65-F5344CB8AC3E}">
        <p14:creationId xmlns:p14="http://schemas.microsoft.com/office/powerpoint/2010/main" val="42206581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altLang="zh-TW" kern="1200" dirty="0">
              <a:solidFill>
                <a:srgbClr val="FF0000"/>
              </a:solidFill>
              <a:effectLst/>
              <a:latin typeface="+mn-lt"/>
              <a:ea typeface="+mn-ea"/>
              <a:cs typeface="Times New Roman"/>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zh-HK" kern="1200" dirty="0">
              <a:solidFill>
                <a:srgbClr val="FF0000"/>
              </a:solidFill>
              <a:effectLst/>
              <a:latin typeface="+mn-lt"/>
              <a:ea typeface="+mn-ea"/>
              <a:cs typeface="Times New Roman"/>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zh-HK" altLang="zh-HK" dirty="0">
              <a:effectLst/>
              <a:latin typeface="Times New Roman"/>
              <a:ea typeface="+mn-ea"/>
            </a:endParaRPr>
          </a:p>
          <a:p>
            <a:endParaRPr lang="zh-HK" altLang="en-US" dirty="0"/>
          </a:p>
        </p:txBody>
      </p:sp>
      <p:sp>
        <p:nvSpPr>
          <p:cNvPr id="4" name="投影片編號版面配置區 3"/>
          <p:cNvSpPr>
            <a:spLocks noGrp="1"/>
          </p:cNvSpPr>
          <p:nvPr>
            <p:ph type="sldNum" sz="quarter" idx="10"/>
          </p:nvPr>
        </p:nvSpPr>
        <p:spPr/>
        <p:txBody>
          <a:bodyPr/>
          <a:lstStyle/>
          <a:p>
            <a:fld id="{6B91AEF7-A788-AF4F-9728-C9724F650778}" type="slidenum">
              <a:rPr kumimoji="1" lang="zh-TW" altLang="en-US" smtClean="0"/>
              <a:t>18</a:t>
            </a:fld>
            <a:endParaRPr kumimoji="1" lang="zh-TW" altLang="en-US"/>
          </a:p>
        </p:txBody>
      </p:sp>
    </p:spTree>
    <p:extLst>
      <p:ext uri="{BB962C8B-B14F-4D97-AF65-F5344CB8AC3E}">
        <p14:creationId xmlns:p14="http://schemas.microsoft.com/office/powerpoint/2010/main" val="18363958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kumimoji="1" lang="zh-TW" altLang="en-US"/>
              <a:t>按一下以編輯母片標題樣式</a:t>
            </a:r>
          </a:p>
        </p:txBody>
      </p:sp>
      <p:sp>
        <p:nvSpPr>
          <p:cNvPr id="3" name="子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zh-TW" altLang="en-US"/>
              <a:t>按一下以編輯母片子標題樣式</a:t>
            </a:r>
          </a:p>
        </p:txBody>
      </p:sp>
      <p:sp>
        <p:nvSpPr>
          <p:cNvPr id="4" name="日期版面配置區 3"/>
          <p:cNvSpPr>
            <a:spLocks noGrp="1"/>
          </p:cNvSpPr>
          <p:nvPr>
            <p:ph type="dt" sz="half" idx="10"/>
          </p:nvPr>
        </p:nvSpPr>
        <p:spPr/>
        <p:txBody>
          <a:bodyPr/>
          <a:lstStyle/>
          <a:p>
            <a:fld id="{F5BDA9FA-EB68-3B40-918A-FB3F6C7FF9A3}" type="datetimeFigureOut">
              <a:rPr kumimoji="1" lang="zh-TW" altLang="en-US" smtClean="0"/>
              <a:t>2020/7/2</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800852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10"/>
          </p:nvPr>
        </p:nvSpPr>
        <p:spPr/>
        <p:txBody>
          <a:bodyPr/>
          <a:lstStyle/>
          <a:p>
            <a:fld id="{F5BDA9FA-EB68-3B40-918A-FB3F6C7FF9A3}" type="datetimeFigureOut">
              <a:rPr kumimoji="1" lang="zh-TW" altLang="en-US" smtClean="0"/>
              <a:t>2020/7/2</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1523957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垂直標題 1"/>
          <p:cNvSpPr>
            <a:spLocks noGrp="1"/>
          </p:cNvSpPr>
          <p:nvPr>
            <p:ph type="title" orient="vert"/>
          </p:nvPr>
        </p:nvSpPr>
        <p:spPr>
          <a:xfrm>
            <a:off x="6629400" y="274638"/>
            <a:ext cx="2057400" cy="5851525"/>
          </a:xfrm>
        </p:spPr>
        <p:txBody>
          <a:bodyPr vert="eaVert"/>
          <a:lstStyle/>
          <a:p>
            <a:r>
              <a:rPr kumimoji="1"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10"/>
          </p:nvPr>
        </p:nvSpPr>
        <p:spPr/>
        <p:txBody>
          <a:bodyPr/>
          <a:lstStyle/>
          <a:p>
            <a:fld id="{F5BDA9FA-EB68-3B40-918A-FB3F6C7FF9A3}" type="datetimeFigureOut">
              <a:rPr kumimoji="1" lang="zh-TW" altLang="en-US" smtClean="0"/>
              <a:t>2020/7/2</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3718212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a:t>按一下以編輯母片標題樣式</a:t>
            </a:r>
          </a:p>
        </p:txBody>
      </p:sp>
      <p:sp>
        <p:nvSpPr>
          <p:cNvPr id="3" name="內容版面配置區 2"/>
          <p:cNvSpPr>
            <a:spLocks noGrp="1"/>
          </p:cNvSpPr>
          <p:nvPr>
            <p:ph idx="1"/>
          </p:nvPr>
        </p:nvSpPr>
        <p:spPr/>
        <p:txBody>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10"/>
          </p:nvPr>
        </p:nvSpPr>
        <p:spPr/>
        <p:txBody>
          <a:bodyPr/>
          <a:lstStyle/>
          <a:p>
            <a:fld id="{F5BDA9FA-EB68-3B40-918A-FB3F6C7FF9A3}" type="datetimeFigureOut">
              <a:rPr kumimoji="1" lang="zh-TW" altLang="en-US" smtClean="0"/>
              <a:t>2020/7/2</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2792891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頭">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kumimoji="1"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zh-TW" altLang="en-US"/>
              <a:t>按一下以編輯母片文字樣式</a:t>
            </a:r>
          </a:p>
        </p:txBody>
      </p:sp>
      <p:sp>
        <p:nvSpPr>
          <p:cNvPr id="4" name="日期版面配置區 3"/>
          <p:cNvSpPr>
            <a:spLocks noGrp="1"/>
          </p:cNvSpPr>
          <p:nvPr>
            <p:ph type="dt" sz="half" idx="10"/>
          </p:nvPr>
        </p:nvSpPr>
        <p:spPr/>
        <p:txBody>
          <a:bodyPr/>
          <a:lstStyle/>
          <a:p>
            <a:fld id="{F5BDA9FA-EB68-3B40-918A-FB3F6C7FF9A3}" type="datetimeFigureOut">
              <a:rPr kumimoji="1" lang="zh-TW" altLang="en-US" smtClean="0"/>
              <a:t>2020/7/2</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2669166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5" name="日期版面配置區 4"/>
          <p:cNvSpPr>
            <a:spLocks noGrp="1"/>
          </p:cNvSpPr>
          <p:nvPr>
            <p:ph type="dt" sz="half" idx="10"/>
          </p:nvPr>
        </p:nvSpPr>
        <p:spPr/>
        <p:txBody>
          <a:bodyPr/>
          <a:lstStyle/>
          <a:p>
            <a:fld id="{F5BDA9FA-EB68-3B40-918A-FB3F6C7FF9A3}" type="datetimeFigureOut">
              <a:rPr kumimoji="1" lang="zh-TW" altLang="en-US" smtClean="0"/>
              <a:t>2020/7/2</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33954181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kumimoji="1"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7" name="日期版面配置區 6"/>
          <p:cNvSpPr>
            <a:spLocks noGrp="1"/>
          </p:cNvSpPr>
          <p:nvPr>
            <p:ph type="dt" sz="half" idx="10"/>
          </p:nvPr>
        </p:nvSpPr>
        <p:spPr/>
        <p:txBody>
          <a:bodyPr/>
          <a:lstStyle/>
          <a:p>
            <a:fld id="{F5BDA9FA-EB68-3B40-918A-FB3F6C7FF9A3}" type="datetimeFigureOut">
              <a:rPr kumimoji="1" lang="zh-TW" altLang="en-US" smtClean="0"/>
              <a:t>2020/7/2</a:t>
            </a:fld>
            <a:endParaRPr kumimoji="1" lang="zh-TW" altLang="en-US"/>
          </a:p>
        </p:txBody>
      </p:sp>
      <p:sp>
        <p:nvSpPr>
          <p:cNvPr id="8" name="頁尾版面配置區 7"/>
          <p:cNvSpPr>
            <a:spLocks noGrp="1"/>
          </p:cNvSpPr>
          <p:nvPr>
            <p:ph type="ftr" sz="quarter" idx="11"/>
          </p:nvPr>
        </p:nvSpPr>
        <p:spPr/>
        <p:txBody>
          <a:bodyPr/>
          <a:lstStyle/>
          <a:p>
            <a:endParaRPr kumimoji="1" lang="zh-TW" altLang="en-US"/>
          </a:p>
        </p:txBody>
      </p:sp>
      <p:sp>
        <p:nvSpPr>
          <p:cNvPr id="9" name="投影片編號版面配置區 8"/>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962678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a:t>按一下以編輯母片標題樣式</a:t>
            </a:r>
          </a:p>
        </p:txBody>
      </p:sp>
      <p:sp>
        <p:nvSpPr>
          <p:cNvPr id="3" name="日期版面配置區 2"/>
          <p:cNvSpPr>
            <a:spLocks noGrp="1"/>
          </p:cNvSpPr>
          <p:nvPr>
            <p:ph type="dt" sz="half" idx="10"/>
          </p:nvPr>
        </p:nvSpPr>
        <p:spPr/>
        <p:txBody>
          <a:bodyPr/>
          <a:lstStyle/>
          <a:p>
            <a:fld id="{F5BDA9FA-EB68-3B40-918A-FB3F6C7FF9A3}" type="datetimeFigureOut">
              <a:rPr kumimoji="1" lang="zh-TW" altLang="en-US" smtClean="0"/>
              <a:t>2020/7/2</a:t>
            </a:fld>
            <a:endParaRPr kumimoji="1" lang="zh-TW" altLang="en-US"/>
          </a:p>
        </p:txBody>
      </p:sp>
      <p:sp>
        <p:nvSpPr>
          <p:cNvPr id="4" name="頁尾版面配置區 3"/>
          <p:cNvSpPr>
            <a:spLocks noGrp="1"/>
          </p:cNvSpPr>
          <p:nvPr>
            <p:ph type="ftr" sz="quarter" idx="11"/>
          </p:nvPr>
        </p:nvSpPr>
        <p:spPr/>
        <p:txBody>
          <a:bodyPr/>
          <a:lstStyle/>
          <a:p>
            <a:endParaRPr kumimoji="1" lang="zh-TW" altLang="en-US"/>
          </a:p>
        </p:txBody>
      </p:sp>
      <p:sp>
        <p:nvSpPr>
          <p:cNvPr id="5" name="投影片編號版面配置區 4"/>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3287981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F5BDA9FA-EB68-3B40-918A-FB3F6C7FF9A3}" type="datetimeFigureOut">
              <a:rPr kumimoji="1" lang="zh-TW" altLang="en-US" smtClean="0"/>
              <a:t>2020/7/2</a:t>
            </a:fld>
            <a:endParaRPr kumimoji="1" lang="zh-TW" altLang="en-US"/>
          </a:p>
        </p:txBody>
      </p:sp>
      <p:sp>
        <p:nvSpPr>
          <p:cNvPr id="3" name="頁尾版面配置區 2"/>
          <p:cNvSpPr>
            <a:spLocks noGrp="1"/>
          </p:cNvSpPr>
          <p:nvPr>
            <p:ph type="ftr" sz="quarter" idx="11"/>
          </p:nvPr>
        </p:nvSpPr>
        <p:spPr/>
        <p:txBody>
          <a:bodyPr/>
          <a:lstStyle/>
          <a:p>
            <a:endParaRPr kumimoji="1" lang="zh-TW" altLang="en-US"/>
          </a:p>
        </p:txBody>
      </p:sp>
      <p:sp>
        <p:nvSpPr>
          <p:cNvPr id="4" name="投影片編號版面配置區 3"/>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3851027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kumimoji="1"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TW" altLang="en-US"/>
              <a:t>按一下以編輯母片文字樣式</a:t>
            </a:r>
          </a:p>
        </p:txBody>
      </p:sp>
      <p:sp>
        <p:nvSpPr>
          <p:cNvPr id="5" name="日期版面配置區 4"/>
          <p:cNvSpPr>
            <a:spLocks noGrp="1"/>
          </p:cNvSpPr>
          <p:nvPr>
            <p:ph type="dt" sz="half" idx="10"/>
          </p:nvPr>
        </p:nvSpPr>
        <p:spPr/>
        <p:txBody>
          <a:bodyPr/>
          <a:lstStyle/>
          <a:p>
            <a:fld id="{F5BDA9FA-EB68-3B40-918A-FB3F6C7FF9A3}" type="datetimeFigureOut">
              <a:rPr kumimoji="1" lang="zh-TW" altLang="en-US" smtClean="0"/>
              <a:t>2020/7/2</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3609011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kumimoji="1"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TW" altLang="en-US"/>
              <a:t>按一下以編輯母片文字樣式</a:t>
            </a:r>
          </a:p>
        </p:txBody>
      </p:sp>
      <p:sp>
        <p:nvSpPr>
          <p:cNvPr id="5" name="日期版面配置區 4"/>
          <p:cNvSpPr>
            <a:spLocks noGrp="1"/>
          </p:cNvSpPr>
          <p:nvPr>
            <p:ph type="dt" sz="half" idx="10"/>
          </p:nvPr>
        </p:nvSpPr>
        <p:spPr/>
        <p:txBody>
          <a:bodyPr/>
          <a:lstStyle/>
          <a:p>
            <a:fld id="{F5BDA9FA-EB68-3B40-918A-FB3F6C7FF9A3}" type="datetimeFigureOut">
              <a:rPr kumimoji="1" lang="zh-TW" altLang="en-US" smtClean="0"/>
              <a:t>2020/7/2</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985446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zh-TW" altLang="en-US"/>
              <a:t>按一下以編輯母片標題樣式</a:t>
            </a:r>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BDA9FA-EB68-3B40-918A-FB3F6C7FF9A3}" type="datetimeFigureOut">
              <a:rPr kumimoji="1" lang="zh-TW" altLang="en-US" smtClean="0"/>
              <a:t>2020/7/2</a:t>
            </a:fld>
            <a:endParaRPr kumimoji="1"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11673432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zh-TW"/>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emf"/><Relationship Id="rId5" Type="http://schemas.openxmlformats.org/officeDocument/2006/relationships/image" Target="../media/image18.jpe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emf"/><Relationship Id="rId5" Type="http://schemas.openxmlformats.org/officeDocument/2006/relationships/image" Target="../media/image21.jpe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emf"/><Relationship Id="rId5" Type="http://schemas.openxmlformats.org/officeDocument/2006/relationships/image" Target="../media/image1.jp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emf"/><Relationship Id="rId5" Type="http://schemas.openxmlformats.org/officeDocument/2006/relationships/image" Target="../media/image25.jpe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emf"/><Relationship Id="rId5" Type="http://schemas.openxmlformats.org/officeDocument/2006/relationships/image" Target="../media/image27.jpe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emf"/><Relationship Id="rId5" Type="http://schemas.openxmlformats.org/officeDocument/2006/relationships/image" Target="../media/image29.jpe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9.emf"/><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9.emf"/><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9.emf"/><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9.emf"/><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descr="top bar.jpg"/>
          <p:cNvPicPr>
            <a:picLocks noChangeAspect="1"/>
          </p:cNvPicPr>
          <p:nvPr/>
        </p:nvPicPr>
        <p:blipFill>
          <a:blip r:embed="rId3">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22" name="TextBox 3"/>
          <p:cNvSpPr txBox="1"/>
          <p:nvPr/>
        </p:nvSpPr>
        <p:spPr>
          <a:xfrm>
            <a:off x="322774" y="1073961"/>
            <a:ext cx="2936517" cy="1015663"/>
          </a:xfrm>
          <a:prstGeom prst="rect">
            <a:avLst/>
          </a:prstGeom>
          <a:gradFill flip="none" rotWithShape="1">
            <a:gsLst>
              <a:gs pos="47000">
                <a:srgbClr val="4BACC6">
                  <a:lumMod val="20000"/>
                  <a:lumOff val="80000"/>
                </a:srgbClr>
              </a:gs>
              <a:gs pos="100000">
                <a:sysClr val="window" lastClr="FFFFFF"/>
              </a:gs>
            </a:gsLst>
            <a:lin ang="0" scaled="1"/>
            <a:tileRect/>
          </a:gradFill>
          <a:ln w="25400" cap="flat" cmpd="sng" algn="ctr">
            <a:solidFill>
              <a:sysClr val="window" lastClr="FFFFFF"/>
            </a:solidFill>
            <a:prstDash val="solid"/>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sz="2000" b="1" dirty="0">
                <a:solidFill>
                  <a:srgbClr val="FF0000"/>
                </a:solidFill>
                <a:latin typeface="Times New Roman"/>
                <a:ea typeface="BiauKai"/>
              </a:rPr>
              <a:t>The Battle of </a:t>
            </a:r>
            <a:r>
              <a:rPr lang="en-US" altLang="zh-CN" sz="2000" b="1" dirty="0" err="1" smtClean="0">
                <a:solidFill>
                  <a:srgbClr val="FF0000"/>
                </a:solidFill>
                <a:latin typeface="Times New Roman"/>
                <a:ea typeface="BiauKai"/>
              </a:rPr>
              <a:t>Xiangzhou</a:t>
            </a:r>
            <a:r>
              <a:rPr lang="en-US" altLang="zh-CN" sz="2000" b="1" dirty="0" smtClean="0">
                <a:solidFill>
                  <a:srgbClr val="FF0000"/>
                </a:solidFill>
                <a:latin typeface="Times New Roman"/>
                <a:ea typeface="BiauKai"/>
              </a:rPr>
              <a:t> </a:t>
            </a:r>
            <a:r>
              <a:rPr lang="en-US" altLang="zh-TW" sz="2000" b="1" dirty="0">
                <a:solidFill>
                  <a:srgbClr val="FF0000"/>
                </a:solidFill>
                <a:latin typeface="Times New Roman"/>
                <a:ea typeface="BiauKai"/>
              </a:rPr>
              <a:t>(</a:t>
            </a:r>
            <a:r>
              <a:rPr lang="zh-TW" altLang="en-US" sz="2000" b="1" dirty="0">
                <a:solidFill>
                  <a:srgbClr val="FF0000"/>
                </a:solidFill>
                <a:latin typeface="Times New Roman"/>
                <a:ea typeface="BiauKai"/>
              </a:rPr>
              <a:t>相州</a:t>
            </a:r>
            <a:r>
              <a:rPr lang="en-US" altLang="zh-TW" sz="2000" b="1" dirty="0">
                <a:solidFill>
                  <a:srgbClr val="FF0000"/>
                </a:solidFill>
                <a:latin typeface="Times New Roman"/>
                <a:ea typeface="BiauKai"/>
              </a:rPr>
              <a:t>)</a:t>
            </a:r>
            <a:r>
              <a:rPr lang="en-US" altLang="zh-CN" sz="2000" b="1" dirty="0">
                <a:solidFill>
                  <a:srgbClr val="FF0000"/>
                </a:solidFill>
                <a:latin typeface="Times New Roman"/>
                <a:ea typeface="BiauKai"/>
              </a:rPr>
              <a:t>: </a:t>
            </a:r>
            <a:r>
              <a:rPr lang="en-US" altLang="zh-CN" sz="2000" b="1" dirty="0">
                <a:solidFill>
                  <a:srgbClr val="548DD4"/>
                </a:solidFill>
                <a:latin typeface="Times New Roman"/>
                <a:ea typeface="新細明體"/>
              </a:rPr>
              <a:t>The Evolution of Tang</a:t>
            </a:r>
            <a:r>
              <a:rPr lang="zh-CN" altLang="en-US" sz="2000" b="1" dirty="0">
                <a:solidFill>
                  <a:srgbClr val="548DD4"/>
                </a:solidFill>
                <a:latin typeface="Times New Roman"/>
                <a:ea typeface="新細明體"/>
              </a:rPr>
              <a:t> </a:t>
            </a:r>
            <a:r>
              <a:rPr lang="en-US" altLang="zh-CN" sz="2000" b="1" dirty="0">
                <a:solidFill>
                  <a:srgbClr val="548DD4"/>
                </a:solidFill>
                <a:latin typeface="Times New Roman"/>
                <a:ea typeface="新細明體"/>
              </a:rPr>
              <a:t>Dynasty</a:t>
            </a:r>
            <a:r>
              <a:rPr kumimoji="0" lang="zh-CN" altLang="en-US" sz="2000" b="1" i="0" u="none" strike="noStrike" kern="1200" cap="none" spc="0" normalizeH="0" baseline="0" noProof="0" dirty="0">
                <a:ln>
                  <a:noFill/>
                </a:ln>
                <a:solidFill>
                  <a:srgbClr val="548DD4"/>
                </a:solidFill>
                <a:effectLst/>
                <a:uLnTx/>
                <a:uFillTx/>
                <a:latin typeface="Times New Roman"/>
                <a:ea typeface="新細明體"/>
                <a:cs typeface="+mn-cs"/>
              </a:rPr>
              <a:t> </a:t>
            </a:r>
            <a:r>
              <a:rPr lang="en-US" altLang="zh-CN" sz="2000" b="1" dirty="0">
                <a:solidFill>
                  <a:srgbClr val="548DD4"/>
                </a:solidFill>
                <a:latin typeface="Times New Roman"/>
                <a:ea typeface="新細明體"/>
              </a:rPr>
              <a:t>A</a:t>
            </a:r>
            <a:r>
              <a:rPr kumimoji="0" lang="en-US" altLang="zh-CN" sz="2000" b="1" i="0" u="none" strike="noStrike" kern="1200" cap="none" spc="0" normalizeH="0" baseline="0" noProof="0" dirty="0" err="1">
                <a:ln>
                  <a:noFill/>
                </a:ln>
                <a:solidFill>
                  <a:srgbClr val="548DD4"/>
                </a:solidFill>
                <a:effectLst/>
                <a:uLnTx/>
                <a:uFillTx/>
                <a:latin typeface="Times New Roman"/>
                <a:ea typeface="新細明體"/>
                <a:cs typeface="+mn-cs"/>
              </a:rPr>
              <a:t>rmour</a:t>
            </a:r>
            <a:endParaRPr kumimoji="0" lang="zh-HK" altLang="en-US" sz="2000" b="0" i="0" u="none" strike="noStrike" kern="0" cap="none" spc="0" normalizeH="0" baseline="0" noProof="0" dirty="0">
              <a:ln>
                <a:noFill/>
              </a:ln>
              <a:solidFill>
                <a:sysClr val="window" lastClr="FFFFFF"/>
              </a:solidFill>
              <a:effectLst/>
              <a:uLnTx/>
              <a:uFillTx/>
              <a:latin typeface="Times New Roman"/>
              <a:ea typeface="新細明體"/>
              <a:cs typeface="+mn-cs"/>
            </a:endParaRPr>
          </a:p>
        </p:txBody>
      </p:sp>
      <p:sp>
        <p:nvSpPr>
          <p:cNvPr id="3" name="矩形 2"/>
          <p:cNvSpPr/>
          <p:nvPr/>
        </p:nvSpPr>
        <p:spPr>
          <a:xfrm>
            <a:off x="185614" y="2282858"/>
            <a:ext cx="2865470" cy="1415772"/>
          </a:xfrm>
          <a:prstGeom prst="rect">
            <a:avLst/>
          </a:prstGeom>
        </p:spPr>
        <p:txBody>
          <a:bodyPr wrap="square">
            <a:spAutoFit/>
          </a:bodyPr>
          <a:lstStyle/>
          <a:p>
            <a:pPr lvl="0">
              <a:spcAft>
                <a:spcPts val="0"/>
              </a:spcAft>
              <a:buFont typeface="+mj-lt"/>
              <a:buAutoNum type="romanUcPeriod"/>
            </a:pPr>
            <a:r>
              <a:rPr lang="en-US" altLang="zh-TW" b="1" dirty="0">
                <a:solidFill>
                  <a:srgbClr val="E36C0A"/>
                </a:solidFill>
                <a:latin typeface="Times New Roman" panose="02020603050405020304" pitchFamily="18" charset="0"/>
                <a:ea typeface="BiauKai"/>
                <a:cs typeface="Times New Roman" panose="02020603050405020304" pitchFamily="18" charset="0"/>
              </a:rPr>
              <a:t> The An-Shi (An Lushan </a:t>
            </a:r>
            <a:r>
              <a:rPr lang="zh-TW" altLang="en-US" b="1" dirty="0">
                <a:solidFill>
                  <a:srgbClr val="E36C0A"/>
                </a:solidFill>
                <a:latin typeface="Times New Roman" panose="02020603050405020304" pitchFamily="18" charset="0"/>
                <a:ea typeface="BiauKai"/>
                <a:cs typeface="Times New Roman" panose="02020603050405020304" pitchFamily="18" charset="0"/>
              </a:rPr>
              <a:t>安祿山 </a:t>
            </a:r>
            <a:r>
              <a:rPr lang="en-US" altLang="zh-TW" b="1" dirty="0">
                <a:solidFill>
                  <a:srgbClr val="E36C0A"/>
                </a:solidFill>
                <a:latin typeface="Times New Roman" panose="02020603050405020304" pitchFamily="18" charset="0"/>
                <a:ea typeface="BiauKai"/>
                <a:cs typeface="Times New Roman" panose="02020603050405020304" pitchFamily="18" charset="0"/>
              </a:rPr>
              <a:t>and Shi </a:t>
            </a:r>
            <a:r>
              <a:rPr lang="en-US" altLang="zh-TW" b="1" dirty="0" err="1">
                <a:solidFill>
                  <a:srgbClr val="E36C0A"/>
                </a:solidFill>
                <a:latin typeface="Times New Roman" panose="02020603050405020304" pitchFamily="18" charset="0"/>
                <a:ea typeface="BiauKai"/>
                <a:cs typeface="Times New Roman" panose="02020603050405020304" pitchFamily="18" charset="0"/>
              </a:rPr>
              <a:t>Shiming</a:t>
            </a:r>
            <a:r>
              <a:rPr lang="en-US" altLang="zh-TW" b="1" dirty="0">
                <a:solidFill>
                  <a:srgbClr val="E36C0A"/>
                </a:solidFill>
                <a:latin typeface="Times New Roman" panose="02020603050405020304" pitchFamily="18" charset="0"/>
                <a:ea typeface="BiauKai"/>
                <a:cs typeface="Times New Roman" panose="02020603050405020304" pitchFamily="18" charset="0"/>
              </a:rPr>
              <a:t> </a:t>
            </a:r>
            <a:r>
              <a:rPr lang="zh-TW" altLang="en-US" b="1" dirty="0">
                <a:solidFill>
                  <a:srgbClr val="E36C0A"/>
                </a:solidFill>
                <a:latin typeface="Times New Roman" panose="02020603050405020304" pitchFamily="18" charset="0"/>
                <a:ea typeface="BiauKai"/>
                <a:cs typeface="Times New Roman" panose="02020603050405020304" pitchFamily="18" charset="0"/>
              </a:rPr>
              <a:t>史思明</a:t>
            </a:r>
            <a:r>
              <a:rPr lang="en-US" altLang="zh-TW" b="1" dirty="0">
                <a:solidFill>
                  <a:srgbClr val="E36C0A"/>
                </a:solidFill>
                <a:latin typeface="Times New Roman" panose="02020603050405020304" pitchFamily="18" charset="0"/>
                <a:ea typeface="BiauKai"/>
                <a:cs typeface="Times New Roman" panose="02020603050405020304" pitchFamily="18" charset="0"/>
              </a:rPr>
              <a:t>) Rebellion: </a:t>
            </a:r>
          </a:p>
          <a:p>
            <a:pPr lvl="0">
              <a:spcAft>
                <a:spcPts val="0"/>
              </a:spcAft>
            </a:pPr>
            <a:endParaRPr lang="en-US" altLang="zh-TW" sz="1600" b="1" dirty="0">
              <a:solidFill>
                <a:srgbClr val="E36C0A"/>
              </a:solidFill>
              <a:latin typeface="Times New Roman" panose="02020603050405020304" pitchFamily="18" charset="0"/>
              <a:ea typeface="BiauKai"/>
              <a:cs typeface="Times New Roman" panose="02020603050405020304" pitchFamily="18" charset="0"/>
            </a:endParaRPr>
          </a:p>
          <a:p>
            <a:pPr lvl="0">
              <a:spcAft>
                <a:spcPts val="0"/>
              </a:spcAft>
            </a:pPr>
            <a:r>
              <a:rPr lang="en-US" altLang="zh-TW" sz="1600" b="1" dirty="0">
                <a:solidFill>
                  <a:srgbClr val="E36C0A"/>
                </a:solidFill>
                <a:latin typeface="Times New Roman" panose="02020603050405020304" pitchFamily="18" charset="0"/>
                <a:ea typeface="BiauKai"/>
                <a:cs typeface="Times New Roman" panose="02020603050405020304" pitchFamily="18" charset="0"/>
              </a:rPr>
              <a:t>Background</a:t>
            </a:r>
            <a:endParaRPr lang="zh-HK" altLang="zh-TW" sz="1600" b="1" kern="100" dirty="0">
              <a:latin typeface="Times New Roman" panose="02020603050405020304" pitchFamily="18" charset="0"/>
              <a:cs typeface="Times New Roman" panose="02020603050405020304" pitchFamily="18" charset="0"/>
            </a:endParaRPr>
          </a:p>
        </p:txBody>
      </p:sp>
      <p:pic>
        <p:nvPicPr>
          <p:cNvPr id="24" name="圖片 23"/>
          <p:cNvPicPr/>
          <p:nvPr/>
        </p:nvPicPr>
        <p:blipFill>
          <a:blip r:embed="rId4">
            <a:extLst>
              <a:ext uri="{28A0092B-C50C-407E-A947-70E740481C1C}">
                <a14:useLocalDpi xmlns:a14="http://schemas.microsoft.com/office/drawing/2010/main" val="0"/>
              </a:ext>
            </a:extLst>
          </a:blip>
          <a:stretch>
            <a:fillRect/>
          </a:stretch>
        </p:blipFill>
        <p:spPr>
          <a:xfrm>
            <a:off x="3259291" y="733017"/>
            <a:ext cx="5774451" cy="5944567"/>
          </a:xfrm>
          <a:prstGeom prst="rect">
            <a:avLst/>
          </a:prstGeom>
          <a:extLst>
            <a:ext uri="{FAA26D3D-D897-4be2-8F04-BA451C77F1D7}">
              <ma14:placeholderFlag xmlns:ma14="http://schemas.microsoft.com/office/mac/drawingml/2011/main" xmlns=""/>
            </a:ext>
          </a:extLst>
        </p:spPr>
      </p:pic>
      <p:grpSp>
        <p:nvGrpSpPr>
          <p:cNvPr id="25" name="群組 24"/>
          <p:cNvGrpSpPr/>
          <p:nvPr/>
        </p:nvGrpSpPr>
        <p:grpSpPr>
          <a:xfrm>
            <a:off x="3468105" y="748672"/>
            <a:ext cx="5276708" cy="5005596"/>
            <a:chOff x="356234" y="1"/>
            <a:chExt cx="5926764" cy="5268954"/>
          </a:xfrm>
        </p:grpSpPr>
        <p:sp>
          <p:nvSpPr>
            <p:cNvPr id="26" name="Oval 7"/>
            <p:cNvSpPr/>
            <p:nvPr/>
          </p:nvSpPr>
          <p:spPr>
            <a:xfrm>
              <a:off x="4248472" y="1368152"/>
              <a:ext cx="144016" cy="144016"/>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a:p>
          </p:txBody>
        </p:sp>
        <p:sp>
          <p:nvSpPr>
            <p:cNvPr id="27" name="Oval 8"/>
            <p:cNvSpPr/>
            <p:nvPr/>
          </p:nvSpPr>
          <p:spPr>
            <a:xfrm>
              <a:off x="4608512" y="1008112"/>
              <a:ext cx="144016" cy="144016"/>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a:p>
          </p:txBody>
        </p:sp>
        <p:sp>
          <p:nvSpPr>
            <p:cNvPr id="28" name="Oval 9"/>
            <p:cNvSpPr/>
            <p:nvPr/>
          </p:nvSpPr>
          <p:spPr>
            <a:xfrm>
              <a:off x="4968552" y="648072"/>
              <a:ext cx="144016" cy="144016"/>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a:p>
          </p:txBody>
        </p:sp>
        <p:sp>
          <p:nvSpPr>
            <p:cNvPr id="29" name="Oval 10"/>
            <p:cNvSpPr/>
            <p:nvPr/>
          </p:nvSpPr>
          <p:spPr>
            <a:xfrm>
              <a:off x="3960440" y="5040560"/>
              <a:ext cx="144016" cy="144016"/>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a:p>
          </p:txBody>
        </p:sp>
        <p:sp>
          <p:nvSpPr>
            <p:cNvPr id="30" name="Oval 11"/>
            <p:cNvSpPr/>
            <p:nvPr/>
          </p:nvSpPr>
          <p:spPr>
            <a:xfrm>
              <a:off x="2448272" y="3384376"/>
              <a:ext cx="144016" cy="144016"/>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a:p>
          </p:txBody>
        </p:sp>
        <p:sp>
          <p:nvSpPr>
            <p:cNvPr id="31" name="Oval 13"/>
            <p:cNvSpPr/>
            <p:nvPr/>
          </p:nvSpPr>
          <p:spPr>
            <a:xfrm>
              <a:off x="2736304" y="1224136"/>
              <a:ext cx="144016" cy="144016"/>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a:p>
          </p:txBody>
        </p:sp>
        <p:sp>
          <p:nvSpPr>
            <p:cNvPr id="32" name="Oval 14"/>
            <p:cNvSpPr/>
            <p:nvPr/>
          </p:nvSpPr>
          <p:spPr>
            <a:xfrm>
              <a:off x="1800200" y="1440160"/>
              <a:ext cx="144016" cy="144016"/>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a:p>
          </p:txBody>
        </p:sp>
        <p:sp>
          <p:nvSpPr>
            <p:cNvPr id="33" name="Oval 15"/>
            <p:cNvSpPr/>
            <p:nvPr/>
          </p:nvSpPr>
          <p:spPr>
            <a:xfrm>
              <a:off x="504056" y="144016"/>
              <a:ext cx="144016" cy="144016"/>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a:p>
          </p:txBody>
        </p:sp>
        <p:sp>
          <p:nvSpPr>
            <p:cNvPr id="34" name="Oval 16"/>
            <p:cNvSpPr/>
            <p:nvPr/>
          </p:nvSpPr>
          <p:spPr>
            <a:xfrm>
              <a:off x="936104" y="2088232"/>
              <a:ext cx="144016" cy="144016"/>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a:p>
          </p:txBody>
        </p:sp>
        <p:sp>
          <p:nvSpPr>
            <p:cNvPr id="35" name="TextBox 17"/>
            <p:cNvSpPr txBox="1"/>
            <p:nvPr/>
          </p:nvSpPr>
          <p:spPr>
            <a:xfrm>
              <a:off x="4752528" y="307402"/>
              <a:ext cx="1530470" cy="352694"/>
            </a:xfrm>
            <a:prstGeom prst="rect">
              <a:avLst/>
            </a:prstGeom>
            <a:noFill/>
          </p:spPr>
          <p:txBody>
            <a:bodyPr wrap="square" rtlCol="0">
              <a:noAutofit/>
            </a:bodyPr>
            <a:lstStyle/>
            <a:p>
              <a:pPr>
                <a:spcAft>
                  <a:spcPts val="0"/>
                </a:spcAft>
              </a:pPr>
              <a:r>
                <a:rPr lang="en-US" altLang="zh-CN" sz="1500" kern="1200" dirty="0" err="1">
                  <a:solidFill>
                    <a:srgbClr val="000000"/>
                  </a:solidFill>
                  <a:effectLst/>
                  <a:latin typeface="Times New Roman" panose="02020603050405020304" pitchFamily="18" charset="0"/>
                  <a:ea typeface="新細明體"/>
                  <a:cs typeface="Times New Roman" panose="02020603050405020304" pitchFamily="18" charset="0"/>
                </a:rPr>
                <a:t>Yingzhou</a:t>
              </a:r>
              <a:endParaRPr lang="zh-HK" sz="1500" dirty="0">
                <a:effectLst/>
                <a:latin typeface="Times New Roman" panose="02020603050405020304" pitchFamily="18" charset="0"/>
                <a:ea typeface="新細明體"/>
                <a:cs typeface="Times New Roman" panose="02020603050405020304" pitchFamily="18" charset="0"/>
              </a:endParaRPr>
            </a:p>
          </p:txBody>
        </p:sp>
        <p:sp>
          <p:nvSpPr>
            <p:cNvPr id="36" name="TextBox 18"/>
            <p:cNvSpPr txBox="1"/>
            <p:nvPr/>
          </p:nvSpPr>
          <p:spPr>
            <a:xfrm>
              <a:off x="3859529" y="712036"/>
              <a:ext cx="1168650" cy="407571"/>
            </a:xfrm>
            <a:prstGeom prst="rect">
              <a:avLst/>
            </a:prstGeom>
            <a:noFill/>
          </p:spPr>
          <p:txBody>
            <a:bodyPr wrap="square" rtlCol="0">
              <a:noAutofit/>
            </a:bodyPr>
            <a:lstStyle/>
            <a:p>
              <a:pPr>
                <a:spcAft>
                  <a:spcPts val="0"/>
                </a:spcAft>
              </a:pPr>
              <a:r>
                <a:rPr lang="en-US" altLang="zh-CN" sz="1500" kern="1200" dirty="0" err="1">
                  <a:solidFill>
                    <a:srgbClr val="000000"/>
                  </a:solidFill>
                  <a:effectLst/>
                  <a:latin typeface="Times New Roman" panose="02020603050405020304" pitchFamily="18" charset="0"/>
                  <a:ea typeface="新細明體"/>
                  <a:cs typeface="Times New Roman" panose="02020603050405020304" pitchFamily="18" charset="0"/>
                </a:rPr>
                <a:t>Youzhou</a:t>
              </a:r>
              <a:endParaRPr lang="zh-HK" sz="1500" dirty="0">
                <a:effectLst/>
                <a:latin typeface="Times New Roman" panose="02020603050405020304" pitchFamily="18" charset="0"/>
                <a:ea typeface="新細明體"/>
                <a:cs typeface="Times New Roman" panose="02020603050405020304" pitchFamily="18" charset="0"/>
              </a:endParaRPr>
            </a:p>
          </p:txBody>
        </p:sp>
        <p:sp>
          <p:nvSpPr>
            <p:cNvPr id="37" name="TextBox 19"/>
            <p:cNvSpPr txBox="1"/>
            <p:nvPr/>
          </p:nvSpPr>
          <p:spPr>
            <a:xfrm>
              <a:off x="3494102" y="1421302"/>
              <a:ext cx="1313149" cy="390689"/>
            </a:xfrm>
            <a:prstGeom prst="rect">
              <a:avLst/>
            </a:prstGeom>
            <a:noFill/>
          </p:spPr>
          <p:txBody>
            <a:bodyPr wrap="square" rtlCol="0">
              <a:noAutofit/>
            </a:bodyPr>
            <a:lstStyle/>
            <a:p>
              <a:pPr>
                <a:spcAft>
                  <a:spcPts val="0"/>
                </a:spcAft>
              </a:pPr>
              <a:r>
                <a:rPr lang="en-US" altLang="zh-CN" sz="1500" kern="1200" dirty="0" err="1">
                  <a:solidFill>
                    <a:srgbClr val="000000"/>
                  </a:solidFill>
                  <a:effectLst/>
                  <a:latin typeface="Times New Roman" panose="02020603050405020304" pitchFamily="18" charset="0"/>
                  <a:ea typeface="新細明體"/>
                  <a:cs typeface="Times New Roman" panose="02020603050405020304" pitchFamily="18" charset="0"/>
                </a:rPr>
                <a:t>Bingzhou</a:t>
              </a:r>
              <a:endParaRPr lang="zh-HK" sz="1500" dirty="0">
                <a:effectLst/>
                <a:latin typeface="Times New Roman" panose="02020603050405020304" pitchFamily="18" charset="0"/>
                <a:ea typeface="新細明體"/>
                <a:cs typeface="Times New Roman" panose="02020603050405020304" pitchFamily="18" charset="0"/>
              </a:endParaRPr>
            </a:p>
          </p:txBody>
        </p:sp>
        <p:sp>
          <p:nvSpPr>
            <p:cNvPr id="38" name="TextBox 20"/>
            <p:cNvSpPr txBox="1"/>
            <p:nvPr/>
          </p:nvSpPr>
          <p:spPr>
            <a:xfrm>
              <a:off x="2588759" y="872662"/>
              <a:ext cx="1512276" cy="548640"/>
            </a:xfrm>
            <a:prstGeom prst="rect">
              <a:avLst/>
            </a:prstGeom>
            <a:noFill/>
          </p:spPr>
          <p:txBody>
            <a:bodyPr wrap="square" rtlCol="0">
              <a:noAutofit/>
            </a:bodyPr>
            <a:lstStyle/>
            <a:p>
              <a:pPr>
                <a:spcAft>
                  <a:spcPts val="0"/>
                </a:spcAft>
              </a:pPr>
              <a:r>
                <a:rPr lang="en-US" altLang="zh-CN" sz="1500" kern="1200" dirty="0" err="1">
                  <a:solidFill>
                    <a:srgbClr val="000000"/>
                  </a:solidFill>
                  <a:effectLst/>
                  <a:latin typeface="Times New Roman" panose="02020603050405020304" pitchFamily="18" charset="0"/>
                  <a:ea typeface="新細明體"/>
                  <a:cs typeface="Times New Roman" panose="02020603050405020304" pitchFamily="18" charset="0"/>
                </a:rPr>
                <a:t>Lingzhou</a:t>
              </a:r>
              <a:endParaRPr lang="zh-HK" sz="1500" dirty="0">
                <a:effectLst/>
                <a:latin typeface="Times New Roman" panose="02020603050405020304" pitchFamily="18" charset="0"/>
                <a:ea typeface="新細明體"/>
                <a:cs typeface="Times New Roman" panose="02020603050405020304" pitchFamily="18" charset="0"/>
              </a:endParaRPr>
            </a:p>
          </p:txBody>
        </p:sp>
        <p:sp>
          <p:nvSpPr>
            <p:cNvPr id="39" name="TextBox 21"/>
            <p:cNvSpPr txBox="1"/>
            <p:nvPr/>
          </p:nvSpPr>
          <p:spPr>
            <a:xfrm>
              <a:off x="2820538" y="4921564"/>
              <a:ext cx="1571950" cy="347391"/>
            </a:xfrm>
            <a:prstGeom prst="rect">
              <a:avLst/>
            </a:prstGeom>
            <a:noFill/>
          </p:spPr>
          <p:txBody>
            <a:bodyPr wrap="square" rtlCol="0">
              <a:noAutofit/>
            </a:bodyPr>
            <a:lstStyle/>
            <a:p>
              <a:pPr>
                <a:spcAft>
                  <a:spcPts val="0"/>
                </a:spcAft>
              </a:pPr>
              <a:r>
                <a:rPr lang="en-US" altLang="zh-CN" sz="1500" kern="1200" dirty="0">
                  <a:solidFill>
                    <a:srgbClr val="000000"/>
                  </a:solidFill>
                  <a:effectLst/>
                  <a:latin typeface="Times New Roman" panose="02020603050405020304" pitchFamily="18" charset="0"/>
                  <a:ea typeface="新細明體"/>
                  <a:cs typeface="Times New Roman" panose="02020603050405020304" pitchFamily="18" charset="0"/>
                </a:rPr>
                <a:t>Guangzhou</a:t>
              </a:r>
              <a:endParaRPr lang="zh-HK" sz="1500" dirty="0">
                <a:effectLst/>
                <a:latin typeface="Times New Roman" panose="02020603050405020304" pitchFamily="18" charset="0"/>
                <a:ea typeface="新細明體"/>
                <a:cs typeface="Times New Roman" panose="02020603050405020304" pitchFamily="18" charset="0"/>
              </a:endParaRPr>
            </a:p>
          </p:txBody>
        </p:sp>
        <p:sp>
          <p:nvSpPr>
            <p:cNvPr id="40" name="TextBox 22"/>
            <p:cNvSpPr txBox="1"/>
            <p:nvPr/>
          </p:nvSpPr>
          <p:spPr>
            <a:xfrm>
              <a:off x="1854359" y="3494978"/>
              <a:ext cx="1313148" cy="464511"/>
            </a:xfrm>
            <a:prstGeom prst="rect">
              <a:avLst/>
            </a:prstGeom>
            <a:noFill/>
          </p:spPr>
          <p:txBody>
            <a:bodyPr wrap="square" rtlCol="0">
              <a:noAutofit/>
            </a:bodyPr>
            <a:lstStyle/>
            <a:p>
              <a:pPr>
                <a:spcAft>
                  <a:spcPts val="0"/>
                </a:spcAft>
              </a:pPr>
              <a:r>
                <a:rPr lang="en-US" altLang="zh-HK" sz="1500" dirty="0" err="1">
                  <a:solidFill>
                    <a:srgbClr val="000000"/>
                  </a:solidFill>
                  <a:latin typeface="Times New Roman" panose="02020603050405020304" pitchFamily="18" charset="0"/>
                  <a:ea typeface="新細明體"/>
                  <a:cs typeface="Times New Roman" panose="02020603050405020304" pitchFamily="18" charset="0"/>
                </a:rPr>
                <a:t>Yizhou</a:t>
              </a:r>
              <a:endParaRPr lang="zh-HK" sz="1500" dirty="0">
                <a:effectLst/>
                <a:latin typeface="Times New Roman" panose="02020603050405020304" pitchFamily="18" charset="0"/>
                <a:ea typeface="新細明體"/>
                <a:cs typeface="Times New Roman" panose="02020603050405020304" pitchFamily="18" charset="0"/>
              </a:endParaRPr>
            </a:p>
          </p:txBody>
        </p:sp>
        <p:sp>
          <p:nvSpPr>
            <p:cNvPr id="41" name="TextBox 23"/>
            <p:cNvSpPr txBox="1"/>
            <p:nvPr/>
          </p:nvSpPr>
          <p:spPr>
            <a:xfrm>
              <a:off x="769640" y="1340584"/>
              <a:ext cx="1578452" cy="548640"/>
            </a:xfrm>
            <a:prstGeom prst="rect">
              <a:avLst/>
            </a:prstGeom>
            <a:noFill/>
          </p:spPr>
          <p:txBody>
            <a:bodyPr wrap="square" rtlCol="0">
              <a:noAutofit/>
            </a:bodyPr>
            <a:lstStyle/>
            <a:p>
              <a:pPr>
                <a:spcAft>
                  <a:spcPts val="0"/>
                </a:spcAft>
              </a:pPr>
              <a:r>
                <a:rPr lang="en-US" altLang="zh-CN" sz="1500" kern="1200" dirty="0" err="1">
                  <a:solidFill>
                    <a:srgbClr val="000000"/>
                  </a:solidFill>
                  <a:effectLst/>
                  <a:latin typeface="Times New Roman" panose="02020603050405020304" pitchFamily="18" charset="0"/>
                  <a:ea typeface="新細明體"/>
                  <a:cs typeface="Times New Roman" panose="02020603050405020304" pitchFamily="18" charset="0"/>
                </a:rPr>
                <a:t>Shanzhou</a:t>
              </a:r>
              <a:endParaRPr lang="zh-HK" sz="1500" dirty="0">
                <a:effectLst/>
                <a:latin typeface="Times New Roman" panose="02020603050405020304" pitchFamily="18" charset="0"/>
                <a:ea typeface="新細明體"/>
                <a:cs typeface="Times New Roman" panose="02020603050405020304" pitchFamily="18" charset="0"/>
              </a:endParaRPr>
            </a:p>
          </p:txBody>
        </p:sp>
        <p:sp>
          <p:nvSpPr>
            <p:cNvPr id="42" name="TextBox 24"/>
            <p:cNvSpPr txBox="1"/>
            <p:nvPr/>
          </p:nvSpPr>
          <p:spPr>
            <a:xfrm>
              <a:off x="648045" y="1"/>
              <a:ext cx="1530470" cy="419142"/>
            </a:xfrm>
            <a:prstGeom prst="rect">
              <a:avLst/>
            </a:prstGeom>
            <a:noFill/>
          </p:spPr>
          <p:txBody>
            <a:bodyPr wrap="square" rtlCol="0">
              <a:noAutofit/>
            </a:bodyPr>
            <a:lstStyle/>
            <a:p>
              <a:pPr>
                <a:spcAft>
                  <a:spcPts val="0"/>
                </a:spcAft>
              </a:pPr>
              <a:r>
                <a:rPr lang="en-US" altLang="zh-CN" sz="1500" kern="1200" dirty="0" err="1">
                  <a:solidFill>
                    <a:srgbClr val="000000"/>
                  </a:solidFill>
                  <a:effectLst/>
                  <a:latin typeface="Times New Roman" panose="02020603050405020304" pitchFamily="18" charset="0"/>
                  <a:ea typeface="新細明體"/>
                  <a:cs typeface="Times New Roman" panose="02020603050405020304" pitchFamily="18" charset="0"/>
                </a:rPr>
                <a:t>Beiting</a:t>
              </a:r>
              <a:endParaRPr lang="zh-HK" sz="1500" dirty="0">
                <a:effectLst/>
                <a:latin typeface="Times New Roman" panose="02020603050405020304" pitchFamily="18" charset="0"/>
                <a:ea typeface="新細明體"/>
                <a:cs typeface="Times New Roman" panose="02020603050405020304" pitchFamily="18" charset="0"/>
              </a:endParaRPr>
            </a:p>
          </p:txBody>
        </p:sp>
        <p:sp>
          <p:nvSpPr>
            <p:cNvPr id="43" name="TextBox 25"/>
            <p:cNvSpPr txBox="1"/>
            <p:nvPr/>
          </p:nvSpPr>
          <p:spPr>
            <a:xfrm>
              <a:off x="356234" y="1989125"/>
              <a:ext cx="826811" cy="342229"/>
            </a:xfrm>
            <a:prstGeom prst="rect">
              <a:avLst/>
            </a:prstGeom>
            <a:noFill/>
          </p:spPr>
          <p:txBody>
            <a:bodyPr wrap="square" rtlCol="0">
              <a:noAutofit/>
            </a:bodyPr>
            <a:lstStyle/>
            <a:p>
              <a:pPr>
                <a:spcAft>
                  <a:spcPts val="0"/>
                </a:spcAft>
              </a:pPr>
              <a:r>
                <a:rPr lang="en-US" altLang="zh-CN" sz="1500" kern="1200" dirty="0" err="1">
                  <a:solidFill>
                    <a:srgbClr val="000000"/>
                  </a:solidFill>
                  <a:effectLst/>
                  <a:latin typeface="Times New Roman" panose="02020603050405020304" pitchFamily="18" charset="0"/>
                  <a:ea typeface="新細明體"/>
                  <a:cs typeface="Times New Roman" panose="02020603050405020304" pitchFamily="18" charset="0"/>
                </a:rPr>
                <a:t>Anxi</a:t>
              </a:r>
              <a:endParaRPr lang="zh-HK" sz="1500" dirty="0">
                <a:effectLst/>
                <a:latin typeface="Times New Roman" panose="02020603050405020304" pitchFamily="18" charset="0"/>
                <a:ea typeface="新細明體"/>
                <a:cs typeface="Times New Roman" panose="02020603050405020304" pitchFamily="18" charset="0"/>
              </a:endParaRPr>
            </a:p>
          </p:txBody>
        </p:sp>
        <p:sp>
          <p:nvSpPr>
            <p:cNvPr id="44" name="Rectangle 26"/>
            <p:cNvSpPr/>
            <p:nvPr/>
          </p:nvSpPr>
          <p:spPr>
            <a:xfrm>
              <a:off x="3816424" y="2304256"/>
              <a:ext cx="144016" cy="144016"/>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a:p>
          </p:txBody>
        </p:sp>
        <p:sp>
          <p:nvSpPr>
            <p:cNvPr id="45" name="TextBox 27"/>
            <p:cNvSpPr txBox="1"/>
            <p:nvPr/>
          </p:nvSpPr>
          <p:spPr>
            <a:xfrm>
              <a:off x="3601582" y="2439695"/>
              <a:ext cx="1313149" cy="548640"/>
            </a:xfrm>
            <a:prstGeom prst="rect">
              <a:avLst/>
            </a:prstGeom>
            <a:noFill/>
          </p:spPr>
          <p:txBody>
            <a:bodyPr wrap="square" rtlCol="0">
              <a:noAutofit/>
            </a:bodyPr>
            <a:lstStyle/>
            <a:p>
              <a:pPr>
                <a:spcAft>
                  <a:spcPts val="0"/>
                </a:spcAft>
              </a:pPr>
              <a:r>
                <a:rPr lang="en-US" altLang="zh-CN" sz="1500" kern="1200" dirty="0">
                  <a:solidFill>
                    <a:srgbClr val="000000"/>
                  </a:solidFill>
                  <a:effectLst/>
                  <a:latin typeface="Times New Roman" panose="02020603050405020304" pitchFamily="18" charset="0"/>
                  <a:ea typeface="新細明體"/>
                  <a:cs typeface="Times New Roman" panose="02020603050405020304" pitchFamily="18" charset="0"/>
                </a:rPr>
                <a:t>Luoyang </a:t>
              </a:r>
              <a:r>
                <a:rPr lang="en-US" altLang="zh-CN" sz="1200" kern="1200" dirty="0">
                  <a:solidFill>
                    <a:srgbClr val="000000"/>
                  </a:solidFill>
                  <a:effectLst/>
                  <a:latin typeface="Times New Roman" panose="02020603050405020304" pitchFamily="18" charset="0"/>
                  <a:ea typeface="新細明體"/>
                  <a:cs typeface="Times New Roman" panose="02020603050405020304" pitchFamily="18" charset="0"/>
                </a:rPr>
                <a:t>(secondary imperial capital)</a:t>
              </a:r>
              <a:endParaRPr lang="zh-HK" sz="1200" dirty="0">
                <a:effectLst/>
                <a:latin typeface="Times New Roman" panose="02020603050405020304" pitchFamily="18" charset="0"/>
                <a:ea typeface="新細明體"/>
                <a:cs typeface="Times New Roman" panose="02020603050405020304" pitchFamily="18" charset="0"/>
              </a:endParaRPr>
            </a:p>
          </p:txBody>
        </p:sp>
        <p:sp>
          <p:nvSpPr>
            <p:cNvPr id="46" name="Rectangle 28"/>
            <p:cNvSpPr/>
            <p:nvPr/>
          </p:nvSpPr>
          <p:spPr>
            <a:xfrm>
              <a:off x="3240360" y="2376264"/>
              <a:ext cx="144016" cy="144016"/>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a:p>
          </p:txBody>
        </p:sp>
        <p:sp>
          <p:nvSpPr>
            <p:cNvPr id="47" name="TextBox 29"/>
            <p:cNvSpPr txBox="1"/>
            <p:nvPr/>
          </p:nvSpPr>
          <p:spPr>
            <a:xfrm>
              <a:off x="2116042" y="2267112"/>
              <a:ext cx="1988582" cy="548640"/>
            </a:xfrm>
            <a:prstGeom prst="rect">
              <a:avLst/>
            </a:prstGeom>
            <a:noFill/>
          </p:spPr>
          <p:txBody>
            <a:bodyPr wrap="square" rtlCol="0">
              <a:noAutofit/>
            </a:bodyPr>
            <a:lstStyle/>
            <a:p>
              <a:pPr>
                <a:spcAft>
                  <a:spcPts val="0"/>
                </a:spcAft>
              </a:pPr>
              <a:r>
                <a:rPr lang="en-US" altLang="zh-CN" sz="1500" kern="1200" dirty="0" err="1">
                  <a:solidFill>
                    <a:srgbClr val="000000"/>
                  </a:solidFill>
                  <a:effectLst/>
                  <a:latin typeface="Times New Roman" panose="02020603050405020304" pitchFamily="18" charset="0"/>
                  <a:ea typeface="新細明體"/>
                  <a:cs typeface="Times New Roman" panose="02020603050405020304" pitchFamily="18" charset="0"/>
                </a:rPr>
                <a:t>Chang’an</a:t>
              </a:r>
              <a:endParaRPr lang="en-US" altLang="zh-CN" sz="1500" kern="1200" dirty="0">
                <a:solidFill>
                  <a:srgbClr val="000000"/>
                </a:solidFill>
                <a:effectLst/>
                <a:latin typeface="Times New Roman" panose="02020603050405020304" pitchFamily="18" charset="0"/>
                <a:ea typeface="新細明體"/>
                <a:cs typeface="Times New Roman" panose="02020603050405020304" pitchFamily="18" charset="0"/>
              </a:endParaRPr>
            </a:p>
            <a:p>
              <a:pPr>
                <a:spcAft>
                  <a:spcPts val="0"/>
                </a:spcAft>
              </a:pPr>
              <a:r>
                <a:rPr lang="en-US" altLang="zh-HK" sz="1200" dirty="0">
                  <a:solidFill>
                    <a:srgbClr val="000000"/>
                  </a:solidFill>
                  <a:latin typeface="Times New Roman" panose="02020603050405020304" pitchFamily="18" charset="0"/>
                  <a:ea typeface="新細明體"/>
                  <a:cs typeface="Times New Roman" panose="02020603050405020304" pitchFamily="18" charset="0"/>
                </a:rPr>
                <a:t>(</a:t>
              </a:r>
              <a:r>
                <a:rPr lang="en-US" altLang="zh-CN" sz="1200" dirty="0">
                  <a:solidFill>
                    <a:srgbClr val="000000"/>
                  </a:solidFill>
                  <a:latin typeface="Times New Roman" panose="02020603050405020304" pitchFamily="18" charset="0"/>
                  <a:ea typeface="新細明體"/>
                  <a:cs typeface="Times New Roman" panose="02020603050405020304" pitchFamily="18" charset="0"/>
                </a:rPr>
                <a:t>principal</a:t>
              </a:r>
            </a:p>
            <a:p>
              <a:pPr>
                <a:spcAft>
                  <a:spcPts val="0"/>
                </a:spcAft>
              </a:pPr>
              <a:r>
                <a:rPr lang="en-US" altLang="zh-HK" sz="1200" dirty="0">
                  <a:solidFill>
                    <a:srgbClr val="000000"/>
                  </a:solidFill>
                  <a:latin typeface="Times New Roman" panose="02020603050405020304" pitchFamily="18" charset="0"/>
                  <a:ea typeface="新細明體"/>
                  <a:cs typeface="Times New Roman" panose="02020603050405020304" pitchFamily="18" charset="0"/>
                </a:rPr>
                <a:t>Imperial</a:t>
              </a:r>
            </a:p>
            <a:p>
              <a:pPr>
                <a:spcAft>
                  <a:spcPts val="0"/>
                </a:spcAft>
              </a:pPr>
              <a:r>
                <a:rPr lang="en-US" altLang="zh-HK" sz="1200" dirty="0">
                  <a:solidFill>
                    <a:srgbClr val="000000"/>
                  </a:solidFill>
                  <a:latin typeface="Times New Roman" panose="02020603050405020304" pitchFamily="18" charset="0"/>
                  <a:ea typeface="新細明體"/>
                  <a:cs typeface="Times New Roman" panose="02020603050405020304" pitchFamily="18" charset="0"/>
                </a:rPr>
                <a:t> capital)</a:t>
              </a:r>
              <a:endParaRPr lang="zh-HK" sz="1200" dirty="0">
                <a:effectLst/>
                <a:latin typeface="Times New Roman" panose="02020603050405020304" pitchFamily="18" charset="0"/>
                <a:ea typeface="新細明體"/>
                <a:cs typeface="Times New Roman" panose="02020603050405020304" pitchFamily="18" charset="0"/>
              </a:endParaRPr>
            </a:p>
          </p:txBody>
        </p:sp>
        <p:sp>
          <p:nvSpPr>
            <p:cNvPr id="48" name="Oval 30"/>
            <p:cNvSpPr/>
            <p:nvPr/>
          </p:nvSpPr>
          <p:spPr>
            <a:xfrm>
              <a:off x="2016224" y="1224136"/>
              <a:ext cx="144016" cy="144016"/>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a:p>
          </p:txBody>
        </p:sp>
        <p:sp>
          <p:nvSpPr>
            <p:cNvPr id="49" name="TextBox 31"/>
            <p:cNvSpPr txBox="1"/>
            <p:nvPr/>
          </p:nvSpPr>
          <p:spPr>
            <a:xfrm>
              <a:off x="1287641" y="869465"/>
              <a:ext cx="1313149" cy="548640"/>
            </a:xfrm>
            <a:prstGeom prst="rect">
              <a:avLst/>
            </a:prstGeom>
            <a:noFill/>
          </p:spPr>
          <p:txBody>
            <a:bodyPr wrap="square" rtlCol="0">
              <a:noAutofit/>
            </a:bodyPr>
            <a:lstStyle/>
            <a:p>
              <a:pPr>
                <a:spcAft>
                  <a:spcPts val="0"/>
                </a:spcAft>
              </a:pPr>
              <a:r>
                <a:rPr lang="en-US" altLang="zh-CN" sz="1500" kern="1200" dirty="0" err="1">
                  <a:solidFill>
                    <a:srgbClr val="000000"/>
                  </a:solidFill>
                  <a:effectLst/>
                  <a:latin typeface="Times New Roman" panose="02020603050405020304" pitchFamily="18" charset="0"/>
                  <a:ea typeface="新細明體"/>
                  <a:cs typeface="Times New Roman" panose="02020603050405020304" pitchFamily="18" charset="0"/>
                </a:rPr>
                <a:t>Liangzhou</a:t>
              </a:r>
              <a:endParaRPr lang="zh-HK" sz="1500" dirty="0">
                <a:effectLst/>
                <a:latin typeface="Times New Roman" panose="02020603050405020304" pitchFamily="18" charset="0"/>
                <a:ea typeface="新細明體"/>
                <a:cs typeface="Times New Roman" panose="02020603050405020304" pitchFamily="18" charset="0"/>
              </a:endParaRPr>
            </a:p>
          </p:txBody>
        </p:sp>
      </p:grpSp>
      <p:sp>
        <p:nvSpPr>
          <p:cNvPr id="52" name="TextBox 4"/>
          <p:cNvSpPr txBox="1"/>
          <p:nvPr/>
        </p:nvSpPr>
        <p:spPr>
          <a:xfrm>
            <a:off x="196582" y="3198458"/>
            <a:ext cx="2910329" cy="3386630"/>
          </a:xfrm>
          <a:prstGeom prst="rect">
            <a:avLst/>
          </a:prstGeom>
          <a:solidFill>
            <a:srgbClr val="C0504D">
              <a:lumMod val="20000"/>
              <a:lumOff val="80000"/>
            </a:srgbClr>
          </a:solidFill>
        </p:spPr>
        <p:txBody>
          <a:bodyPr wrap="square" rtlCol="0">
            <a:noAutofit/>
          </a:bodyPr>
          <a:lstStyle/>
          <a:p>
            <a:pPr marL="0" marR="0" lvl="0" indent="0" defTabSz="914400" eaLnBrk="1" fontAlgn="auto" latinLnBrk="0" hangingPunct="1">
              <a:lnSpc>
                <a:spcPct val="110000"/>
              </a:lnSpc>
              <a:spcBef>
                <a:spcPts val="0"/>
              </a:spcBef>
              <a:spcAft>
                <a:spcPts val="0"/>
              </a:spcAft>
              <a:buClrTx/>
              <a:buSzTx/>
              <a:buFontTx/>
              <a:buNone/>
              <a:tabLst/>
              <a:defRPr/>
            </a:pPr>
            <a:r>
              <a:rPr kumimoji="0" lang="en-US" altLang="zh-CN" sz="1500" b="1" i="0" u="none" strike="noStrike" kern="1200" cap="none" spc="0" normalizeH="0" baseline="0" noProof="0" dirty="0">
                <a:ln>
                  <a:noFill/>
                </a:ln>
                <a:solidFill>
                  <a:srgbClr val="000000"/>
                </a:solidFill>
                <a:effectLst/>
                <a:uLnTx/>
                <a:uFillTx/>
                <a:latin typeface="Times New Roman"/>
                <a:ea typeface="BiauKai"/>
                <a:cs typeface="Times New Roman"/>
              </a:rPr>
              <a:t>The Ten Military Commissioners</a:t>
            </a:r>
            <a:endParaRPr lang="en-US" altLang="zh-CN" sz="1500" kern="0" dirty="0">
              <a:solidFill>
                <a:sysClr val="windowText" lastClr="000000"/>
              </a:solidFill>
              <a:latin typeface="Times New Roman"/>
              <a:ea typeface="新細明體"/>
              <a:cs typeface="Times New Roman"/>
            </a:endParaRPr>
          </a:p>
          <a:p>
            <a:pPr lvl="0" defTabSz="914400">
              <a:lnSpc>
                <a:spcPct val="110000"/>
              </a:lnSpc>
              <a:defRPr/>
            </a:pPr>
            <a:r>
              <a:rPr lang="en-US" altLang="zh-HK" sz="1500" dirty="0">
                <a:latin typeface="Times New Roman"/>
                <a:ea typeface="新細明體"/>
              </a:rPr>
              <a:t>During the reign </a:t>
            </a:r>
            <a:r>
              <a:rPr lang="en-US" altLang="zh-HK" sz="1500" dirty="0" smtClean="0">
                <a:latin typeface="Times New Roman"/>
                <a:ea typeface="新細明體"/>
              </a:rPr>
              <a:t>of </a:t>
            </a:r>
            <a:r>
              <a:rPr kumimoji="0" lang="en-US" altLang="zh-HK" sz="1500" b="0" i="0" u="none" strike="noStrike" kern="1200" cap="none" spc="0" normalizeH="0" baseline="0" noProof="0" dirty="0" smtClean="0">
                <a:ln>
                  <a:noFill/>
                </a:ln>
                <a:effectLst/>
                <a:uLnTx/>
                <a:uFillTx/>
                <a:latin typeface="Times New Roman"/>
                <a:ea typeface="新細明體"/>
              </a:rPr>
              <a:t>Emperor </a:t>
            </a:r>
            <a:r>
              <a:rPr kumimoji="0" lang="en-US" altLang="zh-HK" sz="1500" b="0" i="0" u="none" strike="noStrike" kern="1200" cap="none" spc="0" normalizeH="0" baseline="0" noProof="0" dirty="0" err="1" smtClean="0">
                <a:ln>
                  <a:noFill/>
                </a:ln>
                <a:effectLst/>
                <a:uLnTx/>
                <a:uFillTx/>
                <a:latin typeface="Times New Roman"/>
                <a:ea typeface="新細明體"/>
              </a:rPr>
              <a:t>Xuanzong</a:t>
            </a:r>
            <a:r>
              <a:rPr lang="en-US" altLang="zh-HK" sz="1500" dirty="0" smtClean="0">
                <a:latin typeface="Times New Roman"/>
                <a:ea typeface="新細明體"/>
              </a:rPr>
              <a:t> </a:t>
            </a:r>
            <a:r>
              <a:rPr lang="en-US" altLang="zh-TW" sz="1500" dirty="0" smtClean="0">
                <a:latin typeface="Times New Roman"/>
                <a:ea typeface="新細明體"/>
              </a:rPr>
              <a:t>(</a:t>
            </a:r>
            <a:r>
              <a:rPr lang="zh-TW" altLang="en-US" sz="1500" dirty="0" smtClean="0">
                <a:latin typeface="Times New Roman"/>
                <a:ea typeface="新細明體"/>
              </a:rPr>
              <a:t>玄宗</a:t>
            </a:r>
            <a:r>
              <a:rPr lang="en-US" altLang="zh-TW" sz="1500" dirty="0" smtClean="0">
                <a:latin typeface="Times New Roman"/>
                <a:ea typeface="新細明體"/>
              </a:rPr>
              <a:t>) </a:t>
            </a:r>
            <a:r>
              <a:rPr lang="en-US" altLang="zh-HK" sz="1500" dirty="0" smtClean="0">
                <a:latin typeface="Times New Roman"/>
                <a:ea typeface="新細明體"/>
              </a:rPr>
              <a:t>of the Tang Dynasty </a:t>
            </a:r>
            <a:r>
              <a:rPr kumimoji="0" lang="en-US" altLang="zh-HK" sz="1500" b="0" i="0" u="none" strike="noStrike" kern="1200" cap="none" spc="0" normalizeH="0" baseline="0" noProof="0" dirty="0" smtClean="0">
                <a:ln>
                  <a:noFill/>
                </a:ln>
                <a:effectLst/>
                <a:uLnTx/>
                <a:uFillTx/>
                <a:latin typeface="Times New Roman"/>
                <a:ea typeface="新細明體"/>
              </a:rPr>
              <a:t>(712-756</a:t>
            </a:r>
            <a:r>
              <a:rPr kumimoji="0" lang="en-US" altLang="zh-HK" sz="1500" b="0" i="0" u="none" strike="noStrike" kern="1200" cap="none" spc="0" normalizeH="0" baseline="0" noProof="0" dirty="0">
                <a:ln>
                  <a:noFill/>
                </a:ln>
                <a:effectLst/>
                <a:uLnTx/>
                <a:uFillTx/>
                <a:latin typeface="Times New Roman"/>
                <a:ea typeface="新細明體"/>
              </a:rPr>
              <a:t>), ten </a:t>
            </a:r>
            <a:r>
              <a:rPr lang="en-US" altLang="zh-HK" sz="1500" dirty="0">
                <a:latin typeface="Times New Roman"/>
                <a:ea typeface="新細明體"/>
              </a:rPr>
              <a:t>military officers named “the Ten Military Commissioners” </a:t>
            </a:r>
            <a:r>
              <a:rPr lang="en-US" altLang="zh-HK" sz="1500" dirty="0" smtClean="0">
                <a:latin typeface="Times New Roman"/>
                <a:ea typeface="新細明體"/>
              </a:rPr>
              <a:t>were </a:t>
            </a:r>
            <a:r>
              <a:rPr lang="en-US" altLang="zh-HK" sz="1500" dirty="0">
                <a:latin typeface="Times New Roman"/>
                <a:ea typeface="新細明體"/>
              </a:rPr>
              <a:t>sent to </a:t>
            </a:r>
            <a:r>
              <a:rPr lang="en-US" altLang="zh-HK" sz="1500" dirty="0" smtClean="0">
                <a:latin typeface="Times New Roman"/>
                <a:ea typeface="新細明體"/>
              </a:rPr>
              <a:t>the </a:t>
            </a:r>
            <a:r>
              <a:rPr kumimoji="0" lang="en-US" altLang="zh-HK" sz="1500" b="0" i="0" u="none" strike="noStrike" kern="1200" cap="none" spc="0" normalizeH="0" baseline="0" noProof="0" dirty="0" smtClean="0">
                <a:ln>
                  <a:noFill/>
                </a:ln>
                <a:effectLst/>
                <a:uLnTx/>
                <a:uFillTx/>
                <a:latin typeface="Times New Roman"/>
                <a:ea typeface="新細明體"/>
              </a:rPr>
              <a:t>empire’s </a:t>
            </a:r>
            <a:r>
              <a:rPr kumimoji="0" lang="en-US" altLang="zh-HK" sz="1500" b="0" i="0" u="none" strike="noStrike" kern="1200" cap="none" spc="0" normalizeH="0" baseline="0" noProof="0" dirty="0">
                <a:ln>
                  <a:noFill/>
                </a:ln>
                <a:effectLst/>
                <a:uLnTx/>
                <a:uFillTx/>
                <a:latin typeface="Times New Roman"/>
                <a:ea typeface="新細明體"/>
              </a:rPr>
              <a:t>frontier regions to protect the empire. One of these Military Commissioners </a:t>
            </a:r>
            <a:r>
              <a:rPr kumimoji="0" lang="en-US" altLang="zh-TW" sz="1500" b="0" i="0" u="none" strike="noStrike" kern="1200" cap="none" spc="0" normalizeH="0" baseline="0" noProof="0" dirty="0" smtClean="0">
                <a:ln>
                  <a:noFill/>
                </a:ln>
                <a:effectLst/>
                <a:uLnTx/>
                <a:uFillTx/>
                <a:latin typeface="Times New Roman"/>
                <a:ea typeface="新細明體"/>
              </a:rPr>
              <a:t>(</a:t>
            </a:r>
            <a:r>
              <a:rPr lang="zh-TW" altLang="en-US" sz="1500" dirty="0" smtClean="0">
                <a:latin typeface="Times New Roman"/>
                <a:ea typeface="新細明體"/>
              </a:rPr>
              <a:t>節度使</a:t>
            </a:r>
            <a:r>
              <a:rPr kumimoji="0" lang="en-US" altLang="zh-TW" sz="1500" b="0" i="0" u="none" strike="noStrike" kern="1200" cap="none" spc="0" normalizeH="0" baseline="0" noProof="0" dirty="0" smtClean="0">
                <a:ln>
                  <a:noFill/>
                </a:ln>
                <a:effectLst/>
                <a:uLnTx/>
                <a:uFillTx/>
                <a:latin typeface="Times New Roman"/>
                <a:ea typeface="新細明體"/>
              </a:rPr>
              <a:t>) </a:t>
            </a:r>
            <a:r>
              <a:rPr kumimoji="0" lang="en-US" altLang="zh-HK" sz="1500" b="0" i="0" u="none" strike="noStrike" kern="1200" cap="none" spc="0" normalizeH="0" baseline="0" noProof="0" dirty="0" smtClean="0">
                <a:ln>
                  <a:noFill/>
                </a:ln>
                <a:effectLst/>
                <a:uLnTx/>
                <a:uFillTx/>
                <a:latin typeface="Times New Roman"/>
                <a:ea typeface="新細明體"/>
              </a:rPr>
              <a:t>was </a:t>
            </a:r>
            <a:r>
              <a:rPr kumimoji="0" lang="en-US" altLang="zh-HK" sz="1500" b="0" i="0" u="none" strike="noStrike" kern="1200" cap="none" spc="0" normalizeH="0" baseline="0" noProof="0" dirty="0">
                <a:ln>
                  <a:noFill/>
                </a:ln>
                <a:effectLst/>
                <a:uLnTx/>
                <a:uFillTx/>
                <a:latin typeface="Times New Roman"/>
                <a:ea typeface="新細明體"/>
              </a:rPr>
              <a:t>An Lushan, who later rebelled against the Tang </a:t>
            </a:r>
            <a:r>
              <a:rPr lang="en-US" altLang="zh-HK" sz="1500" dirty="0" smtClean="0">
                <a:latin typeface="Times New Roman"/>
                <a:ea typeface="新細明體"/>
              </a:rPr>
              <a:t>Dynasty</a:t>
            </a:r>
            <a:r>
              <a:rPr kumimoji="0" lang="en-US" altLang="zh-HK" sz="1500" b="0" i="0" u="none" strike="noStrike" kern="1200" cap="none" spc="0" normalizeH="0" baseline="0" noProof="0" dirty="0" smtClean="0">
                <a:ln>
                  <a:noFill/>
                </a:ln>
                <a:effectLst/>
                <a:uLnTx/>
                <a:uFillTx/>
                <a:latin typeface="Times New Roman"/>
                <a:ea typeface="新細明體"/>
              </a:rPr>
              <a:t>. </a:t>
            </a:r>
            <a:r>
              <a:rPr lang="en-US" altLang="zh-HK" sz="1500" dirty="0">
                <a:latin typeface="Times New Roman"/>
                <a:ea typeface="新細明體"/>
              </a:rPr>
              <a:t>An Lushan was half Sogdian and half </a:t>
            </a:r>
            <a:r>
              <a:rPr lang="en-US" altLang="zh-HK" sz="1500" dirty="0" err="1">
                <a:latin typeface="Times New Roman"/>
                <a:ea typeface="新細明體"/>
              </a:rPr>
              <a:t>Göktürk</a:t>
            </a:r>
            <a:r>
              <a:rPr lang="en-US" altLang="zh-HK" sz="1500" dirty="0" smtClean="0">
                <a:latin typeface="Times New Roman"/>
                <a:ea typeface="新細明體"/>
              </a:rPr>
              <a:t>.</a:t>
            </a:r>
          </a:p>
          <a:p>
            <a:pPr lvl="0" defTabSz="914400">
              <a:lnSpc>
                <a:spcPct val="110000"/>
              </a:lnSpc>
              <a:defRPr/>
            </a:pPr>
            <a:endParaRPr kumimoji="0" lang="zh-HK" altLang="en-US" sz="1500" b="0" i="0" u="none" strike="noStrike" kern="0" cap="none" spc="0" normalizeH="0" baseline="0" noProof="0" dirty="0">
              <a:ln>
                <a:noFill/>
              </a:ln>
              <a:solidFill>
                <a:srgbClr val="7030A0"/>
              </a:solidFill>
              <a:effectLst/>
              <a:uLnTx/>
              <a:uFillTx/>
              <a:latin typeface="Times New Roman"/>
              <a:ea typeface="新細明體"/>
            </a:endParaRPr>
          </a:p>
        </p:txBody>
      </p:sp>
    </p:spTree>
    <p:extLst>
      <p:ext uri="{BB962C8B-B14F-4D97-AF65-F5344CB8AC3E}">
        <p14:creationId xmlns:p14="http://schemas.microsoft.com/office/powerpoint/2010/main" val="42692269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9" name="TextBox 1"/>
          <p:cNvSpPr txBox="1"/>
          <p:nvPr/>
        </p:nvSpPr>
        <p:spPr>
          <a:xfrm>
            <a:off x="390761" y="1235823"/>
            <a:ext cx="4181240" cy="369332"/>
          </a:xfrm>
          <a:prstGeom prst="rect">
            <a:avLst/>
          </a:prstGeom>
          <a:gradFill flip="none" rotWithShape="1">
            <a:gsLst>
              <a:gs pos="47000">
                <a:srgbClr val="F79646">
                  <a:lumMod val="40000"/>
                  <a:lumOff val="60000"/>
                </a:srgbClr>
              </a:gs>
              <a:gs pos="100000">
                <a:srgbClr val="FFFFFF"/>
              </a:gs>
            </a:gsLst>
            <a:lin ang="0" scaled="1"/>
            <a:tileRect/>
          </a:gra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dirty="0">
                <a:solidFill>
                  <a:srgbClr val="000000"/>
                </a:solidFill>
                <a:latin typeface="Times New Roman"/>
                <a:ea typeface="新細明體"/>
                <a:cs typeface="Times New Roman"/>
              </a:rPr>
              <a:t>Late</a:t>
            </a:r>
            <a:r>
              <a:rPr lang="zh-CN" altLang="en-US" dirty="0">
                <a:solidFill>
                  <a:srgbClr val="000000"/>
                </a:solidFill>
                <a:latin typeface="Times New Roman"/>
                <a:ea typeface="新細明體"/>
                <a:cs typeface="Times New Roman"/>
              </a:rPr>
              <a:t> </a:t>
            </a:r>
            <a:r>
              <a:rPr lang="en-US" altLang="zh-CN" dirty="0">
                <a:solidFill>
                  <a:srgbClr val="000000"/>
                </a:solidFill>
                <a:latin typeface="Times New Roman"/>
                <a:ea typeface="新細明體"/>
                <a:cs typeface="Times New Roman"/>
              </a:rPr>
              <a:t>Tang:</a:t>
            </a:r>
            <a:r>
              <a:rPr lang="zh-CN" altLang="en-US" dirty="0">
                <a:solidFill>
                  <a:srgbClr val="000000"/>
                </a:solidFill>
                <a:latin typeface="Times New Roman"/>
                <a:ea typeface="新細明體"/>
                <a:cs typeface="Times New Roman"/>
              </a:rPr>
              <a:t> </a:t>
            </a:r>
            <a:r>
              <a:rPr lang="en-US" altLang="zh-CN" dirty="0">
                <a:solidFill>
                  <a:srgbClr val="000000"/>
                </a:solidFill>
                <a:latin typeface="Times New Roman"/>
                <a:ea typeface="新細明體"/>
                <a:cs typeface="Times New Roman"/>
              </a:rPr>
              <a:t>The Emergence of </a:t>
            </a:r>
            <a:r>
              <a:rPr lang="en-US" altLang="zh-CN" dirty="0" err="1" smtClean="0">
                <a:solidFill>
                  <a:srgbClr val="000000"/>
                </a:solidFill>
                <a:latin typeface="Times New Roman"/>
                <a:ea typeface="新細明體"/>
                <a:cs typeface="Times New Roman"/>
              </a:rPr>
              <a:t>Chainmail</a:t>
            </a:r>
            <a:r>
              <a:rPr lang="en-US" altLang="zh-CN" dirty="0" err="1" smtClean="0">
                <a:solidFill>
                  <a:srgbClr val="7030A0"/>
                </a:solidFill>
                <a:latin typeface="Times New Roman"/>
                <a:ea typeface="新細明體"/>
                <a:cs typeface="Times New Roman"/>
              </a:rPr>
              <a:t>s</a:t>
            </a:r>
            <a:endParaRPr kumimoji="0" lang="zh-HK" altLang="en-US" b="0" i="0" u="none" strike="noStrike" kern="0" cap="none" spc="0" normalizeH="0" baseline="0" noProof="0" dirty="0">
              <a:ln>
                <a:noFill/>
              </a:ln>
              <a:solidFill>
                <a:sysClr val="windowText" lastClr="000000"/>
              </a:solidFill>
              <a:effectLst/>
              <a:uLnTx/>
              <a:uFillTx/>
              <a:latin typeface="Times New Roman"/>
              <a:ea typeface="新細明體"/>
              <a:cs typeface="Times New Roman"/>
            </a:endParaRPr>
          </a:p>
        </p:txBody>
      </p:sp>
      <p:sp>
        <p:nvSpPr>
          <p:cNvPr id="12" name="文字方塊 11"/>
          <p:cNvSpPr txBox="1">
            <a:spLocks noChangeArrowheads="1"/>
          </p:cNvSpPr>
          <p:nvPr/>
        </p:nvSpPr>
        <p:spPr bwMode="auto">
          <a:xfrm>
            <a:off x="390760" y="1733909"/>
            <a:ext cx="3223297" cy="4962664"/>
          </a:xfrm>
          <a:prstGeom prst="rect">
            <a:avLst/>
          </a:prstGeom>
          <a:solidFill>
            <a:srgbClr val="8064A2">
              <a:lumMod val="40000"/>
              <a:lumOff val="60000"/>
            </a:srgbClr>
          </a:solidFill>
          <a:ln w="9525">
            <a:noFill/>
            <a:miter lim="800000"/>
            <a:headEnd/>
            <a:tailEnd/>
          </a:ln>
        </p:spPr>
        <p:txBody>
          <a:bodyPr rot="0" vert="horz" wrap="square" lIns="91440" tIns="45720" rIns="91440" bIns="45720" anchor="t" anchorCtr="0">
            <a:no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en-US" altLang="zh-HK" sz="1500" b="1" dirty="0">
                <a:solidFill>
                  <a:srgbClr val="000000"/>
                </a:solidFill>
                <a:latin typeface="Times New Roman" panose="02020603050405020304" pitchFamily="18" charset="0"/>
                <a:ea typeface="新細明體"/>
                <a:cs typeface="Times New Roman" panose="02020603050405020304" pitchFamily="18" charset="0"/>
              </a:rPr>
              <a:t>Quiz: </a:t>
            </a:r>
            <a:r>
              <a:rPr lang="en-US" altLang="zh-HK" sz="1500" dirty="0">
                <a:solidFill>
                  <a:srgbClr val="000000"/>
                </a:solidFill>
                <a:latin typeface="Times New Roman" panose="02020603050405020304" pitchFamily="18" charset="0"/>
                <a:ea typeface="新細明體"/>
                <a:cs typeface="Times New Roman" panose="02020603050405020304" pitchFamily="18" charset="0"/>
              </a:rPr>
              <a:t>During the</a:t>
            </a:r>
            <a:r>
              <a:rPr lang="zh-HK" altLang="en-US" sz="1500" dirty="0">
                <a:solidFill>
                  <a:srgbClr val="000000"/>
                </a:solidFill>
                <a:latin typeface="Times New Roman" panose="02020603050405020304" pitchFamily="18" charset="0"/>
                <a:ea typeface="新細明體"/>
                <a:cs typeface="Times New Roman" panose="02020603050405020304" pitchFamily="18" charset="0"/>
              </a:rPr>
              <a:t> </a:t>
            </a:r>
            <a:r>
              <a:rPr lang="en-US" altLang="zh-HK" sz="1500" dirty="0">
                <a:solidFill>
                  <a:srgbClr val="000000"/>
                </a:solidFill>
                <a:latin typeface="Times New Roman" panose="02020603050405020304" pitchFamily="18" charset="0"/>
                <a:ea typeface="新細明體"/>
                <a:cs typeface="Times New Roman" panose="02020603050405020304" pitchFamily="18" charset="0"/>
              </a:rPr>
              <a:t>late</a:t>
            </a:r>
            <a:r>
              <a:rPr lang="zh-HK" altLang="en-US" sz="1500" dirty="0">
                <a:solidFill>
                  <a:srgbClr val="000000"/>
                </a:solidFill>
                <a:latin typeface="Times New Roman" panose="02020603050405020304" pitchFamily="18" charset="0"/>
                <a:ea typeface="新細明體"/>
                <a:cs typeface="Times New Roman" panose="02020603050405020304" pitchFamily="18" charset="0"/>
              </a:rPr>
              <a:t> </a:t>
            </a:r>
            <a:r>
              <a:rPr lang="en-US" altLang="zh-HK" sz="1500" dirty="0">
                <a:solidFill>
                  <a:srgbClr val="000000"/>
                </a:solidFill>
                <a:latin typeface="Times New Roman" panose="02020603050405020304" pitchFamily="18" charset="0"/>
                <a:ea typeface="新細明體"/>
                <a:cs typeface="Times New Roman" panose="02020603050405020304" pitchFamily="18" charset="0"/>
              </a:rPr>
              <a:t>Tang, </a:t>
            </a:r>
            <a:r>
              <a:rPr kumimoji="0" lang="en-US" altLang="zh-HK" sz="1500" b="0" i="0" u="none" strike="noStrike" kern="1200" cap="none" spc="0" normalizeH="0" baseline="0" noProof="0" dirty="0">
                <a:ln>
                  <a:noFill/>
                </a:ln>
                <a:solidFill>
                  <a:srgbClr val="000000"/>
                </a:solidFill>
                <a:effectLst/>
                <a:uLnTx/>
                <a:uFillTx/>
                <a:latin typeface="Times New Roman" panose="02020603050405020304" pitchFamily="18" charset="0"/>
                <a:ea typeface="新細明體"/>
                <a:cs typeface="Times New Roman" panose="02020603050405020304" pitchFamily="18" charset="0"/>
              </a:rPr>
              <a:t>(after the </a:t>
            </a:r>
            <a:r>
              <a:rPr lang="en-US" altLang="zh-HK" sz="1500" dirty="0">
                <a:solidFill>
                  <a:srgbClr val="000000"/>
                </a:solidFill>
                <a:latin typeface="Times New Roman" panose="02020603050405020304" pitchFamily="18" charset="0"/>
                <a:ea typeface="新細明體"/>
                <a:cs typeface="Times New Roman" panose="02020603050405020304" pitchFamily="18" charset="0"/>
              </a:rPr>
              <a:t>An-Shi Rebellion), the army gradually abandoned heavy reflective </a:t>
            </a:r>
            <a:r>
              <a:rPr lang="en-US" altLang="zh-HK" sz="1500" dirty="0" err="1">
                <a:solidFill>
                  <a:srgbClr val="000000"/>
                </a:solidFill>
                <a:latin typeface="Times New Roman" panose="02020603050405020304" pitchFamily="18" charset="0"/>
                <a:ea typeface="新細明體"/>
                <a:cs typeface="Times New Roman" panose="02020603050405020304" pitchFamily="18" charset="0"/>
              </a:rPr>
              <a:t>armours</a:t>
            </a:r>
            <a:r>
              <a:rPr lang="en-US" altLang="zh-HK" sz="1500" dirty="0">
                <a:solidFill>
                  <a:srgbClr val="000000"/>
                </a:solidFill>
                <a:latin typeface="Times New Roman" panose="02020603050405020304" pitchFamily="18" charset="0"/>
                <a:ea typeface="新細明體"/>
                <a:cs typeface="Times New Roman" panose="02020603050405020304" pitchFamily="18" charset="0"/>
              </a:rPr>
              <a:t> and instead used metal plates to make </a:t>
            </a:r>
            <a:r>
              <a:rPr lang="en-US" altLang="zh-HK" sz="1500" dirty="0" err="1">
                <a:solidFill>
                  <a:srgbClr val="000000"/>
                </a:solidFill>
                <a:latin typeface="Times New Roman" panose="02020603050405020304" pitchFamily="18" charset="0"/>
                <a:ea typeface="新細明體"/>
                <a:cs typeface="Times New Roman" panose="02020603050405020304" pitchFamily="18" charset="0"/>
              </a:rPr>
              <a:t>chainmails</a:t>
            </a:r>
            <a:r>
              <a:rPr lang="en-US" altLang="zh-HK" sz="1500" dirty="0">
                <a:solidFill>
                  <a:srgbClr val="000000"/>
                </a:solidFill>
                <a:latin typeface="Times New Roman" panose="02020603050405020304" pitchFamily="18" charset="0"/>
                <a:ea typeface="新細明體"/>
                <a:cs typeface="Times New Roman" panose="02020603050405020304" pitchFamily="18" charset="0"/>
              </a:rPr>
              <a:t>. What advantages did this type of </a:t>
            </a:r>
            <a:r>
              <a:rPr lang="en-US" altLang="zh-HK" sz="1500" dirty="0" err="1">
                <a:solidFill>
                  <a:srgbClr val="000000"/>
                </a:solidFill>
                <a:latin typeface="Times New Roman" panose="02020603050405020304" pitchFamily="18" charset="0"/>
                <a:ea typeface="新細明體"/>
                <a:cs typeface="Times New Roman" panose="02020603050405020304" pitchFamily="18" charset="0"/>
              </a:rPr>
              <a:t>armour</a:t>
            </a:r>
            <a:r>
              <a:rPr lang="en-US" altLang="zh-HK" sz="1500" dirty="0">
                <a:solidFill>
                  <a:srgbClr val="000000"/>
                </a:solidFill>
                <a:latin typeface="Times New Roman" panose="02020603050405020304" pitchFamily="18" charset="0"/>
                <a:ea typeface="新細明體"/>
                <a:cs typeface="Times New Roman" panose="02020603050405020304" pitchFamily="18" charset="0"/>
              </a:rPr>
              <a:t> have?</a:t>
            </a:r>
            <a:endParaRPr lang="zh-HK" altLang="en-US" sz="1500" dirty="0">
              <a:solidFill>
                <a:srgbClr val="000000"/>
              </a:solidFill>
              <a:latin typeface="Times New Roman" panose="02020603050405020304" pitchFamily="18" charset="0"/>
              <a:ea typeface="新細明體"/>
              <a:cs typeface="Times New Roman" panose="02020603050405020304" pitchFamily="18" charset="0"/>
            </a:endParaRPr>
          </a:p>
        </p:txBody>
      </p:sp>
      <p:pic>
        <p:nvPicPr>
          <p:cNvPr id="16" name="Picture 4"/>
          <p:cNvPicPr>
            <a:picLocks noChangeAspect="1" noChangeArrowheads="1"/>
          </p:cNvPicPr>
          <p:nvPr/>
        </p:nvPicPr>
        <p:blipFill>
          <a:blip r:embed="rId3" cstate="print"/>
          <a:srcRect/>
          <a:stretch>
            <a:fillRect/>
          </a:stretch>
        </p:blipFill>
        <p:spPr bwMode="auto">
          <a:xfrm>
            <a:off x="3383624" y="2805650"/>
            <a:ext cx="1973407" cy="3979729"/>
          </a:xfrm>
          <a:prstGeom prst="rect">
            <a:avLst/>
          </a:prstGeom>
          <a:noFill/>
          <a:ln w="9525">
            <a:noFill/>
            <a:miter lim="800000"/>
            <a:headEnd/>
            <a:tailEnd/>
          </a:ln>
          <a:effectLst/>
        </p:spPr>
      </p:pic>
      <p:pic>
        <p:nvPicPr>
          <p:cNvPr id="17" name="Picture 3"/>
          <p:cNvPicPr>
            <a:picLocks noChangeAspect="1" noChangeArrowheads="1"/>
          </p:cNvPicPr>
          <p:nvPr/>
        </p:nvPicPr>
        <p:blipFill>
          <a:blip r:embed="rId4" cstate="print"/>
          <a:srcRect/>
          <a:stretch>
            <a:fillRect/>
          </a:stretch>
        </p:blipFill>
        <p:spPr bwMode="auto">
          <a:xfrm>
            <a:off x="5619649" y="1882509"/>
            <a:ext cx="3588479" cy="4814064"/>
          </a:xfrm>
          <a:prstGeom prst="rect">
            <a:avLst/>
          </a:prstGeom>
          <a:noFill/>
          <a:ln w="9525">
            <a:noFill/>
            <a:miter lim="800000"/>
            <a:headEnd/>
            <a:tailEnd/>
          </a:ln>
          <a:effectLst/>
        </p:spPr>
      </p:pic>
      <p:sp>
        <p:nvSpPr>
          <p:cNvPr id="18" name="文字方塊 17"/>
          <p:cNvSpPr txBox="1"/>
          <p:nvPr/>
        </p:nvSpPr>
        <p:spPr>
          <a:xfrm>
            <a:off x="539576" y="3728944"/>
            <a:ext cx="2844048" cy="2871357"/>
          </a:xfrm>
          <a:prstGeom prst="rect">
            <a:avLst/>
          </a:prstGeom>
          <a:solidFill>
            <a:schemeClr val="lt1"/>
          </a:solidFill>
          <a:ln w="6350">
            <a:solidFill>
              <a:schemeClr val="accent1">
                <a:lumMod val="75000"/>
              </a:schemeClr>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20000"/>
              </a:lnSpc>
              <a:spcAft>
                <a:spcPts val="0"/>
              </a:spcAft>
            </a:pPr>
            <a:r>
              <a:rPr lang="en-US" altLang="zh-HK" sz="1500" dirty="0" err="1">
                <a:solidFill>
                  <a:srgbClr val="FF0000"/>
                </a:solidFill>
                <a:latin typeface="Times New Roman" panose="02020603050405020304" pitchFamily="18" charset="0"/>
                <a:ea typeface="新細明體"/>
                <a:cs typeface="Times New Roman" panose="02020603050405020304" pitchFamily="18" charset="0"/>
              </a:rPr>
              <a:t>Chainmails</a:t>
            </a:r>
            <a:r>
              <a:rPr lang="en-US" altLang="zh-HK" sz="1500" dirty="0">
                <a:solidFill>
                  <a:srgbClr val="FF0000"/>
                </a:solidFill>
                <a:latin typeface="Times New Roman" panose="02020603050405020304" pitchFamily="18" charset="0"/>
                <a:ea typeface="新細明體"/>
                <a:cs typeface="Times New Roman" panose="02020603050405020304" pitchFamily="18" charset="0"/>
              </a:rPr>
              <a:t> consisted of leather cords connecting metal pieces or leather. The advantages of this design was that soldiers could still move easily as well as exhibit greater fighting strength when wearing </a:t>
            </a:r>
            <a:r>
              <a:rPr lang="en-US" altLang="zh-HK" sz="1500" dirty="0" err="1">
                <a:solidFill>
                  <a:srgbClr val="FF0000"/>
                </a:solidFill>
                <a:latin typeface="Times New Roman" panose="02020603050405020304" pitchFamily="18" charset="0"/>
                <a:ea typeface="新細明體"/>
                <a:cs typeface="Times New Roman" panose="02020603050405020304" pitchFamily="18" charset="0"/>
              </a:rPr>
              <a:t>armours</a:t>
            </a:r>
            <a:r>
              <a:rPr lang="en-US" altLang="zh-HK" sz="1500" dirty="0">
                <a:solidFill>
                  <a:srgbClr val="FF0000"/>
                </a:solidFill>
                <a:latin typeface="Times New Roman" panose="02020603050405020304" pitchFamily="18" charset="0"/>
                <a:ea typeface="新細明體"/>
                <a:cs typeface="Times New Roman" panose="02020603050405020304" pitchFamily="18" charset="0"/>
              </a:rPr>
              <a:t>. This kind of </a:t>
            </a:r>
            <a:r>
              <a:rPr lang="en-US" altLang="zh-HK" sz="1500" dirty="0" err="1">
                <a:solidFill>
                  <a:srgbClr val="FF0000"/>
                </a:solidFill>
                <a:latin typeface="Times New Roman" panose="02020603050405020304" pitchFamily="18" charset="0"/>
                <a:ea typeface="新細明體"/>
                <a:cs typeface="Times New Roman" panose="02020603050405020304" pitchFamily="18" charset="0"/>
              </a:rPr>
              <a:t>armour</a:t>
            </a:r>
            <a:r>
              <a:rPr lang="en-US" altLang="zh-HK" sz="1500" dirty="0">
                <a:solidFill>
                  <a:srgbClr val="FF0000"/>
                </a:solidFill>
                <a:latin typeface="Times New Roman" panose="02020603050405020304" pitchFamily="18" charset="0"/>
                <a:ea typeface="新細明體"/>
                <a:cs typeface="Times New Roman" panose="02020603050405020304" pitchFamily="18" charset="0"/>
              </a:rPr>
              <a:t> design was used until late Ming and early Qing.</a:t>
            </a:r>
            <a:endParaRPr lang="zh-HK" sz="1500" dirty="0">
              <a:solidFill>
                <a:srgbClr val="FF0000"/>
              </a:solidFill>
              <a:latin typeface="Times New Roman" panose="02020603050405020304" pitchFamily="18" charset="0"/>
              <a:ea typeface="新細明體"/>
              <a:cs typeface="Times New Roman" panose="02020603050405020304" pitchFamily="18" charset="0"/>
            </a:endParaRPr>
          </a:p>
        </p:txBody>
      </p:sp>
      <p:sp>
        <p:nvSpPr>
          <p:cNvPr id="19" name="TextBox 8"/>
          <p:cNvSpPr txBox="1"/>
          <p:nvPr/>
        </p:nvSpPr>
        <p:spPr>
          <a:xfrm>
            <a:off x="4939617" y="6168253"/>
            <a:ext cx="1360064" cy="528320"/>
          </a:xfrm>
          <a:prstGeom prst="rect">
            <a:avLst/>
          </a:prstGeom>
          <a:noFill/>
        </p:spPr>
        <p:txBody>
          <a:bodyPr wrap="square" rtlCol="0">
            <a:noAutofit/>
          </a:bodyPr>
          <a:lstStyle/>
          <a:p>
            <a:pPr>
              <a:spcAft>
                <a:spcPts val="0"/>
              </a:spcAft>
            </a:pPr>
            <a:r>
              <a:rPr lang="en-US" sz="1200" dirty="0">
                <a:solidFill>
                  <a:srgbClr val="000000"/>
                </a:solidFill>
                <a:latin typeface="Times New Roman"/>
                <a:ea typeface="新細明體"/>
                <a:cs typeface="Times New Roman"/>
              </a:rPr>
              <a:t>Source: </a:t>
            </a:r>
            <a:r>
              <a:rPr lang="en-US" sz="1200" kern="1200" dirty="0" err="1">
                <a:solidFill>
                  <a:srgbClr val="000000"/>
                </a:solidFill>
                <a:effectLst/>
                <a:latin typeface="Times New Roman"/>
                <a:ea typeface="新細明體"/>
                <a:cs typeface="Times New Roman"/>
              </a:rPr>
              <a:t>Ranitzsch</a:t>
            </a:r>
            <a:r>
              <a:rPr lang="en-US" sz="1200" kern="1200" dirty="0">
                <a:solidFill>
                  <a:srgbClr val="000000"/>
                </a:solidFill>
                <a:effectLst/>
                <a:latin typeface="Times New Roman"/>
                <a:ea typeface="新細明體"/>
                <a:cs typeface="Times New Roman"/>
              </a:rPr>
              <a:t> 1995, p. 34-35.</a:t>
            </a:r>
            <a:endParaRPr lang="zh-HK" sz="1200" dirty="0">
              <a:effectLst/>
              <a:latin typeface="Times New Roman"/>
              <a:ea typeface="新細明體"/>
              <a:cs typeface="Times New Roman"/>
            </a:endParaRPr>
          </a:p>
        </p:txBody>
      </p:sp>
      <p:pic>
        <p:nvPicPr>
          <p:cNvPr id="20" name="Picture 5"/>
          <p:cNvPicPr>
            <a:picLocks noChangeAspect="1" noChangeArrowheads="1"/>
          </p:cNvPicPr>
          <p:nvPr/>
        </p:nvPicPr>
        <p:blipFill>
          <a:blip r:embed="rId5" cstate="print"/>
          <a:srcRect/>
          <a:stretch>
            <a:fillRect/>
          </a:stretch>
        </p:blipFill>
        <p:spPr bwMode="auto">
          <a:xfrm>
            <a:off x="4714274" y="1208241"/>
            <a:ext cx="1988962" cy="2210515"/>
          </a:xfrm>
          <a:prstGeom prst="rect">
            <a:avLst/>
          </a:prstGeom>
          <a:noFill/>
          <a:ln w="9525">
            <a:solidFill>
              <a:schemeClr val="tx1"/>
            </a:solidFill>
            <a:miter lim="800000"/>
            <a:headEnd/>
            <a:tailEnd/>
          </a:ln>
          <a:effectLst/>
        </p:spPr>
      </p:pic>
      <p:sp>
        <p:nvSpPr>
          <p:cNvPr id="21" name="TextBox 10"/>
          <p:cNvSpPr txBox="1"/>
          <p:nvPr/>
        </p:nvSpPr>
        <p:spPr>
          <a:xfrm>
            <a:off x="6863452" y="1482883"/>
            <a:ext cx="1918275" cy="497477"/>
          </a:xfrm>
          <a:prstGeom prst="rect">
            <a:avLst/>
          </a:prstGeom>
          <a:noFill/>
        </p:spPr>
        <p:txBody>
          <a:bodyPr wrap="square" rtlCol="0">
            <a:noAutofit/>
          </a:bodyPr>
          <a:lstStyle/>
          <a:p>
            <a:pPr>
              <a:spcAft>
                <a:spcPts val="0"/>
              </a:spcAft>
            </a:pPr>
            <a:r>
              <a:rPr lang="en-US" sz="1200" i="1" dirty="0">
                <a:solidFill>
                  <a:srgbClr val="000000"/>
                </a:solidFill>
                <a:latin typeface="Times New Roman" panose="02020603050405020304" pitchFamily="18" charset="0"/>
                <a:ea typeface="新細明體"/>
                <a:cs typeface="Times New Roman" panose="02020603050405020304" pitchFamily="18" charset="0"/>
              </a:rPr>
              <a:t>Copied from </a:t>
            </a:r>
            <a:r>
              <a:rPr lang="en-US" sz="1200" i="1" kern="1200" dirty="0">
                <a:solidFill>
                  <a:srgbClr val="000000"/>
                </a:solidFill>
                <a:effectLst/>
                <a:latin typeface="Times New Roman" panose="02020603050405020304" pitchFamily="18" charset="0"/>
                <a:ea typeface="新細明體"/>
                <a:cs typeface="Times New Roman" panose="02020603050405020304" pitchFamily="18" charset="0"/>
              </a:rPr>
              <a:t>Wikipedia: </a:t>
            </a:r>
            <a:r>
              <a:rPr lang="en-US" sz="1200" kern="1200" dirty="0">
                <a:solidFill>
                  <a:srgbClr val="000000"/>
                </a:solidFill>
                <a:effectLst/>
                <a:latin typeface="Times New Roman" panose="02020603050405020304" pitchFamily="18" charset="0"/>
                <a:ea typeface="新細明體"/>
                <a:cs typeface="Times New Roman" panose="02020603050405020304" pitchFamily="18" charset="0"/>
              </a:rPr>
              <a:t>Lamellar </a:t>
            </a:r>
            <a:r>
              <a:rPr lang="en-US" sz="1200" kern="1200" dirty="0" err="1">
                <a:solidFill>
                  <a:srgbClr val="000000"/>
                </a:solidFill>
                <a:effectLst/>
                <a:latin typeface="Times New Roman" panose="02020603050405020304" pitchFamily="18" charset="0"/>
                <a:ea typeface="新細明體"/>
                <a:cs typeface="Times New Roman" panose="02020603050405020304" pitchFamily="18" charset="0"/>
              </a:rPr>
              <a:t>armour</a:t>
            </a:r>
            <a:endParaRPr lang="zh-HK" sz="1200" dirty="0">
              <a:effectLst/>
              <a:latin typeface="Times New Roman" panose="02020603050405020304" pitchFamily="18" charset="0"/>
              <a:ea typeface="新細明體"/>
              <a:cs typeface="Times New Roman" panose="02020603050405020304" pitchFamily="18" charset="0"/>
            </a:endParaRPr>
          </a:p>
        </p:txBody>
      </p:sp>
    </p:spTree>
    <p:extLst>
      <p:ext uri="{BB962C8B-B14F-4D97-AF65-F5344CB8AC3E}">
        <p14:creationId xmlns:p14="http://schemas.microsoft.com/office/powerpoint/2010/main" val="1062861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6" name="矩形 5"/>
          <p:cNvSpPr/>
          <p:nvPr/>
        </p:nvSpPr>
        <p:spPr>
          <a:xfrm>
            <a:off x="483580" y="1228938"/>
            <a:ext cx="7598555" cy="461665"/>
          </a:xfrm>
          <a:prstGeom prst="rect">
            <a:avLst/>
          </a:prstGeom>
        </p:spPr>
        <p:txBody>
          <a:bodyPr wrap="none">
            <a:spAutoFit/>
          </a:bodyPr>
          <a:lstStyle/>
          <a:p>
            <a:pPr>
              <a:spcAft>
                <a:spcPts val="0"/>
              </a:spcAft>
            </a:pPr>
            <a:r>
              <a:rPr lang="en-US" altLang="zh-TW" sz="2400" b="1" dirty="0">
                <a:solidFill>
                  <a:srgbClr val="E36C0A"/>
                </a:solidFill>
                <a:latin typeface="Times New Roman" panose="02020603050405020304" pitchFamily="18" charset="0"/>
                <a:cs typeface="Times New Roman" panose="02020603050405020304" pitchFamily="18" charset="0"/>
              </a:rPr>
              <a:t>III.	The Course of the Battle of </a:t>
            </a:r>
            <a:r>
              <a:rPr lang="en-US" altLang="zh-TW" sz="2400" b="1" dirty="0" err="1">
                <a:solidFill>
                  <a:srgbClr val="E36C0A"/>
                </a:solidFill>
                <a:latin typeface="Times New Roman" panose="02020603050405020304" pitchFamily="18" charset="0"/>
                <a:cs typeface="Times New Roman" panose="02020603050405020304" pitchFamily="18" charset="0"/>
              </a:rPr>
              <a:t>Xiangzhou</a:t>
            </a:r>
            <a:r>
              <a:rPr lang="en-US" altLang="zh-TW" sz="2400" b="1" dirty="0">
                <a:solidFill>
                  <a:srgbClr val="E36C0A"/>
                </a:solidFill>
                <a:latin typeface="Times New Roman" panose="02020603050405020304" pitchFamily="18" charset="0"/>
                <a:cs typeface="Times New Roman" panose="02020603050405020304" pitchFamily="18" charset="0"/>
              </a:rPr>
              <a:t> (AD758-759)</a:t>
            </a:r>
            <a:endParaRPr lang="zh-HK" altLang="zh-TW" sz="2400" kern="100" dirty="0">
              <a:latin typeface="Times New Roman" panose="02020603050405020304" pitchFamily="18" charset="0"/>
              <a:cs typeface="Times New Roman" panose="02020603050405020304" pitchFamily="18" charset="0"/>
            </a:endParaRPr>
          </a:p>
        </p:txBody>
      </p:sp>
      <p:pic>
        <p:nvPicPr>
          <p:cNvPr id="45" name="Picture 3"/>
          <p:cNvPicPr>
            <a:picLocks noChangeAspect="1" noChangeArrowheads="1"/>
          </p:cNvPicPr>
          <p:nvPr/>
        </p:nvPicPr>
        <p:blipFill>
          <a:blip r:embed="rId3" cstate="print"/>
          <a:srcRect/>
          <a:stretch>
            <a:fillRect/>
          </a:stretch>
        </p:blipFill>
        <p:spPr bwMode="auto">
          <a:xfrm>
            <a:off x="1392873" y="1765770"/>
            <a:ext cx="6559937" cy="4683014"/>
          </a:xfrm>
          <a:prstGeom prst="rect">
            <a:avLst/>
          </a:prstGeom>
          <a:solidFill>
            <a:srgbClr val="8064A2">
              <a:lumMod val="60000"/>
              <a:lumOff val="40000"/>
            </a:srgbClr>
          </a:solidFill>
          <a:ln w="38100" cmpd="sng">
            <a:solidFill>
              <a:sysClr val="window" lastClr="FFFFFF"/>
            </a:solidFill>
            <a:miter lim="800000"/>
            <a:headEnd/>
            <a:tailEnd/>
          </a:ln>
          <a:effectLst>
            <a:outerShdw blurRad="50800" dist="38100" dir="2700000" algn="tl" rotWithShape="0">
              <a:prstClr val="black">
                <a:alpha val="40000"/>
              </a:prstClr>
            </a:outerShdw>
          </a:effectLst>
        </p:spPr>
      </p:pic>
      <p:pic>
        <p:nvPicPr>
          <p:cNvPr id="46" name="Picture 4"/>
          <p:cNvPicPr>
            <a:picLocks noChangeAspect="1" noChangeArrowheads="1"/>
          </p:cNvPicPr>
          <p:nvPr/>
        </p:nvPicPr>
        <p:blipFill>
          <a:blip r:embed="rId4" cstate="print"/>
          <a:srcRect/>
          <a:stretch>
            <a:fillRect/>
          </a:stretch>
        </p:blipFill>
        <p:spPr bwMode="auto">
          <a:xfrm>
            <a:off x="4527619" y="2328420"/>
            <a:ext cx="1559385" cy="921460"/>
          </a:xfrm>
          <a:prstGeom prst="rect">
            <a:avLst/>
          </a:prstGeom>
          <a:noFill/>
          <a:ln w="9525">
            <a:noFill/>
            <a:miter lim="800000"/>
            <a:headEnd/>
            <a:tailEnd/>
          </a:ln>
          <a:effectLst/>
        </p:spPr>
      </p:pic>
      <p:sp>
        <p:nvSpPr>
          <p:cNvPr id="47" name="TextBox 6"/>
          <p:cNvSpPr txBox="1"/>
          <p:nvPr/>
        </p:nvSpPr>
        <p:spPr>
          <a:xfrm>
            <a:off x="2035831" y="6025305"/>
            <a:ext cx="1215589" cy="612417"/>
          </a:xfrm>
          <a:prstGeom prst="rect">
            <a:avLst/>
          </a:prstGeom>
          <a:noFill/>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Times New Roman" panose="02020603050405020304" pitchFamily="18" charset="0"/>
                <a:ea typeface="新細明體"/>
                <a:cs typeface="Times New Roman" panose="02020603050405020304" pitchFamily="18" charset="0"/>
              </a:rPr>
              <a:t>Luoyang</a:t>
            </a:r>
            <a:endParaRPr kumimoji="0" lang="zh-HK" altLang="en-US" sz="12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新細明體"/>
              <a:cs typeface="Times New Roman" panose="02020603050405020304" pitchFamily="18" charset="0"/>
            </a:endParaRPr>
          </a:p>
        </p:txBody>
      </p:sp>
      <p:sp>
        <p:nvSpPr>
          <p:cNvPr id="48" name="TextBox 7"/>
          <p:cNvSpPr txBox="1"/>
          <p:nvPr/>
        </p:nvSpPr>
        <p:spPr>
          <a:xfrm rot="21338249">
            <a:off x="4700079" y="3250282"/>
            <a:ext cx="1607584" cy="1122764"/>
          </a:xfrm>
          <a:prstGeom prst="rect">
            <a:avLst/>
          </a:prstGeom>
          <a:noFill/>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Times New Roman" panose="02020603050405020304" pitchFamily="18" charset="0"/>
                <a:ea typeface="新細明體"/>
                <a:cs typeface="Times New Roman" panose="02020603050405020304" pitchFamily="18" charset="0"/>
              </a:rPr>
              <a:t>An </a:t>
            </a:r>
            <a:r>
              <a:rPr kumimoji="0" lang="en-US" altLang="zh-CN" sz="1600" b="0" i="0" u="none" strike="noStrike" kern="1200" cap="none" spc="0" normalizeH="0" baseline="0" noProof="0" dirty="0" err="1">
                <a:ln>
                  <a:noFill/>
                </a:ln>
                <a:solidFill>
                  <a:srgbClr val="000000"/>
                </a:solidFill>
                <a:effectLst/>
                <a:uLnTx/>
                <a:uFillTx/>
                <a:latin typeface="Times New Roman" panose="02020603050405020304" pitchFamily="18" charset="0"/>
                <a:ea typeface="新細明體"/>
                <a:cs typeface="Times New Roman" panose="02020603050405020304" pitchFamily="18" charset="0"/>
              </a:rPr>
              <a:t>Qingxu’s</a:t>
            </a:r>
            <a:r>
              <a:rPr kumimoji="0" lang="en-US" altLang="zh-CN" sz="1600" b="0" i="0" u="none" strike="noStrike" kern="1200" cap="none" spc="0" normalizeH="0" baseline="0" noProof="0" dirty="0">
                <a:ln>
                  <a:noFill/>
                </a:ln>
                <a:solidFill>
                  <a:srgbClr val="000000"/>
                </a:solidFill>
                <a:effectLst/>
                <a:uLnTx/>
                <a:uFillTx/>
                <a:latin typeface="Times New Roman" panose="02020603050405020304" pitchFamily="18" charset="0"/>
                <a:ea typeface="新細明體"/>
                <a:cs typeface="Times New Roman" panose="02020603050405020304" pitchFamily="18" charset="0"/>
              </a:rPr>
              <a:t> </a:t>
            </a:r>
            <a:r>
              <a:rPr kumimoji="0" lang="en-US" altLang="zh-CN" sz="1600" b="0" i="0" u="none" strike="noStrike" kern="1200" cap="none" spc="0" normalizeH="0" baseline="0" noProof="0" dirty="0" err="1">
                <a:ln>
                  <a:noFill/>
                </a:ln>
                <a:solidFill>
                  <a:srgbClr val="000000"/>
                </a:solidFill>
                <a:effectLst/>
                <a:uLnTx/>
                <a:uFillTx/>
                <a:latin typeface="Times New Roman" panose="02020603050405020304" pitchFamily="18" charset="0"/>
                <a:ea typeface="新細明體"/>
                <a:cs typeface="Times New Roman" panose="02020603050405020304" pitchFamily="18" charset="0"/>
              </a:rPr>
              <a:t>Xiangzhou</a:t>
            </a:r>
            <a:r>
              <a:rPr kumimoji="0" lang="en-US" altLang="zh-CN" sz="1600" b="0" i="0" u="none" strike="noStrike" kern="1200" cap="none" spc="0" normalizeH="0" baseline="0" noProof="0" dirty="0">
                <a:ln>
                  <a:noFill/>
                </a:ln>
                <a:solidFill>
                  <a:srgbClr val="000000"/>
                </a:solidFill>
                <a:effectLst/>
                <a:uLnTx/>
                <a:uFillTx/>
                <a:latin typeface="Times New Roman" panose="02020603050405020304" pitchFamily="18" charset="0"/>
                <a:ea typeface="新細明體"/>
                <a:cs typeface="Times New Roman" panose="02020603050405020304" pitchFamily="18" charset="0"/>
              </a:rPr>
              <a:t> </a:t>
            </a:r>
            <a:r>
              <a:rPr kumimoji="0" lang="en-US" altLang="zh-CN" sz="1600" b="0" i="0" u="none" strike="noStrike" kern="1200" cap="none" spc="0" normalizeH="0" baseline="0" noProof="0" dirty="0" smtClean="0">
                <a:ln>
                  <a:noFill/>
                </a:ln>
                <a:solidFill>
                  <a:srgbClr val="000000"/>
                </a:solidFill>
                <a:effectLst/>
                <a:uLnTx/>
                <a:uFillTx/>
                <a:latin typeface="Times New Roman" panose="02020603050405020304" pitchFamily="18" charset="0"/>
                <a:ea typeface="新細明體"/>
                <a:cs typeface="Times New Roman" panose="02020603050405020304" pitchFamily="18" charset="0"/>
              </a:rPr>
              <a:t>army </a:t>
            </a:r>
            <a:r>
              <a:rPr kumimoji="0" lang="en-US" altLang="zh-CN" sz="1600" b="0" i="0" u="none" strike="noStrike" kern="1200" cap="none" spc="0" normalizeH="0" baseline="0" noProof="0" dirty="0">
                <a:ln>
                  <a:noFill/>
                </a:ln>
                <a:solidFill>
                  <a:srgbClr val="000000"/>
                </a:solidFill>
                <a:effectLst/>
                <a:uLnTx/>
                <a:uFillTx/>
                <a:latin typeface="Times New Roman" panose="02020603050405020304" pitchFamily="18" charset="0"/>
                <a:ea typeface="新細明體"/>
                <a:cs typeface="Times New Roman" panose="02020603050405020304" pitchFamily="18" charset="0"/>
              </a:rPr>
              <a:t>(60,000)</a:t>
            </a:r>
            <a:endParaRPr kumimoji="0" lang="zh-HK" altLang="en-US" sz="12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新細明體"/>
              <a:cs typeface="Times New Roman" panose="02020603050405020304" pitchFamily="18" charset="0"/>
            </a:endParaRPr>
          </a:p>
        </p:txBody>
      </p:sp>
      <p:sp>
        <p:nvSpPr>
          <p:cNvPr id="49" name="Curved Down Arrow 8"/>
          <p:cNvSpPr/>
          <p:nvPr/>
        </p:nvSpPr>
        <p:spPr>
          <a:xfrm rot="18641908">
            <a:off x="933036" y="3628271"/>
            <a:ext cx="4179685" cy="1044915"/>
          </a:xfrm>
          <a:prstGeom prst="curvedDownArrow">
            <a:avLst/>
          </a:prstGeom>
          <a:solidFill>
            <a:srgbClr val="C0504D">
              <a:lumMod val="60000"/>
              <a:lumOff val="40000"/>
            </a:srgbClr>
          </a:solidFill>
          <a:ln w="25400" cap="flat" cmpd="sng" algn="ctr">
            <a:solidFill>
              <a:srgbClr val="4F81BD">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 lastClr="FFFFFF"/>
              </a:solidFill>
              <a:effectLst/>
              <a:uLnTx/>
              <a:uFillTx/>
              <a:latin typeface="Times New Roman" panose="02020603050405020304" pitchFamily="18" charset="0"/>
              <a:ea typeface="新細明體"/>
              <a:cs typeface="Times New Roman" panose="02020603050405020304" pitchFamily="18" charset="0"/>
            </a:endParaRPr>
          </a:p>
        </p:txBody>
      </p:sp>
      <p:sp>
        <p:nvSpPr>
          <p:cNvPr id="50" name="TextBox 9"/>
          <p:cNvSpPr txBox="1"/>
          <p:nvPr/>
        </p:nvSpPr>
        <p:spPr>
          <a:xfrm rot="19688871">
            <a:off x="3551004" y="5578096"/>
            <a:ext cx="932796" cy="612417"/>
          </a:xfrm>
          <a:prstGeom prst="rect">
            <a:avLst/>
          </a:prstGeom>
          <a:noFill/>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Times New Roman" panose="02020603050405020304" pitchFamily="18" charset="0"/>
                <a:ea typeface="新細明體"/>
                <a:cs typeface="Times New Roman" panose="02020603050405020304" pitchFamily="18" charset="0"/>
              </a:rPr>
              <a:t>Yellow River</a:t>
            </a:r>
            <a:endParaRPr kumimoji="0" lang="zh-HK" altLang="en-US" sz="12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新細明體"/>
              <a:cs typeface="Times New Roman" panose="02020603050405020304" pitchFamily="18" charset="0"/>
            </a:endParaRPr>
          </a:p>
        </p:txBody>
      </p:sp>
      <p:sp>
        <p:nvSpPr>
          <p:cNvPr id="51" name="TextBox 10"/>
          <p:cNvSpPr txBox="1"/>
          <p:nvPr/>
        </p:nvSpPr>
        <p:spPr>
          <a:xfrm rot="2179090">
            <a:off x="3283021" y="1943280"/>
            <a:ext cx="722988" cy="612417"/>
          </a:xfrm>
          <a:prstGeom prst="rect">
            <a:avLst/>
          </a:prstGeom>
          <a:noFill/>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Times New Roman" panose="02020603050405020304" pitchFamily="18" charset="0"/>
                <a:ea typeface="新細明體"/>
                <a:cs typeface="Times New Roman" panose="02020603050405020304" pitchFamily="18" charset="0"/>
              </a:rPr>
              <a:t>Zhang River</a:t>
            </a:r>
            <a:endParaRPr kumimoji="0" lang="zh-HK" altLang="en-US" sz="12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新細明體"/>
              <a:cs typeface="Times New Roman" panose="02020603050405020304" pitchFamily="18" charset="0"/>
            </a:endParaRPr>
          </a:p>
        </p:txBody>
      </p:sp>
      <p:sp>
        <p:nvSpPr>
          <p:cNvPr id="52" name="TextBox 11"/>
          <p:cNvSpPr txBox="1"/>
          <p:nvPr/>
        </p:nvSpPr>
        <p:spPr>
          <a:xfrm rot="18442562">
            <a:off x="1035554" y="3639937"/>
            <a:ext cx="2652387" cy="612413"/>
          </a:xfrm>
          <a:prstGeom prst="rect">
            <a:avLst/>
          </a:prstGeom>
          <a:noFill/>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sz="1600" dirty="0">
                <a:solidFill>
                  <a:srgbClr val="000000"/>
                </a:solidFill>
                <a:latin typeface="Times New Roman" panose="02020603050405020304" pitchFamily="18" charset="0"/>
                <a:ea typeface="新細明體"/>
                <a:cs typeface="Times New Roman" panose="02020603050405020304" pitchFamily="18" charset="0"/>
              </a:rPr>
              <a:t>Guo </a:t>
            </a:r>
            <a:r>
              <a:rPr lang="en-US" altLang="zh-CN" sz="1600" dirty="0" err="1">
                <a:solidFill>
                  <a:srgbClr val="000000"/>
                </a:solidFill>
                <a:latin typeface="Times New Roman" panose="02020603050405020304" pitchFamily="18" charset="0"/>
                <a:ea typeface="新細明體"/>
                <a:cs typeface="Times New Roman" panose="02020603050405020304" pitchFamily="18" charset="0"/>
              </a:rPr>
              <a:t>Ziyi’s</a:t>
            </a:r>
            <a:r>
              <a:rPr lang="en-US" altLang="zh-CN" sz="1600" dirty="0">
                <a:solidFill>
                  <a:srgbClr val="000000"/>
                </a:solidFill>
                <a:latin typeface="Times New Roman" panose="02020603050405020304" pitchFamily="18" charset="0"/>
                <a:ea typeface="新細明體"/>
                <a:cs typeface="Times New Roman" panose="02020603050405020304" pitchFamily="18" charset="0"/>
              </a:rPr>
              <a:t> </a:t>
            </a:r>
            <a:r>
              <a:rPr kumimoji="0" lang="en-US" altLang="zh-CN" sz="1600" b="0" i="0" u="none" strike="noStrike" kern="1200" cap="none" spc="0" normalizeH="0" baseline="0" noProof="0" dirty="0">
                <a:ln>
                  <a:noFill/>
                </a:ln>
                <a:solidFill>
                  <a:srgbClr val="000000"/>
                </a:solidFill>
                <a:effectLst/>
                <a:uLnTx/>
                <a:uFillTx/>
                <a:latin typeface="Times New Roman" panose="02020603050405020304" pitchFamily="18" charset="0"/>
                <a:ea typeface="新細明體"/>
                <a:cs typeface="Times New Roman" panose="02020603050405020304" pitchFamily="18" charset="0"/>
              </a:rPr>
              <a:t>army (200,000)</a:t>
            </a:r>
            <a:endParaRPr kumimoji="0" lang="zh-HK" altLang="en-US" sz="12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新細明體"/>
              <a:cs typeface="Times New Roman" panose="02020603050405020304" pitchFamily="18" charset="0"/>
            </a:endParaRPr>
          </a:p>
        </p:txBody>
      </p:sp>
      <p:sp>
        <p:nvSpPr>
          <p:cNvPr id="53" name="Left Arrow 13"/>
          <p:cNvSpPr/>
          <p:nvPr/>
        </p:nvSpPr>
        <p:spPr>
          <a:xfrm rot="19467537">
            <a:off x="6035939" y="2086243"/>
            <a:ext cx="1205671" cy="321514"/>
          </a:xfrm>
          <a:prstGeom prst="leftArrow">
            <a:avLst/>
          </a:prstGeom>
          <a:solidFill>
            <a:sysClr val="windowText" lastClr="000000">
              <a:lumMod val="65000"/>
              <a:lumOff val="35000"/>
            </a:sysClr>
          </a:solidFill>
          <a:ln w="25400" cap="flat" cmpd="sng" algn="ctr">
            <a:solidFill>
              <a:srgbClr val="C0504D">
                <a:lumMod val="40000"/>
                <a:lumOff val="6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 lastClr="FFFFFF"/>
              </a:solidFill>
              <a:effectLst/>
              <a:uLnTx/>
              <a:uFillTx/>
              <a:latin typeface="Times New Roman" panose="02020603050405020304" pitchFamily="18" charset="0"/>
              <a:ea typeface="新細明體"/>
              <a:cs typeface="Times New Roman" panose="02020603050405020304" pitchFamily="18" charset="0"/>
            </a:endParaRPr>
          </a:p>
        </p:txBody>
      </p:sp>
      <p:sp>
        <p:nvSpPr>
          <p:cNvPr id="54" name="TextBox 14"/>
          <p:cNvSpPr txBox="1"/>
          <p:nvPr/>
        </p:nvSpPr>
        <p:spPr>
          <a:xfrm rot="19608388">
            <a:off x="5999434" y="2148855"/>
            <a:ext cx="2171089" cy="612417"/>
          </a:xfrm>
          <a:prstGeom prst="rect">
            <a:avLst/>
          </a:prstGeom>
          <a:noFill/>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Times New Roman" panose="02020603050405020304" pitchFamily="18" charset="0"/>
                <a:ea typeface="新細明體"/>
                <a:cs typeface="Times New Roman" panose="02020603050405020304" pitchFamily="18" charset="0"/>
              </a:rPr>
              <a:t>Shi </a:t>
            </a:r>
            <a:r>
              <a:rPr kumimoji="0" lang="en-US" altLang="zh-CN" sz="1600" b="0" i="0" u="none" strike="noStrike" kern="1200" cap="none" spc="0" normalizeH="0" baseline="0" noProof="0" dirty="0" err="1">
                <a:ln>
                  <a:noFill/>
                </a:ln>
                <a:solidFill>
                  <a:srgbClr val="000000"/>
                </a:solidFill>
                <a:effectLst/>
                <a:uLnTx/>
                <a:uFillTx/>
                <a:latin typeface="Times New Roman" panose="02020603050405020304" pitchFamily="18" charset="0"/>
                <a:ea typeface="新細明體"/>
                <a:cs typeface="Times New Roman" panose="02020603050405020304" pitchFamily="18" charset="0"/>
              </a:rPr>
              <a:t>Siming’s</a:t>
            </a:r>
            <a:r>
              <a:rPr kumimoji="0" lang="en-US" altLang="zh-CN" sz="1600" b="0" i="0" u="none" strike="noStrike" kern="1200" cap="none" spc="0" normalizeH="0" baseline="0" noProof="0" dirty="0">
                <a:ln>
                  <a:noFill/>
                </a:ln>
                <a:solidFill>
                  <a:srgbClr val="000000"/>
                </a:solidFill>
                <a:effectLst/>
                <a:uLnTx/>
                <a:uFillTx/>
                <a:latin typeface="Times New Roman" panose="02020603050405020304" pitchFamily="18" charset="0"/>
                <a:ea typeface="新細明體"/>
                <a:cs typeface="Times New Roman" panose="02020603050405020304" pitchFamily="18" charset="0"/>
              </a:rPr>
              <a:t> army (50,000)</a:t>
            </a:r>
            <a:endParaRPr kumimoji="0" lang="zh-HK" altLang="en-US" sz="12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新細明體"/>
              <a:cs typeface="Times New Roman" panose="02020603050405020304" pitchFamily="18" charset="0"/>
            </a:endParaRPr>
          </a:p>
        </p:txBody>
      </p:sp>
      <p:graphicFrame>
        <p:nvGraphicFramePr>
          <p:cNvPr id="2" name="Table 1">
            <a:extLst>
              <a:ext uri="{FF2B5EF4-FFF2-40B4-BE49-F238E27FC236}">
                <a16:creationId xmlns:a16="http://schemas.microsoft.com/office/drawing/2014/main" id="{D01A2343-5676-4C57-AD89-1890BCA421D3}"/>
              </a:ext>
            </a:extLst>
          </p:cNvPr>
          <p:cNvGraphicFramePr>
            <a:graphicFrameLocks noGrp="1"/>
          </p:cNvGraphicFramePr>
          <p:nvPr>
            <p:extLst>
              <p:ext uri="{D42A27DB-BD31-4B8C-83A1-F6EECF244321}">
                <p14:modId xmlns:p14="http://schemas.microsoft.com/office/powerpoint/2010/main" val="648552968"/>
              </p:ext>
            </p:extLst>
          </p:nvPr>
        </p:nvGraphicFramePr>
        <p:xfrm>
          <a:off x="4505142" y="5135882"/>
          <a:ext cx="3517688" cy="1399805"/>
        </p:xfrm>
        <a:graphic>
          <a:graphicData uri="http://schemas.openxmlformats.org/drawingml/2006/table">
            <a:tbl>
              <a:tblPr firstRow="1" bandRow="1">
                <a:tableStyleId>{5C22544A-7EE6-4342-B048-85BDC9FD1C3A}</a:tableStyleId>
              </a:tblPr>
              <a:tblGrid>
                <a:gridCol w="1758844">
                  <a:extLst>
                    <a:ext uri="{9D8B030D-6E8A-4147-A177-3AD203B41FA5}">
                      <a16:colId xmlns:a16="http://schemas.microsoft.com/office/drawing/2014/main" val="1056469235"/>
                    </a:ext>
                  </a:extLst>
                </a:gridCol>
                <a:gridCol w="1758844">
                  <a:extLst>
                    <a:ext uri="{9D8B030D-6E8A-4147-A177-3AD203B41FA5}">
                      <a16:colId xmlns:a16="http://schemas.microsoft.com/office/drawing/2014/main" val="1446192140"/>
                    </a:ext>
                  </a:extLst>
                </a:gridCol>
              </a:tblGrid>
              <a:tr h="282922">
                <a:tc>
                  <a:txBody>
                    <a:bodyPr/>
                    <a:lstStyle/>
                    <a:p>
                      <a:pPr algn="ctr"/>
                      <a:r>
                        <a:rPr lang="en-US" sz="1500" dirty="0">
                          <a:latin typeface="Times New Roman" panose="02020603050405020304" pitchFamily="18" charset="0"/>
                          <a:cs typeface="Times New Roman" panose="02020603050405020304" pitchFamily="18" charset="0"/>
                        </a:rPr>
                        <a:t>Tang</a:t>
                      </a:r>
                      <a:endParaRPr lang="en-HK" sz="1500" dirty="0">
                        <a:latin typeface="Times New Roman" panose="02020603050405020304" pitchFamily="18" charset="0"/>
                        <a:cs typeface="Times New Roman" panose="02020603050405020304" pitchFamily="18" charset="0"/>
                      </a:endParaRPr>
                    </a:p>
                  </a:txBody>
                  <a:tcPr/>
                </a:tc>
                <a:tc>
                  <a:txBody>
                    <a:bodyPr/>
                    <a:lstStyle/>
                    <a:p>
                      <a:pPr algn="ctr"/>
                      <a:r>
                        <a:rPr lang="en-US" sz="1500" dirty="0">
                          <a:latin typeface="Times New Roman" panose="02020603050405020304" pitchFamily="18" charset="0"/>
                          <a:cs typeface="Times New Roman" panose="02020603050405020304" pitchFamily="18" charset="0"/>
                        </a:rPr>
                        <a:t>Rebels</a:t>
                      </a:r>
                      <a:endParaRPr lang="en-HK" sz="15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739594394"/>
                  </a:ext>
                </a:extLst>
              </a:tr>
              <a:tr h="584652">
                <a:tc rowSpan="2">
                  <a:txBody>
                    <a:bodyPr/>
                    <a:lstStyle/>
                    <a:p>
                      <a:pPr algn="ctr"/>
                      <a:r>
                        <a:rPr lang="en-US" sz="1500" dirty="0" err="1">
                          <a:latin typeface="Times New Roman" panose="02020603050405020304" pitchFamily="18" charset="0"/>
                          <a:cs typeface="Times New Roman" panose="02020603050405020304" pitchFamily="18" charset="0"/>
                        </a:rPr>
                        <a:t>Guo</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Ziyi</a:t>
                      </a:r>
                      <a:endParaRPr lang="en-HK" sz="1500" dirty="0">
                        <a:latin typeface="Times New Roman" panose="02020603050405020304" pitchFamily="18" charset="0"/>
                        <a:cs typeface="Times New Roman" panose="02020603050405020304" pitchFamily="18" charset="0"/>
                      </a:endParaRPr>
                    </a:p>
                  </a:txBody>
                  <a:tcPr/>
                </a:tc>
                <a:tc>
                  <a:txBody>
                    <a:bodyPr/>
                    <a:lstStyle/>
                    <a:p>
                      <a:pPr algn="ctr"/>
                      <a:r>
                        <a:rPr lang="en-US" sz="1500" dirty="0">
                          <a:latin typeface="Times New Roman" panose="02020603050405020304" pitchFamily="18" charset="0"/>
                          <a:cs typeface="Times New Roman" panose="02020603050405020304" pitchFamily="18" charset="0"/>
                        </a:rPr>
                        <a:t>An </a:t>
                      </a:r>
                      <a:r>
                        <a:rPr lang="en-US" sz="1500" dirty="0" err="1">
                          <a:latin typeface="Times New Roman" panose="02020603050405020304" pitchFamily="18" charset="0"/>
                          <a:cs typeface="Times New Roman" panose="02020603050405020304" pitchFamily="18" charset="0"/>
                        </a:rPr>
                        <a:t>Qingxu</a:t>
                      </a:r>
                      <a:r>
                        <a:rPr lang="en-US" sz="1500" dirty="0">
                          <a:latin typeface="Times New Roman" panose="02020603050405020304" pitchFamily="18" charset="0"/>
                          <a:cs typeface="Times New Roman" panose="02020603050405020304" pitchFamily="18" charset="0"/>
                        </a:rPr>
                        <a:t> (son of An Lushan)</a:t>
                      </a:r>
                      <a:endParaRPr lang="en-HK" sz="15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80259066"/>
                  </a:ext>
                </a:extLst>
              </a:tr>
              <a:tr h="495113">
                <a:tc vMerge="1">
                  <a:txBody>
                    <a:bodyPr/>
                    <a:lstStyle/>
                    <a:p>
                      <a:endParaRPr lang="en-HK" dirty="0"/>
                    </a:p>
                  </a:txBody>
                  <a:tcPr/>
                </a:tc>
                <a:tc>
                  <a:txBody>
                    <a:bodyPr/>
                    <a:lstStyle/>
                    <a:p>
                      <a:pPr algn="ctr"/>
                      <a:r>
                        <a:rPr lang="en-US" sz="1500" dirty="0">
                          <a:latin typeface="Times New Roman" panose="02020603050405020304" pitchFamily="18" charset="0"/>
                          <a:cs typeface="Times New Roman" panose="02020603050405020304" pitchFamily="18" charset="0"/>
                        </a:rPr>
                        <a:t>Shi </a:t>
                      </a:r>
                      <a:r>
                        <a:rPr lang="en-US" sz="1500" dirty="0" err="1">
                          <a:latin typeface="Times New Roman" panose="02020603050405020304" pitchFamily="18" charset="0"/>
                          <a:cs typeface="Times New Roman" panose="02020603050405020304" pitchFamily="18" charset="0"/>
                        </a:rPr>
                        <a:t>Siming</a:t>
                      </a:r>
                      <a:endParaRPr lang="en-HK" sz="15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99896500"/>
                  </a:ext>
                </a:extLst>
              </a:tr>
            </a:tbl>
          </a:graphicData>
        </a:graphic>
      </p:graphicFrame>
    </p:spTree>
    <p:extLst>
      <p:ext uri="{BB962C8B-B14F-4D97-AF65-F5344CB8AC3E}">
        <p14:creationId xmlns:p14="http://schemas.microsoft.com/office/powerpoint/2010/main" val="317992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500"/>
                                        <p:tgtEl>
                                          <p:spTgt spid="4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fade">
                                      <p:cBhvr>
                                        <p:cTn id="20"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2" grpId="0"/>
      <p:bldP spid="53" grpId="0" animBg="1"/>
      <p:bldP spid="5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8" name="TextBox 17"/>
          <p:cNvSpPr txBox="1"/>
          <p:nvPr/>
        </p:nvSpPr>
        <p:spPr>
          <a:xfrm>
            <a:off x="787113" y="1312981"/>
            <a:ext cx="3301808" cy="287219"/>
          </a:xfrm>
          <a:prstGeom prst="rect">
            <a:avLst/>
          </a:prstGeom>
          <a:noFill/>
        </p:spPr>
        <p:txBody>
          <a:bodyPr wrap="square" rtlCol="0">
            <a:noAutofit/>
          </a:bodyPr>
          <a:lstStyle/>
          <a:p>
            <a:pPr>
              <a:spcAft>
                <a:spcPts val="0"/>
              </a:spcAft>
            </a:pPr>
            <a:r>
              <a:rPr lang="en-US" altLang="zh-CN" dirty="0">
                <a:solidFill>
                  <a:srgbClr val="000000"/>
                </a:solidFill>
                <a:latin typeface="Times New Roman"/>
                <a:ea typeface="新細明體"/>
                <a:cs typeface="Times New Roman"/>
              </a:rPr>
              <a:t>The situation of the battle</a:t>
            </a:r>
            <a:endParaRPr lang="zh-HK" dirty="0">
              <a:solidFill>
                <a:srgbClr val="000000"/>
              </a:solidFill>
              <a:latin typeface="Times New Roman"/>
              <a:ea typeface="新細明體"/>
              <a:cs typeface="Times New Roman"/>
            </a:endParaRPr>
          </a:p>
        </p:txBody>
      </p:sp>
      <p:graphicFrame>
        <p:nvGraphicFramePr>
          <p:cNvPr id="2" name="Table 1">
            <a:extLst>
              <a:ext uri="{FF2B5EF4-FFF2-40B4-BE49-F238E27FC236}">
                <a16:creationId xmlns:a16="http://schemas.microsoft.com/office/drawing/2014/main" id="{A4181814-5FBC-4279-B8C9-0E356A9AA502}"/>
              </a:ext>
            </a:extLst>
          </p:cNvPr>
          <p:cNvGraphicFramePr>
            <a:graphicFrameLocks noGrp="1"/>
          </p:cNvGraphicFramePr>
          <p:nvPr>
            <p:extLst>
              <p:ext uri="{D42A27DB-BD31-4B8C-83A1-F6EECF244321}">
                <p14:modId xmlns:p14="http://schemas.microsoft.com/office/powerpoint/2010/main" val="4048293124"/>
              </p:ext>
            </p:extLst>
          </p:nvPr>
        </p:nvGraphicFramePr>
        <p:xfrm>
          <a:off x="787113" y="1720712"/>
          <a:ext cx="7371235" cy="4622861"/>
        </p:xfrm>
        <a:graphic>
          <a:graphicData uri="http://schemas.openxmlformats.org/drawingml/2006/table">
            <a:tbl>
              <a:tblPr firstRow="1" bandRow="1">
                <a:tableStyleId>{5C22544A-7EE6-4342-B048-85BDC9FD1C3A}</a:tableStyleId>
              </a:tblPr>
              <a:tblGrid>
                <a:gridCol w="1648097">
                  <a:extLst>
                    <a:ext uri="{9D8B030D-6E8A-4147-A177-3AD203B41FA5}">
                      <a16:colId xmlns:a16="http://schemas.microsoft.com/office/drawing/2014/main" val="3102851699"/>
                    </a:ext>
                  </a:extLst>
                </a:gridCol>
                <a:gridCol w="5723138">
                  <a:extLst>
                    <a:ext uri="{9D8B030D-6E8A-4147-A177-3AD203B41FA5}">
                      <a16:colId xmlns:a16="http://schemas.microsoft.com/office/drawing/2014/main" val="1339589572"/>
                    </a:ext>
                  </a:extLst>
                </a:gridCol>
              </a:tblGrid>
              <a:tr h="508231">
                <a:tc>
                  <a:txBody>
                    <a:bodyPr/>
                    <a:lstStyle/>
                    <a:p>
                      <a:pPr algn="ctr">
                        <a:spcAft>
                          <a:spcPts val="0"/>
                        </a:spcAft>
                      </a:pPr>
                      <a:r>
                        <a:rPr lang="en-US" sz="1500" kern="100" baseline="0" dirty="0">
                          <a:effectLst/>
                          <a:latin typeface="Times New Roman" panose="02020603050405020304" pitchFamily="18" charset="0"/>
                          <a:ea typeface="PMingLiU" panose="02020500000000000000" pitchFamily="18" charset="-120"/>
                          <a:cs typeface="Times New Roman" panose="02020603050405020304" pitchFamily="18" charset="0"/>
                        </a:rPr>
                        <a:t> </a:t>
                      </a:r>
                      <a:r>
                        <a:rPr lang="en-US" sz="1500" kern="100" dirty="0">
                          <a:effectLst/>
                          <a:latin typeface="Times New Roman" panose="02020603050405020304" pitchFamily="18" charset="0"/>
                          <a:ea typeface="PMingLiU" panose="02020500000000000000" pitchFamily="18" charset="-120"/>
                          <a:cs typeface="Times New Roman" panose="02020603050405020304" pitchFamily="18" charset="0"/>
                        </a:rPr>
                        <a:t>Year</a:t>
                      </a:r>
                      <a:endParaRPr lang="en-HK" sz="1500" kern="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a:tc>
                <a:tc>
                  <a:txBody>
                    <a:bodyPr/>
                    <a:lstStyle/>
                    <a:p>
                      <a:pPr algn="ctr">
                        <a:spcAft>
                          <a:spcPts val="0"/>
                        </a:spcAft>
                      </a:pPr>
                      <a:r>
                        <a:rPr lang="en-US" altLang="zh-HK" sz="1500" kern="100" dirty="0">
                          <a:effectLst/>
                          <a:latin typeface="Times New Roman" panose="02020603050405020304" pitchFamily="18" charset="0"/>
                          <a:cs typeface="Times New Roman" panose="02020603050405020304" pitchFamily="18" charset="0"/>
                        </a:rPr>
                        <a:t>Battle event</a:t>
                      </a:r>
                      <a:endParaRPr lang="en-HK" sz="1500" kern="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a:tc>
                <a:extLst>
                  <a:ext uri="{0D108BD9-81ED-4DB2-BD59-A6C34878D82A}">
                    <a16:rowId xmlns:a16="http://schemas.microsoft.com/office/drawing/2014/main" val="3850560527"/>
                  </a:ext>
                </a:extLst>
              </a:tr>
              <a:tr h="1186597">
                <a:tc>
                  <a:txBody>
                    <a:bodyPr/>
                    <a:lstStyle/>
                    <a:p>
                      <a:pPr>
                        <a:spcAft>
                          <a:spcPts val="0"/>
                        </a:spcAft>
                      </a:pPr>
                      <a:r>
                        <a:rPr lang="en-US" altLang="zh-HK" sz="1500" kern="100" dirty="0">
                          <a:solidFill>
                            <a:schemeClr val="tx1"/>
                          </a:solidFill>
                          <a:effectLst/>
                          <a:latin typeface="Times New Roman" panose="02020603050405020304" pitchFamily="18" charset="0"/>
                          <a:cs typeface="Times New Roman" panose="02020603050405020304" pitchFamily="18" charset="0"/>
                        </a:rPr>
                        <a:t>Ninth month of </a:t>
                      </a:r>
                      <a:r>
                        <a:rPr lang="en-US" altLang="zh-HK" sz="1500" kern="100" dirty="0" smtClean="0">
                          <a:solidFill>
                            <a:schemeClr val="tx1"/>
                          </a:solidFill>
                          <a:effectLst/>
                          <a:latin typeface="Times New Roman" panose="02020603050405020304" pitchFamily="18" charset="0"/>
                          <a:cs typeface="Times New Roman" panose="02020603050405020304" pitchFamily="18" charset="0"/>
                        </a:rPr>
                        <a:t>AD758</a:t>
                      </a:r>
                      <a:endParaRPr lang="en-HK" sz="1500" kern="100" dirty="0">
                        <a:solidFill>
                          <a:schemeClr val="tx1"/>
                        </a:solidFill>
                        <a:effectLst/>
                        <a:latin typeface="Times New Roman" panose="02020603050405020304" pitchFamily="18" charset="0"/>
                        <a:ea typeface="PMingLiU" panose="02020500000000000000" pitchFamily="18" charset="-120"/>
                        <a:cs typeface="Times New Roman" panose="02020603050405020304" pitchFamily="18" charset="0"/>
                      </a:endParaRPr>
                    </a:p>
                  </a:txBody>
                  <a:tcPr/>
                </a:tc>
                <a:tc>
                  <a:txBody>
                    <a:bodyPr/>
                    <a:lstStyle/>
                    <a:p>
                      <a:pPr>
                        <a:spcAft>
                          <a:spcPts val="0"/>
                        </a:spcAft>
                      </a:pPr>
                      <a:r>
                        <a:rPr lang="en-US" altLang="zh-HK" sz="1500" kern="100" dirty="0">
                          <a:solidFill>
                            <a:schemeClr val="tx1"/>
                          </a:solidFill>
                          <a:effectLst/>
                          <a:latin typeface="Times New Roman" panose="02020603050405020304" pitchFamily="18" charset="0"/>
                          <a:cs typeface="Times New Roman" panose="02020603050405020304" pitchFamily="18" charset="0"/>
                        </a:rPr>
                        <a:t>Guo </a:t>
                      </a:r>
                      <a:r>
                        <a:rPr lang="en-US" altLang="zh-HK" sz="1500" kern="100" dirty="0" err="1">
                          <a:solidFill>
                            <a:schemeClr val="tx1"/>
                          </a:solidFill>
                          <a:effectLst/>
                          <a:latin typeface="Times New Roman" panose="02020603050405020304" pitchFamily="18" charset="0"/>
                          <a:cs typeface="Times New Roman" panose="02020603050405020304" pitchFamily="18" charset="0"/>
                        </a:rPr>
                        <a:t>Ziyi</a:t>
                      </a:r>
                      <a:r>
                        <a:rPr lang="en-US" altLang="zh-HK" sz="1500" kern="100" dirty="0">
                          <a:solidFill>
                            <a:schemeClr val="tx1"/>
                          </a:solidFill>
                          <a:effectLst/>
                          <a:latin typeface="Times New Roman" panose="02020603050405020304" pitchFamily="18" charset="0"/>
                          <a:cs typeface="Times New Roman" panose="02020603050405020304" pitchFamily="18" charset="0"/>
                        </a:rPr>
                        <a:t>, the Tang general and military commissioner, led soldiers and cavalry, numbering a total of 200,000, and surrounded </a:t>
                      </a:r>
                      <a:r>
                        <a:rPr lang="en-US" altLang="zh-HK" sz="1500" kern="100" dirty="0" err="1">
                          <a:solidFill>
                            <a:schemeClr val="tx1"/>
                          </a:solidFill>
                          <a:effectLst/>
                          <a:latin typeface="Times New Roman" panose="02020603050405020304" pitchFamily="18" charset="0"/>
                          <a:cs typeface="Times New Roman" panose="02020603050405020304" pitchFamily="18" charset="0"/>
                        </a:rPr>
                        <a:t>Xiangzhou</a:t>
                      </a:r>
                      <a:r>
                        <a:rPr lang="en-US" altLang="zh-HK" sz="1500" kern="100" dirty="0">
                          <a:solidFill>
                            <a:schemeClr val="tx1"/>
                          </a:solidFill>
                          <a:effectLst/>
                          <a:latin typeface="Times New Roman" panose="02020603050405020304" pitchFamily="18" charset="0"/>
                          <a:cs typeface="Times New Roman" panose="02020603050405020304" pitchFamily="18" charset="0"/>
                        </a:rPr>
                        <a:t>. An </a:t>
                      </a:r>
                      <a:r>
                        <a:rPr lang="en-US" altLang="zh-HK" sz="1500" kern="100" dirty="0" err="1">
                          <a:solidFill>
                            <a:schemeClr val="tx1"/>
                          </a:solidFill>
                          <a:effectLst/>
                          <a:latin typeface="Times New Roman" panose="02020603050405020304" pitchFamily="18" charset="0"/>
                          <a:cs typeface="Times New Roman" panose="02020603050405020304" pitchFamily="18" charset="0"/>
                        </a:rPr>
                        <a:t>Qingxu’s</a:t>
                      </a:r>
                      <a:r>
                        <a:rPr lang="en-US" altLang="zh-HK" sz="1500" kern="100" dirty="0">
                          <a:solidFill>
                            <a:schemeClr val="tx1"/>
                          </a:solidFill>
                          <a:effectLst/>
                          <a:latin typeface="Times New Roman" panose="02020603050405020304" pitchFamily="18" charset="0"/>
                          <a:cs typeface="Times New Roman" panose="02020603050405020304" pitchFamily="18" charset="0"/>
                        </a:rPr>
                        <a:t> army came out of the city to battle but were ambushed by Guo </a:t>
                      </a:r>
                      <a:r>
                        <a:rPr lang="en-US" altLang="zh-HK" sz="1500" kern="100" dirty="0" err="1">
                          <a:solidFill>
                            <a:schemeClr val="tx1"/>
                          </a:solidFill>
                          <a:effectLst/>
                          <a:latin typeface="Times New Roman" panose="02020603050405020304" pitchFamily="18" charset="0"/>
                          <a:cs typeface="Times New Roman" panose="02020603050405020304" pitchFamily="18" charset="0"/>
                        </a:rPr>
                        <a:t>Ziyi’s</a:t>
                      </a:r>
                      <a:r>
                        <a:rPr lang="en-US" altLang="zh-HK" sz="1500" kern="100" dirty="0">
                          <a:solidFill>
                            <a:schemeClr val="tx1"/>
                          </a:solidFill>
                          <a:effectLst/>
                          <a:latin typeface="Times New Roman" panose="02020603050405020304" pitchFamily="18" charset="0"/>
                          <a:cs typeface="Times New Roman" panose="02020603050405020304" pitchFamily="18" charset="0"/>
                        </a:rPr>
                        <a:t> archers. They retreated and focused on defending the city. An </a:t>
                      </a:r>
                      <a:r>
                        <a:rPr lang="en-US" altLang="zh-HK" sz="1500" kern="100" dirty="0" err="1">
                          <a:solidFill>
                            <a:schemeClr val="tx1"/>
                          </a:solidFill>
                          <a:effectLst/>
                          <a:latin typeface="Times New Roman" panose="02020603050405020304" pitchFamily="18" charset="0"/>
                          <a:cs typeface="Times New Roman" panose="02020603050405020304" pitchFamily="18" charset="0"/>
                        </a:rPr>
                        <a:t>Qingxu</a:t>
                      </a:r>
                      <a:r>
                        <a:rPr lang="en-US" altLang="zh-HK" sz="1500" kern="100" dirty="0">
                          <a:solidFill>
                            <a:schemeClr val="tx1"/>
                          </a:solidFill>
                          <a:effectLst/>
                          <a:latin typeface="Times New Roman" panose="02020603050405020304" pitchFamily="18" charset="0"/>
                          <a:cs typeface="Times New Roman" panose="02020603050405020304" pitchFamily="18" charset="0"/>
                        </a:rPr>
                        <a:t> sent a messenger to another rebel army leader, Shi </a:t>
                      </a:r>
                      <a:r>
                        <a:rPr lang="en-US" altLang="zh-HK" sz="1500" kern="100" dirty="0" err="1">
                          <a:solidFill>
                            <a:schemeClr val="tx1"/>
                          </a:solidFill>
                          <a:effectLst/>
                          <a:latin typeface="Times New Roman" panose="02020603050405020304" pitchFamily="18" charset="0"/>
                          <a:cs typeface="Times New Roman" panose="02020603050405020304" pitchFamily="18" charset="0"/>
                        </a:rPr>
                        <a:t>Siming</a:t>
                      </a:r>
                      <a:r>
                        <a:rPr lang="en-US" altLang="zh-HK" sz="1500" kern="100" dirty="0">
                          <a:solidFill>
                            <a:schemeClr val="tx1"/>
                          </a:solidFill>
                          <a:effectLst/>
                          <a:latin typeface="Times New Roman" panose="02020603050405020304" pitchFamily="18" charset="0"/>
                          <a:cs typeface="Times New Roman" panose="02020603050405020304" pitchFamily="18" charset="0"/>
                        </a:rPr>
                        <a:t>, (defending </a:t>
                      </a:r>
                      <a:r>
                        <a:rPr lang="en-US" altLang="zh-HK" sz="1500" kern="100" dirty="0" err="1">
                          <a:solidFill>
                            <a:schemeClr val="tx1"/>
                          </a:solidFill>
                          <a:effectLst/>
                          <a:latin typeface="Times New Roman" panose="02020603050405020304" pitchFamily="18" charset="0"/>
                          <a:cs typeface="Times New Roman" panose="02020603050405020304" pitchFamily="18" charset="0"/>
                        </a:rPr>
                        <a:t>Weizhou</a:t>
                      </a:r>
                      <a:r>
                        <a:rPr lang="en-US" altLang="zh-HK" sz="1500" kern="100" dirty="0">
                          <a:solidFill>
                            <a:schemeClr val="tx1"/>
                          </a:solidFill>
                          <a:effectLst/>
                          <a:latin typeface="Times New Roman" panose="02020603050405020304" pitchFamily="18" charset="0"/>
                          <a:cs typeface="Times New Roman" panose="02020603050405020304" pitchFamily="18" charset="0"/>
                        </a:rPr>
                        <a:t>) and asked for </a:t>
                      </a:r>
                      <a:r>
                        <a:rPr lang="en-US" altLang="zh-HK" sz="1500" kern="100" dirty="0" smtClean="0">
                          <a:solidFill>
                            <a:schemeClr val="tx1"/>
                          </a:solidFill>
                          <a:effectLst/>
                          <a:latin typeface="Times New Roman" panose="02020603050405020304" pitchFamily="18" charset="0"/>
                          <a:cs typeface="Times New Roman" panose="02020603050405020304" pitchFamily="18" charset="0"/>
                        </a:rPr>
                        <a:t>help.</a:t>
                      </a:r>
                      <a:endParaRPr lang="en-HK" sz="1500" kern="100" dirty="0">
                        <a:solidFill>
                          <a:schemeClr val="tx1"/>
                        </a:solidFill>
                        <a:effectLst/>
                        <a:latin typeface="Times New Roman" panose="02020603050405020304" pitchFamily="18" charset="0"/>
                        <a:ea typeface="PMingLiU" panose="02020500000000000000" pitchFamily="18" charset="-120"/>
                        <a:cs typeface="Times New Roman" panose="02020603050405020304" pitchFamily="18" charset="0"/>
                      </a:endParaRPr>
                    </a:p>
                  </a:txBody>
                  <a:tcPr/>
                </a:tc>
                <a:extLst>
                  <a:ext uri="{0D108BD9-81ED-4DB2-BD59-A6C34878D82A}">
                    <a16:rowId xmlns:a16="http://schemas.microsoft.com/office/drawing/2014/main" val="2024694315"/>
                  </a:ext>
                </a:extLst>
              </a:tr>
              <a:tr h="817967">
                <a:tc>
                  <a:txBody>
                    <a:bodyPr/>
                    <a:lstStyle/>
                    <a:p>
                      <a:pPr>
                        <a:spcAft>
                          <a:spcPts val="0"/>
                        </a:spcAft>
                      </a:pPr>
                      <a:r>
                        <a:rPr lang="en-US" sz="1500" kern="100" dirty="0">
                          <a:solidFill>
                            <a:schemeClr val="tx1"/>
                          </a:solidFill>
                          <a:effectLst/>
                          <a:latin typeface="Times New Roman" panose="02020603050405020304" pitchFamily="18" charset="0"/>
                          <a:ea typeface="PMingLiU" panose="02020500000000000000" pitchFamily="18" charset="-120"/>
                          <a:cs typeface="Times New Roman" panose="02020603050405020304" pitchFamily="18" charset="0"/>
                        </a:rPr>
                        <a:t>Tenth month of </a:t>
                      </a:r>
                      <a:r>
                        <a:rPr lang="en-US" sz="1500" kern="100" dirty="0" smtClean="0">
                          <a:solidFill>
                            <a:schemeClr val="tx1"/>
                          </a:solidFill>
                          <a:effectLst/>
                          <a:latin typeface="Times New Roman" panose="02020603050405020304" pitchFamily="18" charset="0"/>
                          <a:ea typeface="PMingLiU" panose="02020500000000000000" pitchFamily="18" charset="-120"/>
                          <a:cs typeface="Times New Roman" panose="02020603050405020304" pitchFamily="18" charset="0"/>
                        </a:rPr>
                        <a:t>AD758</a:t>
                      </a:r>
                      <a:endParaRPr lang="en-HK" sz="1500" kern="100" dirty="0">
                        <a:solidFill>
                          <a:schemeClr val="tx1"/>
                        </a:solidFill>
                        <a:effectLst/>
                        <a:latin typeface="Times New Roman" panose="02020603050405020304" pitchFamily="18" charset="0"/>
                        <a:ea typeface="PMingLiU" panose="02020500000000000000" pitchFamily="18" charset="-120"/>
                        <a:cs typeface="Times New Roman" panose="02020603050405020304" pitchFamily="18" charset="0"/>
                      </a:endParaRPr>
                    </a:p>
                  </a:txBody>
                  <a:tcPr/>
                </a:tc>
                <a:tc>
                  <a:txBody>
                    <a:bodyPr/>
                    <a:lstStyle/>
                    <a:p>
                      <a:pPr>
                        <a:spcAft>
                          <a:spcPts val="0"/>
                        </a:spcAft>
                      </a:pPr>
                      <a:r>
                        <a:rPr lang="en-US" altLang="zh-HK" sz="1500" kern="100" dirty="0">
                          <a:solidFill>
                            <a:schemeClr val="tx1"/>
                          </a:solidFill>
                          <a:effectLst/>
                          <a:latin typeface="Times New Roman" panose="02020603050405020304" pitchFamily="18" charset="0"/>
                          <a:cs typeface="Times New Roman" panose="02020603050405020304" pitchFamily="18" charset="0"/>
                        </a:rPr>
                        <a:t>Surrounded by Guo </a:t>
                      </a:r>
                      <a:r>
                        <a:rPr lang="en-US" altLang="zh-HK" sz="1500" kern="100" dirty="0" err="1">
                          <a:solidFill>
                            <a:schemeClr val="tx1"/>
                          </a:solidFill>
                          <a:effectLst/>
                          <a:latin typeface="Times New Roman" panose="02020603050405020304" pitchFamily="18" charset="0"/>
                          <a:cs typeface="Times New Roman" panose="02020603050405020304" pitchFamily="18" charset="0"/>
                        </a:rPr>
                        <a:t>Ziyi’s</a:t>
                      </a:r>
                      <a:r>
                        <a:rPr lang="en-US" altLang="zh-HK" sz="1500" kern="100" dirty="0">
                          <a:solidFill>
                            <a:schemeClr val="tx1"/>
                          </a:solidFill>
                          <a:effectLst/>
                          <a:latin typeface="Times New Roman" panose="02020603050405020304" pitchFamily="18" charset="0"/>
                          <a:cs typeface="Times New Roman" panose="02020603050405020304" pitchFamily="18" charset="0"/>
                        </a:rPr>
                        <a:t> army, </a:t>
                      </a:r>
                      <a:r>
                        <a:rPr lang="en-US" altLang="zh-HK" sz="1500" kern="100" dirty="0" err="1">
                          <a:solidFill>
                            <a:schemeClr val="tx1"/>
                          </a:solidFill>
                          <a:effectLst/>
                          <a:latin typeface="Times New Roman" panose="02020603050405020304" pitchFamily="18" charset="0"/>
                          <a:cs typeface="Times New Roman" panose="02020603050405020304" pitchFamily="18" charset="0"/>
                        </a:rPr>
                        <a:t>Xiangzhou</a:t>
                      </a:r>
                      <a:r>
                        <a:rPr lang="en-US" altLang="zh-HK" sz="1500" kern="100" dirty="0">
                          <a:solidFill>
                            <a:schemeClr val="tx1"/>
                          </a:solidFill>
                          <a:effectLst/>
                          <a:latin typeface="Times New Roman" panose="02020603050405020304" pitchFamily="18" charset="0"/>
                          <a:cs typeface="Times New Roman" panose="02020603050405020304" pitchFamily="18" charset="0"/>
                        </a:rPr>
                        <a:t> </a:t>
                      </a:r>
                      <a:r>
                        <a:rPr lang="en-US" altLang="zh-HK" sz="1500" kern="100" dirty="0" smtClean="0">
                          <a:solidFill>
                            <a:schemeClr val="tx1"/>
                          </a:solidFill>
                          <a:effectLst/>
                          <a:latin typeface="Times New Roman" panose="02020603050405020304" pitchFamily="18" charset="0"/>
                          <a:cs typeface="Times New Roman" panose="02020603050405020304" pitchFamily="18" charset="0"/>
                        </a:rPr>
                        <a:t>began </a:t>
                      </a:r>
                      <a:r>
                        <a:rPr lang="en-US" altLang="zh-HK" sz="1500" kern="100" dirty="0">
                          <a:solidFill>
                            <a:schemeClr val="tx1"/>
                          </a:solidFill>
                          <a:effectLst/>
                          <a:latin typeface="Times New Roman" panose="02020603050405020304" pitchFamily="18" charset="0"/>
                          <a:cs typeface="Times New Roman" panose="02020603050405020304" pitchFamily="18" charset="0"/>
                        </a:rPr>
                        <a:t>to run out of </a:t>
                      </a:r>
                      <a:r>
                        <a:rPr lang="en-US" altLang="zh-HK" sz="1500" kern="100" dirty="0" smtClean="0">
                          <a:solidFill>
                            <a:schemeClr val="tx1"/>
                          </a:solidFill>
                          <a:effectLst/>
                          <a:latin typeface="Times New Roman" panose="02020603050405020304" pitchFamily="18" charset="0"/>
                          <a:cs typeface="Times New Roman" panose="02020603050405020304" pitchFamily="18" charset="0"/>
                        </a:rPr>
                        <a:t>food. </a:t>
                      </a:r>
                      <a:r>
                        <a:rPr lang="en-US" altLang="zh-HK" sz="1500" kern="100" dirty="0">
                          <a:solidFill>
                            <a:schemeClr val="tx1"/>
                          </a:solidFill>
                          <a:effectLst/>
                          <a:latin typeface="Times New Roman" panose="02020603050405020304" pitchFamily="18" charset="0"/>
                          <a:cs typeface="Times New Roman" panose="02020603050405020304" pitchFamily="18" charset="0"/>
                        </a:rPr>
                        <a:t>An </a:t>
                      </a:r>
                      <a:r>
                        <a:rPr lang="en-US" altLang="zh-HK" sz="1500" kern="100" dirty="0" err="1">
                          <a:solidFill>
                            <a:schemeClr val="tx1"/>
                          </a:solidFill>
                          <a:effectLst/>
                          <a:latin typeface="Times New Roman" panose="02020603050405020304" pitchFamily="18" charset="0"/>
                          <a:cs typeface="Times New Roman" panose="02020603050405020304" pitchFamily="18" charset="0"/>
                        </a:rPr>
                        <a:t>Qingxu</a:t>
                      </a:r>
                      <a:r>
                        <a:rPr lang="en-US" altLang="zh-HK" sz="1500" kern="100" dirty="0">
                          <a:solidFill>
                            <a:schemeClr val="tx1"/>
                          </a:solidFill>
                          <a:effectLst/>
                          <a:latin typeface="Times New Roman" panose="02020603050405020304" pitchFamily="18" charset="0"/>
                          <a:cs typeface="Times New Roman" panose="02020603050405020304" pitchFamily="18" charset="0"/>
                        </a:rPr>
                        <a:t> continued to </a:t>
                      </a:r>
                      <a:r>
                        <a:rPr lang="en-US" altLang="zh-HK" sz="1500" strike="noStrike" kern="100" dirty="0" smtClean="0">
                          <a:solidFill>
                            <a:schemeClr val="tx1"/>
                          </a:solidFill>
                          <a:effectLst/>
                          <a:latin typeface="Times New Roman" panose="02020603050405020304" pitchFamily="18" charset="0"/>
                          <a:cs typeface="Times New Roman" panose="02020603050405020304" pitchFamily="18" charset="0"/>
                        </a:rPr>
                        <a:t>fight against </a:t>
                      </a:r>
                      <a:r>
                        <a:rPr lang="en-US" altLang="zh-HK" sz="1500" strike="noStrike" kern="100" dirty="0" err="1" smtClean="0">
                          <a:solidFill>
                            <a:schemeClr val="tx1"/>
                          </a:solidFill>
                          <a:effectLst/>
                          <a:latin typeface="Times New Roman" panose="02020603050405020304" pitchFamily="18" charset="0"/>
                          <a:cs typeface="Times New Roman" panose="02020603050405020304" pitchFamily="18" charset="0"/>
                        </a:rPr>
                        <a:t>Guo</a:t>
                      </a:r>
                      <a:r>
                        <a:rPr lang="en-US" altLang="zh-HK" sz="1500" strike="noStrike" kern="100" dirty="0" smtClean="0">
                          <a:solidFill>
                            <a:schemeClr val="tx1"/>
                          </a:solidFill>
                          <a:effectLst/>
                          <a:latin typeface="Times New Roman" panose="02020603050405020304" pitchFamily="18" charset="0"/>
                          <a:cs typeface="Times New Roman" panose="02020603050405020304" pitchFamily="18" charset="0"/>
                        </a:rPr>
                        <a:t> and</a:t>
                      </a:r>
                      <a:r>
                        <a:rPr lang="en-US" altLang="zh-HK" sz="1500" strike="noStrike" kern="100" baseline="0" dirty="0" smtClean="0">
                          <a:solidFill>
                            <a:schemeClr val="tx1"/>
                          </a:solidFill>
                          <a:effectLst/>
                          <a:latin typeface="Times New Roman" panose="02020603050405020304" pitchFamily="18" charset="0"/>
                          <a:cs typeface="Times New Roman" panose="02020603050405020304" pitchFamily="18" charset="0"/>
                        </a:rPr>
                        <a:t> did not surrender </a:t>
                      </a:r>
                      <a:r>
                        <a:rPr lang="en-US" altLang="zh-HK" sz="1500" kern="100" dirty="0" smtClean="0">
                          <a:solidFill>
                            <a:schemeClr val="tx1"/>
                          </a:solidFill>
                          <a:effectLst/>
                          <a:latin typeface="Times New Roman" panose="02020603050405020304" pitchFamily="18" charset="0"/>
                          <a:cs typeface="Times New Roman" panose="02020603050405020304" pitchFamily="18" charset="0"/>
                        </a:rPr>
                        <a:t>.</a:t>
                      </a:r>
                      <a:endParaRPr lang="en-HK" sz="1500" kern="100" dirty="0">
                        <a:solidFill>
                          <a:schemeClr val="tx1"/>
                        </a:solidFill>
                        <a:effectLst/>
                        <a:latin typeface="Times New Roman" panose="02020603050405020304" pitchFamily="18" charset="0"/>
                        <a:ea typeface="PMingLiU" panose="02020500000000000000" pitchFamily="18" charset="-120"/>
                        <a:cs typeface="Times New Roman" panose="02020603050405020304" pitchFamily="18" charset="0"/>
                      </a:endParaRPr>
                    </a:p>
                  </a:txBody>
                  <a:tcPr/>
                </a:tc>
                <a:extLst>
                  <a:ext uri="{0D108BD9-81ED-4DB2-BD59-A6C34878D82A}">
                    <a16:rowId xmlns:a16="http://schemas.microsoft.com/office/drawing/2014/main" val="3375776449"/>
                  </a:ext>
                </a:extLst>
              </a:tr>
              <a:tr h="815785">
                <a:tc>
                  <a:txBody>
                    <a:bodyPr/>
                    <a:lstStyle/>
                    <a:p>
                      <a:pPr>
                        <a:spcAft>
                          <a:spcPts val="0"/>
                        </a:spcAft>
                      </a:pPr>
                      <a:r>
                        <a:rPr lang="en-US" altLang="zh-HK" sz="1500" kern="100" dirty="0">
                          <a:solidFill>
                            <a:schemeClr val="tx1"/>
                          </a:solidFill>
                          <a:effectLst/>
                          <a:latin typeface="Times New Roman" panose="02020603050405020304" pitchFamily="18" charset="0"/>
                          <a:cs typeface="Times New Roman" panose="02020603050405020304" pitchFamily="18" charset="0"/>
                        </a:rPr>
                        <a:t>Second month of </a:t>
                      </a:r>
                      <a:r>
                        <a:rPr lang="en-US" altLang="zh-HK" sz="1500" kern="100" dirty="0" smtClean="0">
                          <a:solidFill>
                            <a:schemeClr val="tx1"/>
                          </a:solidFill>
                          <a:effectLst/>
                          <a:latin typeface="Times New Roman" panose="02020603050405020304" pitchFamily="18" charset="0"/>
                          <a:cs typeface="Times New Roman" panose="02020603050405020304" pitchFamily="18" charset="0"/>
                        </a:rPr>
                        <a:t>AD759</a:t>
                      </a:r>
                      <a:endParaRPr lang="en-HK" sz="1500" kern="100" dirty="0">
                        <a:solidFill>
                          <a:schemeClr val="tx1"/>
                        </a:solidFill>
                        <a:effectLst/>
                        <a:latin typeface="Times New Roman" panose="02020603050405020304" pitchFamily="18" charset="0"/>
                        <a:ea typeface="PMingLiU" panose="02020500000000000000" pitchFamily="18" charset="-120"/>
                        <a:cs typeface="Times New Roman" panose="02020603050405020304" pitchFamily="18" charset="0"/>
                      </a:endParaRPr>
                    </a:p>
                  </a:txBody>
                  <a:tcPr/>
                </a:tc>
                <a:tc>
                  <a:txBody>
                    <a:bodyPr/>
                    <a:lstStyle/>
                    <a:p>
                      <a:pPr>
                        <a:spcAft>
                          <a:spcPts val="0"/>
                        </a:spcAft>
                      </a:pPr>
                      <a:r>
                        <a:rPr lang="en-US" altLang="zh-HK" sz="1500" kern="100" dirty="0">
                          <a:solidFill>
                            <a:schemeClr val="tx1"/>
                          </a:solidFill>
                          <a:effectLst/>
                          <a:latin typeface="Times New Roman" panose="02020603050405020304" pitchFamily="18" charset="0"/>
                          <a:cs typeface="Times New Roman" panose="02020603050405020304" pitchFamily="18" charset="0"/>
                        </a:rPr>
                        <a:t>Guo </a:t>
                      </a:r>
                      <a:r>
                        <a:rPr lang="en-US" altLang="zh-HK" sz="1500" kern="100" dirty="0" err="1">
                          <a:solidFill>
                            <a:schemeClr val="tx1"/>
                          </a:solidFill>
                          <a:effectLst/>
                          <a:latin typeface="Times New Roman" panose="02020603050405020304" pitchFamily="18" charset="0"/>
                          <a:cs typeface="Times New Roman" panose="02020603050405020304" pitchFamily="18" charset="0"/>
                        </a:rPr>
                        <a:t>Ziyi’s</a:t>
                      </a:r>
                      <a:r>
                        <a:rPr lang="en-US" altLang="zh-HK" sz="1500" kern="100" dirty="0">
                          <a:solidFill>
                            <a:schemeClr val="tx1"/>
                          </a:solidFill>
                          <a:effectLst/>
                          <a:latin typeface="Times New Roman" panose="02020603050405020304" pitchFamily="18" charset="0"/>
                          <a:cs typeface="Times New Roman" panose="02020603050405020304" pitchFamily="18" charset="0"/>
                        </a:rPr>
                        <a:t> army lacked food </a:t>
                      </a:r>
                      <a:r>
                        <a:rPr lang="en-US" altLang="zh-HK" sz="1500" kern="100" dirty="0" smtClean="0">
                          <a:solidFill>
                            <a:schemeClr val="tx1"/>
                          </a:solidFill>
                          <a:effectLst/>
                          <a:latin typeface="Times New Roman" panose="02020603050405020304" pitchFamily="18" charset="0"/>
                          <a:cs typeface="Times New Roman" panose="02020603050405020304" pitchFamily="18" charset="0"/>
                        </a:rPr>
                        <a:t>and </a:t>
                      </a:r>
                      <a:r>
                        <a:rPr lang="en-US" altLang="zh-HK" sz="1500" kern="100" dirty="0">
                          <a:solidFill>
                            <a:schemeClr val="tx1"/>
                          </a:solidFill>
                          <a:effectLst/>
                          <a:latin typeface="Times New Roman" panose="02020603050405020304" pitchFamily="18" charset="0"/>
                          <a:cs typeface="Times New Roman" panose="02020603050405020304" pitchFamily="18" charset="0"/>
                        </a:rPr>
                        <a:t>therefore decided to strike at the city garrison’s fighting spirit. They destroyed the northern city walls and flooded the city with water from the Zhang </a:t>
                      </a:r>
                      <a:r>
                        <a:rPr lang="en-US" altLang="zh-HK" sz="1500" strike="noStrike" kern="100" dirty="0" smtClean="0">
                          <a:solidFill>
                            <a:schemeClr val="tx1"/>
                          </a:solidFill>
                          <a:effectLst/>
                          <a:latin typeface="Times New Roman" panose="02020603050405020304" pitchFamily="18" charset="0"/>
                          <a:cs typeface="Times New Roman" panose="02020603050405020304" pitchFamily="18" charset="0"/>
                        </a:rPr>
                        <a:t>River (</a:t>
                      </a:r>
                      <a:r>
                        <a:rPr lang="zh-TW" altLang="en-US" sz="1500" strike="noStrike" kern="100" dirty="0" smtClean="0">
                          <a:solidFill>
                            <a:schemeClr val="tx1"/>
                          </a:solidFill>
                          <a:effectLst/>
                          <a:latin typeface="Times New Roman" panose="02020603050405020304" pitchFamily="18" charset="0"/>
                          <a:cs typeface="Times New Roman" panose="02020603050405020304" pitchFamily="18" charset="0"/>
                        </a:rPr>
                        <a:t>漳水</a:t>
                      </a:r>
                      <a:r>
                        <a:rPr lang="en-US" altLang="zh-HK" sz="1500" strike="noStrike" kern="100" dirty="0" smtClean="0">
                          <a:solidFill>
                            <a:schemeClr val="tx1"/>
                          </a:solidFill>
                          <a:effectLst/>
                          <a:latin typeface="Times New Roman" panose="02020603050405020304" pitchFamily="18" charset="0"/>
                          <a:cs typeface="Times New Roman" panose="02020603050405020304" pitchFamily="18" charset="0"/>
                        </a:rPr>
                        <a:t>)</a:t>
                      </a:r>
                      <a:r>
                        <a:rPr lang="en-US" altLang="zh-HK" sz="1500" kern="100" dirty="0" smtClean="0">
                          <a:solidFill>
                            <a:schemeClr val="tx1"/>
                          </a:solidFill>
                          <a:effectLst/>
                          <a:latin typeface="Times New Roman" panose="02020603050405020304" pitchFamily="18" charset="0"/>
                          <a:cs typeface="Times New Roman" panose="02020603050405020304" pitchFamily="18" charset="0"/>
                        </a:rPr>
                        <a:t>. </a:t>
                      </a:r>
                      <a:r>
                        <a:rPr lang="en-US" altLang="zh-HK" sz="1500" kern="100" dirty="0">
                          <a:solidFill>
                            <a:schemeClr val="tx1"/>
                          </a:solidFill>
                          <a:effectLst/>
                          <a:latin typeface="Times New Roman" panose="02020603050405020304" pitchFamily="18" charset="0"/>
                          <a:cs typeface="Times New Roman" panose="02020603050405020304" pitchFamily="18" charset="0"/>
                        </a:rPr>
                        <a:t>However, </a:t>
                      </a:r>
                      <a:r>
                        <a:rPr lang="en-US" altLang="zh-HK" sz="1500" kern="100" dirty="0" err="1">
                          <a:solidFill>
                            <a:schemeClr val="tx1"/>
                          </a:solidFill>
                          <a:effectLst/>
                          <a:latin typeface="Times New Roman" panose="02020603050405020304" pitchFamily="18" charset="0"/>
                          <a:cs typeface="Times New Roman" panose="02020603050405020304" pitchFamily="18" charset="0"/>
                        </a:rPr>
                        <a:t>Xiangzhou</a:t>
                      </a:r>
                      <a:r>
                        <a:rPr lang="en-US" altLang="zh-HK" sz="1500" kern="100" dirty="0">
                          <a:solidFill>
                            <a:schemeClr val="tx1"/>
                          </a:solidFill>
                          <a:effectLst/>
                          <a:latin typeface="Times New Roman" panose="02020603050405020304" pitchFamily="18" charset="0"/>
                          <a:cs typeface="Times New Roman" panose="02020603050405020304" pitchFamily="18" charset="0"/>
                        </a:rPr>
                        <a:t> </a:t>
                      </a:r>
                      <a:r>
                        <a:rPr lang="en-US" altLang="zh-HK" sz="1500" kern="100" dirty="0" smtClean="0">
                          <a:solidFill>
                            <a:schemeClr val="tx1"/>
                          </a:solidFill>
                          <a:effectLst/>
                          <a:latin typeface="Times New Roman" panose="02020603050405020304" pitchFamily="18" charset="0"/>
                          <a:cs typeface="Times New Roman" panose="02020603050405020304" pitchFamily="18" charset="0"/>
                        </a:rPr>
                        <a:t>was </a:t>
                      </a:r>
                      <a:r>
                        <a:rPr lang="en-US" altLang="zh-HK" sz="1500" kern="100" dirty="0">
                          <a:solidFill>
                            <a:schemeClr val="tx1"/>
                          </a:solidFill>
                          <a:effectLst/>
                          <a:latin typeface="Times New Roman" panose="02020603050405020304" pitchFamily="18" charset="0"/>
                          <a:cs typeface="Times New Roman" panose="02020603050405020304" pitchFamily="18" charset="0"/>
                        </a:rPr>
                        <a:t>still not captured. Morale on both sides was equally low. </a:t>
                      </a:r>
                      <a:endParaRPr lang="en-HK" sz="1500" kern="100" dirty="0">
                        <a:solidFill>
                          <a:schemeClr val="tx1"/>
                        </a:solidFill>
                        <a:effectLst/>
                        <a:latin typeface="Times New Roman" panose="02020603050405020304" pitchFamily="18" charset="0"/>
                        <a:ea typeface="PMingLiU" panose="02020500000000000000" pitchFamily="18" charset="-120"/>
                        <a:cs typeface="Times New Roman" panose="02020603050405020304" pitchFamily="18" charset="0"/>
                      </a:endParaRPr>
                    </a:p>
                  </a:txBody>
                  <a:tcPr/>
                </a:tc>
                <a:extLst>
                  <a:ext uri="{0D108BD9-81ED-4DB2-BD59-A6C34878D82A}">
                    <a16:rowId xmlns:a16="http://schemas.microsoft.com/office/drawing/2014/main" val="2463752024"/>
                  </a:ext>
                </a:extLst>
              </a:tr>
              <a:tr h="827783">
                <a:tc>
                  <a:txBody>
                    <a:bodyPr/>
                    <a:lstStyle/>
                    <a:p>
                      <a:pPr>
                        <a:spcAft>
                          <a:spcPts val="0"/>
                        </a:spcAft>
                      </a:pPr>
                      <a:r>
                        <a:rPr lang="en-US" sz="1500" kern="100" dirty="0">
                          <a:solidFill>
                            <a:schemeClr val="tx1"/>
                          </a:solidFill>
                          <a:effectLst/>
                          <a:latin typeface="Times New Roman" panose="02020603050405020304" pitchFamily="18" charset="0"/>
                          <a:ea typeface="PMingLiU" panose="02020500000000000000" pitchFamily="18" charset="-120"/>
                          <a:cs typeface="Times New Roman" panose="02020603050405020304" pitchFamily="18" charset="0"/>
                        </a:rPr>
                        <a:t>Third month of </a:t>
                      </a:r>
                      <a:r>
                        <a:rPr lang="en-US" sz="1500" kern="100" dirty="0" smtClean="0">
                          <a:solidFill>
                            <a:schemeClr val="tx1"/>
                          </a:solidFill>
                          <a:effectLst/>
                          <a:latin typeface="Times New Roman" panose="02020603050405020304" pitchFamily="18" charset="0"/>
                          <a:ea typeface="PMingLiU" panose="02020500000000000000" pitchFamily="18" charset="-120"/>
                          <a:cs typeface="Times New Roman" panose="02020603050405020304" pitchFamily="18" charset="0"/>
                        </a:rPr>
                        <a:t>AD759</a:t>
                      </a:r>
                      <a:endParaRPr lang="en-HK" sz="1500" kern="100" dirty="0">
                        <a:solidFill>
                          <a:schemeClr val="tx1"/>
                        </a:solidFill>
                        <a:effectLst/>
                        <a:latin typeface="Times New Roman" panose="02020603050405020304" pitchFamily="18" charset="0"/>
                        <a:ea typeface="PMingLiU" panose="02020500000000000000" pitchFamily="18" charset="-120"/>
                        <a:cs typeface="Times New Roman" panose="02020603050405020304" pitchFamily="18" charset="0"/>
                      </a:endParaRPr>
                    </a:p>
                  </a:txBody>
                  <a:tcPr/>
                </a:tc>
                <a:tc>
                  <a:txBody>
                    <a:bodyPr/>
                    <a:lstStyle/>
                    <a:p>
                      <a:pPr>
                        <a:spcAft>
                          <a:spcPts val="0"/>
                        </a:spcAft>
                      </a:pPr>
                      <a:r>
                        <a:rPr lang="en-US" altLang="zh-HK" sz="1500" kern="100" dirty="0">
                          <a:solidFill>
                            <a:schemeClr val="tx1"/>
                          </a:solidFill>
                          <a:effectLst/>
                          <a:latin typeface="Times New Roman" panose="02020603050405020304" pitchFamily="18" charset="0"/>
                          <a:cs typeface="Times New Roman" panose="02020603050405020304" pitchFamily="18" charset="0"/>
                        </a:rPr>
                        <a:t>In the third lunar month, Shi </a:t>
                      </a:r>
                      <a:r>
                        <a:rPr lang="en-US" altLang="zh-HK" sz="1500" kern="100" dirty="0" err="1">
                          <a:solidFill>
                            <a:schemeClr val="tx1"/>
                          </a:solidFill>
                          <a:effectLst/>
                          <a:latin typeface="Times New Roman" panose="02020603050405020304" pitchFamily="18" charset="0"/>
                          <a:cs typeface="Times New Roman" panose="02020603050405020304" pitchFamily="18" charset="0"/>
                        </a:rPr>
                        <a:t>Siming</a:t>
                      </a:r>
                      <a:r>
                        <a:rPr lang="en-US" altLang="zh-HK" sz="1500" kern="100" dirty="0">
                          <a:solidFill>
                            <a:schemeClr val="tx1"/>
                          </a:solidFill>
                          <a:effectLst/>
                          <a:latin typeface="Times New Roman" panose="02020603050405020304" pitchFamily="18" charset="0"/>
                          <a:cs typeface="Times New Roman" panose="02020603050405020304" pitchFamily="18" charset="0"/>
                        </a:rPr>
                        <a:t> led 50,000 soldiers to rescue </a:t>
                      </a:r>
                      <a:r>
                        <a:rPr lang="en-US" altLang="zh-HK" sz="1500" kern="100" dirty="0" err="1">
                          <a:solidFill>
                            <a:schemeClr val="tx1"/>
                          </a:solidFill>
                          <a:effectLst/>
                          <a:latin typeface="Times New Roman" panose="02020603050405020304" pitchFamily="18" charset="0"/>
                          <a:cs typeface="Times New Roman" panose="02020603050405020304" pitchFamily="18" charset="0"/>
                        </a:rPr>
                        <a:t>Xiangzhou</a:t>
                      </a:r>
                      <a:r>
                        <a:rPr lang="en-US" altLang="zh-HK" sz="1500" kern="100" dirty="0">
                          <a:solidFill>
                            <a:schemeClr val="tx1"/>
                          </a:solidFill>
                          <a:effectLst/>
                          <a:latin typeface="Times New Roman" panose="02020603050405020304" pitchFamily="18" charset="0"/>
                          <a:cs typeface="Times New Roman" panose="02020603050405020304" pitchFamily="18" charset="0"/>
                        </a:rPr>
                        <a:t> and defeated Gao </a:t>
                      </a:r>
                      <a:r>
                        <a:rPr lang="en-US" altLang="zh-HK" sz="1500" kern="100" dirty="0" err="1">
                          <a:solidFill>
                            <a:schemeClr val="tx1"/>
                          </a:solidFill>
                          <a:effectLst/>
                          <a:latin typeface="Times New Roman" panose="02020603050405020304" pitchFamily="18" charset="0"/>
                          <a:cs typeface="Times New Roman" panose="02020603050405020304" pitchFamily="18" charset="0"/>
                        </a:rPr>
                        <a:t>Ziyi</a:t>
                      </a:r>
                      <a:r>
                        <a:rPr lang="en-US" altLang="zh-HK" sz="1500" kern="100" dirty="0">
                          <a:solidFill>
                            <a:schemeClr val="tx1"/>
                          </a:solidFill>
                          <a:effectLst/>
                          <a:latin typeface="Times New Roman" panose="02020603050405020304" pitchFamily="18" charset="0"/>
                          <a:cs typeface="Times New Roman" panose="02020603050405020304" pitchFamily="18" charset="0"/>
                        </a:rPr>
                        <a:t>. The Tang soldiers retreated. </a:t>
                      </a:r>
                      <a:r>
                        <a:rPr lang="en-US" altLang="zh-HK" sz="1500" kern="100" dirty="0" err="1">
                          <a:solidFill>
                            <a:schemeClr val="tx1"/>
                          </a:solidFill>
                          <a:effectLst/>
                          <a:latin typeface="Times New Roman" panose="02020603050405020304" pitchFamily="18" charset="0"/>
                          <a:cs typeface="Times New Roman" panose="02020603050405020304" pitchFamily="18" charset="0"/>
                        </a:rPr>
                        <a:t>Xiangzhou</a:t>
                      </a:r>
                      <a:r>
                        <a:rPr lang="en-US" altLang="zh-HK" sz="1500" kern="100" dirty="0">
                          <a:solidFill>
                            <a:schemeClr val="tx1"/>
                          </a:solidFill>
                          <a:effectLst/>
                          <a:latin typeface="Times New Roman" panose="02020603050405020304" pitchFamily="18" charset="0"/>
                          <a:cs typeface="Times New Roman" panose="02020603050405020304" pitchFamily="18" charset="0"/>
                        </a:rPr>
                        <a:t> </a:t>
                      </a:r>
                      <a:r>
                        <a:rPr lang="en-US" altLang="zh-HK" sz="1500" kern="100" dirty="0" smtClean="0">
                          <a:solidFill>
                            <a:schemeClr val="tx1"/>
                          </a:solidFill>
                          <a:effectLst/>
                          <a:latin typeface="Times New Roman" panose="02020603050405020304" pitchFamily="18" charset="0"/>
                          <a:cs typeface="Times New Roman" panose="02020603050405020304" pitchFamily="18" charset="0"/>
                        </a:rPr>
                        <a:t>was </a:t>
                      </a:r>
                      <a:r>
                        <a:rPr lang="en-US" altLang="zh-HK" sz="1500" kern="100" dirty="0">
                          <a:solidFill>
                            <a:schemeClr val="tx1"/>
                          </a:solidFill>
                          <a:effectLst/>
                          <a:latin typeface="Times New Roman" panose="02020603050405020304" pitchFamily="18" charset="0"/>
                          <a:cs typeface="Times New Roman" panose="02020603050405020304" pitchFamily="18" charset="0"/>
                        </a:rPr>
                        <a:t>no longer in danger. </a:t>
                      </a:r>
                      <a:endParaRPr lang="en-HK" sz="1500" kern="100" dirty="0">
                        <a:solidFill>
                          <a:schemeClr val="tx1"/>
                        </a:solidFill>
                        <a:effectLst/>
                        <a:latin typeface="Times New Roman" panose="02020603050405020304" pitchFamily="18" charset="0"/>
                        <a:ea typeface="PMingLiU" panose="02020500000000000000" pitchFamily="18" charset="-120"/>
                        <a:cs typeface="Times New Roman" panose="02020603050405020304" pitchFamily="18" charset="0"/>
                      </a:endParaRPr>
                    </a:p>
                  </a:txBody>
                  <a:tcPr/>
                </a:tc>
                <a:extLst>
                  <a:ext uri="{0D108BD9-81ED-4DB2-BD59-A6C34878D82A}">
                    <a16:rowId xmlns:a16="http://schemas.microsoft.com/office/drawing/2014/main" val="1296336763"/>
                  </a:ext>
                </a:extLst>
              </a:tr>
            </a:tbl>
          </a:graphicData>
        </a:graphic>
      </p:graphicFrame>
    </p:spTree>
    <p:extLst>
      <p:ext uri="{BB962C8B-B14F-4D97-AF65-F5344CB8AC3E}">
        <p14:creationId xmlns:p14="http://schemas.microsoft.com/office/powerpoint/2010/main" val="3524894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3">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2" name="矩形 1"/>
          <p:cNvSpPr/>
          <p:nvPr/>
        </p:nvSpPr>
        <p:spPr>
          <a:xfrm>
            <a:off x="172504" y="1163948"/>
            <a:ext cx="3079689" cy="400110"/>
          </a:xfrm>
          <a:prstGeom prst="rect">
            <a:avLst/>
          </a:prstGeom>
        </p:spPr>
        <p:txBody>
          <a:bodyPr wrap="none">
            <a:spAutoFit/>
          </a:bodyPr>
          <a:lstStyle/>
          <a:p>
            <a:pPr>
              <a:spcAft>
                <a:spcPts val="0"/>
              </a:spcAft>
            </a:pPr>
            <a:r>
              <a:rPr lang="en-US" altLang="zh-TW" sz="2000" b="1" dirty="0">
                <a:solidFill>
                  <a:srgbClr val="E36C0A"/>
                </a:solidFill>
                <a:latin typeface="Times New Roman" panose="02020603050405020304" pitchFamily="18" charset="0"/>
                <a:cs typeface="Times New Roman" panose="02020603050405020304" pitchFamily="18" charset="0"/>
              </a:rPr>
              <a:t>IV.	Utilization of weapons</a:t>
            </a:r>
            <a:endParaRPr lang="zh-HK" altLang="zh-TW" sz="2000" kern="100" dirty="0">
              <a:latin typeface="Times New Roman" panose="02020603050405020304" pitchFamily="18" charset="0"/>
              <a:cs typeface="Times New Roman" panose="02020603050405020304" pitchFamily="18" charset="0"/>
            </a:endParaRPr>
          </a:p>
        </p:txBody>
      </p:sp>
      <p:pic>
        <p:nvPicPr>
          <p:cNvPr id="16" name="圖片 1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35718" y="1153474"/>
            <a:ext cx="5274310" cy="3213100"/>
          </a:xfrm>
          <a:prstGeom prst="rect">
            <a:avLst/>
          </a:prstGeom>
          <a:noFill/>
          <a:ln w="38100" cmpd="sng">
            <a:solidFill>
              <a:schemeClr val="bg1"/>
            </a:solidFill>
            <a:miter lim="800000"/>
            <a:headEnd/>
            <a:tailEnd/>
          </a:ln>
          <a:effectLst>
            <a:outerShdw blurRad="50800" dist="38100" dir="2700000" algn="tl" rotWithShape="0">
              <a:prstClr val="black">
                <a:alpha val="40000"/>
              </a:prstClr>
            </a:outerShdw>
          </a:effectLst>
          <a:extLst>
            <a:ext uri="{FAA26D3D-D897-4be2-8F04-BA451C77F1D7}">
              <ma14:placeholderFlag xmlns:ma14="http://schemas.microsoft.com/office/mac/drawingml/2011/main" xmlns=""/>
            </a:ext>
          </a:extLst>
        </p:spPr>
      </p:pic>
      <p:sp>
        <p:nvSpPr>
          <p:cNvPr id="17" name="TextBox 2"/>
          <p:cNvSpPr txBox="1"/>
          <p:nvPr/>
        </p:nvSpPr>
        <p:spPr>
          <a:xfrm>
            <a:off x="6665205" y="1308318"/>
            <a:ext cx="1858323" cy="492443"/>
          </a:xfrm>
          <a:prstGeom prst="rect">
            <a:avLst/>
          </a:prstGeom>
          <a:solidFill>
            <a:schemeClr val="tx2">
              <a:lumMod val="20000"/>
              <a:lumOff val="80000"/>
            </a:schemeClr>
          </a:solidFill>
          <a:ln>
            <a:noFill/>
          </a:ln>
          <a:effectLst/>
        </p:spPr>
        <p:txBody>
          <a:bodyPr wrap="square" rtlCol="0">
            <a:spAutoFit/>
          </a:bodyPr>
          <a:lstStyle/>
          <a:p>
            <a:pPr>
              <a:spcAft>
                <a:spcPts val="0"/>
              </a:spcAft>
            </a:pPr>
            <a:r>
              <a:rPr lang="en-US" altLang="zh-CN" sz="1300" dirty="0">
                <a:solidFill>
                  <a:srgbClr val="000000"/>
                </a:solidFill>
                <a:latin typeface="Times New Roman"/>
                <a:ea typeface="新細明體"/>
                <a:cs typeface="Times New Roman"/>
              </a:rPr>
              <a:t>An i</a:t>
            </a:r>
            <a:r>
              <a:rPr lang="en-US" altLang="zh-CN" sz="1300" kern="1200" dirty="0">
                <a:solidFill>
                  <a:srgbClr val="000000"/>
                </a:solidFill>
                <a:effectLst/>
                <a:latin typeface="Times New Roman"/>
                <a:ea typeface="新細明體"/>
                <a:cs typeface="Times New Roman"/>
              </a:rPr>
              <a:t>magined image of the Battle of </a:t>
            </a:r>
            <a:r>
              <a:rPr lang="en-US" altLang="zh-CN" sz="1300" kern="1200" dirty="0" err="1">
                <a:solidFill>
                  <a:srgbClr val="000000"/>
                </a:solidFill>
                <a:effectLst/>
                <a:latin typeface="Times New Roman"/>
                <a:ea typeface="新細明體"/>
                <a:cs typeface="Times New Roman"/>
              </a:rPr>
              <a:t>Xiangzhou</a:t>
            </a:r>
            <a:endParaRPr lang="zh-HK" sz="1200" dirty="0">
              <a:effectLst/>
              <a:latin typeface="Times New Roman"/>
              <a:ea typeface="新細明體"/>
            </a:endParaRPr>
          </a:p>
        </p:txBody>
      </p:sp>
      <p:sp>
        <p:nvSpPr>
          <p:cNvPr id="18" name="TextBox 4"/>
          <p:cNvSpPr txBox="1"/>
          <p:nvPr/>
        </p:nvSpPr>
        <p:spPr>
          <a:xfrm>
            <a:off x="5678905" y="4426787"/>
            <a:ext cx="3128710" cy="400110"/>
          </a:xfrm>
          <a:prstGeom prst="rect">
            <a:avLst/>
          </a:prstGeom>
          <a:noFill/>
        </p:spPr>
        <p:txBody>
          <a:bodyPr wrap="square" rtlCol="0">
            <a:spAutoFit/>
          </a:bodyPr>
          <a:lstStyle/>
          <a:p>
            <a:pPr>
              <a:spcAft>
                <a:spcPts val="0"/>
              </a:spcAft>
            </a:pPr>
            <a:r>
              <a:rPr lang="en-US" altLang="zh-CN" sz="1000" dirty="0">
                <a:solidFill>
                  <a:srgbClr val="000000"/>
                </a:solidFill>
                <a:latin typeface="Calibri"/>
                <a:ea typeface="新細明體"/>
                <a:cs typeface="Times New Roman"/>
              </a:rPr>
              <a:t>Source: </a:t>
            </a:r>
            <a:r>
              <a:rPr lang="en-US" altLang="zh-CN" sz="1000" i="1" dirty="0" err="1">
                <a:solidFill>
                  <a:srgbClr val="000000"/>
                </a:solidFill>
                <a:latin typeface="Calibri"/>
                <a:ea typeface="新細明體"/>
                <a:cs typeface="Times New Roman"/>
              </a:rPr>
              <a:t>Tushuo</a:t>
            </a:r>
            <a:r>
              <a:rPr lang="en-US" altLang="zh-CN" sz="1000" i="1" dirty="0">
                <a:solidFill>
                  <a:srgbClr val="000000"/>
                </a:solidFill>
                <a:latin typeface="Calibri"/>
                <a:ea typeface="新細明體"/>
                <a:cs typeface="Times New Roman"/>
              </a:rPr>
              <a:t> </a:t>
            </a:r>
            <a:r>
              <a:rPr lang="en-US" altLang="zh-CN" sz="1000" i="1" dirty="0" err="1">
                <a:solidFill>
                  <a:srgbClr val="000000"/>
                </a:solidFill>
                <a:latin typeface="Calibri"/>
                <a:ea typeface="新細明體"/>
                <a:cs typeface="Times New Roman"/>
              </a:rPr>
              <a:t>Zhongguo</a:t>
            </a:r>
            <a:r>
              <a:rPr lang="en-US" altLang="zh-CN" sz="1000" i="1" dirty="0">
                <a:solidFill>
                  <a:srgbClr val="000000"/>
                </a:solidFill>
                <a:latin typeface="Calibri"/>
                <a:ea typeface="新細明體"/>
                <a:cs typeface="Times New Roman"/>
              </a:rPr>
              <a:t> </a:t>
            </a:r>
            <a:r>
              <a:rPr lang="en-US" altLang="zh-CN" sz="1000" i="1" dirty="0" err="1">
                <a:solidFill>
                  <a:srgbClr val="000000"/>
                </a:solidFill>
                <a:latin typeface="Calibri"/>
                <a:ea typeface="新細明體"/>
                <a:cs typeface="Times New Roman"/>
              </a:rPr>
              <a:t>Wuqi</a:t>
            </a:r>
            <a:r>
              <a:rPr lang="en-US" altLang="zh-CN" sz="1000" i="1" dirty="0">
                <a:solidFill>
                  <a:srgbClr val="000000"/>
                </a:solidFill>
                <a:latin typeface="Calibri"/>
                <a:ea typeface="新細明體"/>
                <a:cs typeface="Times New Roman"/>
              </a:rPr>
              <a:t> </a:t>
            </a:r>
            <a:r>
              <a:rPr lang="en-US" altLang="zh-CN" sz="1000" i="1" dirty="0" err="1">
                <a:solidFill>
                  <a:srgbClr val="000000"/>
                </a:solidFill>
                <a:latin typeface="Calibri"/>
                <a:ea typeface="新細明體"/>
                <a:cs typeface="Times New Roman"/>
              </a:rPr>
              <a:t>Jicheng</a:t>
            </a:r>
            <a:r>
              <a:rPr lang="en-US" altLang="zh-CN" sz="1000" i="1" dirty="0">
                <a:solidFill>
                  <a:srgbClr val="000000"/>
                </a:solidFill>
                <a:latin typeface="Calibri"/>
                <a:ea typeface="新細明體"/>
                <a:cs typeface="Times New Roman"/>
              </a:rPr>
              <a:t> </a:t>
            </a:r>
            <a:r>
              <a:rPr lang="en-US" altLang="zh-CN" sz="1000" dirty="0">
                <a:solidFill>
                  <a:srgbClr val="000000"/>
                </a:solidFill>
                <a:latin typeface="Calibri"/>
                <a:ea typeface="新細明體"/>
                <a:cs typeface="Times New Roman"/>
              </a:rPr>
              <a:t>(A Collection of Illustrated Chinese Weapons), pp.18-19</a:t>
            </a:r>
            <a:endParaRPr lang="zh-HK" sz="1200" dirty="0">
              <a:effectLst/>
              <a:latin typeface="Times New Roman"/>
              <a:ea typeface="新細明體"/>
            </a:endParaRPr>
          </a:p>
        </p:txBody>
      </p:sp>
      <p:sp>
        <p:nvSpPr>
          <p:cNvPr id="20" name="TextBox 3"/>
          <p:cNvSpPr txBox="1"/>
          <p:nvPr/>
        </p:nvSpPr>
        <p:spPr>
          <a:xfrm>
            <a:off x="3373552" y="4794309"/>
            <a:ext cx="5451826" cy="1766294"/>
          </a:xfrm>
          <a:prstGeom prst="rect">
            <a:avLst/>
          </a:prstGeom>
          <a:solidFill>
            <a:srgbClr val="8064A2">
              <a:lumMod val="40000"/>
              <a:lumOff val="60000"/>
            </a:srgbClr>
          </a:solidFill>
        </p:spPr>
        <p:txBody>
          <a:bodyPr wrap="square" rtlCol="0">
            <a:noAutofit/>
          </a:bodyPr>
          <a:lstStyle/>
          <a:p>
            <a:pPr marL="0" marR="0" lvl="0" indent="0" defTabSz="914400" eaLnBrk="1" fontAlgn="auto" latinLnBrk="0" hangingPunct="1">
              <a:lnSpc>
                <a:spcPct val="120000"/>
              </a:lnSpc>
              <a:spcBef>
                <a:spcPts val="0"/>
              </a:spcBef>
              <a:spcAft>
                <a:spcPts val="0"/>
              </a:spcAft>
              <a:buClrTx/>
              <a:buSzTx/>
              <a:buFontTx/>
              <a:buNone/>
              <a:tabLst/>
              <a:defRPr/>
            </a:pPr>
            <a:r>
              <a:rPr lang="en-US" altLang="zh-TW" sz="1500" b="1" kern="100" dirty="0">
                <a:solidFill>
                  <a:srgbClr val="000000"/>
                </a:solidFill>
                <a:latin typeface="Times New Roman" panose="02020603050405020304" pitchFamily="18" charset="0"/>
                <a:ea typeface="新細明體"/>
                <a:cs typeface="Times New Roman" panose="02020603050405020304" pitchFamily="18" charset="0"/>
              </a:rPr>
              <a:t>Quiz:</a:t>
            </a:r>
            <a:r>
              <a:rPr lang="zh-TW" altLang="en-US" sz="1500" b="1" kern="100" dirty="0">
                <a:solidFill>
                  <a:srgbClr val="000000"/>
                </a:solidFill>
                <a:latin typeface="Times New Roman" panose="02020603050405020304" pitchFamily="18" charset="0"/>
                <a:ea typeface="新細明體"/>
                <a:cs typeface="Times New Roman" panose="02020603050405020304" pitchFamily="18" charset="0"/>
              </a:rPr>
              <a:t> </a:t>
            </a:r>
            <a:r>
              <a:rPr lang="en-US" altLang="zh-TW" sz="1500" kern="100" dirty="0">
                <a:latin typeface="Times New Roman" panose="02020603050405020304" pitchFamily="18" charset="0"/>
                <a:ea typeface="新細明體"/>
                <a:cs typeface="Times New Roman" panose="02020603050405020304" pitchFamily="18" charset="0"/>
              </a:rPr>
              <a:t>The</a:t>
            </a:r>
            <a:r>
              <a:rPr lang="zh-TW" altLang="en-US" sz="1500" kern="100" dirty="0">
                <a:latin typeface="Times New Roman" panose="02020603050405020304" pitchFamily="18" charset="0"/>
                <a:ea typeface="新細明體"/>
                <a:cs typeface="Times New Roman" panose="02020603050405020304" pitchFamily="18" charset="0"/>
              </a:rPr>
              <a:t> </a:t>
            </a:r>
            <a:r>
              <a:rPr lang="en-US" altLang="zh-TW" sz="1500" kern="100" dirty="0">
                <a:latin typeface="Times New Roman" panose="02020603050405020304" pitchFamily="18" charset="0"/>
                <a:ea typeface="新細明體"/>
                <a:cs typeface="Times New Roman" panose="02020603050405020304" pitchFamily="18" charset="0"/>
              </a:rPr>
              <a:t>above</a:t>
            </a:r>
            <a:r>
              <a:rPr lang="zh-TW" altLang="en-US" sz="1500" kern="100" dirty="0">
                <a:latin typeface="Times New Roman" panose="02020603050405020304" pitchFamily="18" charset="0"/>
                <a:ea typeface="新細明體"/>
                <a:cs typeface="Times New Roman" panose="02020603050405020304" pitchFamily="18" charset="0"/>
              </a:rPr>
              <a:t> </a:t>
            </a:r>
            <a:r>
              <a:rPr lang="en-US" altLang="zh-TW" sz="1500" kern="100" dirty="0">
                <a:latin typeface="Times New Roman" panose="02020603050405020304" pitchFamily="18" charset="0"/>
                <a:ea typeface="新細明體"/>
                <a:cs typeface="Times New Roman" panose="02020603050405020304" pitchFamily="18" charset="0"/>
              </a:rPr>
              <a:t>image</a:t>
            </a:r>
            <a:r>
              <a:rPr lang="zh-TW" altLang="en-US" sz="1500" kern="100" dirty="0">
                <a:latin typeface="Times New Roman" panose="02020603050405020304" pitchFamily="18" charset="0"/>
                <a:ea typeface="新細明體"/>
                <a:cs typeface="Times New Roman" panose="02020603050405020304" pitchFamily="18" charset="0"/>
              </a:rPr>
              <a:t> </a:t>
            </a:r>
            <a:r>
              <a:rPr lang="en-US" altLang="zh-TW" sz="1500" kern="100" dirty="0">
                <a:latin typeface="Times New Roman" panose="02020603050405020304" pitchFamily="18" charset="0"/>
                <a:ea typeface="新細明體"/>
                <a:cs typeface="Times New Roman" panose="02020603050405020304" pitchFamily="18" charset="0"/>
              </a:rPr>
              <a:t>depicts many siege and defensive weapons. Can you guess </a:t>
            </a:r>
            <a:r>
              <a:rPr lang="en-US" altLang="zh-TW" sz="1500" kern="100" dirty="0" smtClean="0">
                <a:latin typeface="Times New Roman" panose="02020603050405020304" pitchFamily="18" charset="0"/>
                <a:ea typeface="新細明體"/>
                <a:cs typeface="Times New Roman" panose="02020603050405020304" pitchFamily="18" charset="0"/>
              </a:rPr>
              <a:t>the purposes </a:t>
            </a:r>
            <a:r>
              <a:rPr lang="en-US" altLang="zh-TW" sz="1500" kern="100" dirty="0">
                <a:latin typeface="Times New Roman" panose="02020603050405020304" pitchFamily="18" charset="0"/>
                <a:ea typeface="新細明體"/>
                <a:cs typeface="Times New Roman" panose="02020603050405020304" pitchFamily="18" charset="0"/>
              </a:rPr>
              <a:t>of these </a:t>
            </a:r>
            <a:r>
              <a:rPr lang="en-US" altLang="zh-TW" sz="1500" kern="100" dirty="0" smtClean="0">
                <a:latin typeface="Times New Roman" panose="02020603050405020304" pitchFamily="18" charset="0"/>
                <a:ea typeface="新細明體"/>
                <a:cs typeface="Times New Roman" panose="02020603050405020304" pitchFamily="18" charset="0"/>
              </a:rPr>
              <a:t>weapons? </a:t>
            </a:r>
            <a:endParaRPr kumimoji="0" lang="zh-HK" altLang="en-US" sz="1500" i="0" u="none" strike="noStrike" kern="100" cap="none" spc="0" normalizeH="0" baseline="0" noProof="0" dirty="0">
              <a:ln>
                <a:noFill/>
              </a:ln>
              <a:effectLst/>
              <a:uLnTx/>
              <a:uFillTx/>
              <a:latin typeface="Times New Roman" panose="02020603050405020304" pitchFamily="18" charset="0"/>
              <a:ea typeface="新細明體"/>
              <a:cs typeface="Times New Roman" panose="02020603050405020304" pitchFamily="18" charset="0"/>
            </a:endParaRPr>
          </a:p>
          <a:p>
            <a:pPr lvl="0" defTabSz="914400">
              <a:lnSpc>
                <a:spcPct val="120000"/>
              </a:lnSpc>
            </a:pPr>
            <a:r>
              <a:rPr kumimoji="0" lang="en-US" altLang="zh-TW" sz="1500" i="0" u="none" strike="noStrike" kern="0" cap="none" spc="0" normalizeH="0" baseline="0" noProof="0" dirty="0">
                <a:ln>
                  <a:noFill/>
                </a:ln>
                <a:effectLst/>
                <a:uLnTx/>
                <a:uFillTx/>
                <a:latin typeface="Times New Roman" panose="02020603050405020304" pitchFamily="18" charset="0"/>
                <a:ea typeface="新細明體"/>
                <a:cs typeface="Times New Roman" panose="02020603050405020304" pitchFamily="18" charset="0"/>
              </a:rPr>
              <a:t>Please in</a:t>
            </a:r>
            <a:r>
              <a:rPr lang="zh-CN" altLang="en-US" sz="1500" dirty="0">
                <a:latin typeface="Times New Roman" panose="02020603050405020304" pitchFamily="18" charset="0"/>
                <a:ea typeface="MS Mincho"/>
                <a:cs typeface="Times New Roman" panose="02020603050405020304" pitchFamily="18" charset="0"/>
                <a:sym typeface="Wingdings"/>
              </a:rPr>
              <a:t> </a:t>
            </a:r>
            <a:r>
              <a:rPr lang="en-US" altLang="zh-CN" sz="1500" kern="0" dirty="0">
                <a:latin typeface="Times New Roman" panose="02020603050405020304" pitchFamily="18" charset="0"/>
                <a:ea typeface="新細明體"/>
                <a:cs typeface="Times New Roman" panose="02020603050405020304" pitchFamily="18" charset="0"/>
                <a:sym typeface="Wingdings"/>
              </a:rPr>
              <a:t>add</a:t>
            </a:r>
            <a:r>
              <a:rPr lang="zh-TW" altLang="en-US" sz="1500" kern="0" dirty="0">
                <a:latin typeface="Times New Roman" panose="02020603050405020304" pitchFamily="18" charset="0"/>
                <a:ea typeface="新細明體"/>
                <a:cs typeface="Times New Roman" panose="02020603050405020304" pitchFamily="18" charset="0"/>
                <a:sym typeface="Wingdings"/>
              </a:rPr>
              <a:t> </a:t>
            </a:r>
            <a:r>
              <a:rPr lang="en-US" altLang="zh-TW" sz="1500" kern="0" dirty="0">
                <a:latin typeface="Times New Roman" panose="02020603050405020304" pitchFamily="18" charset="0"/>
                <a:ea typeface="新細明體"/>
                <a:cs typeface="Times New Roman" panose="02020603050405020304" pitchFamily="18" charset="0"/>
                <a:sym typeface="Wingdings"/>
              </a:rPr>
              <a:t>a</a:t>
            </a:r>
            <a:r>
              <a:rPr lang="zh-TW" altLang="en-US" sz="1500" kern="0" dirty="0">
                <a:latin typeface="Times New Roman" panose="02020603050405020304" pitchFamily="18" charset="0"/>
                <a:ea typeface="新細明體"/>
                <a:cs typeface="Times New Roman" panose="02020603050405020304" pitchFamily="18" charset="0"/>
                <a:sym typeface="Wingdings"/>
              </a:rPr>
              <a:t> </a:t>
            </a:r>
            <a:r>
              <a:rPr kumimoji="0" lang="en-US" sz="1500" i="0" u="none" strike="noStrike" kern="0" cap="none" spc="0" normalizeH="0" baseline="0" noProof="0" dirty="0">
                <a:ln>
                  <a:noFill/>
                </a:ln>
                <a:effectLst/>
                <a:uLnTx/>
                <a:uFillTx/>
                <a:latin typeface="Times New Roman" panose="02020603050405020304" pitchFamily="18" charset="0"/>
                <a:ea typeface="新細明體"/>
                <a:cs typeface="Times New Roman" panose="02020603050405020304" pitchFamily="18" charset="0"/>
              </a:rPr>
              <a:t>√, and </a:t>
            </a:r>
            <a:r>
              <a:rPr lang="en-US" sz="1500" kern="0" dirty="0">
                <a:latin typeface="Times New Roman" panose="02020603050405020304" pitchFamily="18" charset="0"/>
                <a:ea typeface="新細明體"/>
                <a:cs typeface="Times New Roman" panose="02020603050405020304" pitchFamily="18" charset="0"/>
              </a:rPr>
              <a:t>try to use </a:t>
            </a:r>
            <a:r>
              <a:rPr kumimoji="0" lang="en-US" sz="1500" i="0" u="none" strike="noStrike" kern="0" cap="none" spc="0" normalizeH="0" baseline="0" noProof="0" dirty="0">
                <a:ln>
                  <a:noFill/>
                </a:ln>
                <a:effectLst/>
                <a:uLnTx/>
                <a:uFillTx/>
                <a:latin typeface="Times New Roman" panose="02020603050405020304" pitchFamily="18" charset="0"/>
                <a:ea typeface="新細明體"/>
                <a:cs typeface="Times New Roman" panose="02020603050405020304" pitchFamily="18" charset="0"/>
              </a:rPr>
              <a:t>simple words, </a:t>
            </a:r>
            <a:r>
              <a:rPr lang="en-US" sz="1500" kern="0" dirty="0">
                <a:latin typeface="Times New Roman" panose="02020603050405020304" pitchFamily="18" charset="0"/>
                <a:ea typeface="新細明體"/>
                <a:cs typeface="Times New Roman" panose="02020603050405020304" pitchFamily="18" charset="0"/>
              </a:rPr>
              <a:t>verbally or </a:t>
            </a:r>
            <a:r>
              <a:rPr lang="en-US" sz="1500" kern="0" dirty="0" smtClean="0">
                <a:latin typeface="Times New Roman" panose="02020603050405020304" pitchFamily="18" charset="0"/>
                <a:ea typeface="新細明體"/>
                <a:cs typeface="Times New Roman" panose="02020603050405020304" pitchFamily="18" charset="0"/>
              </a:rPr>
              <a:t>in the written form, </a:t>
            </a:r>
            <a:r>
              <a:rPr kumimoji="0" lang="en-US" sz="1500" i="0" u="none" strike="noStrike" kern="0" cap="none" spc="0" normalizeH="0" baseline="0" noProof="0" dirty="0">
                <a:ln>
                  <a:noFill/>
                </a:ln>
                <a:effectLst/>
                <a:uLnTx/>
                <a:uFillTx/>
                <a:latin typeface="Times New Roman" panose="02020603050405020304" pitchFamily="18" charset="0"/>
                <a:ea typeface="新細明體"/>
                <a:cs typeface="Times New Roman" panose="02020603050405020304" pitchFamily="18" charset="0"/>
              </a:rPr>
              <a:t>to describe </a:t>
            </a:r>
            <a:r>
              <a:rPr lang="en-US" sz="1500" kern="0" dirty="0">
                <a:latin typeface="Times New Roman" panose="02020603050405020304" pitchFamily="18" charset="0"/>
                <a:ea typeface="新細明體"/>
                <a:cs typeface="Times New Roman" panose="02020603050405020304" pitchFamily="18" charset="0"/>
              </a:rPr>
              <a:t>how these weapons worked. </a:t>
            </a:r>
            <a:r>
              <a:rPr lang="en-US" altLang="zh-HK" sz="1500" kern="0" dirty="0">
                <a:latin typeface="Times New Roman" panose="02020603050405020304" pitchFamily="18" charset="0"/>
                <a:ea typeface="新細明體"/>
                <a:cs typeface="Times New Roman" panose="02020603050405020304" pitchFamily="18" charset="0"/>
              </a:rPr>
              <a:t>You may look at the example below first.</a:t>
            </a:r>
            <a:endParaRPr kumimoji="0" lang="zh-HK" altLang="en-US" sz="1500" i="0" u="none" strike="noStrike" kern="0" cap="none" spc="0" normalizeH="0" baseline="0" noProof="0" dirty="0">
              <a:ln>
                <a:noFill/>
              </a:ln>
              <a:effectLst/>
              <a:uLnTx/>
              <a:uFillTx/>
              <a:latin typeface="Times New Roman" panose="02020603050405020304" pitchFamily="18" charset="0"/>
              <a:ea typeface="新細明體"/>
              <a:cs typeface="Times New Roman" panose="02020603050405020304" pitchFamily="18" charset="0"/>
            </a:endParaRPr>
          </a:p>
        </p:txBody>
      </p:sp>
      <p:pic>
        <p:nvPicPr>
          <p:cNvPr id="21" name="圖片 20"/>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0459" y="1925167"/>
            <a:ext cx="2303780" cy="2675890"/>
          </a:xfrm>
          <a:prstGeom prst="rect">
            <a:avLst/>
          </a:prstGeom>
          <a:noFill/>
          <a:ln w="38100" cmpd="sng">
            <a:solidFill>
              <a:schemeClr val="tx2">
                <a:lumMod val="40000"/>
                <a:lumOff val="60000"/>
              </a:schemeClr>
            </a:solidFill>
            <a:miter lim="800000"/>
            <a:headEnd/>
            <a:tailEnd/>
          </a:ln>
          <a:effectLst>
            <a:outerShdw blurRad="50800" dist="38100" dir="2700000" algn="tl" rotWithShape="0">
              <a:prstClr val="black">
                <a:alpha val="40000"/>
              </a:prstClr>
            </a:outerShdw>
          </a:effectLst>
          <a:extLst>
            <a:ext uri="{FAA26D3D-D897-4be2-8F04-BA451C77F1D7}">
              <ma14:placeholderFlag xmlns:ma14="http://schemas.microsoft.com/office/mac/drawingml/2011/main" xmlns=""/>
            </a:ext>
          </a:extLst>
        </p:spPr>
      </p:pic>
      <p:sp>
        <p:nvSpPr>
          <p:cNvPr id="24" name="TextBox 6"/>
          <p:cNvSpPr txBox="1"/>
          <p:nvPr/>
        </p:nvSpPr>
        <p:spPr>
          <a:xfrm>
            <a:off x="585522" y="4687978"/>
            <a:ext cx="2592261" cy="2170022"/>
          </a:xfrm>
          <a:prstGeom prst="rect">
            <a:avLst/>
          </a:prstGeom>
          <a:solidFill>
            <a:schemeClr val="accent6">
              <a:lumMod val="20000"/>
              <a:lumOff val="80000"/>
            </a:schemeClr>
          </a:solidFill>
          <a:ln>
            <a:solidFill>
              <a:schemeClr val="accent2">
                <a:lumMod val="40000"/>
                <a:lumOff val="60000"/>
              </a:schemeClr>
            </a:solidFill>
          </a:ln>
        </p:spPr>
        <p:txBody>
          <a:bodyPr wrap="square" rtlCol="0">
            <a:noAutofit/>
          </a:bodyPr>
          <a:lstStyle/>
          <a:p>
            <a:pPr>
              <a:lnSpc>
                <a:spcPct val="110000"/>
              </a:lnSpc>
              <a:spcAft>
                <a:spcPts val="0"/>
              </a:spcAft>
            </a:pPr>
            <a:r>
              <a:rPr lang="en-US" altLang="zh-CN" sz="1500" kern="1200" dirty="0">
                <a:solidFill>
                  <a:srgbClr val="000000"/>
                </a:solidFill>
                <a:effectLst/>
                <a:latin typeface="Times New Roman" panose="02020603050405020304" pitchFamily="18" charset="0"/>
                <a:ea typeface="新細明體"/>
                <a:cs typeface="Times New Roman" panose="02020603050405020304" pitchFamily="18" charset="0"/>
              </a:rPr>
              <a:t>Siege use </a:t>
            </a:r>
            <a:r>
              <a:rPr lang="zh-CN" altLang="en-US" sz="1500" dirty="0">
                <a:solidFill>
                  <a:srgbClr val="FF0000"/>
                </a:solidFill>
                <a:latin typeface="Times New Roman" panose="02020603050405020304" pitchFamily="18" charset="0"/>
                <a:ea typeface="MS Mincho"/>
                <a:cs typeface="Times New Roman" panose="02020603050405020304" pitchFamily="18" charset="0"/>
                <a:sym typeface="Wingdings"/>
              </a:rPr>
              <a:t></a:t>
            </a:r>
            <a:endParaRPr lang="en-US" altLang="zh-CN" sz="1500" dirty="0">
              <a:solidFill>
                <a:srgbClr val="FF0000"/>
              </a:solidFill>
              <a:latin typeface="Times New Roman" panose="02020603050405020304" pitchFamily="18" charset="0"/>
              <a:ea typeface="MS Mincho"/>
              <a:cs typeface="Times New Roman" panose="02020603050405020304" pitchFamily="18" charset="0"/>
            </a:endParaRPr>
          </a:p>
          <a:p>
            <a:pPr>
              <a:lnSpc>
                <a:spcPct val="110000"/>
              </a:lnSpc>
              <a:spcAft>
                <a:spcPts val="0"/>
              </a:spcAft>
            </a:pPr>
            <a:r>
              <a:rPr lang="en-US" altLang="zh-CN" sz="1500" dirty="0">
                <a:solidFill>
                  <a:srgbClr val="000000"/>
                </a:solidFill>
                <a:latin typeface="Times New Roman" panose="02020603050405020304" pitchFamily="18" charset="0"/>
                <a:ea typeface="新細明體"/>
                <a:cs typeface="Times New Roman" panose="02020603050405020304" pitchFamily="18" charset="0"/>
              </a:rPr>
              <a:t>Defensive use</a:t>
            </a:r>
            <a:r>
              <a:rPr lang="en-US" sz="1500" kern="1200" dirty="0">
                <a:solidFill>
                  <a:srgbClr val="000000"/>
                </a:solidFill>
                <a:effectLst/>
                <a:latin typeface="Times New Roman" panose="02020603050405020304" pitchFamily="18" charset="0"/>
                <a:ea typeface="新細明體"/>
                <a:cs typeface="Times New Roman" panose="02020603050405020304" pitchFamily="18" charset="0"/>
              </a:rPr>
              <a:t> </a:t>
            </a:r>
            <a:r>
              <a:rPr lang="zh-CN" altLang="en-US" sz="1500" dirty="0">
                <a:latin typeface="Times New Roman" panose="02020603050405020304" pitchFamily="18" charset="0"/>
                <a:ea typeface="MS Mincho"/>
                <a:cs typeface="Times New Roman" panose="02020603050405020304" pitchFamily="18" charset="0"/>
                <a:sym typeface="Wingdings"/>
              </a:rPr>
              <a:t></a:t>
            </a:r>
            <a:endParaRPr lang="en-US" sz="1500" dirty="0">
              <a:latin typeface="Times New Roman" panose="02020603050405020304" pitchFamily="18" charset="0"/>
              <a:ea typeface="新細明體"/>
              <a:cs typeface="Times New Roman" panose="02020603050405020304" pitchFamily="18" charset="0"/>
            </a:endParaRPr>
          </a:p>
          <a:p>
            <a:pPr>
              <a:lnSpc>
                <a:spcPct val="110000"/>
              </a:lnSpc>
              <a:spcAft>
                <a:spcPts val="0"/>
              </a:spcAft>
            </a:pPr>
            <a:r>
              <a:rPr lang="en-US" altLang="zh-TW" sz="1500" kern="0" dirty="0">
                <a:latin typeface="Times New Roman" panose="02020603050405020304" pitchFamily="18" charset="0"/>
                <a:ea typeface="新細明體"/>
                <a:cs typeface="Times New Roman" panose="02020603050405020304" pitchFamily="18" charset="0"/>
              </a:rPr>
              <a:t>Operating principle: </a:t>
            </a:r>
            <a:endParaRPr lang="zh-TW" sz="1500" kern="0" dirty="0">
              <a:solidFill>
                <a:srgbClr val="FF0000"/>
              </a:solidFill>
              <a:effectLst/>
              <a:latin typeface="Times New Roman" panose="02020603050405020304" pitchFamily="18" charset="0"/>
              <a:ea typeface="新細明體"/>
              <a:cs typeface="Times New Roman" panose="02020603050405020304" pitchFamily="18" charset="0"/>
            </a:endParaRPr>
          </a:p>
        </p:txBody>
      </p:sp>
      <p:sp>
        <p:nvSpPr>
          <p:cNvPr id="5" name="文字方塊 4"/>
          <p:cNvSpPr txBox="1"/>
          <p:nvPr/>
        </p:nvSpPr>
        <p:spPr>
          <a:xfrm>
            <a:off x="1306286" y="6161314"/>
            <a:ext cx="184731" cy="369332"/>
          </a:xfrm>
          <a:prstGeom prst="rect">
            <a:avLst/>
          </a:prstGeom>
          <a:noFill/>
        </p:spPr>
        <p:txBody>
          <a:bodyPr wrap="none" rtlCol="0">
            <a:spAutoFit/>
          </a:bodyPr>
          <a:lstStyle/>
          <a:p>
            <a:endParaRPr lang="zh-HK" altLang="en-US" dirty="0"/>
          </a:p>
        </p:txBody>
      </p:sp>
      <p:sp>
        <p:nvSpPr>
          <p:cNvPr id="7" name="文字方塊 6"/>
          <p:cNvSpPr txBox="1"/>
          <p:nvPr/>
        </p:nvSpPr>
        <p:spPr>
          <a:xfrm>
            <a:off x="585523" y="5380672"/>
            <a:ext cx="2592260" cy="1477328"/>
          </a:xfrm>
          <a:prstGeom prst="rect">
            <a:avLst/>
          </a:prstGeom>
          <a:noFill/>
        </p:spPr>
        <p:txBody>
          <a:bodyPr wrap="square" rtlCol="0">
            <a:spAutoFit/>
          </a:bodyPr>
          <a:lstStyle/>
          <a:p>
            <a:r>
              <a:rPr lang="en-US" altLang="zh-TW" sz="1500" kern="0" dirty="0">
                <a:solidFill>
                  <a:srgbClr val="FF0000"/>
                </a:solidFill>
                <a:latin typeface="Times New Roman" panose="02020603050405020304" pitchFamily="18" charset="0"/>
                <a:cs typeface="Times New Roman" panose="02020603050405020304" pitchFamily="18" charset="0"/>
              </a:rPr>
              <a:t>First, crossbowmen shot crossbow arrows at the city wall. Then, soldiers were ordered to </a:t>
            </a:r>
            <a:r>
              <a:rPr lang="en-US" altLang="zh-TW" sz="1500" kern="0" dirty="0" smtClean="0">
                <a:solidFill>
                  <a:srgbClr val="FF0000"/>
                </a:solidFill>
                <a:latin typeface="Times New Roman" panose="02020603050405020304" pitchFamily="18" charset="0"/>
                <a:cs typeface="Times New Roman" panose="02020603050405020304" pitchFamily="18" charset="0"/>
              </a:rPr>
              <a:t>use </a:t>
            </a:r>
            <a:r>
              <a:rPr lang="en-US" altLang="zh-TW" sz="1500" kern="0" dirty="0">
                <a:solidFill>
                  <a:srgbClr val="FF0000"/>
                </a:solidFill>
                <a:latin typeface="Times New Roman" panose="02020603050405020304" pitchFamily="18" charset="0"/>
                <a:cs typeface="Times New Roman" panose="02020603050405020304" pitchFamily="18" charset="0"/>
              </a:rPr>
              <a:t>the arrows to climb the </a:t>
            </a:r>
            <a:r>
              <a:rPr lang="en-US" altLang="zh-TW" sz="1500" kern="0" dirty="0" smtClean="0">
                <a:solidFill>
                  <a:srgbClr val="FF0000"/>
                </a:solidFill>
                <a:latin typeface="Times New Roman" panose="02020603050405020304" pitchFamily="18" charset="0"/>
                <a:cs typeface="Times New Roman" panose="02020603050405020304" pitchFamily="18" charset="0"/>
              </a:rPr>
              <a:t>wall </a:t>
            </a:r>
            <a:r>
              <a:rPr lang="en-US" altLang="zh-TW" sz="1500" kern="0" dirty="0">
                <a:solidFill>
                  <a:srgbClr val="FF0000"/>
                </a:solidFill>
                <a:latin typeface="Times New Roman" panose="02020603050405020304" pitchFamily="18" charset="0"/>
                <a:cs typeface="Times New Roman" panose="02020603050405020304" pitchFamily="18" charset="0"/>
              </a:rPr>
              <a:t>and </a:t>
            </a:r>
            <a:r>
              <a:rPr lang="en-US" altLang="zh-TW" sz="1500" kern="0" dirty="0" smtClean="0">
                <a:solidFill>
                  <a:srgbClr val="FF0000"/>
                </a:solidFill>
                <a:latin typeface="Times New Roman" panose="02020603050405020304" pitchFamily="18" charset="0"/>
                <a:cs typeface="Times New Roman" panose="02020603050405020304" pitchFamily="18" charset="0"/>
              </a:rPr>
              <a:t>fought the battle </a:t>
            </a:r>
            <a:r>
              <a:rPr lang="en-US" altLang="zh-TW" sz="1500" kern="0" dirty="0">
                <a:solidFill>
                  <a:srgbClr val="FF0000"/>
                </a:solidFill>
                <a:latin typeface="Times New Roman" panose="02020603050405020304" pitchFamily="18" charset="0"/>
                <a:cs typeface="Times New Roman" panose="02020603050405020304" pitchFamily="18" charset="0"/>
              </a:rPr>
              <a:t>above it.</a:t>
            </a:r>
            <a:endParaRPr lang="zh-HK" altLang="en-US" sz="1500" dirty="0">
              <a:solidFill>
                <a:srgbClr val="FF0000"/>
              </a:solidFill>
              <a:latin typeface="Times New Roman" panose="02020603050405020304" pitchFamily="18" charset="0"/>
              <a:cs typeface="Times New Roman" panose="02020603050405020304" pitchFamily="18" charset="0"/>
            </a:endParaRPr>
          </a:p>
        </p:txBody>
      </p:sp>
      <p:pic>
        <p:nvPicPr>
          <p:cNvPr id="13" name="圖片 12"/>
          <p:cNvPicPr>
            <a:picLocks noChangeAspect="1"/>
          </p:cNvPicPr>
          <p:nvPr/>
        </p:nvPicPr>
        <p:blipFill>
          <a:blip r:embed="rId6"/>
          <a:stretch>
            <a:fillRect/>
          </a:stretch>
        </p:blipFill>
        <p:spPr>
          <a:xfrm>
            <a:off x="1504867" y="4755957"/>
            <a:ext cx="169130" cy="169130"/>
          </a:xfrm>
          <a:prstGeom prst="rect">
            <a:avLst/>
          </a:prstGeom>
        </p:spPr>
      </p:pic>
    </p:spTree>
    <p:extLst>
      <p:ext uri="{BB962C8B-B14F-4D97-AF65-F5344CB8AC3E}">
        <p14:creationId xmlns:p14="http://schemas.microsoft.com/office/powerpoint/2010/main" val="1464266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ppt_y</p:attrName>
                                        </p:attrNameLst>
                                      </p:cBhvr>
                                      <p:tavLst>
                                        <p:tav tm="0">
                                          <p:val>
                                            <p:strVal val="#ppt_y+#ppt_h*1.125000"/>
                                          </p:val>
                                        </p:tav>
                                        <p:tav tm="100000">
                                          <p:val>
                                            <p:strVal val="#ppt_y"/>
                                          </p:val>
                                        </p:tav>
                                      </p:tavLst>
                                    </p:anim>
                                    <p:animEffect transition="in" filter="wipe(up)">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3">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pic>
        <p:nvPicPr>
          <p:cNvPr id="9" name="Picture 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594" y="1407130"/>
            <a:ext cx="3522980" cy="2907030"/>
          </a:xfrm>
          <a:prstGeom prst="rect">
            <a:avLst/>
          </a:prstGeom>
          <a:noFill/>
          <a:ln w="38100" cmpd="sng">
            <a:solidFill>
              <a:schemeClr val="tx2">
                <a:lumMod val="40000"/>
                <a:lumOff val="60000"/>
              </a:schemeClr>
            </a:solidFill>
            <a:miter lim="800000"/>
            <a:headEnd/>
            <a:tailEnd/>
          </a:ln>
          <a:effectLst>
            <a:outerShdw blurRad="50800" dist="38100" dir="2700000" algn="tl" rotWithShape="0">
              <a:prstClr val="black">
                <a:alpha val="40000"/>
              </a:prstClr>
            </a:outerShdw>
          </a:effectLst>
        </p:spPr>
      </p:pic>
      <p:sp>
        <p:nvSpPr>
          <p:cNvPr id="10" name="TextBox 2"/>
          <p:cNvSpPr txBox="1"/>
          <p:nvPr/>
        </p:nvSpPr>
        <p:spPr>
          <a:xfrm>
            <a:off x="492594" y="4596085"/>
            <a:ext cx="3522980" cy="1728515"/>
          </a:xfrm>
          <a:prstGeom prst="rect">
            <a:avLst/>
          </a:prstGeom>
          <a:solidFill>
            <a:schemeClr val="accent6">
              <a:lumMod val="20000"/>
              <a:lumOff val="80000"/>
            </a:schemeClr>
          </a:solidFill>
          <a:ln>
            <a:solidFill>
              <a:schemeClr val="accent2">
                <a:lumMod val="40000"/>
                <a:lumOff val="60000"/>
              </a:schemeClr>
            </a:solidFill>
          </a:ln>
        </p:spPr>
        <p:txBody>
          <a:bodyPr wrap="square" rtlCol="0">
            <a:noAutofit/>
          </a:bodyPr>
          <a:lstStyle/>
          <a:p>
            <a:pPr>
              <a:lnSpc>
                <a:spcPct val="110000"/>
              </a:lnSpc>
              <a:spcAft>
                <a:spcPts val="0"/>
              </a:spcAft>
            </a:pPr>
            <a:r>
              <a:rPr lang="en-US" altLang="zh-CN" sz="1500" dirty="0">
                <a:solidFill>
                  <a:srgbClr val="000000"/>
                </a:solidFill>
                <a:latin typeface="Times New Roman" panose="02020603050405020304" pitchFamily="18" charset="0"/>
                <a:ea typeface="新細明體"/>
                <a:cs typeface="Times New Roman" panose="02020603050405020304" pitchFamily="18" charset="0"/>
              </a:rPr>
              <a:t>Siege use</a:t>
            </a:r>
            <a:r>
              <a:rPr lang="en-US" sz="1500" kern="1200" dirty="0">
                <a:solidFill>
                  <a:srgbClr val="000000"/>
                </a:solidFill>
                <a:effectLst/>
                <a:latin typeface="Times New Roman" panose="02020603050405020304" pitchFamily="18" charset="0"/>
                <a:ea typeface="新細明體"/>
                <a:cs typeface="Times New Roman" panose="02020603050405020304" pitchFamily="18" charset="0"/>
              </a:rPr>
              <a:t>  </a:t>
            </a:r>
            <a:r>
              <a:rPr lang="en-US" sz="1500" kern="1200" dirty="0">
                <a:solidFill>
                  <a:srgbClr val="FF0000"/>
                </a:solidFill>
                <a:effectLst/>
                <a:latin typeface="Times New Roman" panose="02020603050405020304" pitchFamily="18" charset="0"/>
                <a:ea typeface="新細明體"/>
                <a:cs typeface="Times New Roman" panose="02020603050405020304" pitchFamily="18" charset="0"/>
                <a:sym typeface="Wingdings"/>
              </a:rPr>
              <a:t> </a:t>
            </a:r>
            <a:endParaRPr lang="zh-HK" sz="1500" dirty="0">
              <a:solidFill>
                <a:srgbClr val="FF0000"/>
              </a:solidFill>
              <a:effectLst/>
              <a:latin typeface="Times New Roman" panose="02020603050405020304" pitchFamily="18" charset="0"/>
              <a:ea typeface="新細明體"/>
              <a:cs typeface="Times New Roman" panose="02020603050405020304" pitchFamily="18" charset="0"/>
            </a:endParaRPr>
          </a:p>
          <a:p>
            <a:pPr>
              <a:lnSpc>
                <a:spcPct val="110000"/>
              </a:lnSpc>
              <a:spcAft>
                <a:spcPts val="0"/>
              </a:spcAft>
            </a:pPr>
            <a:r>
              <a:rPr lang="en-US" altLang="zh-CN" sz="1500" kern="1200" dirty="0">
                <a:solidFill>
                  <a:srgbClr val="000000"/>
                </a:solidFill>
                <a:effectLst/>
                <a:latin typeface="Times New Roman" panose="02020603050405020304" pitchFamily="18" charset="0"/>
                <a:ea typeface="新細明體"/>
                <a:cs typeface="Times New Roman" panose="02020603050405020304" pitchFamily="18" charset="0"/>
              </a:rPr>
              <a:t>Defensive use</a:t>
            </a:r>
            <a:r>
              <a:rPr lang="en-US" sz="1500" kern="1200" dirty="0">
                <a:solidFill>
                  <a:srgbClr val="000000"/>
                </a:solidFill>
                <a:effectLst/>
                <a:latin typeface="Times New Roman" panose="02020603050405020304" pitchFamily="18" charset="0"/>
                <a:ea typeface="新細明體"/>
                <a:cs typeface="Times New Roman" panose="02020603050405020304" pitchFamily="18" charset="0"/>
              </a:rPr>
              <a:t>  </a:t>
            </a:r>
            <a:r>
              <a:rPr lang="en-US" altLang="zh-HK" sz="1500" dirty="0">
                <a:latin typeface="Times New Roman" panose="02020603050405020304" pitchFamily="18" charset="0"/>
                <a:cs typeface="Times New Roman" panose="02020603050405020304" pitchFamily="18" charset="0"/>
                <a:sym typeface="Wingdings"/>
              </a:rPr>
              <a:t></a:t>
            </a:r>
            <a:endParaRPr lang="en-US" sz="1500" dirty="0">
              <a:latin typeface="Times New Roman" panose="02020603050405020304" pitchFamily="18" charset="0"/>
              <a:ea typeface="新細明體"/>
              <a:cs typeface="Times New Roman" panose="02020603050405020304" pitchFamily="18" charset="0"/>
            </a:endParaRPr>
          </a:p>
          <a:p>
            <a:pPr>
              <a:lnSpc>
                <a:spcPct val="110000"/>
              </a:lnSpc>
              <a:spcAft>
                <a:spcPts val="0"/>
              </a:spcAft>
            </a:pPr>
            <a:r>
              <a:rPr lang="en-US" altLang="zh-TW" sz="1500" dirty="0">
                <a:effectLst/>
                <a:latin typeface="Times New Roman" panose="02020603050405020304" pitchFamily="18" charset="0"/>
                <a:ea typeface="新細明體"/>
                <a:cs typeface="Times New Roman" panose="02020603050405020304" pitchFamily="18" charset="0"/>
              </a:rPr>
              <a:t>Operating principle:</a:t>
            </a:r>
            <a:endParaRPr lang="zh-HK" sz="1500" dirty="0">
              <a:effectLst/>
              <a:latin typeface="Times New Roman" panose="02020603050405020304" pitchFamily="18" charset="0"/>
              <a:ea typeface="新細明體"/>
              <a:cs typeface="Times New Roman" panose="02020603050405020304" pitchFamily="18" charset="0"/>
            </a:endParaRPr>
          </a:p>
        </p:txBody>
      </p:sp>
      <p:sp>
        <p:nvSpPr>
          <p:cNvPr id="11" name="TextBox 5"/>
          <p:cNvSpPr txBox="1"/>
          <p:nvPr/>
        </p:nvSpPr>
        <p:spPr>
          <a:xfrm>
            <a:off x="2598821" y="1599437"/>
            <a:ext cx="1389935" cy="369332"/>
          </a:xfrm>
          <a:prstGeom prst="rect">
            <a:avLst/>
          </a:prstGeom>
          <a:noFill/>
        </p:spPr>
        <p:txBody>
          <a:bodyPr wrap="square" rtlCol="0">
            <a:spAutoFit/>
          </a:bodyPr>
          <a:lstStyle/>
          <a:p>
            <a:pPr>
              <a:spcAft>
                <a:spcPts val="0"/>
              </a:spcAft>
            </a:pPr>
            <a:r>
              <a:rPr lang="en-US" altLang="zh-CN" kern="1200" dirty="0">
                <a:solidFill>
                  <a:srgbClr val="000000"/>
                </a:solidFill>
                <a:effectLst/>
                <a:latin typeface="Times New Roman"/>
                <a:ea typeface="新細明體"/>
                <a:cs typeface="Times New Roman"/>
              </a:rPr>
              <a:t>Moat Bridge</a:t>
            </a:r>
            <a:endParaRPr lang="zh-HK" dirty="0">
              <a:effectLst/>
              <a:latin typeface="Times New Roman"/>
              <a:ea typeface="新細明體"/>
            </a:endParaRPr>
          </a:p>
        </p:txBody>
      </p:sp>
      <p:pic>
        <p:nvPicPr>
          <p:cNvPr id="12" name="Picture 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1999" y="1407130"/>
            <a:ext cx="3873740" cy="2907501"/>
          </a:xfrm>
          <a:prstGeom prst="rect">
            <a:avLst/>
          </a:prstGeom>
          <a:noFill/>
          <a:ln w="38100" cmpd="sng">
            <a:solidFill>
              <a:schemeClr val="tx2">
                <a:lumMod val="40000"/>
                <a:lumOff val="60000"/>
              </a:schemeClr>
            </a:solidFill>
            <a:miter lim="800000"/>
            <a:headEnd/>
            <a:tailEnd/>
          </a:ln>
          <a:effectLst>
            <a:outerShdw blurRad="50800" dist="38100" dir="2700000" algn="tl" rotWithShape="0">
              <a:prstClr val="black">
                <a:alpha val="40000"/>
              </a:prstClr>
            </a:outerShdw>
          </a:effectLst>
        </p:spPr>
      </p:pic>
      <p:sp>
        <p:nvSpPr>
          <p:cNvPr id="13" name="TextBox 4"/>
          <p:cNvSpPr txBox="1"/>
          <p:nvPr/>
        </p:nvSpPr>
        <p:spPr>
          <a:xfrm>
            <a:off x="7504363" y="1572797"/>
            <a:ext cx="896971" cy="646331"/>
          </a:xfrm>
          <a:prstGeom prst="rect">
            <a:avLst/>
          </a:prstGeom>
          <a:noFill/>
        </p:spPr>
        <p:txBody>
          <a:bodyPr wrap="square" rtlCol="0">
            <a:spAutoFit/>
          </a:bodyPr>
          <a:lstStyle/>
          <a:p>
            <a:pPr>
              <a:spcAft>
                <a:spcPts val="0"/>
              </a:spcAft>
            </a:pPr>
            <a:r>
              <a:rPr lang="en-US" altLang="zh-CN" kern="1200" dirty="0">
                <a:solidFill>
                  <a:srgbClr val="000000"/>
                </a:solidFill>
                <a:effectLst/>
                <a:latin typeface="Times New Roman"/>
                <a:ea typeface="新細明體"/>
                <a:cs typeface="Times New Roman"/>
              </a:rPr>
              <a:t>Folding Bridge</a:t>
            </a:r>
            <a:endParaRPr lang="zh-HK" dirty="0">
              <a:effectLst/>
              <a:latin typeface="Times New Roman"/>
              <a:ea typeface="新細明體"/>
            </a:endParaRPr>
          </a:p>
        </p:txBody>
      </p:sp>
      <p:sp>
        <p:nvSpPr>
          <p:cNvPr id="14" name="TextBox 6"/>
          <p:cNvSpPr txBox="1"/>
          <p:nvPr/>
        </p:nvSpPr>
        <p:spPr>
          <a:xfrm>
            <a:off x="4572000" y="4621842"/>
            <a:ext cx="3944786" cy="1702757"/>
          </a:xfrm>
          <a:prstGeom prst="rect">
            <a:avLst/>
          </a:prstGeom>
          <a:solidFill>
            <a:schemeClr val="accent6">
              <a:lumMod val="20000"/>
              <a:lumOff val="80000"/>
            </a:schemeClr>
          </a:solidFill>
          <a:ln>
            <a:solidFill>
              <a:schemeClr val="accent2">
                <a:lumMod val="40000"/>
                <a:lumOff val="60000"/>
              </a:schemeClr>
            </a:solidFill>
          </a:ln>
        </p:spPr>
        <p:txBody>
          <a:bodyPr wrap="square" rtlCol="0">
            <a:noAutofit/>
          </a:bodyPr>
          <a:lstStyle/>
          <a:p>
            <a:pPr lvl="0">
              <a:lnSpc>
                <a:spcPct val="110000"/>
              </a:lnSpc>
            </a:pPr>
            <a:r>
              <a:rPr lang="en-US" altLang="zh-CN" sz="1500" dirty="0">
                <a:solidFill>
                  <a:srgbClr val="000000"/>
                </a:solidFill>
                <a:latin typeface="Times New Roman" panose="02020603050405020304" pitchFamily="18" charset="0"/>
                <a:ea typeface="新細明體"/>
                <a:cs typeface="Times New Roman" panose="02020603050405020304" pitchFamily="18" charset="0"/>
              </a:rPr>
              <a:t>Siege use</a:t>
            </a:r>
            <a:r>
              <a:rPr lang="en-US" sz="1500" dirty="0">
                <a:solidFill>
                  <a:srgbClr val="000000"/>
                </a:solidFill>
                <a:latin typeface="Times New Roman" panose="02020603050405020304" pitchFamily="18" charset="0"/>
                <a:ea typeface="新細明體"/>
                <a:cs typeface="Times New Roman" panose="02020603050405020304" pitchFamily="18" charset="0"/>
              </a:rPr>
              <a:t>  </a:t>
            </a:r>
            <a:r>
              <a:rPr lang="en-US" sz="1500" dirty="0">
                <a:solidFill>
                  <a:srgbClr val="FF0000"/>
                </a:solidFill>
                <a:latin typeface="Times New Roman" panose="02020603050405020304" pitchFamily="18" charset="0"/>
                <a:ea typeface="新細明體"/>
                <a:cs typeface="Times New Roman" panose="02020603050405020304" pitchFamily="18" charset="0"/>
                <a:sym typeface="Wingdings"/>
              </a:rPr>
              <a:t> </a:t>
            </a:r>
            <a:endParaRPr lang="zh-HK" altLang="en-US" sz="1500" dirty="0">
              <a:solidFill>
                <a:srgbClr val="FF0000"/>
              </a:solidFill>
              <a:latin typeface="Times New Roman" panose="02020603050405020304" pitchFamily="18" charset="0"/>
              <a:ea typeface="新細明體"/>
              <a:cs typeface="Times New Roman" panose="02020603050405020304" pitchFamily="18" charset="0"/>
            </a:endParaRPr>
          </a:p>
          <a:p>
            <a:pPr lvl="0">
              <a:lnSpc>
                <a:spcPct val="110000"/>
              </a:lnSpc>
            </a:pPr>
            <a:r>
              <a:rPr lang="en-US" altLang="zh-CN" sz="1500" dirty="0">
                <a:solidFill>
                  <a:srgbClr val="000000"/>
                </a:solidFill>
                <a:latin typeface="Times New Roman" panose="02020603050405020304" pitchFamily="18" charset="0"/>
                <a:ea typeface="新細明體"/>
                <a:cs typeface="Times New Roman" panose="02020603050405020304" pitchFamily="18" charset="0"/>
              </a:rPr>
              <a:t>Defensive use</a:t>
            </a:r>
            <a:r>
              <a:rPr lang="en-US" sz="1500" dirty="0">
                <a:solidFill>
                  <a:srgbClr val="000000"/>
                </a:solidFill>
                <a:latin typeface="Times New Roman" panose="02020603050405020304" pitchFamily="18" charset="0"/>
                <a:ea typeface="新細明體"/>
                <a:cs typeface="Times New Roman" panose="02020603050405020304" pitchFamily="18" charset="0"/>
              </a:rPr>
              <a:t>  </a:t>
            </a:r>
            <a:r>
              <a:rPr lang="en-US" altLang="zh-HK" sz="1500" dirty="0">
                <a:latin typeface="Times New Roman" panose="02020603050405020304" pitchFamily="18" charset="0"/>
                <a:cs typeface="Times New Roman" panose="02020603050405020304" pitchFamily="18" charset="0"/>
                <a:sym typeface="Wingdings"/>
              </a:rPr>
              <a:t></a:t>
            </a:r>
            <a:endParaRPr lang="en-US" sz="1500" dirty="0">
              <a:latin typeface="Times New Roman" panose="02020603050405020304" pitchFamily="18" charset="0"/>
              <a:ea typeface="新細明體"/>
              <a:cs typeface="Times New Roman" panose="02020603050405020304" pitchFamily="18" charset="0"/>
            </a:endParaRPr>
          </a:p>
          <a:p>
            <a:pPr lvl="0">
              <a:lnSpc>
                <a:spcPct val="110000"/>
              </a:lnSpc>
            </a:pPr>
            <a:r>
              <a:rPr lang="en-US" altLang="zh-TW" sz="1500" dirty="0">
                <a:solidFill>
                  <a:prstClr val="black"/>
                </a:solidFill>
                <a:latin typeface="Times New Roman" panose="02020603050405020304" pitchFamily="18" charset="0"/>
                <a:ea typeface="新細明體"/>
                <a:cs typeface="Times New Roman" panose="02020603050405020304" pitchFamily="18" charset="0"/>
              </a:rPr>
              <a:t>Operating principle:</a:t>
            </a:r>
          </a:p>
        </p:txBody>
      </p:sp>
      <p:sp>
        <p:nvSpPr>
          <p:cNvPr id="2" name="文字方塊 1"/>
          <p:cNvSpPr txBox="1"/>
          <p:nvPr/>
        </p:nvSpPr>
        <p:spPr>
          <a:xfrm>
            <a:off x="533796" y="5514260"/>
            <a:ext cx="3454960" cy="553998"/>
          </a:xfrm>
          <a:prstGeom prst="rect">
            <a:avLst/>
          </a:prstGeom>
          <a:noFill/>
        </p:spPr>
        <p:txBody>
          <a:bodyPr wrap="square" rtlCol="0">
            <a:spAutoFit/>
          </a:bodyPr>
          <a:lstStyle/>
          <a:p>
            <a:r>
              <a:rPr lang="en-US" altLang="zh-TW" sz="1500" dirty="0">
                <a:solidFill>
                  <a:srgbClr val="FF0000"/>
                </a:solidFill>
                <a:latin typeface="Times New Roman" panose="02020603050405020304" pitchFamily="18" charset="0"/>
                <a:cs typeface="Times New Roman" panose="02020603050405020304" pitchFamily="18" charset="0"/>
              </a:rPr>
              <a:t>A portable bridge used by soldiers to cross trenches or moats in order to attack. </a:t>
            </a:r>
          </a:p>
        </p:txBody>
      </p:sp>
      <p:sp>
        <p:nvSpPr>
          <p:cNvPr id="3" name="文字方塊 2"/>
          <p:cNvSpPr txBox="1"/>
          <p:nvPr/>
        </p:nvSpPr>
        <p:spPr>
          <a:xfrm>
            <a:off x="4648200" y="5536032"/>
            <a:ext cx="3797539" cy="553998"/>
          </a:xfrm>
          <a:prstGeom prst="rect">
            <a:avLst/>
          </a:prstGeom>
          <a:noFill/>
        </p:spPr>
        <p:txBody>
          <a:bodyPr wrap="square" rtlCol="0">
            <a:spAutoFit/>
          </a:bodyPr>
          <a:lstStyle/>
          <a:p>
            <a:r>
              <a:rPr lang="en-US" altLang="zh-TW" sz="1500" dirty="0">
                <a:solidFill>
                  <a:srgbClr val="FF0000"/>
                </a:solidFill>
                <a:latin typeface="Times New Roman" panose="02020603050405020304" pitchFamily="18" charset="0"/>
                <a:cs typeface="Times New Roman" panose="02020603050405020304" pitchFamily="18" charset="0"/>
              </a:rPr>
              <a:t>A portable bridge used by soldiers to cross uneven terrain in order to attack.</a:t>
            </a:r>
            <a:endParaRPr lang="zh-HK" altLang="zh-HK" sz="1500" dirty="0">
              <a:solidFill>
                <a:srgbClr val="FF0000"/>
              </a:solidFill>
              <a:latin typeface="Times New Roman" panose="02020603050405020304" pitchFamily="18" charset="0"/>
              <a:cs typeface="Times New Roman" panose="02020603050405020304" pitchFamily="18" charset="0"/>
            </a:endParaRPr>
          </a:p>
        </p:txBody>
      </p:sp>
      <p:pic>
        <p:nvPicPr>
          <p:cNvPr id="18" name="圖片 17"/>
          <p:cNvPicPr>
            <a:picLocks noChangeAspect="1"/>
          </p:cNvPicPr>
          <p:nvPr/>
        </p:nvPicPr>
        <p:blipFill>
          <a:blip r:embed="rId6"/>
          <a:stretch>
            <a:fillRect/>
          </a:stretch>
        </p:blipFill>
        <p:spPr>
          <a:xfrm>
            <a:off x="1463449" y="4669970"/>
            <a:ext cx="169130" cy="169130"/>
          </a:xfrm>
          <a:prstGeom prst="rect">
            <a:avLst/>
          </a:prstGeom>
        </p:spPr>
      </p:pic>
      <p:pic>
        <p:nvPicPr>
          <p:cNvPr id="19" name="圖片 18"/>
          <p:cNvPicPr>
            <a:picLocks noChangeAspect="1"/>
          </p:cNvPicPr>
          <p:nvPr/>
        </p:nvPicPr>
        <p:blipFill>
          <a:blip r:embed="rId6"/>
          <a:stretch>
            <a:fillRect/>
          </a:stretch>
        </p:blipFill>
        <p:spPr>
          <a:xfrm>
            <a:off x="5537972" y="4682002"/>
            <a:ext cx="169130" cy="169130"/>
          </a:xfrm>
          <a:prstGeom prst="rect">
            <a:avLst/>
          </a:prstGeom>
        </p:spPr>
      </p:pic>
    </p:spTree>
    <p:extLst>
      <p:ext uri="{BB962C8B-B14F-4D97-AF65-F5344CB8AC3E}">
        <p14:creationId xmlns:p14="http://schemas.microsoft.com/office/powerpoint/2010/main" val="904202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ppt_y</p:attrName>
                                        </p:attrNameLst>
                                      </p:cBhvr>
                                      <p:tavLst>
                                        <p:tav tm="0">
                                          <p:val>
                                            <p:strVal val="#ppt_y+#ppt_h*1.125000"/>
                                          </p:val>
                                        </p:tav>
                                        <p:tav tm="100000">
                                          <p:val>
                                            <p:strVal val="#ppt_y"/>
                                          </p:val>
                                        </p:tav>
                                      </p:tavLst>
                                    </p:anim>
                                    <p:animEffect transition="in" filter="wipe(up)">
                                      <p:cBhvr>
                                        <p:cTn id="8" dur="500"/>
                                        <p:tgtEl>
                                          <p:spTgt spid="18"/>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p:tgtEl>
                                          <p:spTgt spid="2"/>
                                        </p:tgtEl>
                                        <p:attrNameLst>
                                          <p:attrName>ppt_y</p:attrName>
                                        </p:attrNameLst>
                                      </p:cBhvr>
                                      <p:tavLst>
                                        <p:tav tm="0">
                                          <p:val>
                                            <p:strVal val="#ppt_y+#ppt_h*1.125000"/>
                                          </p:val>
                                        </p:tav>
                                        <p:tav tm="100000">
                                          <p:val>
                                            <p:strVal val="#ppt_y"/>
                                          </p:val>
                                        </p:tav>
                                      </p:tavLst>
                                    </p:anim>
                                    <p:animEffect transition="in" filter="wipe(up)">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p:tgtEl>
                                          <p:spTgt spid="19"/>
                                        </p:tgtEl>
                                        <p:attrNameLst>
                                          <p:attrName>ppt_y</p:attrName>
                                        </p:attrNameLst>
                                      </p:cBhvr>
                                      <p:tavLst>
                                        <p:tav tm="0">
                                          <p:val>
                                            <p:strVal val="#ppt_y+#ppt_h*1.125000"/>
                                          </p:val>
                                        </p:tav>
                                        <p:tav tm="100000">
                                          <p:val>
                                            <p:strVal val="#ppt_y"/>
                                          </p:val>
                                        </p:tav>
                                      </p:tavLst>
                                    </p:anim>
                                    <p:animEffect transition="in" filter="wipe(up)">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p:tgtEl>
                                          <p:spTgt spid="3"/>
                                        </p:tgtEl>
                                        <p:attrNameLst>
                                          <p:attrName>ppt_y</p:attrName>
                                        </p:attrNameLst>
                                      </p:cBhvr>
                                      <p:tavLst>
                                        <p:tav tm="0">
                                          <p:val>
                                            <p:strVal val="#ppt_y+#ppt_h*1.125000"/>
                                          </p:val>
                                        </p:tav>
                                        <p:tav tm="100000">
                                          <p:val>
                                            <p:strVal val="#ppt_y"/>
                                          </p:val>
                                        </p:tav>
                                      </p:tavLst>
                                    </p:anim>
                                    <p:animEffect transition="in" filter="wipe(up)">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024" y="2642361"/>
            <a:ext cx="4058285" cy="2820670"/>
          </a:xfrm>
          <a:prstGeom prst="rect">
            <a:avLst/>
          </a:prstGeom>
          <a:noFill/>
          <a:ln>
            <a:noFill/>
          </a:ln>
          <a:effectLst/>
        </p:spPr>
      </p:pic>
      <p:pic>
        <p:nvPicPr>
          <p:cNvPr id="8" name="Picture 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07460" y="923210"/>
            <a:ext cx="3328670" cy="4613910"/>
          </a:xfrm>
          <a:prstGeom prst="rect">
            <a:avLst/>
          </a:prstGeom>
          <a:noFill/>
          <a:ln>
            <a:noFill/>
          </a:ln>
          <a:effectLst/>
        </p:spPr>
      </p:pic>
      <p:sp>
        <p:nvSpPr>
          <p:cNvPr id="9" name="Down Arrow 2"/>
          <p:cNvSpPr/>
          <p:nvPr/>
        </p:nvSpPr>
        <p:spPr>
          <a:xfrm rot="16200000">
            <a:off x="5076918" y="3460017"/>
            <a:ext cx="341630" cy="719455"/>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a:p>
        </p:txBody>
      </p:sp>
      <p:sp>
        <p:nvSpPr>
          <p:cNvPr id="10" name="TextBox 4"/>
          <p:cNvSpPr txBox="1"/>
          <p:nvPr/>
        </p:nvSpPr>
        <p:spPr>
          <a:xfrm>
            <a:off x="4697996" y="5463031"/>
            <a:ext cx="4290311" cy="1394969"/>
          </a:xfrm>
          <a:prstGeom prst="rect">
            <a:avLst/>
          </a:prstGeom>
          <a:solidFill>
            <a:schemeClr val="accent6">
              <a:lumMod val="20000"/>
              <a:lumOff val="80000"/>
            </a:schemeClr>
          </a:solidFill>
          <a:ln>
            <a:solidFill>
              <a:schemeClr val="accent2">
                <a:lumMod val="40000"/>
                <a:lumOff val="60000"/>
              </a:schemeClr>
            </a:solidFill>
          </a:ln>
        </p:spPr>
        <p:txBody>
          <a:bodyPr wrap="square" rtlCol="0">
            <a:noAutofit/>
          </a:bodyPr>
          <a:lstStyle/>
          <a:p>
            <a:pPr>
              <a:lnSpc>
                <a:spcPct val="110000"/>
              </a:lnSpc>
              <a:spcAft>
                <a:spcPts val="0"/>
              </a:spcAft>
            </a:pPr>
            <a:r>
              <a:rPr lang="en-US" altLang="zh-CN" sz="1500" dirty="0">
                <a:solidFill>
                  <a:srgbClr val="000000"/>
                </a:solidFill>
                <a:latin typeface="Times New Roman" panose="02020603050405020304" pitchFamily="18" charset="0"/>
                <a:ea typeface="新細明體"/>
                <a:cs typeface="Times New Roman" panose="02020603050405020304" pitchFamily="18" charset="0"/>
              </a:rPr>
              <a:t>Siege use</a:t>
            </a:r>
            <a:r>
              <a:rPr lang="en-US" sz="1500" dirty="0">
                <a:solidFill>
                  <a:srgbClr val="000000"/>
                </a:solidFill>
                <a:latin typeface="Times New Roman" panose="02020603050405020304" pitchFamily="18" charset="0"/>
                <a:ea typeface="新細明體"/>
                <a:cs typeface="Times New Roman" panose="02020603050405020304" pitchFamily="18" charset="0"/>
              </a:rPr>
              <a:t>  </a:t>
            </a:r>
            <a:r>
              <a:rPr lang="en-US" sz="1500" dirty="0">
                <a:solidFill>
                  <a:srgbClr val="FF0000"/>
                </a:solidFill>
                <a:latin typeface="Times New Roman" panose="02020603050405020304" pitchFamily="18" charset="0"/>
                <a:ea typeface="新細明體"/>
                <a:cs typeface="Times New Roman" panose="02020603050405020304" pitchFamily="18" charset="0"/>
                <a:sym typeface="Wingdings"/>
              </a:rPr>
              <a:t> </a:t>
            </a:r>
            <a:endParaRPr lang="zh-HK" altLang="en-US" sz="1500" dirty="0">
              <a:solidFill>
                <a:srgbClr val="FF0000"/>
              </a:solidFill>
              <a:latin typeface="Times New Roman" panose="02020603050405020304" pitchFamily="18" charset="0"/>
              <a:ea typeface="新細明體"/>
              <a:cs typeface="Times New Roman" panose="02020603050405020304" pitchFamily="18" charset="0"/>
            </a:endParaRPr>
          </a:p>
          <a:p>
            <a:pPr>
              <a:lnSpc>
                <a:spcPct val="110000"/>
              </a:lnSpc>
              <a:spcAft>
                <a:spcPts val="0"/>
              </a:spcAft>
            </a:pPr>
            <a:r>
              <a:rPr lang="en-US" altLang="zh-CN" sz="1500" dirty="0">
                <a:solidFill>
                  <a:srgbClr val="000000"/>
                </a:solidFill>
                <a:latin typeface="Times New Roman" panose="02020603050405020304" pitchFamily="18" charset="0"/>
                <a:ea typeface="新細明體"/>
                <a:cs typeface="Times New Roman" panose="02020603050405020304" pitchFamily="18" charset="0"/>
              </a:rPr>
              <a:t>Defensive use</a:t>
            </a:r>
            <a:r>
              <a:rPr lang="en-US" sz="1500" dirty="0">
                <a:solidFill>
                  <a:srgbClr val="000000"/>
                </a:solidFill>
                <a:latin typeface="Times New Roman" panose="02020603050405020304" pitchFamily="18" charset="0"/>
                <a:ea typeface="新細明體"/>
                <a:cs typeface="Times New Roman" panose="02020603050405020304" pitchFamily="18" charset="0"/>
              </a:rPr>
              <a:t>  </a:t>
            </a:r>
            <a:r>
              <a:rPr lang="en-US" altLang="zh-HK" sz="1500" dirty="0">
                <a:latin typeface="Times New Roman" panose="02020603050405020304" pitchFamily="18" charset="0"/>
                <a:cs typeface="Times New Roman" panose="02020603050405020304" pitchFamily="18" charset="0"/>
                <a:sym typeface="Wingdings"/>
              </a:rPr>
              <a:t></a:t>
            </a:r>
            <a:endParaRPr lang="en-US" sz="1500" dirty="0">
              <a:latin typeface="Times New Roman" panose="02020603050405020304" pitchFamily="18" charset="0"/>
              <a:ea typeface="新細明體"/>
              <a:cs typeface="Times New Roman" panose="02020603050405020304" pitchFamily="18" charset="0"/>
            </a:endParaRPr>
          </a:p>
          <a:p>
            <a:pPr>
              <a:lnSpc>
                <a:spcPct val="110000"/>
              </a:lnSpc>
              <a:spcAft>
                <a:spcPts val="0"/>
              </a:spcAft>
            </a:pPr>
            <a:r>
              <a:rPr lang="en-US" altLang="zh-TW" sz="1500" dirty="0">
                <a:latin typeface="Times New Roman" panose="02020603050405020304" pitchFamily="18" charset="0"/>
                <a:ea typeface="新細明體"/>
                <a:cs typeface="Times New Roman" panose="02020603050405020304" pitchFamily="18" charset="0"/>
              </a:rPr>
              <a:t>Operating principle:</a:t>
            </a:r>
            <a:endParaRPr lang="zh-HK" altLang="en-US" sz="1500" dirty="0">
              <a:latin typeface="Times New Roman" panose="02020603050405020304" pitchFamily="18" charset="0"/>
              <a:ea typeface="新細明體"/>
              <a:cs typeface="Times New Roman" panose="02020603050405020304" pitchFamily="18" charset="0"/>
            </a:endParaRPr>
          </a:p>
        </p:txBody>
      </p:sp>
      <p:sp>
        <p:nvSpPr>
          <p:cNvPr id="11" name="TextBox 1"/>
          <p:cNvSpPr txBox="1"/>
          <p:nvPr/>
        </p:nvSpPr>
        <p:spPr>
          <a:xfrm>
            <a:off x="616967" y="1334168"/>
            <a:ext cx="1416370" cy="369332"/>
          </a:xfrm>
          <a:prstGeom prst="rect">
            <a:avLst/>
          </a:prstGeom>
          <a:noFill/>
        </p:spPr>
        <p:txBody>
          <a:bodyPr wrap="square" rtlCol="0">
            <a:spAutoFit/>
          </a:bodyPr>
          <a:lstStyle/>
          <a:p>
            <a:pPr>
              <a:spcAft>
                <a:spcPts val="0"/>
              </a:spcAft>
            </a:pPr>
            <a:r>
              <a:rPr lang="en-US" altLang="zh-CN" kern="1200" dirty="0">
                <a:solidFill>
                  <a:srgbClr val="000000"/>
                </a:solidFill>
                <a:effectLst/>
                <a:latin typeface="Times New Roman"/>
                <a:ea typeface="新細明體"/>
                <a:cs typeface="Times New Roman"/>
              </a:rPr>
              <a:t>Catapult</a:t>
            </a:r>
            <a:endParaRPr lang="zh-HK" kern="100" dirty="0">
              <a:effectLst/>
              <a:latin typeface="Calibri"/>
              <a:ea typeface="新細明體"/>
              <a:cs typeface="Times New Roman"/>
            </a:endParaRPr>
          </a:p>
        </p:txBody>
      </p:sp>
      <p:pic>
        <p:nvPicPr>
          <p:cNvPr id="12" name="圖片 11" descr="top bar.jpg"/>
          <p:cNvPicPr>
            <a:picLocks noChangeAspect="1"/>
          </p:cNvPicPr>
          <p:nvPr/>
        </p:nvPicPr>
        <p:blipFill>
          <a:blip r:embed="rId5">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2" name="文字方塊 1"/>
          <p:cNvSpPr txBox="1"/>
          <p:nvPr/>
        </p:nvSpPr>
        <p:spPr>
          <a:xfrm>
            <a:off x="4697996" y="6203700"/>
            <a:ext cx="4290311" cy="323165"/>
          </a:xfrm>
          <a:prstGeom prst="rect">
            <a:avLst/>
          </a:prstGeom>
          <a:noFill/>
        </p:spPr>
        <p:txBody>
          <a:bodyPr wrap="square" rtlCol="0">
            <a:spAutoFit/>
          </a:bodyPr>
          <a:lstStyle/>
          <a:p>
            <a:r>
              <a:rPr lang="en-US" altLang="zh-TW" sz="1500" dirty="0">
                <a:solidFill>
                  <a:srgbClr val="FF0000"/>
                </a:solidFill>
                <a:latin typeface="Times New Roman"/>
                <a:cs typeface="Times New Roman"/>
              </a:rPr>
              <a:t>It used lever principles to throw rocks into the city. </a:t>
            </a:r>
            <a:endParaRPr lang="zh-HK" altLang="zh-HK" sz="1500" dirty="0">
              <a:latin typeface="Times New Roman"/>
            </a:endParaRPr>
          </a:p>
        </p:txBody>
      </p:sp>
      <p:pic>
        <p:nvPicPr>
          <p:cNvPr id="13" name="圖片 12"/>
          <p:cNvPicPr>
            <a:picLocks noChangeAspect="1"/>
          </p:cNvPicPr>
          <p:nvPr/>
        </p:nvPicPr>
        <p:blipFill>
          <a:blip r:embed="rId6"/>
          <a:stretch>
            <a:fillRect/>
          </a:stretch>
        </p:blipFill>
        <p:spPr>
          <a:xfrm>
            <a:off x="5651866" y="5558356"/>
            <a:ext cx="169130" cy="169130"/>
          </a:xfrm>
          <a:prstGeom prst="rect">
            <a:avLst/>
          </a:prstGeom>
        </p:spPr>
      </p:pic>
    </p:spTree>
    <p:extLst>
      <p:ext uri="{BB962C8B-B14F-4D97-AF65-F5344CB8AC3E}">
        <p14:creationId xmlns:p14="http://schemas.microsoft.com/office/powerpoint/2010/main" val="1235821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p:tgtEl>
                                          <p:spTgt spid="2"/>
                                        </p:tgtEl>
                                        <p:attrNameLst>
                                          <p:attrName>ppt_y</p:attrName>
                                        </p:attrNameLst>
                                      </p:cBhvr>
                                      <p:tavLst>
                                        <p:tav tm="0">
                                          <p:val>
                                            <p:strVal val="#ppt_y+#ppt_h*1.125000"/>
                                          </p:val>
                                        </p:tav>
                                        <p:tav tm="100000">
                                          <p:val>
                                            <p:strVal val="#ppt_y"/>
                                          </p:val>
                                        </p:tav>
                                      </p:tavLst>
                                    </p:anim>
                                    <p:animEffect transition="in" filter="wipe(up)">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3">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pic>
        <p:nvPicPr>
          <p:cNvPr id="8" name="Picture 2"/>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5065" y="1377011"/>
            <a:ext cx="2998470" cy="3482340"/>
          </a:xfrm>
          <a:prstGeom prst="rect">
            <a:avLst/>
          </a:prstGeom>
          <a:noFill/>
          <a:ln w="38100" cmpd="sng">
            <a:solidFill>
              <a:schemeClr val="tx2">
                <a:lumMod val="60000"/>
                <a:lumOff val="40000"/>
              </a:schemeClr>
            </a:solidFill>
            <a:miter lim="800000"/>
            <a:headEnd/>
            <a:tailEnd/>
          </a:ln>
          <a:effectLst>
            <a:outerShdw blurRad="50800" dist="38100" dir="2700000" algn="tl" rotWithShape="0">
              <a:prstClr val="black">
                <a:alpha val="40000"/>
              </a:prstClr>
            </a:outerShdw>
          </a:effectLst>
        </p:spPr>
      </p:pic>
      <p:sp>
        <p:nvSpPr>
          <p:cNvPr id="9" name="TextBox 5"/>
          <p:cNvSpPr txBox="1"/>
          <p:nvPr/>
        </p:nvSpPr>
        <p:spPr>
          <a:xfrm>
            <a:off x="515065" y="5032809"/>
            <a:ext cx="2998470" cy="1718625"/>
          </a:xfrm>
          <a:prstGeom prst="rect">
            <a:avLst/>
          </a:prstGeom>
          <a:solidFill>
            <a:schemeClr val="accent6">
              <a:lumMod val="20000"/>
              <a:lumOff val="80000"/>
            </a:schemeClr>
          </a:solidFill>
          <a:ln>
            <a:solidFill>
              <a:schemeClr val="accent2">
                <a:lumMod val="40000"/>
                <a:lumOff val="60000"/>
              </a:schemeClr>
            </a:solidFill>
          </a:ln>
        </p:spPr>
        <p:txBody>
          <a:bodyPr wrap="square" rtlCol="0">
            <a:noAutofit/>
          </a:bodyPr>
          <a:lstStyle/>
          <a:p>
            <a:pPr lvl="0">
              <a:lnSpc>
                <a:spcPct val="110000"/>
              </a:lnSpc>
            </a:pPr>
            <a:r>
              <a:rPr lang="en-US" altLang="zh-CN" sz="1500" dirty="0">
                <a:solidFill>
                  <a:srgbClr val="000000"/>
                </a:solidFill>
                <a:latin typeface="Times New Roman" panose="02020603050405020304" pitchFamily="18" charset="0"/>
                <a:ea typeface="新細明體"/>
                <a:cs typeface="Times New Roman" panose="02020603050405020304" pitchFamily="18" charset="0"/>
              </a:rPr>
              <a:t>Siege use</a:t>
            </a:r>
            <a:r>
              <a:rPr lang="en-US" sz="1500" dirty="0">
                <a:solidFill>
                  <a:srgbClr val="000000"/>
                </a:solidFill>
                <a:latin typeface="Times New Roman" panose="02020603050405020304" pitchFamily="18" charset="0"/>
                <a:ea typeface="新細明體"/>
                <a:cs typeface="Times New Roman" panose="02020603050405020304" pitchFamily="18" charset="0"/>
              </a:rPr>
              <a:t>  </a:t>
            </a:r>
            <a:r>
              <a:rPr lang="en-US" sz="1500" dirty="0">
                <a:latin typeface="Times New Roman" panose="02020603050405020304" pitchFamily="18" charset="0"/>
                <a:ea typeface="新細明體"/>
                <a:cs typeface="Times New Roman" panose="02020603050405020304" pitchFamily="18" charset="0"/>
                <a:sym typeface="Wingdings"/>
              </a:rPr>
              <a:t></a:t>
            </a:r>
            <a:r>
              <a:rPr lang="en-US" sz="1500" dirty="0">
                <a:solidFill>
                  <a:srgbClr val="FF0000"/>
                </a:solidFill>
                <a:latin typeface="Times New Roman" panose="02020603050405020304" pitchFamily="18" charset="0"/>
                <a:ea typeface="新細明體"/>
                <a:cs typeface="Times New Roman" panose="02020603050405020304" pitchFamily="18" charset="0"/>
                <a:sym typeface="Wingdings"/>
              </a:rPr>
              <a:t> </a:t>
            </a:r>
            <a:endParaRPr lang="zh-HK" altLang="en-US" sz="1500" dirty="0">
              <a:solidFill>
                <a:srgbClr val="FF0000"/>
              </a:solidFill>
              <a:latin typeface="Times New Roman" panose="02020603050405020304" pitchFamily="18" charset="0"/>
              <a:ea typeface="新細明體"/>
              <a:cs typeface="Times New Roman" panose="02020603050405020304" pitchFamily="18" charset="0"/>
            </a:endParaRPr>
          </a:p>
          <a:p>
            <a:pPr lvl="0">
              <a:lnSpc>
                <a:spcPct val="110000"/>
              </a:lnSpc>
            </a:pPr>
            <a:r>
              <a:rPr lang="en-US" altLang="zh-CN" sz="1500" dirty="0">
                <a:solidFill>
                  <a:srgbClr val="000000"/>
                </a:solidFill>
                <a:latin typeface="Times New Roman" panose="02020603050405020304" pitchFamily="18" charset="0"/>
                <a:ea typeface="新細明體"/>
                <a:cs typeface="Times New Roman" panose="02020603050405020304" pitchFamily="18" charset="0"/>
              </a:rPr>
              <a:t>Defensive use</a:t>
            </a:r>
            <a:r>
              <a:rPr lang="en-US" sz="1500" dirty="0">
                <a:solidFill>
                  <a:srgbClr val="000000"/>
                </a:solidFill>
                <a:latin typeface="Times New Roman" panose="02020603050405020304" pitchFamily="18" charset="0"/>
                <a:ea typeface="新細明體"/>
                <a:cs typeface="Times New Roman" panose="02020603050405020304" pitchFamily="18" charset="0"/>
              </a:rPr>
              <a:t>  </a:t>
            </a:r>
            <a:r>
              <a:rPr lang="en-US" altLang="zh-HK" sz="1500" dirty="0">
                <a:solidFill>
                  <a:srgbClr val="FF0000"/>
                </a:solidFill>
                <a:latin typeface="Times New Roman" panose="02020603050405020304" pitchFamily="18" charset="0"/>
                <a:cs typeface="Times New Roman" panose="02020603050405020304" pitchFamily="18" charset="0"/>
                <a:sym typeface="Wingdings"/>
              </a:rPr>
              <a:t></a:t>
            </a:r>
            <a:endParaRPr lang="en-US" sz="1500" dirty="0">
              <a:solidFill>
                <a:srgbClr val="FF0000"/>
              </a:solidFill>
              <a:latin typeface="Times New Roman" panose="02020603050405020304" pitchFamily="18" charset="0"/>
              <a:ea typeface="新細明體"/>
              <a:cs typeface="Times New Roman" panose="02020603050405020304" pitchFamily="18" charset="0"/>
            </a:endParaRPr>
          </a:p>
          <a:p>
            <a:pPr lvl="0">
              <a:lnSpc>
                <a:spcPct val="110000"/>
              </a:lnSpc>
            </a:pPr>
            <a:r>
              <a:rPr lang="en-US" altLang="zh-TW" sz="1500" dirty="0">
                <a:solidFill>
                  <a:prstClr val="black"/>
                </a:solidFill>
                <a:latin typeface="Times New Roman" panose="02020603050405020304" pitchFamily="18" charset="0"/>
                <a:ea typeface="新細明體"/>
                <a:cs typeface="Times New Roman" panose="02020603050405020304" pitchFamily="18" charset="0"/>
              </a:rPr>
              <a:t>Operating principle:</a:t>
            </a:r>
            <a:endParaRPr lang="zh-HK" altLang="en-US" sz="1500" dirty="0">
              <a:solidFill>
                <a:prstClr val="black"/>
              </a:solidFill>
              <a:latin typeface="Times New Roman" panose="02020603050405020304" pitchFamily="18" charset="0"/>
              <a:ea typeface="新細明體"/>
              <a:cs typeface="Times New Roman" panose="02020603050405020304" pitchFamily="18" charset="0"/>
            </a:endParaRPr>
          </a:p>
        </p:txBody>
      </p:sp>
      <p:sp>
        <p:nvSpPr>
          <p:cNvPr id="10" name="TextBox 1"/>
          <p:cNvSpPr txBox="1"/>
          <p:nvPr/>
        </p:nvSpPr>
        <p:spPr>
          <a:xfrm>
            <a:off x="399390" y="1323667"/>
            <a:ext cx="2099220" cy="323165"/>
          </a:xfrm>
          <a:prstGeom prst="rect">
            <a:avLst/>
          </a:prstGeom>
          <a:noFill/>
        </p:spPr>
        <p:txBody>
          <a:bodyPr wrap="square" rtlCol="0">
            <a:spAutoFit/>
          </a:bodyPr>
          <a:lstStyle/>
          <a:p>
            <a:pPr>
              <a:spcAft>
                <a:spcPts val="0"/>
              </a:spcAft>
            </a:pPr>
            <a:r>
              <a:rPr lang="en-US" altLang="zh-CN" sz="1500" kern="1200" dirty="0">
                <a:solidFill>
                  <a:srgbClr val="000000"/>
                </a:solidFill>
                <a:effectLst/>
                <a:latin typeface="Times New Roman"/>
                <a:ea typeface="新細明體"/>
                <a:cs typeface="Times New Roman"/>
              </a:rPr>
              <a:t>Cart for throwing rocks</a:t>
            </a:r>
            <a:endParaRPr lang="zh-HK" sz="1500" dirty="0">
              <a:effectLst/>
              <a:latin typeface="Times New Roman"/>
              <a:ea typeface="新細明體"/>
            </a:endParaRPr>
          </a:p>
        </p:txBody>
      </p:sp>
      <p:pic>
        <p:nvPicPr>
          <p:cNvPr id="11" name="Picture 3"/>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64087" y="1377011"/>
            <a:ext cx="3324860" cy="4396740"/>
          </a:xfrm>
          <a:prstGeom prst="rect">
            <a:avLst/>
          </a:prstGeom>
          <a:noFill/>
          <a:ln w="38100" cmpd="sng">
            <a:solidFill>
              <a:schemeClr val="tx2">
                <a:lumMod val="60000"/>
                <a:lumOff val="40000"/>
              </a:schemeClr>
            </a:solidFill>
            <a:miter lim="800000"/>
            <a:headEnd/>
            <a:tailEnd/>
          </a:ln>
          <a:effectLst>
            <a:outerShdw blurRad="50800" dist="38100" dir="2700000" algn="tl" rotWithShape="0">
              <a:prstClr val="black">
                <a:alpha val="40000"/>
              </a:prstClr>
            </a:outerShdw>
          </a:effectLst>
        </p:spPr>
      </p:pic>
      <p:sp>
        <p:nvSpPr>
          <p:cNvPr id="12" name="TextBox 2"/>
          <p:cNvSpPr txBox="1"/>
          <p:nvPr/>
        </p:nvSpPr>
        <p:spPr>
          <a:xfrm>
            <a:off x="4064087" y="1351305"/>
            <a:ext cx="3408125" cy="323165"/>
          </a:xfrm>
          <a:prstGeom prst="rect">
            <a:avLst/>
          </a:prstGeom>
          <a:noFill/>
        </p:spPr>
        <p:txBody>
          <a:bodyPr wrap="square" rtlCol="0">
            <a:spAutoFit/>
          </a:bodyPr>
          <a:lstStyle/>
          <a:p>
            <a:pPr algn="r">
              <a:spcAft>
                <a:spcPts val="0"/>
              </a:spcAft>
            </a:pPr>
            <a:r>
              <a:rPr lang="en-US" altLang="zh-CN" sz="1500" dirty="0">
                <a:solidFill>
                  <a:srgbClr val="000000"/>
                </a:solidFill>
                <a:latin typeface="Times New Roman"/>
                <a:ea typeface="新細明體"/>
                <a:cs typeface="Times New Roman"/>
              </a:rPr>
              <a:t>Nail board (left) and nail log (right)</a:t>
            </a:r>
            <a:endParaRPr lang="zh-HK" sz="1500" dirty="0">
              <a:effectLst/>
              <a:latin typeface="Times New Roman"/>
              <a:ea typeface="新細明體"/>
            </a:endParaRPr>
          </a:p>
        </p:txBody>
      </p:sp>
      <p:sp>
        <p:nvSpPr>
          <p:cNvPr id="13" name="TextBox 6"/>
          <p:cNvSpPr txBox="1"/>
          <p:nvPr/>
        </p:nvSpPr>
        <p:spPr>
          <a:xfrm>
            <a:off x="7063394" y="4859350"/>
            <a:ext cx="1891030" cy="1998650"/>
          </a:xfrm>
          <a:prstGeom prst="rect">
            <a:avLst/>
          </a:prstGeom>
          <a:solidFill>
            <a:schemeClr val="accent6">
              <a:lumMod val="20000"/>
              <a:lumOff val="80000"/>
            </a:schemeClr>
          </a:solidFill>
          <a:ln>
            <a:solidFill>
              <a:schemeClr val="accent2">
                <a:lumMod val="40000"/>
                <a:lumOff val="60000"/>
              </a:schemeClr>
            </a:solidFill>
          </a:ln>
        </p:spPr>
        <p:txBody>
          <a:bodyPr wrap="square" rtlCol="0">
            <a:noAutofit/>
          </a:bodyPr>
          <a:lstStyle/>
          <a:p>
            <a:pPr lvl="0">
              <a:lnSpc>
                <a:spcPct val="110000"/>
              </a:lnSpc>
            </a:pPr>
            <a:r>
              <a:rPr lang="en-US" altLang="zh-CN" sz="1500" dirty="0">
                <a:solidFill>
                  <a:srgbClr val="000000"/>
                </a:solidFill>
                <a:latin typeface="Times New Roman" panose="02020603050405020304" pitchFamily="18" charset="0"/>
                <a:ea typeface="新細明體"/>
                <a:cs typeface="Times New Roman" panose="02020603050405020304" pitchFamily="18" charset="0"/>
              </a:rPr>
              <a:t>Siege use</a:t>
            </a:r>
            <a:r>
              <a:rPr lang="en-US" sz="1500" dirty="0">
                <a:solidFill>
                  <a:srgbClr val="000000"/>
                </a:solidFill>
                <a:latin typeface="Times New Roman" panose="02020603050405020304" pitchFamily="18" charset="0"/>
                <a:ea typeface="新細明體"/>
                <a:cs typeface="Times New Roman" panose="02020603050405020304" pitchFamily="18" charset="0"/>
              </a:rPr>
              <a:t>  </a:t>
            </a:r>
            <a:r>
              <a:rPr lang="en-US" sz="1500" dirty="0">
                <a:latin typeface="Times New Roman" panose="02020603050405020304" pitchFamily="18" charset="0"/>
                <a:ea typeface="新細明體"/>
                <a:cs typeface="Times New Roman" panose="02020603050405020304" pitchFamily="18" charset="0"/>
                <a:sym typeface="Wingdings"/>
              </a:rPr>
              <a:t></a:t>
            </a:r>
            <a:r>
              <a:rPr lang="en-US" sz="1500" dirty="0">
                <a:solidFill>
                  <a:srgbClr val="FF0000"/>
                </a:solidFill>
                <a:latin typeface="Times New Roman" panose="02020603050405020304" pitchFamily="18" charset="0"/>
                <a:ea typeface="新細明體"/>
                <a:cs typeface="Times New Roman" panose="02020603050405020304" pitchFamily="18" charset="0"/>
                <a:sym typeface="Wingdings"/>
              </a:rPr>
              <a:t> </a:t>
            </a:r>
            <a:endParaRPr lang="zh-HK" altLang="en-US" sz="1500" dirty="0">
              <a:solidFill>
                <a:srgbClr val="FF0000"/>
              </a:solidFill>
              <a:latin typeface="Times New Roman" panose="02020603050405020304" pitchFamily="18" charset="0"/>
              <a:ea typeface="新細明體"/>
              <a:cs typeface="Times New Roman" panose="02020603050405020304" pitchFamily="18" charset="0"/>
            </a:endParaRPr>
          </a:p>
          <a:p>
            <a:pPr lvl="0">
              <a:lnSpc>
                <a:spcPct val="110000"/>
              </a:lnSpc>
            </a:pPr>
            <a:r>
              <a:rPr lang="en-US" altLang="zh-CN" sz="1500" dirty="0">
                <a:solidFill>
                  <a:srgbClr val="000000"/>
                </a:solidFill>
                <a:latin typeface="Times New Roman" panose="02020603050405020304" pitchFamily="18" charset="0"/>
                <a:ea typeface="新細明體"/>
                <a:cs typeface="Times New Roman" panose="02020603050405020304" pitchFamily="18" charset="0"/>
              </a:rPr>
              <a:t>Defensive use</a:t>
            </a:r>
            <a:r>
              <a:rPr lang="en-US" sz="1500" dirty="0">
                <a:solidFill>
                  <a:srgbClr val="000000"/>
                </a:solidFill>
                <a:latin typeface="Times New Roman" panose="02020603050405020304" pitchFamily="18" charset="0"/>
                <a:ea typeface="新細明體"/>
                <a:cs typeface="Times New Roman" panose="02020603050405020304" pitchFamily="18" charset="0"/>
              </a:rPr>
              <a:t>  </a:t>
            </a:r>
            <a:r>
              <a:rPr lang="en-US" altLang="zh-HK" sz="1500" dirty="0">
                <a:solidFill>
                  <a:srgbClr val="FF0000"/>
                </a:solidFill>
                <a:latin typeface="Times New Roman" panose="02020603050405020304" pitchFamily="18" charset="0"/>
                <a:cs typeface="Times New Roman" panose="02020603050405020304" pitchFamily="18" charset="0"/>
                <a:sym typeface="Wingdings"/>
              </a:rPr>
              <a:t></a:t>
            </a:r>
            <a:endParaRPr lang="en-US" sz="1500" dirty="0">
              <a:solidFill>
                <a:srgbClr val="FF0000"/>
              </a:solidFill>
              <a:latin typeface="Times New Roman" panose="02020603050405020304" pitchFamily="18" charset="0"/>
              <a:ea typeface="新細明體"/>
              <a:cs typeface="Times New Roman" panose="02020603050405020304" pitchFamily="18" charset="0"/>
            </a:endParaRPr>
          </a:p>
          <a:p>
            <a:pPr lvl="0">
              <a:lnSpc>
                <a:spcPct val="110000"/>
              </a:lnSpc>
            </a:pPr>
            <a:r>
              <a:rPr lang="en-US" altLang="zh-TW" sz="1500" dirty="0">
                <a:solidFill>
                  <a:prstClr val="black"/>
                </a:solidFill>
                <a:latin typeface="Times New Roman" panose="02020603050405020304" pitchFamily="18" charset="0"/>
                <a:ea typeface="新細明體"/>
                <a:cs typeface="Times New Roman" panose="02020603050405020304" pitchFamily="18" charset="0"/>
              </a:rPr>
              <a:t>Operating principle:</a:t>
            </a:r>
            <a:endParaRPr lang="zh-HK" altLang="en-US" sz="1500" dirty="0">
              <a:solidFill>
                <a:prstClr val="black"/>
              </a:solidFill>
              <a:latin typeface="Times New Roman" panose="02020603050405020304" pitchFamily="18" charset="0"/>
              <a:ea typeface="新細明體"/>
              <a:cs typeface="Times New Roman" panose="02020603050405020304" pitchFamily="18" charset="0"/>
            </a:endParaRPr>
          </a:p>
        </p:txBody>
      </p:sp>
      <p:sp>
        <p:nvSpPr>
          <p:cNvPr id="2" name="文字方塊 1"/>
          <p:cNvSpPr txBox="1"/>
          <p:nvPr/>
        </p:nvSpPr>
        <p:spPr>
          <a:xfrm>
            <a:off x="515065" y="5914854"/>
            <a:ext cx="2785544" cy="784830"/>
          </a:xfrm>
          <a:prstGeom prst="rect">
            <a:avLst/>
          </a:prstGeom>
          <a:noFill/>
        </p:spPr>
        <p:txBody>
          <a:bodyPr wrap="square" rtlCol="0">
            <a:spAutoFit/>
          </a:bodyPr>
          <a:lstStyle/>
          <a:p>
            <a:r>
              <a:rPr lang="en-US" altLang="zh-TW" sz="1500" dirty="0">
                <a:solidFill>
                  <a:srgbClr val="FF0000"/>
                </a:solidFill>
                <a:latin typeface="Times New Roman"/>
                <a:cs typeface="Times New Roman"/>
              </a:rPr>
              <a:t>I</a:t>
            </a:r>
            <a:r>
              <a:rPr lang="en-HK" altLang="zh-TW" sz="1500" dirty="0">
                <a:solidFill>
                  <a:srgbClr val="FF0000"/>
                </a:solidFill>
                <a:latin typeface="Times New Roman"/>
                <a:cs typeface="Times New Roman"/>
              </a:rPr>
              <a:t>t transported</a:t>
            </a:r>
            <a:r>
              <a:rPr lang="en-US" altLang="zh-TW" sz="1500" dirty="0">
                <a:solidFill>
                  <a:srgbClr val="FF0000"/>
                </a:solidFill>
                <a:latin typeface="Times New Roman"/>
                <a:cs typeface="Times New Roman"/>
              </a:rPr>
              <a:t> soldiers and rocks to and from </a:t>
            </a:r>
            <a:r>
              <a:rPr lang="en-US" altLang="zh-TW" sz="1500" dirty="0" smtClean="0">
                <a:solidFill>
                  <a:srgbClr val="FF0000"/>
                </a:solidFill>
                <a:latin typeface="Times New Roman"/>
                <a:cs typeface="Times New Roman"/>
              </a:rPr>
              <a:t>the battle </a:t>
            </a:r>
            <a:r>
              <a:rPr lang="en-US" altLang="zh-TW" sz="1500" dirty="0">
                <a:solidFill>
                  <a:srgbClr val="FF0000"/>
                </a:solidFill>
                <a:latin typeface="Times New Roman"/>
                <a:cs typeface="Times New Roman"/>
              </a:rPr>
              <a:t>on the city wall.</a:t>
            </a:r>
          </a:p>
        </p:txBody>
      </p:sp>
      <p:sp>
        <p:nvSpPr>
          <p:cNvPr id="3" name="文字方塊 2"/>
          <p:cNvSpPr txBox="1"/>
          <p:nvPr/>
        </p:nvSpPr>
        <p:spPr>
          <a:xfrm>
            <a:off x="7063394" y="5639345"/>
            <a:ext cx="1808599" cy="1246495"/>
          </a:xfrm>
          <a:prstGeom prst="rect">
            <a:avLst/>
          </a:prstGeom>
          <a:noFill/>
        </p:spPr>
        <p:txBody>
          <a:bodyPr wrap="square" rtlCol="0">
            <a:spAutoFit/>
          </a:bodyPr>
          <a:lstStyle/>
          <a:p>
            <a:r>
              <a:rPr lang="en-US" altLang="zh-TW" sz="1500" dirty="0">
                <a:solidFill>
                  <a:srgbClr val="FF0000"/>
                </a:solidFill>
                <a:latin typeface="Times New Roman" panose="02020603050405020304" pitchFamily="18" charset="0"/>
                <a:cs typeface="Times New Roman" panose="02020603050405020304" pitchFamily="18" charset="0"/>
              </a:rPr>
              <a:t>It was used to defend the city wall from enemy soldiers attacking on wooden ladders </a:t>
            </a:r>
            <a:endParaRPr lang="zh-HK" altLang="zh-HK" sz="1500" dirty="0">
              <a:latin typeface="Times New Roman" panose="02020603050405020304" pitchFamily="18" charset="0"/>
              <a:cs typeface="Times New Roman" panose="02020603050405020304" pitchFamily="18" charset="0"/>
            </a:endParaRPr>
          </a:p>
        </p:txBody>
      </p:sp>
      <p:pic>
        <p:nvPicPr>
          <p:cNvPr id="16" name="圖片 15"/>
          <p:cNvPicPr>
            <a:picLocks noChangeAspect="1"/>
          </p:cNvPicPr>
          <p:nvPr/>
        </p:nvPicPr>
        <p:blipFill>
          <a:blip r:embed="rId6"/>
          <a:stretch>
            <a:fillRect/>
          </a:stretch>
        </p:blipFill>
        <p:spPr>
          <a:xfrm>
            <a:off x="1823272" y="5365203"/>
            <a:ext cx="169130" cy="169130"/>
          </a:xfrm>
          <a:prstGeom prst="rect">
            <a:avLst/>
          </a:prstGeom>
        </p:spPr>
      </p:pic>
      <p:pic>
        <p:nvPicPr>
          <p:cNvPr id="17" name="圖片 16"/>
          <p:cNvPicPr>
            <a:picLocks noChangeAspect="1"/>
          </p:cNvPicPr>
          <p:nvPr/>
        </p:nvPicPr>
        <p:blipFill>
          <a:blip r:embed="rId6"/>
          <a:stretch>
            <a:fillRect/>
          </a:stretch>
        </p:blipFill>
        <p:spPr>
          <a:xfrm>
            <a:off x="8387356" y="5181686"/>
            <a:ext cx="169130" cy="169130"/>
          </a:xfrm>
          <a:prstGeom prst="rect">
            <a:avLst/>
          </a:prstGeom>
        </p:spPr>
      </p:pic>
    </p:spTree>
    <p:extLst>
      <p:ext uri="{BB962C8B-B14F-4D97-AF65-F5344CB8AC3E}">
        <p14:creationId xmlns:p14="http://schemas.microsoft.com/office/powerpoint/2010/main" val="2528505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ppt_y</p:attrName>
                                        </p:attrNameLst>
                                      </p:cBhvr>
                                      <p:tavLst>
                                        <p:tav tm="0">
                                          <p:val>
                                            <p:strVal val="#ppt_y+#ppt_h*1.125000"/>
                                          </p:val>
                                        </p:tav>
                                        <p:tav tm="100000">
                                          <p:val>
                                            <p:strVal val="#ppt_y"/>
                                          </p:val>
                                        </p:tav>
                                      </p:tavLst>
                                    </p:anim>
                                    <p:animEffect transition="in" filter="wipe(up)">
                                      <p:cBhvr>
                                        <p:cTn id="8" dur="500"/>
                                        <p:tgtEl>
                                          <p:spTgt spid="1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p:tgtEl>
                                          <p:spTgt spid="2"/>
                                        </p:tgtEl>
                                        <p:attrNameLst>
                                          <p:attrName>ppt_y</p:attrName>
                                        </p:attrNameLst>
                                      </p:cBhvr>
                                      <p:tavLst>
                                        <p:tav tm="0">
                                          <p:val>
                                            <p:strVal val="#ppt_y+#ppt_h*1.125000"/>
                                          </p:val>
                                        </p:tav>
                                        <p:tav tm="100000">
                                          <p:val>
                                            <p:strVal val="#ppt_y"/>
                                          </p:val>
                                        </p:tav>
                                      </p:tavLst>
                                    </p:anim>
                                    <p:animEffect transition="in" filter="wipe(up)">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p:tgtEl>
                                          <p:spTgt spid="17"/>
                                        </p:tgtEl>
                                        <p:attrNameLst>
                                          <p:attrName>ppt_y</p:attrName>
                                        </p:attrNameLst>
                                      </p:cBhvr>
                                      <p:tavLst>
                                        <p:tav tm="0">
                                          <p:val>
                                            <p:strVal val="#ppt_y+#ppt_h*1.125000"/>
                                          </p:val>
                                        </p:tav>
                                        <p:tav tm="100000">
                                          <p:val>
                                            <p:strVal val="#ppt_y"/>
                                          </p:val>
                                        </p:tav>
                                      </p:tavLst>
                                    </p:anim>
                                    <p:animEffect transition="in" filter="wipe(up)">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p:tgtEl>
                                          <p:spTgt spid="3"/>
                                        </p:tgtEl>
                                        <p:attrNameLst>
                                          <p:attrName>ppt_y</p:attrName>
                                        </p:attrNameLst>
                                      </p:cBhvr>
                                      <p:tavLst>
                                        <p:tav tm="0">
                                          <p:val>
                                            <p:strVal val="#ppt_y+#ppt_h*1.125000"/>
                                          </p:val>
                                        </p:tav>
                                        <p:tav tm="100000">
                                          <p:val>
                                            <p:strVal val="#ppt_y"/>
                                          </p:val>
                                        </p:tav>
                                      </p:tavLst>
                                    </p:anim>
                                    <p:animEffect transition="in" filter="wipe(up)">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top bar.jpg"/>
          <p:cNvPicPr>
            <a:picLocks noChangeAspect="1"/>
          </p:cNvPicPr>
          <p:nvPr/>
        </p:nvPicPr>
        <p:blipFill>
          <a:blip r:embed="rId3">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pic>
        <p:nvPicPr>
          <p:cNvPr id="6" name="Picture 2"/>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183" y="1166899"/>
            <a:ext cx="3839845" cy="3174365"/>
          </a:xfrm>
          <a:prstGeom prst="rect">
            <a:avLst/>
          </a:prstGeom>
          <a:noFill/>
          <a:ln w="38100" cmpd="sng">
            <a:solidFill>
              <a:schemeClr val="tx2">
                <a:lumMod val="40000"/>
                <a:lumOff val="60000"/>
              </a:schemeClr>
            </a:solidFill>
            <a:miter lim="800000"/>
            <a:headEnd/>
            <a:tailEnd/>
          </a:ln>
          <a:effectLst>
            <a:outerShdw blurRad="50800" dist="38100" dir="2700000" algn="tl" rotWithShape="0">
              <a:prstClr val="black">
                <a:alpha val="40000"/>
              </a:prstClr>
            </a:outerShdw>
          </a:effectLst>
        </p:spPr>
      </p:pic>
      <p:sp>
        <p:nvSpPr>
          <p:cNvPr id="7" name="TextBox 4"/>
          <p:cNvSpPr txBox="1"/>
          <p:nvPr/>
        </p:nvSpPr>
        <p:spPr>
          <a:xfrm>
            <a:off x="538422" y="4437289"/>
            <a:ext cx="3919792" cy="2360471"/>
          </a:xfrm>
          <a:prstGeom prst="rect">
            <a:avLst/>
          </a:prstGeom>
          <a:solidFill>
            <a:schemeClr val="accent6">
              <a:lumMod val="20000"/>
              <a:lumOff val="80000"/>
            </a:schemeClr>
          </a:solidFill>
          <a:ln>
            <a:solidFill>
              <a:schemeClr val="accent2">
                <a:lumMod val="40000"/>
                <a:lumOff val="60000"/>
              </a:schemeClr>
            </a:solidFill>
          </a:ln>
        </p:spPr>
        <p:txBody>
          <a:bodyPr wrap="square" rtlCol="0">
            <a:noAutofit/>
          </a:bodyPr>
          <a:lstStyle/>
          <a:p>
            <a:pPr lvl="0">
              <a:lnSpc>
                <a:spcPct val="110000"/>
              </a:lnSpc>
            </a:pPr>
            <a:r>
              <a:rPr lang="en-US" altLang="zh-CN" sz="1500" dirty="0">
                <a:solidFill>
                  <a:srgbClr val="000000"/>
                </a:solidFill>
                <a:latin typeface="Times New Roman" panose="02020603050405020304" pitchFamily="18" charset="0"/>
                <a:ea typeface="新細明體"/>
                <a:cs typeface="Times New Roman" panose="02020603050405020304" pitchFamily="18" charset="0"/>
              </a:rPr>
              <a:t>Siege use</a:t>
            </a:r>
            <a:r>
              <a:rPr lang="en-US" sz="1500" dirty="0">
                <a:solidFill>
                  <a:srgbClr val="000000"/>
                </a:solidFill>
                <a:latin typeface="Times New Roman" panose="02020603050405020304" pitchFamily="18" charset="0"/>
                <a:ea typeface="新細明體"/>
                <a:cs typeface="Times New Roman" panose="02020603050405020304" pitchFamily="18" charset="0"/>
              </a:rPr>
              <a:t>  </a:t>
            </a:r>
            <a:r>
              <a:rPr lang="en-US" sz="1500" dirty="0">
                <a:latin typeface="Times New Roman" panose="02020603050405020304" pitchFamily="18" charset="0"/>
                <a:ea typeface="新細明體"/>
                <a:cs typeface="Times New Roman" panose="02020603050405020304" pitchFamily="18" charset="0"/>
                <a:sym typeface="Wingdings"/>
              </a:rPr>
              <a:t></a:t>
            </a:r>
            <a:r>
              <a:rPr lang="en-US" sz="1500" dirty="0">
                <a:solidFill>
                  <a:srgbClr val="FF0000"/>
                </a:solidFill>
                <a:latin typeface="Times New Roman" panose="02020603050405020304" pitchFamily="18" charset="0"/>
                <a:ea typeface="新細明體"/>
                <a:cs typeface="Times New Roman" panose="02020603050405020304" pitchFamily="18" charset="0"/>
                <a:sym typeface="Wingdings"/>
              </a:rPr>
              <a:t> </a:t>
            </a:r>
            <a:endParaRPr lang="zh-HK" altLang="en-US" sz="1500" dirty="0">
              <a:solidFill>
                <a:srgbClr val="FF0000"/>
              </a:solidFill>
              <a:latin typeface="Times New Roman" panose="02020603050405020304" pitchFamily="18" charset="0"/>
              <a:ea typeface="新細明體"/>
              <a:cs typeface="Times New Roman" panose="02020603050405020304" pitchFamily="18" charset="0"/>
            </a:endParaRPr>
          </a:p>
          <a:p>
            <a:pPr lvl="0">
              <a:lnSpc>
                <a:spcPct val="110000"/>
              </a:lnSpc>
            </a:pPr>
            <a:r>
              <a:rPr lang="en-US" altLang="zh-CN" sz="1500" dirty="0">
                <a:solidFill>
                  <a:srgbClr val="000000"/>
                </a:solidFill>
                <a:latin typeface="Times New Roman" panose="02020603050405020304" pitchFamily="18" charset="0"/>
                <a:ea typeface="新細明體"/>
                <a:cs typeface="Times New Roman" panose="02020603050405020304" pitchFamily="18" charset="0"/>
              </a:rPr>
              <a:t>Defensive use</a:t>
            </a:r>
            <a:r>
              <a:rPr lang="en-US" sz="1500" dirty="0">
                <a:solidFill>
                  <a:srgbClr val="000000"/>
                </a:solidFill>
                <a:latin typeface="Times New Roman" panose="02020603050405020304" pitchFamily="18" charset="0"/>
                <a:ea typeface="新細明體"/>
                <a:cs typeface="Times New Roman" panose="02020603050405020304" pitchFamily="18" charset="0"/>
              </a:rPr>
              <a:t>  </a:t>
            </a:r>
            <a:r>
              <a:rPr lang="en-US" altLang="zh-HK" sz="1500" dirty="0">
                <a:solidFill>
                  <a:srgbClr val="FF0000"/>
                </a:solidFill>
                <a:latin typeface="Times New Roman" panose="02020603050405020304" pitchFamily="18" charset="0"/>
                <a:cs typeface="Times New Roman" panose="02020603050405020304" pitchFamily="18" charset="0"/>
                <a:sym typeface="Wingdings"/>
              </a:rPr>
              <a:t></a:t>
            </a:r>
            <a:endParaRPr lang="en-US" sz="1500" dirty="0">
              <a:solidFill>
                <a:srgbClr val="FF0000"/>
              </a:solidFill>
              <a:latin typeface="Times New Roman" panose="02020603050405020304" pitchFamily="18" charset="0"/>
              <a:ea typeface="新細明體"/>
              <a:cs typeface="Times New Roman" panose="02020603050405020304" pitchFamily="18" charset="0"/>
            </a:endParaRPr>
          </a:p>
          <a:p>
            <a:pPr lvl="0">
              <a:lnSpc>
                <a:spcPct val="110000"/>
              </a:lnSpc>
            </a:pPr>
            <a:r>
              <a:rPr lang="en-US" altLang="zh-TW" sz="1500" dirty="0">
                <a:solidFill>
                  <a:prstClr val="black"/>
                </a:solidFill>
                <a:latin typeface="Times New Roman" panose="02020603050405020304" pitchFamily="18" charset="0"/>
                <a:ea typeface="新細明體"/>
                <a:cs typeface="Times New Roman" panose="02020603050405020304" pitchFamily="18" charset="0"/>
              </a:rPr>
              <a:t>Operating principle:</a:t>
            </a:r>
            <a:endParaRPr lang="zh-HK" altLang="en-US" sz="1500" dirty="0">
              <a:solidFill>
                <a:prstClr val="black"/>
              </a:solidFill>
              <a:latin typeface="Times New Roman" panose="02020603050405020304" pitchFamily="18" charset="0"/>
              <a:ea typeface="新細明體"/>
              <a:cs typeface="Times New Roman" panose="02020603050405020304" pitchFamily="18" charset="0"/>
            </a:endParaRPr>
          </a:p>
        </p:txBody>
      </p:sp>
      <p:sp>
        <p:nvSpPr>
          <p:cNvPr id="8" name="TextBox 1"/>
          <p:cNvSpPr txBox="1"/>
          <p:nvPr/>
        </p:nvSpPr>
        <p:spPr>
          <a:xfrm>
            <a:off x="3265730" y="3610586"/>
            <a:ext cx="1160780" cy="784830"/>
          </a:xfrm>
          <a:prstGeom prst="rect">
            <a:avLst/>
          </a:prstGeom>
          <a:noFill/>
        </p:spPr>
        <p:txBody>
          <a:bodyPr wrap="square" rtlCol="0">
            <a:spAutoFit/>
          </a:bodyPr>
          <a:lstStyle/>
          <a:p>
            <a:pPr>
              <a:spcAft>
                <a:spcPts val="0"/>
              </a:spcAft>
            </a:pPr>
            <a:r>
              <a:rPr lang="en-US" altLang="zh-CN" sz="1500" kern="1200" dirty="0">
                <a:solidFill>
                  <a:srgbClr val="000000"/>
                </a:solidFill>
                <a:effectLst/>
                <a:latin typeface="Times New Roman"/>
                <a:ea typeface="新細明體"/>
                <a:cs typeface="Times New Roman"/>
              </a:rPr>
              <a:t>Door Blocking </a:t>
            </a:r>
            <a:r>
              <a:rPr lang="en-US" altLang="zh-CN" sz="1500" dirty="0">
                <a:solidFill>
                  <a:srgbClr val="000000"/>
                </a:solidFill>
                <a:latin typeface="Times New Roman"/>
                <a:ea typeface="新細明體"/>
                <a:cs typeface="Times New Roman"/>
              </a:rPr>
              <a:t>K</a:t>
            </a:r>
            <a:r>
              <a:rPr lang="en-US" altLang="zh-CN" sz="1500" kern="1200" dirty="0">
                <a:solidFill>
                  <a:srgbClr val="000000"/>
                </a:solidFill>
                <a:effectLst/>
                <a:latin typeface="Times New Roman"/>
                <a:ea typeface="新細明體"/>
                <a:cs typeface="Times New Roman"/>
              </a:rPr>
              <a:t>nife </a:t>
            </a:r>
            <a:r>
              <a:rPr lang="en-US" altLang="zh-CN" sz="1500" dirty="0">
                <a:solidFill>
                  <a:srgbClr val="000000"/>
                </a:solidFill>
                <a:latin typeface="Times New Roman"/>
                <a:ea typeface="新細明體"/>
                <a:cs typeface="Times New Roman"/>
              </a:rPr>
              <a:t>C</a:t>
            </a:r>
            <a:r>
              <a:rPr lang="en-US" altLang="zh-CN" sz="1500" kern="1200" dirty="0">
                <a:solidFill>
                  <a:srgbClr val="000000"/>
                </a:solidFill>
                <a:effectLst/>
                <a:latin typeface="Times New Roman"/>
                <a:ea typeface="新細明體"/>
                <a:cs typeface="Times New Roman"/>
              </a:rPr>
              <a:t>art</a:t>
            </a:r>
            <a:endParaRPr lang="zh-HK" sz="1500" dirty="0">
              <a:effectLst/>
              <a:latin typeface="Times New Roman"/>
              <a:ea typeface="新細明體"/>
            </a:endParaRPr>
          </a:p>
        </p:txBody>
      </p:sp>
      <p:pic>
        <p:nvPicPr>
          <p:cNvPr id="9" name="Picture 4"/>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17491" y="1166899"/>
            <a:ext cx="4169201" cy="2847110"/>
          </a:xfrm>
          <a:prstGeom prst="rect">
            <a:avLst/>
          </a:prstGeom>
          <a:noFill/>
          <a:ln w="38100" cmpd="sng">
            <a:solidFill>
              <a:schemeClr val="tx2">
                <a:lumMod val="40000"/>
                <a:lumOff val="60000"/>
              </a:schemeClr>
            </a:solidFill>
            <a:miter lim="800000"/>
            <a:headEnd/>
            <a:tailEnd/>
          </a:ln>
          <a:effectLst>
            <a:outerShdw blurRad="50800" dist="38100" dir="2700000" algn="tl" rotWithShape="0">
              <a:prstClr val="black">
                <a:alpha val="40000"/>
              </a:prstClr>
            </a:outerShdw>
          </a:effectLst>
        </p:spPr>
      </p:pic>
      <p:sp>
        <p:nvSpPr>
          <p:cNvPr id="10" name="TextBox 8"/>
          <p:cNvSpPr txBox="1"/>
          <p:nvPr/>
        </p:nvSpPr>
        <p:spPr>
          <a:xfrm>
            <a:off x="4717491" y="4180025"/>
            <a:ext cx="4169201" cy="1361434"/>
          </a:xfrm>
          <a:prstGeom prst="rect">
            <a:avLst/>
          </a:prstGeom>
          <a:solidFill>
            <a:schemeClr val="accent6">
              <a:lumMod val="20000"/>
              <a:lumOff val="80000"/>
            </a:schemeClr>
          </a:solidFill>
          <a:ln>
            <a:solidFill>
              <a:schemeClr val="accent2">
                <a:lumMod val="40000"/>
                <a:lumOff val="60000"/>
              </a:schemeClr>
            </a:solidFill>
          </a:ln>
        </p:spPr>
        <p:txBody>
          <a:bodyPr wrap="square" rtlCol="0">
            <a:noAutofit/>
          </a:bodyPr>
          <a:lstStyle/>
          <a:p>
            <a:pPr lvl="0">
              <a:lnSpc>
                <a:spcPct val="110000"/>
              </a:lnSpc>
            </a:pPr>
            <a:r>
              <a:rPr lang="en-US" altLang="zh-CN" sz="1500" dirty="0">
                <a:solidFill>
                  <a:srgbClr val="000000"/>
                </a:solidFill>
                <a:latin typeface="Times New Roman" panose="02020603050405020304" pitchFamily="18" charset="0"/>
                <a:ea typeface="新細明體"/>
                <a:cs typeface="Times New Roman" panose="02020603050405020304" pitchFamily="18" charset="0"/>
              </a:rPr>
              <a:t>Siege use</a:t>
            </a:r>
            <a:r>
              <a:rPr lang="en-US" sz="1500" dirty="0">
                <a:solidFill>
                  <a:srgbClr val="000000"/>
                </a:solidFill>
                <a:latin typeface="Times New Roman" panose="02020603050405020304" pitchFamily="18" charset="0"/>
                <a:ea typeface="新細明體"/>
                <a:cs typeface="Times New Roman" panose="02020603050405020304" pitchFamily="18" charset="0"/>
              </a:rPr>
              <a:t>  </a:t>
            </a:r>
            <a:r>
              <a:rPr lang="en-US" sz="1500" dirty="0">
                <a:solidFill>
                  <a:srgbClr val="FF0000"/>
                </a:solidFill>
                <a:latin typeface="Times New Roman" panose="02020603050405020304" pitchFamily="18" charset="0"/>
                <a:ea typeface="新細明體"/>
                <a:cs typeface="Times New Roman" panose="02020603050405020304" pitchFamily="18" charset="0"/>
                <a:sym typeface="Wingdings"/>
              </a:rPr>
              <a:t></a:t>
            </a:r>
            <a:r>
              <a:rPr lang="en-US" sz="1500" dirty="0">
                <a:latin typeface="Times New Roman" panose="02020603050405020304" pitchFamily="18" charset="0"/>
                <a:ea typeface="新細明體"/>
                <a:cs typeface="Times New Roman" panose="02020603050405020304" pitchFamily="18" charset="0"/>
                <a:sym typeface="Wingdings"/>
              </a:rPr>
              <a:t> </a:t>
            </a:r>
            <a:endParaRPr lang="zh-HK" altLang="en-US" sz="1500" dirty="0">
              <a:latin typeface="Times New Roman" panose="02020603050405020304" pitchFamily="18" charset="0"/>
              <a:ea typeface="新細明體"/>
              <a:cs typeface="Times New Roman" panose="02020603050405020304" pitchFamily="18" charset="0"/>
            </a:endParaRPr>
          </a:p>
          <a:p>
            <a:pPr lvl="0">
              <a:lnSpc>
                <a:spcPct val="110000"/>
              </a:lnSpc>
            </a:pPr>
            <a:r>
              <a:rPr lang="en-US" altLang="zh-CN" sz="1500" dirty="0">
                <a:solidFill>
                  <a:srgbClr val="000000"/>
                </a:solidFill>
                <a:latin typeface="Times New Roman" panose="02020603050405020304" pitchFamily="18" charset="0"/>
                <a:ea typeface="新細明體"/>
                <a:cs typeface="Times New Roman" panose="02020603050405020304" pitchFamily="18" charset="0"/>
              </a:rPr>
              <a:t>Defensive use</a:t>
            </a:r>
            <a:r>
              <a:rPr lang="en-US" sz="1500" dirty="0">
                <a:solidFill>
                  <a:srgbClr val="000000"/>
                </a:solidFill>
                <a:latin typeface="Times New Roman" panose="02020603050405020304" pitchFamily="18" charset="0"/>
                <a:ea typeface="新細明體"/>
                <a:cs typeface="Times New Roman" panose="02020603050405020304" pitchFamily="18" charset="0"/>
              </a:rPr>
              <a:t>  </a:t>
            </a:r>
            <a:r>
              <a:rPr lang="en-US" altLang="zh-HK" sz="1500" dirty="0">
                <a:latin typeface="Times New Roman" panose="02020603050405020304" pitchFamily="18" charset="0"/>
                <a:cs typeface="Times New Roman" panose="02020603050405020304" pitchFamily="18" charset="0"/>
                <a:sym typeface="Wingdings"/>
              </a:rPr>
              <a:t></a:t>
            </a:r>
            <a:endParaRPr lang="en-US" sz="1500" dirty="0">
              <a:latin typeface="Times New Roman" panose="02020603050405020304" pitchFamily="18" charset="0"/>
              <a:ea typeface="新細明體"/>
              <a:cs typeface="Times New Roman" panose="02020603050405020304" pitchFamily="18" charset="0"/>
            </a:endParaRPr>
          </a:p>
          <a:p>
            <a:pPr lvl="0">
              <a:lnSpc>
                <a:spcPct val="110000"/>
              </a:lnSpc>
            </a:pPr>
            <a:r>
              <a:rPr lang="en-US" altLang="zh-TW" sz="1500" dirty="0">
                <a:solidFill>
                  <a:prstClr val="black"/>
                </a:solidFill>
                <a:latin typeface="Times New Roman" panose="02020603050405020304" pitchFamily="18" charset="0"/>
                <a:ea typeface="新細明體"/>
                <a:cs typeface="Times New Roman" panose="02020603050405020304" pitchFamily="18" charset="0"/>
              </a:rPr>
              <a:t>Operating principle:</a:t>
            </a:r>
            <a:endParaRPr lang="zh-HK" altLang="en-US" sz="1500" dirty="0">
              <a:solidFill>
                <a:prstClr val="black"/>
              </a:solidFill>
              <a:latin typeface="Times New Roman" panose="02020603050405020304" pitchFamily="18" charset="0"/>
              <a:ea typeface="新細明體"/>
              <a:cs typeface="Times New Roman" panose="02020603050405020304" pitchFamily="18" charset="0"/>
            </a:endParaRPr>
          </a:p>
        </p:txBody>
      </p:sp>
      <p:sp>
        <p:nvSpPr>
          <p:cNvPr id="11" name="TextBox 3"/>
          <p:cNvSpPr txBox="1"/>
          <p:nvPr/>
        </p:nvSpPr>
        <p:spPr>
          <a:xfrm>
            <a:off x="4799655" y="1218061"/>
            <a:ext cx="1083787" cy="553998"/>
          </a:xfrm>
          <a:prstGeom prst="rect">
            <a:avLst/>
          </a:prstGeom>
          <a:noFill/>
        </p:spPr>
        <p:txBody>
          <a:bodyPr wrap="square" rtlCol="0">
            <a:spAutoFit/>
          </a:bodyPr>
          <a:lstStyle/>
          <a:p>
            <a:pPr>
              <a:spcAft>
                <a:spcPts val="0"/>
              </a:spcAft>
            </a:pPr>
            <a:r>
              <a:rPr lang="en-US" altLang="zh-CN" sz="1500" kern="1200" dirty="0">
                <a:solidFill>
                  <a:srgbClr val="000000"/>
                </a:solidFill>
                <a:effectLst/>
                <a:latin typeface="Times New Roman"/>
                <a:ea typeface="新細明體"/>
                <a:cs typeface="Times New Roman"/>
              </a:rPr>
              <a:t>Battering Ram</a:t>
            </a:r>
            <a:endParaRPr lang="zh-HK" sz="1500" dirty="0">
              <a:effectLst/>
              <a:latin typeface="Times New Roman"/>
              <a:ea typeface="新細明體"/>
            </a:endParaRPr>
          </a:p>
        </p:txBody>
      </p:sp>
      <p:sp>
        <p:nvSpPr>
          <p:cNvPr id="2" name="文字方塊 1"/>
          <p:cNvSpPr txBox="1"/>
          <p:nvPr/>
        </p:nvSpPr>
        <p:spPr>
          <a:xfrm>
            <a:off x="538422" y="5304508"/>
            <a:ext cx="3919792" cy="1477328"/>
          </a:xfrm>
          <a:prstGeom prst="rect">
            <a:avLst/>
          </a:prstGeom>
          <a:noFill/>
        </p:spPr>
        <p:txBody>
          <a:bodyPr wrap="square" rtlCol="0">
            <a:spAutoFit/>
          </a:bodyPr>
          <a:lstStyle/>
          <a:p>
            <a:r>
              <a:rPr lang="en-US" altLang="zh-TW" sz="1500" dirty="0">
                <a:solidFill>
                  <a:srgbClr val="FF0000"/>
                </a:solidFill>
                <a:latin typeface="Times New Roman" panose="02020603050405020304" pitchFamily="18" charset="0"/>
                <a:cs typeface="Times New Roman" panose="02020603050405020304" pitchFamily="18" charset="0"/>
              </a:rPr>
              <a:t>When the city gate was breached, this defensive weapon could be used to block the entrance. The cart could be pushed to the city gate entrance. It could kill or wound </a:t>
            </a:r>
            <a:r>
              <a:rPr lang="en-US" altLang="zh-TW" sz="1500" dirty="0" smtClean="0">
                <a:solidFill>
                  <a:srgbClr val="FF0000"/>
                </a:solidFill>
                <a:latin typeface="Times New Roman" panose="02020603050405020304" pitchFamily="18" charset="0"/>
                <a:cs typeface="Times New Roman" panose="02020603050405020304" pitchFamily="18" charset="0"/>
              </a:rPr>
              <a:t>the enemies. Besides, it could obstruct </a:t>
            </a:r>
            <a:r>
              <a:rPr lang="en-US" altLang="zh-TW" sz="1500" dirty="0">
                <a:solidFill>
                  <a:srgbClr val="FF0000"/>
                </a:solidFill>
                <a:latin typeface="Times New Roman" panose="02020603050405020304" pitchFamily="18" charset="0"/>
                <a:cs typeface="Times New Roman" panose="02020603050405020304" pitchFamily="18" charset="0"/>
              </a:rPr>
              <a:t>enemy arrows and rocks. This was a portable city gate.</a:t>
            </a:r>
          </a:p>
        </p:txBody>
      </p:sp>
      <p:sp>
        <p:nvSpPr>
          <p:cNvPr id="3" name="文字方塊 2"/>
          <p:cNvSpPr txBox="1"/>
          <p:nvPr/>
        </p:nvSpPr>
        <p:spPr>
          <a:xfrm>
            <a:off x="4749195" y="4879385"/>
            <a:ext cx="4024691" cy="553998"/>
          </a:xfrm>
          <a:prstGeom prst="rect">
            <a:avLst/>
          </a:prstGeom>
          <a:noFill/>
        </p:spPr>
        <p:txBody>
          <a:bodyPr wrap="square" rtlCol="0">
            <a:spAutoFit/>
          </a:bodyPr>
          <a:lstStyle/>
          <a:p>
            <a:r>
              <a:rPr lang="en-US" altLang="zh-TW" sz="1500" dirty="0">
                <a:solidFill>
                  <a:srgbClr val="FF0000"/>
                </a:solidFill>
                <a:latin typeface="Times New Roman" panose="02020603050405020304" pitchFamily="18" charset="0"/>
                <a:cs typeface="Times New Roman" panose="02020603050405020304" pitchFamily="18" charset="0"/>
              </a:rPr>
              <a:t>The metal point of the battering ram could be used to attack the city gate. </a:t>
            </a:r>
            <a:endParaRPr lang="zh-HK" altLang="zh-HK" sz="1500" dirty="0">
              <a:latin typeface="Times New Roman" panose="02020603050405020304" pitchFamily="18" charset="0"/>
              <a:cs typeface="Times New Roman" panose="02020603050405020304" pitchFamily="18" charset="0"/>
            </a:endParaRPr>
          </a:p>
        </p:txBody>
      </p:sp>
      <p:pic>
        <p:nvPicPr>
          <p:cNvPr id="14" name="圖片 13"/>
          <p:cNvPicPr>
            <a:picLocks noChangeAspect="1"/>
          </p:cNvPicPr>
          <p:nvPr/>
        </p:nvPicPr>
        <p:blipFill>
          <a:blip r:embed="rId6"/>
          <a:stretch>
            <a:fillRect/>
          </a:stretch>
        </p:blipFill>
        <p:spPr>
          <a:xfrm>
            <a:off x="1834946" y="4769563"/>
            <a:ext cx="169130" cy="169130"/>
          </a:xfrm>
          <a:prstGeom prst="rect">
            <a:avLst/>
          </a:prstGeom>
        </p:spPr>
      </p:pic>
      <p:pic>
        <p:nvPicPr>
          <p:cNvPr id="15" name="圖片 14"/>
          <p:cNvPicPr>
            <a:picLocks noChangeAspect="1"/>
          </p:cNvPicPr>
          <p:nvPr/>
        </p:nvPicPr>
        <p:blipFill>
          <a:blip r:embed="rId6"/>
          <a:stretch>
            <a:fillRect/>
          </a:stretch>
        </p:blipFill>
        <p:spPr>
          <a:xfrm>
            <a:off x="5657233" y="4268159"/>
            <a:ext cx="169130" cy="169130"/>
          </a:xfrm>
          <a:prstGeom prst="rect">
            <a:avLst/>
          </a:prstGeom>
        </p:spPr>
      </p:pic>
    </p:spTree>
    <p:extLst>
      <p:ext uri="{BB962C8B-B14F-4D97-AF65-F5344CB8AC3E}">
        <p14:creationId xmlns:p14="http://schemas.microsoft.com/office/powerpoint/2010/main" val="1007436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ppt_y</p:attrName>
                                        </p:attrNameLst>
                                      </p:cBhvr>
                                      <p:tavLst>
                                        <p:tav tm="0">
                                          <p:val>
                                            <p:strVal val="#ppt_y+#ppt_h*1.125000"/>
                                          </p:val>
                                        </p:tav>
                                        <p:tav tm="100000">
                                          <p:val>
                                            <p:strVal val="#ppt_y"/>
                                          </p:val>
                                        </p:tav>
                                      </p:tavLst>
                                    </p:anim>
                                    <p:animEffect transition="in" filter="wipe(up)">
                                      <p:cBhvr>
                                        <p:cTn id="8" dur="500"/>
                                        <p:tgtEl>
                                          <p:spTgt spid="1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p:tgtEl>
                                          <p:spTgt spid="2"/>
                                        </p:tgtEl>
                                        <p:attrNameLst>
                                          <p:attrName>ppt_y</p:attrName>
                                        </p:attrNameLst>
                                      </p:cBhvr>
                                      <p:tavLst>
                                        <p:tav tm="0">
                                          <p:val>
                                            <p:strVal val="#ppt_y+#ppt_h*1.125000"/>
                                          </p:val>
                                        </p:tav>
                                        <p:tav tm="100000">
                                          <p:val>
                                            <p:strVal val="#ppt_y"/>
                                          </p:val>
                                        </p:tav>
                                      </p:tavLst>
                                    </p:anim>
                                    <p:animEffect transition="in" filter="wipe(up)">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p:tgtEl>
                                          <p:spTgt spid="15"/>
                                        </p:tgtEl>
                                        <p:attrNameLst>
                                          <p:attrName>ppt_y</p:attrName>
                                        </p:attrNameLst>
                                      </p:cBhvr>
                                      <p:tavLst>
                                        <p:tav tm="0">
                                          <p:val>
                                            <p:strVal val="#ppt_y+#ppt_h*1.125000"/>
                                          </p:val>
                                        </p:tav>
                                        <p:tav tm="100000">
                                          <p:val>
                                            <p:strVal val="#ppt_y"/>
                                          </p:val>
                                        </p:tav>
                                      </p:tavLst>
                                    </p:anim>
                                    <p:animEffect transition="in" filter="wipe(up)">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p:tgtEl>
                                          <p:spTgt spid="3"/>
                                        </p:tgtEl>
                                        <p:attrNameLst>
                                          <p:attrName>ppt_y</p:attrName>
                                        </p:attrNameLst>
                                      </p:cBhvr>
                                      <p:tavLst>
                                        <p:tav tm="0">
                                          <p:val>
                                            <p:strVal val="#ppt_y+#ppt_h*1.125000"/>
                                          </p:val>
                                        </p:tav>
                                        <p:tav tm="100000">
                                          <p:val>
                                            <p:strVal val="#ppt_y"/>
                                          </p:val>
                                        </p:tav>
                                      </p:tavLst>
                                    </p:anim>
                                    <p:animEffect transition="in" filter="wipe(up)">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3">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pic>
        <p:nvPicPr>
          <p:cNvPr id="5" name="Picture 2"/>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839" y="865671"/>
            <a:ext cx="3225601" cy="4256192"/>
          </a:xfrm>
          <a:prstGeom prst="rect">
            <a:avLst/>
          </a:prstGeom>
          <a:noFill/>
          <a:ln w="38100" cmpd="sng">
            <a:solidFill>
              <a:schemeClr val="tx2">
                <a:lumMod val="40000"/>
                <a:lumOff val="60000"/>
              </a:schemeClr>
            </a:solidFill>
            <a:miter lim="800000"/>
            <a:headEnd/>
            <a:tailEnd/>
          </a:ln>
          <a:effectLst>
            <a:outerShdw blurRad="50800" dist="38100" dir="2700000" algn="tl" rotWithShape="0">
              <a:prstClr val="black">
                <a:alpha val="40000"/>
              </a:prstClr>
            </a:outerShdw>
          </a:effectLst>
        </p:spPr>
      </p:pic>
      <p:sp>
        <p:nvSpPr>
          <p:cNvPr id="6" name="TextBox 2"/>
          <p:cNvSpPr txBox="1"/>
          <p:nvPr/>
        </p:nvSpPr>
        <p:spPr>
          <a:xfrm>
            <a:off x="2943192" y="1002051"/>
            <a:ext cx="842010" cy="646331"/>
          </a:xfrm>
          <a:prstGeom prst="rect">
            <a:avLst/>
          </a:prstGeom>
          <a:noFill/>
        </p:spPr>
        <p:txBody>
          <a:bodyPr wrap="square" rtlCol="0">
            <a:spAutoFit/>
          </a:bodyPr>
          <a:lstStyle/>
          <a:p>
            <a:pPr>
              <a:spcAft>
                <a:spcPts val="0"/>
              </a:spcAft>
            </a:pPr>
            <a:r>
              <a:rPr lang="en-US" altLang="zh-CN" kern="1200" dirty="0">
                <a:solidFill>
                  <a:srgbClr val="000000"/>
                </a:solidFill>
                <a:effectLst/>
                <a:latin typeface="Times New Roman"/>
                <a:ea typeface="新細明體"/>
                <a:cs typeface="Times New Roman"/>
              </a:rPr>
              <a:t>Siege tower</a:t>
            </a:r>
            <a:endParaRPr lang="zh-HK" dirty="0">
              <a:effectLst/>
              <a:latin typeface="Times New Roman"/>
              <a:ea typeface="新細明體"/>
            </a:endParaRPr>
          </a:p>
        </p:txBody>
      </p:sp>
      <p:pic>
        <p:nvPicPr>
          <p:cNvPr id="7" name="Picture 3"/>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74605" y="1371383"/>
            <a:ext cx="4349028" cy="2544937"/>
          </a:xfrm>
          <a:prstGeom prst="rect">
            <a:avLst/>
          </a:prstGeom>
          <a:noFill/>
          <a:ln w="38100" cmpd="sng">
            <a:solidFill>
              <a:schemeClr val="tx2">
                <a:lumMod val="40000"/>
                <a:lumOff val="60000"/>
              </a:schemeClr>
            </a:solidFill>
            <a:miter lim="800000"/>
            <a:headEnd/>
            <a:tailEnd/>
          </a:ln>
          <a:effectLst>
            <a:outerShdw blurRad="50800" dist="38100" dir="2700000" algn="tl" rotWithShape="0">
              <a:prstClr val="black">
                <a:alpha val="40000"/>
              </a:prstClr>
            </a:outerShdw>
          </a:effectLst>
        </p:spPr>
      </p:pic>
      <p:sp>
        <p:nvSpPr>
          <p:cNvPr id="8" name="TextBox 5"/>
          <p:cNvSpPr txBox="1"/>
          <p:nvPr/>
        </p:nvSpPr>
        <p:spPr>
          <a:xfrm>
            <a:off x="359229" y="5277212"/>
            <a:ext cx="3581400" cy="1509740"/>
          </a:xfrm>
          <a:prstGeom prst="rect">
            <a:avLst/>
          </a:prstGeom>
          <a:solidFill>
            <a:schemeClr val="accent6">
              <a:lumMod val="20000"/>
              <a:lumOff val="80000"/>
            </a:schemeClr>
          </a:solidFill>
          <a:ln>
            <a:solidFill>
              <a:schemeClr val="accent2">
                <a:lumMod val="40000"/>
                <a:lumOff val="60000"/>
              </a:schemeClr>
            </a:solidFill>
          </a:ln>
        </p:spPr>
        <p:txBody>
          <a:bodyPr wrap="square" rtlCol="0">
            <a:noAutofit/>
          </a:bodyPr>
          <a:lstStyle/>
          <a:p>
            <a:pPr lvl="0">
              <a:lnSpc>
                <a:spcPct val="110000"/>
              </a:lnSpc>
            </a:pPr>
            <a:r>
              <a:rPr lang="en-US" altLang="zh-CN" sz="1500" dirty="0">
                <a:solidFill>
                  <a:srgbClr val="000000"/>
                </a:solidFill>
                <a:latin typeface="Times New Roman" panose="02020603050405020304" pitchFamily="18" charset="0"/>
                <a:ea typeface="新細明體"/>
                <a:cs typeface="Times New Roman" panose="02020603050405020304" pitchFamily="18" charset="0"/>
              </a:rPr>
              <a:t>Siege use</a:t>
            </a:r>
            <a:r>
              <a:rPr lang="en-US" sz="1500" dirty="0">
                <a:solidFill>
                  <a:srgbClr val="000000"/>
                </a:solidFill>
                <a:latin typeface="Times New Roman" panose="02020603050405020304" pitchFamily="18" charset="0"/>
                <a:ea typeface="新細明體"/>
                <a:cs typeface="Times New Roman" panose="02020603050405020304" pitchFamily="18" charset="0"/>
              </a:rPr>
              <a:t>  </a:t>
            </a:r>
            <a:r>
              <a:rPr lang="en-US" sz="1500" dirty="0">
                <a:solidFill>
                  <a:srgbClr val="FF0000"/>
                </a:solidFill>
                <a:latin typeface="Times New Roman" panose="02020603050405020304" pitchFamily="18" charset="0"/>
                <a:ea typeface="新細明體"/>
                <a:cs typeface="Times New Roman" panose="02020603050405020304" pitchFamily="18" charset="0"/>
                <a:sym typeface="Wingdings"/>
              </a:rPr>
              <a:t> </a:t>
            </a:r>
            <a:endParaRPr lang="zh-HK" altLang="en-US" sz="1500" dirty="0">
              <a:solidFill>
                <a:srgbClr val="FF0000"/>
              </a:solidFill>
              <a:latin typeface="Times New Roman" panose="02020603050405020304" pitchFamily="18" charset="0"/>
              <a:ea typeface="新細明體"/>
              <a:cs typeface="Times New Roman" panose="02020603050405020304" pitchFamily="18" charset="0"/>
            </a:endParaRPr>
          </a:p>
          <a:p>
            <a:pPr lvl="0">
              <a:lnSpc>
                <a:spcPct val="110000"/>
              </a:lnSpc>
            </a:pPr>
            <a:r>
              <a:rPr lang="en-US" altLang="zh-CN" sz="1500" dirty="0">
                <a:solidFill>
                  <a:srgbClr val="000000"/>
                </a:solidFill>
                <a:latin typeface="Times New Roman" panose="02020603050405020304" pitchFamily="18" charset="0"/>
                <a:ea typeface="新細明體"/>
                <a:cs typeface="Times New Roman" panose="02020603050405020304" pitchFamily="18" charset="0"/>
              </a:rPr>
              <a:t>Defensive use</a:t>
            </a:r>
            <a:r>
              <a:rPr lang="en-US" sz="1500" dirty="0">
                <a:solidFill>
                  <a:srgbClr val="000000"/>
                </a:solidFill>
                <a:latin typeface="Times New Roman" panose="02020603050405020304" pitchFamily="18" charset="0"/>
                <a:ea typeface="新細明體"/>
                <a:cs typeface="Times New Roman" panose="02020603050405020304" pitchFamily="18" charset="0"/>
              </a:rPr>
              <a:t>  </a:t>
            </a:r>
            <a:r>
              <a:rPr lang="en-US" altLang="zh-HK" sz="1500" dirty="0">
                <a:latin typeface="Times New Roman" panose="02020603050405020304" pitchFamily="18" charset="0"/>
                <a:cs typeface="Times New Roman" panose="02020603050405020304" pitchFamily="18" charset="0"/>
                <a:sym typeface="Wingdings"/>
              </a:rPr>
              <a:t></a:t>
            </a:r>
            <a:endParaRPr lang="en-US" sz="1500" dirty="0">
              <a:latin typeface="Times New Roman" panose="02020603050405020304" pitchFamily="18" charset="0"/>
              <a:ea typeface="新細明體"/>
              <a:cs typeface="Times New Roman" panose="02020603050405020304" pitchFamily="18" charset="0"/>
            </a:endParaRPr>
          </a:p>
          <a:p>
            <a:pPr lvl="0">
              <a:lnSpc>
                <a:spcPct val="110000"/>
              </a:lnSpc>
            </a:pPr>
            <a:r>
              <a:rPr lang="en-US" altLang="zh-TW" sz="1500" dirty="0">
                <a:solidFill>
                  <a:prstClr val="black"/>
                </a:solidFill>
                <a:latin typeface="Times New Roman" panose="02020603050405020304" pitchFamily="18" charset="0"/>
                <a:ea typeface="新細明體"/>
                <a:cs typeface="Times New Roman" panose="02020603050405020304" pitchFamily="18" charset="0"/>
              </a:rPr>
              <a:t>Operating principle:</a:t>
            </a:r>
            <a:endParaRPr lang="zh-HK" altLang="en-US" sz="1500" dirty="0">
              <a:solidFill>
                <a:prstClr val="black"/>
              </a:solidFill>
              <a:latin typeface="Times New Roman" panose="02020603050405020304" pitchFamily="18" charset="0"/>
              <a:ea typeface="新細明體"/>
              <a:cs typeface="Times New Roman" panose="02020603050405020304" pitchFamily="18" charset="0"/>
            </a:endParaRPr>
          </a:p>
        </p:txBody>
      </p:sp>
      <p:sp>
        <p:nvSpPr>
          <p:cNvPr id="9" name="TextBox 3"/>
          <p:cNvSpPr txBox="1"/>
          <p:nvPr/>
        </p:nvSpPr>
        <p:spPr>
          <a:xfrm>
            <a:off x="7597916" y="1380203"/>
            <a:ext cx="1154198" cy="1015663"/>
          </a:xfrm>
          <a:prstGeom prst="rect">
            <a:avLst/>
          </a:prstGeom>
          <a:noFill/>
        </p:spPr>
        <p:txBody>
          <a:bodyPr wrap="square" rtlCol="0">
            <a:spAutoFit/>
          </a:bodyPr>
          <a:lstStyle/>
          <a:p>
            <a:pPr>
              <a:spcAft>
                <a:spcPts val="0"/>
              </a:spcAft>
            </a:pPr>
            <a:r>
              <a:rPr lang="en-US" altLang="zh-CN" sz="1500" kern="1200" dirty="0">
                <a:solidFill>
                  <a:srgbClr val="000000"/>
                </a:solidFill>
                <a:effectLst/>
                <a:latin typeface="Times New Roman"/>
                <a:ea typeface="新細明體"/>
                <a:cs typeface="Times New Roman"/>
              </a:rPr>
              <a:t>Sheltered cart for transporting soldiers</a:t>
            </a:r>
            <a:endParaRPr lang="zh-HK" sz="1500" dirty="0">
              <a:effectLst/>
              <a:latin typeface="Times New Roman"/>
              <a:ea typeface="新細明體"/>
            </a:endParaRPr>
          </a:p>
        </p:txBody>
      </p:sp>
      <p:sp>
        <p:nvSpPr>
          <p:cNvPr id="10" name="TextBox 6"/>
          <p:cNvSpPr txBox="1"/>
          <p:nvPr/>
        </p:nvSpPr>
        <p:spPr>
          <a:xfrm>
            <a:off x="4274606" y="4088282"/>
            <a:ext cx="4349028" cy="1943799"/>
          </a:xfrm>
          <a:prstGeom prst="rect">
            <a:avLst/>
          </a:prstGeom>
          <a:solidFill>
            <a:schemeClr val="accent6">
              <a:lumMod val="20000"/>
              <a:lumOff val="80000"/>
            </a:schemeClr>
          </a:solidFill>
          <a:ln>
            <a:solidFill>
              <a:schemeClr val="accent2">
                <a:lumMod val="40000"/>
                <a:lumOff val="60000"/>
              </a:schemeClr>
            </a:solidFill>
          </a:ln>
        </p:spPr>
        <p:txBody>
          <a:bodyPr wrap="square" rtlCol="0">
            <a:noAutofit/>
          </a:bodyPr>
          <a:lstStyle/>
          <a:p>
            <a:pPr lvl="0">
              <a:lnSpc>
                <a:spcPct val="110000"/>
              </a:lnSpc>
            </a:pPr>
            <a:r>
              <a:rPr lang="en-US" altLang="zh-CN" sz="1500" dirty="0">
                <a:solidFill>
                  <a:srgbClr val="000000"/>
                </a:solidFill>
                <a:latin typeface="Times New Roman" panose="02020603050405020304" pitchFamily="18" charset="0"/>
                <a:ea typeface="新細明體"/>
                <a:cs typeface="Times New Roman" panose="02020603050405020304" pitchFamily="18" charset="0"/>
              </a:rPr>
              <a:t>Siege use</a:t>
            </a:r>
            <a:r>
              <a:rPr lang="en-US" sz="1500" dirty="0">
                <a:solidFill>
                  <a:srgbClr val="000000"/>
                </a:solidFill>
                <a:latin typeface="Times New Roman" panose="02020603050405020304" pitchFamily="18" charset="0"/>
                <a:ea typeface="新細明體"/>
                <a:cs typeface="Times New Roman" panose="02020603050405020304" pitchFamily="18" charset="0"/>
              </a:rPr>
              <a:t>  </a:t>
            </a:r>
            <a:r>
              <a:rPr lang="en-US" sz="1500" dirty="0">
                <a:solidFill>
                  <a:srgbClr val="FF0000"/>
                </a:solidFill>
                <a:latin typeface="Times New Roman" panose="02020603050405020304" pitchFamily="18" charset="0"/>
                <a:ea typeface="新細明體"/>
                <a:cs typeface="Times New Roman" panose="02020603050405020304" pitchFamily="18" charset="0"/>
                <a:sym typeface="Wingdings"/>
              </a:rPr>
              <a:t> </a:t>
            </a:r>
            <a:endParaRPr lang="zh-HK" altLang="en-US" sz="1500" dirty="0">
              <a:solidFill>
                <a:srgbClr val="FF0000"/>
              </a:solidFill>
              <a:latin typeface="Times New Roman" panose="02020603050405020304" pitchFamily="18" charset="0"/>
              <a:ea typeface="新細明體"/>
              <a:cs typeface="Times New Roman" panose="02020603050405020304" pitchFamily="18" charset="0"/>
            </a:endParaRPr>
          </a:p>
          <a:p>
            <a:pPr lvl="0">
              <a:lnSpc>
                <a:spcPct val="110000"/>
              </a:lnSpc>
            </a:pPr>
            <a:r>
              <a:rPr lang="en-US" altLang="zh-CN" sz="1500" dirty="0">
                <a:solidFill>
                  <a:srgbClr val="000000"/>
                </a:solidFill>
                <a:latin typeface="Times New Roman" panose="02020603050405020304" pitchFamily="18" charset="0"/>
                <a:ea typeface="新細明體"/>
                <a:cs typeface="Times New Roman" panose="02020603050405020304" pitchFamily="18" charset="0"/>
              </a:rPr>
              <a:t>Defensive use</a:t>
            </a:r>
            <a:r>
              <a:rPr lang="en-US" sz="1500" dirty="0">
                <a:solidFill>
                  <a:srgbClr val="000000"/>
                </a:solidFill>
                <a:latin typeface="Times New Roman" panose="02020603050405020304" pitchFamily="18" charset="0"/>
                <a:ea typeface="新細明體"/>
                <a:cs typeface="Times New Roman" panose="02020603050405020304" pitchFamily="18" charset="0"/>
              </a:rPr>
              <a:t>  </a:t>
            </a:r>
            <a:r>
              <a:rPr lang="en-US" altLang="zh-HK" sz="1500" dirty="0">
                <a:latin typeface="Times New Roman" panose="02020603050405020304" pitchFamily="18" charset="0"/>
                <a:cs typeface="Times New Roman" panose="02020603050405020304" pitchFamily="18" charset="0"/>
                <a:sym typeface="Wingdings"/>
              </a:rPr>
              <a:t></a:t>
            </a:r>
            <a:endParaRPr lang="en-US" sz="1500" dirty="0">
              <a:latin typeface="Times New Roman" panose="02020603050405020304" pitchFamily="18" charset="0"/>
              <a:ea typeface="新細明體"/>
              <a:cs typeface="Times New Roman" panose="02020603050405020304" pitchFamily="18" charset="0"/>
            </a:endParaRPr>
          </a:p>
          <a:p>
            <a:pPr lvl="0">
              <a:lnSpc>
                <a:spcPct val="110000"/>
              </a:lnSpc>
            </a:pPr>
            <a:r>
              <a:rPr lang="en-US" altLang="zh-TW" sz="1500" dirty="0">
                <a:solidFill>
                  <a:prstClr val="black"/>
                </a:solidFill>
                <a:latin typeface="Times New Roman" panose="02020603050405020304" pitchFamily="18" charset="0"/>
                <a:ea typeface="新細明體"/>
                <a:cs typeface="Times New Roman" panose="02020603050405020304" pitchFamily="18" charset="0"/>
              </a:rPr>
              <a:t>Operating principle:</a:t>
            </a:r>
            <a:endParaRPr lang="zh-HK" altLang="en-US" sz="1500" dirty="0">
              <a:solidFill>
                <a:prstClr val="black"/>
              </a:solidFill>
              <a:latin typeface="Times New Roman" panose="02020603050405020304" pitchFamily="18" charset="0"/>
              <a:ea typeface="新細明體"/>
              <a:cs typeface="Times New Roman" panose="02020603050405020304" pitchFamily="18" charset="0"/>
            </a:endParaRPr>
          </a:p>
        </p:txBody>
      </p:sp>
      <p:sp>
        <p:nvSpPr>
          <p:cNvPr id="2" name="文字方塊 1"/>
          <p:cNvSpPr txBox="1"/>
          <p:nvPr/>
        </p:nvSpPr>
        <p:spPr>
          <a:xfrm>
            <a:off x="386411" y="6079083"/>
            <a:ext cx="3554217" cy="784830"/>
          </a:xfrm>
          <a:prstGeom prst="rect">
            <a:avLst/>
          </a:prstGeom>
          <a:noFill/>
        </p:spPr>
        <p:txBody>
          <a:bodyPr wrap="square" rtlCol="0">
            <a:spAutoFit/>
          </a:bodyPr>
          <a:lstStyle/>
          <a:p>
            <a:r>
              <a:rPr lang="en-US" altLang="zh-TW" sz="1500" dirty="0">
                <a:solidFill>
                  <a:srgbClr val="FF0000"/>
                </a:solidFill>
                <a:latin typeface="Times New Roman" panose="02020603050405020304" pitchFamily="18" charset="0"/>
                <a:cs typeface="Times New Roman" panose="02020603050405020304" pitchFamily="18" charset="0"/>
              </a:rPr>
              <a:t>This was a mobile tall trolley used to transport armed soldiers to attack enemies on </a:t>
            </a:r>
            <a:r>
              <a:rPr lang="en-US" altLang="zh-TW" sz="1500" dirty="0" smtClean="0">
                <a:solidFill>
                  <a:srgbClr val="FF0000"/>
                </a:solidFill>
                <a:latin typeface="Times New Roman" panose="02020603050405020304" pitchFamily="18" charset="0"/>
                <a:cs typeface="Times New Roman" panose="02020603050405020304" pitchFamily="18" charset="0"/>
              </a:rPr>
              <a:t>the city </a:t>
            </a:r>
            <a:r>
              <a:rPr lang="en-US" altLang="zh-TW" sz="1500" dirty="0">
                <a:solidFill>
                  <a:srgbClr val="FF0000"/>
                </a:solidFill>
                <a:latin typeface="Times New Roman" panose="02020603050405020304" pitchFamily="18" charset="0"/>
                <a:cs typeface="Times New Roman" panose="02020603050405020304" pitchFamily="18" charset="0"/>
              </a:rPr>
              <a:t>walls. </a:t>
            </a:r>
          </a:p>
        </p:txBody>
      </p:sp>
      <p:sp>
        <p:nvSpPr>
          <p:cNvPr id="3" name="文字方塊 2"/>
          <p:cNvSpPr txBox="1"/>
          <p:nvPr/>
        </p:nvSpPr>
        <p:spPr>
          <a:xfrm>
            <a:off x="4274606" y="4949316"/>
            <a:ext cx="4270878" cy="1015663"/>
          </a:xfrm>
          <a:prstGeom prst="rect">
            <a:avLst/>
          </a:prstGeom>
          <a:noFill/>
        </p:spPr>
        <p:txBody>
          <a:bodyPr wrap="square" rtlCol="0">
            <a:spAutoFit/>
          </a:bodyPr>
          <a:lstStyle/>
          <a:p>
            <a:r>
              <a:rPr lang="en-US" altLang="zh-TW" sz="1500" dirty="0">
                <a:solidFill>
                  <a:srgbClr val="FF0000"/>
                </a:solidFill>
                <a:latin typeface="Times New Roman"/>
              </a:rPr>
              <a:t>This was a house-like shelter installed on a car with a pointed top to lessen the damage of canon-fire and rocks. It transported soldiers safely in front of the </a:t>
            </a:r>
            <a:r>
              <a:rPr lang="en-US" altLang="zh-TW" sz="1500" dirty="0" smtClean="0">
                <a:solidFill>
                  <a:srgbClr val="FF0000"/>
                </a:solidFill>
                <a:latin typeface="Times New Roman"/>
              </a:rPr>
              <a:t>city </a:t>
            </a:r>
            <a:r>
              <a:rPr lang="en-US" altLang="zh-TW" sz="1500" dirty="0">
                <a:solidFill>
                  <a:srgbClr val="FF0000"/>
                </a:solidFill>
                <a:latin typeface="Times New Roman"/>
              </a:rPr>
              <a:t>to dig tunnels or conduct other siege operations. </a:t>
            </a:r>
            <a:endParaRPr lang="zh-HK" altLang="zh-HK" sz="1500" dirty="0">
              <a:latin typeface="Times New Roman"/>
            </a:endParaRPr>
          </a:p>
        </p:txBody>
      </p:sp>
      <p:pic>
        <p:nvPicPr>
          <p:cNvPr id="14" name="圖片 13"/>
          <p:cNvPicPr>
            <a:picLocks noChangeAspect="1"/>
          </p:cNvPicPr>
          <p:nvPr/>
        </p:nvPicPr>
        <p:blipFill>
          <a:blip r:embed="rId6"/>
          <a:stretch>
            <a:fillRect/>
          </a:stretch>
        </p:blipFill>
        <p:spPr>
          <a:xfrm>
            <a:off x="1319379" y="5371409"/>
            <a:ext cx="169130" cy="169130"/>
          </a:xfrm>
          <a:prstGeom prst="rect">
            <a:avLst/>
          </a:prstGeom>
        </p:spPr>
      </p:pic>
      <p:pic>
        <p:nvPicPr>
          <p:cNvPr id="15" name="圖片 14"/>
          <p:cNvPicPr>
            <a:picLocks noChangeAspect="1"/>
          </p:cNvPicPr>
          <p:nvPr/>
        </p:nvPicPr>
        <p:blipFill>
          <a:blip r:embed="rId6"/>
          <a:stretch>
            <a:fillRect/>
          </a:stretch>
        </p:blipFill>
        <p:spPr>
          <a:xfrm>
            <a:off x="5202267" y="4172534"/>
            <a:ext cx="169130" cy="169130"/>
          </a:xfrm>
          <a:prstGeom prst="rect">
            <a:avLst/>
          </a:prstGeom>
        </p:spPr>
      </p:pic>
    </p:spTree>
    <p:extLst>
      <p:ext uri="{BB962C8B-B14F-4D97-AF65-F5344CB8AC3E}">
        <p14:creationId xmlns:p14="http://schemas.microsoft.com/office/powerpoint/2010/main" val="2979292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ppt_y</p:attrName>
                                        </p:attrNameLst>
                                      </p:cBhvr>
                                      <p:tavLst>
                                        <p:tav tm="0">
                                          <p:val>
                                            <p:strVal val="#ppt_y+#ppt_h*1.125000"/>
                                          </p:val>
                                        </p:tav>
                                        <p:tav tm="100000">
                                          <p:val>
                                            <p:strVal val="#ppt_y"/>
                                          </p:val>
                                        </p:tav>
                                      </p:tavLst>
                                    </p:anim>
                                    <p:animEffect transition="in" filter="wipe(up)">
                                      <p:cBhvr>
                                        <p:cTn id="8" dur="500"/>
                                        <p:tgtEl>
                                          <p:spTgt spid="1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p:tgtEl>
                                          <p:spTgt spid="2"/>
                                        </p:tgtEl>
                                        <p:attrNameLst>
                                          <p:attrName>ppt_y</p:attrName>
                                        </p:attrNameLst>
                                      </p:cBhvr>
                                      <p:tavLst>
                                        <p:tav tm="0">
                                          <p:val>
                                            <p:strVal val="#ppt_y+#ppt_h*1.125000"/>
                                          </p:val>
                                        </p:tav>
                                        <p:tav tm="100000">
                                          <p:val>
                                            <p:strVal val="#ppt_y"/>
                                          </p:val>
                                        </p:tav>
                                      </p:tavLst>
                                    </p:anim>
                                    <p:animEffect transition="in" filter="wipe(up)">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p:tgtEl>
                                          <p:spTgt spid="15"/>
                                        </p:tgtEl>
                                        <p:attrNameLst>
                                          <p:attrName>ppt_y</p:attrName>
                                        </p:attrNameLst>
                                      </p:cBhvr>
                                      <p:tavLst>
                                        <p:tav tm="0">
                                          <p:val>
                                            <p:strVal val="#ppt_y+#ppt_h*1.125000"/>
                                          </p:val>
                                        </p:tav>
                                        <p:tav tm="100000">
                                          <p:val>
                                            <p:strVal val="#ppt_y"/>
                                          </p:val>
                                        </p:tav>
                                      </p:tavLst>
                                    </p:anim>
                                    <p:animEffect transition="in" filter="wipe(up)">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p:tgtEl>
                                          <p:spTgt spid="3"/>
                                        </p:tgtEl>
                                        <p:attrNameLst>
                                          <p:attrName>ppt_y</p:attrName>
                                        </p:attrNameLst>
                                      </p:cBhvr>
                                      <p:tavLst>
                                        <p:tav tm="0">
                                          <p:val>
                                            <p:strVal val="#ppt_y+#ppt_h*1.125000"/>
                                          </p:val>
                                        </p:tav>
                                        <p:tav tm="100000">
                                          <p:val>
                                            <p:strVal val="#ppt_y"/>
                                          </p:val>
                                        </p:tav>
                                      </p:tavLst>
                                    </p:anim>
                                    <p:animEffect transition="in" filter="wipe(up)">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3">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pic>
        <p:nvPicPr>
          <p:cNvPr id="5" name="Picture 2"/>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115" y="768265"/>
            <a:ext cx="5274310" cy="5481320"/>
          </a:xfrm>
          <a:prstGeom prst="rect">
            <a:avLst/>
          </a:prstGeom>
          <a:noFill/>
          <a:ln w="38100" cmpd="sng">
            <a:solidFill>
              <a:schemeClr val="tx2">
                <a:lumMod val="40000"/>
                <a:lumOff val="60000"/>
              </a:schemeClr>
            </a:solidFill>
            <a:miter lim="800000"/>
            <a:headEnd/>
            <a:tailEnd/>
          </a:ln>
          <a:effectLst>
            <a:outerShdw blurRad="50800" dist="38100" dir="2700000" algn="tl" rotWithShape="0">
              <a:prstClr val="black">
                <a:alpha val="40000"/>
              </a:prstClr>
            </a:outerShdw>
          </a:effectLst>
        </p:spPr>
      </p:pic>
      <p:sp>
        <p:nvSpPr>
          <p:cNvPr id="6" name="TextBox 1"/>
          <p:cNvSpPr txBox="1"/>
          <p:nvPr/>
        </p:nvSpPr>
        <p:spPr>
          <a:xfrm>
            <a:off x="647115" y="6386051"/>
            <a:ext cx="4935538" cy="369332"/>
          </a:xfrm>
          <a:prstGeom prst="rect">
            <a:avLst/>
          </a:prstGeom>
          <a:noFill/>
        </p:spPr>
        <p:txBody>
          <a:bodyPr wrap="square" rtlCol="0">
            <a:spAutoFit/>
          </a:bodyPr>
          <a:lstStyle/>
          <a:p>
            <a:pPr>
              <a:spcAft>
                <a:spcPts val="0"/>
              </a:spcAft>
            </a:pPr>
            <a:r>
              <a:rPr lang="en-US" altLang="zh-CN" dirty="0">
                <a:solidFill>
                  <a:srgbClr val="000000"/>
                </a:solidFill>
                <a:latin typeface="Times New Roman"/>
                <a:ea typeface="新細明體"/>
                <a:cs typeface="Times New Roman"/>
              </a:rPr>
              <a:t>Thorny plant at </a:t>
            </a:r>
            <a:r>
              <a:rPr lang="en-US" altLang="zh-CN" kern="1200" dirty="0">
                <a:solidFill>
                  <a:srgbClr val="000000"/>
                </a:solidFill>
                <a:effectLst/>
                <a:latin typeface="Times New Roman"/>
                <a:ea typeface="新細明體"/>
                <a:cs typeface="Times New Roman"/>
              </a:rPr>
              <a:t>the city gate</a:t>
            </a:r>
            <a:endParaRPr lang="zh-HK" dirty="0">
              <a:effectLst/>
              <a:latin typeface="Times New Roman"/>
              <a:ea typeface="新細明體"/>
            </a:endParaRPr>
          </a:p>
        </p:txBody>
      </p:sp>
      <p:sp>
        <p:nvSpPr>
          <p:cNvPr id="7" name="TextBox 3"/>
          <p:cNvSpPr txBox="1"/>
          <p:nvPr/>
        </p:nvSpPr>
        <p:spPr>
          <a:xfrm>
            <a:off x="6240861" y="4570274"/>
            <a:ext cx="2293688" cy="1743793"/>
          </a:xfrm>
          <a:prstGeom prst="rect">
            <a:avLst/>
          </a:prstGeom>
          <a:solidFill>
            <a:schemeClr val="accent6">
              <a:lumMod val="20000"/>
              <a:lumOff val="80000"/>
            </a:schemeClr>
          </a:solidFill>
          <a:ln>
            <a:solidFill>
              <a:schemeClr val="accent2">
                <a:lumMod val="40000"/>
                <a:lumOff val="60000"/>
              </a:schemeClr>
            </a:solidFill>
          </a:ln>
        </p:spPr>
        <p:txBody>
          <a:bodyPr wrap="square" rtlCol="0">
            <a:noAutofit/>
          </a:bodyPr>
          <a:lstStyle/>
          <a:p>
            <a:pPr lvl="0">
              <a:lnSpc>
                <a:spcPct val="110000"/>
              </a:lnSpc>
            </a:pPr>
            <a:r>
              <a:rPr lang="en-US" altLang="zh-CN" sz="1500" dirty="0">
                <a:solidFill>
                  <a:srgbClr val="000000"/>
                </a:solidFill>
                <a:latin typeface="Times New Roman" panose="02020603050405020304" pitchFamily="18" charset="0"/>
                <a:ea typeface="新細明體"/>
                <a:cs typeface="Times New Roman" panose="02020603050405020304" pitchFamily="18" charset="0"/>
              </a:rPr>
              <a:t>Siege use</a:t>
            </a:r>
            <a:r>
              <a:rPr lang="en-US" sz="1500" dirty="0">
                <a:solidFill>
                  <a:srgbClr val="000000"/>
                </a:solidFill>
                <a:latin typeface="Times New Roman" panose="02020603050405020304" pitchFamily="18" charset="0"/>
                <a:ea typeface="新細明體"/>
                <a:cs typeface="Times New Roman" panose="02020603050405020304" pitchFamily="18" charset="0"/>
              </a:rPr>
              <a:t>  </a:t>
            </a:r>
            <a:r>
              <a:rPr lang="en-US" sz="1500" dirty="0">
                <a:latin typeface="Times New Roman" panose="02020603050405020304" pitchFamily="18" charset="0"/>
                <a:ea typeface="新細明體"/>
                <a:cs typeface="Times New Roman" panose="02020603050405020304" pitchFamily="18" charset="0"/>
                <a:sym typeface="Wingdings"/>
              </a:rPr>
              <a:t></a:t>
            </a:r>
            <a:r>
              <a:rPr lang="en-US" sz="1500" dirty="0">
                <a:solidFill>
                  <a:srgbClr val="FF0000"/>
                </a:solidFill>
                <a:latin typeface="Times New Roman" panose="02020603050405020304" pitchFamily="18" charset="0"/>
                <a:ea typeface="新細明體"/>
                <a:cs typeface="Times New Roman" panose="02020603050405020304" pitchFamily="18" charset="0"/>
                <a:sym typeface="Wingdings"/>
              </a:rPr>
              <a:t> </a:t>
            </a:r>
            <a:endParaRPr lang="zh-HK" altLang="en-US" sz="1500" dirty="0">
              <a:solidFill>
                <a:srgbClr val="FF0000"/>
              </a:solidFill>
              <a:latin typeface="Times New Roman" panose="02020603050405020304" pitchFamily="18" charset="0"/>
              <a:ea typeface="新細明體"/>
              <a:cs typeface="Times New Roman" panose="02020603050405020304" pitchFamily="18" charset="0"/>
            </a:endParaRPr>
          </a:p>
          <a:p>
            <a:pPr lvl="0">
              <a:lnSpc>
                <a:spcPct val="110000"/>
              </a:lnSpc>
            </a:pPr>
            <a:r>
              <a:rPr lang="en-US" altLang="zh-CN" sz="1500" dirty="0">
                <a:solidFill>
                  <a:srgbClr val="000000"/>
                </a:solidFill>
                <a:latin typeface="Times New Roman" panose="02020603050405020304" pitchFamily="18" charset="0"/>
                <a:ea typeface="新細明體"/>
                <a:cs typeface="Times New Roman" panose="02020603050405020304" pitchFamily="18" charset="0"/>
              </a:rPr>
              <a:t>Defensive use</a:t>
            </a:r>
            <a:r>
              <a:rPr lang="en-US" sz="1500" dirty="0">
                <a:solidFill>
                  <a:srgbClr val="000000"/>
                </a:solidFill>
                <a:latin typeface="Times New Roman" panose="02020603050405020304" pitchFamily="18" charset="0"/>
                <a:ea typeface="新細明體"/>
                <a:cs typeface="Times New Roman" panose="02020603050405020304" pitchFamily="18" charset="0"/>
              </a:rPr>
              <a:t>  </a:t>
            </a:r>
            <a:r>
              <a:rPr lang="en-US" altLang="zh-HK" sz="1500" dirty="0">
                <a:solidFill>
                  <a:srgbClr val="FF0000"/>
                </a:solidFill>
                <a:latin typeface="Times New Roman" panose="02020603050405020304" pitchFamily="18" charset="0"/>
                <a:cs typeface="Times New Roman" panose="02020603050405020304" pitchFamily="18" charset="0"/>
                <a:sym typeface="Wingdings"/>
              </a:rPr>
              <a:t></a:t>
            </a:r>
            <a:endParaRPr lang="en-US" sz="1500" dirty="0">
              <a:solidFill>
                <a:srgbClr val="FF0000"/>
              </a:solidFill>
              <a:latin typeface="Times New Roman" panose="02020603050405020304" pitchFamily="18" charset="0"/>
              <a:ea typeface="新細明體"/>
              <a:cs typeface="Times New Roman" panose="02020603050405020304" pitchFamily="18" charset="0"/>
            </a:endParaRPr>
          </a:p>
          <a:p>
            <a:pPr lvl="0">
              <a:lnSpc>
                <a:spcPct val="110000"/>
              </a:lnSpc>
            </a:pPr>
            <a:r>
              <a:rPr lang="en-US" altLang="zh-TW" sz="1500" dirty="0">
                <a:solidFill>
                  <a:prstClr val="black"/>
                </a:solidFill>
                <a:latin typeface="Times New Roman" panose="02020603050405020304" pitchFamily="18" charset="0"/>
                <a:ea typeface="新細明體"/>
                <a:cs typeface="Times New Roman" panose="02020603050405020304" pitchFamily="18" charset="0"/>
              </a:rPr>
              <a:t>Operating principle:</a:t>
            </a:r>
            <a:endParaRPr lang="zh-HK" altLang="en-US" sz="1500" dirty="0">
              <a:solidFill>
                <a:prstClr val="black"/>
              </a:solidFill>
              <a:latin typeface="Times New Roman" panose="02020603050405020304" pitchFamily="18" charset="0"/>
              <a:ea typeface="新細明體"/>
              <a:cs typeface="Times New Roman" panose="02020603050405020304" pitchFamily="18" charset="0"/>
            </a:endParaRPr>
          </a:p>
        </p:txBody>
      </p:sp>
      <p:sp>
        <p:nvSpPr>
          <p:cNvPr id="2" name="文字方塊 1"/>
          <p:cNvSpPr txBox="1"/>
          <p:nvPr/>
        </p:nvSpPr>
        <p:spPr>
          <a:xfrm>
            <a:off x="6240861" y="5489364"/>
            <a:ext cx="2293688" cy="784830"/>
          </a:xfrm>
          <a:prstGeom prst="rect">
            <a:avLst/>
          </a:prstGeom>
          <a:noFill/>
        </p:spPr>
        <p:txBody>
          <a:bodyPr wrap="square" rtlCol="0">
            <a:spAutoFit/>
          </a:bodyPr>
          <a:lstStyle/>
          <a:p>
            <a:r>
              <a:rPr lang="en-US" altLang="zh-TW" sz="1500" dirty="0">
                <a:solidFill>
                  <a:srgbClr val="FF0000"/>
                </a:solidFill>
                <a:latin typeface="Times New Roman" panose="02020603050405020304" pitchFamily="18" charset="0"/>
                <a:cs typeface="Times New Roman" panose="02020603050405020304" pitchFamily="18" charset="0"/>
              </a:rPr>
              <a:t>It was placed in front of the city gate and arranged to obstruct enemy attacks. </a:t>
            </a:r>
            <a:endParaRPr lang="zh-HK" altLang="zh-HK" sz="1500" dirty="0">
              <a:latin typeface="Times New Roman" panose="02020603050405020304" pitchFamily="18" charset="0"/>
              <a:cs typeface="Times New Roman" panose="02020603050405020304" pitchFamily="18" charset="0"/>
            </a:endParaRPr>
          </a:p>
        </p:txBody>
      </p:sp>
      <p:pic>
        <p:nvPicPr>
          <p:cNvPr id="9" name="圖片 8"/>
          <p:cNvPicPr>
            <a:picLocks noChangeAspect="1"/>
          </p:cNvPicPr>
          <p:nvPr/>
        </p:nvPicPr>
        <p:blipFill>
          <a:blip r:embed="rId5"/>
          <a:stretch>
            <a:fillRect/>
          </a:stretch>
        </p:blipFill>
        <p:spPr>
          <a:xfrm>
            <a:off x="7569509" y="4896606"/>
            <a:ext cx="169130" cy="169130"/>
          </a:xfrm>
          <a:prstGeom prst="rect">
            <a:avLst/>
          </a:prstGeom>
        </p:spPr>
      </p:pic>
    </p:spTree>
    <p:extLst>
      <p:ext uri="{BB962C8B-B14F-4D97-AF65-F5344CB8AC3E}">
        <p14:creationId xmlns:p14="http://schemas.microsoft.com/office/powerpoint/2010/main" val="1001844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p:tgtEl>
                                          <p:spTgt spid="2"/>
                                        </p:tgtEl>
                                        <p:attrNameLst>
                                          <p:attrName>ppt_y</p:attrName>
                                        </p:attrNameLst>
                                      </p:cBhvr>
                                      <p:tavLst>
                                        <p:tav tm="0">
                                          <p:val>
                                            <p:strVal val="#ppt_y+#ppt_h*1.125000"/>
                                          </p:val>
                                        </p:tav>
                                        <p:tav tm="100000">
                                          <p:val>
                                            <p:strVal val="#ppt_y"/>
                                          </p:val>
                                        </p:tav>
                                      </p:tavLst>
                                    </p:anim>
                                    <p:animEffect transition="in" filter="wipe(up)">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3">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5" name="TextBox 45"/>
          <p:cNvSpPr txBox="1"/>
          <p:nvPr/>
        </p:nvSpPr>
        <p:spPr>
          <a:xfrm>
            <a:off x="290726" y="1212195"/>
            <a:ext cx="2935392" cy="2216806"/>
          </a:xfrm>
          <a:prstGeom prst="rect">
            <a:avLst/>
          </a:prstGeom>
          <a:solidFill>
            <a:schemeClr val="accent4">
              <a:lumMod val="40000"/>
              <a:lumOff val="60000"/>
            </a:schemeClr>
          </a:solidFill>
        </p:spPr>
        <p:txBody>
          <a:bodyPr wrap="square" rtlCol="0">
            <a:noAutofit/>
          </a:bodyPr>
          <a:lstStyle/>
          <a:p>
            <a:pPr>
              <a:spcAft>
                <a:spcPts val="0"/>
              </a:spcAft>
            </a:pPr>
            <a:r>
              <a:rPr lang="en-US" altLang="zh-HK" sz="1500" b="1" dirty="0">
                <a:solidFill>
                  <a:srgbClr val="000000"/>
                </a:solidFill>
                <a:latin typeface="Times New Roman"/>
                <a:ea typeface="新細明體"/>
                <a:cs typeface="Times New Roman"/>
              </a:rPr>
              <a:t>Quiz: </a:t>
            </a:r>
            <a:r>
              <a:rPr lang="en-US" altLang="zh-HK" sz="1500" dirty="0">
                <a:latin typeface="Times New Roman"/>
                <a:ea typeface="新細明體"/>
                <a:cs typeface="Times New Roman"/>
              </a:rPr>
              <a:t>Please fill in the titles of the Military Commissioners in the ten main frontier regions </a:t>
            </a:r>
            <a:r>
              <a:rPr lang="en-US" altLang="zh-HK" sz="1500" dirty="0" smtClean="0">
                <a:latin typeface="Times New Roman"/>
                <a:ea typeface="新細明體"/>
                <a:cs typeface="Times New Roman"/>
              </a:rPr>
              <a:t>of Emperor </a:t>
            </a:r>
            <a:r>
              <a:rPr lang="en-US" altLang="zh-HK" sz="1500" dirty="0" err="1" smtClean="0">
                <a:latin typeface="Times New Roman"/>
                <a:ea typeface="新細明體"/>
                <a:cs typeface="Times New Roman"/>
              </a:rPr>
              <a:t>Xuanzong</a:t>
            </a:r>
            <a:r>
              <a:rPr lang="en-US" altLang="zh-HK" sz="1500" dirty="0" smtClean="0">
                <a:latin typeface="Times New Roman"/>
                <a:ea typeface="新細明體"/>
                <a:cs typeface="Times New Roman"/>
              </a:rPr>
              <a:t> of the Tang Dynasty. </a:t>
            </a:r>
            <a:r>
              <a:rPr lang="en-US" altLang="zh-HK" sz="1500" dirty="0">
                <a:latin typeface="Times New Roman"/>
                <a:ea typeface="新細明體"/>
                <a:cs typeface="Times New Roman"/>
              </a:rPr>
              <a:t>You may first try to work out their positions from the titles of the Military Commissioners. If </a:t>
            </a:r>
            <a:r>
              <a:rPr lang="en-US" altLang="zh-HK" sz="1500" dirty="0" smtClean="0">
                <a:latin typeface="Times New Roman"/>
                <a:ea typeface="新細明體"/>
                <a:cs typeface="Times New Roman"/>
              </a:rPr>
              <a:t>you are unsure</a:t>
            </a:r>
            <a:r>
              <a:rPr lang="en-US" altLang="zh-HK" sz="1500" dirty="0">
                <a:latin typeface="Times New Roman"/>
                <a:ea typeface="新細明體"/>
                <a:cs typeface="Times New Roman"/>
              </a:rPr>
              <a:t>, you may check the textbook.</a:t>
            </a:r>
            <a:endParaRPr lang="zh-HK" sz="1500" dirty="0">
              <a:effectLst/>
              <a:latin typeface="Times New Roman"/>
              <a:ea typeface="新細明體"/>
            </a:endParaRPr>
          </a:p>
          <a:p>
            <a:pPr>
              <a:spcAft>
                <a:spcPts val="0"/>
              </a:spcAft>
            </a:pPr>
            <a:r>
              <a:rPr lang="en-US" sz="1500" dirty="0">
                <a:effectLst/>
                <a:latin typeface="新細明體"/>
                <a:ea typeface="新細明體"/>
              </a:rPr>
              <a:t> </a:t>
            </a:r>
            <a:endParaRPr lang="zh-HK" sz="1500" dirty="0">
              <a:effectLst/>
              <a:latin typeface="Times New Roman"/>
              <a:ea typeface="新細明體"/>
            </a:endParaRPr>
          </a:p>
        </p:txBody>
      </p:sp>
      <p:pic>
        <p:nvPicPr>
          <p:cNvPr id="57" name="圖片 23">
            <a:extLst>
              <a:ext uri="{FF2B5EF4-FFF2-40B4-BE49-F238E27FC236}">
                <a16:creationId xmlns:a16="http://schemas.microsoft.com/office/drawing/2014/main" id="{FE727959-EF52-432A-86BE-0D2061AF5B03}"/>
              </a:ext>
            </a:extLst>
          </p:cNvPr>
          <p:cNvPicPr/>
          <p:nvPr/>
        </p:nvPicPr>
        <p:blipFill>
          <a:blip r:embed="rId4">
            <a:extLst>
              <a:ext uri="{28A0092B-C50C-407E-A947-70E740481C1C}">
                <a14:useLocalDpi xmlns:a14="http://schemas.microsoft.com/office/drawing/2010/main" val="0"/>
              </a:ext>
            </a:extLst>
          </a:blip>
          <a:stretch>
            <a:fillRect/>
          </a:stretch>
        </p:blipFill>
        <p:spPr>
          <a:xfrm>
            <a:off x="3259291" y="733017"/>
            <a:ext cx="5774451" cy="5944567"/>
          </a:xfrm>
          <a:prstGeom prst="rect">
            <a:avLst/>
          </a:prstGeom>
          <a:extLst>
            <a:ext uri="{FAA26D3D-D897-4be2-8F04-BA451C77F1D7}">
              <ma14:placeholderFlag xmlns:ma14="http://schemas.microsoft.com/office/mac/drawingml/2011/main" xmlns=""/>
            </a:ext>
          </a:extLst>
        </p:spPr>
      </p:pic>
      <p:grpSp>
        <p:nvGrpSpPr>
          <p:cNvPr id="58" name="群組 24">
            <a:extLst>
              <a:ext uri="{FF2B5EF4-FFF2-40B4-BE49-F238E27FC236}">
                <a16:creationId xmlns:a16="http://schemas.microsoft.com/office/drawing/2014/main" id="{D28DDB9B-C970-47EB-869C-C1407DAADC88}"/>
              </a:ext>
            </a:extLst>
          </p:cNvPr>
          <p:cNvGrpSpPr/>
          <p:nvPr/>
        </p:nvGrpSpPr>
        <p:grpSpPr>
          <a:xfrm>
            <a:off x="3384612" y="759689"/>
            <a:ext cx="5360201" cy="5048300"/>
            <a:chOff x="262455" y="1"/>
            <a:chExt cx="6020543" cy="5313905"/>
          </a:xfrm>
        </p:grpSpPr>
        <p:sp>
          <p:nvSpPr>
            <p:cNvPr id="59" name="Oval 7">
              <a:extLst>
                <a:ext uri="{FF2B5EF4-FFF2-40B4-BE49-F238E27FC236}">
                  <a16:creationId xmlns:a16="http://schemas.microsoft.com/office/drawing/2014/main" id="{D18E693B-D7CF-4C97-8E72-03124585D128}"/>
                </a:ext>
              </a:extLst>
            </p:cNvPr>
            <p:cNvSpPr/>
            <p:nvPr/>
          </p:nvSpPr>
          <p:spPr>
            <a:xfrm>
              <a:off x="4248472" y="1368152"/>
              <a:ext cx="144016" cy="144016"/>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sz="1500">
                <a:latin typeface="Times New Roman" panose="02020603050405020304" pitchFamily="18" charset="0"/>
                <a:cs typeface="Times New Roman" panose="02020603050405020304" pitchFamily="18" charset="0"/>
              </a:endParaRPr>
            </a:p>
          </p:txBody>
        </p:sp>
        <p:sp>
          <p:nvSpPr>
            <p:cNvPr id="60" name="Oval 8">
              <a:extLst>
                <a:ext uri="{FF2B5EF4-FFF2-40B4-BE49-F238E27FC236}">
                  <a16:creationId xmlns:a16="http://schemas.microsoft.com/office/drawing/2014/main" id="{5FECFB27-BC00-4576-A81A-120CA0D39AFA}"/>
                </a:ext>
              </a:extLst>
            </p:cNvPr>
            <p:cNvSpPr/>
            <p:nvPr/>
          </p:nvSpPr>
          <p:spPr>
            <a:xfrm>
              <a:off x="4608512" y="1008112"/>
              <a:ext cx="144016" cy="144016"/>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sz="1500">
                <a:latin typeface="Times New Roman" panose="02020603050405020304" pitchFamily="18" charset="0"/>
                <a:cs typeface="Times New Roman" panose="02020603050405020304" pitchFamily="18" charset="0"/>
              </a:endParaRPr>
            </a:p>
          </p:txBody>
        </p:sp>
        <p:sp>
          <p:nvSpPr>
            <p:cNvPr id="61" name="Oval 9">
              <a:extLst>
                <a:ext uri="{FF2B5EF4-FFF2-40B4-BE49-F238E27FC236}">
                  <a16:creationId xmlns:a16="http://schemas.microsoft.com/office/drawing/2014/main" id="{45A8D4E9-B7FC-4300-AD88-D6FBEC3F316F}"/>
                </a:ext>
              </a:extLst>
            </p:cNvPr>
            <p:cNvSpPr/>
            <p:nvPr/>
          </p:nvSpPr>
          <p:spPr>
            <a:xfrm>
              <a:off x="4968552" y="648072"/>
              <a:ext cx="144016" cy="144016"/>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sz="1500">
                <a:latin typeface="Times New Roman" panose="02020603050405020304" pitchFamily="18" charset="0"/>
                <a:cs typeface="Times New Roman" panose="02020603050405020304" pitchFamily="18" charset="0"/>
              </a:endParaRPr>
            </a:p>
          </p:txBody>
        </p:sp>
        <p:sp>
          <p:nvSpPr>
            <p:cNvPr id="62" name="Oval 10">
              <a:extLst>
                <a:ext uri="{FF2B5EF4-FFF2-40B4-BE49-F238E27FC236}">
                  <a16:creationId xmlns:a16="http://schemas.microsoft.com/office/drawing/2014/main" id="{1413FFBC-5603-43C5-9737-14777777EDE0}"/>
                </a:ext>
              </a:extLst>
            </p:cNvPr>
            <p:cNvSpPr/>
            <p:nvPr/>
          </p:nvSpPr>
          <p:spPr>
            <a:xfrm>
              <a:off x="3960440" y="5040560"/>
              <a:ext cx="144016" cy="144016"/>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sz="1500">
                <a:latin typeface="Times New Roman" panose="02020603050405020304" pitchFamily="18" charset="0"/>
                <a:cs typeface="Times New Roman" panose="02020603050405020304" pitchFamily="18" charset="0"/>
              </a:endParaRPr>
            </a:p>
          </p:txBody>
        </p:sp>
        <p:sp>
          <p:nvSpPr>
            <p:cNvPr id="63" name="Oval 11">
              <a:extLst>
                <a:ext uri="{FF2B5EF4-FFF2-40B4-BE49-F238E27FC236}">
                  <a16:creationId xmlns:a16="http://schemas.microsoft.com/office/drawing/2014/main" id="{41538C3E-2E78-4598-A995-838AE870D370}"/>
                </a:ext>
              </a:extLst>
            </p:cNvPr>
            <p:cNvSpPr/>
            <p:nvPr/>
          </p:nvSpPr>
          <p:spPr>
            <a:xfrm>
              <a:off x="2448272" y="3384376"/>
              <a:ext cx="144016" cy="144016"/>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sz="1500">
                <a:latin typeface="Times New Roman" panose="02020603050405020304" pitchFamily="18" charset="0"/>
                <a:cs typeface="Times New Roman" panose="02020603050405020304" pitchFamily="18" charset="0"/>
              </a:endParaRPr>
            </a:p>
          </p:txBody>
        </p:sp>
        <p:sp>
          <p:nvSpPr>
            <p:cNvPr id="64" name="Oval 13">
              <a:extLst>
                <a:ext uri="{FF2B5EF4-FFF2-40B4-BE49-F238E27FC236}">
                  <a16:creationId xmlns:a16="http://schemas.microsoft.com/office/drawing/2014/main" id="{1D4F107A-674F-4453-9E83-71AEA7D763E9}"/>
                </a:ext>
              </a:extLst>
            </p:cNvPr>
            <p:cNvSpPr/>
            <p:nvPr/>
          </p:nvSpPr>
          <p:spPr>
            <a:xfrm>
              <a:off x="2736304" y="1224136"/>
              <a:ext cx="144016" cy="144016"/>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sz="1500">
                <a:latin typeface="Times New Roman" panose="02020603050405020304" pitchFamily="18" charset="0"/>
                <a:cs typeface="Times New Roman" panose="02020603050405020304" pitchFamily="18" charset="0"/>
              </a:endParaRPr>
            </a:p>
          </p:txBody>
        </p:sp>
        <p:sp>
          <p:nvSpPr>
            <p:cNvPr id="65" name="Oval 14">
              <a:extLst>
                <a:ext uri="{FF2B5EF4-FFF2-40B4-BE49-F238E27FC236}">
                  <a16:creationId xmlns:a16="http://schemas.microsoft.com/office/drawing/2014/main" id="{989199AD-81F8-4A47-8860-327F66B677CE}"/>
                </a:ext>
              </a:extLst>
            </p:cNvPr>
            <p:cNvSpPr/>
            <p:nvPr/>
          </p:nvSpPr>
          <p:spPr>
            <a:xfrm>
              <a:off x="1800200" y="1440160"/>
              <a:ext cx="144016" cy="144016"/>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sz="1500">
                <a:latin typeface="Times New Roman" panose="02020603050405020304" pitchFamily="18" charset="0"/>
                <a:cs typeface="Times New Roman" panose="02020603050405020304" pitchFamily="18" charset="0"/>
              </a:endParaRPr>
            </a:p>
          </p:txBody>
        </p:sp>
        <p:sp>
          <p:nvSpPr>
            <p:cNvPr id="66" name="Oval 15">
              <a:extLst>
                <a:ext uri="{FF2B5EF4-FFF2-40B4-BE49-F238E27FC236}">
                  <a16:creationId xmlns:a16="http://schemas.microsoft.com/office/drawing/2014/main" id="{11A8C889-FD86-45CC-8230-83B298DB3209}"/>
                </a:ext>
              </a:extLst>
            </p:cNvPr>
            <p:cNvSpPr/>
            <p:nvPr/>
          </p:nvSpPr>
          <p:spPr>
            <a:xfrm>
              <a:off x="504056" y="144016"/>
              <a:ext cx="144016" cy="144016"/>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sz="1500">
                <a:latin typeface="Times New Roman" panose="02020603050405020304" pitchFamily="18" charset="0"/>
                <a:cs typeface="Times New Roman" panose="02020603050405020304" pitchFamily="18" charset="0"/>
              </a:endParaRPr>
            </a:p>
          </p:txBody>
        </p:sp>
        <p:sp>
          <p:nvSpPr>
            <p:cNvPr id="67" name="Oval 16">
              <a:extLst>
                <a:ext uri="{FF2B5EF4-FFF2-40B4-BE49-F238E27FC236}">
                  <a16:creationId xmlns:a16="http://schemas.microsoft.com/office/drawing/2014/main" id="{69B44702-2BA2-4715-9EA9-DC3169E613DC}"/>
                </a:ext>
              </a:extLst>
            </p:cNvPr>
            <p:cNvSpPr/>
            <p:nvPr/>
          </p:nvSpPr>
          <p:spPr>
            <a:xfrm>
              <a:off x="936104" y="2088232"/>
              <a:ext cx="144016" cy="144016"/>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sz="1500">
                <a:latin typeface="Times New Roman" panose="02020603050405020304" pitchFamily="18" charset="0"/>
                <a:cs typeface="Times New Roman" panose="02020603050405020304" pitchFamily="18" charset="0"/>
              </a:endParaRPr>
            </a:p>
          </p:txBody>
        </p:sp>
        <p:sp>
          <p:nvSpPr>
            <p:cNvPr id="68" name="TextBox 17">
              <a:extLst>
                <a:ext uri="{FF2B5EF4-FFF2-40B4-BE49-F238E27FC236}">
                  <a16:creationId xmlns:a16="http://schemas.microsoft.com/office/drawing/2014/main" id="{380BF540-1877-4BF0-9BC1-50563BA15EAF}"/>
                </a:ext>
              </a:extLst>
            </p:cNvPr>
            <p:cNvSpPr txBox="1"/>
            <p:nvPr/>
          </p:nvSpPr>
          <p:spPr>
            <a:xfrm>
              <a:off x="4752528" y="249260"/>
              <a:ext cx="1530470" cy="352694"/>
            </a:xfrm>
            <a:prstGeom prst="rect">
              <a:avLst/>
            </a:prstGeom>
            <a:noFill/>
          </p:spPr>
          <p:txBody>
            <a:bodyPr wrap="square" rtlCol="0">
              <a:noAutofit/>
            </a:bodyPr>
            <a:lstStyle/>
            <a:p>
              <a:pPr>
                <a:spcAft>
                  <a:spcPts val="0"/>
                </a:spcAft>
              </a:pPr>
              <a:r>
                <a:rPr lang="en-US" altLang="zh-CN" sz="1500" kern="1200" dirty="0" err="1">
                  <a:solidFill>
                    <a:srgbClr val="000000"/>
                  </a:solidFill>
                  <a:effectLst/>
                  <a:latin typeface="Times New Roman" panose="02020603050405020304" pitchFamily="18" charset="0"/>
                  <a:ea typeface="新細明體"/>
                  <a:cs typeface="Times New Roman" panose="02020603050405020304" pitchFamily="18" charset="0"/>
                </a:rPr>
                <a:t>Yingzhou</a:t>
              </a:r>
              <a:endParaRPr lang="zh-HK" sz="1500" dirty="0">
                <a:effectLst/>
                <a:latin typeface="Times New Roman" panose="02020603050405020304" pitchFamily="18" charset="0"/>
                <a:ea typeface="新細明體"/>
                <a:cs typeface="Times New Roman" panose="02020603050405020304" pitchFamily="18" charset="0"/>
              </a:endParaRPr>
            </a:p>
          </p:txBody>
        </p:sp>
        <p:sp>
          <p:nvSpPr>
            <p:cNvPr id="69" name="TextBox 18">
              <a:extLst>
                <a:ext uri="{FF2B5EF4-FFF2-40B4-BE49-F238E27FC236}">
                  <a16:creationId xmlns:a16="http://schemas.microsoft.com/office/drawing/2014/main" id="{9CF41C70-2E52-4C4C-9551-9AF64805A02E}"/>
                </a:ext>
              </a:extLst>
            </p:cNvPr>
            <p:cNvSpPr txBox="1"/>
            <p:nvPr/>
          </p:nvSpPr>
          <p:spPr>
            <a:xfrm>
              <a:off x="3804922" y="689918"/>
              <a:ext cx="1168650" cy="407571"/>
            </a:xfrm>
            <a:prstGeom prst="rect">
              <a:avLst/>
            </a:prstGeom>
            <a:noFill/>
          </p:spPr>
          <p:txBody>
            <a:bodyPr wrap="square" rtlCol="0">
              <a:noAutofit/>
            </a:bodyPr>
            <a:lstStyle/>
            <a:p>
              <a:pPr>
                <a:spcAft>
                  <a:spcPts val="0"/>
                </a:spcAft>
              </a:pPr>
              <a:r>
                <a:rPr lang="en-US" altLang="zh-CN" sz="1500" kern="1200" dirty="0" err="1">
                  <a:solidFill>
                    <a:srgbClr val="000000"/>
                  </a:solidFill>
                  <a:effectLst/>
                  <a:latin typeface="Times New Roman" panose="02020603050405020304" pitchFamily="18" charset="0"/>
                  <a:ea typeface="新細明體"/>
                  <a:cs typeface="Times New Roman" panose="02020603050405020304" pitchFamily="18" charset="0"/>
                </a:rPr>
                <a:t>Youzhou</a:t>
              </a:r>
              <a:endParaRPr lang="zh-HK" sz="1500" dirty="0">
                <a:effectLst/>
                <a:latin typeface="Times New Roman" panose="02020603050405020304" pitchFamily="18" charset="0"/>
                <a:ea typeface="新細明體"/>
                <a:cs typeface="Times New Roman" panose="02020603050405020304" pitchFamily="18" charset="0"/>
              </a:endParaRPr>
            </a:p>
          </p:txBody>
        </p:sp>
        <p:sp>
          <p:nvSpPr>
            <p:cNvPr id="70" name="TextBox 19">
              <a:extLst>
                <a:ext uri="{FF2B5EF4-FFF2-40B4-BE49-F238E27FC236}">
                  <a16:creationId xmlns:a16="http://schemas.microsoft.com/office/drawing/2014/main" id="{406BD853-C494-414C-BA96-614AC209A4CA}"/>
                </a:ext>
              </a:extLst>
            </p:cNvPr>
            <p:cNvSpPr txBox="1"/>
            <p:nvPr/>
          </p:nvSpPr>
          <p:spPr>
            <a:xfrm>
              <a:off x="3494102" y="1421302"/>
              <a:ext cx="1313149" cy="390689"/>
            </a:xfrm>
            <a:prstGeom prst="rect">
              <a:avLst/>
            </a:prstGeom>
            <a:noFill/>
          </p:spPr>
          <p:txBody>
            <a:bodyPr wrap="square" rtlCol="0">
              <a:noAutofit/>
            </a:bodyPr>
            <a:lstStyle/>
            <a:p>
              <a:pPr>
                <a:spcAft>
                  <a:spcPts val="0"/>
                </a:spcAft>
              </a:pPr>
              <a:r>
                <a:rPr lang="en-US" altLang="zh-CN" sz="1500" kern="1200" dirty="0" err="1">
                  <a:solidFill>
                    <a:srgbClr val="000000"/>
                  </a:solidFill>
                  <a:effectLst/>
                  <a:latin typeface="Times New Roman" panose="02020603050405020304" pitchFamily="18" charset="0"/>
                  <a:ea typeface="新細明體"/>
                  <a:cs typeface="Times New Roman" panose="02020603050405020304" pitchFamily="18" charset="0"/>
                </a:rPr>
                <a:t>Bingzhou</a:t>
              </a:r>
              <a:endParaRPr lang="zh-HK" sz="1500" dirty="0">
                <a:effectLst/>
                <a:latin typeface="Times New Roman" panose="02020603050405020304" pitchFamily="18" charset="0"/>
                <a:ea typeface="新細明體"/>
                <a:cs typeface="Times New Roman" panose="02020603050405020304" pitchFamily="18" charset="0"/>
              </a:endParaRPr>
            </a:p>
          </p:txBody>
        </p:sp>
        <p:sp>
          <p:nvSpPr>
            <p:cNvPr id="71" name="TextBox 20">
              <a:extLst>
                <a:ext uri="{FF2B5EF4-FFF2-40B4-BE49-F238E27FC236}">
                  <a16:creationId xmlns:a16="http://schemas.microsoft.com/office/drawing/2014/main" id="{08A092EE-EE78-414A-A05C-A00D62FD80EE}"/>
                </a:ext>
              </a:extLst>
            </p:cNvPr>
            <p:cNvSpPr txBox="1"/>
            <p:nvPr/>
          </p:nvSpPr>
          <p:spPr>
            <a:xfrm>
              <a:off x="2556230" y="891520"/>
              <a:ext cx="1512276" cy="548640"/>
            </a:xfrm>
            <a:prstGeom prst="rect">
              <a:avLst/>
            </a:prstGeom>
            <a:noFill/>
          </p:spPr>
          <p:txBody>
            <a:bodyPr wrap="square" rtlCol="0">
              <a:noAutofit/>
            </a:bodyPr>
            <a:lstStyle/>
            <a:p>
              <a:pPr>
                <a:spcAft>
                  <a:spcPts val="0"/>
                </a:spcAft>
              </a:pPr>
              <a:r>
                <a:rPr lang="en-US" altLang="zh-CN" sz="1500" kern="1200" dirty="0" err="1">
                  <a:solidFill>
                    <a:srgbClr val="000000"/>
                  </a:solidFill>
                  <a:effectLst/>
                  <a:latin typeface="Times New Roman" panose="02020603050405020304" pitchFamily="18" charset="0"/>
                  <a:ea typeface="新細明體"/>
                  <a:cs typeface="Times New Roman" panose="02020603050405020304" pitchFamily="18" charset="0"/>
                </a:rPr>
                <a:t>Lingzhou</a:t>
              </a:r>
              <a:endParaRPr lang="zh-HK" sz="1500" dirty="0">
                <a:effectLst/>
                <a:latin typeface="Times New Roman" panose="02020603050405020304" pitchFamily="18" charset="0"/>
                <a:ea typeface="新細明體"/>
                <a:cs typeface="Times New Roman" panose="02020603050405020304" pitchFamily="18" charset="0"/>
              </a:endParaRPr>
            </a:p>
          </p:txBody>
        </p:sp>
        <p:sp>
          <p:nvSpPr>
            <p:cNvPr id="72" name="TextBox 21">
              <a:extLst>
                <a:ext uri="{FF2B5EF4-FFF2-40B4-BE49-F238E27FC236}">
                  <a16:creationId xmlns:a16="http://schemas.microsoft.com/office/drawing/2014/main" id="{C97673A8-8D27-4E4D-8D30-5A3B23435B27}"/>
                </a:ext>
              </a:extLst>
            </p:cNvPr>
            <p:cNvSpPr txBox="1"/>
            <p:nvPr/>
          </p:nvSpPr>
          <p:spPr>
            <a:xfrm>
              <a:off x="2764463" y="4966515"/>
              <a:ext cx="1571950" cy="347391"/>
            </a:xfrm>
            <a:prstGeom prst="rect">
              <a:avLst/>
            </a:prstGeom>
            <a:noFill/>
          </p:spPr>
          <p:txBody>
            <a:bodyPr wrap="square" rtlCol="0">
              <a:noAutofit/>
            </a:bodyPr>
            <a:lstStyle/>
            <a:p>
              <a:pPr>
                <a:spcAft>
                  <a:spcPts val="0"/>
                </a:spcAft>
              </a:pPr>
              <a:r>
                <a:rPr lang="en-US" altLang="zh-CN" sz="1500" kern="1200" dirty="0">
                  <a:solidFill>
                    <a:srgbClr val="000000"/>
                  </a:solidFill>
                  <a:effectLst/>
                  <a:latin typeface="Times New Roman" panose="02020603050405020304" pitchFamily="18" charset="0"/>
                  <a:ea typeface="新細明體"/>
                  <a:cs typeface="Times New Roman" panose="02020603050405020304" pitchFamily="18" charset="0"/>
                </a:rPr>
                <a:t>Guangzhou</a:t>
              </a:r>
              <a:endParaRPr lang="zh-HK" sz="1500" dirty="0">
                <a:effectLst/>
                <a:latin typeface="Times New Roman" panose="02020603050405020304" pitchFamily="18" charset="0"/>
                <a:ea typeface="新細明體"/>
                <a:cs typeface="Times New Roman" panose="02020603050405020304" pitchFamily="18" charset="0"/>
              </a:endParaRPr>
            </a:p>
          </p:txBody>
        </p:sp>
        <p:sp>
          <p:nvSpPr>
            <p:cNvPr id="73" name="TextBox 22">
              <a:extLst>
                <a:ext uri="{FF2B5EF4-FFF2-40B4-BE49-F238E27FC236}">
                  <a16:creationId xmlns:a16="http://schemas.microsoft.com/office/drawing/2014/main" id="{2E8002E1-BA05-491A-8561-17FAC8B5BD3E}"/>
                </a:ext>
              </a:extLst>
            </p:cNvPr>
            <p:cNvSpPr txBox="1"/>
            <p:nvPr/>
          </p:nvSpPr>
          <p:spPr>
            <a:xfrm>
              <a:off x="1854359" y="3494978"/>
              <a:ext cx="1313148" cy="464511"/>
            </a:xfrm>
            <a:prstGeom prst="rect">
              <a:avLst/>
            </a:prstGeom>
            <a:noFill/>
          </p:spPr>
          <p:txBody>
            <a:bodyPr wrap="square" rtlCol="0">
              <a:noAutofit/>
            </a:bodyPr>
            <a:lstStyle/>
            <a:p>
              <a:pPr>
                <a:spcAft>
                  <a:spcPts val="0"/>
                </a:spcAft>
              </a:pPr>
              <a:r>
                <a:rPr lang="en-US" altLang="zh-HK" sz="1500" dirty="0" err="1">
                  <a:solidFill>
                    <a:srgbClr val="000000"/>
                  </a:solidFill>
                  <a:latin typeface="Times New Roman" panose="02020603050405020304" pitchFamily="18" charset="0"/>
                  <a:ea typeface="新細明體"/>
                  <a:cs typeface="Times New Roman" panose="02020603050405020304" pitchFamily="18" charset="0"/>
                </a:rPr>
                <a:t>Yizhou</a:t>
              </a:r>
              <a:endParaRPr lang="zh-HK" sz="1500" dirty="0">
                <a:effectLst/>
                <a:latin typeface="Times New Roman" panose="02020603050405020304" pitchFamily="18" charset="0"/>
                <a:ea typeface="新細明體"/>
                <a:cs typeface="Times New Roman" panose="02020603050405020304" pitchFamily="18" charset="0"/>
              </a:endParaRPr>
            </a:p>
          </p:txBody>
        </p:sp>
        <p:sp>
          <p:nvSpPr>
            <p:cNvPr id="74" name="TextBox 23">
              <a:extLst>
                <a:ext uri="{FF2B5EF4-FFF2-40B4-BE49-F238E27FC236}">
                  <a16:creationId xmlns:a16="http://schemas.microsoft.com/office/drawing/2014/main" id="{1871A168-400D-4C04-B77C-670EFC83625E}"/>
                </a:ext>
              </a:extLst>
            </p:cNvPr>
            <p:cNvSpPr txBox="1"/>
            <p:nvPr/>
          </p:nvSpPr>
          <p:spPr>
            <a:xfrm>
              <a:off x="745225" y="1284226"/>
              <a:ext cx="1578452" cy="548640"/>
            </a:xfrm>
            <a:prstGeom prst="rect">
              <a:avLst/>
            </a:prstGeom>
            <a:noFill/>
          </p:spPr>
          <p:txBody>
            <a:bodyPr wrap="square" rtlCol="0">
              <a:noAutofit/>
            </a:bodyPr>
            <a:lstStyle/>
            <a:p>
              <a:pPr>
                <a:spcAft>
                  <a:spcPts val="0"/>
                </a:spcAft>
              </a:pPr>
              <a:r>
                <a:rPr lang="en-US" altLang="zh-CN" sz="1500" kern="1200" dirty="0" err="1">
                  <a:solidFill>
                    <a:srgbClr val="000000"/>
                  </a:solidFill>
                  <a:effectLst/>
                  <a:latin typeface="Times New Roman" panose="02020603050405020304" pitchFamily="18" charset="0"/>
                  <a:ea typeface="新細明體"/>
                  <a:cs typeface="Times New Roman" panose="02020603050405020304" pitchFamily="18" charset="0"/>
                </a:rPr>
                <a:t>Shanzhou</a:t>
              </a:r>
              <a:endParaRPr lang="zh-HK" sz="1500" dirty="0">
                <a:effectLst/>
                <a:latin typeface="Times New Roman" panose="02020603050405020304" pitchFamily="18" charset="0"/>
                <a:ea typeface="新細明體"/>
                <a:cs typeface="Times New Roman" panose="02020603050405020304" pitchFamily="18" charset="0"/>
              </a:endParaRPr>
            </a:p>
          </p:txBody>
        </p:sp>
        <p:sp>
          <p:nvSpPr>
            <p:cNvPr id="75" name="TextBox 24">
              <a:extLst>
                <a:ext uri="{FF2B5EF4-FFF2-40B4-BE49-F238E27FC236}">
                  <a16:creationId xmlns:a16="http://schemas.microsoft.com/office/drawing/2014/main" id="{07589A9A-E215-4F99-B223-71774DF3532C}"/>
                </a:ext>
              </a:extLst>
            </p:cNvPr>
            <p:cNvSpPr txBox="1"/>
            <p:nvPr/>
          </p:nvSpPr>
          <p:spPr>
            <a:xfrm>
              <a:off x="648045" y="1"/>
              <a:ext cx="1530470" cy="419142"/>
            </a:xfrm>
            <a:prstGeom prst="rect">
              <a:avLst/>
            </a:prstGeom>
            <a:noFill/>
          </p:spPr>
          <p:txBody>
            <a:bodyPr wrap="square" rtlCol="0">
              <a:noAutofit/>
            </a:bodyPr>
            <a:lstStyle/>
            <a:p>
              <a:pPr>
                <a:spcAft>
                  <a:spcPts val="0"/>
                </a:spcAft>
              </a:pPr>
              <a:r>
                <a:rPr lang="en-US" altLang="zh-CN" sz="1500" kern="1200" dirty="0" err="1">
                  <a:solidFill>
                    <a:srgbClr val="000000"/>
                  </a:solidFill>
                  <a:effectLst/>
                  <a:latin typeface="Times New Roman" panose="02020603050405020304" pitchFamily="18" charset="0"/>
                  <a:ea typeface="新細明體"/>
                  <a:cs typeface="Times New Roman" panose="02020603050405020304" pitchFamily="18" charset="0"/>
                </a:rPr>
                <a:t>Beiting</a:t>
              </a:r>
              <a:endParaRPr lang="zh-HK" sz="1500" dirty="0">
                <a:effectLst/>
                <a:latin typeface="Times New Roman" panose="02020603050405020304" pitchFamily="18" charset="0"/>
                <a:ea typeface="新細明體"/>
                <a:cs typeface="Times New Roman" panose="02020603050405020304" pitchFamily="18" charset="0"/>
              </a:endParaRPr>
            </a:p>
          </p:txBody>
        </p:sp>
        <p:sp>
          <p:nvSpPr>
            <p:cNvPr id="76" name="TextBox 25">
              <a:extLst>
                <a:ext uri="{FF2B5EF4-FFF2-40B4-BE49-F238E27FC236}">
                  <a16:creationId xmlns:a16="http://schemas.microsoft.com/office/drawing/2014/main" id="{A46CDB22-9ACE-4DEC-B537-856AD9DDAF65}"/>
                </a:ext>
              </a:extLst>
            </p:cNvPr>
            <p:cNvSpPr txBox="1"/>
            <p:nvPr/>
          </p:nvSpPr>
          <p:spPr>
            <a:xfrm>
              <a:off x="262455" y="1919345"/>
              <a:ext cx="826811" cy="342229"/>
            </a:xfrm>
            <a:prstGeom prst="rect">
              <a:avLst/>
            </a:prstGeom>
            <a:noFill/>
          </p:spPr>
          <p:txBody>
            <a:bodyPr wrap="square" rtlCol="0">
              <a:noAutofit/>
            </a:bodyPr>
            <a:lstStyle/>
            <a:p>
              <a:pPr>
                <a:spcAft>
                  <a:spcPts val="0"/>
                </a:spcAft>
              </a:pPr>
              <a:r>
                <a:rPr lang="en-US" altLang="zh-CN" sz="1500" kern="1200" dirty="0" err="1">
                  <a:solidFill>
                    <a:srgbClr val="000000"/>
                  </a:solidFill>
                  <a:effectLst/>
                  <a:latin typeface="Times New Roman" panose="02020603050405020304" pitchFamily="18" charset="0"/>
                  <a:ea typeface="新細明體"/>
                  <a:cs typeface="Times New Roman" panose="02020603050405020304" pitchFamily="18" charset="0"/>
                </a:rPr>
                <a:t>Anxi</a:t>
              </a:r>
              <a:endParaRPr lang="zh-HK" sz="1500" dirty="0">
                <a:effectLst/>
                <a:latin typeface="Times New Roman" panose="02020603050405020304" pitchFamily="18" charset="0"/>
                <a:ea typeface="新細明體"/>
                <a:cs typeface="Times New Roman" panose="02020603050405020304" pitchFamily="18" charset="0"/>
              </a:endParaRPr>
            </a:p>
          </p:txBody>
        </p:sp>
        <p:sp>
          <p:nvSpPr>
            <p:cNvPr id="77" name="Rectangle 26">
              <a:extLst>
                <a:ext uri="{FF2B5EF4-FFF2-40B4-BE49-F238E27FC236}">
                  <a16:creationId xmlns:a16="http://schemas.microsoft.com/office/drawing/2014/main" id="{48854B0B-3377-465B-B533-32DFDFD0EC2E}"/>
                </a:ext>
              </a:extLst>
            </p:cNvPr>
            <p:cNvSpPr/>
            <p:nvPr/>
          </p:nvSpPr>
          <p:spPr>
            <a:xfrm>
              <a:off x="3816424" y="2304256"/>
              <a:ext cx="144016" cy="144016"/>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sz="1500">
                <a:latin typeface="Times New Roman" panose="02020603050405020304" pitchFamily="18" charset="0"/>
                <a:cs typeface="Times New Roman" panose="02020603050405020304" pitchFamily="18" charset="0"/>
              </a:endParaRPr>
            </a:p>
          </p:txBody>
        </p:sp>
        <p:sp>
          <p:nvSpPr>
            <p:cNvPr id="78" name="TextBox 27">
              <a:extLst>
                <a:ext uri="{FF2B5EF4-FFF2-40B4-BE49-F238E27FC236}">
                  <a16:creationId xmlns:a16="http://schemas.microsoft.com/office/drawing/2014/main" id="{FB5673FF-0746-4AD2-A95C-B7C393A50947}"/>
                </a:ext>
              </a:extLst>
            </p:cNvPr>
            <p:cNvSpPr txBox="1"/>
            <p:nvPr/>
          </p:nvSpPr>
          <p:spPr>
            <a:xfrm>
              <a:off x="3888508" y="2034098"/>
              <a:ext cx="1313149" cy="548640"/>
            </a:xfrm>
            <a:prstGeom prst="rect">
              <a:avLst/>
            </a:prstGeom>
            <a:noFill/>
          </p:spPr>
          <p:txBody>
            <a:bodyPr wrap="square" rtlCol="0">
              <a:noAutofit/>
            </a:bodyPr>
            <a:lstStyle/>
            <a:p>
              <a:pPr>
                <a:spcAft>
                  <a:spcPts val="0"/>
                </a:spcAft>
              </a:pPr>
              <a:r>
                <a:rPr lang="en-US" altLang="zh-CN" sz="1500" kern="1200" dirty="0">
                  <a:solidFill>
                    <a:srgbClr val="000000"/>
                  </a:solidFill>
                  <a:effectLst/>
                  <a:latin typeface="Times New Roman" panose="02020603050405020304" pitchFamily="18" charset="0"/>
                  <a:ea typeface="新細明體"/>
                  <a:cs typeface="Times New Roman" panose="02020603050405020304" pitchFamily="18" charset="0"/>
                </a:rPr>
                <a:t>Luoyang </a:t>
              </a:r>
              <a:r>
                <a:rPr lang="en-US" altLang="zh-CN" sz="1200" kern="1200" dirty="0">
                  <a:solidFill>
                    <a:srgbClr val="000000"/>
                  </a:solidFill>
                  <a:effectLst/>
                  <a:latin typeface="Times New Roman" panose="02020603050405020304" pitchFamily="18" charset="0"/>
                  <a:ea typeface="新細明體"/>
                  <a:cs typeface="Times New Roman" panose="02020603050405020304" pitchFamily="18" charset="0"/>
                </a:rPr>
                <a:t>(secondary imperial capital)</a:t>
              </a:r>
              <a:endParaRPr lang="zh-HK" sz="1200" dirty="0">
                <a:effectLst/>
                <a:latin typeface="Times New Roman" panose="02020603050405020304" pitchFamily="18" charset="0"/>
                <a:ea typeface="新細明體"/>
                <a:cs typeface="Times New Roman" panose="02020603050405020304" pitchFamily="18" charset="0"/>
              </a:endParaRPr>
            </a:p>
          </p:txBody>
        </p:sp>
        <p:sp>
          <p:nvSpPr>
            <p:cNvPr id="79" name="Rectangle 28">
              <a:extLst>
                <a:ext uri="{FF2B5EF4-FFF2-40B4-BE49-F238E27FC236}">
                  <a16:creationId xmlns:a16="http://schemas.microsoft.com/office/drawing/2014/main" id="{67D180BC-ECE8-4BC4-94BA-A1AF2C0B43B7}"/>
                </a:ext>
              </a:extLst>
            </p:cNvPr>
            <p:cNvSpPr/>
            <p:nvPr/>
          </p:nvSpPr>
          <p:spPr>
            <a:xfrm>
              <a:off x="3240360" y="2376264"/>
              <a:ext cx="144016" cy="144016"/>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sz="1500">
                <a:latin typeface="Times New Roman" panose="02020603050405020304" pitchFamily="18" charset="0"/>
                <a:cs typeface="Times New Roman" panose="02020603050405020304" pitchFamily="18" charset="0"/>
              </a:endParaRPr>
            </a:p>
          </p:txBody>
        </p:sp>
        <p:sp>
          <p:nvSpPr>
            <p:cNvPr id="80" name="TextBox 29">
              <a:extLst>
                <a:ext uri="{FF2B5EF4-FFF2-40B4-BE49-F238E27FC236}">
                  <a16:creationId xmlns:a16="http://schemas.microsoft.com/office/drawing/2014/main" id="{AE8528FC-8962-47BC-8D15-94C20334D0A3}"/>
                </a:ext>
              </a:extLst>
            </p:cNvPr>
            <p:cNvSpPr txBox="1"/>
            <p:nvPr/>
          </p:nvSpPr>
          <p:spPr>
            <a:xfrm>
              <a:off x="2150815" y="2210748"/>
              <a:ext cx="1596031" cy="548640"/>
            </a:xfrm>
            <a:prstGeom prst="rect">
              <a:avLst/>
            </a:prstGeom>
            <a:noFill/>
          </p:spPr>
          <p:txBody>
            <a:bodyPr wrap="square" rtlCol="0">
              <a:noAutofit/>
            </a:bodyPr>
            <a:lstStyle/>
            <a:p>
              <a:pPr>
                <a:spcAft>
                  <a:spcPts val="0"/>
                </a:spcAft>
              </a:pPr>
              <a:r>
                <a:rPr lang="en-US" altLang="zh-CN" sz="1500" dirty="0" err="1">
                  <a:solidFill>
                    <a:srgbClr val="000000"/>
                  </a:solidFill>
                  <a:latin typeface="Times New Roman" panose="02020603050405020304" pitchFamily="18" charset="0"/>
                  <a:ea typeface="新細明體"/>
                  <a:cs typeface="Times New Roman" panose="02020603050405020304" pitchFamily="18" charset="0"/>
                </a:rPr>
                <a:t>Chang’an</a:t>
              </a:r>
              <a:endParaRPr lang="en-US" altLang="zh-CN" sz="1500" dirty="0">
                <a:solidFill>
                  <a:srgbClr val="000000"/>
                </a:solidFill>
                <a:latin typeface="Times New Roman" panose="02020603050405020304" pitchFamily="18" charset="0"/>
                <a:ea typeface="新細明體"/>
                <a:cs typeface="Times New Roman" panose="02020603050405020304" pitchFamily="18" charset="0"/>
              </a:endParaRPr>
            </a:p>
            <a:p>
              <a:pPr>
                <a:spcAft>
                  <a:spcPts val="0"/>
                </a:spcAft>
              </a:pPr>
              <a:r>
                <a:rPr lang="en-US" altLang="zh-HK" sz="1200" dirty="0">
                  <a:solidFill>
                    <a:srgbClr val="000000"/>
                  </a:solidFill>
                  <a:latin typeface="Times New Roman" panose="02020603050405020304" pitchFamily="18" charset="0"/>
                  <a:ea typeface="新細明體"/>
                  <a:cs typeface="Times New Roman" panose="02020603050405020304" pitchFamily="18" charset="0"/>
                </a:rPr>
                <a:t>(</a:t>
              </a:r>
              <a:r>
                <a:rPr lang="en-US" altLang="zh-CN" sz="1200" dirty="0">
                  <a:solidFill>
                    <a:srgbClr val="000000"/>
                  </a:solidFill>
                  <a:latin typeface="Times New Roman" panose="02020603050405020304" pitchFamily="18" charset="0"/>
                  <a:ea typeface="新細明體"/>
                  <a:cs typeface="Times New Roman" panose="02020603050405020304" pitchFamily="18" charset="0"/>
                </a:rPr>
                <a:t>principal</a:t>
              </a:r>
              <a:r>
                <a:rPr lang="en-US" altLang="zh-HK" sz="1200" dirty="0">
                  <a:solidFill>
                    <a:srgbClr val="000000"/>
                  </a:solidFill>
                  <a:latin typeface="Times New Roman" panose="02020603050405020304" pitchFamily="18" charset="0"/>
                  <a:ea typeface="新細明體"/>
                  <a:cs typeface="Times New Roman" panose="02020603050405020304" pitchFamily="18" charset="0"/>
                </a:rPr>
                <a:t> imperial capital)</a:t>
              </a:r>
              <a:endParaRPr lang="zh-HK" altLang="en-US" sz="1200" dirty="0">
                <a:latin typeface="Times New Roman" panose="02020603050405020304" pitchFamily="18" charset="0"/>
                <a:ea typeface="新細明體"/>
                <a:cs typeface="Times New Roman" panose="02020603050405020304" pitchFamily="18" charset="0"/>
              </a:endParaRPr>
            </a:p>
          </p:txBody>
        </p:sp>
        <p:sp>
          <p:nvSpPr>
            <p:cNvPr id="81" name="Oval 30">
              <a:extLst>
                <a:ext uri="{FF2B5EF4-FFF2-40B4-BE49-F238E27FC236}">
                  <a16:creationId xmlns:a16="http://schemas.microsoft.com/office/drawing/2014/main" id="{50A83484-6AAC-467A-92DE-10C6A44E0C93}"/>
                </a:ext>
              </a:extLst>
            </p:cNvPr>
            <p:cNvSpPr/>
            <p:nvPr/>
          </p:nvSpPr>
          <p:spPr>
            <a:xfrm>
              <a:off x="2016224" y="1224136"/>
              <a:ext cx="144016" cy="144016"/>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sz="1500">
                <a:latin typeface="Times New Roman" panose="02020603050405020304" pitchFamily="18" charset="0"/>
                <a:cs typeface="Times New Roman" panose="02020603050405020304" pitchFamily="18" charset="0"/>
              </a:endParaRPr>
            </a:p>
          </p:txBody>
        </p:sp>
        <p:sp>
          <p:nvSpPr>
            <p:cNvPr id="82" name="TextBox 31">
              <a:extLst>
                <a:ext uri="{FF2B5EF4-FFF2-40B4-BE49-F238E27FC236}">
                  <a16:creationId xmlns:a16="http://schemas.microsoft.com/office/drawing/2014/main" id="{FB7106B8-62F4-47A4-8143-CB48D9402420}"/>
                </a:ext>
              </a:extLst>
            </p:cNvPr>
            <p:cNvSpPr txBox="1"/>
            <p:nvPr/>
          </p:nvSpPr>
          <p:spPr>
            <a:xfrm>
              <a:off x="1279070" y="891521"/>
              <a:ext cx="1313149" cy="548640"/>
            </a:xfrm>
            <a:prstGeom prst="rect">
              <a:avLst/>
            </a:prstGeom>
            <a:noFill/>
          </p:spPr>
          <p:txBody>
            <a:bodyPr wrap="square" rtlCol="0">
              <a:noAutofit/>
            </a:bodyPr>
            <a:lstStyle/>
            <a:p>
              <a:pPr>
                <a:spcAft>
                  <a:spcPts val="0"/>
                </a:spcAft>
              </a:pPr>
              <a:r>
                <a:rPr lang="en-US" altLang="zh-CN" sz="1500" kern="1200" dirty="0" err="1">
                  <a:solidFill>
                    <a:srgbClr val="000000"/>
                  </a:solidFill>
                  <a:effectLst/>
                  <a:latin typeface="Times New Roman" panose="02020603050405020304" pitchFamily="18" charset="0"/>
                  <a:ea typeface="新細明體"/>
                  <a:cs typeface="Times New Roman" panose="02020603050405020304" pitchFamily="18" charset="0"/>
                </a:rPr>
                <a:t>Liangzhou</a:t>
              </a:r>
              <a:endParaRPr lang="zh-HK" sz="1500" dirty="0">
                <a:effectLst/>
                <a:latin typeface="Times New Roman" panose="02020603050405020304" pitchFamily="18" charset="0"/>
                <a:ea typeface="新細明體"/>
                <a:cs typeface="Times New Roman" panose="02020603050405020304" pitchFamily="18" charset="0"/>
              </a:endParaRPr>
            </a:p>
          </p:txBody>
        </p:sp>
      </p:grpSp>
      <p:sp>
        <p:nvSpPr>
          <p:cNvPr id="2" name="Rectangle 1">
            <a:extLst>
              <a:ext uri="{FF2B5EF4-FFF2-40B4-BE49-F238E27FC236}">
                <a16:creationId xmlns:a16="http://schemas.microsoft.com/office/drawing/2014/main" id="{A3DF6884-07E4-4E7D-9622-B26181684202}"/>
              </a:ext>
            </a:extLst>
          </p:cNvPr>
          <p:cNvSpPr/>
          <p:nvPr/>
        </p:nvSpPr>
        <p:spPr>
          <a:xfrm>
            <a:off x="4409213" y="864463"/>
            <a:ext cx="1148392" cy="264052"/>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HK" sz="1500">
              <a:latin typeface="Times New Roman" panose="02020603050405020304" pitchFamily="18" charset="0"/>
              <a:cs typeface="Times New Roman" panose="02020603050405020304" pitchFamily="18" charset="0"/>
            </a:endParaRPr>
          </a:p>
        </p:txBody>
      </p:sp>
      <p:sp>
        <p:nvSpPr>
          <p:cNvPr id="85" name="Rectangle 84">
            <a:extLst>
              <a:ext uri="{FF2B5EF4-FFF2-40B4-BE49-F238E27FC236}">
                <a16:creationId xmlns:a16="http://schemas.microsoft.com/office/drawing/2014/main" id="{750FC235-7AA7-417D-BB90-28BBC90B712A}"/>
              </a:ext>
            </a:extLst>
          </p:cNvPr>
          <p:cNvSpPr/>
          <p:nvPr/>
        </p:nvSpPr>
        <p:spPr>
          <a:xfrm>
            <a:off x="4132152" y="1410523"/>
            <a:ext cx="1148392" cy="264052"/>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HK" sz="1500">
              <a:latin typeface="Times New Roman" panose="02020603050405020304" pitchFamily="18" charset="0"/>
              <a:cs typeface="Times New Roman" panose="02020603050405020304" pitchFamily="18" charset="0"/>
            </a:endParaRPr>
          </a:p>
        </p:txBody>
      </p:sp>
      <p:sp>
        <p:nvSpPr>
          <p:cNvPr id="87" name="Rectangle 86">
            <a:extLst>
              <a:ext uri="{FF2B5EF4-FFF2-40B4-BE49-F238E27FC236}">
                <a16:creationId xmlns:a16="http://schemas.microsoft.com/office/drawing/2014/main" id="{DF977337-BA6D-4D10-95B1-1AE4206A2B1E}"/>
              </a:ext>
            </a:extLst>
          </p:cNvPr>
          <p:cNvSpPr/>
          <p:nvPr/>
        </p:nvSpPr>
        <p:spPr>
          <a:xfrm>
            <a:off x="3964064" y="2283191"/>
            <a:ext cx="1148392" cy="264052"/>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HK" sz="1500">
              <a:latin typeface="Times New Roman" panose="02020603050405020304" pitchFamily="18" charset="0"/>
              <a:cs typeface="Times New Roman" panose="02020603050405020304" pitchFamily="18" charset="0"/>
            </a:endParaRPr>
          </a:p>
        </p:txBody>
      </p:sp>
      <p:sp>
        <p:nvSpPr>
          <p:cNvPr id="88" name="Rectangle 87">
            <a:extLst>
              <a:ext uri="{FF2B5EF4-FFF2-40B4-BE49-F238E27FC236}">
                <a16:creationId xmlns:a16="http://schemas.microsoft.com/office/drawing/2014/main" id="{7A7EF45A-4614-43AD-B959-FD00624CF2F2}"/>
              </a:ext>
            </a:extLst>
          </p:cNvPr>
          <p:cNvSpPr/>
          <p:nvPr/>
        </p:nvSpPr>
        <p:spPr>
          <a:xfrm>
            <a:off x="5202146" y="2097670"/>
            <a:ext cx="1148392" cy="264052"/>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HK" sz="1500">
              <a:latin typeface="Times New Roman" panose="02020603050405020304" pitchFamily="18" charset="0"/>
              <a:cs typeface="Times New Roman" panose="02020603050405020304" pitchFamily="18" charset="0"/>
            </a:endParaRPr>
          </a:p>
        </p:txBody>
      </p:sp>
      <p:sp>
        <p:nvSpPr>
          <p:cNvPr id="89" name="Rectangle 88">
            <a:extLst>
              <a:ext uri="{FF2B5EF4-FFF2-40B4-BE49-F238E27FC236}">
                <a16:creationId xmlns:a16="http://schemas.microsoft.com/office/drawing/2014/main" id="{E022E355-C2BD-4534-B6C1-11BE9E3BCA49}"/>
              </a:ext>
            </a:extLst>
          </p:cNvPr>
          <p:cNvSpPr/>
          <p:nvPr/>
        </p:nvSpPr>
        <p:spPr>
          <a:xfrm>
            <a:off x="3557956" y="2948770"/>
            <a:ext cx="1148392" cy="264052"/>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HK" sz="1500">
              <a:latin typeface="Times New Roman" panose="02020603050405020304" pitchFamily="18" charset="0"/>
              <a:cs typeface="Times New Roman" panose="02020603050405020304" pitchFamily="18" charset="0"/>
            </a:endParaRPr>
          </a:p>
        </p:txBody>
      </p:sp>
      <p:sp>
        <p:nvSpPr>
          <p:cNvPr id="90" name="Rectangle 89">
            <a:extLst>
              <a:ext uri="{FF2B5EF4-FFF2-40B4-BE49-F238E27FC236}">
                <a16:creationId xmlns:a16="http://schemas.microsoft.com/office/drawing/2014/main" id="{D544D6E2-09AE-49C7-B5BD-EED0B4193A98}"/>
              </a:ext>
            </a:extLst>
          </p:cNvPr>
          <p:cNvSpPr/>
          <p:nvPr/>
        </p:nvSpPr>
        <p:spPr>
          <a:xfrm>
            <a:off x="6679791" y="5801096"/>
            <a:ext cx="1148392" cy="264052"/>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HK" sz="1500">
              <a:latin typeface="Times New Roman" panose="02020603050405020304" pitchFamily="18" charset="0"/>
              <a:cs typeface="Times New Roman" panose="02020603050405020304" pitchFamily="18" charset="0"/>
            </a:endParaRPr>
          </a:p>
        </p:txBody>
      </p:sp>
      <p:sp>
        <p:nvSpPr>
          <p:cNvPr id="91" name="Rectangle 90">
            <a:extLst>
              <a:ext uri="{FF2B5EF4-FFF2-40B4-BE49-F238E27FC236}">
                <a16:creationId xmlns:a16="http://schemas.microsoft.com/office/drawing/2014/main" id="{CB415F4F-3206-4062-96EE-27A806BC0946}"/>
              </a:ext>
            </a:extLst>
          </p:cNvPr>
          <p:cNvSpPr/>
          <p:nvPr/>
        </p:nvSpPr>
        <p:spPr>
          <a:xfrm>
            <a:off x="7782075" y="1365801"/>
            <a:ext cx="1148392" cy="264052"/>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HK" sz="1500">
              <a:latin typeface="Times New Roman" panose="02020603050405020304" pitchFamily="18" charset="0"/>
              <a:cs typeface="Times New Roman" panose="02020603050405020304" pitchFamily="18" charset="0"/>
            </a:endParaRPr>
          </a:p>
        </p:txBody>
      </p:sp>
      <p:sp>
        <p:nvSpPr>
          <p:cNvPr id="92" name="Rectangle 91">
            <a:extLst>
              <a:ext uri="{FF2B5EF4-FFF2-40B4-BE49-F238E27FC236}">
                <a16:creationId xmlns:a16="http://schemas.microsoft.com/office/drawing/2014/main" id="{B83A22CC-0FA5-4C13-9486-0B97B58822FE}"/>
              </a:ext>
            </a:extLst>
          </p:cNvPr>
          <p:cNvSpPr/>
          <p:nvPr/>
        </p:nvSpPr>
        <p:spPr>
          <a:xfrm>
            <a:off x="5512100" y="3930935"/>
            <a:ext cx="1148392" cy="264052"/>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HK" sz="1500">
              <a:latin typeface="Times New Roman" panose="02020603050405020304" pitchFamily="18" charset="0"/>
              <a:cs typeface="Times New Roman" panose="02020603050405020304" pitchFamily="18" charset="0"/>
            </a:endParaRPr>
          </a:p>
        </p:txBody>
      </p:sp>
      <p:sp>
        <p:nvSpPr>
          <p:cNvPr id="93" name="Rectangle 92">
            <a:extLst>
              <a:ext uri="{FF2B5EF4-FFF2-40B4-BE49-F238E27FC236}">
                <a16:creationId xmlns:a16="http://schemas.microsoft.com/office/drawing/2014/main" id="{47C96603-5DFC-41BC-9FC8-48087B4296BD}"/>
              </a:ext>
            </a:extLst>
          </p:cNvPr>
          <p:cNvSpPr/>
          <p:nvPr/>
        </p:nvSpPr>
        <p:spPr>
          <a:xfrm>
            <a:off x="7419015" y="1803888"/>
            <a:ext cx="1148392" cy="264052"/>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HK" sz="1500">
              <a:latin typeface="Times New Roman" panose="02020603050405020304" pitchFamily="18" charset="0"/>
              <a:cs typeface="Times New Roman" panose="02020603050405020304" pitchFamily="18" charset="0"/>
            </a:endParaRPr>
          </a:p>
        </p:txBody>
      </p:sp>
      <p:sp>
        <p:nvSpPr>
          <p:cNvPr id="94" name="Rectangle 93">
            <a:extLst>
              <a:ext uri="{FF2B5EF4-FFF2-40B4-BE49-F238E27FC236}">
                <a16:creationId xmlns:a16="http://schemas.microsoft.com/office/drawing/2014/main" id="{1B00DA5A-CC57-443D-8F95-CBC559554F1B}"/>
              </a:ext>
            </a:extLst>
          </p:cNvPr>
          <p:cNvSpPr/>
          <p:nvPr/>
        </p:nvSpPr>
        <p:spPr>
          <a:xfrm>
            <a:off x="7207879" y="2163503"/>
            <a:ext cx="1148392" cy="264052"/>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HK" sz="15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87255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3">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pic>
        <p:nvPicPr>
          <p:cNvPr id="5" name="Picture 2"/>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3900" y="852531"/>
            <a:ext cx="4866498" cy="5779333"/>
          </a:xfrm>
          <a:prstGeom prst="rect">
            <a:avLst/>
          </a:prstGeom>
          <a:noFill/>
          <a:ln w="38100" cmpd="sng">
            <a:solidFill>
              <a:schemeClr val="tx2">
                <a:lumMod val="40000"/>
                <a:lumOff val="60000"/>
              </a:schemeClr>
            </a:solidFill>
            <a:miter lim="800000"/>
            <a:headEnd/>
            <a:tailEnd/>
          </a:ln>
          <a:effectLst>
            <a:outerShdw blurRad="50800" dist="38100" dir="2700000" algn="tl" rotWithShape="0">
              <a:prstClr val="black">
                <a:alpha val="40000"/>
              </a:prstClr>
            </a:outerShdw>
          </a:effectLst>
        </p:spPr>
      </p:pic>
      <p:sp>
        <p:nvSpPr>
          <p:cNvPr id="6" name="TextBox 1"/>
          <p:cNvSpPr txBox="1"/>
          <p:nvPr/>
        </p:nvSpPr>
        <p:spPr>
          <a:xfrm>
            <a:off x="2800630" y="1100725"/>
            <a:ext cx="2579768" cy="571500"/>
          </a:xfrm>
          <a:prstGeom prst="rect">
            <a:avLst/>
          </a:prstGeom>
          <a:noFill/>
        </p:spPr>
        <p:txBody>
          <a:bodyPr wrap="square" rtlCol="0">
            <a:noAutofit/>
          </a:bodyPr>
          <a:lstStyle/>
          <a:p>
            <a:pPr>
              <a:spcAft>
                <a:spcPts val="0"/>
              </a:spcAft>
            </a:pPr>
            <a:r>
              <a:rPr lang="en-US" altLang="zh-CN" kern="1200" dirty="0">
                <a:solidFill>
                  <a:srgbClr val="000000"/>
                </a:solidFill>
                <a:effectLst/>
                <a:latin typeface="Times New Roman"/>
                <a:ea typeface="新細明體"/>
                <a:cs typeface="Times New Roman"/>
              </a:rPr>
              <a:t>Left: Wooden curtain </a:t>
            </a:r>
            <a:r>
              <a:rPr lang="en-US" altLang="zh-HK" dirty="0">
                <a:solidFill>
                  <a:srgbClr val="000000"/>
                </a:solidFill>
                <a:latin typeface="Times New Roman"/>
                <a:ea typeface="新細明體"/>
                <a:cs typeface="Times New Roman"/>
              </a:rPr>
              <a:t>Right: Tall ladder</a:t>
            </a:r>
            <a:endParaRPr lang="zh-HK" dirty="0">
              <a:effectLst/>
              <a:latin typeface="Times New Roman"/>
              <a:ea typeface="新細明體"/>
            </a:endParaRPr>
          </a:p>
        </p:txBody>
      </p:sp>
      <p:sp>
        <p:nvSpPr>
          <p:cNvPr id="7" name="TextBox 3"/>
          <p:cNvSpPr txBox="1"/>
          <p:nvPr/>
        </p:nvSpPr>
        <p:spPr>
          <a:xfrm>
            <a:off x="5642112" y="4960034"/>
            <a:ext cx="2723699" cy="1666246"/>
          </a:xfrm>
          <a:prstGeom prst="rect">
            <a:avLst/>
          </a:prstGeom>
          <a:solidFill>
            <a:schemeClr val="accent6">
              <a:lumMod val="20000"/>
              <a:lumOff val="80000"/>
            </a:schemeClr>
          </a:solidFill>
          <a:ln>
            <a:solidFill>
              <a:schemeClr val="accent2">
                <a:lumMod val="40000"/>
                <a:lumOff val="60000"/>
              </a:schemeClr>
            </a:solidFill>
          </a:ln>
        </p:spPr>
        <p:txBody>
          <a:bodyPr wrap="square" rtlCol="0">
            <a:noAutofit/>
          </a:bodyPr>
          <a:lstStyle/>
          <a:p>
            <a:pPr lvl="0">
              <a:lnSpc>
                <a:spcPct val="110000"/>
              </a:lnSpc>
            </a:pPr>
            <a:r>
              <a:rPr lang="en-US" altLang="zh-CN" sz="1500" dirty="0">
                <a:solidFill>
                  <a:srgbClr val="000000"/>
                </a:solidFill>
                <a:latin typeface="Times New Roman" panose="02020603050405020304" pitchFamily="18" charset="0"/>
                <a:ea typeface="新細明體"/>
                <a:cs typeface="Times New Roman" panose="02020603050405020304" pitchFamily="18" charset="0"/>
              </a:rPr>
              <a:t>Siege use</a:t>
            </a:r>
            <a:r>
              <a:rPr lang="en-US" sz="1500" dirty="0">
                <a:solidFill>
                  <a:srgbClr val="000000"/>
                </a:solidFill>
                <a:latin typeface="Times New Roman" panose="02020603050405020304" pitchFamily="18" charset="0"/>
                <a:ea typeface="新細明體"/>
                <a:cs typeface="Times New Roman" panose="02020603050405020304" pitchFamily="18" charset="0"/>
              </a:rPr>
              <a:t>  </a:t>
            </a:r>
            <a:r>
              <a:rPr lang="en-US" sz="1500" dirty="0">
                <a:solidFill>
                  <a:srgbClr val="FF0000"/>
                </a:solidFill>
                <a:latin typeface="Times New Roman" panose="02020603050405020304" pitchFamily="18" charset="0"/>
                <a:ea typeface="新細明體"/>
                <a:cs typeface="Times New Roman" panose="02020603050405020304" pitchFamily="18" charset="0"/>
                <a:sym typeface="Wingdings"/>
              </a:rPr>
              <a:t> </a:t>
            </a:r>
            <a:endParaRPr lang="zh-HK" altLang="en-US" sz="1500" dirty="0">
              <a:solidFill>
                <a:srgbClr val="FF0000"/>
              </a:solidFill>
              <a:latin typeface="Times New Roman" panose="02020603050405020304" pitchFamily="18" charset="0"/>
              <a:ea typeface="新細明體"/>
              <a:cs typeface="Times New Roman" panose="02020603050405020304" pitchFamily="18" charset="0"/>
            </a:endParaRPr>
          </a:p>
          <a:p>
            <a:pPr lvl="0">
              <a:lnSpc>
                <a:spcPct val="110000"/>
              </a:lnSpc>
            </a:pPr>
            <a:r>
              <a:rPr lang="en-US" altLang="zh-CN" sz="1500" dirty="0">
                <a:solidFill>
                  <a:srgbClr val="000000"/>
                </a:solidFill>
                <a:latin typeface="Times New Roman" panose="02020603050405020304" pitchFamily="18" charset="0"/>
                <a:ea typeface="新細明體"/>
                <a:cs typeface="Times New Roman" panose="02020603050405020304" pitchFamily="18" charset="0"/>
              </a:rPr>
              <a:t>Defensive use</a:t>
            </a:r>
            <a:r>
              <a:rPr lang="en-US" sz="1500" dirty="0">
                <a:solidFill>
                  <a:srgbClr val="000000"/>
                </a:solidFill>
                <a:latin typeface="Times New Roman" panose="02020603050405020304" pitchFamily="18" charset="0"/>
                <a:ea typeface="新細明體"/>
                <a:cs typeface="Times New Roman" panose="02020603050405020304" pitchFamily="18" charset="0"/>
              </a:rPr>
              <a:t>  </a:t>
            </a:r>
            <a:r>
              <a:rPr lang="en-US" altLang="zh-HK" sz="1500" dirty="0">
                <a:latin typeface="Times New Roman" panose="02020603050405020304" pitchFamily="18" charset="0"/>
                <a:cs typeface="Times New Roman" panose="02020603050405020304" pitchFamily="18" charset="0"/>
                <a:sym typeface="Wingdings"/>
              </a:rPr>
              <a:t></a:t>
            </a:r>
            <a:endParaRPr lang="en-US" sz="1500" dirty="0">
              <a:latin typeface="Times New Roman" panose="02020603050405020304" pitchFamily="18" charset="0"/>
              <a:ea typeface="新細明體"/>
              <a:cs typeface="Times New Roman" panose="02020603050405020304" pitchFamily="18" charset="0"/>
            </a:endParaRPr>
          </a:p>
          <a:p>
            <a:pPr lvl="0">
              <a:lnSpc>
                <a:spcPct val="110000"/>
              </a:lnSpc>
            </a:pPr>
            <a:r>
              <a:rPr lang="en-US" altLang="zh-TW" sz="1500" dirty="0">
                <a:solidFill>
                  <a:prstClr val="black"/>
                </a:solidFill>
                <a:latin typeface="Times New Roman" panose="02020603050405020304" pitchFamily="18" charset="0"/>
                <a:ea typeface="新細明體"/>
                <a:cs typeface="Times New Roman" panose="02020603050405020304" pitchFamily="18" charset="0"/>
              </a:rPr>
              <a:t>Operating principle:</a:t>
            </a:r>
            <a:endParaRPr lang="zh-HK" altLang="en-US" sz="1500" dirty="0">
              <a:solidFill>
                <a:prstClr val="black"/>
              </a:solidFill>
              <a:latin typeface="Times New Roman" panose="02020603050405020304" pitchFamily="18" charset="0"/>
              <a:ea typeface="新細明體"/>
              <a:cs typeface="Times New Roman" panose="02020603050405020304" pitchFamily="18" charset="0"/>
            </a:endParaRPr>
          </a:p>
        </p:txBody>
      </p:sp>
      <p:sp>
        <p:nvSpPr>
          <p:cNvPr id="2" name="文字方塊 1"/>
          <p:cNvSpPr txBox="1"/>
          <p:nvPr/>
        </p:nvSpPr>
        <p:spPr>
          <a:xfrm>
            <a:off x="5642112" y="5793157"/>
            <a:ext cx="2723699" cy="784830"/>
          </a:xfrm>
          <a:prstGeom prst="rect">
            <a:avLst/>
          </a:prstGeom>
          <a:noFill/>
        </p:spPr>
        <p:txBody>
          <a:bodyPr wrap="square" rtlCol="0">
            <a:spAutoFit/>
          </a:bodyPr>
          <a:lstStyle/>
          <a:p>
            <a:r>
              <a:rPr lang="en-US" altLang="zh-TW" sz="1500" dirty="0">
                <a:solidFill>
                  <a:srgbClr val="FF0000"/>
                </a:solidFill>
                <a:latin typeface="Times New Roman" panose="02020603050405020304" pitchFamily="18" charset="0"/>
                <a:cs typeface="Times New Roman" panose="02020603050405020304" pitchFamily="18" charset="0"/>
              </a:rPr>
              <a:t>These were used for transporting soldiers and assisting them in climbing </a:t>
            </a:r>
            <a:r>
              <a:rPr lang="en-US" altLang="zh-TW" sz="1500" dirty="0" smtClean="0">
                <a:solidFill>
                  <a:srgbClr val="FF0000"/>
                </a:solidFill>
                <a:latin typeface="Times New Roman" panose="02020603050405020304" pitchFamily="18" charset="0"/>
                <a:cs typeface="Times New Roman" panose="02020603050405020304" pitchFamily="18" charset="0"/>
              </a:rPr>
              <a:t>the city </a:t>
            </a:r>
            <a:r>
              <a:rPr lang="en-US" altLang="zh-TW" sz="1500" dirty="0">
                <a:solidFill>
                  <a:srgbClr val="FF0000"/>
                </a:solidFill>
                <a:latin typeface="Times New Roman" panose="02020603050405020304" pitchFamily="18" charset="0"/>
                <a:cs typeface="Times New Roman" panose="02020603050405020304" pitchFamily="18" charset="0"/>
              </a:rPr>
              <a:t>walls to </a:t>
            </a:r>
            <a:r>
              <a:rPr lang="en-US" altLang="zh-TW" sz="1500" dirty="0" smtClean="0">
                <a:solidFill>
                  <a:srgbClr val="FF0000"/>
                </a:solidFill>
                <a:latin typeface="Times New Roman" panose="02020603050405020304" pitchFamily="18" charset="0"/>
                <a:cs typeface="Times New Roman" panose="02020603050405020304" pitchFamily="18" charset="0"/>
              </a:rPr>
              <a:t>attack</a:t>
            </a:r>
            <a:r>
              <a:rPr lang="en-US" altLang="zh-TW" sz="1500" dirty="0" smtClean="0">
                <a:solidFill>
                  <a:srgbClr val="7030A0"/>
                </a:solidFill>
                <a:latin typeface="Times New Roman" panose="02020603050405020304" pitchFamily="18" charset="0"/>
                <a:cs typeface="Times New Roman" panose="02020603050405020304" pitchFamily="18" charset="0"/>
              </a:rPr>
              <a:t>.</a:t>
            </a:r>
            <a:endParaRPr lang="zh-HK" altLang="en-US" sz="1500" dirty="0">
              <a:latin typeface="Times New Roman" panose="02020603050405020304" pitchFamily="18" charset="0"/>
              <a:cs typeface="Times New Roman" panose="02020603050405020304" pitchFamily="18" charset="0"/>
            </a:endParaRPr>
          </a:p>
        </p:txBody>
      </p:sp>
      <p:pic>
        <p:nvPicPr>
          <p:cNvPr id="9" name="圖片 8"/>
          <p:cNvPicPr>
            <a:picLocks noChangeAspect="1"/>
          </p:cNvPicPr>
          <p:nvPr/>
        </p:nvPicPr>
        <p:blipFill>
          <a:blip r:embed="rId5"/>
          <a:stretch>
            <a:fillRect/>
          </a:stretch>
        </p:blipFill>
        <p:spPr>
          <a:xfrm>
            <a:off x="6569927" y="5032013"/>
            <a:ext cx="169130" cy="169130"/>
          </a:xfrm>
          <a:prstGeom prst="rect">
            <a:avLst/>
          </a:prstGeom>
        </p:spPr>
      </p:pic>
    </p:spTree>
    <p:extLst>
      <p:ext uri="{BB962C8B-B14F-4D97-AF65-F5344CB8AC3E}">
        <p14:creationId xmlns:p14="http://schemas.microsoft.com/office/powerpoint/2010/main" val="688781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p:tgtEl>
                                          <p:spTgt spid="2"/>
                                        </p:tgtEl>
                                        <p:attrNameLst>
                                          <p:attrName>ppt_y</p:attrName>
                                        </p:attrNameLst>
                                      </p:cBhvr>
                                      <p:tavLst>
                                        <p:tav tm="0">
                                          <p:val>
                                            <p:strVal val="#ppt_y+#ppt_h*1.125000"/>
                                          </p:val>
                                        </p:tav>
                                        <p:tav tm="100000">
                                          <p:val>
                                            <p:strVal val="#ppt_y"/>
                                          </p:val>
                                        </p:tav>
                                      </p:tavLst>
                                    </p:anim>
                                    <p:animEffect transition="in" filter="wipe(up)">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3">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pic>
        <p:nvPicPr>
          <p:cNvPr id="5" name="Picture 4"/>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9342" y="736053"/>
            <a:ext cx="3537967" cy="5767768"/>
          </a:xfrm>
          <a:prstGeom prst="rect">
            <a:avLst/>
          </a:prstGeom>
          <a:noFill/>
          <a:ln w="38100" cmpd="sng">
            <a:solidFill>
              <a:schemeClr val="tx2">
                <a:lumMod val="40000"/>
                <a:lumOff val="60000"/>
              </a:schemeClr>
            </a:solidFill>
            <a:miter lim="800000"/>
            <a:headEnd/>
            <a:tailEnd/>
          </a:ln>
          <a:effectLst>
            <a:outerShdw blurRad="50800" dist="38100" dir="2700000" algn="tl" rotWithShape="0">
              <a:prstClr val="black">
                <a:alpha val="40000"/>
              </a:prstClr>
            </a:outerShdw>
          </a:effectLst>
        </p:spPr>
      </p:pic>
      <p:sp>
        <p:nvSpPr>
          <p:cNvPr id="6" name="TextBox 2"/>
          <p:cNvSpPr txBox="1"/>
          <p:nvPr/>
        </p:nvSpPr>
        <p:spPr>
          <a:xfrm>
            <a:off x="689342" y="736993"/>
            <a:ext cx="3537967" cy="369332"/>
          </a:xfrm>
          <a:prstGeom prst="rect">
            <a:avLst/>
          </a:prstGeom>
          <a:noFill/>
        </p:spPr>
        <p:txBody>
          <a:bodyPr wrap="square" rtlCol="0">
            <a:spAutoFit/>
          </a:bodyPr>
          <a:lstStyle/>
          <a:p>
            <a:pPr>
              <a:spcAft>
                <a:spcPts val="0"/>
              </a:spcAft>
            </a:pPr>
            <a:r>
              <a:rPr lang="en-US" altLang="zh-CN" dirty="0">
                <a:solidFill>
                  <a:srgbClr val="000000"/>
                </a:solidFill>
                <a:latin typeface="Times New Roman"/>
                <a:ea typeface="新細明體"/>
                <a:cs typeface="Times New Roman"/>
              </a:rPr>
              <a:t>Lookout Tower Cart</a:t>
            </a:r>
            <a:endParaRPr lang="zh-HK" dirty="0">
              <a:effectLst/>
              <a:latin typeface="Times New Roman"/>
              <a:ea typeface="新細明體"/>
            </a:endParaRPr>
          </a:p>
        </p:txBody>
      </p:sp>
      <p:sp>
        <p:nvSpPr>
          <p:cNvPr id="7" name="TextBox 5"/>
          <p:cNvSpPr txBox="1"/>
          <p:nvPr/>
        </p:nvSpPr>
        <p:spPr>
          <a:xfrm>
            <a:off x="3171038" y="1491992"/>
            <a:ext cx="1624650" cy="2379926"/>
          </a:xfrm>
          <a:prstGeom prst="rect">
            <a:avLst/>
          </a:prstGeom>
          <a:solidFill>
            <a:schemeClr val="bg2"/>
          </a:solidFill>
        </p:spPr>
        <p:txBody>
          <a:bodyPr wrap="square" rtlCol="0">
            <a:noAutofit/>
          </a:bodyPr>
          <a:lstStyle/>
          <a:p>
            <a:pPr>
              <a:spcAft>
                <a:spcPts val="0"/>
              </a:spcAft>
            </a:pPr>
            <a:r>
              <a:rPr lang="en-US" altLang="zh-CN" sz="1500" dirty="0">
                <a:latin typeface="Times New Roman" panose="02020603050405020304" pitchFamily="18" charset="0"/>
                <a:ea typeface="新細明體"/>
                <a:cs typeface="Times New Roman" panose="02020603050405020304" pitchFamily="18" charset="0"/>
              </a:rPr>
              <a:t>(Hint: </a:t>
            </a:r>
            <a:r>
              <a:rPr lang="en-US" altLang="zh-CN" sz="1500" dirty="0" smtClean="0">
                <a:latin typeface="Times New Roman" panose="02020603050405020304" pitchFamily="18" charset="0"/>
                <a:ea typeface="新細明體"/>
                <a:cs typeface="Times New Roman" panose="02020603050405020304" pitchFamily="18" charset="0"/>
              </a:rPr>
              <a:t>Soldiers on </a:t>
            </a:r>
            <a:r>
              <a:rPr lang="en-US" altLang="zh-CN" sz="1500" dirty="0">
                <a:latin typeface="Times New Roman" panose="02020603050405020304" pitchFamily="18" charset="0"/>
                <a:ea typeface="新細明體"/>
                <a:cs typeface="Times New Roman" panose="02020603050405020304" pitchFamily="18" charset="0"/>
              </a:rPr>
              <a:t>the ground </a:t>
            </a:r>
            <a:r>
              <a:rPr lang="en-US" altLang="zh-CN" sz="1500" dirty="0" smtClean="0">
                <a:latin typeface="Times New Roman" panose="02020603050405020304" pitchFamily="18" charset="0"/>
                <a:ea typeface="新細明體"/>
                <a:cs typeface="Times New Roman" panose="02020603050405020304" pitchFamily="18" charset="0"/>
              </a:rPr>
              <a:t>pushed </a:t>
            </a:r>
            <a:r>
              <a:rPr lang="en-US" altLang="zh-CN" sz="1500" dirty="0">
                <a:latin typeface="Times New Roman" panose="02020603050405020304" pitchFamily="18" charset="0"/>
                <a:ea typeface="新細明體"/>
                <a:cs typeface="Times New Roman" panose="02020603050405020304" pitchFamily="18" charset="0"/>
              </a:rPr>
              <a:t>these into appropriate positions and then </a:t>
            </a:r>
            <a:r>
              <a:rPr lang="en-US" altLang="zh-CN" sz="1500" dirty="0" smtClean="0">
                <a:latin typeface="Times New Roman" panose="02020603050405020304" pitchFamily="18" charset="0"/>
                <a:ea typeface="新細明體"/>
                <a:cs typeface="Times New Roman" panose="02020603050405020304" pitchFamily="18" charset="0"/>
              </a:rPr>
              <a:t>used </a:t>
            </a:r>
            <a:r>
              <a:rPr lang="en-US" altLang="zh-CN" sz="1500" kern="1200" dirty="0">
                <a:effectLst/>
                <a:latin typeface="Times New Roman" panose="02020603050405020304" pitchFamily="18" charset="0"/>
                <a:ea typeface="新細明體"/>
                <a:cs typeface="Times New Roman" panose="02020603050405020304" pitchFamily="18" charset="0"/>
              </a:rPr>
              <a:t>the rope to lift </a:t>
            </a:r>
            <a:r>
              <a:rPr lang="en-US" altLang="zh-CN" sz="1500" dirty="0">
                <a:latin typeface="Times New Roman" panose="02020603050405020304" pitchFamily="18" charset="0"/>
                <a:ea typeface="新細明體"/>
                <a:cs typeface="Times New Roman" panose="02020603050405020304" pitchFamily="18" charset="0"/>
              </a:rPr>
              <a:t>the small house containing other </a:t>
            </a:r>
            <a:r>
              <a:rPr lang="en-US" altLang="zh-CN" sz="1500" dirty="0" smtClean="0">
                <a:latin typeface="Times New Roman" panose="02020603050405020304" pitchFamily="18" charset="0"/>
                <a:ea typeface="新細明體"/>
                <a:cs typeface="Times New Roman" panose="02020603050405020304" pitchFamily="18" charset="0"/>
              </a:rPr>
              <a:t>soldiers.)</a:t>
            </a:r>
            <a:endParaRPr lang="zh-HK" sz="1500" dirty="0">
              <a:effectLst/>
              <a:latin typeface="Times New Roman" panose="02020603050405020304" pitchFamily="18" charset="0"/>
              <a:ea typeface="新細明體"/>
              <a:cs typeface="Times New Roman" panose="02020603050405020304" pitchFamily="18" charset="0"/>
            </a:endParaRPr>
          </a:p>
        </p:txBody>
      </p:sp>
      <p:sp>
        <p:nvSpPr>
          <p:cNvPr id="8" name="TextBox 4"/>
          <p:cNvSpPr txBox="1"/>
          <p:nvPr/>
        </p:nvSpPr>
        <p:spPr>
          <a:xfrm>
            <a:off x="4635832" y="4170709"/>
            <a:ext cx="3934240" cy="2105256"/>
          </a:xfrm>
          <a:prstGeom prst="rect">
            <a:avLst/>
          </a:prstGeom>
          <a:solidFill>
            <a:srgbClr val="FDEADA"/>
          </a:solidFill>
          <a:ln>
            <a:solidFill>
              <a:schemeClr val="accent2">
                <a:lumMod val="40000"/>
                <a:lumOff val="60000"/>
              </a:schemeClr>
            </a:solidFill>
          </a:ln>
        </p:spPr>
        <p:txBody>
          <a:bodyPr wrap="square" rtlCol="0">
            <a:spAutoFit/>
          </a:bodyPr>
          <a:lstStyle/>
          <a:p>
            <a:pPr lvl="0">
              <a:lnSpc>
                <a:spcPct val="110000"/>
              </a:lnSpc>
            </a:pPr>
            <a:r>
              <a:rPr lang="en-US" altLang="zh-CN" sz="1500" dirty="0">
                <a:solidFill>
                  <a:srgbClr val="000000"/>
                </a:solidFill>
                <a:latin typeface="Times New Roman" panose="02020603050405020304" pitchFamily="18" charset="0"/>
                <a:ea typeface="新細明體"/>
                <a:cs typeface="Times New Roman" panose="02020603050405020304" pitchFamily="18" charset="0"/>
              </a:rPr>
              <a:t>Siege use</a:t>
            </a:r>
            <a:r>
              <a:rPr lang="en-US" sz="1500" dirty="0">
                <a:solidFill>
                  <a:srgbClr val="000000"/>
                </a:solidFill>
                <a:latin typeface="Times New Roman" panose="02020603050405020304" pitchFamily="18" charset="0"/>
                <a:ea typeface="新細明體"/>
                <a:cs typeface="Times New Roman" panose="02020603050405020304" pitchFamily="18" charset="0"/>
              </a:rPr>
              <a:t>  </a:t>
            </a:r>
            <a:r>
              <a:rPr lang="en-US" sz="1500" dirty="0">
                <a:solidFill>
                  <a:srgbClr val="FF0000"/>
                </a:solidFill>
                <a:latin typeface="Times New Roman" panose="02020603050405020304" pitchFamily="18" charset="0"/>
                <a:ea typeface="新細明體"/>
                <a:cs typeface="Times New Roman" panose="02020603050405020304" pitchFamily="18" charset="0"/>
                <a:sym typeface="Wingdings"/>
              </a:rPr>
              <a:t> </a:t>
            </a:r>
            <a:endParaRPr lang="zh-HK" altLang="en-US" sz="1500" dirty="0">
              <a:solidFill>
                <a:srgbClr val="FF0000"/>
              </a:solidFill>
              <a:latin typeface="Times New Roman" panose="02020603050405020304" pitchFamily="18" charset="0"/>
              <a:ea typeface="新細明體"/>
              <a:cs typeface="Times New Roman" panose="02020603050405020304" pitchFamily="18" charset="0"/>
            </a:endParaRPr>
          </a:p>
          <a:p>
            <a:pPr lvl="0">
              <a:lnSpc>
                <a:spcPct val="110000"/>
              </a:lnSpc>
            </a:pPr>
            <a:r>
              <a:rPr lang="en-US" altLang="zh-CN" sz="1500" dirty="0">
                <a:solidFill>
                  <a:srgbClr val="000000"/>
                </a:solidFill>
                <a:latin typeface="Times New Roman" panose="02020603050405020304" pitchFamily="18" charset="0"/>
                <a:ea typeface="新細明體"/>
                <a:cs typeface="Times New Roman" panose="02020603050405020304" pitchFamily="18" charset="0"/>
              </a:rPr>
              <a:t>Defensive use</a:t>
            </a:r>
            <a:r>
              <a:rPr lang="en-US" sz="1500" dirty="0">
                <a:solidFill>
                  <a:srgbClr val="000000"/>
                </a:solidFill>
                <a:latin typeface="Times New Roman" panose="02020603050405020304" pitchFamily="18" charset="0"/>
                <a:ea typeface="新細明體"/>
                <a:cs typeface="Times New Roman" panose="02020603050405020304" pitchFamily="18" charset="0"/>
              </a:rPr>
              <a:t>  </a:t>
            </a:r>
            <a:r>
              <a:rPr lang="en-US" altLang="zh-HK" sz="1500" dirty="0">
                <a:latin typeface="Times New Roman" panose="02020603050405020304" pitchFamily="18" charset="0"/>
                <a:cs typeface="Times New Roman" panose="02020603050405020304" pitchFamily="18" charset="0"/>
                <a:sym typeface="Wingdings"/>
              </a:rPr>
              <a:t></a:t>
            </a:r>
            <a:endParaRPr lang="en-US" sz="1500" dirty="0">
              <a:latin typeface="Times New Roman" panose="02020603050405020304" pitchFamily="18" charset="0"/>
              <a:ea typeface="新細明體"/>
              <a:cs typeface="Times New Roman" panose="02020603050405020304" pitchFamily="18" charset="0"/>
            </a:endParaRPr>
          </a:p>
          <a:p>
            <a:pPr lvl="0">
              <a:lnSpc>
                <a:spcPct val="110000"/>
              </a:lnSpc>
            </a:pPr>
            <a:r>
              <a:rPr lang="en-US" altLang="zh-TW" sz="1500" dirty="0">
                <a:solidFill>
                  <a:prstClr val="black"/>
                </a:solidFill>
                <a:latin typeface="Times New Roman" panose="02020603050405020304" pitchFamily="18" charset="0"/>
                <a:ea typeface="新細明體"/>
                <a:cs typeface="Times New Roman" panose="02020603050405020304" pitchFamily="18" charset="0"/>
              </a:rPr>
              <a:t>Operating principle:</a:t>
            </a:r>
          </a:p>
          <a:p>
            <a:pPr lvl="0">
              <a:lnSpc>
                <a:spcPct val="110000"/>
              </a:lnSpc>
            </a:pPr>
            <a:endParaRPr lang="en-US" altLang="zh-HK" sz="1500" dirty="0">
              <a:solidFill>
                <a:prstClr val="black"/>
              </a:solidFill>
              <a:latin typeface="Times New Roman" panose="02020603050405020304" pitchFamily="18" charset="0"/>
              <a:ea typeface="新細明體"/>
              <a:cs typeface="Times New Roman" panose="02020603050405020304" pitchFamily="18" charset="0"/>
            </a:endParaRPr>
          </a:p>
          <a:p>
            <a:pPr lvl="0">
              <a:lnSpc>
                <a:spcPct val="110000"/>
              </a:lnSpc>
            </a:pPr>
            <a:endParaRPr lang="en-US" altLang="zh-HK" sz="1500" dirty="0">
              <a:solidFill>
                <a:prstClr val="black"/>
              </a:solidFill>
              <a:latin typeface="Times New Roman" panose="02020603050405020304" pitchFamily="18" charset="0"/>
              <a:ea typeface="新細明體"/>
              <a:cs typeface="Times New Roman" panose="02020603050405020304" pitchFamily="18" charset="0"/>
            </a:endParaRPr>
          </a:p>
          <a:p>
            <a:pPr lvl="0">
              <a:lnSpc>
                <a:spcPct val="110000"/>
              </a:lnSpc>
            </a:pPr>
            <a:endParaRPr lang="en-US" altLang="zh-HK" sz="1500" dirty="0">
              <a:solidFill>
                <a:prstClr val="black"/>
              </a:solidFill>
              <a:latin typeface="Times New Roman" panose="02020603050405020304" pitchFamily="18" charset="0"/>
              <a:ea typeface="新細明體"/>
              <a:cs typeface="Times New Roman" panose="02020603050405020304" pitchFamily="18" charset="0"/>
            </a:endParaRPr>
          </a:p>
          <a:p>
            <a:pPr lvl="0">
              <a:lnSpc>
                <a:spcPct val="110000"/>
              </a:lnSpc>
            </a:pPr>
            <a:endParaRPr lang="en-US" altLang="zh-HK" sz="1500" dirty="0">
              <a:solidFill>
                <a:prstClr val="black"/>
              </a:solidFill>
              <a:latin typeface="Times New Roman" panose="02020603050405020304" pitchFamily="18" charset="0"/>
              <a:ea typeface="新細明體"/>
              <a:cs typeface="Times New Roman" panose="02020603050405020304" pitchFamily="18" charset="0"/>
            </a:endParaRPr>
          </a:p>
          <a:p>
            <a:pPr lvl="0">
              <a:lnSpc>
                <a:spcPct val="110000"/>
              </a:lnSpc>
            </a:pPr>
            <a:endParaRPr lang="zh-HK" altLang="en-US" sz="1500" dirty="0">
              <a:solidFill>
                <a:prstClr val="black"/>
              </a:solidFill>
              <a:latin typeface="Times New Roman" panose="02020603050405020304" pitchFamily="18" charset="0"/>
              <a:ea typeface="新細明體"/>
              <a:cs typeface="Times New Roman" panose="02020603050405020304" pitchFamily="18" charset="0"/>
            </a:endParaRPr>
          </a:p>
        </p:txBody>
      </p:sp>
      <p:sp>
        <p:nvSpPr>
          <p:cNvPr id="2" name="文字方塊 1"/>
          <p:cNvSpPr txBox="1"/>
          <p:nvPr/>
        </p:nvSpPr>
        <p:spPr>
          <a:xfrm>
            <a:off x="4635831" y="5102693"/>
            <a:ext cx="3855025" cy="1246495"/>
          </a:xfrm>
          <a:prstGeom prst="rect">
            <a:avLst/>
          </a:prstGeom>
          <a:noFill/>
        </p:spPr>
        <p:txBody>
          <a:bodyPr wrap="square" rtlCol="0">
            <a:spAutoFit/>
          </a:bodyPr>
          <a:lstStyle/>
          <a:p>
            <a:r>
              <a:rPr lang="en-US" altLang="zh-CN" sz="1500" dirty="0">
                <a:solidFill>
                  <a:srgbClr val="FF0000"/>
                </a:solidFill>
                <a:latin typeface="Times New Roman"/>
                <a:ea typeface="新細明體"/>
              </a:rPr>
              <a:t>Soldiers on the ground pushed these into the appropriate positions and used the rope to lift the soldiers in the small house. From there, soldiers watched the enemies on the city walls or attacked the enemies in high places. </a:t>
            </a:r>
            <a:endParaRPr lang="zh-HK" altLang="zh-HK" sz="1500" dirty="0">
              <a:solidFill>
                <a:srgbClr val="FF0000"/>
              </a:solidFill>
              <a:latin typeface="Times New Roman"/>
              <a:ea typeface="新細明體"/>
            </a:endParaRPr>
          </a:p>
        </p:txBody>
      </p:sp>
      <p:pic>
        <p:nvPicPr>
          <p:cNvPr id="10" name="圖片 9"/>
          <p:cNvPicPr>
            <a:picLocks noChangeAspect="1"/>
          </p:cNvPicPr>
          <p:nvPr/>
        </p:nvPicPr>
        <p:blipFill>
          <a:blip r:embed="rId5"/>
          <a:stretch>
            <a:fillRect/>
          </a:stretch>
        </p:blipFill>
        <p:spPr>
          <a:xfrm>
            <a:off x="5578806" y="4254161"/>
            <a:ext cx="169130" cy="169130"/>
          </a:xfrm>
          <a:prstGeom prst="rect">
            <a:avLst/>
          </a:prstGeom>
        </p:spPr>
      </p:pic>
    </p:spTree>
    <p:extLst>
      <p:ext uri="{BB962C8B-B14F-4D97-AF65-F5344CB8AC3E}">
        <p14:creationId xmlns:p14="http://schemas.microsoft.com/office/powerpoint/2010/main" val="2131583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p:tgtEl>
                                          <p:spTgt spid="2"/>
                                        </p:tgtEl>
                                        <p:attrNameLst>
                                          <p:attrName>ppt_y</p:attrName>
                                        </p:attrNameLst>
                                      </p:cBhvr>
                                      <p:tavLst>
                                        <p:tav tm="0">
                                          <p:val>
                                            <p:strVal val="#ppt_y+#ppt_h*1.125000"/>
                                          </p:val>
                                        </p:tav>
                                        <p:tav tm="100000">
                                          <p:val>
                                            <p:strVal val="#ppt_y"/>
                                          </p:val>
                                        </p:tav>
                                      </p:tavLst>
                                    </p:anim>
                                    <p:animEffect transition="in" filter="wipe(up)">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top bar.jpg"/>
          <p:cNvPicPr>
            <a:picLocks noChangeAspect="1"/>
          </p:cNvPicPr>
          <p:nvPr/>
        </p:nvPicPr>
        <p:blipFill>
          <a:blip r:embed="rId3">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pic>
        <p:nvPicPr>
          <p:cNvPr id="7" name="Picture 2"/>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596" y="1372675"/>
            <a:ext cx="4574540" cy="3881755"/>
          </a:xfrm>
          <a:prstGeom prst="rect">
            <a:avLst/>
          </a:prstGeom>
          <a:noFill/>
          <a:ln w="38100" cmpd="sng">
            <a:solidFill>
              <a:schemeClr val="tx2">
                <a:lumMod val="40000"/>
                <a:lumOff val="60000"/>
              </a:schemeClr>
            </a:solidFill>
            <a:miter lim="800000"/>
            <a:headEnd/>
            <a:tailEnd/>
          </a:ln>
          <a:effectLst>
            <a:outerShdw blurRad="50800" dist="38100" dir="2700000" algn="tl" rotWithShape="0">
              <a:prstClr val="black">
                <a:alpha val="40000"/>
              </a:prstClr>
            </a:outerShdw>
          </a:effectLst>
        </p:spPr>
      </p:pic>
      <p:sp>
        <p:nvSpPr>
          <p:cNvPr id="8" name="TextBox 1"/>
          <p:cNvSpPr txBox="1"/>
          <p:nvPr/>
        </p:nvSpPr>
        <p:spPr>
          <a:xfrm>
            <a:off x="3284621" y="1510632"/>
            <a:ext cx="1790617" cy="369332"/>
          </a:xfrm>
          <a:prstGeom prst="rect">
            <a:avLst/>
          </a:prstGeom>
          <a:noFill/>
        </p:spPr>
        <p:txBody>
          <a:bodyPr wrap="square" rtlCol="0">
            <a:spAutoFit/>
          </a:bodyPr>
          <a:lstStyle/>
          <a:p>
            <a:pPr>
              <a:spcAft>
                <a:spcPts val="0"/>
              </a:spcAft>
            </a:pPr>
            <a:r>
              <a:rPr lang="en-US" altLang="zh-CN" kern="1200" dirty="0">
                <a:solidFill>
                  <a:srgbClr val="000000"/>
                </a:solidFill>
                <a:effectLst/>
                <a:latin typeface="Times New Roman"/>
                <a:ea typeface="新細明體"/>
                <a:cs typeface="Times New Roman"/>
              </a:rPr>
              <a:t>Moat filling cart</a:t>
            </a:r>
            <a:endParaRPr lang="zh-HK" dirty="0">
              <a:effectLst/>
              <a:latin typeface="Times New Roman"/>
              <a:ea typeface="新細明體"/>
            </a:endParaRPr>
          </a:p>
        </p:txBody>
      </p:sp>
      <p:sp>
        <p:nvSpPr>
          <p:cNvPr id="11" name="TextBox 4"/>
          <p:cNvSpPr txBox="1"/>
          <p:nvPr/>
        </p:nvSpPr>
        <p:spPr>
          <a:xfrm>
            <a:off x="5372945" y="3569954"/>
            <a:ext cx="3214887" cy="1684476"/>
          </a:xfrm>
          <a:prstGeom prst="rect">
            <a:avLst/>
          </a:prstGeom>
          <a:solidFill>
            <a:srgbClr val="FDEADA"/>
          </a:solidFill>
          <a:ln>
            <a:solidFill>
              <a:schemeClr val="accent2">
                <a:lumMod val="40000"/>
                <a:lumOff val="60000"/>
              </a:schemeClr>
            </a:solidFill>
          </a:ln>
        </p:spPr>
        <p:txBody>
          <a:bodyPr wrap="square" rtlCol="0">
            <a:noAutofit/>
          </a:bodyPr>
          <a:lstStyle/>
          <a:p>
            <a:pPr lvl="0">
              <a:lnSpc>
                <a:spcPct val="110000"/>
              </a:lnSpc>
            </a:pPr>
            <a:r>
              <a:rPr lang="en-US" altLang="zh-CN" sz="1500" dirty="0">
                <a:solidFill>
                  <a:srgbClr val="000000"/>
                </a:solidFill>
                <a:latin typeface="Times New Roman" panose="02020603050405020304" pitchFamily="18" charset="0"/>
                <a:ea typeface="新細明體"/>
                <a:cs typeface="Times New Roman" panose="02020603050405020304" pitchFamily="18" charset="0"/>
              </a:rPr>
              <a:t>Siege use</a:t>
            </a:r>
            <a:r>
              <a:rPr lang="en-US" sz="1500" dirty="0">
                <a:solidFill>
                  <a:srgbClr val="000000"/>
                </a:solidFill>
                <a:latin typeface="Times New Roman" panose="02020603050405020304" pitchFamily="18" charset="0"/>
                <a:ea typeface="新細明體"/>
                <a:cs typeface="Times New Roman" panose="02020603050405020304" pitchFamily="18" charset="0"/>
              </a:rPr>
              <a:t>  </a:t>
            </a:r>
            <a:r>
              <a:rPr lang="en-US" sz="1500" dirty="0">
                <a:solidFill>
                  <a:srgbClr val="FF0000"/>
                </a:solidFill>
                <a:latin typeface="Times New Roman" panose="02020603050405020304" pitchFamily="18" charset="0"/>
                <a:ea typeface="新細明體"/>
                <a:cs typeface="Times New Roman" panose="02020603050405020304" pitchFamily="18" charset="0"/>
                <a:sym typeface="Wingdings"/>
              </a:rPr>
              <a:t> </a:t>
            </a:r>
            <a:endParaRPr lang="zh-HK" altLang="en-US" sz="1500" dirty="0">
              <a:solidFill>
                <a:srgbClr val="FF0000"/>
              </a:solidFill>
              <a:latin typeface="Times New Roman" panose="02020603050405020304" pitchFamily="18" charset="0"/>
              <a:ea typeface="新細明體"/>
              <a:cs typeface="Times New Roman" panose="02020603050405020304" pitchFamily="18" charset="0"/>
            </a:endParaRPr>
          </a:p>
          <a:p>
            <a:pPr lvl="0">
              <a:lnSpc>
                <a:spcPct val="110000"/>
              </a:lnSpc>
            </a:pPr>
            <a:r>
              <a:rPr lang="en-US" altLang="zh-CN" sz="1500" dirty="0">
                <a:solidFill>
                  <a:srgbClr val="000000"/>
                </a:solidFill>
                <a:latin typeface="Times New Roman" panose="02020603050405020304" pitchFamily="18" charset="0"/>
                <a:ea typeface="新細明體"/>
                <a:cs typeface="Times New Roman" panose="02020603050405020304" pitchFamily="18" charset="0"/>
              </a:rPr>
              <a:t>Defensive use</a:t>
            </a:r>
            <a:r>
              <a:rPr lang="en-US" sz="1500" dirty="0">
                <a:solidFill>
                  <a:srgbClr val="000000"/>
                </a:solidFill>
                <a:latin typeface="Times New Roman" panose="02020603050405020304" pitchFamily="18" charset="0"/>
                <a:ea typeface="新細明體"/>
                <a:cs typeface="Times New Roman" panose="02020603050405020304" pitchFamily="18" charset="0"/>
              </a:rPr>
              <a:t>  </a:t>
            </a:r>
            <a:r>
              <a:rPr lang="en-US" altLang="zh-HK" sz="1500" dirty="0">
                <a:latin typeface="Times New Roman" panose="02020603050405020304" pitchFamily="18" charset="0"/>
                <a:cs typeface="Times New Roman" panose="02020603050405020304" pitchFamily="18" charset="0"/>
                <a:sym typeface="Wingdings"/>
              </a:rPr>
              <a:t></a:t>
            </a:r>
            <a:endParaRPr lang="en-US" sz="1500" dirty="0">
              <a:latin typeface="Times New Roman" panose="02020603050405020304" pitchFamily="18" charset="0"/>
              <a:ea typeface="新細明體"/>
              <a:cs typeface="Times New Roman" panose="02020603050405020304" pitchFamily="18" charset="0"/>
            </a:endParaRPr>
          </a:p>
          <a:p>
            <a:pPr lvl="0">
              <a:lnSpc>
                <a:spcPct val="110000"/>
              </a:lnSpc>
            </a:pPr>
            <a:r>
              <a:rPr lang="en-US" altLang="zh-TW" sz="1500" dirty="0">
                <a:solidFill>
                  <a:prstClr val="black"/>
                </a:solidFill>
                <a:latin typeface="Times New Roman" panose="02020603050405020304" pitchFamily="18" charset="0"/>
                <a:ea typeface="新細明體"/>
                <a:cs typeface="Times New Roman" panose="02020603050405020304" pitchFamily="18" charset="0"/>
              </a:rPr>
              <a:t>Operating principle:</a:t>
            </a:r>
            <a:endParaRPr lang="zh-HK" altLang="en-US" sz="1500" dirty="0">
              <a:solidFill>
                <a:prstClr val="black"/>
              </a:solidFill>
              <a:latin typeface="Times New Roman" panose="02020603050405020304" pitchFamily="18" charset="0"/>
              <a:ea typeface="新細明體"/>
              <a:cs typeface="Times New Roman" panose="02020603050405020304" pitchFamily="18" charset="0"/>
            </a:endParaRPr>
          </a:p>
        </p:txBody>
      </p:sp>
      <p:sp>
        <p:nvSpPr>
          <p:cNvPr id="12" name="TextBox 3"/>
          <p:cNvSpPr txBox="1"/>
          <p:nvPr/>
        </p:nvSpPr>
        <p:spPr>
          <a:xfrm>
            <a:off x="569171" y="5503899"/>
            <a:ext cx="8018662" cy="1269880"/>
          </a:xfrm>
          <a:prstGeom prst="rect">
            <a:avLst/>
          </a:prstGeom>
          <a:solidFill>
            <a:schemeClr val="accent2">
              <a:lumMod val="20000"/>
              <a:lumOff val="80000"/>
            </a:schemeClr>
          </a:solidFill>
        </p:spPr>
        <p:txBody>
          <a:bodyPr wrap="square" rtlCol="0">
            <a:noAutofit/>
          </a:bodyPr>
          <a:lstStyle/>
          <a:p>
            <a:pPr>
              <a:lnSpc>
                <a:spcPct val="110000"/>
              </a:lnSpc>
              <a:spcAft>
                <a:spcPts val="0"/>
              </a:spcAft>
            </a:pPr>
            <a:r>
              <a:rPr lang="en-US" sz="1500" kern="1200" dirty="0">
                <a:effectLst/>
                <a:latin typeface="Times New Roman"/>
                <a:ea typeface="新細明體"/>
              </a:rPr>
              <a:t>In </a:t>
            </a:r>
            <a:r>
              <a:rPr lang="en-US" sz="1500" kern="1200" dirty="0" smtClean="0">
                <a:effectLst/>
                <a:latin typeface="Times New Roman"/>
                <a:ea typeface="新細明體"/>
              </a:rPr>
              <a:t>AD759</a:t>
            </a:r>
            <a:r>
              <a:rPr lang="en-US" sz="1500" kern="1200" dirty="0">
                <a:effectLst/>
                <a:latin typeface="Times New Roman"/>
                <a:ea typeface="新細明體"/>
              </a:rPr>
              <a:t>, even though Guo </a:t>
            </a:r>
            <a:r>
              <a:rPr lang="en-US" sz="1500" kern="1200" dirty="0" err="1">
                <a:effectLst/>
                <a:latin typeface="Times New Roman"/>
                <a:ea typeface="新細明體"/>
              </a:rPr>
              <a:t>Ziyi</a:t>
            </a:r>
            <a:r>
              <a:rPr lang="en-US" sz="1500" dirty="0" err="1">
                <a:latin typeface="Times New Roman"/>
                <a:ea typeface="新細明體"/>
              </a:rPr>
              <a:t>’s</a:t>
            </a:r>
            <a:r>
              <a:rPr lang="en-US" sz="1500" dirty="0">
                <a:latin typeface="Times New Roman"/>
                <a:ea typeface="新細明體"/>
              </a:rPr>
              <a:t> a</a:t>
            </a:r>
            <a:r>
              <a:rPr lang="en-US" sz="1500" kern="1200" dirty="0">
                <a:effectLst/>
                <a:latin typeface="Times New Roman"/>
                <a:ea typeface="新細明體"/>
              </a:rPr>
              <a:t>rmy did not do anything and just returned, An </a:t>
            </a:r>
            <a:r>
              <a:rPr lang="en-US" sz="1500" kern="1200" dirty="0" err="1">
                <a:effectLst/>
                <a:latin typeface="Times New Roman"/>
                <a:ea typeface="新細明體"/>
              </a:rPr>
              <a:t>Qingxu’s</a:t>
            </a:r>
            <a:r>
              <a:rPr lang="en-US" sz="1500" kern="1200" dirty="0">
                <a:effectLst/>
                <a:latin typeface="Times New Roman"/>
                <a:ea typeface="新細明體"/>
              </a:rPr>
              <a:t> soldiers were exhausted. Once the siege at </a:t>
            </a:r>
            <a:r>
              <a:rPr lang="en-US" sz="1500" kern="1200" dirty="0" err="1">
                <a:effectLst/>
                <a:latin typeface="Times New Roman"/>
                <a:ea typeface="新細明體"/>
              </a:rPr>
              <a:t>Xiangzhou</a:t>
            </a:r>
            <a:r>
              <a:rPr lang="en-US" sz="1500" kern="1200" dirty="0">
                <a:effectLst/>
                <a:latin typeface="Times New Roman"/>
                <a:ea typeface="新細明體"/>
              </a:rPr>
              <a:t> wa</a:t>
            </a:r>
            <a:r>
              <a:rPr lang="en-US" sz="1500" dirty="0">
                <a:latin typeface="Times New Roman"/>
                <a:ea typeface="新細明體"/>
              </a:rPr>
              <a:t>s lifted, Shi </a:t>
            </a:r>
            <a:r>
              <a:rPr lang="en-US" sz="1500" dirty="0" err="1">
                <a:latin typeface="Times New Roman"/>
                <a:ea typeface="新細明體"/>
              </a:rPr>
              <a:t>Siming</a:t>
            </a:r>
            <a:r>
              <a:rPr lang="en-US" sz="1500" dirty="0">
                <a:latin typeface="Times New Roman"/>
                <a:ea typeface="新細明體"/>
              </a:rPr>
              <a:t> simply took soldiers into </a:t>
            </a:r>
            <a:r>
              <a:rPr lang="en-US" altLang="zh-CN" sz="1500" dirty="0" err="1">
                <a:latin typeface="Times New Roman"/>
                <a:ea typeface="新細明體"/>
              </a:rPr>
              <a:t>Xiangzhou</a:t>
            </a:r>
            <a:r>
              <a:rPr lang="en-US" altLang="zh-CN" sz="1500" dirty="0">
                <a:latin typeface="Times New Roman"/>
                <a:ea typeface="新細明體"/>
              </a:rPr>
              <a:t> </a:t>
            </a:r>
            <a:r>
              <a:rPr lang="en-US" altLang="zh-CN" sz="1500" dirty="0" smtClean="0">
                <a:latin typeface="Times New Roman"/>
                <a:ea typeface="新細明體"/>
              </a:rPr>
              <a:t>and </a:t>
            </a:r>
            <a:r>
              <a:rPr lang="en-US" altLang="zh-CN" sz="1500" dirty="0">
                <a:latin typeface="Times New Roman"/>
                <a:ea typeface="新細明體"/>
              </a:rPr>
              <a:t>killed An </a:t>
            </a:r>
            <a:r>
              <a:rPr lang="en-US" altLang="zh-CN" sz="1500" dirty="0" err="1">
                <a:latin typeface="Times New Roman"/>
                <a:ea typeface="新細明體"/>
              </a:rPr>
              <a:t>Qingxu</a:t>
            </a:r>
            <a:r>
              <a:rPr lang="en-US" altLang="zh-CN" sz="1500" dirty="0">
                <a:latin typeface="Times New Roman"/>
                <a:ea typeface="新細明體"/>
              </a:rPr>
              <a:t>. In </a:t>
            </a:r>
            <a:r>
              <a:rPr lang="en-US" altLang="zh-CN" sz="1500" dirty="0" smtClean="0">
                <a:latin typeface="Times New Roman"/>
                <a:ea typeface="新細明體"/>
              </a:rPr>
              <a:t>AD</a:t>
            </a:r>
            <a:r>
              <a:rPr lang="en-US" sz="1500" kern="1200" dirty="0" smtClean="0">
                <a:effectLst/>
                <a:latin typeface="Times New Roman"/>
                <a:ea typeface="新細明體"/>
              </a:rPr>
              <a:t>761</a:t>
            </a:r>
            <a:r>
              <a:rPr lang="en-US" sz="1500" kern="1200" dirty="0">
                <a:effectLst/>
                <a:latin typeface="Times New Roman"/>
                <a:ea typeface="新細明體"/>
              </a:rPr>
              <a:t>, Shi </a:t>
            </a:r>
            <a:r>
              <a:rPr lang="en-US" sz="1500" kern="1200" dirty="0" err="1">
                <a:effectLst/>
                <a:latin typeface="Times New Roman"/>
                <a:ea typeface="新細明體"/>
              </a:rPr>
              <a:t>Siming</a:t>
            </a:r>
            <a:r>
              <a:rPr lang="en-US" sz="1500" kern="1200" dirty="0">
                <a:effectLst/>
                <a:latin typeface="Times New Roman"/>
                <a:ea typeface="新細明體"/>
              </a:rPr>
              <a:t> wa</a:t>
            </a:r>
            <a:r>
              <a:rPr lang="en-US" sz="1500" dirty="0">
                <a:latin typeface="Times New Roman"/>
                <a:ea typeface="新細明體"/>
              </a:rPr>
              <a:t>s </a:t>
            </a:r>
            <a:r>
              <a:rPr lang="en-US" sz="1500" kern="1200" dirty="0">
                <a:effectLst/>
                <a:latin typeface="Times New Roman"/>
                <a:ea typeface="新細明體"/>
              </a:rPr>
              <a:t>killed by his son, Shi </a:t>
            </a:r>
            <a:r>
              <a:rPr lang="en-US" sz="1500" kern="1200" dirty="0" err="1" smtClean="0">
                <a:effectLst/>
                <a:latin typeface="Times New Roman"/>
                <a:ea typeface="新細明體"/>
              </a:rPr>
              <a:t>Chaoyi</a:t>
            </a:r>
            <a:r>
              <a:rPr lang="en-US" sz="1500" kern="1200" dirty="0" smtClean="0">
                <a:effectLst/>
                <a:latin typeface="Times New Roman"/>
                <a:ea typeface="新細明體"/>
              </a:rPr>
              <a:t> </a:t>
            </a:r>
            <a:r>
              <a:rPr lang="en-US" altLang="zh-TW" sz="1500" kern="1200" dirty="0" smtClean="0">
                <a:effectLst/>
                <a:latin typeface="Times New Roman"/>
                <a:ea typeface="新細明體"/>
              </a:rPr>
              <a:t>(</a:t>
            </a:r>
            <a:r>
              <a:rPr lang="zh-TW" altLang="en-US" sz="1500" kern="1200" dirty="0" smtClean="0">
                <a:effectLst/>
                <a:latin typeface="Times New Roman"/>
                <a:ea typeface="新細明體"/>
              </a:rPr>
              <a:t>史朝義</a:t>
            </a:r>
            <a:r>
              <a:rPr lang="en-US" altLang="zh-TW" sz="1500" kern="1200" dirty="0" smtClean="0">
                <a:effectLst/>
                <a:latin typeface="Times New Roman"/>
                <a:ea typeface="新細明體"/>
              </a:rPr>
              <a:t>)</a:t>
            </a:r>
            <a:r>
              <a:rPr lang="en-US" sz="1500" dirty="0" smtClean="0">
                <a:latin typeface="Times New Roman"/>
                <a:ea typeface="新細明體"/>
              </a:rPr>
              <a:t>.</a:t>
            </a:r>
            <a:r>
              <a:rPr lang="en-US" altLang="zh-CN" sz="1500" kern="1200" dirty="0" smtClean="0">
                <a:effectLst/>
                <a:latin typeface="Times New Roman"/>
                <a:ea typeface="新細明體"/>
              </a:rPr>
              <a:t> </a:t>
            </a:r>
            <a:r>
              <a:rPr lang="en-US" altLang="zh-CN" sz="1500" kern="1200" dirty="0">
                <a:effectLst/>
                <a:latin typeface="Times New Roman"/>
                <a:ea typeface="新細明體"/>
              </a:rPr>
              <a:t>In </a:t>
            </a:r>
            <a:r>
              <a:rPr lang="en-US" altLang="zh-CN" sz="1500" kern="1200" dirty="0" smtClean="0">
                <a:effectLst/>
                <a:latin typeface="Times New Roman"/>
                <a:ea typeface="新細明體"/>
              </a:rPr>
              <a:t>AD762</a:t>
            </a:r>
            <a:r>
              <a:rPr lang="en-US" altLang="zh-CN" sz="1500" kern="1200" dirty="0">
                <a:effectLst/>
                <a:latin typeface="Times New Roman"/>
                <a:ea typeface="新細明體"/>
              </a:rPr>
              <a:t>, Shi </a:t>
            </a:r>
            <a:r>
              <a:rPr lang="en-US" altLang="zh-CN" sz="1500" kern="1200" dirty="0" err="1">
                <a:effectLst/>
                <a:latin typeface="Times New Roman"/>
                <a:ea typeface="新細明體"/>
              </a:rPr>
              <a:t>Chaoyi’s</a:t>
            </a:r>
            <a:r>
              <a:rPr lang="en-US" altLang="zh-CN" sz="1500" kern="1200" dirty="0">
                <a:effectLst/>
                <a:latin typeface="Times New Roman"/>
                <a:ea typeface="新細明體"/>
              </a:rPr>
              <a:t> soldiers were defeated by </a:t>
            </a:r>
            <a:r>
              <a:rPr lang="en-US" altLang="zh-CN" sz="1500" kern="1200" dirty="0" err="1">
                <a:effectLst/>
                <a:latin typeface="Times New Roman"/>
                <a:ea typeface="新細明體"/>
              </a:rPr>
              <a:t>Huihe</a:t>
            </a:r>
            <a:r>
              <a:rPr lang="en-US" altLang="zh-CN" sz="1500" kern="1200" dirty="0">
                <a:effectLst/>
                <a:latin typeface="Times New Roman"/>
                <a:ea typeface="新細明體"/>
              </a:rPr>
              <a:t> </a:t>
            </a:r>
            <a:r>
              <a:rPr lang="en-US" altLang="zh-TW" sz="1500" kern="1200" dirty="0" smtClean="0">
                <a:effectLst/>
                <a:latin typeface="Times New Roman"/>
                <a:ea typeface="新細明體"/>
              </a:rPr>
              <a:t>(</a:t>
            </a:r>
            <a:r>
              <a:rPr lang="zh-TW" altLang="en-US" sz="1500" kern="1200" dirty="0" smtClean="0">
                <a:effectLst/>
                <a:latin typeface="Times New Roman"/>
                <a:ea typeface="新細明體"/>
              </a:rPr>
              <a:t>回紇</a:t>
            </a:r>
            <a:r>
              <a:rPr lang="en-US" altLang="zh-TW" sz="1500" kern="1200" dirty="0" smtClean="0">
                <a:effectLst/>
                <a:latin typeface="Times New Roman"/>
                <a:ea typeface="新細明體"/>
              </a:rPr>
              <a:t>) </a:t>
            </a:r>
            <a:r>
              <a:rPr lang="en-US" altLang="zh-CN" sz="1500" kern="1200" dirty="0" smtClean="0">
                <a:effectLst/>
                <a:latin typeface="Times New Roman"/>
                <a:ea typeface="新細明體"/>
              </a:rPr>
              <a:t>soldiers </a:t>
            </a:r>
            <a:r>
              <a:rPr lang="en-US" altLang="zh-CN" sz="1500" kern="1200" dirty="0">
                <a:effectLst/>
                <a:latin typeface="Times New Roman"/>
                <a:ea typeface="新細明體"/>
              </a:rPr>
              <a:t>and </a:t>
            </a:r>
            <a:r>
              <a:rPr lang="en-US" altLang="zh-CN" sz="1500" kern="1200" dirty="0" smtClean="0">
                <a:effectLst/>
                <a:latin typeface="Times New Roman"/>
                <a:ea typeface="新細明體"/>
              </a:rPr>
              <a:t>he was ordered </a:t>
            </a:r>
            <a:r>
              <a:rPr lang="en-US" altLang="zh-CN" sz="1500" kern="1200" dirty="0">
                <a:effectLst/>
                <a:latin typeface="Times New Roman"/>
                <a:ea typeface="新細明體"/>
              </a:rPr>
              <a:t>to commit suicide. The</a:t>
            </a:r>
            <a:r>
              <a:rPr lang="en-US" altLang="zh-CN" sz="1500" dirty="0">
                <a:latin typeface="Times New Roman"/>
                <a:ea typeface="新細明體"/>
              </a:rPr>
              <a:t> An-Shi Rebellion was over.</a:t>
            </a:r>
            <a:endParaRPr lang="zh-HK" sz="1500" dirty="0">
              <a:effectLst/>
              <a:latin typeface="Times New Roman"/>
              <a:ea typeface="新細明體"/>
            </a:endParaRPr>
          </a:p>
        </p:txBody>
      </p:sp>
      <p:sp>
        <p:nvSpPr>
          <p:cNvPr id="2" name="文字方塊 1"/>
          <p:cNvSpPr txBox="1"/>
          <p:nvPr/>
        </p:nvSpPr>
        <p:spPr>
          <a:xfrm>
            <a:off x="5372945" y="4515766"/>
            <a:ext cx="3214887" cy="553998"/>
          </a:xfrm>
          <a:prstGeom prst="rect">
            <a:avLst/>
          </a:prstGeom>
          <a:noFill/>
        </p:spPr>
        <p:txBody>
          <a:bodyPr wrap="square" rtlCol="0">
            <a:spAutoFit/>
          </a:bodyPr>
          <a:lstStyle/>
          <a:p>
            <a:pPr>
              <a:defRPr/>
            </a:pPr>
            <a:r>
              <a:rPr lang="en-US" altLang="zh-TW" sz="1500" dirty="0">
                <a:solidFill>
                  <a:srgbClr val="FF0000"/>
                </a:solidFill>
                <a:latin typeface="Times New Roman" panose="02020603050405020304" pitchFamily="18" charset="0"/>
                <a:cs typeface="Times New Roman" panose="02020603050405020304" pitchFamily="18" charset="0"/>
              </a:rPr>
              <a:t>It carried earth to fill trenches and moats at </a:t>
            </a:r>
            <a:r>
              <a:rPr lang="en-US" altLang="zh-TW" sz="1500" dirty="0" smtClean="0">
                <a:solidFill>
                  <a:srgbClr val="FF0000"/>
                </a:solidFill>
                <a:latin typeface="Times New Roman" panose="02020603050405020304" pitchFamily="18" charset="0"/>
                <a:cs typeface="Times New Roman" panose="02020603050405020304" pitchFamily="18" charset="0"/>
              </a:rPr>
              <a:t>the moat </a:t>
            </a:r>
            <a:r>
              <a:rPr lang="en-US" altLang="zh-TW" sz="1500" dirty="0">
                <a:solidFill>
                  <a:srgbClr val="FF0000"/>
                </a:solidFill>
                <a:latin typeface="Times New Roman" panose="02020603050405020304" pitchFamily="18" charset="0"/>
                <a:cs typeface="Times New Roman" panose="02020603050405020304" pitchFamily="18" charset="0"/>
              </a:rPr>
              <a:t>cities.</a:t>
            </a:r>
            <a:endParaRPr lang="zh-HK" altLang="zh-HK" sz="1500" dirty="0">
              <a:solidFill>
                <a:srgbClr val="FF0000"/>
              </a:solidFill>
              <a:latin typeface="Times New Roman" panose="02020603050405020304" pitchFamily="18" charset="0"/>
              <a:cs typeface="Times New Roman" panose="02020603050405020304" pitchFamily="18" charset="0"/>
            </a:endParaRPr>
          </a:p>
        </p:txBody>
      </p:sp>
      <p:pic>
        <p:nvPicPr>
          <p:cNvPr id="13" name="圖片 12"/>
          <p:cNvPicPr>
            <a:picLocks noChangeAspect="1"/>
          </p:cNvPicPr>
          <p:nvPr/>
        </p:nvPicPr>
        <p:blipFill>
          <a:blip r:embed="rId5"/>
          <a:stretch>
            <a:fillRect/>
          </a:stretch>
        </p:blipFill>
        <p:spPr>
          <a:xfrm>
            <a:off x="6301230" y="3642173"/>
            <a:ext cx="169130" cy="169130"/>
          </a:xfrm>
          <a:prstGeom prst="rect">
            <a:avLst/>
          </a:prstGeom>
        </p:spPr>
      </p:pic>
    </p:spTree>
    <p:extLst>
      <p:ext uri="{BB962C8B-B14F-4D97-AF65-F5344CB8AC3E}">
        <p14:creationId xmlns:p14="http://schemas.microsoft.com/office/powerpoint/2010/main" val="2264087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p:tgtEl>
                                          <p:spTgt spid="2"/>
                                        </p:tgtEl>
                                        <p:attrNameLst>
                                          <p:attrName>ppt_y</p:attrName>
                                        </p:attrNameLst>
                                      </p:cBhvr>
                                      <p:tavLst>
                                        <p:tav tm="0">
                                          <p:val>
                                            <p:strVal val="#ppt_y+#ppt_h*1.125000"/>
                                          </p:val>
                                        </p:tav>
                                        <p:tav tm="100000">
                                          <p:val>
                                            <p:strVal val="#ppt_y"/>
                                          </p:val>
                                        </p:tav>
                                      </p:tavLst>
                                    </p:anim>
                                    <p:animEffect transition="in" filter="wipe(up)">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p:tgtEl>
                                          <p:spTgt spid="12"/>
                                        </p:tgtEl>
                                        <p:attrNameLst>
                                          <p:attrName>ppt_y</p:attrName>
                                        </p:attrNameLst>
                                      </p:cBhvr>
                                      <p:tavLst>
                                        <p:tav tm="0">
                                          <p:val>
                                            <p:strVal val="#ppt_y+#ppt_h*1.125000"/>
                                          </p:val>
                                        </p:tav>
                                        <p:tav tm="100000">
                                          <p:val>
                                            <p:strVal val="#ppt_y"/>
                                          </p:val>
                                        </p:tav>
                                      </p:tavLst>
                                    </p:anim>
                                    <p:animEffect transition="in" filter="wipe(up)">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5" name="文字方塊 4"/>
          <p:cNvSpPr txBox="1"/>
          <p:nvPr/>
        </p:nvSpPr>
        <p:spPr>
          <a:xfrm>
            <a:off x="506210" y="1208241"/>
            <a:ext cx="4730024" cy="400110"/>
          </a:xfrm>
          <a:prstGeom prst="rect">
            <a:avLst/>
          </a:prstGeom>
          <a:noFill/>
        </p:spPr>
        <p:txBody>
          <a:bodyPr wrap="square" rtlCol="0">
            <a:spAutoFit/>
          </a:bodyPr>
          <a:lstStyle/>
          <a:p>
            <a:pPr>
              <a:spcAft>
                <a:spcPts val="0"/>
              </a:spcAft>
            </a:pPr>
            <a:r>
              <a:rPr lang="en-US" altLang="zh-TW" sz="2000" b="1" dirty="0">
                <a:solidFill>
                  <a:srgbClr val="E36C0A"/>
                </a:solidFill>
                <a:latin typeface="Times New Roman" panose="02020603050405020304" pitchFamily="18" charset="0"/>
                <a:cs typeface="Times New Roman" panose="02020603050405020304" pitchFamily="18" charset="0"/>
              </a:rPr>
              <a:t>V. Explore Other Problems</a:t>
            </a:r>
            <a:endParaRPr kumimoji="1" lang="zh-TW" altLang="en-US" sz="2000" dirty="0">
              <a:latin typeface="Times New Roman" panose="02020603050405020304" pitchFamily="18" charset="0"/>
              <a:cs typeface="Times New Roman" panose="02020603050405020304" pitchFamily="18" charset="0"/>
            </a:endParaRPr>
          </a:p>
        </p:txBody>
      </p:sp>
      <p:sp>
        <p:nvSpPr>
          <p:cNvPr id="8" name="TextBox 1"/>
          <p:cNvSpPr txBox="1"/>
          <p:nvPr/>
        </p:nvSpPr>
        <p:spPr>
          <a:xfrm>
            <a:off x="506209" y="1875930"/>
            <a:ext cx="8117147" cy="553998"/>
          </a:xfrm>
          <a:prstGeom prst="rect">
            <a:avLst/>
          </a:prstGeom>
          <a:solidFill>
            <a:srgbClr val="8064A2">
              <a:lumMod val="40000"/>
              <a:lumOff val="60000"/>
            </a:srgbClr>
          </a:solidFill>
        </p:spPr>
        <p:txBody>
          <a:bodyPr wrap="square" rtlCol="0">
            <a:spAutoFit/>
          </a:bodyPr>
          <a:lstStyle/>
          <a:p>
            <a:pPr lvl="0" defTabSz="914400">
              <a:defRPr/>
            </a:pPr>
            <a:r>
              <a:rPr lang="en-US" altLang="zh-TW" sz="1500" b="1" dirty="0">
                <a:solidFill>
                  <a:srgbClr val="000000"/>
                </a:solidFill>
                <a:latin typeface="Times New Roman" panose="02020603050405020304" pitchFamily="18" charset="0"/>
                <a:ea typeface="新細明體"/>
                <a:cs typeface="Times New Roman" panose="02020603050405020304" pitchFamily="18" charset="0"/>
              </a:rPr>
              <a:t>Quiz: </a:t>
            </a:r>
            <a:r>
              <a:rPr lang="en-US" altLang="zh-TW" sz="1500" dirty="0">
                <a:latin typeface="Times New Roman" panose="02020603050405020304" pitchFamily="18" charset="0"/>
                <a:ea typeface="新細明體"/>
                <a:cs typeface="Times New Roman" panose="02020603050405020304" pitchFamily="18" charset="0"/>
              </a:rPr>
              <a:t>Please</a:t>
            </a:r>
            <a:r>
              <a:rPr lang="zh-TW" altLang="en-US" sz="1500" dirty="0">
                <a:latin typeface="Times New Roman" panose="02020603050405020304" pitchFamily="18" charset="0"/>
                <a:ea typeface="新細明體"/>
                <a:cs typeface="Times New Roman" panose="02020603050405020304" pitchFamily="18" charset="0"/>
              </a:rPr>
              <a:t> </a:t>
            </a:r>
            <a:r>
              <a:rPr lang="en-US" altLang="zh-TW" sz="1500" dirty="0">
                <a:latin typeface="Times New Roman" panose="02020603050405020304" pitchFamily="18" charset="0"/>
                <a:ea typeface="新細明體"/>
                <a:cs typeface="Times New Roman" panose="02020603050405020304" pitchFamily="18" charset="0"/>
              </a:rPr>
              <a:t>use what you </a:t>
            </a:r>
            <a:r>
              <a:rPr lang="en-US" altLang="zh-TW" sz="1500" dirty="0" smtClean="0">
                <a:latin typeface="Times New Roman" panose="02020603050405020304" pitchFamily="18" charset="0"/>
                <a:ea typeface="新細明體"/>
                <a:cs typeface="Times New Roman" panose="02020603050405020304" pitchFamily="18" charset="0"/>
              </a:rPr>
              <a:t>have just </a:t>
            </a:r>
            <a:r>
              <a:rPr lang="en-US" altLang="zh-TW" sz="1500" dirty="0">
                <a:latin typeface="Times New Roman" panose="02020603050405020304" pitchFamily="18" charset="0"/>
                <a:ea typeface="新細明體"/>
                <a:cs typeface="Times New Roman" panose="02020603050405020304" pitchFamily="18" charset="0"/>
              </a:rPr>
              <a:t>learnt about the </a:t>
            </a:r>
            <a:r>
              <a:rPr lang="en-US" altLang="zh-TW" sz="1500" dirty="0" err="1">
                <a:latin typeface="Times New Roman" panose="02020603050405020304" pitchFamily="18" charset="0"/>
                <a:ea typeface="新細明體"/>
                <a:cs typeface="Times New Roman" panose="02020603050405020304" pitchFamily="18" charset="0"/>
              </a:rPr>
              <a:t>armour</a:t>
            </a:r>
            <a:r>
              <a:rPr lang="en-US" altLang="zh-TW" sz="1500" dirty="0">
                <a:latin typeface="Times New Roman" panose="02020603050405020304" pitchFamily="18" charset="0"/>
                <a:ea typeface="新細明體"/>
                <a:cs typeface="Times New Roman" panose="02020603050405020304" pitchFamily="18" charset="0"/>
              </a:rPr>
              <a:t> of </a:t>
            </a:r>
            <a:r>
              <a:rPr lang="en-US" altLang="zh-TW" sz="1500" dirty="0" smtClean="0">
                <a:latin typeface="Times New Roman" panose="02020603050405020304" pitchFamily="18" charset="0"/>
                <a:ea typeface="新細明體"/>
                <a:cs typeface="Times New Roman" panose="02020603050405020304" pitchFamily="18" charset="0"/>
              </a:rPr>
              <a:t>the Tang </a:t>
            </a:r>
            <a:r>
              <a:rPr lang="en-US" altLang="zh-HK" sz="1500" dirty="0">
                <a:latin typeface="Times New Roman"/>
                <a:ea typeface="新細明體"/>
              </a:rPr>
              <a:t>Dynasty </a:t>
            </a:r>
            <a:r>
              <a:rPr lang="en-US" altLang="zh-TW" sz="1500" dirty="0" smtClean="0">
                <a:latin typeface="Times New Roman" panose="02020603050405020304" pitchFamily="18" charset="0"/>
                <a:ea typeface="新細明體"/>
                <a:cs typeface="Times New Roman" panose="02020603050405020304" pitchFamily="18" charset="0"/>
              </a:rPr>
              <a:t>soldiers </a:t>
            </a:r>
            <a:r>
              <a:rPr lang="en-US" altLang="zh-TW" sz="1500" dirty="0">
                <a:latin typeface="Times New Roman" panose="02020603050405020304" pitchFamily="18" charset="0"/>
                <a:ea typeface="新細明體"/>
                <a:cs typeface="Times New Roman" panose="02020603050405020304" pitchFamily="18" charset="0"/>
              </a:rPr>
              <a:t>to guess when the following displays in the Dunhuang Caves were produced. </a:t>
            </a:r>
            <a:endParaRPr kumimoji="0" lang="zh-HK" altLang="en-US" sz="1500" b="0" i="0" u="none" strike="noStrike" kern="0" cap="none" spc="0" normalizeH="0" baseline="0" noProof="0" dirty="0">
              <a:ln>
                <a:noFill/>
              </a:ln>
              <a:effectLst/>
              <a:uLnTx/>
              <a:uFillTx/>
              <a:latin typeface="Times New Roman" panose="02020603050405020304" pitchFamily="18" charset="0"/>
              <a:ea typeface="新細明體"/>
              <a:cs typeface="Times New Roman" panose="02020603050405020304" pitchFamily="18" charset="0"/>
            </a:endParaRPr>
          </a:p>
        </p:txBody>
      </p:sp>
      <p:pic>
        <p:nvPicPr>
          <p:cNvPr id="10" name="Picture 2"/>
          <p:cNvPicPr>
            <a:picLocks noChangeAspect="1" noChangeArrowheads="1"/>
          </p:cNvPicPr>
          <p:nvPr/>
        </p:nvPicPr>
        <p:blipFill>
          <a:blip r:embed="rId3" cstate="print"/>
          <a:srcRect/>
          <a:stretch>
            <a:fillRect/>
          </a:stretch>
        </p:blipFill>
        <p:spPr bwMode="auto">
          <a:xfrm>
            <a:off x="506210" y="2426860"/>
            <a:ext cx="5300980" cy="2821305"/>
          </a:xfrm>
          <a:prstGeom prst="rect">
            <a:avLst/>
          </a:prstGeom>
          <a:ln>
            <a:headEnd/>
            <a:tailEnd/>
          </a:ln>
        </p:spPr>
        <p:style>
          <a:lnRef idx="3">
            <a:schemeClr val="lt1"/>
          </a:lnRef>
          <a:fillRef idx="1">
            <a:schemeClr val="accent3"/>
          </a:fillRef>
          <a:effectRef idx="1">
            <a:schemeClr val="accent3"/>
          </a:effectRef>
          <a:fontRef idx="minor">
            <a:schemeClr val="lt1"/>
          </a:fontRef>
        </p:style>
      </p:pic>
      <p:sp>
        <p:nvSpPr>
          <p:cNvPr id="11" name="TextBox 5"/>
          <p:cNvSpPr txBox="1"/>
          <p:nvPr/>
        </p:nvSpPr>
        <p:spPr>
          <a:xfrm>
            <a:off x="506209" y="2445230"/>
            <a:ext cx="2609970" cy="535628"/>
          </a:xfrm>
          <a:prstGeom prst="rect">
            <a:avLst/>
          </a:prstGeom>
          <a:ln/>
        </p:spPr>
        <p:style>
          <a:lnRef idx="3">
            <a:schemeClr val="lt1"/>
          </a:lnRef>
          <a:fillRef idx="1">
            <a:schemeClr val="accent3"/>
          </a:fillRef>
          <a:effectRef idx="1">
            <a:schemeClr val="accent3"/>
          </a:effectRef>
          <a:fontRef idx="minor">
            <a:schemeClr val="lt1"/>
          </a:fontRef>
        </p:style>
        <p:txBody>
          <a:bodyPr wrap="square" rtlCol="0">
            <a:noAutofit/>
          </a:bodyPr>
          <a:lstStyle/>
          <a:p>
            <a:pPr>
              <a:spcAft>
                <a:spcPts val="0"/>
              </a:spcAft>
            </a:pPr>
            <a:r>
              <a:rPr lang="en-US" altLang="zh-CN" sz="1500" kern="1200" dirty="0">
                <a:solidFill>
                  <a:srgbClr val="FFFFFF"/>
                </a:solidFill>
                <a:effectLst/>
                <a:latin typeface="Times New Roman" panose="02020603050405020304" pitchFamily="18" charset="0"/>
                <a:ea typeface="新細明體"/>
                <a:cs typeface="Times New Roman" panose="02020603050405020304" pitchFamily="18" charset="0"/>
              </a:rPr>
              <a:t>Heavenly Guardian of the South</a:t>
            </a:r>
            <a:endParaRPr lang="zh-HK" sz="1500" i="1" dirty="0">
              <a:effectLst/>
              <a:latin typeface="Times New Roman" panose="02020603050405020304" pitchFamily="18" charset="0"/>
              <a:ea typeface="新細明體"/>
              <a:cs typeface="Times New Roman" panose="02020603050405020304" pitchFamily="18" charset="0"/>
            </a:endParaRPr>
          </a:p>
        </p:txBody>
      </p:sp>
      <p:sp>
        <p:nvSpPr>
          <p:cNvPr id="12" name="TextBox 6"/>
          <p:cNvSpPr txBox="1"/>
          <p:nvPr/>
        </p:nvSpPr>
        <p:spPr>
          <a:xfrm>
            <a:off x="3260558" y="2412372"/>
            <a:ext cx="2546631" cy="578289"/>
          </a:xfrm>
          <a:prstGeom prst="rect">
            <a:avLst/>
          </a:prstGeom>
          <a:ln/>
        </p:spPr>
        <p:style>
          <a:lnRef idx="3">
            <a:schemeClr val="lt1"/>
          </a:lnRef>
          <a:fillRef idx="1">
            <a:schemeClr val="accent3"/>
          </a:fillRef>
          <a:effectRef idx="1">
            <a:schemeClr val="accent3"/>
          </a:effectRef>
          <a:fontRef idx="minor">
            <a:schemeClr val="lt1"/>
          </a:fontRef>
        </p:style>
        <p:txBody>
          <a:bodyPr wrap="square" rtlCol="0">
            <a:noAutofit/>
          </a:bodyPr>
          <a:lstStyle/>
          <a:p>
            <a:pPr>
              <a:spcAft>
                <a:spcPts val="0"/>
              </a:spcAft>
            </a:pPr>
            <a:r>
              <a:rPr lang="en-US" altLang="zh-CN" sz="1500" kern="1200" dirty="0">
                <a:solidFill>
                  <a:srgbClr val="FFFFFF"/>
                </a:solidFill>
                <a:effectLst/>
                <a:latin typeface="Times New Roman" panose="02020603050405020304" pitchFamily="18" charset="0"/>
                <a:ea typeface="新細明體"/>
                <a:cs typeface="Times New Roman" panose="02020603050405020304" pitchFamily="18" charset="0"/>
              </a:rPr>
              <a:t>Heavenly Guardian of the North</a:t>
            </a:r>
            <a:endParaRPr lang="zh-HK" sz="1500" dirty="0">
              <a:effectLst/>
              <a:latin typeface="Times New Roman" panose="02020603050405020304" pitchFamily="18" charset="0"/>
              <a:ea typeface="新細明體"/>
              <a:cs typeface="Times New Roman" panose="02020603050405020304" pitchFamily="18" charset="0"/>
            </a:endParaRPr>
          </a:p>
        </p:txBody>
      </p:sp>
      <p:sp>
        <p:nvSpPr>
          <p:cNvPr id="13" name="Rectangle 9"/>
          <p:cNvSpPr/>
          <p:nvPr/>
        </p:nvSpPr>
        <p:spPr>
          <a:xfrm>
            <a:off x="506210" y="2990661"/>
            <a:ext cx="1203343" cy="21571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a:latin typeface="Times New Roman" panose="02020603050405020304" pitchFamily="18" charset="0"/>
              <a:cs typeface="Times New Roman" panose="02020603050405020304" pitchFamily="18" charset="0"/>
            </a:endParaRPr>
          </a:p>
        </p:txBody>
      </p:sp>
      <p:sp>
        <p:nvSpPr>
          <p:cNvPr id="14" name="Rectangle 10"/>
          <p:cNvSpPr/>
          <p:nvPr/>
        </p:nvSpPr>
        <p:spPr>
          <a:xfrm>
            <a:off x="4548188" y="3051269"/>
            <a:ext cx="1259002" cy="21460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a:latin typeface="Times New Roman" panose="02020603050405020304" pitchFamily="18" charset="0"/>
              <a:cs typeface="Times New Roman" panose="02020603050405020304" pitchFamily="18" charset="0"/>
            </a:endParaRPr>
          </a:p>
        </p:txBody>
      </p:sp>
      <p:sp>
        <p:nvSpPr>
          <p:cNvPr id="15" name="TextBox 8"/>
          <p:cNvSpPr txBox="1"/>
          <p:nvPr/>
        </p:nvSpPr>
        <p:spPr>
          <a:xfrm>
            <a:off x="1778924" y="5257889"/>
            <a:ext cx="3765665" cy="541206"/>
          </a:xfrm>
          <a:prstGeom prst="rect">
            <a:avLst/>
          </a:prstGeom>
          <a:noFill/>
          <a:ln>
            <a:noFill/>
          </a:ln>
        </p:spPr>
        <p:txBody>
          <a:bodyPr wrap="square" rtlCol="0">
            <a:noAutofit/>
          </a:bodyPr>
          <a:lstStyle/>
          <a:p>
            <a:pPr>
              <a:spcAft>
                <a:spcPts val="0"/>
              </a:spcAft>
            </a:pPr>
            <a:r>
              <a:rPr lang="en-US" altLang="zh-CN" sz="1200" kern="1200" dirty="0">
                <a:solidFill>
                  <a:srgbClr val="000000"/>
                </a:solidFill>
                <a:effectLst/>
                <a:latin typeface="Times New Roman" panose="02020603050405020304" pitchFamily="18" charset="0"/>
                <a:ea typeface="新細明體"/>
                <a:cs typeface="Times New Roman" panose="02020603050405020304" pitchFamily="18" charset="0"/>
              </a:rPr>
              <a:t>Source</a:t>
            </a:r>
            <a:r>
              <a:rPr lang="zh-CN" sz="1200" kern="1200" dirty="0">
                <a:solidFill>
                  <a:srgbClr val="000000"/>
                </a:solidFill>
                <a:effectLst/>
                <a:latin typeface="Times New Roman" panose="02020603050405020304" pitchFamily="18" charset="0"/>
                <a:ea typeface="新細明體"/>
                <a:cs typeface="Times New Roman" panose="02020603050405020304" pitchFamily="18" charset="0"/>
              </a:rPr>
              <a:t>：</a:t>
            </a:r>
            <a:r>
              <a:rPr lang="en-US" altLang="zh-CN" sz="1200" kern="1200" dirty="0">
                <a:effectLst/>
                <a:latin typeface="Times New Roman" panose="02020603050405020304" pitchFamily="18" charset="0"/>
                <a:ea typeface="新細明體"/>
                <a:cs typeface="Times New Roman" panose="02020603050405020304" pitchFamily="18" charset="0"/>
              </a:rPr>
              <a:t>photographed in </a:t>
            </a:r>
            <a:r>
              <a:rPr lang="en-US" altLang="zh-CN" sz="1200" kern="1200" dirty="0" smtClean="0">
                <a:effectLst/>
                <a:latin typeface="Times New Roman" panose="02020603050405020304" pitchFamily="18" charset="0"/>
                <a:ea typeface="新細明體"/>
                <a:cs typeface="Times New Roman" panose="02020603050405020304" pitchFamily="18" charset="0"/>
              </a:rPr>
              <a:t>the Hong </a:t>
            </a:r>
            <a:r>
              <a:rPr lang="en-US" altLang="zh-CN" sz="1200" kern="1200" dirty="0" smtClean="0">
                <a:solidFill>
                  <a:srgbClr val="000000"/>
                </a:solidFill>
                <a:effectLst/>
                <a:latin typeface="Times New Roman" panose="02020603050405020304" pitchFamily="18" charset="0"/>
                <a:ea typeface="新細明體"/>
                <a:cs typeface="Times New Roman" panose="02020603050405020304" pitchFamily="18" charset="0"/>
              </a:rPr>
              <a:t>Kong</a:t>
            </a:r>
            <a:r>
              <a:rPr lang="en-US" altLang="zh-TW" dirty="0"/>
              <a:t> </a:t>
            </a:r>
            <a:r>
              <a:rPr lang="en-US" altLang="zh-TW" sz="1200" dirty="0">
                <a:latin typeface="Times New Roman" panose="02020603050405020304" pitchFamily="18" charset="0"/>
                <a:ea typeface="新細明體"/>
                <a:cs typeface="Times New Roman" panose="02020603050405020304" pitchFamily="18" charset="0"/>
              </a:rPr>
              <a:t>Heritage</a:t>
            </a:r>
            <a:r>
              <a:rPr lang="en-US" altLang="zh-CN" sz="1200" kern="1200" dirty="0" smtClean="0">
                <a:solidFill>
                  <a:srgbClr val="000000"/>
                </a:solidFill>
                <a:effectLst/>
                <a:latin typeface="Times New Roman" panose="02020603050405020304" pitchFamily="18" charset="0"/>
                <a:ea typeface="新細明體"/>
                <a:cs typeface="Times New Roman" panose="02020603050405020304" pitchFamily="18" charset="0"/>
              </a:rPr>
              <a:t> Museum</a:t>
            </a:r>
            <a:r>
              <a:rPr lang="en-US" altLang="zh-CN" sz="1200" kern="1200" dirty="0">
                <a:solidFill>
                  <a:srgbClr val="000000"/>
                </a:solidFill>
                <a:effectLst/>
                <a:latin typeface="Times New Roman" panose="02020603050405020304" pitchFamily="18" charset="0"/>
                <a:ea typeface="新細明體"/>
                <a:cs typeface="Times New Roman" panose="02020603050405020304" pitchFamily="18" charset="0"/>
              </a:rPr>
              <a:t>, 2015 Dunhuang Exhibition</a:t>
            </a:r>
            <a:endParaRPr lang="zh-HK" sz="1200" dirty="0">
              <a:effectLst/>
              <a:latin typeface="Times New Roman" panose="02020603050405020304" pitchFamily="18" charset="0"/>
              <a:ea typeface="新細明體"/>
              <a:cs typeface="Times New Roman" panose="02020603050405020304" pitchFamily="18" charset="0"/>
            </a:endParaRPr>
          </a:p>
        </p:txBody>
      </p:sp>
      <p:sp>
        <p:nvSpPr>
          <p:cNvPr id="16" name="TextBox 4"/>
          <p:cNvSpPr txBox="1"/>
          <p:nvPr/>
        </p:nvSpPr>
        <p:spPr>
          <a:xfrm>
            <a:off x="506208" y="5772836"/>
            <a:ext cx="8117148" cy="964847"/>
          </a:xfrm>
          <a:prstGeom prst="rect">
            <a:avLst/>
          </a:prstGeom>
          <a:solidFill>
            <a:schemeClr val="accent2">
              <a:lumMod val="40000"/>
              <a:lumOff val="60000"/>
            </a:schemeClr>
          </a:solidFill>
        </p:spPr>
        <p:txBody>
          <a:bodyPr wrap="square" rtlCol="0">
            <a:noAutofit/>
          </a:bodyPr>
          <a:lstStyle/>
          <a:p>
            <a:r>
              <a:rPr lang="en-US" altLang="zh-CN" sz="1500" kern="1200" dirty="0">
                <a:effectLst/>
                <a:latin typeface="Times New Roman" panose="02020603050405020304" pitchFamily="18" charset="0"/>
                <a:ea typeface="新細明體"/>
                <a:cs typeface="Times New Roman" panose="02020603050405020304" pitchFamily="18" charset="0"/>
              </a:rPr>
              <a:t>This is part of a series of statues in Dunhuang’s 194</a:t>
            </a:r>
            <a:r>
              <a:rPr lang="en-US" altLang="zh-CN" sz="1500" kern="1200" baseline="30000" dirty="0">
                <a:effectLst/>
                <a:latin typeface="Times New Roman" panose="02020603050405020304" pitchFamily="18" charset="0"/>
                <a:ea typeface="新細明體"/>
                <a:cs typeface="Times New Roman" panose="02020603050405020304" pitchFamily="18" charset="0"/>
              </a:rPr>
              <a:t>th</a:t>
            </a:r>
            <a:r>
              <a:rPr lang="en-US" altLang="zh-CN" sz="1500" kern="1200" dirty="0">
                <a:effectLst/>
                <a:latin typeface="Times New Roman" panose="02020603050405020304" pitchFamily="18" charset="0"/>
                <a:ea typeface="新細明體"/>
                <a:cs typeface="Times New Roman" panose="02020603050405020304" pitchFamily="18" charset="0"/>
              </a:rPr>
              <a:t> cave. In the middle is Siddhartha Gautama. </a:t>
            </a:r>
            <a:r>
              <a:rPr lang="en-US" altLang="zh-CN" sz="1500" dirty="0">
                <a:latin typeface="Times New Roman" panose="02020603050405020304" pitchFamily="18" charset="0"/>
                <a:ea typeface="新細明體"/>
                <a:cs typeface="Times New Roman" panose="02020603050405020304" pitchFamily="18" charset="0"/>
              </a:rPr>
              <a:t>In the front row, the ones </a:t>
            </a:r>
            <a:r>
              <a:rPr lang="en-US" altLang="zh-CN" sz="1500" dirty="0" smtClean="0">
                <a:latin typeface="Times New Roman" panose="02020603050405020304" pitchFamily="18" charset="0"/>
                <a:ea typeface="新細明體"/>
                <a:cs typeface="Times New Roman" panose="02020603050405020304" pitchFamily="18" charset="0"/>
              </a:rPr>
              <a:t>on the </a:t>
            </a:r>
            <a:r>
              <a:rPr lang="en-US" altLang="zh-CN" sz="1500" dirty="0">
                <a:latin typeface="Times New Roman" panose="02020603050405020304" pitchFamily="18" charset="0"/>
                <a:ea typeface="新細明體"/>
                <a:cs typeface="Times New Roman" panose="02020603050405020304" pitchFamily="18" charset="0"/>
              </a:rPr>
              <a:t>left and right </a:t>
            </a:r>
            <a:r>
              <a:rPr lang="en-US" altLang="zh-CN" sz="1500" dirty="0" smtClean="0">
                <a:latin typeface="Times New Roman" panose="02020603050405020304" pitchFamily="18" charset="0"/>
                <a:ea typeface="新細明體"/>
                <a:cs typeface="Times New Roman" panose="02020603050405020304" pitchFamily="18" charset="0"/>
              </a:rPr>
              <a:t>are </a:t>
            </a:r>
            <a:r>
              <a:rPr lang="en-US" altLang="zh-CN" sz="1500" dirty="0">
                <a:latin typeface="Times New Roman" panose="02020603050405020304" pitchFamily="18" charset="0"/>
                <a:ea typeface="新細明體"/>
                <a:cs typeface="Times New Roman" panose="02020603050405020304" pitchFamily="18" charset="0"/>
              </a:rPr>
              <a:t>the Heavenly Guardian of the South and the Heavenly Guardian of the </a:t>
            </a:r>
            <a:r>
              <a:rPr lang="en-US" altLang="zh-CN" sz="1500" dirty="0" smtClean="0">
                <a:latin typeface="Times New Roman" panose="02020603050405020304" pitchFamily="18" charset="0"/>
                <a:ea typeface="新細明體"/>
                <a:cs typeface="Times New Roman" panose="02020603050405020304" pitchFamily="18" charset="0"/>
              </a:rPr>
              <a:t>North respectively.</a:t>
            </a:r>
            <a:endParaRPr lang="zh-HK" sz="1500" dirty="0">
              <a:effectLst/>
              <a:latin typeface="Times New Roman" panose="02020603050405020304" pitchFamily="18" charset="0"/>
              <a:ea typeface="新細明體"/>
              <a:cs typeface="Times New Roman" panose="02020603050405020304" pitchFamily="18" charset="0"/>
            </a:endParaRPr>
          </a:p>
        </p:txBody>
      </p:sp>
      <p:sp>
        <p:nvSpPr>
          <p:cNvPr id="17" name="TextBox 7"/>
          <p:cNvSpPr txBox="1"/>
          <p:nvPr/>
        </p:nvSpPr>
        <p:spPr>
          <a:xfrm>
            <a:off x="6041942" y="2548879"/>
            <a:ext cx="2581413" cy="2821305"/>
          </a:xfrm>
          <a:prstGeom prst="rect">
            <a:avLst/>
          </a:prstGeom>
          <a:noFill/>
        </p:spPr>
        <p:txBody>
          <a:bodyPr wrap="square" rtlCol="0">
            <a:noAutofit/>
          </a:bodyPr>
          <a:lstStyle/>
          <a:p>
            <a:pPr>
              <a:lnSpc>
                <a:spcPct val="110000"/>
              </a:lnSpc>
              <a:spcAft>
                <a:spcPts val="0"/>
              </a:spcAft>
            </a:pPr>
            <a:r>
              <a:rPr lang="en-US" altLang="zh-CN" dirty="0">
                <a:solidFill>
                  <a:srgbClr val="000000"/>
                </a:solidFill>
                <a:latin typeface="Times New Roman" panose="02020603050405020304" pitchFamily="18" charset="0"/>
                <a:ea typeface="新細明體"/>
                <a:cs typeface="Times New Roman" panose="02020603050405020304" pitchFamily="18" charset="0"/>
              </a:rPr>
              <a:t>When do you think these cave statues were produced?</a:t>
            </a:r>
            <a:endParaRPr lang="zh-HK" altLang="en-US" dirty="0">
              <a:latin typeface="Times New Roman" panose="02020603050405020304" pitchFamily="18" charset="0"/>
              <a:ea typeface="新細明體"/>
              <a:cs typeface="Times New Roman" panose="02020603050405020304" pitchFamily="18" charset="0"/>
            </a:endParaRPr>
          </a:p>
          <a:p>
            <a:pPr>
              <a:lnSpc>
                <a:spcPct val="110000"/>
              </a:lnSpc>
              <a:spcAft>
                <a:spcPts val="0"/>
              </a:spcAft>
            </a:pPr>
            <a:r>
              <a:rPr lang="en-US" dirty="0">
                <a:latin typeface="Times New Roman" panose="02020603050405020304" pitchFamily="18" charset="0"/>
                <a:ea typeface="新細明體"/>
                <a:cs typeface="Times New Roman" panose="02020603050405020304" pitchFamily="18" charset="0"/>
              </a:rPr>
              <a:t>A. Northern and Southern </a:t>
            </a:r>
            <a:r>
              <a:rPr lang="en-US" dirty="0" smtClean="0">
                <a:latin typeface="Times New Roman" panose="02020603050405020304" pitchFamily="18" charset="0"/>
                <a:ea typeface="新細明體"/>
                <a:cs typeface="Times New Roman" panose="02020603050405020304" pitchFamily="18" charset="0"/>
              </a:rPr>
              <a:t>Dynasties (AD420-589</a:t>
            </a:r>
            <a:r>
              <a:rPr lang="en-US" dirty="0">
                <a:solidFill>
                  <a:srgbClr val="000000"/>
                </a:solidFill>
                <a:latin typeface="Times New Roman" panose="02020603050405020304" pitchFamily="18" charset="0"/>
                <a:ea typeface="新細明體"/>
                <a:cs typeface="Times New Roman" panose="02020603050405020304" pitchFamily="18" charset="0"/>
              </a:rPr>
              <a:t>)</a:t>
            </a:r>
          </a:p>
          <a:p>
            <a:pPr>
              <a:lnSpc>
                <a:spcPct val="110000"/>
              </a:lnSpc>
              <a:spcAft>
                <a:spcPts val="0"/>
              </a:spcAft>
            </a:pPr>
            <a:r>
              <a:rPr lang="en-US" dirty="0">
                <a:latin typeface="Times New Roman" panose="02020603050405020304" pitchFamily="18" charset="0"/>
                <a:ea typeface="新細明體"/>
                <a:cs typeface="Times New Roman" panose="02020603050405020304" pitchFamily="18" charset="0"/>
              </a:rPr>
              <a:t>B. Early to middle Tang period</a:t>
            </a:r>
          </a:p>
          <a:p>
            <a:pPr>
              <a:lnSpc>
                <a:spcPct val="110000"/>
              </a:lnSpc>
              <a:spcAft>
                <a:spcPts val="0"/>
              </a:spcAft>
            </a:pPr>
            <a:r>
              <a:rPr lang="en-US" dirty="0">
                <a:solidFill>
                  <a:srgbClr val="000000"/>
                </a:solidFill>
                <a:latin typeface="Times New Roman" panose="02020603050405020304" pitchFamily="18" charset="0"/>
                <a:ea typeface="新細明體"/>
                <a:cs typeface="Times New Roman" panose="02020603050405020304" pitchFamily="18" charset="0"/>
              </a:rPr>
              <a:t>C. Late</a:t>
            </a:r>
            <a:r>
              <a:rPr lang="zh-CN" altLang="en-US" dirty="0">
                <a:solidFill>
                  <a:srgbClr val="000000"/>
                </a:solidFill>
                <a:latin typeface="Times New Roman" panose="02020603050405020304" pitchFamily="18" charset="0"/>
                <a:ea typeface="新細明體"/>
                <a:cs typeface="Times New Roman" panose="02020603050405020304" pitchFamily="18" charset="0"/>
              </a:rPr>
              <a:t> </a:t>
            </a:r>
            <a:r>
              <a:rPr lang="en-US" altLang="zh-CN" dirty="0">
                <a:solidFill>
                  <a:srgbClr val="000000"/>
                </a:solidFill>
                <a:latin typeface="Times New Roman" panose="02020603050405020304" pitchFamily="18" charset="0"/>
                <a:ea typeface="新細明體"/>
                <a:cs typeface="Times New Roman" panose="02020603050405020304" pitchFamily="18" charset="0"/>
              </a:rPr>
              <a:t>Tang</a:t>
            </a:r>
          </a:p>
          <a:p>
            <a:pPr>
              <a:lnSpc>
                <a:spcPct val="110000"/>
              </a:lnSpc>
              <a:spcAft>
                <a:spcPts val="0"/>
              </a:spcAft>
            </a:pPr>
            <a:r>
              <a:rPr lang="en-US" altLang="zh-HK" dirty="0">
                <a:solidFill>
                  <a:srgbClr val="000000"/>
                </a:solidFill>
                <a:latin typeface="Times New Roman" panose="02020603050405020304" pitchFamily="18" charset="0"/>
                <a:ea typeface="新細明體"/>
                <a:cs typeface="Times New Roman" panose="02020603050405020304" pitchFamily="18" charset="0"/>
              </a:rPr>
              <a:t>How do you know?</a:t>
            </a:r>
            <a:endParaRPr lang="zh-HK" altLang="en-US" dirty="0">
              <a:latin typeface="Times New Roman" panose="02020603050405020304" pitchFamily="18" charset="0"/>
              <a:ea typeface="新細明體"/>
              <a:cs typeface="Times New Roman" panose="02020603050405020304" pitchFamily="18" charset="0"/>
            </a:endParaRPr>
          </a:p>
        </p:txBody>
      </p:sp>
    </p:spTree>
    <p:extLst>
      <p:ext uri="{BB962C8B-B14F-4D97-AF65-F5344CB8AC3E}">
        <p14:creationId xmlns:p14="http://schemas.microsoft.com/office/powerpoint/2010/main" val="1385563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5" name="文字方塊 4"/>
          <p:cNvSpPr txBox="1"/>
          <p:nvPr/>
        </p:nvSpPr>
        <p:spPr>
          <a:xfrm>
            <a:off x="506210" y="1208241"/>
            <a:ext cx="4686892" cy="400110"/>
          </a:xfrm>
          <a:prstGeom prst="rect">
            <a:avLst/>
          </a:prstGeom>
          <a:noFill/>
        </p:spPr>
        <p:txBody>
          <a:bodyPr wrap="square" rtlCol="0">
            <a:spAutoFit/>
          </a:bodyPr>
          <a:lstStyle/>
          <a:p>
            <a:pPr>
              <a:spcAft>
                <a:spcPts val="0"/>
              </a:spcAft>
            </a:pPr>
            <a:r>
              <a:rPr lang="en-US" altLang="zh-TW" sz="2000" b="1" dirty="0">
                <a:solidFill>
                  <a:srgbClr val="E36C0A"/>
                </a:solidFill>
                <a:latin typeface="Times New Roman" panose="02020603050405020304" pitchFamily="18" charset="0"/>
                <a:cs typeface="Times New Roman" panose="02020603050405020304" pitchFamily="18" charset="0"/>
              </a:rPr>
              <a:t>V. Explore Other Problems</a:t>
            </a:r>
            <a:endParaRPr kumimoji="1" lang="zh-TW" altLang="en-US" sz="2000" dirty="0">
              <a:latin typeface="Times New Roman" panose="02020603050405020304" pitchFamily="18" charset="0"/>
              <a:cs typeface="Times New Roman" panose="02020603050405020304" pitchFamily="18" charset="0"/>
            </a:endParaRPr>
          </a:p>
        </p:txBody>
      </p:sp>
      <p:sp>
        <p:nvSpPr>
          <p:cNvPr id="8" name="TextBox 1"/>
          <p:cNvSpPr txBox="1"/>
          <p:nvPr/>
        </p:nvSpPr>
        <p:spPr>
          <a:xfrm>
            <a:off x="506209" y="1875930"/>
            <a:ext cx="8117147" cy="553998"/>
          </a:xfrm>
          <a:prstGeom prst="rect">
            <a:avLst/>
          </a:prstGeom>
          <a:solidFill>
            <a:srgbClr val="8064A2">
              <a:lumMod val="40000"/>
              <a:lumOff val="60000"/>
            </a:srgbClr>
          </a:solidFill>
        </p:spPr>
        <p:txBody>
          <a:bodyPr wrap="square" rtlCol="0">
            <a:spAutoFit/>
          </a:bodyPr>
          <a:lstStyle/>
          <a:p>
            <a:pPr lvl="0" defTabSz="914400">
              <a:defRPr/>
            </a:pPr>
            <a:r>
              <a:rPr lang="en-US" altLang="zh-TW" sz="1500" b="1" dirty="0">
                <a:solidFill>
                  <a:srgbClr val="000000"/>
                </a:solidFill>
                <a:latin typeface="Times New Roman" panose="02020603050405020304" pitchFamily="18" charset="0"/>
                <a:ea typeface="新細明體"/>
                <a:cs typeface="Times New Roman" panose="02020603050405020304" pitchFamily="18" charset="0"/>
              </a:rPr>
              <a:t>Quiz: </a:t>
            </a:r>
            <a:r>
              <a:rPr lang="en-US" altLang="zh-TW" sz="1500" dirty="0">
                <a:solidFill>
                  <a:srgbClr val="000000"/>
                </a:solidFill>
                <a:latin typeface="Times New Roman" panose="02020603050405020304" pitchFamily="18" charset="0"/>
                <a:ea typeface="新細明體"/>
                <a:cs typeface="Times New Roman" panose="02020603050405020304" pitchFamily="18" charset="0"/>
              </a:rPr>
              <a:t>Please</a:t>
            </a:r>
            <a:r>
              <a:rPr lang="zh-TW" altLang="en-US" sz="1500" dirty="0">
                <a:solidFill>
                  <a:srgbClr val="000000"/>
                </a:solidFill>
                <a:latin typeface="Times New Roman" panose="02020603050405020304" pitchFamily="18" charset="0"/>
                <a:ea typeface="新細明體"/>
                <a:cs typeface="Times New Roman" panose="02020603050405020304" pitchFamily="18" charset="0"/>
              </a:rPr>
              <a:t> </a:t>
            </a:r>
            <a:r>
              <a:rPr lang="en-US" altLang="zh-TW" sz="1500" dirty="0">
                <a:solidFill>
                  <a:srgbClr val="000000"/>
                </a:solidFill>
                <a:latin typeface="Times New Roman" panose="02020603050405020304" pitchFamily="18" charset="0"/>
                <a:ea typeface="新細明體"/>
                <a:cs typeface="Times New Roman" panose="02020603050405020304" pitchFamily="18" charset="0"/>
              </a:rPr>
              <a:t>use what </a:t>
            </a:r>
            <a:r>
              <a:rPr lang="en-US" altLang="zh-TW" sz="1500" dirty="0">
                <a:latin typeface="Times New Roman" panose="02020603050405020304" pitchFamily="18" charset="0"/>
                <a:ea typeface="新細明體"/>
                <a:cs typeface="Times New Roman" panose="02020603050405020304" pitchFamily="18" charset="0"/>
              </a:rPr>
              <a:t>you </a:t>
            </a:r>
            <a:r>
              <a:rPr lang="en-US" altLang="zh-TW" sz="1500" dirty="0" smtClean="0">
                <a:latin typeface="Times New Roman" panose="02020603050405020304" pitchFamily="18" charset="0"/>
                <a:ea typeface="新細明體"/>
                <a:cs typeface="Times New Roman" panose="02020603050405020304" pitchFamily="18" charset="0"/>
              </a:rPr>
              <a:t>have just learnt </a:t>
            </a:r>
            <a:r>
              <a:rPr lang="en-US" altLang="zh-TW" sz="1500" dirty="0">
                <a:latin typeface="Times New Roman" panose="02020603050405020304" pitchFamily="18" charset="0"/>
                <a:ea typeface="新細明體"/>
                <a:cs typeface="Times New Roman" panose="02020603050405020304" pitchFamily="18" charset="0"/>
              </a:rPr>
              <a:t>about the </a:t>
            </a:r>
            <a:r>
              <a:rPr lang="en-US" altLang="zh-TW" sz="1500" dirty="0" err="1">
                <a:latin typeface="Times New Roman" panose="02020603050405020304" pitchFamily="18" charset="0"/>
                <a:ea typeface="新細明體"/>
                <a:cs typeface="Times New Roman" panose="02020603050405020304" pitchFamily="18" charset="0"/>
              </a:rPr>
              <a:t>armour</a:t>
            </a:r>
            <a:r>
              <a:rPr lang="en-US" altLang="zh-TW" sz="1500" dirty="0">
                <a:latin typeface="Times New Roman" panose="02020603050405020304" pitchFamily="18" charset="0"/>
                <a:ea typeface="新細明體"/>
                <a:cs typeface="Times New Roman" panose="02020603050405020304" pitchFamily="18" charset="0"/>
              </a:rPr>
              <a:t> of </a:t>
            </a:r>
            <a:r>
              <a:rPr lang="en-US" altLang="zh-TW" sz="1500" dirty="0" smtClean="0">
                <a:latin typeface="Times New Roman" panose="02020603050405020304" pitchFamily="18" charset="0"/>
                <a:ea typeface="新細明體"/>
                <a:cs typeface="Times New Roman" panose="02020603050405020304" pitchFamily="18" charset="0"/>
              </a:rPr>
              <a:t>the </a:t>
            </a:r>
            <a:r>
              <a:rPr lang="en-US" altLang="zh-TW" sz="1500" dirty="0" smtClean="0">
                <a:solidFill>
                  <a:srgbClr val="000000"/>
                </a:solidFill>
                <a:latin typeface="Times New Roman" panose="02020603050405020304" pitchFamily="18" charset="0"/>
                <a:ea typeface="新細明體"/>
                <a:cs typeface="Times New Roman" panose="02020603050405020304" pitchFamily="18" charset="0"/>
              </a:rPr>
              <a:t>Tang </a:t>
            </a:r>
            <a:r>
              <a:rPr lang="en-US" altLang="zh-HK" sz="1500" dirty="0">
                <a:latin typeface="Times New Roman"/>
                <a:ea typeface="新細明體"/>
              </a:rPr>
              <a:t>Dynasty</a:t>
            </a:r>
            <a:r>
              <a:rPr lang="en-US" altLang="zh-HK" sz="1500" dirty="0">
                <a:solidFill>
                  <a:srgbClr val="0070C0"/>
                </a:solidFill>
                <a:latin typeface="Times New Roman"/>
                <a:ea typeface="新細明體"/>
              </a:rPr>
              <a:t> </a:t>
            </a:r>
            <a:r>
              <a:rPr lang="en-US" altLang="zh-TW" sz="1500" dirty="0" smtClean="0">
                <a:solidFill>
                  <a:srgbClr val="000000"/>
                </a:solidFill>
                <a:latin typeface="Times New Roman" panose="02020603050405020304" pitchFamily="18" charset="0"/>
                <a:ea typeface="新細明體"/>
                <a:cs typeface="Times New Roman" panose="02020603050405020304" pitchFamily="18" charset="0"/>
              </a:rPr>
              <a:t>soldiers </a:t>
            </a:r>
            <a:r>
              <a:rPr lang="en-US" altLang="zh-TW" sz="1500" dirty="0">
                <a:solidFill>
                  <a:srgbClr val="000000"/>
                </a:solidFill>
                <a:latin typeface="Times New Roman" panose="02020603050405020304" pitchFamily="18" charset="0"/>
                <a:ea typeface="新細明體"/>
                <a:cs typeface="Times New Roman" panose="02020603050405020304" pitchFamily="18" charset="0"/>
              </a:rPr>
              <a:t>to guess when the following displays in the Dunhuang Caves were produced. </a:t>
            </a:r>
            <a:endParaRPr lang="zh-HK" altLang="en-US" sz="1500" kern="0" dirty="0">
              <a:solidFill>
                <a:sysClr val="windowText" lastClr="000000"/>
              </a:solidFill>
              <a:latin typeface="Times New Roman" panose="02020603050405020304" pitchFamily="18" charset="0"/>
              <a:ea typeface="新細明體"/>
              <a:cs typeface="Times New Roman" panose="02020603050405020304" pitchFamily="18" charset="0"/>
            </a:endParaRPr>
          </a:p>
        </p:txBody>
      </p:sp>
      <p:pic>
        <p:nvPicPr>
          <p:cNvPr id="10" name="Picture 2"/>
          <p:cNvPicPr>
            <a:picLocks noChangeAspect="1" noChangeArrowheads="1"/>
          </p:cNvPicPr>
          <p:nvPr/>
        </p:nvPicPr>
        <p:blipFill>
          <a:blip r:embed="rId3" cstate="print"/>
          <a:srcRect/>
          <a:stretch>
            <a:fillRect/>
          </a:stretch>
        </p:blipFill>
        <p:spPr bwMode="auto">
          <a:xfrm>
            <a:off x="506210" y="2426860"/>
            <a:ext cx="5300980" cy="2821305"/>
          </a:xfrm>
          <a:prstGeom prst="rect">
            <a:avLst/>
          </a:prstGeom>
          <a:ln>
            <a:headEnd/>
            <a:tailEnd/>
          </a:ln>
        </p:spPr>
        <p:style>
          <a:lnRef idx="3">
            <a:schemeClr val="lt1"/>
          </a:lnRef>
          <a:fillRef idx="1">
            <a:schemeClr val="accent3"/>
          </a:fillRef>
          <a:effectRef idx="1">
            <a:schemeClr val="accent3"/>
          </a:effectRef>
          <a:fontRef idx="minor">
            <a:schemeClr val="lt1"/>
          </a:fontRef>
        </p:style>
      </p:pic>
      <p:sp>
        <p:nvSpPr>
          <p:cNvPr id="11" name="TextBox 5"/>
          <p:cNvSpPr txBox="1"/>
          <p:nvPr/>
        </p:nvSpPr>
        <p:spPr>
          <a:xfrm>
            <a:off x="506210" y="2419539"/>
            <a:ext cx="2754348" cy="401838"/>
          </a:xfrm>
          <a:prstGeom prst="rect">
            <a:avLst/>
          </a:prstGeom>
          <a:ln/>
        </p:spPr>
        <p:style>
          <a:lnRef idx="3">
            <a:schemeClr val="lt1"/>
          </a:lnRef>
          <a:fillRef idx="1">
            <a:schemeClr val="accent3"/>
          </a:fillRef>
          <a:effectRef idx="1">
            <a:schemeClr val="accent3"/>
          </a:effectRef>
          <a:fontRef idx="minor">
            <a:schemeClr val="lt1"/>
          </a:fontRef>
        </p:style>
        <p:txBody>
          <a:bodyPr wrap="square" rtlCol="0">
            <a:noAutofit/>
          </a:bodyPr>
          <a:lstStyle/>
          <a:p>
            <a:pPr>
              <a:spcAft>
                <a:spcPts val="0"/>
              </a:spcAft>
            </a:pPr>
            <a:r>
              <a:rPr lang="en-US" altLang="zh-CN" sz="1500" dirty="0">
                <a:solidFill>
                  <a:srgbClr val="FFFFFF"/>
                </a:solidFill>
                <a:latin typeface="Times New Roman" panose="02020603050405020304" pitchFamily="18" charset="0"/>
                <a:ea typeface="新細明體"/>
                <a:cs typeface="Times New Roman" panose="02020603050405020304" pitchFamily="18" charset="0"/>
              </a:rPr>
              <a:t>Heavenly Guardian of the South</a:t>
            </a:r>
            <a:endParaRPr lang="zh-HK" altLang="en-US" sz="1500" i="1" dirty="0">
              <a:latin typeface="Times New Roman" panose="02020603050405020304" pitchFamily="18" charset="0"/>
              <a:ea typeface="新細明體"/>
              <a:cs typeface="Times New Roman" panose="02020603050405020304" pitchFamily="18" charset="0"/>
            </a:endParaRPr>
          </a:p>
        </p:txBody>
      </p:sp>
      <p:sp>
        <p:nvSpPr>
          <p:cNvPr id="12" name="TextBox 6"/>
          <p:cNvSpPr txBox="1"/>
          <p:nvPr/>
        </p:nvSpPr>
        <p:spPr>
          <a:xfrm>
            <a:off x="3260558" y="2412373"/>
            <a:ext cx="2781383" cy="409004"/>
          </a:xfrm>
          <a:prstGeom prst="rect">
            <a:avLst/>
          </a:prstGeom>
          <a:ln/>
        </p:spPr>
        <p:style>
          <a:lnRef idx="3">
            <a:schemeClr val="lt1"/>
          </a:lnRef>
          <a:fillRef idx="1">
            <a:schemeClr val="accent3"/>
          </a:fillRef>
          <a:effectRef idx="1">
            <a:schemeClr val="accent3"/>
          </a:effectRef>
          <a:fontRef idx="minor">
            <a:schemeClr val="lt1"/>
          </a:fontRef>
        </p:style>
        <p:txBody>
          <a:bodyPr wrap="square" rtlCol="0">
            <a:noAutofit/>
          </a:bodyPr>
          <a:lstStyle/>
          <a:p>
            <a:pPr>
              <a:spcAft>
                <a:spcPts val="0"/>
              </a:spcAft>
            </a:pPr>
            <a:r>
              <a:rPr lang="en-US" altLang="zh-CN" sz="1500" dirty="0">
                <a:solidFill>
                  <a:srgbClr val="FFFFFF"/>
                </a:solidFill>
                <a:latin typeface="Times New Roman" panose="02020603050405020304" pitchFamily="18" charset="0"/>
                <a:ea typeface="新細明體"/>
                <a:cs typeface="Times New Roman" panose="02020603050405020304" pitchFamily="18" charset="0"/>
              </a:rPr>
              <a:t>Heavenly Guardian of the North</a:t>
            </a:r>
            <a:endParaRPr lang="zh-HK" altLang="en-US" sz="1500" dirty="0">
              <a:latin typeface="Times New Roman" panose="02020603050405020304" pitchFamily="18" charset="0"/>
              <a:ea typeface="新細明體"/>
              <a:cs typeface="Times New Roman" panose="02020603050405020304" pitchFamily="18" charset="0"/>
            </a:endParaRPr>
          </a:p>
        </p:txBody>
      </p:sp>
      <p:sp>
        <p:nvSpPr>
          <p:cNvPr id="13" name="Rectangle 9"/>
          <p:cNvSpPr/>
          <p:nvPr/>
        </p:nvSpPr>
        <p:spPr>
          <a:xfrm>
            <a:off x="506210" y="2872262"/>
            <a:ext cx="1203343" cy="227554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a:latin typeface="Times New Roman" panose="02020603050405020304" pitchFamily="18" charset="0"/>
              <a:cs typeface="Times New Roman" panose="02020603050405020304" pitchFamily="18" charset="0"/>
            </a:endParaRPr>
          </a:p>
        </p:txBody>
      </p:sp>
      <p:sp>
        <p:nvSpPr>
          <p:cNvPr id="14" name="Rectangle 10"/>
          <p:cNvSpPr/>
          <p:nvPr/>
        </p:nvSpPr>
        <p:spPr>
          <a:xfrm>
            <a:off x="4548188" y="2872262"/>
            <a:ext cx="1259002" cy="23250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a:latin typeface="Times New Roman" panose="02020603050405020304" pitchFamily="18" charset="0"/>
              <a:cs typeface="Times New Roman" panose="02020603050405020304" pitchFamily="18" charset="0"/>
            </a:endParaRPr>
          </a:p>
        </p:txBody>
      </p:sp>
      <p:sp>
        <p:nvSpPr>
          <p:cNvPr id="15" name="TextBox 8"/>
          <p:cNvSpPr txBox="1"/>
          <p:nvPr/>
        </p:nvSpPr>
        <p:spPr>
          <a:xfrm>
            <a:off x="2497838" y="5308772"/>
            <a:ext cx="3544104" cy="413179"/>
          </a:xfrm>
          <a:prstGeom prst="rect">
            <a:avLst/>
          </a:prstGeom>
          <a:noFill/>
          <a:ln>
            <a:noFill/>
          </a:ln>
        </p:spPr>
        <p:txBody>
          <a:bodyPr wrap="square" rtlCol="0">
            <a:noAutofit/>
          </a:bodyPr>
          <a:lstStyle/>
          <a:p>
            <a:pPr>
              <a:spcAft>
                <a:spcPts val="0"/>
              </a:spcAft>
            </a:pPr>
            <a:r>
              <a:rPr lang="en-US" altLang="zh-CN" sz="1200" kern="1200" dirty="0">
                <a:solidFill>
                  <a:srgbClr val="000000"/>
                </a:solidFill>
                <a:effectLst/>
                <a:latin typeface="Times New Roman" panose="02020603050405020304" pitchFamily="18" charset="0"/>
                <a:ea typeface="新細明體"/>
                <a:cs typeface="Times New Roman" panose="02020603050405020304" pitchFamily="18" charset="0"/>
              </a:rPr>
              <a:t>Source</a:t>
            </a:r>
            <a:r>
              <a:rPr lang="zh-CN" sz="1200" kern="1200" dirty="0">
                <a:solidFill>
                  <a:srgbClr val="000000"/>
                </a:solidFill>
                <a:effectLst/>
                <a:latin typeface="Times New Roman" panose="02020603050405020304" pitchFamily="18" charset="0"/>
                <a:ea typeface="新細明體"/>
                <a:cs typeface="Times New Roman" panose="02020603050405020304" pitchFamily="18" charset="0"/>
              </a:rPr>
              <a:t>：</a:t>
            </a:r>
            <a:r>
              <a:rPr lang="en-US" altLang="zh-CN" sz="1200" kern="1200" dirty="0">
                <a:solidFill>
                  <a:srgbClr val="000000"/>
                </a:solidFill>
                <a:effectLst/>
                <a:latin typeface="Times New Roman" panose="02020603050405020304" pitchFamily="18" charset="0"/>
                <a:ea typeface="新細明體"/>
                <a:cs typeface="Times New Roman" panose="02020603050405020304" pitchFamily="18" charset="0"/>
              </a:rPr>
              <a:t>photographed </a:t>
            </a:r>
            <a:r>
              <a:rPr lang="en-US" altLang="zh-CN" sz="1200" kern="1200" dirty="0">
                <a:effectLst/>
                <a:latin typeface="Times New Roman" panose="02020603050405020304" pitchFamily="18" charset="0"/>
                <a:ea typeface="新細明體"/>
                <a:cs typeface="Times New Roman" panose="02020603050405020304" pitchFamily="18" charset="0"/>
              </a:rPr>
              <a:t>in </a:t>
            </a:r>
            <a:r>
              <a:rPr lang="en-US" altLang="zh-CN" sz="1200" kern="1200" dirty="0" smtClean="0">
                <a:effectLst/>
                <a:latin typeface="Times New Roman" panose="02020603050405020304" pitchFamily="18" charset="0"/>
                <a:ea typeface="新細明體"/>
                <a:cs typeface="Times New Roman" panose="02020603050405020304" pitchFamily="18" charset="0"/>
              </a:rPr>
              <a:t>the Hong </a:t>
            </a:r>
            <a:r>
              <a:rPr lang="en-US" altLang="zh-CN" sz="1200" kern="1200" dirty="0">
                <a:effectLst/>
                <a:latin typeface="Times New Roman" panose="02020603050405020304" pitchFamily="18" charset="0"/>
                <a:ea typeface="新細明體"/>
                <a:cs typeface="Times New Roman" panose="02020603050405020304" pitchFamily="18" charset="0"/>
              </a:rPr>
              <a:t>Kong </a:t>
            </a:r>
            <a:r>
              <a:rPr lang="en-US" altLang="zh-TW" sz="1200" dirty="0">
                <a:latin typeface="Times New Roman" panose="02020603050405020304" pitchFamily="18" charset="0"/>
                <a:ea typeface="新細明體"/>
                <a:cs typeface="Times New Roman" panose="02020603050405020304" pitchFamily="18" charset="0"/>
              </a:rPr>
              <a:t>Heritage </a:t>
            </a:r>
            <a:r>
              <a:rPr lang="en-US" altLang="zh-CN" sz="1200" kern="1200" dirty="0" smtClean="0">
                <a:effectLst/>
                <a:latin typeface="Times New Roman" panose="02020603050405020304" pitchFamily="18" charset="0"/>
                <a:ea typeface="新細明體"/>
                <a:cs typeface="Times New Roman" panose="02020603050405020304" pitchFamily="18" charset="0"/>
              </a:rPr>
              <a:t> </a:t>
            </a:r>
            <a:r>
              <a:rPr lang="en-US" altLang="zh-CN" sz="1200" kern="1200" dirty="0">
                <a:solidFill>
                  <a:srgbClr val="000000"/>
                </a:solidFill>
                <a:effectLst/>
                <a:latin typeface="Times New Roman" panose="02020603050405020304" pitchFamily="18" charset="0"/>
                <a:ea typeface="新細明體"/>
                <a:cs typeface="Times New Roman" panose="02020603050405020304" pitchFamily="18" charset="0"/>
              </a:rPr>
              <a:t>Museum, 2015 Dunhuang Exhibition</a:t>
            </a:r>
            <a:endParaRPr lang="zh-HK" sz="1200" dirty="0">
              <a:effectLst/>
              <a:latin typeface="Times New Roman" panose="02020603050405020304" pitchFamily="18" charset="0"/>
              <a:ea typeface="新細明體"/>
              <a:cs typeface="Times New Roman" panose="02020603050405020304" pitchFamily="18" charset="0"/>
            </a:endParaRPr>
          </a:p>
        </p:txBody>
      </p:sp>
      <p:sp>
        <p:nvSpPr>
          <p:cNvPr id="16" name="TextBox 4"/>
          <p:cNvSpPr txBox="1"/>
          <p:nvPr/>
        </p:nvSpPr>
        <p:spPr>
          <a:xfrm>
            <a:off x="506208" y="5772836"/>
            <a:ext cx="8117148" cy="964847"/>
          </a:xfrm>
          <a:prstGeom prst="rect">
            <a:avLst/>
          </a:prstGeom>
          <a:solidFill>
            <a:schemeClr val="accent2">
              <a:lumMod val="40000"/>
              <a:lumOff val="60000"/>
            </a:schemeClr>
          </a:solidFill>
        </p:spPr>
        <p:txBody>
          <a:bodyPr wrap="square" rtlCol="0">
            <a:noAutofit/>
          </a:bodyPr>
          <a:lstStyle/>
          <a:p>
            <a:r>
              <a:rPr lang="en-US" altLang="zh-CN" sz="1500" dirty="0">
                <a:latin typeface="Times New Roman" panose="02020603050405020304" pitchFamily="18" charset="0"/>
                <a:ea typeface="新細明體"/>
                <a:cs typeface="Times New Roman" panose="02020603050405020304" pitchFamily="18" charset="0"/>
              </a:rPr>
              <a:t>This is part of a series of statues in Dunhuang’s 194</a:t>
            </a:r>
            <a:r>
              <a:rPr lang="en-US" altLang="zh-CN" sz="1500" baseline="30000" dirty="0">
                <a:latin typeface="Times New Roman" panose="02020603050405020304" pitchFamily="18" charset="0"/>
                <a:ea typeface="新細明體"/>
                <a:cs typeface="Times New Roman" panose="02020603050405020304" pitchFamily="18" charset="0"/>
              </a:rPr>
              <a:t>th</a:t>
            </a:r>
            <a:r>
              <a:rPr lang="en-US" altLang="zh-CN" sz="1500" dirty="0">
                <a:latin typeface="Times New Roman" panose="02020603050405020304" pitchFamily="18" charset="0"/>
                <a:ea typeface="新細明體"/>
                <a:cs typeface="Times New Roman" panose="02020603050405020304" pitchFamily="18" charset="0"/>
              </a:rPr>
              <a:t> cave. In the middle is Siddhartha Gautama. In the front row, the ones </a:t>
            </a:r>
            <a:r>
              <a:rPr lang="en-US" altLang="zh-CN" sz="1500" dirty="0" smtClean="0">
                <a:latin typeface="Times New Roman" panose="02020603050405020304" pitchFamily="18" charset="0"/>
                <a:ea typeface="新細明體"/>
                <a:cs typeface="Times New Roman" panose="02020603050405020304" pitchFamily="18" charset="0"/>
              </a:rPr>
              <a:t>on the </a:t>
            </a:r>
            <a:r>
              <a:rPr lang="en-US" altLang="zh-CN" sz="1500" dirty="0">
                <a:latin typeface="Times New Roman" panose="02020603050405020304" pitchFamily="18" charset="0"/>
                <a:ea typeface="新細明體"/>
                <a:cs typeface="Times New Roman" panose="02020603050405020304" pitchFamily="18" charset="0"/>
              </a:rPr>
              <a:t>left and right </a:t>
            </a:r>
            <a:r>
              <a:rPr lang="en-US" altLang="zh-CN" sz="1500" dirty="0" smtClean="0">
                <a:latin typeface="Times New Roman" panose="02020603050405020304" pitchFamily="18" charset="0"/>
                <a:ea typeface="新細明體"/>
                <a:cs typeface="Times New Roman" panose="02020603050405020304" pitchFamily="18" charset="0"/>
              </a:rPr>
              <a:t>are </a:t>
            </a:r>
            <a:r>
              <a:rPr lang="en-US" altLang="zh-CN" sz="1500" dirty="0">
                <a:latin typeface="Times New Roman" panose="02020603050405020304" pitchFamily="18" charset="0"/>
                <a:ea typeface="新細明體"/>
                <a:cs typeface="Times New Roman" panose="02020603050405020304" pitchFamily="18" charset="0"/>
              </a:rPr>
              <a:t>the Heavenly Guardian of the South and the Heavenly Guardian of the </a:t>
            </a:r>
            <a:r>
              <a:rPr lang="en-US" altLang="zh-CN" sz="1500" dirty="0" smtClean="0">
                <a:latin typeface="Times New Roman" panose="02020603050405020304" pitchFamily="18" charset="0"/>
                <a:ea typeface="新細明體"/>
                <a:cs typeface="Times New Roman" panose="02020603050405020304" pitchFamily="18" charset="0"/>
              </a:rPr>
              <a:t>North respectively.</a:t>
            </a:r>
            <a:endParaRPr lang="zh-HK" altLang="en-US" sz="1500" dirty="0">
              <a:latin typeface="Times New Roman" panose="02020603050405020304" pitchFamily="18" charset="0"/>
              <a:ea typeface="新細明體"/>
              <a:cs typeface="Times New Roman" panose="02020603050405020304" pitchFamily="18" charset="0"/>
            </a:endParaRPr>
          </a:p>
        </p:txBody>
      </p:sp>
      <p:sp>
        <p:nvSpPr>
          <p:cNvPr id="17" name="TextBox 7"/>
          <p:cNvSpPr txBox="1"/>
          <p:nvPr/>
        </p:nvSpPr>
        <p:spPr>
          <a:xfrm>
            <a:off x="6041942" y="2548879"/>
            <a:ext cx="2581413" cy="2821305"/>
          </a:xfrm>
          <a:prstGeom prst="rect">
            <a:avLst/>
          </a:prstGeom>
          <a:noFill/>
        </p:spPr>
        <p:txBody>
          <a:bodyPr wrap="square" rtlCol="0">
            <a:noAutofit/>
          </a:bodyPr>
          <a:lstStyle/>
          <a:p>
            <a:pPr>
              <a:lnSpc>
                <a:spcPct val="110000"/>
              </a:lnSpc>
              <a:spcAft>
                <a:spcPts val="0"/>
              </a:spcAft>
            </a:pPr>
            <a:r>
              <a:rPr lang="en-US" altLang="zh-CN" dirty="0">
                <a:solidFill>
                  <a:srgbClr val="000000"/>
                </a:solidFill>
                <a:latin typeface="Times New Roman" panose="02020603050405020304" pitchFamily="18" charset="0"/>
                <a:ea typeface="新細明體"/>
                <a:cs typeface="Times New Roman" panose="02020603050405020304" pitchFamily="18" charset="0"/>
              </a:rPr>
              <a:t>When do you think these cave statues were produced?</a:t>
            </a:r>
            <a:endParaRPr lang="zh-HK" altLang="en-US" dirty="0">
              <a:latin typeface="Times New Roman" panose="02020603050405020304" pitchFamily="18" charset="0"/>
              <a:ea typeface="新細明體"/>
              <a:cs typeface="Times New Roman" panose="02020603050405020304" pitchFamily="18" charset="0"/>
            </a:endParaRPr>
          </a:p>
          <a:p>
            <a:pPr>
              <a:lnSpc>
                <a:spcPct val="110000"/>
              </a:lnSpc>
              <a:spcAft>
                <a:spcPts val="0"/>
              </a:spcAft>
            </a:pPr>
            <a:r>
              <a:rPr lang="en-US" dirty="0">
                <a:latin typeface="Times New Roman" panose="02020603050405020304" pitchFamily="18" charset="0"/>
                <a:ea typeface="新細明體"/>
                <a:cs typeface="Times New Roman" panose="02020603050405020304" pitchFamily="18" charset="0"/>
              </a:rPr>
              <a:t>A. Northern and Southern </a:t>
            </a:r>
            <a:r>
              <a:rPr lang="en-US" dirty="0" smtClean="0">
                <a:latin typeface="Times New Roman" panose="02020603050405020304" pitchFamily="18" charset="0"/>
                <a:ea typeface="新細明體"/>
                <a:cs typeface="Times New Roman" panose="02020603050405020304" pitchFamily="18" charset="0"/>
              </a:rPr>
              <a:t>Dynasties (AD420-589</a:t>
            </a:r>
            <a:r>
              <a:rPr lang="en-US" dirty="0">
                <a:latin typeface="Times New Roman" panose="02020603050405020304" pitchFamily="18" charset="0"/>
                <a:ea typeface="新細明體"/>
                <a:cs typeface="Times New Roman" panose="02020603050405020304" pitchFamily="18" charset="0"/>
              </a:rPr>
              <a:t>)</a:t>
            </a:r>
          </a:p>
          <a:p>
            <a:pPr>
              <a:lnSpc>
                <a:spcPct val="110000"/>
              </a:lnSpc>
              <a:spcAft>
                <a:spcPts val="0"/>
              </a:spcAft>
            </a:pPr>
            <a:r>
              <a:rPr lang="en-US" dirty="0">
                <a:solidFill>
                  <a:srgbClr val="FF0000"/>
                </a:solidFill>
                <a:latin typeface="Times New Roman" panose="02020603050405020304" pitchFamily="18" charset="0"/>
                <a:ea typeface="新細明體"/>
                <a:cs typeface="Times New Roman" panose="02020603050405020304" pitchFamily="18" charset="0"/>
              </a:rPr>
              <a:t>B. Early to middle Tang period</a:t>
            </a:r>
          </a:p>
          <a:p>
            <a:pPr>
              <a:lnSpc>
                <a:spcPct val="110000"/>
              </a:lnSpc>
              <a:spcAft>
                <a:spcPts val="0"/>
              </a:spcAft>
            </a:pPr>
            <a:r>
              <a:rPr lang="en-US" dirty="0">
                <a:solidFill>
                  <a:srgbClr val="000000"/>
                </a:solidFill>
                <a:latin typeface="Times New Roman" panose="02020603050405020304" pitchFamily="18" charset="0"/>
                <a:ea typeface="新細明體"/>
                <a:cs typeface="Times New Roman" panose="02020603050405020304" pitchFamily="18" charset="0"/>
              </a:rPr>
              <a:t>C. Late</a:t>
            </a:r>
            <a:r>
              <a:rPr lang="zh-CN" altLang="en-US" dirty="0">
                <a:solidFill>
                  <a:srgbClr val="000000"/>
                </a:solidFill>
                <a:latin typeface="Times New Roman" panose="02020603050405020304" pitchFamily="18" charset="0"/>
                <a:ea typeface="新細明體"/>
                <a:cs typeface="Times New Roman" panose="02020603050405020304" pitchFamily="18" charset="0"/>
              </a:rPr>
              <a:t> </a:t>
            </a:r>
            <a:r>
              <a:rPr lang="en-US" altLang="zh-CN" dirty="0">
                <a:solidFill>
                  <a:srgbClr val="000000"/>
                </a:solidFill>
                <a:latin typeface="Times New Roman" panose="02020603050405020304" pitchFamily="18" charset="0"/>
                <a:ea typeface="新細明體"/>
                <a:cs typeface="Times New Roman" panose="02020603050405020304" pitchFamily="18" charset="0"/>
              </a:rPr>
              <a:t>Tang</a:t>
            </a:r>
          </a:p>
          <a:p>
            <a:pPr>
              <a:lnSpc>
                <a:spcPct val="110000"/>
              </a:lnSpc>
              <a:spcAft>
                <a:spcPts val="0"/>
              </a:spcAft>
            </a:pPr>
            <a:r>
              <a:rPr lang="en-US" altLang="zh-HK" dirty="0">
                <a:solidFill>
                  <a:srgbClr val="000000"/>
                </a:solidFill>
                <a:latin typeface="Times New Roman" panose="02020603050405020304" pitchFamily="18" charset="0"/>
                <a:ea typeface="新細明體"/>
                <a:cs typeface="Times New Roman" panose="02020603050405020304" pitchFamily="18" charset="0"/>
              </a:rPr>
              <a:t>How do you know?</a:t>
            </a:r>
            <a:endParaRPr lang="zh-HK" altLang="en-US" dirty="0">
              <a:latin typeface="Times New Roman" panose="02020603050405020304" pitchFamily="18" charset="0"/>
              <a:ea typeface="新細明體"/>
              <a:cs typeface="Times New Roman" panose="02020603050405020304" pitchFamily="18" charset="0"/>
            </a:endParaRPr>
          </a:p>
        </p:txBody>
      </p:sp>
    </p:spTree>
    <p:extLst>
      <p:ext uri="{BB962C8B-B14F-4D97-AF65-F5344CB8AC3E}">
        <p14:creationId xmlns:p14="http://schemas.microsoft.com/office/powerpoint/2010/main" val="864115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pic>
        <p:nvPicPr>
          <p:cNvPr id="16" name="Picture 2"/>
          <p:cNvPicPr/>
          <p:nvPr/>
        </p:nvPicPr>
        <p:blipFill>
          <a:blip r:embed="rId3" cstate="print"/>
          <a:srcRect/>
          <a:stretch>
            <a:fillRect/>
          </a:stretch>
        </p:blipFill>
        <p:spPr bwMode="auto">
          <a:xfrm>
            <a:off x="664876" y="1385861"/>
            <a:ext cx="5274310" cy="2937510"/>
          </a:xfrm>
          <a:prstGeom prst="rect">
            <a:avLst/>
          </a:prstGeom>
          <a:noFill/>
          <a:ln w="38100" cmpd="sng">
            <a:solidFill>
              <a:schemeClr val="bg1"/>
            </a:solidFill>
            <a:miter lim="800000"/>
            <a:headEnd/>
            <a:tailEnd/>
          </a:ln>
          <a:effectLst>
            <a:outerShdw blurRad="50800" dist="38100" dir="2700000" algn="tl" rotWithShape="0">
              <a:prstClr val="black">
                <a:alpha val="40000"/>
              </a:prstClr>
            </a:outerShdw>
          </a:effectLst>
        </p:spPr>
      </p:pic>
      <p:sp>
        <p:nvSpPr>
          <p:cNvPr id="17" name="TextBox 6"/>
          <p:cNvSpPr txBox="1"/>
          <p:nvPr/>
        </p:nvSpPr>
        <p:spPr>
          <a:xfrm>
            <a:off x="2673155" y="4404126"/>
            <a:ext cx="3594628" cy="442293"/>
          </a:xfrm>
          <a:prstGeom prst="rect">
            <a:avLst/>
          </a:prstGeom>
          <a:noFill/>
        </p:spPr>
        <p:txBody>
          <a:bodyPr wrap="square" rtlCol="0">
            <a:noAutofit/>
          </a:bodyPr>
          <a:lstStyle/>
          <a:p>
            <a:pPr>
              <a:spcAft>
                <a:spcPts val="0"/>
              </a:spcAft>
            </a:pPr>
            <a:r>
              <a:rPr lang="en-US" altLang="zh-CN" sz="1200" dirty="0">
                <a:solidFill>
                  <a:srgbClr val="000000"/>
                </a:solidFill>
                <a:latin typeface="Times New Roman"/>
                <a:ea typeface="新細明體"/>
                <a:cs typeface="Times New Roman"/>
              </a:rPr>
              <a:t>Source</a:t>
            </a:r>
            <a:r>
              <a:rPr lang="zh-CN" altLang="en-US" sz="1200" dirty="0">
                <a:solidFill>
                  <a:srgbClr val="000000"/>
                </a:solidFill>
                <a:latin typeface="Times New Roman"/>
                <a:ea typeface="新細明體"/>
                <a:cs typeface="Times New Roman"/>
              </a:rPr>
              <a:t>：</a:t>
            </a:r>
            <a:r>
              <a:rPr lang="en-US" altLang="zh-CN" sz="1200" dirty="0">
                <a:solidFill>
                  <a:srgbClr val="000000"/>
                </a:solidFill>
                <a:latin typeface="Times New Roman"/>
                <a:ea typeface="新細明體"/>
                <a:cs typeface="Times New Roman"/>
              </a:rPr>
              <a:t>photographed in </a:t>
            </a:r>
            <a:r>
              <a:rPr lang="en-US" altLang="zh-CN" sz="1200" dirty="0" smtClean="0">
                <a:latin typeface="Times New Roman"/>
                <a:ea typeface="新細明體"/>
                <a:cs typeface="Times New Roman"/>
              </a:rPr>
              <a:t>the Hong </a:t>
            </a:r>
            <a:r>
              <a:rPr lang="en-US" altLang="zh-CN" sz="1200" dirty="0">
                <a:solidFill>
                  <a:srgbClr val="000000"/>
                </a:solidFill>
                <a:latin typeface="Times New Roman"/>
                <a:ea typeface="新細明體"/>
                <a:cs typeface="Times New Roman"/>
              </a:rPr>
              <a:t>Kong </a:t>
            </a:r>
            <a:r>
              <a:rPr lang="en-US" altLang="zh-TW" sz="1200" dirty="0">
                <a:latin typeface="Times New Roman" panose="02020603050405020304" pitchFamily="18" charset="0"/>
                <a:ea typeface="新細明體"/>
                <a:cs typeface="Times New Roman" panose="02020603050405020304" pitchFamily="18" charset="0"/>
              </a:rPr>
              <a:t>Heritage </a:t>
            </a:r>
            <a:r>
              <a:rPr lang="en-US" altLang="zh-CN" sz="1200" dirty="0" smtClean="0">
                <a:solidFill>
                  <a:srgbClr val="000000"/>
                </a:solidFill>
                <a:latin typeface="Times New Roman"/>
                <a:ea typeface="新細明體"/>
                <a:cs typeface="Times New Roman"/>
              </a:rPr>
              <a:t>Museum</a:t>
            </a:r>
            <a:r>
              <a:rPr lang="en-US" altLang="zh-CN" sz="1200" dirty="0">
                <a:solidFill>
                  <a:srgbClr val="000000"/>
                </a:solidFill>
                <a:latin typeface="Times New Roman"/>
                <a:ea typeface="新細明體"/>
                <a:cs typeface="Times New Roman"/>
              </a:rPr>
              <a:t>, 2015 Dunhuang Exhibition</a:t>
            </a:r>
            <a:endParaRPr lang="zh-HK" altLang="en-US" sz="1200" dirty="0">
              <a:latin typeface="Times New Roman"/>
              <a:ea typeface="新細明體"/>
            </a:endParaRPr>
          </a:p>
        </p:txBody>
      </p:sp>
      <p:sp>
        <p:nvSpPr>
          <p:cNvPr id="18" name="TextBox 2"/>
          <p:cNvSpPr txBox="1"/>
          <p:nvPr/>
        </p:nvSpPr>
        <p:spPr>
          <a:xfrm>
            <a:off x="664875" y="4846419"/>
            <a:ext cx="7638769" cy="854900"/>
          </a:xfrm>
          <a:prstGeom prst="rect">
            <a:avLst/>
          </a:prstGeom>
          <a:solidFill>
            <a:schemeClr val="accent2">
              <a:lumMod val="40000"/>
              <a:lumOff val="60000"/>
            </a:schemeClr>
          </a:solidFill>
        </p:spPr>
        <p:txBody>
          <a:bodyPr wrap="square" rtlCol="0">
            <a:noAutofit/>
          </a:bodyPr>
          <a:lstStyle/>
          <a:p>
            <a:pPr>
              <a:lnSpc>
                <a:spcPct val="110000"/>
              </a:lnSpc>
              <a:spcAft>
                <a:spcPts val="0"/>
              </a:spcAft>
            </a:pPr>
            <a:r>
              <a:rPr lang="en-US" altLang="zh-CN" kern="1200" dirty="0">
                <a:solidFill>
                  <a:srgbClr val="000000"/>
                </a:solidFill>
                <a:effectLst/>
                <a:latin typeface="Times New Roman"/>
                <a:ea typeface="新細明體"/>
                <a:cs typeface="Times New Roman"/>
              </a:rPr>
              <a:t>This is part of a painting in Dunhuang’s </a:t>
            </a:r>
            <a:r>
              <a:rPr lang="en-US" altLang="zh-CN" dirty="0">
                <a:solidFill>
                  <a:srgbClr val="000000"/>
                </a:solidFill>
                <a:latin typeface="Times New Roman"/>
                <a:ea typeface="新細明體"/>
                <a:cs typeface="Times New Roman"/>
              </a:rPr>
              <a:t>285</a:t>
            </a:r>
            <a:r>
              <a:rPr lang="en-US" altLang="zh-CN" baseline="30000" dirty="0">
                <a:solidFill>
                  <a:srgbClr val="000000"/>
                </a:solidFill>
                <a:latin typeface="Times New Roman"/>
                <a:ea typeface="新細明體"/>
                <a:cs typeface="Times New Roman"/>
              </a:rPr>
              <a:t>th</a:t>
            </a:r>
            <a:r>
              <a:rPr lang="en-US" altLang="zh-CN" dirty="0">
                <a:solidFill>
                  <a:srgbClr val="000000"/>
                </a:solidFill>
                <a:latin typeface="Times New Roman"/>
                <a:ea typeface="新細明體"/>
                <a:cs typeface="Times New Roman"/>
              </a:rPr>
              <a:t> cave</a:t>
            </a:r>
            <a:r>
              <a:rPr lang="en-US" altLang="zh-CN" kern="1200" dirty="0">
                <a:solidFill>
                  <a:srgbClr val="000000"/>
                </a:solidFill>
                <a:effectLst/>
                <a:latin typeface="Times New Roman"/>
                <a:ea typeface="新細明體"/>
                <a:cs typeface="Times New Roman"/>
              </a:rPr>
              <a:t>. The content is about the story of 500 bandits </a:t>
            </a:r>
            <a:r>
              <a:rPr lang="en-US" altLang="zh-CN" dirty="0">
                <a:solidFill>
                  <a:srgbClr val="000000"/>
                </a:solidFill>
                <a:latin typeface="Times New Roman"/>
                <a:ea typeface="新細明體"/>
                <a:cs typeface="Times New Roman"/>
              </a:rPr>
              <a:t>becoming </a:t>
            </a:r>
            <a:r>
              <a:rPr lang="en-US" altLang="zh-CN" kern="1200" dirty="0">
                <a:solidFill>
                  <a:srgbClr val="000000"/>
                </a:solidFill>
                <a:effectLst/>
                <a:latin typeface="Times New Roman"/>
                <a:ea typeface="新細明體"/>
                <a:cs typeface="Times New Roman"/>
              </a:rPr>
              <a:t>Buddhas.</a:t>
            </a:r>
            <a:endParaRPr lang="zh-HK" dirty="0">
              <a:effectLst/>
              <a:latin typeface="Times New Roman"/>
              <a:ea typeface="新細明體"/>
            </a:endParaRPr>
          </a:p>
        </p:txBody>
      </p:sp>
      <p:sp>
        <p:nvSpPr>
          <p:cNvPr id="8" name="TextBox 7">
            <a:extLst>
              <a:ext uri="{FF2B5EF4-FFF2-40B4-BE49-F238E27FC236}">
                <a16:creationId xmlns:a16="http://schemas.microsoft.com/office/drawing/2014/main" id="{382C94B5-2222-4143-B9EC-F20B8788E638}"/>
              </a:ext>
            </a:extLst>
          </p:cNvPr>
          <p:cNvSpPr txBox="1"/>
          <p:nvPr/>
        </p:nvSpPr>
        <p:spPr>
          <a:xfrm>
            <a:off x="6041942" y="1502066"/>
            <a:ext cx="2581413" cy="2821305"/>
          </a:xfrm>
          <a:prstGeom prst="rect">
            <a:avLst/>
          </a:prstGeom>
          <a:noFill/>
        </p:spPr>
        <p:txBody>
          <a:bodyPr wrap="square" rtlCol="0">
            <a:noAutofit/>
          </a:bodyPr>
          <a:lstStyle/>
          <a:p>
            <a:pPr>
              <a:lnSpc>
                <a:spcPct val="110000"/>
              </a:lnSpc>
              <a:spcAft>
                <a:spcPts val="0"/>
              </a:spcAft>
            </a:pPr>
            <a:r>
              <a:rPr lang="en-US" altLang="zh-CN" dirty="0">
                <a:solidFill>
                  <a:srgbClr val="000000"/>
                </a:solidFill>
                <a:latin typeface="Times New Roman"/>
                <a:ea typeface="新細明體"/>
              </a:rPr>
              <a:t>When do you think these cave statues were produced?</a:t>
            </a:r>
            <a:endParaRPr lang="zh-HK" altLang="en-US" dirty="0">
              <a:latin typeface="Times New Roman"/>
              <a:ea typeface="新細明體"/>
            </a:endParaRPr>
          </a:p>
          <a:p>
            <a:pPr>
              <a:lnSpc>
                <a:spcPct val="110000"/>
              </a:lnSpc>
              <a:spcAft>
                <a:spcPts val="0"/>
              </a:spcAft>
            </a:pPr>
            <a:r>
              <a:rPr lang="en-US" dirty="0">
                <a:solidFill>
                  <a:srgbClr val="000000"/>
                </a:solidFill>
                <a:latin typeface="Times New Roman"/>
                <a:ea typeface="新細明體"/>
              </a:rPr>
              <a:t>A. </a:t>
            </a:r>
            <a:r>
              <a:rPr lang="en-US" dirty="0">
                <a:latin typeface="Times New Roman"/>
                <a:ea typeface="新細明體"/>
              </a:rPr>
              <a:t>Northern</a:t>
            </a:r>
            <a:r>
              <a:rPr lang="en-US" dirty="0">
                <a:solidFill>
                  <a:srgbClr val="000000"/>
                </a:solidFill>
                <a:latin typeface="Times New Roman"/>
                <a:ea typeface="新細明體"/>
              </a:rPr>
              <a:t> and Southern </a:t>
            </a:r>
            <a:r>
              <a:rPr lang="en-US" dirty="0" smtClean="0">
                <a:latin typeface="Times New Roman"/>
                <a:ea typeface="新細明體"/>
              </a:rPr>
              <a:t>Dynasties (AD420-589</a:t>
            </a:r>
            <a:r>
              <a:rPr lang="en-US" dirty="0">
                <a:latin typeface="Times New Roman"/>
                <a:ea typeface="新細明體"/>
              </a:rPr>
              <a:t>)</a:t>
            </a:r>
          </a:p>
          <a:p>
            <a:pPr>
              <a:lnSpc>
                <a:spcPct val="110000"/>
              </a:lnSpc>
              <a:spcAft>
                <a:spcPts val="0"/>
              </a:spcAft>
            </a:pPr>
            <a:r>
              <a:rPr lang="en-US" dirty="0">
                <a:solidFill>
                  <a:srgbClr val="FF0000"/>
                </a:solidFill>
                <a:latin typeface="Times New Roman"/>
                <a:ea typeface="新細明體"/>
              </a:rPr>
              <a:t>B. Early to middle Tang period</a:t>
            </a:r>
          </a:p>
          <a:p>
            <a:pPr>
              <a:lnSpc>
                <a:spcPct val="110000"/>
              </a:lnSpc>
              <a:spcAft>
                <a:spcPts val="0"/>
              </a:spcAft>
            </a:pPr>
            <a:r>
              <a:rPr lang="en-US" dirty="0">
                <a:solidFill>
                  <a:srgbClr val="000000"/>
                </a:solidFill>
                <a:latin typeface="Times New Roman"/>
                <a:ea typeface="新細明體"/>
              </a:rPr>
              <a:t>C. Late</a:t>
            </a:r>
            <a:r>
              <a:rPr lang="zh-CN" altLang="en-US" dirty="0">
                <a:solidFill>
                  <a:srgbClr val="000000"/>
                </a:solidFill>
                <a:latin typeface="Times New Roman"/>
                <a:ea typeface="新細明體"/>
              </a:rPr>
              <a:t> </a:t>
            </a:r>
            <a:r>
              <a:rPr lang="en-US" altLang="zh-CN" dirty="0">
                <a:solidFill>
                  <a:srgbClr val="000000"/>
                </a:solidFill>
                <a:latin typeface="Times New Roman"/>
                <a:ea typeface="新細明體"/>
              </a:rPr>
              <a:t>Tang</a:t>
            </a:r>
          </a:p>
          <a:p>
            <a:pPr>
              <a:lnSpc>
                <a:spcPct val="110000"/>
              </a:lnSpc>
              <a:spcAft>
                <a:spcPts val="0"/>
              </a:spcAft>
            </a:pPr>
            <a:r>
              <a:rPr lang="en-US" altLang="zh-HK" dirty="0">
                <a:solidFill>
                  <a:srgbClr val="000000"/>
                </a:solidFill>
                <a:latin typeface="Times New Roman"/>
                <a:ea typeface="新細明體"/>
              </a:rPr>
              <a:t>How do you know?</a:t>
            </a:r>
            <a:endParaRPr lang="zh-HK" altLang="en-US" dirty="0">
              <a:latin typeface="Times New Roman"/>
              <a:ea typeface="新細明體"/>
            </a:endParaRPr>
          </a:p>
        </p:txBody>
      </p:sp>
    </p:spTree>
    <p:extLst>
      <p:ext uri="{BB962C8B-B14F-4D97-AF65-F5344CB8AC3E}">
        <p14:creationId xmlns:p14="http://schemas.microsoft.com/office/powerpoint/2010/main" val="12044038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pic>
        <p:nvPicPr>
          <p:cNvPr id="5" name="Picture 2"/>
          <p:cNvPicPr/>
          <p:nvPr/>
        </p:nvPicPr>
        <p:blipFill>
          <a:blip r:embed="rId3" cstate="print"/>
          <a:srcRect/>
          <a:stretch>
            <a:fillRect/>
          </a:stretch>
        </p:blipFill>
        <p:spPr bwMode="auto">
          <a:xfrm>
            <a:off x="389568" y="1130456"/>
            <a:ext cx="5274310" cy="4899025"/>
          </a:xfrm>
          <a:prstGeom prst="rect">
            <a:avLst/>
          </a:prstGeom>
          <a:noFill/>
          <a:ln w="38100" cmpd="sng">
            <a:solidFill>
              <a:schemeClr val="bg1"/>
            </a:solidFill>
            <a:miter lim="800000"/>
            <a:headEnd/>
            <a:tailEnd/>
          </a:ln>
          <a:effectLst>
            <a:outerShdw blurRad="50800" dist="38100" dir="2700000" algn="tl" rotWithShape="0">
              <a:prstClr val="black">
                <a:alpha val="40000"/>
              </a:prstClr>
            </a:outerShdw>
          </a:effectLst>
        </p:spPr>
      </p:pic>
      <p:sp>
        <p:nvSpPr>
          <p:cNvPr id="6" name="TextBox 6"/>
          <p:cNvSpPr txBox="1"/>
          <p:nvPr/>
        </p:nvSpPr>
        <p:spPr>
          <a:xfrm>
            <a:off x="2302720" y="6161488"/>
            <a:ext cx="3478747" cy="342900"/>
          </a:xfrm>
          <a:prstGeom prst="rect">
            <a:avLst/>
          </a:prstGeom>
          <a:noFill/>
        </p:spPr>
        <p:txBody>
          <a:bodyPr wrap="square" rtlCol="0">
            <a:noAutofit/>
          </a:bodyPr>
          <a:lstStyle/>
          <a:p>
            <a:pPr>
              <a:spcAft>
                <a:spcPts val="0"/>
              </a:spcAft>
            </a:pPr>
            <a:r>
              <a:rPr lang="en-US" altLang="zh-CN" sz="1200" dirty="0">
                <a:solidFill>
                  <a:srgbClr val="000000"/>
                </a:solidFill>
                <a:latin typeface="Times New Roman"/>
                <a:ea typeface="新細明體"/>
                <a:cs typeface="Times New Roman"/>
              </a:rPr>
              <a:t>Source: photographed in </a:t>
            </a:r>
            <a:r>
              <a:rPr lang="en-US" altLang="zh-CN" sz="1200" dirty="0" smtClean="0">
                <a:latin typeface="Times New Roman"/>
                <a:ea typeface="新細明體"/>
                <a:cs typeface="Times New Roman"/>
              </a:rPr>
              <a:t>the H</a:t>
            </a:r>
            <a:r>
              <a:rPr lang="en-US" altLang="zh-CN" sz="1200" dirty="0" smtClean="0">
                <a:solidFill>
                  <a:srgbClr val="000000"/>
                </a:solidFill>
                <a:latin typeface="Times New Roman"/>
                <a:ea typeface="新細明體"/>
                <a:cs typeface="Times New Roman"/>
              </a:rPr>
              <a:t>ong </a:t>
            </a:r>
            <a:r>
              <a:rPr lang="en-US" altLang="zh-CN" sz="1200" dirty="0">
                <a:latin typeface="Times New Roman"/>
                <a:ea typeface="新細明體"/>
                <a:cs typeface="Times New Roman"/>
              </a:rPr>
              <a:t>Kong </a:t>
            </a:r>
            <a:r>
              <a:rPr lang="en-US" altLang="zh-TW" sz="1200" dirty="0">
                <a:latin typeface="Times New Roman" panose="02020603050405020304" pitchFamily="18" charset="0"/>
                <a:ea typeface="新細明體"/>
                <a:cs typeface="Times New Roman" panose="02020603050405020304" pitchFamily="18" charset="0"/>
              </a:rPr>
              <a:t>Heritage </a:t>
            </a:r>
            <a:r>
              <a:rPr lang="en-US" altLang="zh-CN" sz="1200" dirty="0" smtClean="0">
                <a:solidFill>
                  <a:srgbClr val="000000"/>
                </a:solidFill>
                <a:latin typeface="Times New Roman"/>
                <a:ea typeface="新細明體"/>
                <a:cs typeface="Times New Roman"/>
              </a:rPr>
              <a:t>Museum</a:t>
            </a:r>
            <a:r>
              <a:rPr lang="en-US" altLang="zh-CN" sz="1200" dirty="0">
                <a:solidFill>
                  <a:srgbClr val="000000"/>
                </a:solidFill>
                <a:latin typeface="Times New Roman"/>
                <a:ea typeface="新細明體"/>
                <a:cs typeface="Times New Roman"/>
              </a:rPr>
              <a:t>, 2015 Dunhuang Exhibition</a:t>
            </a:r>
            <a:endParaRPr lang="zh-HK" altLang="en-US" sz="1200" dirty="0">
              <a:latin typeface="Times New Roman"/>
              <a:ea typeface="新細明體"/>
            </a:endParaRPr>
          </a:p>
        </p:txBody>
      </p:sp>
      <p:sp>
        <p:nvSpPr>
          <p:cNvPr id="7" name="TextBox 2"/>
          <p:cNvSpPr txBox="1"/>
          <p:nvPr/>
        </p:nvSpPr>
        <p:spPr>
          <a:xfrm>
            <a:off x="5861395" y="1909547"/>
            <a:ext cx="2859651" cy="1711958"/>
          </a:xfrm>
          <a:prstGeom prst="rect">
            <a:avLst/>
          </a:prstGeom>
          <a:solidFill>
            <a:schemeClr val="accent2">
              <a:lumMod val="40000"/>
              <a:lumOff val="60000"/>
            </a:schemeClr>
          </a:solidFill>
        </p:spPr>
        <p:txBody>
          <a:bodyPr wrap="square" rtlCol="0">
            <a:noAutofit/>
          </a:bodyPr>
          <a:lstStyle/>
          <a:p>
            <a:pPr>
              <a:lnSpc>
                <a:spcPct val="110000"/>
              </a:lnSpc>
              <a:spcAft>
                <a:spcPts val="0"/>
              </a:spcAft>
            </a:pPr>
            <a:r>
              <a:rPr lang="en-US" altLang="zh-CN" sz="1500" dirty="0">
                <a:latin typeface="Times New Roman"/>
                <a:ea typeface="新細明體"/>
              </a:rPr>
              <a:t>This is part of a mural from the 156</a:t>
            </a:r>
            <a:r>
              <a:rPr lang="en-US" altLang="zh-CN" sz="1500" baseline="30000" dirty="0">
                <a:latin typeface="Times New Roman"/>
                <a:ea typeface="新細明體"/>
              </a:rPr>
              <a:t>th</a:t>
            </a:r>
            <a:r>
              <a:rPr lang="en-US" altLang="zh-CN" sz="1500" dirty="0">
                <a:latin typeface="Times New Roman"/>
                <a:ea typeface="新細明體"/>
              </a:rPr>
              <a:t> pit in Dunhuang. It </a:t>
            </a:r>
            <a:r>
              <a:rPr lang="en-US" altLang="zh-CN" sz="1500" dirty="0" smtClean="0">
                <a:latin typeface="Times New Roman"/>
                <a:ea typeface="新細明體"/>
              </a:rPr>
              <a:t>shows </a:t>
            </a:r>
            <a:r>
              <a:rPr lang="en-US" altLang="zh-CN" sz="1500" dirty="0">
                <a:latin typeface="Times New Roman"/>
                <a:ea typeface="新細明體"/>
              </a:rPr>
              <a:t>the </a:t>
            </a:r>
            <a:r>
              <a:rPr lang="en-US" altLang="zh-CN" sz="1500" dirty="0" err="1">
                <a:latin typeface="Times New Roman"/>
                <a:ea typeface="新細明體"/>
              </a:rPr>
              <a:t>Hexi</a:t>
            </a:r>
            <a:r>
              <a:rPr lang="en-US" altLang="zh-CN" sz="1500" dirty="0">
                <a:latin typeface="Times New Roman"/>
                <a:ea typeface="新細明體"/>
              </a:rPr>
              <a:t> </a:t>
            </a:r>
            <a:r>
              <a:rPr lang="en-US" altLang="zh-TW" sz="1500" dirty="0" smtClean="0">
                <a:latin typeface="Times New Roman"/>
                <a:ea typeface="新細明體"/>
              </a:rPr>
              <a:t>(</a:t>
            </a:r>
            <a:r>
              <a:rPr lang="zh-TW" altLang="en-US" sz="1500" dirty="0" smtClean="0">
                <a:latin typeface="Times New Roman"/>
                <a:ea typeface="新細明體"/>
              </a:rPr>
              <a:t>河西</a:t>
            </a:r>
            <a:r>
              <a:rPr lang="en-US" altLang="zh-TW" sz="1500" dirty="0" smtClean="0">
                <a:latin typeface="Times New Roman"/>
                <a:ea typeface="新細明體"/>
              </a:rPr>
              <a:t>) </a:t>
            </a:r>
            <a:r>
              <a:rPr lang="en-US" altLang="zh-CN" sz="1500" dirty="0" smtClean="0">
                <a:latin typeface="Times New Roman"/>
                <a:ea typeface="新細明體"/>
              </a:rPr>
              <a:t>military </a:t>
            </a:r>
            <a:r>
              <a:rPr lang="en-US" altLang="zh-CN" sz="1500" dirty="0">
                <a:latin typeface="Times New Roman"/>
                <a:ea typeface="新細明體"/>
              </a:rPr>
              <a:t>commissioner, Zhang </a:t>
            </a:r>
            <a:r>
              <a:rPr lang="en-US" altLang="zh-CN" sz="1500" dirty="0" err="1" smtClean="0">
                <a:latin typeface="Times New Roman"/>
                <a:ea typeface="新細明體"/>
              </a:rPr>
              <a:t>Yichao</a:t>
            </a:r>
            <a:r>
              <a:rPr lang="en-US" altLang="zh-CN" sz="1500" dirty="0" smtClean="0">
                <a:latin typeface="Times New Roman"/>
                <a:ea typeface="新細明體"/>
              </a:rPr>
              <a:t> </a:t>
            </a:r>
            <a:r>
              <a:rPr lang="en-US" altLang="zh-TW" sz="1500" dirty="0" smtClean="0">
                <a:latin typeface="Times New Roman"/>
                <a:ea typeface="新細明體"/>
              </a:rPr>
              <a:t>(</a:t>
            </a:r>
            <a:r>
              <a:rPr lang="zh-TW" altLang="en-US" sz="1500" dirty="0" smtClean="0">
                <a:latin typeface="Times New Roman"/>
                <a:ea typeface="新細明體"/>
              </a:rPr>
              <a:t>張議潮</a:t>
            </a:r>
            <a:r>
              <a:rPr lang="en-US" altLang="zh-TW" sz="1500" dirty="0" smtClean="0">
                <a:latin typeface="Times New Roman"/>
                <a:ea typeface="新細明體"/>
              </a:rPr>
              <a:t>)</a:t>
            </a:r>
            <a:r>
              <a:rPr lang="en-US" altLang="zh-CN" sz="1500" dirty="0" smtClean="0">
                <a:latin typeface="Times New Roman"/>
                <a:ea typeface="新細明體"/>
              </a:rPr>
              <a:t>, led his </a:t>
            </a:r>
            <a:r>
              <a:rPr lang="en-US" altLang="zh-CN" sz="1500" dirty="0">
                <a:latin typeface="Times New Roman"/>
                <a:ea typeface="新細明體"/>
              </a:rPr>
              <a:t>soldiers out to patrol</a:t>
            </a:r>
            <a:r>
              <a:rPr lang="en-US" altLang="zh-CN" sz="1500" dirty="0" smtClean="0">
                <a:solidFill>
                  <a:srgbClr val="000000"/>
                </a:solidFill>
                <a:latin typeface="Times New Roman"/>
                <a:ea typeface="新細明體"/>
              </a:rPr>
              <a:t>.</a:t>
            </a:r>
            <a:endParaRPr lang="zh-HK" sz="1500" dirty="0">
              <a:effectLst/>
              <a:latin typeface="Times New Roman"/>
              <a:ea typeface="新細明體"/>
            </a:endParaRPr>
          </a:p>
        </p:txBody>
      </p:sp>
      <p:sp>
        <p:nvSpPr>
          <p:cNvPr id="8" name="矩形 7"/>
          <p:cNvSpPr/>
          <p:nvPr/>
        </p:nvSpPr>
        <p:spPr>
          <a:xfrm>
            <a:off x="5861395" y="4407161"/>
            <a:ext cx="2705068" cy="2123658"/>
          </a:xfrm>
          <a:prstGeom prst="rect">
            <a:avLst/>
          </a:prstGeom>
        </p:spPr>
        <p:txBody>
          <a:bodyPr wrap="square">
            <a:spAutoFit/>
          </a:bodyPr>
          <a:lstStyle/>
          <a:p>
            <a:pPr>
              <a:lnSpc>
                <a:spcPct val="110000"/>
              </a:lnSpc>
              <a:spcAft>
                <a:spcPts val="0"/>
              </a:spcAft>
            </a:pPr>
            <a:r>
              <a:rPr lang="en-US" altLang="zh-CN" sz="1500" dirty="0">
                <a:solidFill>
                  <a:srgbClr val="000000"/>
                </a:solidFill>
                <a:latin typeface="Times New Roman"/>
                <a:ea typeface="新細明體"/>
              </a:rPr>
              <a:t>When do you think these cave statues were produced?</a:t>
            </a:r>
            <a:endParaRPr lang="zh-HK" altLang="en-US" sz="1500" dirty="0">
              <a:latin typeface="Times New Roman"/>
              <a:ea typeface="新細明體"/>
            </a:endParaRPr>
          </a:p>
          <a:p>
            <a:pPr>
              <a:lnSpc>
                <a:spcPct val="110000"/>
              </a:lnSpc>
              <a:spcAft>
                <a:spcPts val="0"/>
              </a:spcAft>
            </a:pPr>
            <a:r>
              <a:rPr lang="en-US" sz="1500" dirty="0">
                <a:solidFill>
                  <a:srgbClr val="000000"/>
                </a:solidFill>
                <a:latin typeface="Times New Roman"/>
                <a:ea typeface="新細明體"/>
              </a:rPr>
              <a:t>A. Northern and Southern Dynasties (AD420-589)</a:t>
            </a:r>
          </a:p>
          <a:p>
            <a:pPr>
              <a:lnSpc>
                <a:spcPct val="110000"/>
              </a:lnSpc>
              <a:spcAft>
                <a:spcPts val="0"/>
              </a:spcAft>
            </a:pPr>
            <a:r>
              <a:rPr lang="en-US" sz="1500" dirty="0">
                <a:latin typeface="Times New Roman"/>
                <a:ea typeface="新細明體"/>
              </a:rPr>
              <a:t>B. Early to middle Tang period</a:t>
            </a:r>
          </a:p>
          <a:p>
            <a:pPr>
              <a:lnSpc>
                <a:spcPct val="110000"/>
              </a:lnSpc>
              <a:spcAft>
                <a:spcPts val="0"/>
              </a:spcAft>
            </a:pPr>
            <a:r>
              <a:rPr lang="en-US" sz="1500" dirty="0">
                <a:solidFill>
                  <a:srgbClr val="FF0000"/>
                </a:solidFill>
                <a:latin typeface="Times New Roman"/>
                <a:ea typeface="新細明體"/>
              </a:rPr>
              <a:t>C. Late</a:t>
            </a:r>
            <a:r>
              <a:rPr lang="zh-CN" altLang="en-US" sz="1500" dirty="0">
                <a:solidFill>
                  <a:srgbClr val="FF0000"/>
                </a:solidFill>
                <a:latin typeface="Times New Roman"/>
                <a:ea typeface="新細明體"/>
              </a:rPr>
              <a:t> </a:t>
            </a:r>
            <a:r>
              <a:rPr lang="en-US" altLang="zh-CN" sz="1500" dirty="0">
                <a:solidFill>
                  <a:srgbClr val="FF0000"/>
                </a:solidFill>
                <a:latin typeface="Times New Roman"/>
                <a:ea typeface="新細明體"/>
              </a:rPr>
              <a:t>Tang</a:t>
            </a:r>
          </a:p>
          <a:p>
            <a:pPr>
              <a:lnSpc>
                <a:spcPct val="110000"/>
              </a:lnSpc>
              <a:spcAft>
                <a:spcPts val="0"/>
              </a:spcAft>
            </a:pPr>
            <a:r>
              <a:rPr lang="en-US" altLang="zh-HK" sz="1500" dirty="0">
                <a:solidFill>
                  <a:srgbClr val="000000"/>
                </a:solidFill>
                <a:latin typeface="Times New Roman"/>
                <a:ea typeface="新細明體"/>
              </a:rPr>
              <a:t>How do you know?</a:t>
            </a:r>
            <a:endParaRPr lang="zh-HK" altLang="en-US" sz="1500" dirty="0">
              <a:latin typeface="Times New Roman"/>
              <a:ea typeface="新細明體"/>
            </a:endParaRPr>
          </a:p>
          <a:p>
            <a:pPr>
              <a:lnSpc>
                <a:spcPct val="110000"/>
              </a:lnSpc>
              <a:spcAft>
                <a:spcPts val="0"/>
              </a:spcAft>
            </a:pPr>
            <a:endParaRPr lang="zh-HK" altLang="en-US" sz="1500" dirty="0">
              <a:latin typeface="Times New Roman"/>
              <a:ea typeface="新細明體"/>
            </a:endParaRPr>
          </a:p>
        </p:txBody>
      </p:sp>
    </p:spTree>
    <p:extLst>
      <p:ext uri="{BB962C8B-B14F-4D97-AF65-F5344CB8AC3E}">
        <p14:creationId xmlns:p14="http://schemas.microsoft.com/office/powerpoint/2010/main" val="4164439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3">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5" name="TextBox 45"/>
          <p:cNvSpPr txBox="1"/>
          <p:nvPr/>
        </p:nvSpPr>
        <p:spPr>
          <a:xfrm>
            <a:off x="290726" y="1212195"/>
            <a:ext cx="2935392" cy="2216806"/>
          </a:xfrm>
          <a:prstGeom prst="rect">
            <a:avLst/>
          </a:prstGeom>
          <a:solidFill>
            <a:schemeClr val="accent4">
              <a:lumMod val="40000"/>
              <a:lumOff val="60000"/>
            </a:schemeClr>
          </a:solidFill>
        </p:spPr>
        <p:txBody>
          <a:bodyPr wrap="square" rtlCol="0">
            <a:noAutofit/>
          </a:bodyPr>
          <a:lstStyle/>
          <a:p>
            <a:pPr>
              <a:spcAft>
                <a:spcPts val="0"/>
              </a:spcAft>
            </a:pPr>
            <a:r>
              <a:rPr lang="en-US" altLang="zh-HK" sz="1500" b="1" dirty="0">
                <a:solidFill>
                  <a:srgbClr val="000000"/>
                </a:solidFill>
                <a:latin typeface="Times New Roman"/>
                <a:ea typeface="新細明體"/>
                <a:cs typeface="Times New Roman"/>
              </a:rPr>
              <a:t>Quiz: </a:t>
            </a:r>
            <a:r>
              <a:rPr lang="en-US" altLang="zh-HK" sz="1500" dirty="0">
                <a:solidFill>
                  <a:srgbClr val="000000"/>
                </a:solidFill>
                <a:latin typeface="Times New Roman"/>
                <a:ea typeface="新細明體"/>
                <a:cs typeface="Times New Roman"/>
              </a:rPr>
              <a:t>Please fill in the titles of the Military Commissioners in the ten main frontier </a:t>
            </a:r>
            <a:r>
              <a:rPr lang="en-US" altLang="zh-HK" sz="1500" dirty="0">
                <a:latin typeface="Times New Roman"/>
                <a:ea typeface="新細明體"/>
                <a:cs typeface="Times New Roman"/>
              </a:rPr>
              <a:t>regions of </a:t>
            </a:r>
            <a:r>
              <a:rPr lang="en-US" altLang="zh-HK" sz="1500" dirty="0" smtClean="0">
                <a:latin typeface="Times New Roman"/>
                <a:ea typeface="新細明體"/>
                <a:cs typeface="Times New Roman"/>
              </a:rPr>
              <a:t> Emperor </a:t>
            </a:r>
            <a:r>
              <a:rPr lang="en-US" altLang="zh-HK" sz="1500" dirty="0" err="1" smtClean="0">
                <a:latin typeface="Times New Roman"/>
                <a:ea typeface="新細明體"/>
                <a:cs typeface="Times New Roman"/>
              </a:rPr>
              <a:t>Xuanzong</a:t>
            </a:r>
            <a:r>
              <a:rPr lang="en-US" altLang="zh-HK" sz="1500" dirty="0" smtClean="0">
                <a:latin typeface="Times New Roman"/>
                <a:ea typeface="新細明體"/>
                <a:cs typeface="Times New Roman"/>
              </a:rPr>
              <a:t> of the Tang Dynasty. </a:t>
            </a:r>
            <a:r>
              <a:rPr lang="en-US" altLang="zh-HK" sz="1500" dirty="0">
                <a:latin typeface="Times New Roman"/>
                <a:ea typeface="新細明體"/>
                <a:cs typeface="Times New Roman"/>
              </a:rPr>
              <a:t>You may first try to work out their positions from the titles of the Military Commissioners. If </a:t>
            </a:r>
            <a:r>
              <a:rPr lang="en-US" altLang="zh-HK" sz="1500" dirty="0" smtClean="0">
                <a:latin typeface="Times New Roman"/>
                <a:ea typeface="新細明體"/>
                <a:cs typeface="Times New Roman"/>
              </a:rPr>
              <a:t>you are unsure</a:t>
            </a:r>
            <a:r>
              <a:rPr lang="en-US" altLang="zh-HK" sz="1500" dirty="0">
                <a:latin typeface="Times New Roman"/>
                <a:ea typeface="新細明體"/>
                <a:cs typeface="Times New Roman"/>
              </a:rPr>
              <a:t>, you may check the textbook</a:t>
            </a:r>
            <a:r>
              <a:rPr lang="en-US" altLang="zh-HK" sz="1500" dirty="0">
                <a:solidFill>
                  <a:srgbClr val="000000"/>
                </a:solidFill>
                <a:latin typeface="Times New Roman"/>
                <a:ea typeface="新細明體"/>
                <a:cs typeface="Times New Roman"/>
              </a:rPr>
              <a:t>.</a:t>
            </a:r>
            <a:endParaRPr lang="zh-HK" altLang="en-US" sz="1500" dirty="0">
              <a:latin typeface="Times New Roman"/>
              <a:ea typeface="新細明體"/>
            </a:endParaRPr>
          </a:p>
          <a:p>
            <a:pPr>
              <a:spcAft>
                <a:spcPts val="0"/>
              </a:spcAft>
            </a:pPr>
            <a:r>
              <a:rPr lang="en-US" sz="1500" dirty="0">
                <a:latin typeface="新細明體"/>
                <a:ea typeface="新細明體"/>
              </a:rPr>
              <a:t> </a:t>
            </a:r>
            <a:endParaRPr lang="zh-HK" altLang="en-US" sz="1500" dirty="0">
              <a:latin typeface="Times New Roman"/>
              <a:ea typeface="新細明體"/>
            </a:endParaRPr>
          </a:p>
        </p:txBody>
      </p:sp>
      <p:pic>
        <p:nvPicPr>
          <p:cNvPr id="57" name="圖片 23">
            <a:extLst>
              <a:ext uri="{FF2B5EF4-FFF2-40B4-BE49-F238E27FC236}">
                <a16:creationId xmlns:a16="http://schemas.microsoft.com/office/drawing/2014/main" id="{FE727959-EF52-432A-86BE-0D2061AF5B03}"/>
              </a:ext>
            </a:extLst>
          </p:cNvPr>
          <p:cNvPicPr/>
          <p:nvPr/>
        </p:nvPicPr>
        <p:blipFill>
          <a:blip r:embed="rId4">
            <a:extLst>
              <a:ext uri="{28A0092B-C50C-407E-A947-70E740481C1C}">
                <a14:useLocalDpi xmlns:a14="http://schemas.microsoft.com/office/drawing/2010/main" val="0"/>
              </a:ext>
            </a:extLst>
          </a:blip>
          <a:stretch>
            <a:fillRect/>
          </a:stretch>
        </p:blipFill>
        <p:spPr>
          <a:xfrm>
            <a:off x="3259291" y="733017"/>
            <a:ext cx="5774451" cy="5944567"/>
          </a:xfrm>
          <a:prstGeom prst="rect">
            <a:avLst/>
          </a:prstGeom>
          <a:extLst>
            <a:ext uri="{FAA26D3D-D897-4be2-8F04-BA451C77F1D7}">
              <ma14:placeholderFlag xmlns:ma14="http://schemas.microsoft.com/office/mac/drawingml/2011/main" xmlns=""/>
            </a:ext>
          </a:extLst>
        </p:spPr>
      </p:pic>
      <p:grpSp>
        <p:nvGrpSpPr>
          <p:cNvPr id="58" name="群組 24">
            <a:extLst>
              <a:ext uri="{FF2B5EF4-FFF2-40B4-BE49-F238E27FC236}">
                <a16:creationId xmlns:a16="http://schemas.microsoft.com/office/drawing/2014/main" id="{D28DDB9B-C970-47EB-869C-C1407DAADC88}"/>
              </a:ext>
            </a:extLst>
          </p:cNvPr>
          <p:cNvGrpSpPr/>
          <p:nvPr/>
        </p:nvGrpSpPr>
        <p:grpSpPr>
          <a:xfrm>
            <a:off x="3384612" y="759689"/>
            <a:ext cx="5360201" cy="5005596"/>
            <a:chOff x="262455" y="1"/>
            <a:chExt cx="6020543" cy="5268954"/>
          </a:xfrm>
        </p:grpSpPr>
        <p:sp>
          <p:nvSpPr>
            <p:cNvPr id="59" name="Oval 7">
              <a:extLst>
                <a:ext uri="{FF2B5EF4-FFF2-40B4-BE49-F238E27FC236}">
                  <a16:creationId xmlns:a16="http://schemas.microsoft.com/office/drawing/2014/main" id="{D18E693B-D7CF-4C97-8E72-03124585D128}"/>
                </a:ext>
              </a:extLst>
            </p:cNvPr>
            <p:cNvSpPr/>
            <p:nvPr/>
          </p:nvSpPr>
          <p:spPr>
            <a:xfrm>
              <a:off x="4248472" y="1368152"/>
              <a:ext cx="144016" cy="144016"/>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sz="1500">
                <a:latin typeface="Times New Roman" panose="02020603050405020304" pitchFamily="18" charset="0"/>
                <a:cs typeface="Times New Roman" panose="02020603050405020304" pitchFamily="18" charset="0"/>
              </a:endParaRPr>
            </a:p>
          </p:txBody>
        </p:sp>
        <p:sp>
          <p:nvSpPr>
            <p:cNvPr id="60" name="Oval 8">
              <a:extLst>
                <a:ext uri="{FF2B5EF4-FFF2-40B4-BE49-F238E27FC236}">
                  <a16:creationId xmlns:a16="http://schemas.microsoft.com/office/drawing/2014/main" id="{5FECFB27-BC00-4576-A81A-120CA0D39AFA}"/>
                </a:ext>
              </a:extLst>
            </p:cNvPr>
            <p:cNvSpPr/>
            <p:nvPr/>
          </p:nvSpPr>
          <p:spPr>
            <a:xfrm>
              <a:off x="4608512" y="1008112"/>
              <a:ext cx="144016" cy="144016"/>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sz="1500">
                <a:latin typeface="Times New Roman" panose="02020603050405020304" pitchFamily="18" charset="0"/>
                <a:cs typeface="Times New Roman" panose="02020603050405020304" pitchFamily="18" charset="0"/>
              </a:endParaRPr>
            </a:p>
          </p:txBody>
        </p:sp>
        <p:sp>
          <p:nvSpPr>
            <p:cNvPr id="61" name="Oval 9">
              <a:extLst>
                <a:ext uri="{FF2B5EF4-FFF2-40B4-BE49-F238E27FC236}">
                  <a16:creationId xmlns:a16="http://schemas.microsoft.com/office/drawing/2014/main" id="{45A8D4E9-B7FC-4300-AD88-D6FBEC3F316F}"/>
                </a:ext>
              </a:extLst>
            </p:cNvPr>
            <p:cNvSpPr/>
            <p:nvPr/>
          </p:nvSpPr>
          <p:spPr>
            <a:xfrm>
              <a:off x="4968552" y="648072"/>
              <a:ext cx="144016" cy="144016"/>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sz="1500">
                <a:latin typeface="Times New Roman" panose="02020603050405020304" pitchFamily="18" charset="0"/>
                <a:cs typeface="Times New Roman" panose="02020603050405020304" pitchFamily="18" charset="0"/>
              </a:endParaRPr>
            </a:p>
          </p:txBody>
        </p:sp>
        <p:sp>
          <p:nvSpPr>
            <p:cNvPr id="62" name="Oval 10">
              <a:extLst>
                <a:ext uri="{FF2B5EF4-FFF2-40B4-BE49-F238E27FC236}">
                  <a16:creationId xmlns:a16="http://schemas.microsoft.com/office/drawing/2014/main" id="{1413FFBC-5603-43C5-9737-14777777EDE0}"/>
                </a:ext>
              </a:extLst>
            </p:cNvPr>
            <p:cNvSpPr/>
            <p:nvPr/>
          </p:nvSpPr>
          <p:spPr>
            <a:xfrm>
              <a:off x="3960440" y="5040560"/>
              <a:ext cx="144016" cy="144016"/>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sz="1500">
                <a:latin typeface="Times New Roman" panose="02020603050405020304" pitchFamily="18" charset="0"/>
                <a:cs typeface="Times New Roman" panose="02020603050405020304" pitchFamily="18" charset="0"/>
              </a:endParaRPr>
            </a:p>
          </p:txBody>
        </p:sp>
        <p:sp>
          <p:nvSpPr>
            <p:cNvPr id="63" name="Oval 11">
              <a:extLst>
                <a:ext uri="{FF2B5EF4-FFF2-40B4-BE49-F238E27FC236}">
                  <a16:creationId xmlns:a16="http://schemas.microsoft.com/office/drawing/2014/main" id="{41538C3E-2E78-4598-A995-838AE870D370}"/>
                </a:ext>
              </a:extLst>
            </p:cNvPr>
            <p:cNvSpPr/>
            <p:nvPr/>
          </p:nvSpPr>
          <p:spPr>
            <a:xfrm>
              <a:off x="2448272" y="3384376"/>
              <a:ext cx="144016" cy="144016"/>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sz="1500">
                <a:latin typeface="Times New Roman" panose="02020603050405020304" pitchFamily="18" charset="0"/>
                <a:cs typeface="Times New Roman" panose="02020603050405020304" pitchFamily="18" charset="0"/>
              </a:endParaRPr>
            </a:p>
          </p:txBody>
        </p:sp>
        <p:sp>
          <p:nvSpPr>
            <p:cNvPr id="64" name="Oval 13">
              <a:extLst>
                <a:ext uri="{FF2B5EF4-FFF2-40B4-BE49-F238E27FC236}">
                  <a16:creationId xmlns:a16="http://schemas.microsoft.com/office/drawing/2014/main" id="{1D4F107A-674F-4453-9E83-71AEA7D763E9}"/>
                </a:ext>
              </a:extLst>
            </p:cNvPr>
            <p:cNvSpPr/>
            <p:nvPr/>
          </p:nvSpPr>
          <p:spPr>
            <a:xfrm>
              <a:off x="2736304" y="1224136"/>
              <a:ext cx="144016" cy="144016"/>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sz="1500">
                <a:latin typeface="Times New Roman" panose="02020603050405020304" pitchFamily="18" charset="0"/>
                <a:cs typeface="Times New Roman" panose="02020603050405020304" pitchFamily="18" charset="0"/>
              </a:endParaRPr>
            </a:p>
          </p:txBody>
        </p:sp>
        <p:sp>
          <p:nvSpPr>
            <p:cNvPr id="65" name="Oval 14">
              <a:extLst>
                <a:ext uri="{FF2B5EF4-FFF2-40B4-BE49-F238E27FC236}">
                  <a16:creationId xmlns:a16="http://schemas.microsoft.com/office/drawing/2014/main" id="{989199AD-81F8-4A47-8860-327F66B677CE}"/>
                </a:ext>
              </a:extLst>
            </p:cNvPr>
            <p:cNvSpPr/>
            <p:nvPr/>
          </p:nvSpPr>
          <p:spPr>
            <a:xfrm>
              <a:off x="1800200" y="1440160"/>
              <a:ext cx="144016" cy="144016"/>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sz="1500">
                <a:latin typeface="Times New Roman" panose="02020603050405020304" pitchFamily="18" charset="0"/>
                <a:cs typeface="Times New Roman" panose="02020603050405020304" pitchFamily="18" charset="0"/>
              </a:endParaRPr>
            </a:p>
          </p:txBody>
        </p:sp>
        <p:sp>
          <p:nvSpPr>
            <p:cNvPr id="66" name="Oval 15">
              <a:extLst>
                <a:ext uri="{FF2B5EF4-FFF2-40B4-BE49-F238E27FC236}">
                  <a16:creationId xmlns:a16="http://schemas.microsoft.com/office/drawing/2014/main" id="{11A8C889-FD86-45CC-8230-83B298DB3209}"/>
                </a:ext>
              </a:extLst>
            </p:cNvPr>
            <p:cNvSpPr/>
            <p:nvPr/>
          </p:nvSpPr>
          <p:spPr>
            <a:xfrm>
              <a:off x="504056" y="144016"/>
              <a:ext cx="144016" cy="144016"/>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sz="1500">
                <a:latin typeface="Times New Roman" panose="02020603050405020304" pitchFamily="18" charset="0"/>
                <a:cs typeface="Times New Roman" panose="02020603050405020304" pitchFamily="18" charset="0"/>
              </a:endParaRPr>
            </a:p>
          </p:txBody>
        </p:sp>
        <p:sp>
          <p:nvSpPr>
            <p:cNvPr id="67" name="Oval 16">
              <a:extLst>
                <a:ext uri="{FF2B5EF4-FFF2-40B4-BE49-F238E27FC236}">
                  <a16:creationId xmlns:a16="http://schemas.microsoft.com/office/drawing/2014/main" id="{69B44702-2BA2-4715-9EA9-DC3169E613DC}"/>
                </a:ext>
              </a:extLst>
            </p:cNvPr>
            <p:cNvSpPr/>
            <p:nvPr/>
          </p:nvSpPr>
          <p:spPr>
            <a:xfrm>
              <a:off x="936104" y="2088232"/>
              <a:ext cx="144016" cy="144016"/>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sz="1500">
                <a:latin typeface="Times New Roman" panose="02020603050405020304" pitchFamily="18" charset="0"/>
                <a:cs typeface="Times New Roman" panose="02020603050405020304" pitchFamily="18" charset="0"/>
              </a:endParaRPr>
            </a:p>
          </p:txBody>
        </p:sp>
        <p:sp>
          <p:nvSpPr>
            <p:cNvPr id="68" name="TextBox 17">
              <a:extLst>
                <a:ext uri="{FF2B5EF4-FFF2-40B4-BE49-F238E27FC236}">
                  <a16:creationId xmlns:a16="http://schemas.microsoft.com/office/drawing/2014/main" id="{380BF540-1877-4BF0-9BC1-50563BA15EAF}"/>
                </a:ext>
              </a:extLst>
            </p:cNvPr>
            <p:cNvSpPr txBox="1"/>
            <p:nvPr/>
          </p:nvSpPr>
          <p:spPr>
            <a:xfrm>
              <a:off x="4752528" y="249260"/>
              <a:ext cx="1530470" cy="352694"/>
            </a:xfrm>
            <a:prstGeom prst="rect">
              <a:avLst/>
            </a:prstGeom>
            <a:noFill/>
          </p:spPr>
          <p:txBody>
            <a:bodyPr wrap="square" rtlCol="0">
              <a:noAutofit/>
            </a:bodyPr>
            <a:lstStyle/>
            <a:p>
              <a:pPr>
                <a:spcAft>
                  <a:spcPts val="0"/>
                </a:spcAft>
              </a:pPr>
              <a:r>
                <a:rPr lang="en-US" altLang="zh-CN" sz="1500" kern="1200" dirty="0" err="1">
                  <a:solidFill>
                    <a:srgbClr val="000000"/>
                  </a:solidFill>
                  <a:effectLst/>
                  <a:latin typeface="Times New Roman" panose="02020603050405020304" pitchFamily="18" charset="0"/>
                  <a:ea typeface="新細明體"/>
                  <a:cs typeface="Times New Roman" panose="02020603050405020304" pitchFamily="18" charset="0"/>
                </a:rPr>
                <a:t>Yingzhou</a:t>
              </a:r>
              <a:endParaRPr lang="zh-HK" sz="1500" dirty="0">
                <a:effectLst/>
                <a:latin typeface="Times New Roman" panose="02020603050405020304" pitchFamily="18" charset="0"/>
                <a:ea typeface="新細明體"/>
                <a:cs typeface="Times New Roman" panose="02020603050405020304" pitchFamily="18" charset="0"/>
              </a:endParaRPr>
            </a:p>
          </p:txBody>
        </p:sp>
        <p:sp>
          <p:nvSpPr>
            <p:cNvPr id="69" name="TextBox 18">
              <a:extLst>
                <a:ext uri="{FF2B5EF4-FFF2-40B4-BE49-F238E27FC236}">
                  <a16:creationId xmlns:a16="http://schemas.microsoft.com/office/drawing/2014/main" id="{9CF41C70-2E52-4C4C-9551-9AF64805A02E}"/>
                </a:ext>
              </a:extLst>
            </p:cNvPr>
            <p:cNvSpPr txBox="1"/>
            <p:nvPr/>
          </p:nvSpPr>
          <p:spPr>
            <a:xfrm>
              <a:off x="3804922" y="689918"/>
              <a:ext cx="1168650" cy="407571"/>
            </a:xfrm>
            <a:prstGeom prst="rect">
              <a:avLst/>
            </a:prstGeom>
            <a:noFill/>
          </p:spPr>
          <p:txBody>
            <a:bodyPr wrap="square" rtlCol="0">
              <a:noAutofit/>
            </a:bodyPr>
            <a:lstStyle/>
            <a:p>
              <a:pPr>
                <a:spcAft>
                  <a:spcPts val="0"/>
                </a:spcAft>
              </a:pPr>
              <a:r>
                <a:rPr lang="en-US" altLang="zh-CN" sz="1500" kern="1200" dirty="0" err="1">
                  <a:solidFill>
                    <a:srgbClr val="000000"/>
                  </a:solidFill>
                  <a:effectLst/>
                  <a:latin typeface="Times New Roman" panose="02020603050405020304" pitchFamily="18" charset="0"/>
                  <a:ea typeface="新細明體"/>
                  <a:cs typeface="Times New Roman" panose="02020603050405020304" pitchFamily="18" charset="0"/>
                </a:rPr>
                <a:t>Youzhou</a:t>
              </a:r>
              <a:endParaRPr lang="zh-HK" sz="1500" dirty="0">
                <a:effectLst/>
                <a:latin typeface="Times New Roman" panose="02020603050405020304" pitchFamily="18" charset="0"/>
                <a:ea typeface="新細明體"/>
                <a:cs typeface="Times New Roman" panose="02020603050405020304" pitchFamily="18" charset="0"/>
              </a:endParaRPr>
            </a:p>
          </p:txBody>
        </p:sp>
        <p:sp>
          <p:nvSpPr>
            <p:cNvPr id="70" name="TextBox 19">
              <a:extLst>
                <a:ext uri="{FF2B5EF4-FFF2-40B4-BE49-F238E27FC236}">
                  <a16:creationId xmlns:a16="http://schemas.microsoft.com/office/drawing/2014/main" id="{406BD853-C494-414C-BA96-614AC209A4CA}"/>
                </a:ext>
              </a:extLst>
            </p:cNvPr>
            <p:cNvSpPr txBox="1"/>
            <p:nvPr/>
          </p:nvSpPr>
          <p:spPr>
            <a:xfrm>
              <a:off x="3494102" y="1421302"/>
              <a:ext cx="1313149" cy="390689"/>
            </a:xfrm>
            <a:prstGeom prst="rect">
              <a:avLst/>
            </a:prstGeom>
            <a:noFill/>
          </p:spPr>
          <p:txBody>
            <a:bodyPr wrap="square" rtlCol="0">
              <a:noAutofit/>
            </a:bodyPr>
            <a:lstStyle/>
            <a:p>
              <a:pPr>
                <a:spcAft>
                  <a:spcPts val="0"/>
                </a:spcAft>
              </a:pPr>
              <a:r>
                <a:rPr lang="en-US" altLang="zh-CN" sz="1500" kern="1200" dirty="0" err="1">
                  <a:solidFill>
                    <a:srgbClr val="000000"/>
                  </a:solidFill>
                  <a:effectLst/>
                  <a:latin typeface="Times New Roman" panose="02020603050405020304" pitchFamily="18" charset="0"/>
                  <a:ea typeface="新細明體"/>
                  <a:cs typeface="Times New Roman" panose="02020603050405020304" pitchFamily="18" charset="0"/>
                </a:rPr>
                <a:t>Bingzhou</a:t>
              </a:r>
              <a:endParaRPr lang="zh-HK" sz="1500" dirty="0">
                <a:effectLst/>
                <a:latin typeface="Times New Roman" panose="02020603050405020304" pitchFamily="18" charset="0"/>
                <a:ea typeface="新細明體"/>
                <a:cs typeface="Times New Roman" panose="02020603050405020304" pitchFamily="18" charset="0"/>
              </a:endParaRPr>
            </a:p>
          </p:txBody>
        </p:sp>
        <p:sp>
          <p:nvSpPr>
            <p:cNvPr id="71" name="TextBox 20">
              <a:extLst>
                <a:ext uri="{FF2B5EF4-FFF2-40B4-BE49-F238E27FC236}">
                  <a16:creationId xmlns:a16="http://schemas.microsoft.com/office/drawing/2014/main" id="{08A092EE-EE78-414A-A05C-A00D62FD80EE}"/>
                </a:ext>
              </a:extLst>
            </p:cNvPr>
            <p:cNvSpPr txBox="1"/>
            <p:nvPr/>
          </p:nvSpPr>
          <p:spPr>
            <a:xfrm>
              <a:off x="2592181" y="824049"/>
              <a:ext cx="1512276" cy="548640"/>
            </a:xfrm>
            <a:prstGeom prst="rect">
              <a:avLst/>
            </a:prstGeom>
            <a:noFill/>
          </p:spPr>
          <p:txBody>
            <a:bodyPr wrap="square" rtlCol="0">
              <a:noAutofit/>
            </a:bodyPr>
            <a:lstStyle/>
            <a:p>
              <a:pPr>
                <a:spcAft>
                  <a:spcPts val="0"/>
                </a:spcAft>
              </a:pPr>
              <a:r>
                <a:rPr lang="en-US" altLang="zh-CN" sz="1500" kern="1200" dirty="0" err="1">
                  <a:solidFill>
                    <a:srgbClr val="000000"/>
                  </a:solidFill>
                  <a:effectLst/>
                  <a:latin typeface="Times New Roman" panose="02020603050405020304" pitchFamily="18" charset="0"/>
                  <a:ea typeface="新細明體"/>
                  <a:cs typeface="Times New Roman" panose="02020603050405020304" pitchFamily="18" charset="0"/>
                </a:rPr>
                <a:t>Lingzhou</a:t>
              </a:r>
              <a:endParaRPr lang="zh-HK" sz="1500" dirty="0">
                <a:effectLst/>
                <a:latin typeface="Times New Roman" panose="02020603050405020304" pitchFamily="18" charset="0"/>
                <a:ea typeface="新細明體"/>
                <a:cs typeface="Times New Roman" panose="02020603050405020304" pitchFamily="18" charset="0"/>
              </a:endParaRPr>
            </a:p>
          </p:txBody>
        </p:sp>
        <p:sp>
          <p:nvSpPr>
            <p:cNvPr id="72" name="TextBox 21">
              <a:extLst>
                <a:ext uri="{FF2B5EF4-FFF2-40B4-BE49-F238E27FC236}">
                  <a16:creationId xmlns:a16="http://schemas.microsoft.com/office/drawing/2014/main" id="{C97673A8-8D27-4E4D-8D30-5A3B23435B27}"/>
                </a:ext>
              </a:extLst>
            </p:cNvPr>
            <p:cNvSpPr txBox="1"/>
            <p:nvPr/>
          </p:nvSpPr>
          <p:spPr>
            <a:xfrm>
              <a:off x="2448273" y="4921564"/>
              <a:ext cx="1571950" cy="347391"/>
            </a:xfrm>
            <a:prstGeom prst="rect">
              <a:avLst/>
            </a:prstGeom>
            <a:noFill/>
          </p:spPr>
          <p:txBody>
            <a:bodyPr wrap="square" rtlCol="0">
              <a:noAutofit/>
            </a:bodyPr>
            <a:lstStyle/>
            <a:p>
              <a:pPr>
                <a:spcAft>
                  <a:spcPts val="0"/>
                </a:spcAft>
              </a:pPr>
              <a:r>
                <a:rPr lang="en-US" altLang="zh-CN" sz="1500" kern="1200" dirty="0">
                  <a:solidFill>
                    <a:srgbClr val="000000"/>
                  </a:solidFill>
                  <a:effectLst/>
                  <a:latin typeface="Times New Roman" panose="02020603050405020304" pitchFamily="18" charset="0"/>
                  <a:ea typeface="新細明體"/>
                  <a:cs typeface="Times New Roman" panose="02020603050405020304" pitchFamily="18" charset="0"/>
                </a:rPr>
                <a:t>Guangzhou</a:t>
              </a:r>
              <a:endParaRPr lang="zh-HK" sz="1500" dirty="0">
                <a:effectLst/>
                <a:latin typeface="Times New Roman" panose="02020603050405020304" pitchFamily="18" charset="0"/>
                <a:ea typeface="新細明體"/>
                <a:cs typeface="Times New Roman" panose="02020603050405020304" pitchFamily="18" charset="0"/>
              </a:endParaRPr>
            </a:p>
          </p:txBody>
        </p:sp>
        <p:sp>
          <p:nvSpPr>
            <p:cNvPr id="73" name="TextBox 22">
              <a:extLst>
                <a:ext uri="{FF2B5EF4-FFF2-40B4-BE49-F238E27FC236}">
                  <a16:creationId xmlns:a16="http://schemas.microsoft.com/office/drawing/2014/main" id="{2E8002E1-BA05-491A-8561-17FAC8B5BD3E}"/>
                </a:ext>
              </a:extLst>
            </p:cNvPr>
            <p:cNvSpPr txBox="1"/>
            <p:nvPr/>
          </p:nvSpPr>
          <p:spPr>
            <a:xfrm>
              <a:off x="1854359" y="3494978"/>
              <a:ext cx="1313148" cy="464511"/>
            </a:xfrm>
            <a:prstGeom prst="rect">
              <a:avLst/>
            </a:prstGeom>
            <a:noFill/>
          </p:spPr>
          <p:txBody>
            <a:bodyPr wrap="square" rtlCol="0">
              <a:noAutofit/>
            </a:bodyPr>
            <a:lstStyle/>
            <a:p>
              <a:pPr>
                <a:spcAft>
                  <a:spcPts val="0"/>
                </a:spcAft>
              </a:pPr>
              <a:r>
                <a:rPr lang="en-US" altLang="zh-HK" sz="1500" dirty="0" err="1">
                  <a:solidFill>
                    <a:srgbClr val="000000"/>
                  </a:solidFill>
                  <a:latin typeface="Times New Roman" panose="02020603050405020304" pitchFamily="18" charset="0"/>
                  <a:ea typeface="新細明體"/>
                  <a:cs typeface="Times New Roman" panose="02020603050405020304" pitchFamily="18" charset="0"/>
                </a:rPr>
                <a:t>Yizhou</a:t>
              </a:r>
              <a:endParaRPr lang="zh-HK" sz="1500" dirty="0">
                <a:effectLst/>
                <a:latin typeface="Times New Roman" panose="02020603050405020304" pitchFamily="18" charset="0"/>
                <a:ea typeface="新細明體"/>
                <a:cs typeface="Times New Roman" panose="02020603050405020304" pitchFamily="18" charset="0"/>
              </a:endParaRPr>
            </a:p>
          </p:txBody>
        </p:sp>
        <p:sp>
          <p:nvSpPr>
            <p:cNvPr id="74" name="TextBox 23">
              <a:extLst>
                <a:ext uri="{FF2B5EF4-FFF2-40B4-BE49-F238E27FC236}">
                  <a16:creationId xmlns:a16="http://schemas.microsoft.com/office/drawing/2014/main" id="{1871A168-400D-4C04-B77C-670EFC83625E}"/>
                </a:ext>
              </a:extLst>
            </p:cNvPr>
            <p:cNvSpPr txBox="1"/>
            <p:nvPr/>
          </p:nvSpPr>
          <p:spPr>
            <a:xfrm>
              <a:off x="749826" y="1284226"/>
              <a:ext cx="1578452" cy="548640"/>
            </a:xfrm>
            <a:prstGeom prst="rect">
              <a:avLst/>
            </a:prstGeom>
            <a:noFill/>
          </p:spPr>
          <p:txBody>
            <a:bodyPr wrap="square" rtlCol="0">
              <a:noAutofit/>
            </a:bodyPr>
            <a:lstStyle/>
            <a:p>
              <a:pPr>
                <a:spcAft>
                  <a:spcPts val="0"/>
                </a:spcAft>
              </a:pPr>
              <a:r>
                <a:rPr lang="en-US" altLang="zh-CN" sz="1500" kern="1200" dirty="0" err="1">
                  <a:solidFill>
                    <a:srgbClr val="000000"/>
                  </a:solidFill>
                  <a:effectLst/>
                  <a:latin typeface="Times New Roman" panose="02020603050405020304" pitchFamily="18" charset="0"/>
                  <a:ea typeface="新細明體"/>
                  <a:cs typeface="Times New Roman" panose="02020603050405020304" pitchFamily="18" charset="0"/>
                </a:rPr>
                <a:t>Shanzhou</a:t>
              </a:r>
              <a:endParaRPr lang="zh-HK" sz="1500" dirty="0">
                <a:effectLst/>
                <a:latin typeface="Times New Roman" panose="02020603050405020304" pitchFamily="18" charset="0"/>
                <a:ea typeface="新細明體"/>
                <a:cs typeface="Times New Roman" panose="02020603050405020304" pitchFamily="18" charset="0"/>
              </a:endParaRPr>
            </a:p>
          </p:txBody>
        </p:sp>
        <p:sp>
          <p:nvSpPr>
            <p:cNvPr id="75" name="TextBox 24">
              <a:extLst>
                <a:ext uri="{FF2B5EF4-FFF2-40B4-BE49-F238E27FC236}">
                  <a16:creationId xmlns:a16="http://schemas.microsoft.com/office/drawing/2014/main" id="{07589A9A-E215-4F99-B223-71774DF3532C}"/>
                </a:ext>
              </a:extLst>
            </p:cNvPr>
            <p:cNvSpPr txBox="1"/>
            <p:nvPr/>
          </p:nvSpPr>
          <p:spPr>
            <a:xfrm>
              <a:off x="648045" y="1"/>
              <a:ext cx="1530470" cy="419142"/>
            </a:xfrm>
            <a:prstGeom prst="rect">
              <a:avLst/>
            </a:prstGeom>
            <a:noFill/>
          </p:spPr>
          <p:txBody>
            <a:bodyPr wrap="square" rtlCol="0">
              <a:noAutofit/>
            </a:bodyPr>
            <a:lstStyle/>
            <a:p>
              <a:pPr>
                <a:spcAft>
                  <a:spcPts val="0"/>
                </a:spcAft>
              </a:pPr>
              <a:r>
                <a:rPr lang="en-US" altLang="zh-CN" sz="1500" kern="1200" dirty="0" err="1">
                  <a:solidFill>
                    <a:srgbClr val="000000"/>
                  </a:solidFill>
                  <a:effectLst/>
                  <a:latin typeface="Times New Roman" panose="02020603050405020304" pitchFamily="18" charset="0"/>
                  <a:ea typeface="新細明體"/>
                  <a:cs typeface="Times New Roman" panose="02020603050405020304" pitchFamily="18" charset="0"/>
                </a:rPr>
                <a:t>Beiting</a:t>
              </a:r>
              <a:endParaRPr lang="zh-HK" sz="1500" dirty="0">
                <a:effectLst/>
                <a:latin typeface="Times New Roman" panose="02020603050405020304" pitchFamily="18" charset="0"/>
                <a:ea typeface="新細明體"/>
                <a:cs typeface="Times New Roman" panose="02020603050405020304" pitchFamily="18" charset="0"/>
              </a:endParaRPr>
            </a:p>
          </p:txBody>
        </p:sp>
        <p:sp>
          <p:nvSpPr>
            <p:cNvPr id="76" name="TextBox 25">
              <a:extLst>
                <a:ext uri="{FF2B5EF4-FFF2-40B4-BE49-F238E27FC236}">
                  <a16:creationId xmlns:a16="http://schemas.microsoft.com/office/drawing/2014/main" id="{A46CDB22-9ACE-4DEC-B537-856AD9DDAF65}"/>
                </a:ext>
              </a:extLst>
            </p:cNvPr>
            <p:cNvSpPr txBox="1"/>
            <p:nvPr/>
          </p:nvSpPr>
          <p:spPr>
            <a:xfrm>
              <a:off x="262455" y="1919345"/>
              <a:ext cx="826811" cy="342229"/>
            </a:xfrm>
            <a:prstGeom prst="rect">
              <a:avLst/>
            </a:prstGeom>
            <a:noFill/>
          </p:spPr>
          <p:txBody>
            <a:bodyPr wrap="square" rtlCol="0">
              <a:noAutofit/>
            </a:bodyPr>
            <a:lstStyle/>
            <a:p>
              <a:pPr>
                <a:spcAft>
                  <a:spcPts val="0"/>
                </a:spcAft>
              </a:pPr>
              <a:r>
                <a:rPr lang="en-US" altLang="zh-CN" sz="1500" kern="1200" dirty="0" err="1">
                  <a:solidFill>
                    <a:srgbClr val="000000"/>
                  </a:solidFill>
                  <a:effectLst/>
                  <a:latin typeface="Times New Roman" panose="02020603050405020304" pitchFamily="18" charset="0"/>
                  <a:ea typeface="新細明體"/>
                  <a:cs typeface="Times New Roman" panose="02020603050405020304" pitchFamily="18" charset="0"/>
                </a:rPr>
                <a:t>Anxi</a:t>
              </a:r>
              <a:endParaRPr lang="zh-HK" sz="1500" dirty="0">
                <a:effectLst/>
                <a:latin typeface="Times New Roman" panose="02020603050405020304" pitchFamily="18" charset="0"/>
                <a:ea typeface="新細明體"/>
                <a:cs typeface="Times New Roman" panose="02020603050405020304" pitchFamily="18" charset="0"/>
              </a:endParaRPr>
            </a:p>
          </p:txBody>
        </p:sp>
        <p:sp>
          <p:nvSpPr>
            <p:cNvPr id="77" name="Rectangle 26">
              <a:extLst>
                <a:ext uri="{FF2B5EF4-FFF2-40B4-BE49-F238E27FC236}">
                  <a16:creationId xmlns:a16="http://schemas.microsoft.com/office/drawing/2014/main" id="{48854B0B-3377-465B-B533-32DFDFD0EC2E}"/>
                </a:ext>
              </a:extLst>
            </p:cNvPr>
            <p:cNvSpPr/>
            <p:nvPr/>
          </p:nvSpPr>
          <p:spPr>
            <a:xfrm>
              <a:off x="3816424" y="2304256"/>
              <a:ext cx="144016" cy="144016"/>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sz="1500">
                <a:latin typeface="Times New Roman" panose="02020603050405020304" pitchFamily="18" charset="0"/>
                <a:cs typeface="Times New Roman" panose="02020603050405020304" pitchFamily="18" charset="0"/>
              </a:endParaRPr>
            </a:p>
          </p:txBody>
        </p:sp>
        <p:sp>
          <p:nvSpPr>
            <p:cNvPr id="78" name="TextBox 27">
              <a:extLst>
                <a:ext uri="{FF2B5EF4-FFF2-40B4-BE49-F238E27FC236}">
                  <a16:creationId xmlns:a16="http://schemas.microsoft.com/office/drawing/2014/main" id="{FB5673FF-0746-4AD2-A95C-B7C393A50947}"/>
                </a:ext>
              </a:extLst>
            </p:cNvPr>
            <p:cNvSpPr txBox="1"/>
            <p:nvPr/>
          </p:nvSpPr>
          <p:spPr>
            <a:xfrm>
              <a:off x="3984725" y="2033375"/>
              <a:ext cx="1313149" cy="548640"/>
            </a:xfrm>
            <a:prstGeom prst="rect">
              <a:avLst/>
            </a:prstGeom>
            <a:noFill/>
          </p:spPr>
          <p:txBody>
            <a:bodyPr wrap="square" rtlCol="0">
              <a:noAutofit/>
            </a:bodyPr>
            <a:lstStyle/>
            <a:p>
              <a:pPr>
                <a:spcAft>
                  <a:spcPts val="0"/>
                </a:spcAft>
              </a:pPr>
              <a:r>
                <a:rPr lang="en-US" altLang="zh-CN" sz="1500" dirty="0">
                  <a:solidFill>
                    <a:srgbClr val="000000"/>
                  </a:solidFill>
                  <a:latin typeface="Times New Roman" panose="02020603050405020304" pitchFamily="18" charset="0"/>
                  <a:ea typeface="新細明體"/>
                  <a:cs typeface="Times New Roman" panose="02020603050405020304" pitchFamily="18" charset="0"/>
                </a:rPr>
                <a:t>Luoyang </a:t>
              </a:r>
              <a:r>
                <a:rPr lang="en-US" altLang="zh-CN" sz="1200" dirty="0">
                  <a:solidFill>
                    <a:srgbClr val="000000"/>
                  </a:solidFill>
                  <a:latin typeface="Times New Roman" panose="02020603050405020304" pitchFamily="18" charset="0"/>
                  <a:ea typeface="新細明體"/>
                  <a:cs typeface="Times New Roman" panose="02020603050405020304" pitchFamily="18" charset="0"/>
                </a:rPr>
                <a:t>(secondary imperial capital)</a:t>
              </a:r>
              <a:endParaRPr lang="zh-HK" altLang="en-US" sz="1200" dirty="0">
                <a:latin typeface="Times New Roman" panose="02020603050405020304" pitchFamily="18" charset="0"/>
                <a:ea typeface="新細明體"/>
                <a:cs typeface="Times New Roman" panose="02020603050405020304" pitchFamily="18" charset="0"/>
              </a:endParaRPr>
            </a:p>
          </p:txBody>
        </p:sp>
        <p:sp>
          <p:nvSpPr>
            <p:cNvPr id="79" name="Rectangle 28">
              <a:extLst>
                <a:ext uri="{FF2B5EF4-FFF2-40B4-BE49-F238E27FC236}">
                  <a16:creationId xmlns:a16="http://schemas.microsoft.com/office/drawing/2014/main" id="{67D180BC-ECE8-4BC4-94BA-A1AF2C0B43B7}"/>
                </a:ext>
              </a:extLst>
            </p:cNvPr>
            <p:cNvSpPr/>
            <p:nvPr/>
          </p:nvSpPr>
          <p:spPr>
            <a:xfrm>
              <a:off x="3240360" y="2376264"/>
              <a:ext cx="144016" cy="144016"/>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sz="1500">
                <a:latin typeface="Times New Roman" panose="02020603050405020304" pitchFamily="18" charset="0"/>
                <a:cs typeface="Times New Roman" panose="02020603050405020304" pitchFamily="18" charset="0"/>
              </a:endParaRPr>
            </a:p>
          </p:txBody>
        </p:sp>
        <p:sp>
          <p:nvSpPr>
            <p:cNvPr id="80" name="TextBox 29">
              <a:extLst>
                <a:ext uri="{FF2B5EF4-FFF2-40B4-BE49-F238E27FC236}">
                  <a16:creationId xmlns:a16="http://schemas.microsoft.com/office/drawing/2014/main" id="{AE8528FC-8962-47BC-8D15-94C20334D0A3}"/>
                </a:ext>
              </a:extLst>
            </p:cNvPr>
            <p:cNvSpPr txBox="1"/>
            <p:nvPr/>
          </p:nvSpPr>
          <p:spPr>
            <a:xfrm>
              <a:off x="2328277" y="2023352"/>
              <a:ext cx="1313149" cy="548640"/>
            </a:xfrm>
            <a:prstGeom prst="rect">
              <a:avLst/>
            </a:prstGeom>
            <a:noFill/>
          </p:spPr>
          <p:txBody>
            <a:bodyPr wrap="square" rtlCol="0">
              <a:noAutofit/>
            </a:bodyPr>
            <a:lstStyle/>
            <a:p>
              <a:pPr>
                <a:spcAft>
                  <a:spcPts val="0"/>
                </a:spcAft>
              </a:pPr>
              <a:r>
                <a:rPr lang="en-US" altLang="zh-CN" sz="1500" dirty="0" err="1">
                  <a:solidFill>
                    <a:srgbClr val="000000"/>
                  </a:solidFill>
                  <a:latin typeface="Times New Roman" panose="02020603050405020304" pitchFamily="18" charset="0"/>
                  <a:ea typeface="新細明體"/>
                  <a:cs typeface="Times New Roman" panose="02020603050405020304" pitchFamily="18" charset="0"/>
                </a:rPr>
                <a:t>Chang’an</a:t>
              </a:r>
              <a:endParaRPr lang="en-US" altLang="zh-CN" sz="1500" dirty="0">
                <a:solidFill>
                  <a:srgbClr val="000000"/>
                </a:solidFill>
                <a:latin typeface="Times New Roman" panose="02020603050405020304" pitchFamily="18" charset="0"/>
                <a:ea typeface="新細明體"/>
                <a:cs typeface="Times New Roman" panose="02020603050405020304" pitchFamily="18" charset="0"/>
              </a:endParaRPr>
            </a:p>
            <a:p>
              <a:pPr>
                <a:spcAft>
                  <a:spcPts val="0"/>
                </a:spcAft>
              </a:pPr>
              <a:r>
                <a:rPr lang="en-US" altLang="zh-HK" sz="1200" dirty="0">
                  <a:solidFill>
                    <a:srgbClr val="000000"/>
                  </a:solidFill>
                  <a:latin typeface="Times New Roman" panose="02020603050405020304" pitchFamily="18" charset="0"/>
                  <a:ea typeface="新細明體"/>
                  <a:cs typeface="Times New Roman" panose="02020603050405020304" pitchFamily="18" charset="0"/>
                </a:rPr>
                <a:t>(principal imperial capital)</a:t>
              </a:r>
              <a:endParaRPr lang="zh-HK" altLang="en-US" sz="1200" dirty="0">
                <a:latin typeface="Times New Roman" panose="02020603050405020304" pitchFamily="18" charset="0"/>
                <a:ea typeface="新細明體"/>
                <a:cs typeface="Times New Roman" panose="02020603050405020304" pitchFamily="18" charset="0"/>
              </a:endParaRPr>
            </a:p>
          </p:txBody>
        </p:sp>
        <p:sp>
          <p:nvSpPr>
            <p:cNvPr id="81" name="Oval 30">
              <a:extLst>
                <a:ext uri="{FF2B5EF4-FFF2-40B4-BE49-F238E27FC236}">
                  <a16:creationId xmlns:a16="http://schemas.microsoft.com/office/drawing/2014/main" id="{50A83484-6AAC-467A-92DE-10C6A44E0C93}"/>
                </a:ext>
              </a:extLst>
            </p:cNvPr>
            <p:cNvSpPr/>
            <p:nvPr/>
          </p:nvSpPr>
          <p:spPr>
            <a:xfrm>
              <a:off x="2016224" y="1224136"/>
              <a:ext cx="144016" cy="144016"/>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sz="1500">
                <a:latin typeface="Times New Roman" panose="02020603050405020304" pitchFamily="18" charset="0"/>
                <a:cs typeface="Times New Roman" panose="02020603050405020304" pitchFamily="18" charset="0"/>
              </a:endParaRPr>
            </a:p>
          </p:txBody>
        </p:sp>
        <p:sp>
          <p:nvSpPr>
            <p:cNvPr id="82" name="TextBox 31">
              <a:extLst>
                <a:ext uri="{FF2B5EF4-FFF2-40B4-BE49-F238E27FC236}">
                  <a16:creationId xmlns:a16="http://schemas.microsoft.com/office/drawing/2014/main" id="{FB7106B8-62F4-47A4-8143-CB48D9402420}"/>
                </a:ext>
              </a:extLst>
            </p:cNvPr>
            <p:cNvSpPr txBox="1"/>
            <p:nvPr/>
          </p:nvSpPr>
          <p:spPr>
            <a:xfrm>
              <a:off x="1279070" y="814701"/>
              <a:ext cx="1313149" cy="548640"/>
            </a:xfrm>
            <a:prstGeom prst="rect">
              <a:avLst/>
            </a:prstGeom>
            <a:noFill/>
          </p:spPr>
          <p:txBody>
            <a:bodyPr wrap="square" rtlCol="0">
              <a:noAutofit/>
            </a:bodyPr>
            <a:lstStyle/>
            <a:p>
              <a:pPr>
                <a:spcAft>
                  <a:spcPts val="0"/>
                </a:spcAft>
              </a:pPr>
              <a:r>
                <a:rPr lang="en-US" altLang="zh-CN" sz="1500" kern="1200" dirty="0" err="1">
                  <a:solidFill>
                    <a:srgbClr val="000000"/>
                  </a:solidFill>
                  <a:effectLst/>
                  <a:latin typeface="Times New Roman" panose="02020603050405020304" pitchFamily="18" charset="0"/>
                  <a:ea typeface="新細明體"/>
                  <a:cs typeface="Times New Roman" panose="02020603050405020304" pitchFamily="18" charset="0"/>
                </a:rPr>
                <a:t>Liangzhou</a:t>
              </a:r>
              <a:endParaRPr lang="zh-HK" sz="1500" dirty="0">
                <a:effectLst/>
                <a:latin typeface="Times New Roman" panose="02020603050405020304" pitchFamily="18" charset="0"/>
                <a:ea typeface="新細明體"/>
                <a:cs typeface="Times New Roman" panose="02020603050405020304" pitchFamily="18" charset="0"/>
              </a:endParaRPr>
            </a:p>
          </p:txBody>
        </p:sp>
      </p:grpSp>
      <p:sp>
        <p:nvSpPr>
          <p:cNvPr id="2" name="Rectangle 1">
            <a:extLst>
              <a:ext uri="{FF2B5EF4-FFF2-40B4-BE49-F238E27FC236}">
                <a16:creationId xmlns:a16="http://schemas.microsoft.com/office/drawing/2014/main" id="{A3DF6884-07E4-4E7D-9622-B26181684202}"/>
              </a:ext>
            </a:extLst>
          </p:cNvPr>
          <p:cNvSpPr/>
          <p:nvPr/>
        </p:nvSpPr>
        <p:spPr>
          <a:xfrm>
            <a:off x="4397699" y="864463"/>
            <a:ext cx="1148392" cy="264052"/>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HK" sz="1500">
              <a:latin typeface="Times New Roman" panose="02020603050405020304" pitchFamily="18" charset="0"/>
              <a:cs typeface="Times New Roman" panose="02020603050405020304" pitchFamily="18" charset="0"/>
            </a:endParaRPr>
          </a:p>
        </p:txBody>
      </p:sp>
      <p:sp>
        <p:nvSpPr>
          <p:cNvPr id="85" name="Rectangle 84">
            <a:extLst>
              <a:ext uri="{FF2B5EF4-FFF2-40B4-BE49-F238E27FC236}">
                <a16:creationId xmlns:a16="http://schemas.microsoft.com/office/drawing/2014/main" id="{750FC235-7AA7-417D-BB90-28BBC90B712A}"/>
              </a:ext>
            </a:extLst>
          </p:cNvPr>
          <p:cNvSpPr/>
          <p:nvPr/>
        </p:nvSpPr>
        <p:spPr>
          <a:xfrm>
            <a:off x="4363708" y="1349105"/>
            <a:ext cx="1148392" cy="264052"/>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HK" sz="1500">
              <a:latin typeface="Times New Roman" panose="02020603050405020304" pitchFamily="18" charset="0"/>
              <a:cs typeface="Times New Roman" panose="02020603050405020304" pitchFamily="18" charset="0"/>
            </a:endParaRPr>
          </a:p>
        </p:txBody>
      </p:sp>
      <p:sp>
        <p:nvSpPr>
          <p:cNvPr id="87" name="Rectangle 86">
            <a:extLst>
              <a:ext uri="{FF2B5EF4-FFF2-40B4-BE49-F238E27FC236}">
                <a16:creationId xmlns:a16="http://schemas.microsoft.com/office/drawing/2014/main" id="{DF977337-BA6D-4D10-95B1-1AE4206A2B1E}"/>
              </a:ext>
            </a:extLst>
          </p:cNvPr>
          <p:cNvSpPr/>
          <p:nvPr/>
        </p:nvSpPr>
        <p:spPr>
          <a:xfrm>
            <a:off x="3964064" y="2283191"/>
            <a:ext cx="1148392" cy="264052"/>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HK" sz="1500">
              <a:latin typeface="Times New Roman" panose="02020603050405020304" pitchFamily="18" charset="0"/>
              <a:cs typeface="Times New Roman" panose="02020603050405020304" pitchFamily="18" charset="0"/>
            </a:endParaRPr>
          </a:p>
        </p:txBody>
      </p:sp>
      <p:sp>
        <p:nvSpPr>
          <p:cNvPr id="88" name="Rectangle 87">
            <a:extLst>
              <a:ext uri="{FF2B5EF4-FFF2-40B4-BE49-F238E27FC236}">
                <a16:creationId xmlns:a16="http://schemas.microsoft.com/office/drawing/2014/main" id="{7A7EF45A-4614-43AD-B959-FD00624CF2F2}"/>
              </a:ext>
            </a:extLst>
          </p:cNvPr>
          <p:cNvSpPr/>
          <p:nvPr/>
        </p:nvSpPr>
        <p:spPr>
          <a:xfrm>
            <a:off x="5138524" y="2098461"/>
            <a:ext cx="1148392" cy="264052"/>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HK" sz="1500">
              <a:latin typeface="Times New Roman" panose="02020603050405020304" pitchFamily="18" charset="0"/>
              <a:cs typeface="Times New Roman" panose="02020603050405020304" pitchFamily="18" charset="0"/>
            </a:endParaRPr>
          </a:p>
        </p:txBody>
      </p:sp>
      <p:sp>
        <p:nvSpPr>
          <p:cNvPr id="89" name="Rectangle 88">
            <a:extLst>
              <a:ext uri="{FF2B5EF4-FFF2-40B4-BE49-F238E27FC236}">
                <a16:creationId xmlns:a16="http://schemas.microsoft.com/office/drawing/2014/main" id="{E022E355-C2BD-4534-B6C1-11BE9E3BCA49}"/>
              </a:ext>
            </a:extLst>
          </p:cNvPr>
          <p:cNvSpPr/>
          <p:nvPr/>
        </p:nvSpPr>
        <p:spPr>
          <a:xfrm>
            <a:off x="3623042" y="2937615"/>
            <a:ext cx="1148392" cy="264052"/>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HK" sz="1500">
              <a:latin typeface="Times New Roman" panose="02020603050405020304" pitchFamily="18" charset="0"/>
              <a:cs typeface="Times New Roman" panose="02020603050405020304" pitchFamily="18" charset="0"/>
            </a:endParaRPr>
          </a:p>
        </p:txBody>
      </p:sp>
      <p:sp>
        <p:nvSpPr>
          <p:cNvPr id="90" name="Rectangle 89">
            <a:extLst>
              <a:ext uri="{FF2B5EF4-FFF2-40B4-BE49-F238E27FC236}">
                <a16:creationId xmlns:a16="http://schemas.microsoft.com/office/drawing/2014/main" id="{D544D6E2-09AE-49C7-B5BD-EED0B4193A98}"/>
              </a:ext>
            </a:extLst>
          </p:cNvPr>
          <p:cNvSpPr/>
          <p:nvPr/>
        </p:nvSpPr>
        <p:spPr>
          <a:xfrm>
            <a:off x="6679791" y="5801096"/>
            <a:ext cx="1148392" cy="264052"/>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HK" sz="1500">
              <a:latin typeface="Times New Roman" panose="02020603050405020304" pitchFamily="18" charset="0"/>
              <a:cs typeface="Times New Roman" panose="02020603050405020304" pitchFamily="18" charset="0"/>
            </a:endParaRPr>
          </a:p>
        </p:txBody>
      </p:sp>
      <p:sp>
        <p:nvSpPr>
          <p:cNvPr id="91" name="Rectangle 90">
            <a:extLst>
              <a:ext uri="{FF2B5EF4-FFF2-40B4-BE49-F238E27FC236}">
                <a16:creationId xmlns:a16="http://schemas.microsoft.com/office/drawing/2014/main" id="{CB415F4F-3206-4062-96EE-27A806BC0946}"/>
              </a:ext>
            </a:extLst>
          </p:cNvPr>
          <p:cNvSpPr/>
          <p:nvPr/>
        </p:nvSpPr>
        <p:spPr>
          <a:xfrm>
            <a:off x="7828183" y="1355695"/>
            <a:ext cx="1148392" cy="264052"/>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HK" sz="1500">
              <a:latin typeface="Times New Roman" panose="02020603050405020304" pitchFamily="18" charset="0"/>
              <a:cs typeface="Times New Roman" panose="02020603050405020304" pitchFamily="18" charset="0"/>
            </a:endParaRPr>
          </a:p>
        </p:txBody>
      </p:sp>
      <p:sp>
        <p:nvSpPr>
          <p:cNvPr id="92" name="Rectangle 91">
            <a:extLst>
              <a:ext uri="{FF2B5EF4-FFF2-40B4-BE49-F238E27FC236}">
                <a16:creationId xmlns:a16="http://schemas.microsoft.com/office/drawing/2014/main" id="{B83A22CC-0FA5-4C13-9486-0B97B58822FE}"/>
              </a:ext>
            </a:extLst>
          </p:cNvPr>
          <p:cNvSpPr/>
          <p:nvPr/>
        </p:nvSpPr>
        <p:spPr>
          <a:xfrm>
            <a:off x="5512100" y="3930935"/>
            <a:ext cx="1148392" cy="264052"/>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HK" sz="1500">
              <a:latin typeface="Times New Roman" panose="02020603050405020304" pitchFamily="18" charset="0"/>
              <a:cs typeface="Times New Roman" panose="02020603050405020304" pitchFamily="18" charset="0"/>
            </a:endParaRPr>
          </a:p>
        </p:txBody>
      </p:sp>
      <p:sp>
        <p:nvSpPr>
          <p:cNvPr id="93" name="Rectangle 92">
            <a:extLst>
              <a:ext uri="{FF2B5EF4-FFF2-40B4-BE49-F238E27FC236}">
                <a16:creationId xmlns:a16="http://schemas.microsoft.com/office/drawing/2014/main" id="{47C96603-5DFC-41BC-9FC8-48087B4296BD}"/>
              </a:ext>
            </a:extLst>
          </p:cNvPr>
          <p:cNvSpPr/>
          <p:nvPr/>
        </p:nvSpPr>
        <p:spPr>
          <a:xfrm>
            <a:off x="7419015" y="1803888"/>
            <a:ext cx="1148392" cy="264052"/>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HK" sz="1500">
              <a:latin typeface="Times New Roman" panose="02020603050405020304" pitchFamily="18" charset="0"/>
              <a:cs typeface="Times New Roman" panose="02020603050405020304" pitchFamily="18" charset="0"/>
            </a:endParaRPr>
          </a:p>
        </p:txBody>
      </p:sp>
      <p:sp>
        <p:nvSpPr>
          <p:cNvPr id="94" name="Rectangle 93">
            <a:extLst>
              <a:ext uri="{FF2B5EF4-FFF2-40B4-BE49-F238E27FC236}">
                <a16:creationId xmlns:a16="http://schemas.microsoft.com/office/drawing/2014/main" id="{1B00DA5A-CC57-443D-8F95-CBC559554F1B}"/>
              </a:ext>
            </a:extLst>
          </p:cNvPr>
          <p:cNvSpPr/>
          <p:nvPr/>
        </p:nvSpPr>
        <p:spPr>
          <a:xfrm>
            <a:off x="7322124" y="2151165"/>
            <a:ext cx="1148392" cy="264052"/>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HK" sz="1500">
              <a:latin typeface="Times New Roman" panose="02020603050405020304" pitchFamily="18" charset="0"/>
              <a:cs typeface="Times New Roman" panose="02020603050405020304" pitchFamily="18" charset="0"/>
            </a:endParaRPr>
          </a:p>
        </p:txBody>
      </p:sp>
      <p:grpSp>
        <p:nvGrpSpPr>
          <p:cNvPr id="40" name="群組 5">
            <a:extLst>
              <a:ext uri="{FF2B5EF4-FFF2-40B4-BE49-F238E27FC236}">
                <a16:creationId xmlns:a16="http://schemas.microsoft.com/office/drawing/2014/main" id="{21DAECCE-8875-4FD0-BBBE-F871846DE09B}"/>
              </a:ext>
            </a:extLst>
          </p:cNvPr>
          <p:cNvGrpSpPr/>
          <p:nvPr/>
        </p:nvGrpSpPr>
        <p:grpSpPr>
          <a:xfrm>
            <a:off x="263252" y="3551387"/>
            <a:ext cx="2921044" cy="2977059"/>
            <a:chOff x="-1489378" y="-408653"/>
            <a:chExt cx="2921512" cy="2978137"/>
          </a:xfrm>
        </p:grpSpPr>
        <p:sp>
          <p:nvSpPr>
            <p:cNvPr id="41" name="TextBox 47">
              <a:extLst>
                <a:ext uri="{FF2B5EF4-FFF2-40B4-BE49-F238E27FC236}">
                  <a16:creationId xmlns:a16="http://schemas.microsoft.com/office/drawing/2014/main" id="{6DE70334-7FAF-4645-855F-B7F00EFC688A}"/>
                </a:ext>
              </a:extLst>
            </p:cNvPr>
            <p:cNvSpPr txBox="1"/>
            <p:nvPr/>
          </p:nvSpPr>
          <p:spPr>
            <a:xfrm>
              <a:off x="-1489354" y="-408653"/>
              <a:ext cx="1338820" cy="461832"/>
            </a:xfrm>
            <a:prstGeom prst="rect">
              <a:avLst/>
            </a:prstGeom>
            <a:solidFill>
              <a:schemeClr val="accent1">
                <a:lumMod val="20000"/>
                <a:lumOff val="80000"/>
              </a:schemeClr>
            </a:solidFill>
            <a:ln>
              <a:solidFill>
                <a:schemeClr val="accent2">
                  <a:lumMod val="75000"/>
                </a:schemeClr>
              </a:solidFill>
            </a:ln>
          </p:spPr>
          <p:txBody>
            <a:bodyPr wrap="square" rtlCol="0">
              <a:spAutoFit/>
            </a:bodyPr>
            <a:lstStyle/>
            <a:p>
              <a:pPr>
                <a:spcAft>
                  <a:spcPts val="0"/>
                </a:spcAft>
              </a:pPr>
              <a:r>
                <a:rPr lang="en-US" altLang="zh-CN" sz="1200" kern="1200" dirty="0" err="1">
                  <a:solidFill>
                    <a:srgbClr val="FF0000"/>
                  </a:solidFill>
                  <a:effectLst/>
                  <a:latin typeface="Calibri"/>
                  <a:ea typeface="新細明體"/>
                  <a:cs typeface="Times New Roman"/>
                </a:rPr>
                <a:t>Beiting</a:t>
              </a:r>
              <a:r>
                <a:rPr lang="en-US" altLang="zh-CN" sz="1200" kern="1200" dirty="0">
                  <a:solidFill>
                    <a:srgbClr val="FF0000"/>
                  </a:solidFill>
                  <a:effectLst/>
                  <a:latin typeface="Calibri"/>
                  <a:ea typeface="新細明體"/>
                  <a:cs typeface="Times New Roman"/>
                </a:rPr>
                <a:t> Military Commissioner</a:t>
              </a:r>
              <a:endParaRPr lang="zh-HK" sz="1200" dirty="0">
                <a:effectLst/>
                <a:latin typeface="Times New Roman"/>
                <a:ea typeface="新細明體"/>
              </a:endParaRPr>
            </a:p>
          </p:txBody>
        </p:sp>
        <p:sp>
          <p:nvSpPr>
            <p:cNvPr id="42" name="TextBox 48">
              <a:extLst>
                <a:ext uri="{FF2B5EF4-FFF2-40B4-BE49-F238E27FC236}">
                  <a16:creationId xmlns:a16="http://schemas.microsoft.com/office/drawing/2014/main" id="{C544C0F9-EAB8-46DA-9FF7-D3C145489984}"/>
                </a:ext>
              </a:extLst>
            </p:cNvPr>
            <p:cNvSpPr txBox="1"/>
            <p:nvPr/>
          </p:nvSpPr>
          <p:spPr>
            <a:xfrm>
              <a:off x="-1489354" y="1092702"/>
              <a:ext cx="1338774" cy="461832"/>
            </a:xfrm>
            <a:prstGeom prst="rect">
              <a:avLst/>
            </a:prstGeom>
            <a:solidFill>
              <a:schemeClr val="accent1">
                <a:lumMod val="20000"/>
                <a:lumOff val="80000"/>
              </a:schemeClr>
            </a:solidFill>
            <a:ln>
              <a:solidFill>
                <a:schemeClr val="accent2">
                  <a:lumMod val="75000"/>
                </a:schemeClr>
              </a:solidFill>
            </a:ln>
          </p:spPr>
          <p:txBody>
            <a:bodyPr wrap="square" rtlCol="0">
              <a:spAutoFit/>
            </a:bodyPr>
            <a:lstStyle/>
            <a:p>
              <a:pPr>
                <a:spcAft>
                  <a:spcPts val="0"/>
                </a:spcAft>
              </a:pPr>
              <a:r>
                <a:rPr lang="en-US" altLang="zh-CN" sz="1200" kern="1200" dirty="0">
                  <a:solidFill>
                    <a:srgbClr val="FF0000"/>
                  </a:solidFill>
                  <a:effectLst/>
                  <a:latin typeface="Calibri"/>
                  <a:ea typeface="新細明體"/>
                  <a:cs typeface="Times New Roman"/>
                </a:rPr>
                <a:t>Hexi Military Commissioner</a:t>
              </a:r>
              <a:endParaRPr lang="zh-HK" sz="1200" dirty="0">
                <a:effectLst/>
                <a:latin typeface="Times New Roman"/>
                <a:ea typeface="新細明體"/>
              </a:endParaRPr>
            </a:p>
          </p:txBody>
        </p:sp>
        <p:sp>
          <p:nvSpPr>
            <p:cNvPr id="43" name="TextBox 49">
              <a:extLst>
                <a:ext uri="{FF2B5EF4-FFF2-40B4-BE49-F238E27FC236}">
                  <a16:creationId xmlns:a16="http://schemas.microsoft.com/office/drawing/2014/main" id="{A02EFE6B-E1AF-4099-86AC-5BC729878F77}"/>
                </a:ext>
              </a:extLst>
            </p:cNvPr>
            <p:cNvSpPr txBox="1"/>
            <p:nvPr/>
          </p:nvSpPr>
          <p:spPr>
            <a:xfrm>
              <a:off x="-1489355" y="107388"/>
              <a:ext cx="1338775" cy="461832"/>
            </a:xfrm>
            <a:prstGeom prst="rect">
              <a:avLst/>
            </a:prstGeom>
            <a:solidFill>
              <a:schemeClr val="accent1">
                <a:lumMod val="20000"/>
                <a:lumOff val="80000"/>
              </a:schemeClr>
            </a:solidFill>
            <a:ln>
              <a:solidFill>
                <a:schemeClr val="accent2">
                  <a:lumMod val="75000"/>
                </a:schemeClr>
              </a:solidFill>
            </a:ln>
          </p:spPr>
          <p:txBody>
            <a:bodyPr wrap="square" rtlCol="0">
              <a:spAutoFit/>
            </a:bodyPr>
            <a:lstStyle/>
            <a:p>
              <a:pPr>
                <a:spcAft>
                  <a:spcPts val="0"/>
                </a:spcAft>
              </a:pPr>
              <a:r>
                <a:rPr lang="en-US" altLang="zh-CN" sz="1200" kern="1200" dirty="0" err="1">
                  <a:solidFill>
                    <a:srgbClr val="FF0000"/>
                  </a:solidFill>
                  <a:effectLst/>
                  <a:latin typeface="Calibri"/>
                  <a:ea typeface="新細明體"/>
                  <a:cs typeface="Times New Roman"/>
                </a:rPr>
                <a:t>Pinglu</a:t>
              </a:r>
              <a:r>
                <a:rPr lang="en-US" altLang="zh-CN" sz="1200" kern="1200" dirty="0">
                  <a:solidFill>
                    <a:srgbClr val="FF0000"/>
                  </a:solidFill>
                  <a:effectLst/>
                  <a:latin typeface="Calibri"/>
                  <a:ea typeface="新細明體"/>
                  <a:cs typeface="Times New Roman"/>
                </a:rPr>
                <a:t> Military Commissioner</a:t>
              </a:r>
              <a:endParaRPr lang="zh-HK" sz="1200" dirty="0">
                <a:effectLst/>
                <a:latin typeface="Times New Roman"/>
                <a:ea typeface="新細明體"/>
              </a:endParaRPr>
            </a:p>
          </p:txBody>
        </p:sp>
        <p:sp>
          <p:nvSpPr>
            <p:cNvPr id="44" name="TextBox 50">
              <a:extLst>
                <a:ext uri="{FF2B5EF4-FFF2-40B4-BE49-F238E27FC236}">
                  <a16:creationId xmlns:a16="http://schemas.microsoft.com/office/drawing/2014/main" id="{152F9535-22CF-4E5F-92A4-53730763BE13}"/>
                </a:ext>
              </a:extLst>
            </p:cNvPr>
            <p:cNvSpPr txBox="1"/>
            <p:nvPr/>
          </p:nvSpPr>
          <p:spPr>
            <a:xfrm>
              <a:off x="-1489354" y="592080"/>
              <a:ext cx="1338774" cy="461832"/>
            </a:xfrm>
            <a:prstGeom prst="rect">
              <a:avLst/>
            </a:prstGeom>
            <a:solidFill>
              <a:schemeClr val="accent1">
                <a:lumMod val="20000"/>
                <a:lumOff val="80000"/>
              </a:schemeClr>
            </a:solidFill>
            <a:ln>
              <a:solidFill>
                <a:schemeClr val="accent2">
                  <a:lumMod val="75000"/>
                </a:schemeClr>
              </a:solidFill>
            </a:ln>
          </p:spPr>
          <p:txBody>
            <a:bodyPr wrap="square" rtlCol="0">
              <a:spAutoFit/>
            </a:bodyPr>
            <a:lstStyle/>
            <a:p>
              <a:pPr>
                <a:spcAft>
                  <a:spcPts val="0"/>
                </a:spcAft>
              </a:pPr>
              <a:r>
                <a:rPr lang="en-US" altLang="zh-CN" sz="1200" kern="1200" dirty="0" err="1">
                  <a:solidFill>
                    <a:srgbClr val="FF0000"/>
                  </a:solidFill>
                  <a:effectLst/>
                  <a:latin typeface="Calibri"/>
                  <a:ea typeface="新細明體"/>
                  <a:cs typeface="Times New Roman"/>
                </a:rPr>
                <a:t>Jiannan</a:t>
              </a:r>
              <a:r>
                <a:rPr lang="en-US" altLang="zh-CN" sz="1200" kern="1200" dirty="0">
                  <a:solidFill>
                    <a:srgbClr val="FF0000"/>
                  </a:solidFill>
                  <a:effectLst/>
                  <a:latin typeface="Calibri"/>
                  <a:ea typeface="新細明體"/>
                  <a:cs typeface="Times New Roman"/>
                </a:rPr>
                <a:t> Military Commissioner</a:t>
              </a:r>
              <a:endParaRPr lang="zh-HK" sz="1200" dirty="0">
                <a:effectLst/>
                <a:latin typeface="Times New Roman"/>
                <a:ea typeface="新細明體"/>
              </a:endParaRPr>
            </a:p>
          </p:txBody>
        </p:sp>
        <p:sp>
          <p:nvSpPr>
            <p:cNvPr id="45" name="TextBox 51">
              <a:extLst>
                <a:ext uri="{FF2B5EF4-FFF2-40B4-BE49-F238E27FC236}">
                  <a16:creationId xmlns:a16="http://schemas.microsoft.com/office/drawing/2014/main" id="{CEB123ED-A0EC-4351-A5BC-A7E571131895}"/>
                </a:ext>
              </a:extLst>
            </p:cNvPr>
            <p:cNvSpPr txBox="1"/>
            <p:nvPr/>
          </p:nvSpPr>
          <p:spPr>
            <a:xfrm>
              <a:off x="-1489378" y="1595735"/>
              <a:ext cx="1338798" cy="461832"/>
            </a:xfrm>
            <a:prstGeom prst="rect">
              <a:avLst/>
            </a:prstGeom>
            <a:solidFill>
              <a:schemeClr val="accent1">
                <a:lumMod val="20000"/>
                <a:lumOff val="80000"/>
              </a:schemeClr>
            </a:solidFill>
            <a:ln>
              <a:solidFill>
                <a:schemeClr val="accent2">
                  <a:lumMod val="75000"/>
                </a:schemeClr>
              </a:solidFill>
            </a:ln>
          </p:spPr>
          <p:txBody>
            <a:bodyPr wrap="square" rtlCol="0">
              <a:spAutoFit/>
            </a:bodyPr>
            <a:lstStyle/>
            <a:p>
              <a:pPr>
                <a:spcAft>
                  <a:spcPts val="0"/>
                </a:spcAft>
              </a:pPr>
              <a:r>
                <a:rPr lang="en-US" altLang="zh-CN" sz="1200" dirty="0" err="1">
                  <a:solidFill>
                    <a:srgbClr val="FF0000"/>
                  </a:solidFill>
                  <a:latin typeface="Calibri"/>
                  <a:ea typeface="新細明體"/>
                  <a:cs typeface="Times New Roman"/>
                </a:rPr>
                <a:t>Longyou</a:t>
              </a:r>
              <a:r>
                <a:rPr lang="en-US" altLang="zh-CN" sz="1200" dirty="0">
                  <a:solidFill>
                    <a:srgbClr val="FF0000"/>
                  </a:solidFill>
                  <a:latin typeface="Calibri"/>
                  <a:ea typeface="新細明體"/>
                  <a:cs typeface="Times New Roman"/>
                </a:rPr>
                <a:t> Military Commissioner</a:t>
              </a:r>
              <a:endParaRPr lang="zh-HK" sz="1200" dirty="0">
                <a:effectLst/>
                <a:latin typeface="Times New Roman"/>
                <a:ea typeface="新細明體"/>
              </a:endParaRPr>
            </a:p>
          </p:txBody>
        </p:sp>
        <p:sp>
          <p:nvSpPr>
            <p:cNvPr id="46" name="TextBox 53">
              <a:extLst>
                <a:ext uri="{FF2B5EF4-FFF2-40B4-BE49-F238E27FC236}">
                  <a16:creationId xmlns:a16="http://schemas.microsoft.com/office/drawing/2014/main" id="{AAF62599-C88D-486A-89DD-59E436A96BBF}"/>
                </a:ext>
              </a:extLst>
            </p:cNvPr>
            <p:cNvSpPr txBox="1"/>
            <p:nvPr/>
          </p:nvSpPr>
          <p:spPr>
            <a:xfrm>
              <a:off x="35996" y="-408653"/>
              <a:ext cx="1396093" cy="461832"/>
            </a:xfrm>
            <a:prstGeom prst="rect">
              <a:avLst/>
            </a:prstGeom>
            <a:solidFill>
              <a:schemeClr val="accent1">
                <a:lumMod val="20000"/>
                <a:lumOff val="80000"/>
              </a:schemeClr>
            </a:solidFill>
            <a:ln>
              <a:solidFill>
                <a:schemeClr val="accent2">
                  <a:lumMod val="75000"/>
                </a:schemeClr>
              </a:solidFill>
            </a:ln>
          </p:spPr>
          <p:txBody>
            <a:bodyPr wrap="square" rtlCol="0">
              <a:spAutoFit/>
            </a:bodyPr>
            <a:lstStyle/>
            <a:p>
              <a:pPr>
                <a:spcAft>
                  <a:spcPts val="0"/>
                </a:spcAft>
              </a:pPr>
              <a:r>
                <a:rPr lang="en-US" altLang="zh-CN" sz="1200" dirty="0" err="1">
                  <a:solidFill>
                    <a:srgbClr val="FF0000"/>
                  </a:solidFill>
                  <a:latin typeface="Calibri"/>
                  <a:ea typeface="新細明體"/>
                  <a:cs typeface="Times New Roman"/>
                </a:rPr>
                <a:t>Anxi</a:t>
              </a:r>
              <a:r>
                <a:rPr lang="en-US" altLang="zh-CN" sz="1200" dirty="0">
                  <a:solidFill>
                    <a:srgbClr val="FF0000"/>
                  </a:solidFill>
                  <a:latin typeface="Calibri"/>
                  <a:ea typeface="新細明體"/>
                  <a:cs typeface="Times New Roman"/>
                </a:rPr>
                <a:t> Military Commissioner</a:t>
              </a:r>
              <a:endParaRPr lang="zh-HK" sz="1200" dirty="0">
                <a:effectLst/>
                <a:latin typeface="Times New Roman"/>
                <a:ea typeface="新細明體"/>
              </a:endParaRPr>
            </a:p>
          </p:txBody>
        </p:sp>
        <p:sp>
          <p:nvSpPr>
            <p:cNvPr id="47" name="TextBox 54">
              <a:extLst>
                <a:ext uri="{FF2B5EF4-FFF2-40B4-BE49-F238E27FC236}">
                  <a16:creationId xmlns:a16="http://schemas.microsoft.com/office/drawing/2014/main" id="{01BDCEB0-F702-47C4-B3D2-BB5B1D966092}"/>
                </a:ext>
              </a:extLst>
            </p:cNvPr>
            <p:cNvSpPr txBox="1"/>
            <p:nvPr/>
          </p:nvSpPr>
          <p:spPr>
            <a:xfrm>
              <a:off x="35951" y="117264"/>
              <a:ext cx="1396138" cy="461832"/>
            </a:xfrm>
            <a:prstGeom prst="rect">
              <a:avLst/>
            </a:prstGeom>
            <a:solidFill>
              <a:schemeClr val="accent1">
                <a:lumMod val="20000"/>
                <a:lumOff val="80000"/>
              </a:schemeClr>
            </a:solidFill>
            <a:ln>
              <a:solidFill>
                <a:schemeClr val="accent2">
                  <a:lumMod val="75000"/>
                </a:schemeClr>
              </a:solidFill>
            </a:ln>
          </p:spPr>
          <p:txBody>
            <a:bodyPr wrap="square" rtlCol="0">
              <a:spAutoFit/>
            </a:bodyPr>
            <a:lstStyle/>
            <a:p>
              <a:pPr>
                <a:spcAft>
                  <a:spcPts val="0"/>
                </a:spcAft>
              </a:pPr>
              <a:r>
                <a:rPr lang="en-US" altLang="zh-CN" sz="1200" kern="1200" dirty="0" err="1">
                  <a:solidFill>
                    <a:srgbClr val="FF0000"/>
                  </a:solidFill>
                  <a:effectLst/>
                  <a:latin typeface="Calibri"/>
                  <a:ea typeface="新細明體"/>
                  <a:cs typeface="Times New Roman"/>
                </a:rPr>
                <a:t>Shuofan</a:t>
              </a:r>
              <a:r>
                <a:rPr lang="en-US" altLang="zh-CN" sz="1200" dirty="0" err="1">
                  <a:solidFill>
                    <a:srgbClr val="FF0000"/>
                  </a:solidFill>
                  <a:latin typeface="Calibri"/>
                  <a:ea typeface="新細明體"/>
                  <a:cs typeface="Times New Roman"/>
                </a:rPr>
                <a:t>g</a:t>
              </a:r>
              <a:r>
                <a:rPr lang="en-US" altLang="zh-CN" sz="1200" dirty="0">
                  <a:solidFill>
                    <a:srgbClr val="FF0000"/>
                  </a:solidFill>
                  <a:latin typeface="Calibri"/>
                  <a:ea typeface="新細明體"/>
                  <a:cs typeface="Times New Roman"/>
                </a:rPr>
                <a:t> Military Commissioner</a:t>
              </a:r>
              <a:endParaRPr lang="zh-HK" sz="1200" dirty="0">
                <a:effectLst/>
                <a:latin typeface="Times New Roman"/>
                <a:ea typeface="新細明體"/>
              </a:endParaRPr>
            </a:p>
          </p:txBody>
        </p:sp>
        <p:sp>
          <p:nvSpPr>
            <p:cNvPr id="48" name="TextBox 57">
              <a:extLst>
                <a:ext uri="{FF2B5EF4-FFF2-40B4-BE49-F238E27FC236}">
                  <a16:creationId xmlns:a16="http://schemas.microsoft.com/office/drawing/2014/main" id="{FC0C964E-C966-4A0B-9FE6-C91D28642092}"/>
                </a:ext>
              </a:extLst>
            </p:cNvPr>
            <p:cNvSpPr txBox="1"/>
            <p:nvPr/>
          </p:nvSpPr>
          <p:spPr>
            <a:xfrm>
              <a:off x="-1489378" y="2107652"/>
              <a:ext cx="1338798" cy="461832"/>
            </a:xfrm>
            <a:prstGeom prst="rect">
              <a:avLst/>
            </a:prstGeom>
            <a:solidFill>
              <a:schemeClr val="accent1">
                <a:lumMod val="20000"/>
                <a:lumOff val="80000"/>
              </a:schemeClr>
            </a:solidFill>
            <a:ln>
              <a:solidFill>
                <a:schemeClr val="accent2">
                  <a:lumMod val="75000"/>
                </a:schemeClr>
              </a:solidFill>
            </a:ln>
          </p:spPr>
          <p:txBody>
            <a:bodyPr wrap="square" rtlCol="0">
              <a:spAutoFit/>
            </a:bodyPr>
            <a:lstStyle/>
            <a:p>
              <a:pPr>
                <a:spcAft>
                  <a:spcPts val="0"/>
                </a:spcAft>
              </a:pPr>
              <a:r>
                <a:rPr lang="en-US" altLang="zh-CN" sz="1200" kern="1200" dirty="0" err="1">
                  <a:solidFill>
                    <a:srgbClr val="FF0000"/>
                  </a:solidFill>
                  <a:effectLst/>
                  <a:latin typeface="Calibri"/>
                  <a:ea typeface="新細明體"/>
                  <a:cs typeface="Times New Roman"/>
                </a:rPr>
                <a:t>Fanyang</a:t>
              </a:r>
              <a:r>
                <a:rPr lang="en-US" altLang="zh-CN" sz="1200" kern="1200" dirty="0">
                  <a:solidFill>
                    <a:srgbClr val="FF0000"/>
                  </a:solidFill>
                  <a:effectLst/>
                  <a:latin typeface="Calibri"/>
                  <a:ea typeface="新細明體"/>
                  <a:cs typeface="Times New Roman"/>
                </a:rPr>
                <a:t> Military Commissioner</a:t>
              </a:r>
              <a:endParaRPr lang="zh-HK" sz="1200" dirty="0">
                <a:effectLst/>
                <a:latin typeface="Times New Roman"/>
                <a:ea typeface="新細明體"/>
              </a:endParaRPr>
            </a:p>
          </p:txBody>
        </p:sp>
        <p:sp>
          <p:nvSpPr>
            <p:cNvPr id="49" name="TextBox 58">
              <a:extLst>
                <a:ext uri="{FF2B5EF4-FFF2-40B4-BE49-F238E27FC236}">
                  <a16:creationId xmlns:a16="http://schemas.microsoft.com/office/drawing/2014/main" id="{48AE55D6-568C-4A69-A854-980E887A8079}"/>
                </a:ext>
              </a:extLst>
            </p:cNvPr>
            <p:cNvSpPr txBox="1"/>
            <p:nvPr/>
          </p:nvSpPr>
          <p:spPr>
            <a:xfrm>
              <a:off x="35951" y="598183"/>
              <a:ext cx="1396093" cy="461832"/>
            </a:xfrm>
            <a:prstGeom prst="rect">
              <a:avLst/>
            </a:prstGeom>
            <a:solidFill>
              <a:schemeClr val="accent1">
                <a:lumMod val="20000"/>
                <a:lumOff val="80000"/>
              </a:schemeClr>
            </a:solidFill>
            <a:ln>
              <a:solidFill>
                <a:schemeClr val="accent2">
                  <a:lumMod val="75000"/>
                </a:schemeClr>
              </a:solidFill>
            </a:ln>
          </p:spPr>
          <p:txBody>
            <a:bodyPr wrap="square" rtlCol="0">
              <a:spAutoFit/>
            </a:bodyPr>
            <a:lstStyle/>
            <a:p>
              <a:pPr>
                <a:spcAft>
                  <a:spcPts val="0"/>
                </a:spcAft>
              </a:pPr>
              <a:r>
                <a:rPr lang="en-US" altLang="zh-CN" sz="1200" kern="1200" dirty="0" err="1">
                  <a:solidFill>
                    <a:srgbClr val="FF0000"/>
                  </a:solidFill>
                  <a:effectLst/>
                  <a:latin typeface="Calibri"/>
                  <a:ea typeface="新細明體"/>
                  <a:cs typeface="Times New Roman"/>
                </a:rPr>
                <a:t>Hedong</a:t>
              </a:r>
              <a:r>
                <a:rPr lang="en-US" altLang="zh-CN" sz="1200" kern="1200" dirty="0">
                  <a:solidFill>
                    <a:srgbClr val="FF0000"/>
                  </a:solidFill>
                  <a:effectLst/>
                  <a:latin typeface="Calibri"/>
                  <a:ea typeface="新細明體"/>
                  <a:cs typeface="Times New Roman"/>
                </a:rPr>
                <a:t> Military Commissioner</a:t>
              </a:r>
              <a:endParaRPr lang="zh-HK" sz="1200" dirty="0">
                <a:effectLst/>
                <a:latin typeface="Times New Roman"/>
                <a:ea typeface="新細明體"/>
              </a:endParaRPr>
            </a:p>
          </p:txBody>
        </p:sp>
        <p:sp>
          <p:nvSpPr>
            <p:cNvPr id="50" name="TextBox 59">
              <a:extLst>
                <a:ext uri="{FF2B5EF4-FFF2-40B4-BE49-F238E27FC236}">
                  <a16:creationId xmlns:a16="http://schemas.microsoft.com/office/drawing/2014/main" id="{3692EAED-E4E6-421F-BEE6-27123DF00AB2}"/>
                </a:ext>
              </a:extLst>
            </p:cNvPr>
            <p:cNvSpPr txBox="1"/>
            <p:nvPr/>
          </p:nvSpPr>
          <p:spPr>
            <a:xfrm>
              <a:off x="35996" y="1092702"/>
              <a:ext cx="1396138" cy="646565"/>
            </a:xfrm>
            <a:prstGeom prst="rect">
              <a:avLst/>
            </a:prstGeom>
            <a:solidFill>
              <a:schemeClr val="accent1">
                <a:lumMod val="20000"/>
                <a:lumOff val="80000"/>
              </a:schemeClr>
            </a:solidFill>
            <a:ln>
              <a:solidFill>
                <a:schemeClr val="accent2">
                  <a:lumMod val="75000"/>
                </a:schemeClr>
              </a:solidFill>
            </a:ln>
          </p:spPr>
          <p:txBody>
            <a:bodyPr wrap="square" rtlCol="0">
              <a:spAutoFit/>
            </a:bodyPr>
            <a:lstStyle/>
            <a:p>
              <a:pPr>
                <a:spcAft>
                  <a:spcPts val="0"/>
                </a:spcAft>
              </a:pPr>
              <a:r>
                <a:rPr lang="en-US" altLang="zh-CN" sz="1200" kern="1200" dirty="0" err="1">
                  <a:solidFill>
                    <a:srgbClr val="FF0000"/>
                  </a:solidFill>
                  <a:effectLst/>
                  <a:latin typeface="Calibri"/>
                  <a:ea typeface="新細明體"/>
                  <a:cs typeface="Times New Roman"/>
                </a:rPr>
                <a:t>Lingnan</a:t>
              </a:r>
              <a:r>
                <a:rPr lang="en-US" altLang="zh-CN" sz="1200" kern="1200" dirty="0">
                  <a:solidFill>
                    <a:srgbClr val="FF0000"/>
                  </a:solidFill>
                  <a:effectLst/>
                  <a:latin typeface="Calibri"/>
                  <a:ea typeface="新細明體"/>
                  <a:cs typeface="Times New Roman"/>
                </a:rPr>
                <a:t> </a:t>
              </a:r>
              <a:r>
                <a:rPr lang="en-US" altLang="zh-CN" sz="1200" kern="1200" dirty="0" err="1">
                  <a:solidFill>
                    <a:srgbClr val="FF0000"/>
                  </a:solidFill>
                  <a:effectLst/>
                  <a:latin typeface="Calibri"/>
                  <a:ea typeface="新細明體"/>
                  <a:cs typeface="Times New Roman"/>
                </a:rPr>
                <a:t>Wufu</a:t>
              </a:r>
              <a:r>
                <a:rPr lang="en-US" altLang="zh-CN" sz="1200" kern="1200" dirty="0">
                  <a:solidFill>
                    <a:srgbClr val="FF0000"/>
                  </a:solidFill>
                  <a:effectLst/>
                  <a:latin typeface="Calibri"/>
                  <a:ea typeface="新細明體"/>
                  <a:cs typeface="Times New Roman"/>
                </a:rPr>
                <a:t> Military Commissioner</a:t>
              </a:r>
              <a:endParaRPr lang="zh-HK" sz="1200" dirty="0">
                <a:effectLst/>
                <a:latin typeface="Times New Roman"/>
                <a:ea typeface="新細明體"/>
              </a:endParaRPr>
            </a:p>
          </p:txBody>
        </p:sp>
      </p:grpSp>
    </p:spTree>
    <p:extLst>
      <p:ext uri="{BB962C8B-B14F-4D97-AF65-F5344CB8AC3E}">
        <p14:creationId xmlns:p14="http://schemas.microsoft.com/office/powerpoint/2010/main" val="1903874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linds(horizontal)">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8" name="TextBox 33"/>
          <p:cNvSpPr txBox="1"/>
          <p:nvPr/>
        </p:nvSpPr>
        <p:spPr>
          <a:xfrm>
            <a:off x="368490" y="1208241"/>
            <a:ext cx="8447964" cy="5312873"/>
          </a:xfrm>
          <a:prstGeom prst="rect">
            <a:avLst/>
          </a:prstGeom>
          <a:solidFill>
            <a:srgbClr val="9BBB59">
              <a:lumMod val="40000"/>
              <a:lumOff val="60000"/>
            </a:srgbClr>
          </a:solidFill>
        </p:spPr>
        <p:txBody>
          <a:bodyPr wrap="square" rtlCol="0">
            <a:noAutofit/>
          </a:bodyPr>
          <a:lstStyle/>
          <a:p>
            <a:pPr marL="0" marR="0" lvl="0" indent="0" defTabSz="914400" eaLnBrk="1" fontAlgn="auto" latinLnBrk="0" hangingPunct="1">
              <a:lnSpc>
                <a:spcPct val="120000"/>
              </a:lnSpc>
              <a:spcBef>
                <a:spcPts val="0"/>
              </a:spcBef>
              <a:spcAft>
                <a:spcPts val="0"/>
              </a:spcAft>
              <a:buClrTx/>
              <a:buSzTx/>
              <a:buFontTx/>
              <a:buNone/>
              <a:tabLst/>
              <a:defRPr/>
            </a:pPr>
            <a:r>
              <a:rPr lang="en-US" altLang="zh-HK" b="1" dirty="0">
                <a:solidFill>
                  <a:srgbClr val="000000"/>
                </a:solidFill>
                <a:latin typeface="Times New Roman"/>
                <a:ea typeface="新細明體"/>
              </a:rPr>
              <a:t>A L</a:t>
            </a:r>
            <a:r>
              <a:rPr lang="en-US" altLang="zh-HK" b="1" dirty="0" err="1">
                <a:solidFill>
                  <a:srgbClr val="000000"/>
                </a:solidFill>
                <a:latin typeface="Times New Roman"/>
                <a:ea typeface="新細明體"/>
              </a:rPr>
              <a:t>egend</a:t>
            </a:r>
            <a:r>
              <a:rPr lang="en-US" altLang="zh-HK" b="1" dirty="0">
                <a:solidFill>
                  <a:srgbClr val="000000"/>
                </a:solidFill>
                <a:latin typeface="Times New Roman"/>
                <a:ea typeface="新細明體"/>
              </a:rPr>
              <a:t> </a:t>
            </a:r>
            <a:r>
              <a:rPr kumimoji="0" lang="en-US" altLang="zh-HK" b="1" i="0" u="none" strike="noStrike" kern="1200" cap="none" spc="0" normalizeH="0" baseline="0" noProof="0" dirty="0">
                <a:ln>
                  <a:noFill/>
                </a:ln>
                <a:solidFill>
                  <a:srgbClr val="000000"/>
                </a:solidFill>
                <a:effectLst/>
                <a:uLnTx/>
                <a:uFillTx/>
                <a:latin typeface="Times New Roman"/>
                <a:ea typeface="新細明體"/>
              </a:rPr>
              <a:t>of An Lushan</a:t>
            </a:r>
            <a:endParaRPr kumimoji="0" lang="zh-HK" altLang="en-US" b="0" i="0" u="none" strike="noStrike" kern="0" cap="none" spc="0" normalizeH="0" baseline="0" noProof="0" dirty="0">
              <a:ln>
                <a:noFill/>
              </a:ln>
              <a:solidFill>
                <a:sysClr val="windowText" lastClr="000000"/>
              </a:solidFill>
              <a:effectLst/>
              <a:uLnTx/>
              <a:uFillTx/>
              <a:latin typeface="Times New Roman"/>
              <a:ea typeface="新細明體"/>
            </a:endParaRPr>
          </a:p>
          <a:p>
            <a:pPr lvl="0" defTabSz="914400">
              <a:lnSpc>
                <a:spcPct val="120000"/>
              </a:lnSpc>
              <a:defRPr/>
            </a:pPr>
            <a:r>
              <a:rPr lang="en-US" altLang="zh-HK" dirty="0">
                <a:solidFill>
                  <a:srgbClr val="000000"/>
                </a:solidFill>
                <a:latin typeface="Times New Roman"/>
                <a:ea typeface="新細明體"/>
              </a:rPr>
              <a:t>According to a folktale, An Lushan was a fat man with a prominent belly, comical appearance, and humorous speech which hid his craftiness. </a:t>
            </a:r>
            <a:r>
              <a:rPr kumimoji="0" lang="en-US" altLang="zh-HK" b="0" i="0" u="none" strike="noStrike" kern="1200" cap="none" spc="0" normalizeH="0" baseline="0" noProof="0" dirty="0">
                <a:ln>
                  <a:noFill/>
                </a:ln>
                <a:solidFill>
                  <a:srgbClr val="000000"/>
                </a:solidFill>
                <a:effectLst/>
                <a:uLnTx/>
                <a:uFillTx/>
                <a:latin typeface="Times New Roman"/>
                <a:ea typeface="新細明體"/>
              </a:rPr>
              <a:t>Once, the Tang </a:t>
            </a:r>
            <a:r>
              <a:rPr lang="en-US" altLang="zh-HK" dirty="0">
                <a:solidFill>
                  <a:srgbClr val="000000"/>
                </a:solidFill>
                <a:latin typeface="Times New Roman"/>
                <a:ea typeface="新細明體"/>
              </a:rPr>
              <a:t>e</a:t>
            </a:r>
            <a:r>
              <a:rPr kumimoji="0" lang="en-US" altLang="zh-HK" b="0" i="0" u="none" strike="noStrike" kern="1200" cap="none" spc="0" normalizeH="0" baseline="0" noProof="0" dirty="0" err="1">
                <a:ln>
                  <a:noFill/>
                </a:ln>
                <a:solidFill>
                  <a:srgbClr val="000000"/>
                </a:solidFill>
                <a:effectLst/>
                <a:uLnTx/>
                <a:uFillTx/>
                <a:latin typeface="Times New Roman"/>
                <a:ea typeface="新細明體"/>
              </a:rPr>
              <a:t>mperor</a:t>
            </a:r>
            <a:r>
              <a:rPr lang="en-US" altLang="zh-HK" dirty="0">
                <a:solidFill>
                  <a:srgbClr val="000000"/>
                </a:solidFill>
                <a:latin typeface="Times New Roman"/>
                <a:ea typeface="新細明體"/>
              </a:rPr>
              <a:t>, </a:t>
            </a:r>
            <a:r>
              <a:rPr kumimoji="0" lang="en-US" altLang="zh-HK" b="0" i="0" u="none" strike="noStrike" kern="1200" cap="none" spc="0" normalizeH="0" baseline="0" noProof="0" dirty="0" err="1">
                <a:ln>
                  <a:noFill/>
                </a:ln>
                <a:solidFill>
                  <a:srgbClr val="000000"/>
                </a:solidFill>
                <a:effectLst/>
                <a:uLnTx/>
                <a:uFillTx/>
                <a:latin typeface="Times New Roman"/>
                <a:ea typeface="新細明體"/>
              </a:rPr>
              <a:t>Xuanzong</a:t>
            </a:r>
            <a:r>
              <a:rPr lang="en-US" altLang="zh-HK" dirty="0">
                <a:solidFill>
                  <a:srgbClr val="000000"/>
                </a:solidFill>
                <a:latin typeface="Times New Roman"/>
                <a:ea typeface="新細明體"/>
              </a:rPr>
              <a:t>, to please his </a:t>
            </a:r>
            <a:r>
              <a:rPr lang="en-US" altLang="zh-HK" dirty="0" err="1">
                <a:solidFill>
                  <a:srgbClr val="000000"/>
                </a:solidFill>
                <a:latin typeface="Times New Roman"/>
                <a:ea typeface="新細明體"/>
              </a:rPr>
              <a:t>favourite</a:t>
            </a:r>
            <a:r>
              <a:rPr lang="en-US" altLang="zh-HK" dirty="0">
                <a:solidFill>
                  <a:srgbClr val="000000"/>
                </a:solidFill>
                <a:latin typeface="Times New Roman"/>
                <a:ea typeface="新細明體"/>
              </a:rPr>
              <a:t> concubine, Consort Yang </a:t>
            </a:r>
            <a:r>
              <a:rPr lang="en-US" altLang="zh-HK" dirty="0" err="1" smtClean="0">
                <a:latin typeface="Times New Roman"/>
                <a:ea typeface="新細明體"/>
              </a:rPr>
              <a:t>Guifei</a:t>
            </a:r>
            <a:r>
              <a:rPr lang="en-US" altLang="zh-HK" dirty="0" smtClean="0">
                <a:latin typeface="Times New Roman"/>
                <a:ea typeface="新細明體"/>
              </a:rPr>
              <a:t> (</a:t>
            </a:r>
            <a:r>
              <a:rPr lang="zh-TW" altLang="en-US" dirty="0" smtClean="0">
                <a:latin typeface="Times New Roman"/>
                <a:ea typeface="新細明體"/>
              </a:rPr>
              <a:t>楊貴妃</a:t>
            </a:r>
            <a:r>
              <a:rPr lang="en-US" altLang="zh-HK" dirty="0" smtClean="0">
                <a:latin typeface="Times New Roman"/>
                <a:ea typeface="新細明體"/>
              </a:rPr>
              <a:t>), </a:t>
            </a:r>
            <a:r>
              <a:rPr lang="en-US" altLang="zh-HK" dirty="0">
                <a:solidFill>
                  <a:srgbClr val="000000"/>
                </a:solidFill>
                <a:latin typeface="Times New Roman"/>
                <a:ea typeface="新細明體"/>
              </a:rPr>
              <a:t>decided to invite An Lushan to the palace. When An Lushan saw Emperor </a:t>
            </a:r>
            <a:r>
              <a:rPr lang="en-US" altLang="zh-HK" dirty="0" err="1">
                <a:solidFill>
                  <a:srgbClr val="000000"/>
                </a:solidFill>
                <a:latin typeface="Times New Roman"/>
                <a:ea typeface="新細明體"/>
              </a:rPr>
              <a:t>Xuanzong</a:t>
            </a:r>
            <a:r>
              <a:rPr lang="en-US" altLang="zh-HK" dirty="0">
                <a:solidFill>
                  <a:srgbClr val="000000"/>
                </a:solidFill>
                <a:latin typeface="Times New Roman"/>
                <a:ea typeface="新細明體"/>
              </a:rPr>
              <a:t> and Consort Yang together, he first bowed to the Consort before bowing to the emperor. Emperor </a:t>
            </a:r>
            <a:r>
              <a:rPr lang="en-US" altLang="zh-HK" dirty="0" err="1">
                <a:solidFill>
                  <a:srgbClr val="000000"/>
                </a:solidFill>
                <a:latin typeface="Times New Roman"/>
                <a:ea typeface="新細明體"/>
              </a:rPr>
              <a:t>Xuanzong</a:t>
            </a:r>
            <a:r>
              <a:rPr lang="en-US" altLang="zh-HK" dirty="0">
                <a:solidFill>
                  <a:srgbClr val="000000"/>
                </a:solidFill>
                <a:latin typeface="Times New Roman"/>
                <a:ea typeface="新細明體"/>
              </a:rPr>
              <a:t> asked him whether this was appropriate etiquette.</a:t>
            </a:r>
            <a:r>
              <a:rPr lang="zh-HK" altLang="en-US" dirty="0">
                <a:solidFill>
                  <a:srgbClr val="000000"/>
                </a:solidFill>
                <a:latin typeface="Times New Roman"/>
                <a:ea typeface="新細明體"/>
              </a:rPr>
              <a:t> </a:t>
            </a:r>
            <a:r>
              <a:rPr lang="en-US" altLang="zh-HK" dirty="0">
                <a:solidFill>
                  <a:srgbClr val="000000"/>
                </a:solidFill>
                <a:latin typeface="Times New Roman"/>
                <a:ea typeface="新細明體"/>
              </a:rPr>
              <a:t>An Lushan</a:t>
            </a:r>
            <a:r>
              <a:rPr lang="zh-HK" altLang="en-US" dirty="0">
                <a:solidFill>
                  <a:srgbClr val="000000"/>
                </a:solidFill>
                <a:latin typeface="Times New Roman"/>
                <a:ea typeface="新細明體"/>
              </a:rPr>
              <a:t> </a:t>
            </a:r>
            <a:r>
              <a:rPr lang="en-US" altLang="zh-HK" dirty="0">
                <a:solidFill>
                  <a:srgbClr val="000000"/>
                </a:solidFill>
                <a:latin typeface="Times New Roman"/>
                <a:ea typeface="新細明體"/>
              </a:rPr>
              <a:t>pretended to be confused and replied that he, not being Han, did not know Tang </a:t>
            </a:r>
            <a:r>
              <a:rPr lang="en-US" altLang="zh-HK" dirty="0">
                <a:latin typeface="Times New Roman"/>
                <a:ea typeface="新細明體"/>
                <a:cs typeface="Times New Roman"/>
              </a:rPr>
              <a:t>Dynasty </a:t>
            </a:r>
            <a:r>
              <a:rPr lang="en-US" altLang="zh-HK" dirty="0" smtClean="0">
                <a:solidFill>
                  <a:srgbClr val="000000"/>
                </a:solidFill>
                <a:latin typeface="Times New Roman"/>
                <a:ea typeface="新細明體"/>
              </a:rPr>
              <a:t>etiquette</a:t>
            </a:r>
            <a:r>
              <a:rPr lang="en-US" altLang="zh-HK" dirty="0">
                <a:solidFill>
                  <a:srgbClr val="000000"/>
                </a:solidFill>
                <a:latin typeface="Times New Roman"/>
                <a:ea typeface="新細明體"/>
              </a:rPr>
              <a:t>, and was accustomed to pay respect to his mother before his father. Afterwards, Emperor </a:t>
            </a:r>
            <a:r>
              <a:rPr lang="en-US" altLang="zh-HK" dirty="0" err="1">
                <a:solidFill>
                  <a:srgbClr val="000000"/>
                </a:solidFill>
                <a:latin typeface="Times New Roman"/>
                <a:ea typeface="新細明體"/>
              </a:rPr>
              <a:t>Xuanzong</a:t>
            </a:r>
            <a:r>
              <a:rPr lang="zh-HK" altLang="en-US" dirty="0">
                <a:solidFill>
                  <a:srgbClr val="000000"/>
                </a:solidFill>
                <a:latin typeface="Times New Roman"/>
                <a:ea typeface="新細明體"/>
              </a:rPr>
              <a:t> </a:t>
            </a:r>
            <a:r>
              <a:rPr lang="en-US" altLang="zh-HK" dirty="0">
                <a:solidFill>
                  <a:srgbClr val="000000"/>
                </a:solidFill>
                <a:latin typeface="Times New Roman"/>
                <a:ea typeface="新細明體"/>
              </a:rPr>
              <a:t>pointed</a:t>
            </a:r>
            <a:r>
              <a:rPr lang="zh-HK" altLang="en-US" dirty="0">
                <a:solidFill>
                  <a:srgbClr val="000000"/>
                </a:solidFill>
                <a:latin typeface="Times New Roman"/>
                <a:ea typeface="新細明體"/>
              </a:rPr>
              <a:t> </a:t>
            </a:r>
            <a:r>
              <a:rPr lang="en-US" altLang="zh-HK" dirty="0">
                <a:solidFill>
                  <a:srgbClr val="000000"/>
                </a:solidFill>
                <a:latin typeface="Times New Roman"/>
                <a:ea typeface="新細明體"/>
              </a:rPr>
              <a:t>at</a:t>
            </a:r>
            <a:r>
              <a:rPr lang="zh-HK" altLang="en-US" dirty="0">
                <a:solidFill>
                  <a:srgbClr val="000000"/>
                </a:solidFill>
                <a:latin typeface="Times New Roman"/>
                <a:ea typeface="新細明體"/>
              </a:rPr>
              <a:t> </a:t>
            </a:r>
            <a:r>
              <a:rPr lang="en-US" altLang="zh-HK" dirty="0">
                <a:solidFill>
                  <a:srgbClr val="000000"/>
                </a:solidFill>
                <a:latin typeface="Times New Roman"/>
                <a:ea typeface="新細明體"/>
              </a:rPr>
              <a:t>An Lushan’s</a:t>
            </a:r>
            <a:r>
              <a:rPr lang="zh-HK" altLang="en-US" dirty="0">
                <a:solidFill>
                  <a:srgbClr val="000000"/>
                </a:solidFill>
                <a:latin typeface="Times New Roman"/>
                <a:ea typeface="新細明體"/>
              </a:rPr>
              <a:t> </a:t>
            </a:r>
            <a:r>
              <a:rPr lang="en-US" altLang="zh-HK" dirty="0">
                <a:solidFill>
                  <a:srgbClr val="000000"/>
                </a:solidFill>
                <a:latin typeface="Times New Roman"/>
                <a:ea typeface="新細明體"/>
              </a:rPr>
              <a:t>stomach</a:t>
            </a:r>
            <a:r>
              <a:rPr lang="zh-HK" altLang="en-US" dirty="0">
                <a:solidFill>
                  <a:srgbClr val="000000"/>
                </a:solidFill>
                <a:latin typeface="Times New Roman"/>
                <a:ea typeface="新細明體"/>
              </a:rPr>
              <a:t> </a:t>
            </a:r>
            <a:r>
              <a:rPr lang="en-US" altLang="zh-HK" dirty="0">
                <a:solidFill>
                  <a:srgbClr val="000000"/>
                </a:solidFill>
                <a:latin typeface="Times New Roman"/>
                <a:ea typeface="新細明體"/>
              </a:rPr>
              <a:t>and</a:t>
            </a:r>
            <a:r>
              <a:rPr lang="zh-HK" altLang="en-US" dirty="0">
                <a:solidFill>
                  <a:srgbClr val="000000"/>
                </a:solidFill>
                <a:latin typeface="Times New Roman"/>
                <a:ea typeface="新細明體"/>
              </a:rPr>
              <a:t> </a:t>
            </a:r>
            <a:r>
              <a:rPr lang="en-US" altLang="zh-HK" dirty="0" smtClean="0">
                <a:solidFill>
                  <a:srgbClr val="000000"/>
                </a:solidFill>
                <a:latin typeface="Times New Roman"/>
                <a:ea typeface="新細明體"/>
              </a:rPr>
              <a:t>asked what </a:t>
            </a:r>
            <a:r>
              <a:rPr lang="en-US" altLang="zh-HK" dirty="0">
                <a:solidFill>
                  <a:srgbClr val="000000"/>
                </a:solidFill>
                <a:latin typeface="Times New Roman"/>
                <a:ea typeface="新細明體"/>
              </a:rPr>
              <a:t>kinds </a:t>
            </a:r>
            <a:r>
              <a:rPr lang="en-US" altLang="zh-HK" dirty="0">
                <a:latin typeface="Times New Roman"/>
                <a:ea typeface="新細明體"/>
              </a:rPr>
              <a:t>of things </a:t>
            </a:r>
            <a:r>
              <a:rPr lang="en-US" altLang="zh-HK" dirty="0" smtClean="0">
                <a:latin typeface="Times New Roman"/>
                <a:ea typeface="新細明體"/>
              </a:rPr>
              <a:t>laid inside the large barbarian stomach. </a:t>
            </a:r>
            <a:r>
              <a:rPr lang="en-US" altLang="zh-HK" dirty="0">
                <a:latin typeface="Times New Roman"/>
                <a:ea typeface="新細明體"/>
              </a:rPr>
              <a:t>Lushan </a:t>
            </a:r>
            <a:r>
              <a:rPr lang="en-US" altLang="zh-HK" dirty="0" smtClean="0">
                <a:latin typeface="Times New Roman"/>
                <a:ea typeface="新細明體"/>
              </a:rPr>
              <a:t>replied that there </a:t>
            </a:r>
            <a:r>
              <a:rPr lang="en-US" altLang="zh-HK" dirty="0">
                <a:latin typeface="Times New Roman"/>
                <a:ea typeface="新細明體"/>
              </a:rPr>
              <a:t>was nothing inside but a loyal heart.</a:t>
            </a:r>
            <a:r>
              <a:rPr kumimoji="0" lang="en-US" altLang="zh-HK" b="0" i="0" u="none" strike="noStrike" kern="1200" cap="none" spc="0" normalizeH="0" baseline="0" noProof="0" dirty="0">
                <a:ln>
                  <a:noFill/>
                </a:ln>
                <a:effectLst/>
                <a:uLnTx/>
                <a:uFillTx/>
                <a:latin typeface="Times New Roman"/>
                <a:ea typeface="新細明體"/>
              </a:rPr>
              <a:t> </a:t>
            </a:r>
            <a:r>
              <a:rPr kumimoji="0" lang="en-US" altLang="zh-HK" b="0" i="0" u="none" strike="noStrike" kern="1200" cap="none" spc="0" normalizeH="0" baseline="0" noProof="0" dirty="0" smtClean="0">
                <a:ln>
                  <a:noFill/>
                </a:ln>
                <a:effectLst/>
                <a:uLnTx/>
                <a:uFillTx/>
                <a:latin typeface="Times New Roman"/>
                <a:ea typeface="新細明體"/>
              </a:rPr>
              <a:t>Emperor </a:t>
            </a:r>
            <a:r>
              <a:rPr kumimoji="0" lang="en-US" altLang="zh-HK" b="0" i="0" u="none" strike="noStrike" kern="1200" cap="none" spc="0" normalizeH="0" baseline="0" noProof="0" dirty="0" err="1" smtClean="0">
                <a:ln>
                  <a:noFill/>
                </a:ln>
                <a:effectLst/>
                <a:uLnTx/>
                <a:uFillTx/>
                <a:latin typeface="Times New Roman"/>
                <a:ea typeface="新細明體"/>
              </a:rPr>
              <a:t>Xuanzong</a:t>
            </a:r>
            <a:r>
              <a:rPr kumimoji="0" lang="en-US" altLang="zh-HK" b="0" i="0" u="none" strike="noStrike" kern="1200" cap="none" spc="0" normalizeH="0" noProof="0" dirty="0" smtClean="0">
                <a:ln>
                  <a:noFill/>
                </a:ln>
                <a:effectLst/>
                <a:uLnTx/>
                <a:uFillTx/>
                <a:latin typeface="Times New Roman"/>
                <a:ea typeface="新細明體"/>
              </a:rPr>
              <a:t> </a:t>
            </a:r>
            <a:r>
              <a:rPr kumimoji="0" lang="en-US" altLang="zh-HK" b="0" i="0" u="none" strike="noStrike" kern="1200" cap="none" spc="0" normalizeH="0" baseline="0" noProof="0" dirty="0" smtClean="0">
                <a:ln>
                  <a:noFill/>
                </a:ln>
                <a:effectLst/>
                <a:uLnTx/>
                <a:uFillTx/>
                <a:latin typeface="Times New Roman"/>
                <a:ea typeface="新細明體"/>
              </a:rPr>
              <a:t>praised </a:t>
            </a:r>
            <a:r>
              <a:rPr kumimoji="0" lang="en-US" altLang="zh-HK" b="0" i="0" u="none" strike="noStrike" kern="1200" cap="none" spc="0" normalizeH="0" baseline="0" noProof="0" dirty="0">
                <a:ln>
                  <a:noFill/>
                </a:ln>
                <a:effectLst/>
                <a:uLnTx/>
                <a:uFillTx/>
                <a:latin typeface="Times New Roman"/>
                <a:ea typeface="新細明體"/>
              </a:rPr>
              <a:t>his loyalty and honesty.</a:t>
            </a:r>
            <a:r>
              <a:rPr kumimoji="0" lang="zh-HK" altLang="en-US" b="0" i="0" u="none" strike="noStrike" kern="1200" cap="none" spc="0" normalizeH="0" baseline="0" noProof="0" dirty="0">
                <a:ln>
                  <a:noFill/>
                </a:ln>
                <a:effectLst/>
                <a:uLnTx/>
                <a:uFillTx/>
                <a:latin typeface="Times New Roman"/>
                <a:ea typeface="新細明體"/>
              </a:rPr>
              <a:t>（</a:t>
            </a:r>
            <a:r>
              <a:rPr lang="en-US" altLang="zh-HK" dirty="0">
                <a:latin typeface="Times New Roman"/>
                <a:ea typeface="新細明體"/>
              </a:rPr>
              <a:t>From </a:t>
            </a:r>
            <a:r>
              <a:rPr lang="en-US" altLang="zh-HK" i="1" dirty="0" err="1">
                <a:latin typeface="Times New Roman"/>
                <a:ea typeface="新細明體"/>
              </a:rPr>
              <a:t>Zhongguo</a:t>
            </a:r>
            <a:r>
              <a:rPr lang="en-US" altLang="zh-HK" i="1" dirty="0">
                <a:latin typeface="Times New Roman"/>
                <a:ea typeface="新細明體"/>
              </a:rPr>
              <a:t> </a:t>
            </a:r>
            <a:r>
              <a:rPr lang="en-US" altLang="zh-HK" i="1" dirty="0" err="1">
                <a:solidFill>
                  <a:srgbClr val="000000"/>
                </a:solidFill>
                <a:latin typeface="Times New Roman"/>
                <a:ea typeface="新細明體"/>
              </a:rPr>
              <a:t>Lishi</a:t>
            </a:r>
            <a:r>
              <a:rPr lang="en-US" altLang="zh-HK" i="1" dirty="0">
                <a:solidFill>
                  <a:srgbClr val="000000"/>
                </a:solidFill>
                <a:latin typeface="Times New Roman"/>
                <a:ea typeface="新細明體"/>
              </a:rPr>
              <a:t> </a:t>
            </a:r>
            <a:r>
              <a:rPr lang="en-US" altLang="zh-HK" i="1" dirty="0" err="1">
                <a:solidFill>
                  <a:srgbClr val="000000"/>
                </a:solidFill>
                <a:latin typeface="Times New Roman"/>
                <a:ea typeface="新細明體"/>
              </a:rPr>
              <a:t>Zhanzheng</a:t>
            </a:r>
            <a:r>
              <a:rPr lang="en-US" altLang="zh-HK" i="1" dirty="0">
                <a:solidFill>
                  <a:srgbClr val="000000"/>
                </a:solidFill>
                <a:latin typeface="Times New Roman"/>
                <a:ea typeface="新細明體"/>
              </a:rPr>
              <a:t> Shi </a:t>
            </a:r>
            <a:r>
              <a:rPr lang="en-US" altLang="zh-HK" dirty="0">
                <a:solidFill>
                  <a:srgbClr val="000000"/>
                </a:solidFill>
                <a:latin typeface="Times New Roman"/>
                <a:ea typeface="新細明體"/>
              </a:rPr>
              <a:t>(Chinese War History), v.9, p.</a:t>
            </a:r>
            <a:r>
              <a:rPr kumimoji="0" lang="en-US" b="0" i="0" u="none" strike="noStrike" kern="1200" cap="none" spc="0" normalizeH="0" baseline="0" noProof="0" dirty="0">
                <a:ln>
                  <a:noFill/>
                </a:ln>
                <a:solidFill>
                  <a:srgbClr val="000000"/>
                </a:solidFill>
                <a:effectLst/>
                <a:uLnTx/>
                <a:uFillTx/>
                <a:latin typeface="Times New Roman"/>
                <a:ea typeface="新細明體"/>
              </a:rPr>
              <a:t>2884</a:t>
            </a:r>
            <a:r>
              <a:rPr kumimoji="0" lang="zh-HK" altLang="en-US" b="0" i="0" u="none" strike="noStrike" kern="1200" cap="none" spc="0" normalizeH="0" baseline="0" noProof="0" dirty="0">
                <a:ln>
                  <a:noFill/>
                </a:ln>
                <a:solidFill>
                  <a:srgbClr val="000000"/>
                </a:solidFill>
                <a:effectLst/>
                <a:uLnTx/>
                <a:uFillTx/>
                <a:latin typeface="Times New Roman"/>
                <a:ea typeface="新細明體"/>
              </a:rPr>
              <a:t>）</a:t>
            </a:r>
            <a:endParaRPr kumimoji="0" lang="zh-HK" altLang="en-US" b="0" i="0" u="none" strike="noStrike" kern="0" cap="none" spc="0" normalizeH="0" baseline="0" noProof="0" dirty="0">
              <a:ln>
                <a:noFill/>
              </a:ln>
              <a:solidFill>
                <a:sysClr val="windowText" lastClr="000000"/>
              </a:solidFill>
              <a:effectLst/>
              <a:uLnTx/>
              <a:uFillTx/>
              <a:latin typeface="Times New Roman"/>
              <a:ea typeface="新細明體"/>
            </a:endParaRPr>
          </a:p>
        </p:txBody>
      </p:sp>
    </p:spTree>
    <p:extLst>
      <p:ext uri="{BB962C8B-B14F-4D97-AF65-F5344CB8AC3E}">
        <p14:creationId xmlns:p14="http://schemas.microsoft.com/office/powerpoint/2010/main" val="18149947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27" name="TextBox 55"/>
          <p:cNvSpPr txBox="1"/>
          <p:nvPr/>
        </p:nvSpPr>
        <p:spPr>
          <a:xfrm>
            <a:off x="99060" y="1120055"/>
            <a:ext cx="2932874" cy="3725147"/>
          </a:xfrm>
          <a:prstGeom prst="rect">
            <a:avLst/>
          </a:prstGeom>
          <a:solidFill>
            <a:srgbClr val="F79646">
              <a:lumMod val="20000"/>
              <a:lumOff val="80000"/>
            </a:srgbClr>
          </a:solidFill>
          <a:ln>
            <a:noFill/>
          </a:ln>
        </p:spPr>
        <p:txBody>
          <a:bodyPr wrap="square" rtlCol="0">
            <a:noAutofit/>
          </a:bodyPr>
          <a:lstStyle/>
          <a:p>
            <a:pPr marL="0" marR="0" lvl="0" indent="0" algn="just" defTabSz="914400" eaLnBrk="1" fontAlgn="auto" latinLnBrk="0" hangingPunct="1">
              <a:spcBef>
                <a:spcPts val="0"/>
              </a:spcBef>
              <a:spcAft>
                <a:spcPts val="0"/>
              </a:spcAft>
              <a:buClrTx/>
              <a:buSzTx/>
              <a:buFontTx/>
              <a:buNone/>
              <a:tabLst/>
              <a:defRPr/>
            </a:pPr>
            <a:r>
              <a:rPr lang="en-US" altLang="zh-HK" sz="1200" dirty="0">
                <a:latin typeface="Times New Roman"/>
                <a:ea typeface="新細明體"/>
              </a:rPr>
              <a:t>Though from a nomadic tribe, </a:t>
            </a:r>
            <a:r>
              <a:rPr kumimoji="0" lang="en-US" altLang="zh-HK" sz="1200" b="0" i="0" u="none" strike="noStrike" kern="1200" cap="none" spc="0" normalizeH="0" noProof="0" dirty="0">
                <a:ln>
                  <a:noFill/>
                </a:ln>
                <a:effectLst/>
                <a:uLnTx/>
                <a:uFillTx/>
                <a:latin typeface="Times New Roman"/>
                <a:ea typeface="新細明體"/>
              </a:rPr>
              <a:t>An Lushan gained the trust of </a:t>
            </a:r>
            <a:r>
              <a:rPr kumimoji="0" lang="en-US" altLang="zh-HK" sz="1200" b="0" i="0" u="none" strike="noStrike" kern="1200" cap="none" spc="0" normalizeH="0" noProof="0" dirty="0" smtClean="0">
                <a:ln>
                  <a:noFill/>
                </a:ln>
                <a:effectLst/>
                <a:uLnTx/>
                <a:uFillTx/>
                <a:latin typeface="Times New Roman"/>
                <a:ea typeface="新細明體"/>
              </a:rPr>
              <a:t>Emperor </a:t>
            </a:r>
            <a:r>
              <a:rPr kumimoji="0" lang="en-US" altLang="zh-HK" sz="1200" b="0" i="0" u="none" strike="noStrike" kern="1200" cap="none" spc="0" normalizeH="0" noProof="0" dirty="0" err="1" smtClean="0">
                <a:ln>
                  <a:noFill/>
                </a:ln>
                <a:effectLst/>
                <a:uLnTx/>
                <a:uFillTx/>
                <a:latin typeface="Times New Roman"/>
                <a:ea typeface="新細明體"/>
              </a:rPr>
              <a:t>Xuanzong</a:t>
            </a:r>
            <a:r>
              <a:rPr kumimoji="0" lang="en-US" altLang="zh-HK" sz="1200" b="0" i="0" u="none" strike="noStrike" kern="1200" cap="none" spc="0" normalizeH="0" noProof="0" dirty="0" smtClean="0">
                <a:ln>
                  <a:noFill/>
                </a:ln>
                <a:effectLst/>
                <a:uLnTx/>
                <a:uFillTx/>
                <a:latin typeface="Times New Roman"/>
                <a:ea typeface="新細明體"/>
              </a:rPr>
              <a:t> of the Tang Dynasty, </a:t>
            </a:r>
            <a:r>
              <a:rPr kumimoji="0" lang="en-US" altLang="zh-HK" sz="1200" b="0" i="0" u="none" strike="noStrike" kern="1200" cap="none" spc="0" normalizeH="0" noProof="0" dirty="0">
                <a:ln>
                  <a:noFill/>
                </a:ln>
                <a:effectLst/>
                <a:uLnTx/>
                <a:uFillTx/>
                <a:latin typeface="Times New Roman"/>
                <a:ea typeface="新細明體"/>
              </a:rPr>
              <a:t>and was appointed the Military Commissioner of </a:t>
            </a:r>
            <a:r>
              <a:rPr lang="en-US" altLang="zh-HK" sz="1200" dirty="0" err="1" smtClean="0">
                <a:latin typeface="Times New Roman"/>
                <a:ea typeface="新細明體"/>
              </a:rPr>
              <a:t>Pinglu</a:t>
            </a:r>
            <a:r>
              <a:rPr lang="en-US" altLang="zh-HK" sz="1200" dirty="0" smtClean="0">
                <a:latin typeface="Times New Roman"/>
                <a:ea typeface="新細明體"/>
              </a:rPr>
              <a:t> </a:t>
            </a:r>
            <a:r>
              <a:rPr lang="en-US" altLang="zh-TW" sz="1200" dirty="0" smtClean="0">
                <a:latin typeface="Times New Roman"/>
                <a:ea typeface="新細明體"/>
              </a:rPr>
              <a:t>(</a:t>
            </a:r>
            <a:r>
              <a:rPr lang="zh-TW" altLang="en-US" sz="1200" dirty="0" smtClean="0">
                <a:latin typeface="Times New Roman"/>
                <a:ea typeface="新細明體"/>
              </a:rPr>
              <a:t>平盧</a:t>
            </a:r>
            <a:r>
              <a:rPr lang="en-US" altLang="zh-TW" sz="1200" dirty="0" smtClean="0">
                <a:latin typeface="Times New Roman"/>
                <a:ea typeface="新細明體"/>
              </a:rPr>
              <a:t>)</a:t>
            </a:r>
            <a:r>
              <a:rPr lang="en-US" altLang="zh-HK" sz="1200" dirty="0" smtClean="0">
                <a:latin typeface="Times New Roman"/>
                <a:ea typeface="新細明體"/>
              </a:rPr>
              <a:t>, </a:t>
            </a:r>
            <a:r>
              <a:rPr lang="en-US" altLang="zh-HK" sz="1200" dirty="0" err="1" smtClean="0">
                <a:latin typeface="Times New Roman"/>
                <a:ea typeface="新細明體"/>
              </a:rPr>
              <a:t>Fanyang</a:t>
            </a:r>
            <a:r>
              <a:rPr lang="en-US" altLang="zh-HK" sz="1200" dirty="0" smtClean="0">
                <a:latin typeface="Times New Roman"/>
                <a:ea typeface="新細明體"/>
              </a:rPr>
              <a:t> </a:t>
            </a:r>
            <a:r>
              <a:rPr lang="en-US" altLang="zh-TW" sz="1200" dirty="0" smtClean="0">
                <a:latin typeface="Times New Roman"/>
                <a:ea typeface="新細明體"/>
              </a:rPr>
              <a:t>(</a:t>
            </a:r>
            <a:r>
              <a:rPr lang="zh-TW" altLang="en-US" sz="1200" dirty="0" smtClean="0">
                <a:latin typeface="Times New Roman"/>
                <a:ea typeface="新細明體"/>
              </a:rPr>
              <a:t>范陽</a:t>
            </a:r>
            <a:r>
              <a:rPr lang="en-US" altLang="zh-TW" sz="1200" dirty="0" smtClean="0">
                <a:latin typeface="Times New Roman"/>
                <a:ea typeface="新細明體"/>
              </a:rPr>
              <a:t>)</a:t>
            </a:r>
            <a:r>
              <a:rPr lang="en-US" altLang="zh-HK" sz="1200" dirty="0" smtClean="0">
                <a:latin typeface="Times New Roman"/>
                <a:ea typeface="新細明體"/>
              </a:rPr>
              <a:t>, </a:t>
            </a:r>
            <a:r>
              <a:rPr lang="en-US" altLang="zh-HK" sz="1200" dirty="0">
                <a:latin typeface="Times New Roman"/>
                <a:ea typeface="新細明體"/>
              </a:rPr>
              <a:t>and</a:t>
            </a:r>
            <a:r>
              <a:rPr kumimoji="0" lang="en-US" altLang="zh-HK" sz="1200" b="0" i="0" u="none" strike="noStrike" kern="1200" cap="none" spc="0" normalizeH="0" baseline="0" noProof="0" dirty="0">
                <a:ln>
                  <a:noFill/>
                </a:ln>
                <a:effectLst/>
                <a:uLnTx/>
                <a:uFillTx/>
                <a:latin typeface="Times New Roman"/>
                <a:ea typeface="新細明體"/>
              </a:rPr>
              <a:t> </a:t>
            </a:r>
            <a:r>
              <a:rPr kumimoji="0" lang="en-US" altLang="zh-HK" sz="1200" b="0" i="0" u="none" strike="noStrike" kern="1200" cap="none" spc="0" normalizeH="0" baseline="0" noProof="0" dirty="0" err="1" smtClean="0">
                <a:ln>
                  <a:noFill/>
                </a:ln>
                <a:effectLst/>
                <a:uLnTx/>
                <a:uFillTx/>
                <a:latin typeface="Times New Roman"/>
                <a:ea typeface="新細明體"/>
              </a:rPr>
              <a:t>Hedong</a:t>
            </a:r>
            <a:r>
              <a:rPr kumimoji="0" lang="en-US" altLang="zh-HK" sz="1200" b="0" i="0" u="none" strike="noStrike" kern="1200" cap="none" spc="0" normalizeH="0" baseline="0" noProof="0" dirty="0" smtClean="0">
                <a:ln>
                  <a:noFill/>
                </a:ln>
                <a:effectLst/>
                <a:uLnTx/>
                <a:uFillTx/>
                <a:latin typeface="Times New Roman"/>
                <a:ea typeface="新細明體"/>
              </a:rPr>
              <a:t> </a:t>
            </a:r>
            <a:r>
              <a:rPr kumimoji="0" lang="en-US" altLang="zh-TW" sz="1200" b="0" i="0" u="none" strike="noStrike" kern="1200" cap="none" spc="0" normalizeH="0" baseline="0" noProof="0" dirty="0" smtClean="0">
                <a:ln>
                  <a:noFill/>
                </a:ln>
                <a:effectLst/>
                <a:uLnTx/>
                <a:uFillTx/>
                <a:latin typeface="Times New Roman"/>
                <a:ea typeface="新細明體"/>
              </a:rPr>
              <a:t>(</a:t>
            </a:r>
            <a:r>
              <a:rPr kumimoji="0" lang="zh-TW" altLang="en-US" sz="1200" b="0" i="0" u="none" strike="noStrike" kern="1200" cap="none" spc="0" normalizeH="0" baseline="0" noProof="0" dirty="0" smtClean="0">
                <a:ln>
                  <a:noFill/>
                </a:ln>
                <a:effectLst/>
                <a:uLnTx/>
                <a:uFillTx/>
                <a:latin typeface="Times New Roman"/>
                <a:ea typeface="新細明體"/>
              </a:rPr>
              <a:t>河東</a:t>
            </a:r>
            <a:r>
              <a:rPr kumimoji="0" lang="en-US" altLang="zh-TW" sz="1200" b="0" i="0" u="none" strike="noStrike" kern="1200" cap="none" spc="0" normalizeH="0" baseline="0" noProof="0" dirty="0" smtClean="0">
                <a:ln>
                  <a:noFill/>
                </a:ln>
                <a:effectLst/>
                <a:uLnTx/>
                <a:uFillTx/>
                <a:latin typeface="Times New Roman"/>
                <a:ea typeface="新細明體"/>
              </a:rPr>
              <a:t>)</a:t>
            </a:r>
            <a:r>
              <a:rPr kumimoji="0" lang="en-US" altLang="zh-HK" sz="1200" b="0" i="0" u="none" kern="1200" cap="none" spc="0" normalizeH="0" baseline="0" noProof="0" dirty="0" smtClean="0">
                <a:ln>
                  <a:noFill/>
                </a:ln>
                <a:effectLst/>
                <a:uLnTx/>
                <a:uFillTx/>
                <a:latin typeface="Times New Roman"/>
                <a:ea typeface="新細明體"/>
              </a:rPr>
              <a:t>.</a:t>
            </a:r>
            <a:r>
              <a:rPr kumimoji="0" lang="en-US" altLang="zh-HK" sz="1200" b="0" i="0" u="none" strike="noStrike" kern="1200" cap="none" spc="0" normalizeH="0" baseline="0" noProof="0" dirty="0" smtClean="0">
                <a:ln>
                  <a:noFill/>
                </a:ln>
                <a:effectLst/>
                <a:uLnTx/>
                <a:uFillTx/>
                <a:latin typeface="Times New Roman"/>
                <a:ea typeface="新細明體"/>
              </a:rPr>
              <a:t> He led a </a:t>
            </a:r>
            <a:r>
              <a:rPr kumimoji="0" lang="en-US" altLang="zh-HK" sz="1200" b="0" i="0" u="none" strike="noStrike" kern="1200" cap="none" spc="0" normalizeH="0" baseline="0" noProof="0" dirty="0">
                <a:ln>
                  <a:noFill/>
                </a:ln>
                <a:effectLst/>
                <a:uLnTx/>
                <a:uFillTx/>
                <a:latin typeface="Times New Roman"/>
                <a:ea typeface="新細明體"/>
              </a:rPr>
              <a:t>total of 184,000 </a:t>
            </a:r>
            <a:r>
              <a:rPr lang="en-US" altLang="zh-HK" sz="1200" dirty="0">
                <a:latin typeface="Times New Roman"/>
                <a:ea typeface="新細明體"/>
              </a:rPr>
              <a:t>troops and horses. He controlled the entire north-east frontier </a:t>
            </a:r>
            <a:r>
              <a:rPr lang="en-US" altLang="zh-HK" sz="1200" dirty="0" smtClean="0">
                <a:latin typeface="Times New Roman"/>
                <a:ea typeface="新細明體"/>
              </a:rPr>
              <a:t>regions </a:t>
            </a:r>
            <a:r>
              <a:rPr lang="en-US" altLang="zh-HK" sz="1200" dirty="0">
                <a:latin typeface="Times New Roman"/>
                <a:ea typeface="新細明體"/>
              </a:rPr>
              <a:t>of the Tang empire. If he was disloyal, the empire would be put at risk. This happened in </a:t>
            </a:r>
            <a:r>
              <a:rPr lang="en-US" altLang="zh-HK" sz="1200" dirty="0" smtClean="0">
                <a:latin typeface="Times New Roman"/>
                <a:ea typeface="新細明體"/>
              </a:rPr>
              <a:t>AD755</a:t>
            </a:r>
            <a:r>
              <a:rPr lang="en-US" altLang="zh-HK" sz="1200" dirty="0">
                <a:latin typeface="Times New Roman"/>
                <a:ea typeface="新細明體"/>
              </a:rPr>
              <a:t>. The next year, he took </a:t>
            </a:r>
            <a:r>
              <a:rPr lang="en-US" altLang="zh-HK" sz="1200" dirty="0" smtClean="0">
                <a:latin typeface="Times New Roman"/>
                <a:ea typeface="新細明體"/>
              </a:rPr>
              <a:t>Luoyang </a:t>
            </a:r>
            <a:r>
              <a:rPr lang="en-US" altLang="zh-TW" sz="1200" dirty="0" smtClean="0">
                <a:latin typeface="Times New Roman"/>
                <a:ea typeface="新細明體"/>
              </a:rPr>
              <a:t>(</a:t>
            </a:r>
            <a:r>
              <a:rPr lang="zh-TW" altLang="en-US" sz="1200" dirty="0" smtClean="0">
                <a:latin typeface="Times New Roman"/>
                <a:ea typeface="新細明體"/>
              </a:rPr>
              <a:t>洛陽</a:t>
            </a:r>
            <a:r>
              <a:rPr lang="en-US" altLang="zh-TW" sz="1200" dirty="0" smtClean="0">
                <a:latin typeface="Times New Roman"/>
                <a:ea typeface="新細明體"/>
              </a:rPr>
              <a:t>)</a:t>
            </a:r>
            <a:r>
              <a:rPr lang="en-US" altLang="zh-HK" sz="1200" dirty="0" smtClean="0">
                <a:latin typeface="Times New Roman"/>
                <a:ea typeface="新細明體"/>
              </a:rPr>
              <a:t> </a:t>
            </a:r>
            <a:r>
              <a:rPr lang="en-US" altLang="zh-HK" sz="1200" dirty="0">
                <a:latin typeface="Times New Roman"/>
                <a:ea typeface="新細明體"/>
              </a:rPr>
              <a:t>and advanced towards </a:t>
            </a:r>
            <a:r>
              <a:rPr lang="en-US" altLang="zh-HK" sz="1200" dirty="0" err="1" smtClean="0">
                <a:latin typeface="Times New Roman"/>
                <a:ea typeface="新細明體"/>
              </a:rPr>
              <a:t>Chang’an</a:t>
            </a:r>
            <a:r>
              <a:rPr lang="en-US" altLang="zh-HK" sz="1200" dirty="0" smtClean="0">
                <a:latin typeface="Times New Roman"/>
                <a:ea typeface="新細明體"/>
              </a:rPr>
              <a:t> </a:t>
            </a:r>
            <a:r>
              <a:rPr lang="en-US" altLang="zh-TW" sz="1200" dirty="0" smtClean="0">
                <a:latin typeface="Times New Roman"/>
                <a:ea typeface="新細明體"/>
              </a:rPr>
              <a:t>(</a:t>
            </a:r>
            <a:r>
              <a:rPr lang="zh-TW" altLang="en-US" sz="1200" dirty="0" smtClean="0">
                <a:latin typeface="Times New Roman"/>
                <a:ea typeface="新細明體"/>
              </a:rPr>
              <a:t>長安</a:t>
            </a:r>
            <a:r>
              <a:rPr lang="en-US" altLang="zh-TW" sz="1200" dirty="0" smtClean="0">
                <a:latin typeface="Times New Roman"/>
                <a:ea typeface="新細明體"/>
              </a:rPr>
              <a:t>)</a:t>
            </a:r>
            <a:r>
              <a:rPr lang="en-US" altLang="zh-HK" sz="1200" dirty="0" smtClean="0">
                <a:latin typeface="Times New Roman"/>
                <a:ea typeface="新細明體"/>
              </a:rPr>
              <a:t>. </a:t>
            </a:r>
            <a:r>
              <a:rPr lang="en-US" altLang="zh-HK" sz="1200" dirty="0">
                <a:latin typeface="Times New Roman"/>
                <a:ea typeface="新細明體"/>
              </a:rPr>
              <a:t>The Tang emperor was </a:t>
            </a:r>
            <a:r>
              <a:rPr lang="en-US" altLang="zh-HK" sz="1200" dirty="0" smtClean="0">
                <a:latin typeface="Times New Roman"/>
                <a:ea typeface="新細明體"/>
              </a:rPr>
              <a:t>shocked. </a:t>
            </a:r>
            <a:r>
              <a:rPr lang="en-US" altLang="zh-HK" sz="1200" dirty="0">
                <a:latin typeface="Times New Roman"/>
                <a:ea typeface="新細明體"/>
              </a:rPr>
              <a:t>Emperor </a:t>
            </a:r>
            <a:r>
              <a:rPr lang="en-US" altLang="zh-HK" sz="1200" dirty="0" err="1">
                <a:latin typeface="Times New Roman"/>
                <a:ea typeface="新細明體"/>
              </a:rPr>
              <a:t>Xuanzong</a:t>
            </a:r>
            <a:r>
              <a:rPr lang="en-US" altLang="zh-HK" sz="1200" dirty="0">
                <a:latin typeface="Times New Roman"/>
                <a:ea typeface="新細明體"/>
              </a:rPr>
              <a:t> fled to Sichuan. The prince, </a:t>
            </a:r>
            <a:r>
              <a:rPr kumimoji="0" lang="en-US" altLang="zh-HK" sz="1200" b="0" i="0" u="none" strike="noStrike" kern="1200" cap="none" spc="0" normalizeH="0" baseline="0" noProof="0" dirty="0">
                <a:ln>
                  <a:noFill/>
                </a:ln>
                <a:effectLst/>
                <a:uLnTx/>
                <a:uFillTx/>
                <a:latin typeface="Times New Roman"/>
                <a:ea typeface="新細明體"/>
              </a:rPr>
              <a:t>Li </a:t>
            </a:r>
            <a:r>
              <a:rPr kumimoji="0" lang="en-US" altLang="zh-HK" sz="1200" b="0" i="0" u="none" strike="noStrike" kern="1200" cap="none" spc="0" normalizeH="0" baseline="0" noProof="0" dirty="0" err="1" smtClean="0">
                <a:ln>
                  <a:noFill/>
                </a:ln>
                <a:effectLst/>
                <a:uLnTx/>
                <a:uFillTx/>
                <a:latin typeface="Times New Roman"/>
                <a:ea typeface="新細明體"/>
              </a:rPr>
              <a:t>Heng</a:t>
            </a:r>
            <a:r>
              <a:rPr kumimoji="0" lang="en-US" altLang="zh-HK" sz="1200" b="0" i="0" u="none" strike="noStrike" kern="1200" cap="none" spc="0" normalizeH="0" baseline="0" noProof="0" dirty="0" smtClean="0">
                <a:ln>
                  <a:noFill/>
                </a:ln>
                <a:effectLst/>
                <a:uLnTx/>
                <a:uFillTx/>
                <a:latin typeface="Times New Roman"/>
                <a:ea typeface="新細明體"/>
              </a:rPr>
              <a:t> </a:t>
            </a:r>
            <a:r>
              <a:rPr kumimoji="0" lang="en-US" altLang="zh-TW" sz="1200" b="0" i="0" u="none" strike="noStrike" kern="1200" cap="none" spc="0" normalizeH="0" baseline="0" noProof="0" dirty="0" smtClean="0">
                <a:ln>
                  <a:noFill/>
                </a:ln>
                <a:effectLst/>
                <a:uLnTx/>
                <a:uFillTx/>
                <a:latin typeface="Times New Roman"/>
                <a:ea typeface="新細明體"/>
              </a:rPr>
              <a:t>(</a:t>
            </a:r>
            <a:r>
              <a:rPr kumimoji="0" lang="zh-TW" altLang="en-US" sz="1200" b="0" i="0" u="none" strike="noStrike" kern="1200" cap="none" spc="0" normalizeH="0" baseline="0" noProof="0" dirty="0" smtClean="0">
                <a:ln>
                  <a:noFill/>
                </a:ln>
                <a:effectLst/>
                <a:uLnTx/>
                <a:uFillTx/>
                <a:latin typeface="Times New Roman"/>
                <a:ea typeface="新細明體"/>
              </a:rPr>
              <a:t>李亨</a:t>
            </a:r>
            <a:r>
              <a:rPr kumimoji="0" lang="en-US" altLang="zh-TW" sz="1200" b="0" i="0" u="none" strike="noStrike" kern="1200" cap="none" spc="0" normalizeH="0" baseline="0" noProof="0" dirty="0" smtClean="0">
                <a:ln>
                  <a:noFill/>
                </a:ln>
                <a:effectLst/>
                <a:uLnTx/>
                <a:uFillTx/>
                <a:latin typeface="Times New Roman"/>
                <a:ea typeface="新細明體"/>
              </a:rPr>
              <a:t>)</a:t>
            </a:r>
            <a:r>
              <a:rPr kumimoji="0" lang="en-US" altLang="zh-HK" sz="1200" b="0" i="0" u="none" strike="noStrike" kern="1200" cap="none" spc="0" normalizeH="0" baseline="0" noProof="0" dirty="0" smtClean="0">
                <a:ln>
                  <a:noFill/>
                </a:ln>
                <a:effectLst/>
                <a:uLnTx/>
                <a:uFillTx/>
                <a:latin typeface="Times New Roman"/>
                <a:ea typeface="新細明體"/>
              </a:rPr>
              <a:t>,</a:t>
            </a:r>
            <a:r>
              <a:rPr kumimoji="0" lang="en-US" altLang="zh-HK" sz="1200" b="0" i="0" u="none" strike="noStrike" kern="1200" cap="none" spc="0" normalizeH="0" noProof="0" dirty="0" smtClean="0">
                <a:ln>
                  <a:noFill/>
                </a:ln>
                <a:effectLst/>
                <a:uLnTx/>
                <a:uFillTx/>
                <a:latin typeface="Times New Roman"/>
                <a:ea typeface="新細明體"/>
              </a:rPr>
              <a:t> </a:t>
            </a:r>
            <a:r>
              <a:rPr kumimoji="0" lang="en-US" altLang="zh-HK" sz="1200" b="0" i="0" u="none" strike="noStrike" kern="1200" cap="none" spc="0" normalizeH="0" noProof="0" dirty="0">
                <a:ln>
                  <a:noFill/>
                </a:ln>
                <a:effectLst/>
                <a:uLnTx/>
                <a:uFillTx/>
                <a:latin typeface="Times New Roman"/>
                <a:ea typeface="新細明體"/>
              </a:rPr>
              <a:t>before having obtained </a:t>
            </a:r>
            <a:r>
              <a:rPr kumimoji="0" lang="en-US" altLang="zh-HK" sz="1200" b="0" i="0" u="none" strike="noStrike" kern="1200" cap="none" spc="0" normalizeH="0" noProof="0" dirty="0" smtClean="0">
                <a:ln>
                  <a:noFill/>
                </a:ln>
                <a:effectLst/>
                <a:uLnTx/>
                <a:uFillTx/>
                <a:latin typeface="Times New Roman"/>
                <a:ea typeface="新細明體"/>
              </a:rPr>
              <a:t>the approval </a:t>
            </a:r>
            <a:r>
              <a:rPr kumimoji="0" lang="en-US" altLang="zh-HK" sz="1200" b="0" i="0" u="none" strike="noStrike" kern="1200" cap="none" spc="0" normalizeH="0" noProof="0" dirty="0">
                <a:ln>
                  <a:noFill/>
                </a:ln>
                <a:effectLst/>
                <a:uLnTx/>
                <a:uFillTx/>
                <a:latin typeface="Times New Roman"/>
                <a:ea typeface="新細明體"/>
              </a:rPr>
              <a:t>from </a:t>
            </a:r>
            <a:r>
              <a:rPr kumimoji="0" lang="en-US" altLang="zh-CN" sz="1200" b="0" i="0" u="none" strike="noStrike" kern="1200" cap="none" spc="0" normalizeH="0" noProof="0" dirty="0">
                <a:ln>
                  <a:noFill/>
                </a:ln>
                <a:effectLst/>
                <a:uLnTx/>
                <a:uFillTx/>
                <a:latin typeface="Times New Roman"/>
                <a:ea typeface="新細明體"/>
              </a:rPr>
              <a:t>his father, then </a:t>
            </a:r>
            <a:r>
              <a:rPr kumimoji="0" lang="en-US" altLang="zh-HK" sz="1200" b="0" i="0" u="none" strike="noStrike" kern="1200" cap="none" spc="0" normalizeH="0" baseline="0" noProof="0" dirty="0">
                <a:ln>
                  <a:noFill/>
                </a:ln>
                <a:effectLst/>
                <a:uLnTx/>
                <a:uFillTx/>
                <a:latin typeface="Times New Roman"/>
                <a:ea typeface="新細明體"/>
              </a:rPr>
              <a:t>declared himself as the</a:t>
            </a:r>
            <a:r>
              <a:rPr kumimoji="0" lang="en-US" altLang="zh-HK" sz="1200" b="0" i="0" u="none" strike="noStrike" kern="1200" cap="none" spc="0" normalizeH="0" noProof="0" dirty="0">
                <a:ln>
                  <a:noFill/>
                </a:ln>
                <a:effectLst/>
                <a:uLnTx/>
                <a:uFillTx/>
                <a:latin typeface="Times New Roman"/>
                <a:ea typeface="新細明體"/>
              </a:rPr>
              <a:t> new emperor of </a:t>
            </a:r>
            <a:r>
              <a:rPr kumimoji="0" lang="en-US" altLang="zh-HK" sz="1200" b="0" i="0" u="none" strike="noStrike" kern="1200" cap="none" spc="0" normalizeH="0" noProof="0" dirty="0" err="1" smtClean="0">
                <a:ln>
                  <a:noFill/>
                </a:ln>
                <a:effectLst/>
                <a:uLnTx/>
                <a:uFillTx/>
                <a:latin typeface="Times New Roman"/>
                <a:ea typeface="新細明體"/>
              </a:rPr>
              <a:t>Lingwu</a:t>
            </a:r>
            <a:r>
              <a:rPr kumimoji="0" lang="en-US" altLang="zh-HK" sz="1200" b="0" i="0" u="none" strike="noStrike" kern="1200" cap="none" spc="0" normalizeH="0" noProof="0" dirty="0" smtClean="0">
                <a:ln>
                  <a:noFill/>
                </a:ln>
                <a:effectLst/>
                <a:uLnTx/>
                <a:uFillTx/>
                <a:latin typeface="Times New Roman"/>
                <a:ea typeface="新細明體"/>
              </a:rPr>
              <a:t> </a:t>
            </a:r>
            <a:r>
              <a:rPr kumimoji="0" lang="en-US" altLang="zh-TW" sz="1200" b="0" i="0" u="none" strike="noStrike" kern="1200" cap="none" spc="0" normalizeH="0" noProof="0" dirty="0" smtClean="0">
                <a:ln>
                  <a:noFill/>
                </a:ln>
                <a:effectLst/>
                <a:uLnTx/>
                <a:uFillTx/>
                <a:latin typeface="Times New Roman"/>
                <a:ea typeface="新細明體"/>
              </a:rPr>
              <a:t>(</a:t>
            </a:r>
            <a:r>
              <a:rPr kumimoji="0" lang="zh-TW" altLang="en-US" sz="1200" b="0" i="0" u="none" strike="noStrike" kern="1200" cap="none" spc="0" normalizeH="0" noProof="0" dirty="0" smtClean="0">
                <a:ln>
                  <a:noFill/>
                </a:ln>
                <a:effectLst/>
                <a:uLnTx/>
                <a:uFillTx/>
                <a:latin typeface="Times New Roman"/>
                <a:ea typeface="新細明體"/>
              </a:rPr>
              <a:t>靈武</a:t>
            </a:r>
            <a:r>
              <a:rPr kumimoji="0" lang="en-US" altLang="zh-TW" sz="1200" b="0" i="0" u="none" strike="noStrike" kern="1200" cap="none" spc="0" normalizeH="0" noProof="0" dirty="0" smtClean="0">
                <a:ln>
                  <a:noFill/>
                </a:ln>
                <a:effectLst/>
                <a:uLnTx/>
                <a:uFillTx/>
                <a:latin typeface="Times New Roman"/>
                <a:ea typeface="新細明體"/>
              </a:rPr>
              <a:t>)</a:t>
            </a:r>
            <a:r>
              <a:rPr lang="en-US" altLang="zh-HK" sz="1200" dirty="0" smtClean="0">
                <a:latin typeface="Times New Roman"/>
                <a:ea typeface="新細明體"/>
              </a:rPr>
              <a:t>. </a:t>
            </a:r>
            <a:r>
              <a:rPr lang="en-US" altLang="zh-HK" sz="1200" dirty="0">
                <a:latin typeface="Times New Roman"/>
                <a:ea typeface="新細明體"/>
              </a:rPr>
              <a:t>As Li </a:t>
            </a:r>
            <a:r>
              <a:rPr lang="en-US" altLang="zh-HK" sz="1200" dirty="0" err="1">
                <a:latin typeface="Times New Roman"/>
                <a:ea typeface="新細明體"/>
              </a:rPr>
              <a:t>Heng</a:t>
            </a:r>
            <a:r>
              <a:rPr lang="en-US" altLang="zh-HK" sz="1200" dirty="0">
                <a:latin typeface="Times New Roman"/>
                <a:ea typeface="新細明體"/>
              </a:rPr>
              <a:t> was supported by soldiers, Emperor </a:t>
            </a:r>
            <a:r>
              <a:rPr lang="en-US" altLang="zh-HK" sz="1200" dirty="0" err="1">
                <a:latin typeface="Times New Roman"/>
                <a:ea typeface="新細明體"/>
              </a:rPr>
              <a:t>Xuanzong</a:t>
            </a:r>
            <a:r>
              <a:rPr lang="en-US" altLang="zh-HK" sz="1200" dirty="0">
                <a:latin typeface="Times New Roman"/>
                <a:ea typeface="新細明體"/>
              </a:rPr>
              <a:t> finally agreed to that.</a:t>
            </a:r>
            <a:endParaRPr kumimoji="0" lang="zh-HK" altLang="en-US" sz="1200" b="0" i="1" u="none" strike="noStrike" kern="0" cap="none" spc="0" normalizeH="0" baseline="0" noProof="0" dirty="0">
              <a:ln>
                <a:noFill/>
              </a:ln>
              <a:effectLst/>
              <a:uLnTx/>
              <a:uFillTx/>
              <a:latin typeface="Times New Roman"/>
              <a:ea typeface="新細明體"/>
            </a:endParaRPr>
          </a:p>
        </p:txBody>
      </p:sp>
      <p:sp>
        <p:nvSpPr>
          <p:cNvPr id="28" name="TextBox 63"/>
          <p:cNvSpPr txBox="1"/>
          <p:nvPr/>
        </p:nvSpPr>
        <p:spPr>
          <a:xfrm>
            <a:off x="99060" y="4873153"/>
            <a:ext cx="2745739" cy="2124377"/>
          </a:xfrm>
          <a:prstGeom prst="rect">
            <a:avLst/>
          </a:prstGeom>
        </p:spPr>
        <p:style>
          <a:lnRef idx="3">
            <a:schemeClr val="lt1"/>
          </a:lnRef>
          <a:fillRef idx="1">
            <a:schemeClr val="accent4"/>
          </a:fillRef>
          <a:effectRef idx="1">
            <a:schemeClr val="accent4"/>
          </a:effectRef>
          <a:fontRef idx="minor">
            <a:schemeClr val="lt1"/>
          </a:fontRef>
        </p:style>
        <p:txBody>
          <a:bodyPr wrap="square" rtlCol="0">
            <a:noAutofit/>
          </a:bodyPr>
          <a:lstStyle/>
          <a:p>
            <a:pPr>
              <a:spcAft>
                <a:spcPts val="0"/>
              </a:spcAft>
            </a:pPr>
            <a:r>
              <a:rPr lang="en-US" altLang="zh-HK" sz="1200" kern="1200" dirty="0">
                <a:solidFill>
                  <a:schemeClr val="bg1"/>
                </a:solidFill>
                <a:effectLst/>
                <a:latin typeface="Times New Roman"/>
                <a:ea typeface="新細明體"/>
              </a:rPr>
              <a:t>By </a:t>
            </a:r>
            <a:r>
              <a:rPr lang="en-US" altLang="zh-HK" sz="1200" kern="1200" dirty="0" smtClean="0">
                <a:solidFill>
                  <a:schemeClr val="bg1"/>
                </a:solidFill>
                <a:effectLst/>
                <a:latin typeface="Times New Roman"/>
                <a:ea typeface="新細明體"/>
              </a:rPr>
              <a:t>AD757</a:t>
            </a:r>
            <a:r>
              <a:rPr lang="en-US" altLang="zh-HK" sz="1200" kern="1200" dirty="0">
                <a:solidFill>
                  <a:schemeClr val="bg1"/>
                </a:solidFill>
                <a:effectLst/>
                <a:latin typeface="Times New Roman"/>
                <a:ea typeface="新細明體"/>
              </a:rPr>
              <a:t>, the Tang </a:t>
            </a:r>
            <a:r>
              <a:rPr lang="en-US" altLang="zh-HK" sz="1200" dirty="0" smtClean="0">
                <a:solidFill>
                  <a:schemeClr val="bg1"/>
                </a:solidFill>
                <a:latin typeface="Times New Roman"/>
                <a:ea typeface="新細明體"/>
              </a:rPr>
              <a:t>Dynasty </a:t>
            </a:r>
            <a:r>
              <a:rPr lang="en-US" altLang="zh-HK" sz="1200" kern="1200" dirty="0" smtClean="0">
                <a:solidFill>
                  <a:srgbClr val="FFFFFF"/>
                </a:solidFill>
                <a:effectLst/>
                <a:latin typeface="Times New Roman"/>
                <a:ea typeface="新細明體"/>
              </a:rPr>
              <a:t>began </a:t>
            </a:r>
            <a:r>
              <a:rPr lang="en-US" altLang="zh-HK" sz="1200" kern="1200" dirty="0">
                <a:solidFill>
                  <a:srgbClr val="FFFFFF"/>
                </a:solidFill>
                <a:effectLst/>
                <a:latin typeface="Times New Roman"/>
                <a:ea typeface="新細明體"/>
              </a:rPr>
              <a:t>to gain the upper hand. </a:t>
            </a:r>
            <a:r>
              <a:rPr lang="en-US" altLang="zh-HK" sz="1200" dirty="0">
                <a:solidFill>
                  <a:schemeClr val="bg1"/>
                </a:solidFill>
                <a:latin typeface="Times New Roman"/>
                <a:ea typeface="新細明體"/>
              </a:rPr>
              <a:t>On </a:t>
            </a:r>
            <a:r>
              <a:rPr lang="en-US" altLang="zh-HK" sz="1200" dirty="0" smtClean="0">
                <a:solidFill>
                  <a:schemeClr val="bg1"/>
                </a:solidFill>
                <a:latin typeface="Times New Roman"/>
                <a:ea typeface="新細明體"/>
              </a:rPr>
              <a:t>the one </a:t>
            </a:r>
            <a:r>
              <a:rPr lang="en-US" altLang="zh-HK" sz="1200" dirty="0">
                <a:solidFill>
                  <a:schemeClr val="bg1"/>
                </a:solidFill>
                <a:latin typeface="Times New Roman"/>
                <a:ea typeface="新細明體"/>
              </a:rPr>
              <a:t>hand, it was because </a:t>
            </a:r>
            <a:r>
              <a:rPr lang="en-US" altLang="zh-HK" sz="1200" kern="1200" dirty="0">
                <a:solidFill>
                  <a:schemeClr val="bg1"/>
                </a:solidFill>
                <a:effectLst/>
                <a:latin typeface="Times New Roman"/>
                <a:ea typeface="新細明體"/>
              </a:rPr>
              <a:t>An Lushan had been murdered by his son An </a:t>
            </a:r>
            <a:r>
              <a:rPr lang="en-US" altLang="zh-HK" sz="1200" kern="1200" dirty="0" err="1" smtClean="0">
                <a:solidFill>
                  <a:schemeClr val="bg1"/>
                </a:solidFill>
                <a:effectLst/>
                <a:latin typeface="Times New Roman"/>
                <a:ea typeface="新細明體"/>
              </a:rPr>
              <a:t>Qingx</a:t>
            </a:r>
            <a:r>
              <a:rPr lang="en-US" altLang="zh-HK" sz="1200" dirty="0" err="1" smtClean="0">
                <a:solidFill>
                  <a:schemeClr val="bg1"/>
                </a:solidFill>
                <a:latin typeface="Times New Roman"/>
                <a:ea typeface="新細明體"/>
              </a:rPr>
              <a:t>u</a:t>
            </a:r>
            <a:r>
              <a:rPr lang="en-US" altLang="zh-HK" sz="1200" dirty="0" smtClean="0">
                <a:solidFill>
                  <a:schemeClr val="bg1"/>
                </a:solidFill>
                <a:latin typeface="Times New Roman"/>
                <a:ea typeface="新細明體"/>
              </a:rPr>
              <a:t> </a:t>
            </a:r>
            <a:r>
              <a:rPr lang="en-US" altLang="zh-TW" sz="1200" dirty="0" smtClean="0">
                <a:solidFill>
                  <a:schemeClr val="bg1"/>
                </a:solidFill>
                <a:latin typeface="Times New Roman"/>
                <a:ea typeface="新細明體"/>
              </a:rPr>
              <a:t>(</a:t>
            </a:r>
            <a:r>
              <a:rPr lang="zh-TW" altLang="en-US" sz="1200" dirty="0" smtClean="0">
                <a:solidFill>
                  <a:schemeClr val="bg1"/>
                </a:solidFill>
                <a:latin typeface="Times New Roman"/>
                <a:ea typeface="新細明體"/>
              </a:rPr>
              <a:t>安慶緒</a:t>
            </a:r>
            <a:r>
              <a:rPr lang="en-US" altLang="zh-TW" sz="1200" dirty="0" smtClean="0">
                <a:solidFill>
                  <a:schemeClr val="bg1"/>
                </a:solidFill>
                <a:latin typeface="Times New Roman"/>
                <a:ea typeface="新細明體"/>
              </a:rPr>
              <a:t>)</a:t>
            </a:r>
            <a:r>
              <a:rPr lang="en-US" altLang="zh-HK" sz="1200" dirty="0" smtClean="0">
                <a:solidFill>
                  <a:schemeClr val="bg1"/>
                </a:solidFill>
                <a:latin typeface="Times New Roman"/>
                <a:ea typeface="新細明體"/>
              </a:rPr>
              <a:t>. </a:t>
            </a:r>
            <a:r>
              <a:rPr lang="en-US" altLang="zh-HK" sz="1200" dirty="0">
                <a:solidFill>
                  <a:schemeClr val="bg1"/>
                </a:solidFill>
                <a:latin typeface="Times New Roman"/>
                <a:ea typeface="新細明體"/>
              </a:rPr>
              <a:t>On the other hand,  it was because the </a:t>
            </a:r>
            <a:r>
              <a:rPr lang="en-US" altLang="zh-HK" sz="1200" dirty="0" err="1">
                <a:solidFill>
                  <a:schemeClr val="bg1"/>
                </a:solidFill>
                <a:latin typeface="Times New Roman"/>
                <a:ea typeface="新細明體"/>
              </a:rPr>
              <a:t>Shuofang</a:t>
            </a:r>
            <a:r>
              <a:rPr lang="en-US" altLang="zh-HK" sz="1200" dirty="0">
                <a:solidFill>
                  <a:schemeClr val="bg1"/>
                </a:solidFill>
                <a:latin typeface="Times New Roman"/>
                <a:ea typeface="新細明體"/>
              </a:rPr>
              <a:t> </a:t>
            </a:r>
            <a:r>
              <a:rPr lang="en-US" altLang="zh-TW" sz="1200" dirty="0" smtClean="0">
                <a:solidFill>
                  <a:schemeClr val="bg1"/>
                </a:solidFill>
                <a:latin typeface="Times New Roman"/>
                <a:ea typeface="新細明體"/>
              </a:rPr>
              <a:t>(</a:t>
            </a:r>
            <a:r>
              <a:rPr lang="zh-TW" altLang="en-US" sz="1200" dirty="0" smtClean="0">
                <a:solidFill>
                  <a:schemeClr val="bg1"/>
                </a:solidFill>
                <a:latin typeface="Times New Roman"/>
                <a:ea typeface="新細明體"/>
              </a:rPr>
              <a:t>朔方</a:t>
            </a:r>
            <a:r>
              <a:rPr lang="en-US" altLang="zh-TW" sz="1200" dirty="0" smtClean="0">
                <a:solidFill>
                  <a:schemeClr val="bg1"/>
                </a:solidFill>
                <a:latin typeface="Times New Roman"/>
                <a:ea typeface="新細明體"/>
              </a:rPr>
              <a:t>) </a:t>
            </a:r>
            <a:r>
              <a:rPr lang="en-US" altLang="zh-HK" sz="1200" dirty="0" smtClean="0">
                <a:solidFill>
                  <a:schemeClr val="bg1"/>
                </a:solidFill>
                <a:latin typeface="Times New Roman"/>
                <a:ea typeface="新細明體"/>
              </a:rPr>
              <a:t>Military Commissioner, </a:t>
            </a:r>
            <a:r>
              <a:rPr lang="en-US" altLang="zh-HK" sz="1200" dirty="0" err="1" smtClean="0">
                <a:solidFill>
                  <a:schemeClr val="bg1"/>
                </a:solidFill>
                <a:latin typeface="Times New Roman"/>
                <a:ea typeface="新細明體"/>
              </a:rPr>
              <a:t>Guo</a:t>
            </a:r>
            <a:r>
              <a:rPr lang="en-US" altLang="zh-HK" sz="1200" dirty="0" smtClean="0">
                <a:solidFill>
                  <a:schemeClr val="bg1"/>
                </a:solidFill>
                <a:latin typeface="Times New Roman"/>
                <a:ea typeface="新細明體"/>
              </a:rPr>
              <a:t> </a:t>
            </a:r>
            <a:r>
              <a:rPr lang="en-US" altLang="zh-HK" sz="1200" dirty="0" err="1" smtClean="0">
                <a:solidFill>
                  <a:schemeClr val="bg1"/>
                </a:solidFill>
                <a:latin typeface="Times New Roman"/>
                <a:ea typeface="新細明體"/>
              </a:rPr>
              <a:t>Ziyi</a:t>
            </a:r>
            <a:r>
              <a:rPr lang="en-US" altLang="zh-HK" sz="1200" dirty="0" smtClean="0">
                <a:solidFill>
                  <a:schemeClr val="bg1"/>
                </a:solidFill>
                <a:latin typeface="Times New Roman"/>
                <a:ea typeface="新細明體"/>
              </a:rPr>
              <a:t> </a:t>
            </a:r>
            <a:r>
              <a:rPr lang="en-US" altLang="zh-TW" sz="1200" dirty="0" smtClean="0">
                <a:solidFill>
                  <a:schemeClr val="bg1"/>
                </a:solidFill>
                <a:latin typeface="Times New Roman"/>
                <a:ea typeface="新細明體"/>
              </a:rPr>
              <a:t>(</a:t>
            </a:r>
            <a:r>
              <a:rPr lang="zh-TW" altLang="en-US" sz="1200" dirty="0" smtClean="0">
                <a:solidFill>
                  <a:schemeClr val="bg1"/>
                </a:solidFill>
                <a:latin typeface="Times New Roman"/>
                <a:ea typeface="新細明體"/>
              </a:rPr>
              <a:t>郭子儀</a:t>
            </a:r>
            <a:r>
              <a:rPr lang="en-US" altLang="zh-TW" sz="1200" dirty="0" smtClean="0">
                <a:solidFill>
                  <a:schemeClr val="bg1"/>
                </a:solidFill>
                <a:latin typeface="Times New Roman"/>
                <a:ea typeface="新細明體"/>
              </a:rPr>
              <a:t>)</a:t>
            </a:r>
            <a:r>
              <a:rPr lang="en-US" altLang="zh-HK" sz="1200" dirty="0" smtClean="0">
                <a:solidFill>
                  <a:schemeClr val="bg1"/>
                </a:solidFill>
                <a:latin typeface="Times New Roman"/>
                <a:ea typeface="新細明體"/>
              </a:rPr>
              <a:t>, </a:t>
            </a:r>
            <a:r>
              <a:rPr lang="en-US" altLang="zh-HK" sz="1200" dirty="0">
                <a:solidFill>
                  <a:schemeClr val="bg1"/>
                </a:solidFill>
                <a:latin typeface="Times New Roman"/>
                <a:ea typeface="新細明體"/>
              </a:rPr>
              <a:t>a powerful Tang general, led frontier tribe soldiers to recover </a:t>
            </a:r>
            <a:r>
              <a:rPr lang="en-US" altLang="zh-HK" sz="1200" dirty="0" err="1">
                <a:solidFill>
                  <a:schemeClr val="bg1"/>
                </a:solidFill>
                <a:latin typeface="Times New Roman"/>
                <a:ea typeface="新細明體"/>
              </a:rPr>
              <a:t>Chang’an</a:t>
            </a:r>
            <a:r>
              <a:rPr lang="en-US" altLang="zh-HK" sz="1200" dirty="0">
                <a:solidFill>
                  <a:schemeClr val="bg1"/>
                </a:solidFill>
                <a:latin typeface="Times New Roman"/>
                <a:ea typeface="新細明體"/>
              </a:rPr>
              <a:t> and Luoyang and planned to attack </a:t>
            </a:r>
            <a:r>
              <a:rPr lang="en-US" altLang="zh-HK" sz="1200" dirty="0" smtClean="0">
                <a:solidFill>
                  <a:schemeClr val="bg1"/>
                </a:solidFill>
                <a:latin typeface="Times New Roman"/>
                <a:ea typeface="新細明體"/>
              </a:rPr>
              <a:t>An </a:t>
            </a:r>
            <a:r>
              <a:rPr lang="en-US" altLang="zh-HK" sz="1200" dirty="0" err="1">
                <a:solidFill>
                  <a:schemeClr val="bg1"/>
                </a:solidFill>
                <a:latin typeface="Times New Roman"/>
                <a:ea typeface="新細明體"/>
              </a:rPr>
              <a:t>Qingxu</a:t>
            </a:r>
            <a:r>
              <a:rPr lang="en-US" altLang="zh-HK" sz="1200" dirty="0">
                <a:solidFill>
                  <a:schemeClr val="bg1"/>
                </a:solidFill>
                <a:latin typeface="Times New Roman"/>
                <a:ea typeface="新細明體"/>
              </a:rPr>
              <a:t> at </a:t>
            </a:r>
            <a:r>
              <a:rPr lang="en-US" altLang="zh-HK" sz="1200" dirty="0" err="1" smtClean="0">
                <a:solidFill>
                  <a:schemeClr val="bg1"/>
                </a:solidFill>
                <a:latin typeface="Times New Roman"/>
                <a:ea typeface="新細明體"/>
              </a:rPr>
              <a:t>Xiangzhou</a:t>
            </a:r>
            <a:r>
              <a:rPr lang="en-US" altLang="zh-HK" sz="1200" dirty="0" smtClean="0">
                <a:solidFill>
                  <a:schemeClr val="bg1"/>
                </a:solidFill>
                <a:latin typeface="Times New Roman"/>
                <a:ea typeface="新細明體"/>
              </a:rPr>
              <a:t>, </a:t>
            </a:r>
            <a:r>
              <a:rPr lang="en-US" altLang="zh-HK" sz="1200" dirty="0">
                <a:solidFill>
                  <a:schemeClr val="bg1"/>
                </a:solidFill>
                <a:latin typeface="Times New Roman"/>
                <a:ea typeface="新細明體"/>
              </a:rPr>
              <a:t>north of  Luoyang.</a:t>
            </a:r>
            <a:endParaRPr lang="zh-HK" sz="1200" dirty="0">
              <a:solidFill>
                <a:schemeClr val="bg1"/>
              </a:solidFill>
              <a:effectLst/>
              <a:highlight>
                <a:srgbClr val="FFFF00"/>
              </a:highlight>
              <a:latin typeface="Times New Roman"/>
              <a:ea typeface="新細明體"/>
            </a:endParaRPr>
          </a:p>
        </p:txBody>
      </p:sp>
      <p:pic>
        <p:nvPicPr>
          <p:cNvPr id="31" name="圖片 30"/>
          <p:cNvPicPr/>
          <p:nvPr/>
        </p:nvPicPr>
        <p:blipFill>
          <a:blip r:embed="rId3">
            <a:extLst>
              <a:ext uri="{28A0092B-C50C-407E-A947-70E740481C1C}">
                <a14:useLocalDpi xmlns:a14="http://schemas.microsoft.com/office/drawing/2010/main" val="0"/>
              </a:ext>
            </a:extLst>
          </a:blip>
          <a:stretch>
            <a:fillRect/>
          </a:stretch>
        </p:blipFill>
        <p:spPr>
          <a:xfrm>
            <a:off x="3109830" y="140331"/>
            <a:ext cx="5958833" cy="6134380"/>
          </a:xfrm>
          <a:prstGeom prst="rect">
            <a:avLst/>
          </a:prstGeom>
          <a:extLst>
            <a:ext uri="{FAA26D3D-D897-4be2-8F04-BA451C77F1D7}">
              <ma14:placeholderFlag xmlns:ma14="http://schemas.microsoft.com/office/mac/drawingml/2011/main" xmlns=""/>
            </a:ext>
          </a:extLst>
        </p:spPr>
      </p:pic>
      <p:sp>
        <p:nvSpPr>
          <p:cNvPr id="61" name="TextBox 39"/>
          <p:cNvSpPr txBox="1"/>
          <p:nvPr/>
        </p:nvSpPr>
        <p:spPr>
          <a:xfrm>
            <a:off x="4529914" y="600227"/>
            <a:ext cx="1295188" cy="425652"/>
          </a:xfrm>
          <a:prstGeom prst="rect">
            <a:avLst/>
          </a:prstGeom>
          <a:solidFill>
            <a:srgbClr val="4F81BD">
              <a:lumMod val="20000"/>
              <a:lumOff val="80000"/>
            </a:srgbClr>
          </a:solidFill>
          <a:ln>
            <a:solidFill>
              <a:srgbClr val="C0504D">
                <a:lumMod val="75000"/>
              </a:srgbClr>
            </a:solidFill>
          </a:ln>
        </p:spPr>
        <p:txBody>
          <a:bodyPr wrap="square" rtlCol="0">
            <a:noAutofit/>
          </a:bodyPr>
          <a:lstStyle/>
          <a:p>
            <a:pPr>
              <a:spcAft>
                <a:spcPts val="0"/>
              </a:spcAft>
            </a:pPr>
            <a:r>
              <a:rPr lang="en-US" altLang="zh-CN" sz="1200" kern="1200" dirty="0">
                <a:solidFill>
                  <a:srgbClr val="FF0000"/>
                </a:solidFill>
                <a:effectLst/>
                <a:latin typeface="Times New Roman" panose="02020603050405020304" pitchFamily="18" charset="0"/>
                <a:ea typeface="新細明體"/>
                <a:cs typeface="Times New Roman" panose="02020603050405020304" pitchFamily="18" charset="0"/>
              </a:rPr>
              <a:t>Hexi Military Commissioner</a:t>
            </a:r>
            <a:endParaRPr lang="zh-HK" sz="1200" dirty="0">
              <a:effectLst/>
              <a:latin typeface="Times New Roman" panose="02020603050405020304" pitchFamily="18" charset="0"/>
              <a:ea typeface="新細明體"/>
              <a:cs typeface="Times New Roman" panose="02020603050405020304" pitchFamily="18" charset="0"/>
            </a:endParaRPr>
          </a:p>
        </p:txBody>
      </p:sp>
      <p:sp>
        <p:nvSpPr>
          <p:cNvPr id="62" name="TextBox 40"/>
          <p:cNvSpPr txBox="1"/>
          <p:nvPr/>
        </p:nvSpPr>
        <p:spPr>
          <a:xfrm>
            <a:off x="3248887" y="520674"/>
            <a:ext cx="1244850" cy="414931"/>
          </a:xfrm>
          <a:prstGeom prst="rect">
            <a:avLst/>
          </a:prstGeom>
          <a:solidFill>
            <a:srgbClr val="4F81BD">
              <a:lumMod val="20000"/>
              <a:lumOff val="80000"/>
            </a:srgbClr>
          </a:solidFill>
          <a:ln>
            <a:solidFill>
              <a:srgbClr val="C0504D">
                <a:lumMod val="75000"/>
              </a:srgbClr>
            </a:solidFill>
          </a:ln>
        </p:spPr>
        <p:txBody>
          <a:bodyPr wrap="square" rtlCol="0">
            <a:noAutofit/>
          </a:bodyPr>
          <a:lstStyle/>
          <a:p>
            <a:pPr>
              <a:spcAft>
                <a:spcPts val="0"/>
              </a:spcAft>
            </a:pPr>
            <a:r>
              <a:rPr lang="en-US" altLang="zh-HK" sz="1200" dirty="0" err="1">
                <a:solidFill>
                  <a:srgbClr val="FF0000"/>
                </a:solidFill>
                <a:latin typeface="Times New Roman" panose="02020603050405020304" pitchFamily="18" charset="0"/>
                <a:ea typeface="新細明體"/>
                <a:cs typeface="Times New Roman" panose="02020603050405020304" pitchFamily="18" charset="0"/>
              </a:rPr>
              <a:t>Beiting</a:t>
            </a:r>
            <a:r>
              <a:rPr lang="en-US" altLang="zh-HK" sz="1200" dirty="0">
                <a:solidFill>
                  <a:srgbClr val="FF0000"/>
                </a:solidFill>
                <a:latin typeface="Times New Roman" panose="02020603050405020304" pitchFamily="18" charset="0"/>
                <a:ea typeface="新細明體"/>
                <a:cs typeface="Times New Roman" panose="02020603050405020304" pitchFamily="18" charset="0"/>
              </a:rPr>
              <a:t> Military Commissioner</a:t>
            </a:r>
            <a:endParaRPr lang="zh-HK" sz="1200" dirty="0">
              <a:effectLst/>
              <a:latin typeface="Times New Roman" panose="02020603050405020304" pitchFamily="18" charset="0"/>
              <a:ea typeface="新細明體"/>
              <a:cs typeface="Times New Roman" panose="02020603050405020304" pitchFamily="18" charset="0"/>
            </a:endParaRPr>
          </a:p>
        </p:txBody>
      </p:sp>
      <p:sp>
        <p:nvSpPr>
          <p:cNvPr id="63" name="TextBox 41"/>
          <p:cNvSpPr txBox="1"/>
          <p:nvPr/>
        </p:nvSpPr>
        <p:spPr>
          <a:xfrm>
            <a:off x="3617266" y="1653045"/>
            <a:ext cx="1415340" cy="424111"/>
          </a:xfrm>
          <a:prstGeom prst="rect">
            <a:avLst/>
          </a:prstGeom>
          <a:solidFill>
            <a:srgbClr val="4F81BD">
              <a:lumMod val="20000"/>
              <a:lumOff val="80000"/>
            </a:srgbClr>
          </a:solidFill>
          <a:ln>
            <a:solidFill>
              <a:srgbClr val="C0504D">
                <a:lumMod val="75000"/>
              </a:srgbClr>
            </a:solidFill>
          </a:ln>
        </p:spPr>
        <p:txBody>
          <a:bodyPr wrap="square" rtlCol="0">
            <a:noAutofit/>
          </a:bodyPr>
          <a:lstStyle/>
          <a:p>
            <a:pPr>
              <a:spcAft>
                <a:spcPts val="0"/>
              </a:spcAft>
            </a:pPr>
            <a:r>
              <a:rPr lang="en-US" altLang="zh-CN" sz="1200" kern="1200" dirty="0" err="1">
                <a:solidFill>
                  <a:srgbClr val="FF0000"/>
                </a:solidFill>
                <a:effectLst/>
                <a:latin typeface="Times New Roman" panose="02020603050405020304" pitchFamily="18" charset="0"/>
                <a:ea typeface="新細明體"/>
                <a:cs typeface="Times New Roman" panose="02020603050405020304" pitchFamily="18" charset="0"/>
              </a:rPr>
              <a:t>Longyou</a:t>
            </a:r>
            <a:r>
              <a:rPr lang="en-US" altLang="zh-CN" sz="1200" kern="1200" dirty="0">
                <a:solidFill>
                  <a:srgbClr val="FF0000"/>
                </a:solidFill>
                <a:effectLst/>
                <a:latin typeface="Times New Roman" panose="02020603050405020304" pitchFamily="18" charset="0"/>
                <a:ea typeface="新細明體"/>
                <a:cs typeface="Times New Roman" panose="02020603050405020304" pitchFamily="18" charset="0"/>
              </a:rPr>
              <a:t> Military Commissioner</a:t>
            </a:r>
            <a:endParaRPr lang="zh-HK" sz="1200" dirty="0">
              <a:effectLst/>
              <a:latin typeface="Times New Roman" panose="02020603050405020304" pitchFamily="18" charset="0"/>
              <a:ea typeface="新細明體"/>
              <a:cs typeface="Times New Roman" panose="02020603050405020304" pitchFamily="18" charset="0"/>
            </a:endParaRPr>
          </a:p>
        </p:txBody>
      </p:sp>
      <p:sp>
        <p:nvSpPr>
          <p:cNvPr id="67" name="Rectangle 56"/>
          <p:cNvSpPr/>
          <p:nvPr/>
        </p:nvSpPr>
        <p:spPr>
          <a:xfrm>
            <a:off x="6410433" y="435405"/>
            <a:ext cx="2525513" cy="2032617"/>
          </a:xfrm>
          <a:prstGeom prst="rect">
            <a:avLst/>
          </a:prstGeom>
          <a:noFill/>
          <a:ln w="25400" cap="flat" cmpd="sng" algn="ctr">
            <a:solidFill>
              <a:srgbClr val="C00000"/>
            </a:solidFill>
            <a:prstDash val="sysDot"/>
          </a:ln>
          <a:effectLst/>
        </p:spPr>
        <p:txBody>
          <a:bodyPr rtlCol="0" anchor="ctr"/>
          <a:lstStyle/>
          <a:p>
            <a:endParaRPr lang="zh-TW" altLang="en-US" sz="1200">
              <a:latin typeface="Times New Roman" panose="02020603050405020304" pitchFamily="18" charset="0"/>
              <a:cs typeface="Times New Roman" panose="02020603050405020304" pitchFamily="18" charset="0"/>
            </a:endParaRPr>
          </a:p>
        </p:txBody>
      </p:sp>
      <p:cxnSp>
        <p:nvCxnSpPr>
          <p:cNvPr id="68" name="Straight Arrow Connector 60"/>
          <p:cNvCxnSpPr/>
          <p:nvPr/>
        </p:nvCxnSpPr>
        <p:spPr>
          <a:xfrm flipH="1">
            <a:off x="6745757" y="2062561"/>
            <a:ext cx="388540" cy="350451"/>
          </a:xfrm>
          <a:prstGeom prst="straightConnector1">
            <a:avLst/>
          </a:prstGeom>
          <a:noFill/>
          <a:ln w="19050" cap="flat" cmpd="sng" algn="ctr">
            <a:solidFill>
              <a:srgbClr val="C00000"/>
            </a:solidFill>
            <a:prstDash val="solid"/>
            <a:tailEnd type="arrow"/>
          </a:ln>
          <a:effectLst/>
        </p:spPr>
      </p:cxnSp>
      <p:cxnSp>
        <p:nvCxnSpPr>
          <p:cNvPr id="69" name="Straight Arrow Connector 62"/>
          <p:cNvCxnSpPr/>
          <p:nvPr/>
        </p:nvCxnSpPr>
        <p:spPr>
          <a:xfrm flipH="1">
            <a:off x="6227704" y="2483102"/>
            <a:ext cx="259027" cy="70090"/>
          </a:xfrm>
          <a:prstGeom prst="straightConnector1">
            <a:avLst/>
          </a:prstGeom>
          <a:noFill/>
          <a:ln w="19050" cap="flat" cmpd="sng" algn="ctr">
            <a:solidFill>
              <a:srgbClr val="C00000"/>
            </a:solidFill>
            <a:prstDash val="solid"/>
            <a:tailEnd type="arrow"/>
          </a:ln>
          <a:effectLst/>
        </p:spPr>
      </p:cxnSp>
      <p:pic>
        <p:nvPicPr>
          <p:cNvPr id="70" name="Picture 2"/>
          <p:cNvPicPr>
            <a:picLocks noChangeAspect="1" noChangeArrowheads="1"/>
          </p:cNvPicPr>
          <p:nvPr/>
        </p:nvPicPr>
        <p:blipFill>
          <a:blip r:embed="rId4" cstate="print"/>
          <a:srcRect/>
          <a:stretch>
            <a:fillRect/>
          </a:stretch>
        </p:blipFill>
        <p:spPr bwMode="auto">
          <a:xfrm>
            <a:off x="6616244" y="1922380"/>
            <a:ext cx="249095" cy="351574"/>
          </a:xfrm>
          <a:prstGeom prst="rect">
            <a:avLst/>
          </a:prstGeom>
          <a:noFill/>
          <a:ln w="9525">
            <a:noFill/>
            <a:miter lim="800000"/>
            <a:headEnd/>
            <a:tailEnd/>
          </a:ln>
          <a:effectLst/>
        </p:spPr>
      </p:pic>
      <p:cxnSp>
        <p:nvCxnSpPr>
          <p:cNvPr id="72" name="Straight Connector 66"/>
          <p:cNvCxnSpPr>
            <a:cxnSpLocks/>
          </p:cNvCxnSpPr>
          <p:nvPr/>
        </p:nvCxnSpPr>
        <p:spPr>
          <a:xfrm>
            <a:off x="6733010" y="2284935"/>
            <a:ext cx="56918" cy="4137660"/>
          </a:xfrm>
          <a:prstGeom prst="line">
            <a:avLst/>
          </a:prstGeom>
          <a:noFill/>
          <a:ln w="9525" cap="flat" cmpd="sng" algn="ctr">
            <a:solidFill>
              <a:sysClr val="windowText" lastClr="000000">
                <a:lumMod val="75000"/>
                <a:lumOff val="25000"/>
              </a:sysClr>
            </a:solidFill>
            <a:prstDash val="solid"/>
            <a:headEnd type="oval"/>
          </a:ln>
          <a:effectLst/>
        </p:spPr>
      </p:cxnSp>
      <p:sp>
        <p:nvSpPr>
          <p:cNvPr id="73" name="TextBox 64"/>
          <p:cNvSpPr txBox="1"/>
          <p:nvPr/>
        </p:nvSpPr>
        <p:spPr>
          <a:xfrm>
            <a:off x="4853396" y="6410493"/>
            <a:ext cx="2914020" cy="358694"/>
          </a:xfrm>
          <a:prstGeom prst="rect">
            <a:avLst/>
          </a:prstGeom>
          <a:solidFill>
            <a:schemeClr val="accent4">
              <a:lumMod val="40000"/>
              <a:lumOff val="60000"/>
            </a:schemeClr>
          </a:solidFill>
          <a:ln>
            <a:solidFill>
              <a:schemeClr val="bg2">
                <a:lumMod val="50000"/>
              </a:schemeClr>
            </a:solidFill>
          </a:ln>
        </p:spPr>
        <p:txBody>
          <a:bodyPr wrap="square" rtlCol="0">
            <a:noAutofit/>
          </a:bodyPr>
          <a:lstStyle/>
          <a:p>
            <a:pPr>
              <a:spcAft>
                <a:spcPts val="0"/>
              </a:spcAft>
            </a:pPr>
            <a:r>
              <a:rPr lang="en-US" altLang="zh-CN" dirty="0">
                <a:solidFill>
                  <a:srgbClr val="000000"/>
                </a:solidFill>
                <a:latin typeface="Times New Roman"/>
                <a:ea typeface="新細明體"/>
                <a:cs typeface="Times New Roman"/>
              </a:rPr>
              <a:t>The Battlefield </a:t>
            </a:r>
            <a:r>
              <a:rPr lang="en-US" altLang="zh-CN" kern="1200" dirty="0">
                <a:solidFill>
                  <a:srgbClr val="000000"/>
                </a:solidFill>
                <a:effectLst/>
                <a:latin typeface="Times New Roman"/>
                <a:ea typeface="新細明體"/>
                <a:cs typeface="Times New Roman"/>
              </a:rPr>
              <a:t>of </a:t>
            </a:r>
            <a:r>
              <a:rPr lang="en-US" altLang="zh-CN" kern="1200" dirty="0" err="1">
                <a:solidFill>
                  <a:srgbClr val="000000"/>
                </a:solidFill>
                <a:effectLst/>
                <a:latin typeface="Times New Roman"/>
                <a:ea typeface="新細明體"/>
                <a:cs typeface="Times New Roman"/>
              </a:rPr>
              <a:t>Xiangzhou</a:t>
            </a:r>
            <a:endParaRPr lang="zh-HK" dirty="0">
              <a:effectLst/>
              <a:latin typeface="Times New Roman"/>
              <a:ea typeface="新細明體"/>
            </a:endParaRPr>
          </a:p>
        </p:txBody>
      </p:sp>
      <p:grpSp>
        <p:nvGrpSpPr>
          <p:cNvPr id="154" name="群組 24">
            <a:extLst>
              <a:ext uri="{FF2B5EF4-FFF2-40B4-BE49-F238E27FC236}">
                <a16:creationId xmlns:a16="http://schemas.microsoft.com/office/drawing/2014/main" id="{A58571A4-33F6-433D-BD4A-F2EB0BEBA82A}"/>
              </a:ext>
            </a:extLst>
          </p:cNvPr>
          <p:cNvGrpSpPr/>
          <p:nvPr/>
        </p:nvGrpSpPr>
        <p:grpSpPr>
          <a:xfrm>
            <a:off x="3316982" y="243952"/>
            <a:ext cx="5478310" cy="4676136"/>
            <a:chOff x="353183" y="1"/>
            <a:chExt cx="5929815" cy="5268954"/>
          </a:xfrm>
        </p:grpSpPr>
        <p:sp>
          <p:nvSpPr>
            <p:cNvPr id="155" name="Oval 7">
              <a:extLst>
                <a:ext uri="{FF2B5EF4-FFF2-40B4-BE49-F238E27FC236}">
                  <a16:creationId xmlns:a16="http://schemas.microsoft.com/office/drawing/2014/main" id="{DC0B9432-3494-4A9B-8A0F-A98DCD4DBC6A}"/>
                </a:ext>
              </a:extLst>
            </p:cNvPr>
            <p:cNvSpPr/>
            <p:nvPr/>
          </p:nvSpPr>
          <p:spPr>
            <a:xfrm>
              <a:off x="4248472" y="1368152"/>
              <a:ext cx="144016" cy="144016"/>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sz="1500">
                <a:latin typeface="Times New Roman" panose="02020603050405020304" pitchFamily="18" charset="0"/>
                <a:cs typeface="Times New Roman" panose="02020603050405020304" pitchFamily="18" charset="0"/>
              </a:endParaRPr>
            </a:p>
          </p:txBody>
        </p:sp>
        <p:sp>
          <p:nvSpPr>
            <p:cNvPr id="156" name="Oval 8">
              <a:extLst>
                <a:ext uri="{FF2B5EF4-FFF2-40B4-BE49-F238E27FC236}">
                  <a16:creationId xmlns:a16="http://schemas.microsoft.com/office/drawing/2014/main" id="{0E893838-F12E-4670-8F15-5D9120855A05}"/>
                </a:ext>
              </a:extLst>
            </p:cNvPr>
            <p:cNvSpPr/>
            <p:nvPr/>
          </p:nvSpPr>
          <p:spPr>
            <a:xfrm>
              <a:off x="4608512" y="1008112"/>
              <a:ext cx="144016" cy="144016"/>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sz="1500">
                <a:latin typeface="Times New Roman" panose="02020603050405020304" pitchFamily="18" charset="0"/>
                <a:cs typeface="Times New Roman" panose="02020603050405020304" pitchFamily="18" charset="0"/>
              </a:endParaRPr>
            </a:p>
          </p:txBody>
        </p:sp>
        <p:sp>
          <p:nvSpPr>
            <p:cNvPr id="157" name="Oval 9">
              <a:extLst>
                <a:ext uri="{FF2B5EF4-FFF2-40B4-BE49-F238E27FC236}">
                  <a16:creationId xmlns:a16="http://schemas.microsoft.com/office/drawing/2014/main" id="{E7941B2E-71CE-4162-B4D8-F31AC7B0CD74}"/>
                </a:ext>
              </a:extLst>
            </p:cNvPr>
            <p:cNvSpPr/>
            <p:nvPr/>
          </p:nvSpPr>
          <p:spPr>
            <a:xfrm>
              <a:off x="4968552" y="648072"/>
              <a:ext cx="144016" cy="144016"/>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sz="1500">
                <a:latin typeface="Times New Roman" panose="02020603050405020304" pitchFamily="18" charset="0"/>
                <a:cs typeface="Times New Roman" panose="02020603050405020304" pitchFamily="18" charset="0"/>
              </a:endParaRPr>
            </a:p>
          </p:txBody>
        </p:sp>
        <p:sp>
          <p:nvSpPr>
            <p:cNvPr id="158" name="Oval 10">
              <a:extLst>
                <a:ext uri="{FF2B5EF4-FFF2-40B4-BE49-F238E27FC236}">
                  <a16:creationId xmlns:a16="http://schemas.microsoft.com/office/drawing/2014/main" id="{3D1F25A5-C2D7-49A5-A3D2-9C1764400E22}"/>
                </a:ext>
              </a:extLst>
            </p:cNvPr>
            <p:cNvSpPr/>
            <p:nvPr/>
          </p:nvSpPr>
          <p:spPr>
            <a:xfrm>
              <a:off x="3960440" y="5040560"/>
              <a:ext cx="144016" cy="144016"/>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sz="1500">
                <a:latin typeface="Times New Roman" panose="02020603050405020304" pitchFamily="18" charset="0"/>
                <a:cs typeface="Times New Roman" panose="02020603050405020304" pitchFamily="18" charset="0"/>
              </a:endParaRPr>
            </a:p>
          </p:txBody>
        </p:sp>
        <p:sp>
          <p:nvSpPr>
            <p:cNvPr id="159" name="Oval 11">
              <a:extLst>
                <a:ext uri="{FF2B5EF4-FFF2-40B4-BE49-F238E27FC236}">
                  <a16:creationId xmlns:a16="http://schemas.microsoft.com/office/drawing/2014/main" id="{F4306FEC-E59E-4EF3-A89B-1BD61D22FB17}"/>
                </a:ext>
              </a:extLst>
            </p:cNvPr>
            <p:cNvSpPr/>
            <p:nvPr/>
          </p:nvSpPr>
          <p:spPr>
            <a:xfrm>
              <a:off x="2448272" y="3384376"/>
              <a:ext cx="144016" cy="144016"/>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sz="1500">
                <a:latin typeface="Times New Roman" panose="02020603050405020304" pitchFamily="18" charset="0"/>
                <a:cs typeface="Times New Roman" panose="02020603050405020304" pitchFamily="18" charset="0"/>
              </a:endParaRPr>
            </a:p>
          </p:txBody>
        </p:sp>
        <p:sp>
          <p:nvSpPr>
            <p:cNvPr id="160" name="Oval 13">
              <a:extLst>
                <a:ext uri="{FF2B5EF4-FFF2-40B4-BE49-F238E27FC236}">
                  <a16:creationId xmlns:a16="http://schemas.microsoft.com/office/drawing/2014/main" id="{C8F88DDD-79E7-423D-A52D-270D3C108190}"/>
                </a:ext>
              </a:extLst>
            </p:cNvPr>
            <p:cNvSpPr/>
            <p:nvPr/>
          </p:nvSpPr>
          <p:spPr>
            <a:xfrm>
              <a:off x="2736304" y="1224136"/>
              <a:ext cx="144016" cy="144016"/>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sz="1500">
                <a:latin typeface="Times New Roman" panose="02020603050405020304" pitchFamily="18" charset="0"/>
                <a:cs typeface="Times New Roman" panose="02020603050405020304" pitchFamily="18" charset="0"/>
              </a:endParaRPr>
            </a:p>
          </p:txBody>
        </p:sp>
        <p:sp>
          <p:nvSpPr>
            <p:cNvPr id="161" name="Oval 14">
              <a:extLst>
                <a:ext uri="{FF2B5EF4-FFF2-40B4-BE49-F238E27FC236}">
                  <a16:creationId xmlns:a16="http://schemas.microsoft.com/office/drawing/2014/main" id="{9721FA60-3D4B-4F83-87EC-22F01AD30515}"/>
                </a:ext>
              </a:extLst>
            </p:cNvPr>
            <p:cNvSpPr/>
            <p:nvPr/>
          </p:nvSpPr>
          <p:spPr>
            <a:xfrm>
              <a:off x="1800200" y="1440160"/>
              <a:ext cx="144016" cy="144016"/>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sz="1500">
                <a:latin typeface="Times New Roman" panose="02020603050405020304" pitchFamily="18" charset="0"/>
                <a:cs typeface="Times New Roman" panose="02020603050405020304" pitchFamily="18" charset="0"/>
              </a:endParaRPr>
            </a:p>
          </p:txBody>
        </p:sp>
        <p:sp>
          <p:nvSpPr>
            <p:cNvPr id="162" name="Oval 15">
              <a:extLst>
                <a:ext uri="{FF2B5EF4-FFF2-40B4-BE49-F238E27FC236}">
                  <a16:creationId xmlns:a16="http://schemas.microsoft.com/office/drawing/2014/main" id="{4681052D-50FC-417D-9F6F-5B9B18E4FE73}"/>
                </a:ext>
              </a:extLst>
            </p:cNvPr>
            <p:cNvSpPr/>
            <p:nvPr/>
          </p:nvSpPr>
          <p:spPr>
            <a:xfrm>
              <a:off x="504056" y="144016"/>
              <a:ext cx="144016" cy="144016"/>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sz="1500">
                <a:latin typeface="Times New Roman" panose="02020603050405020304" pitchFamily="18" charset="0"/>
                <a:cs typeface="Times New Roman" panose="02020603050405020304" pitchFamily="18" charset="0"/>
              </a:endParaRPr>
            </a:p>
          </p:txBody>
        </p:sp>
        <p:sp>
          <p:nvSpPr>
            <p:cNvPr id="163" name="Oval 16">
              <a:extLst>
                <a:ext uri="{FF2B5EF4-FFF2-40B4-BE49-F238E27FC236}">
                  <a16:creationId xmlns:a16="http://schemas.microsoft.com/office/drawing/2014/main" id="{1AB5B891-F51E-4B39-83C0-7EED2D7C1D38}"/>
                </a:ext>
              </a:extLst>
            </p:cNvPr>
            <p:cNvSpPr/>
            <p:nvPr/>
          </p:nvSpPr>
          <p:spPr>
            <a:xfrm>
              <a:off x="936104" y="2088232"/>
              <a:ext cx="144016" cy="144016"/>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sz="1500">
                <a:latin typeface="Times New Roman" panose="02020603050405020304" pitchFamily="18" charset="0"/>
                <a:cs typeface="Times New Roman" panose="02020603050405020304" pitchFamily="18" charset="0"/>
              </a:endParaRPr>
            </a:p>
          </p:txBody>
        </p:sp>
        <p:sp>
          <p:nvSpPr>
            <p:cNvPr id="164" name="TextBox 17">
              <a:extLst>
                <a:ext uri="{FF2B5EF4-FFF2-40B4-BE49-F238E27FC236}">
                  <a16:creationId xmlns:a16="http://schemas.microsoft.com/office/drawing/2014/main" id="{9098A748-9813-4DB3-87E2-BF36736D0737}"/>
                </a:ext>
              </a:extLst>
            </p:cNvPr>
            <p:cNvSpPr txBox="1"/>
            <p:nvPr/>
          </p:nvSpPr>
          <p:spPr>
            <a:xfrm>
              <a:off x="4752528" y="249260"/>
              <a:ext cx="1530470" cy="352694"/>
            </a:xfrm>
            <a:prstGeom prst="rect">
              <a:avLst/>
            </a:prstGeom>
            <a:noFill/>
          </p:spPr>
          <p:txBody>
            <a:bodyPr wrap="square" rtlCol="0">
              <a:noAutofit/>
            </a:bodyPr>
            <a:lstStyle/>
            <a:p>
              <a:pPr>
                <a:spcAft>
                  <a:spcPts val="0"/>
                </a:spcAft>
              </a:pPr>
              <a:r>
                <a:rPr lang="en-US" altLang="zh-CN" sz="1500" kern="1200" dirty="0" err="1">
                  <a:solidFill>
                    <a:srgbClr val="000000"/>
                  </a:solidFill>
                  <a:effectLst/>
                  <a:latin typeface="Times New Roman" panose="02020603050405020304" pitchFamily="18" charset="0"/>
                  <a:ea typeface="新細明體"/>
                  <a:cs typeface="Times New Roman" panose="02020603050405020304" pitchFamily="18" charset="0"/>
                </a:rPr>
                <a:t>Yingzhou</a:t>
              </a:r>
              <a:endParaRPr lang="zh-HK" sz="1500" dirty="0">
                <a:effectLst/>
                <a:latin typeface="Times New Roman" panose="02020603050405020304" pitchFamily="18" charset="0"/>
                <a:ea typeface="新細明體"/>
                <a:cs typeface="Times New Roman" panose="02020603050405020304" pitchFamily="18" charset="0"/>
              </a:endParaRPr>
            </a:p>
          </p:txBody>
        </p:sp>
        <p:sp>
          <p:nvSpPr>
            <p:cNvPr id="165" name="TextBox 18">
              <a:extLst>
                <a:ext uri="{FF2B5EF4-FFF2-40B4-BE49-F238E27FC236}">
                  <a16:creationId xmlns:a16="http://schemas.microsoft.com/office/drawing/2014/main" id="{A19EBC3C-29C9-48F7-A6A8-9CF0FFCFFD8A}"/>
                </a:ext>
              </a:extLst>
            </p:cNvPr>
            <p:cNvSpPr txBox="1"/>
            <p:nvPr/>
          </p:nvSpPr>
          <p:spPr>
            <a:xfrm>
              <a:off x="3804922" y="689918"/>
              <a:ext cx="1168650" cy="407571"/>
            </a:xfrm>
            <a:prstGeom prst="rect">
              <a:avLst/>
            </a:prstGeom>
            <a:noFill/>
          </p:spPr>
          <p:txBody>
            <a:bodyPr wrap="square" rtlCol="0">
              <a:noAutofit/>
            </a:bodyPr>
            <a:lstStyle/>
            <a:p>
              <a:pPr>
                <a:spcAft>
                  <a:spcPts val="0"/>
                </a:spcAft>
              </a:pPr>
              <a:r>
                <a:rPr lang="en-US" altLang="zh-CN" sz="1500" kern="1200" dirty="0" err="1">
                  <a:solidFill>
                    <a:srgbClr val="000000"/>
                  </a:solidFill>
                  <a:effectLst/>
                  <a:latin typeface="Times New Roman" panose="02020603050405020304" pitchFamily="18" charset="0"/>
                  <a:ea typeface="新細明體"/>
                  <a:cs typeface="Times New Roman" panose="02020603050405020304" pitchFamily="18" charset="0"/>
                </a:rPr>
                <a:t>Youzhou</a:t>
              </a:r>
              <a:endParaRPr lang="zh-HK" sz="1500" dirty="0">
                <a:effectLst/>
                <a:latin typeface="Times New Roman" panose="02020603050405020304" pitchFamily="18" charset="0"/>
                <a:ea typeface="新細明體"/>
                <a:cs typeface="Times New Roman" panose="02020603050405020304" pitchFamily="18" charset="0"/>
              </a:endParaRPr>
            </a:p>
          </p:txBody>
        </p:sp>
        <p:sp>
          <p:nvSpPr>
            <p:cNvPr id="166" name="TextBox 19">
              <a:extLst>
                <a:ext uri="{FF2B5EF4-FFF2-40B4-BE49-F238E27FC236}">
                  <a16:creationId xmlns:a16="http://schemas.microsoft.com/office/drawing/2014/main" id="{1EEB6C1A-0E88-4C6D-98A1-F527FACBCA72}"/>
                </a:ext>
              </a:extLst>
            </p:cNvPr>
            <p:cNvSpPr txBox="1"/>
            <p:nvPr/>
          </p:nvSpPr>
          <p:spPr>
            <a:xfrm>
              <a:off x="3494102" y="1421302"/>
              <a:ext cx="1313149" cy="390689"/>
            </a:xfrm>
            <a:prstGeom prst="rect">
              <a:avLst/>
            </a:prstGeom>
            <a:noFill/>
          </p:spPr>
          <p:txBody>
            <a:bodyPr wrap="square" rtlCol="0">
              <a:noAutofit/>
            </a:bodyPr>
            <a:lstStyle/>
            <a:p>
              <a:pPr>
                <a:spcAft>
                  <a:spcPts val="0"/>
                </a:spcAft>
              </a:pPr>
              <a:r>
                <a:rPr lang="en-US" altLang="zh-CN" sz="1500" kern="1200" dirty="0" err="1">
                  <a:solidFill>
                    <a:srgbClr val="000000"/>
                  </a:solidFill>
                  <a:effectLst/>
                  <a:latin typeface="Times New Roman" panose="02020603050405020304" pitchFamily="18" charset="0"/>
                  <a:ea typeface="新細明體"/>
                  <a:cs typeface="Times New Roman" panose="02020603050405020304" pitchFamily="18" charset="0"/>
                </a:rPr>
                <a:t>Bingzhou</a:t>
              </a:r>
              <a:endParaRPr lang="zh-HK" sz="1500" dirty="0">
                <a:effectLst/>
                <a:latin typeface="Times New Roman" panose="02020603050405020304" pitchFamily="18" charset="0"/>
                <a:ea typeface="新細明體"/>
                <a:cs typeface="Times New Roman" panose="02020603050405020304" pitchFamily="18" charset="0"/>
              </a:endParaRPr>
            </a:p>
          </p:txBody>
        </p:sp>
        <p:sp>
          <p:nvSpPr>
            <p:cNvPr id="167" name="TextBox 20">
              <a:extLst>
                <a:ext uri="{FF2B5EF4-FFF2-40B4-BE49-F238E27FC236}">
                  <a16:creationId xmlns:a16="http://schemas.microsoft.com/office/drawing/2014/main" id="{B49F7843-228A-4056-9820-0F60B1AAC3DB}"/>
                </a:ext>
              </a:extLst>
            </p:cNvPr>
            <p:cNvSpPr txBox="1"/>
            <p:nvPr/>
          </p:nvSpPr>
          <p:spPr>
            <a:xfrm>
              <a:off x="2592181" y="893703"/>
              <a:ext cx="1512276" cy="548640"/>
            </a:xfrm>
            <a:prstGeom prst="rect">
              <a:avLst/>
            </a:prstGeom>
            <a:noFill/>
          </p:spPr>
          <p:txBody>
            <a:bodyPr wrap="square" rtlCol="0">
              <a:noAutofit/>
            </a:bodyPr>
            <a:lstStyle/>
            <a:p>
              <a:pPr>
                <a:spcAft>
                  <a:spcPts val="0"/>
                </a:spcAft>
              </a:pPr>
              <a:r>
                <a:rPr lang="en-US" altLang="zh-CN" sz="1500" kern="1200" dirty="0" err="1">
                  <a:solidFill>
                    <a:srgbClr val="000000"/>
                  </a:solidFill>
                  <a:effectLst/>
                  <a:latin typeface="Times New Roman" panose="02020603050405020304" pitchFamily="18" charset="0"/>
                  <a:ea typeface="新細明體"/>
                  <a:cs typeface="Times New Roman" panose="02020603050405020304" pitchFamily="18" charset="0"/>
                </a:rPr>
                <a:t>Lingzhou</a:t>
              </a:r>
              <a:endParaRPr lang="zh-HK" sz="1500" dirty="0">
                <a:effectLst/>
                <a:latin typeface="Times New Roman" panose="02020603050405020304" pitchFamily="18" charset="0"/>
                <a:ea typeface="新細明體"/>
                <a:cs typeface="Times New Roman" panose="02020603050405020304" pitchFamily="18" charset="0"/>
              </a:endParaRPr>
            </a:p>
          </p:txBody>
        </p:sp>
        <p:sp>
          <p:nvSpPr>
            <p:cNvPr id="168" name="TextBox 21">
              <a:extLst>
                <a:ext uri="{FF2B5EF4-FFF2-40B4-BE49-F238E27FC236}">
                  <a16:creationId xmlns:a16="http://schemas.microsoft.com/office/drawing/2014/main" id="{5DDBFE78-6E09-4C02-9BA3-6FC7474A3678}"/>
                </a:ext>
              </a:extLst>
            </p:cNvPr>
            <p:cNvSpPr txBox="1"/>
            <p:nvPr/>
          </p:nvSpPr>
          <p:spPr>
            <a:xfrm>
              <a:off x="2797207" y="4921563"/>
              <a:ext cx="1571950" cy="347392"/>
            </a:xfrm>
            <a:prstGeom prst="rect">
              <a:avLst/>
            </a:prstGeom>
            <a:noFill/>
          </p:spPr>
          <p:txBody>
            <a:bodyPr wrap="square" rtlCol="0">
              <a:noAutofit/>
            </a:bodyPr>
            <a:lstStyle/>
            <a:p>
              <a:pPr>
                <a:spcAft>
                  <a:spcPts val="0"/>
                </a:spcAft>
              </a:pPr>
              <a:r>
                <a:rPr lang="en-US" altLang="zh-CN" sz="1500" kern="1200" dirty="0">
                  <a:solidFill>
                    <a:srgbClr val="000000"/>
                  </a:solidFill>
                  <a:effectLst/>
                  <a:latin typeface="Times New Roman" panose="02020603050405020304" pitchFamily="18" charset="0"/>
                  <a:ea typeface="新細明體"/>
                  <a:cs typeface="Times New Roman" panose="02020603050405020304" pitchFamily="18" charset="0"/>
                </a:rPr>
                <a:t>Guangzhou</a:t>
              </a:r>
              <a:endParaRPr lang="zh-HK" sz="1500" dirty="0">
                <a:effectLst/>
                <a:latin typeface="Times New Roman" panose="02020603050405020304" pitchFamily="18" charset="0"/>
                <a:ea typeface="新細明體"/>
                <a:cs typeface="Times New Roman" panose="02020603050405020304" pitchFamily="18" charset="0"/>
              </a:endParaRPr>
            </a:p>
          </p:txBody>
        </p:sp>
        <p:sp>
          <p:nvSpPr>
            <p:cNvPr id="169" name="TextBox 22">
              <a:extLst>
                <a:ext uri="{FF2B5EF4-FFF2-40B4-BE49-F238E27FC236}">
                  <a16:creationId xmlns:a16="http://schemas.microsoft.com/office/drawing/2014/main" id="{3E252396-E628-4EFC-9C1C-6D4B5F4E077F}"/>
                </a:ext>
              </a:extLst>
            </p:cNvPr>
            <p:cNvSpPr txBox="1"/>
            <p:nvPr/>
          </p:nvSpPr>
          <p:spPr>
            <a:xfrm>
              <a:off x="1854359" y="3494978"/>
              <a:ext cx="1313148" cy="464511"/>
            </a:xfrm>
            <a:prstGeom prst="rect">
              <a:avLst/>
            </a:prstGeom>
            <a:noFill/>
          </p:spPr>
          <p:txBody>
            <a:bodyPr wrap="square" rtlCol="0">
              <a:noAutofit/>
            </a:bodyPr>
            <a:lstStyle/>
            <a:p>
              <a:pPr>
                <a:spcAft>
                  <a:spcPts val="0"/>
                </a:spcAft>
              </a:pPr>
              <a:r>
                <a:rPr lang="en-US" altLang="zh-HK" sz="1500" dirty="0" err="1">
                  <a:solidFill>
                    <a:srgbClr val="000000"/>
                  </a:solidFill>
                  <a:latin typeface="Times New Roman" panose="02020603050405020304" pitchFamily="18" charset="0"/>
                  <a:ea typeface="新細明體"/>
                  <a:cs typeface="Times New Roman" panose="02020603050405020304" pitchFamily="18" charset="0"/>
                </a:rPr>
                <a:t>Yizhou</a:t>
              </a:r>
              <a:endParaRPr lang="zh-HK" sz="1500" dirty="0">
                <a:effectLst/>
                <a:latin typeface="Times New Roman" panose="02020603050405020304" pitchFamily="18" charset="0"/>
                <a:ea typeface="新細明體"/>
                <a:cs typeface="Times New Roman" panose="02020603050405020304" pitchFamily="18" charset="0"/>
              </a:endParaRPr>
            </a:p>
          </p:txBody>
        </p:sp>
        <p:sp>
          <p:nvSpPr>
            <p:cNvPr id="170" name="TextBox 23">
              <a:extLst>
                <a:ext uri="{FF2B5EF4-FFF2-40B4-BE49-F238E27FC236}">
                  <a16:creationId xmlns:a16="http://schemas.microsoft.com/office/drawing/2014/main" id="{E997723B-D7E6-48FF-A2CC-BA2744F4992B}"/>
                </a:ext>
              </a:extLst>
            </p:cNvPr>
            <p:cNvSpPr txBox="1"/>
            <p:nvPr/>
          </p:nvSpPr>
          <p:spPr>
            <a:xfrm>
              <a:off x="749569" y="1234449"/>
              <a:ext cx="1578452" cy="548640"/>
            </a:xfrm>
            <a:prstGeom prst="rect">
              <a:avLst/>
            </a:prstGeom>
            <a:noFill/>
          </p:spPr>
          <p:txBody>
            <a:bodyPr wrap="square" rtlCol="0">
              <a:noAutofit/>
            </a:bodyPr>
            <a:lstStyle/>
            <a:p>
              <a:pPr>
                <a:spcAft>
                  <a:spcPts val="0"/>
                </a:spcAft>
              </a:pPr>
              <a:r>
                <a:rPr lang="en-US" altLang="zh-CN" sz="1500" kern="1200" dirty="0" err="1">
                  <a:solidFill>
                    <a:srgbClr val="000000"/>
                  </a:solidFill>
                  <a:effectLst/>
                  <a:latin typeface="Times New Roman" panose="02020603050405020304" pitchFamily="18" charset="0"/>
                  <a:ea typeface="新細明體"/>
                  <a:cs typeface="Times New Roman" panose="02020603050405020304" pitchFamily="18" charset="0"/>
                </a:rPr>
                <a:t>Shanzhou</a:t>
              </a:r>
              <a:endParaRPr lang="zh-HK" sz="1500" dirty="0">
                <a:effectLst/>
                <a:latin typeface="Times New Roman" panose="02020603050405020304" pitchFamily="18" charset="0"/>
                <a:ea typeface="新細明體"/>
                <a:cs typeface="Times New Roman" panose="02020603050405020304" pitchFamily="18" charset="0"/>
              </a:endParaRPr>
            </a:p>
          </p:txBody>
        </p:sp>
        <p:sp>
          <p:nvSpPr>
            <p:cNvPr id="171" name="TextBox 24">
              <a:extLst>
                <a:ext uri="{FF2B5EF4-FFF2-40B4-BE49-F238E27FC236}">
                  <a16:creationId xmlns:a16="http://schemas.microsoft.com/office/drawing/2014/main" id="{44B0043C-2ECF-4BD1-B1F2-2C995838BD87}"/>
                </a:ext>
              </a:extLst>
            </p:cNvPr>
            <p:cNvSpPr txBox="1"/>
            <p:nvPr/>
          </p:nvSpPr>
          <p:spPr>
            <a:xfrm>
              <a:off x="648045" y="1"/>
              <a:ext cx="1530470" cy="419142"/>
            </a:xfrm>
            <a:prstGeom prst="rect">
              <a:avLst/>
            </a:prstGeom>
            <a:noFill/>
          </p:spPr>
          <p:txBody>
            <a:bodyPr wrap="square" rtlCol="0">
              <a:noAutofit/>
            </a:bodyPr>
            <a:lstStyle/>
            <a:p>
              <a:pPr>
                <a:spcAft>
                  <a:spcPts val="0"/>
                </a:spcAft>
              </a:pPr>
              <a:r>
                <a:rPr lang="en-US" altLang="zh-CN" sz="1500" kern="1200" dirty="0" err="1">
                  <a:solidFill>
                    <a:srgbClr val="000000"/>
                  </a:solidFill>
                  <a:effectLst/>
                  <a:latin typeface="Times New Roman" panose="02020603050405020304" pitchFamily="18" charset="0"/>
                  <a:ea typeface="新細明體"/>
                  <a:cs typeface="Times New Roman" panose="02020603050405020304" pitchFamily="18" charset="0"/>
                </a:rPr>
                <a:t>Beiting</a:t>
              </a:r>
              <a:endParaRPr lang="zh-HK" sz="1500" dirty="0">
                <a:effectLst/>
                <a:latin typeface="Times New Roman" panose="02020603050405020304" pitchFamily="18" charset="0"/>
                <a:ea typeface="新細明體"/>
                <a:cs typeface="Times New Roman" panose="02020603050405020304" pitchFamily="18" charset="0"/>
              </a:endParaRPr>
            </a:p>
          </p:txBody>
        </p:sp>
        <p:sp>
          <p:nvSpPr>
            <p:cNvPr id="172" name="TextBox 25">
              <a:extLst>
                <a:ext uri="{FF2B5EF4-FFF2-40B4-BE49-F238E27FC236}">
                  <a16:creationId xmlns:a16="http://schemas.microsoft.com/office/drawing/2014/main" id="{20493407-E7E5-409A-A399-32CED0675F6B}"/>
                </a:ext>
              </a:extLst>
            </p:cNvPr>
            <p:cNvSpPr txBox="1"/>
            <p:nvPr/>
          </p:nvSpPr>
          <p:spPr>
            <a:xfrm>
              <a:off x="353183" y="2002838"/>
              <a:ext cx="826811" cy="342229"/>
            </a:xfrm>
            <a:prstGeom prst="rect">
              <a:avLst/>
            </a:prstGeom>
            <a:noFill/>
          </p:spPr>
          <p:txBody>
            <a:bodyPr wrap="square" rtlCol="0">
              <a:noAutofit/>
            </a:bodyPr>
            <a:lstStyle/>
            <a:p>
              <a:pPr>
                <a:spcAft>
                  <a:spcPts val="0"/>
                </a:spcAft>
              </a:pPr>
              <a:r>
                <a:rPr lang="en-US" altLang="zh-CN" sz="1500" kern="1200" dirty="0" err="1">
                  <a:solidFill>
                    <a:srgbClr val="000000"/>
                  </a:solidFill>
                  <a:effectLst/>
                  <a:latin typeface="Times New Roman" panose="02020603050405020304" pitchFamily="18" charset="0"/>
                  <a:ea typeface="新細明體"/>
                  <a:cs typeface="Times New Roman" panose="02020603050405020304" pitchFamily="18" charset="0"/>
                </a:rPr>
                <a:t>Anxi</a:t>
              </a:r>
              <a:endParaRPr lang="zh-HK" sz="1500" dirty="0">
                <a:effectLst/>
                <a:latin typeface="Times New Roman" panose="02020603050405020304" pitchFamily="18" charset="0"/>
                <a:ea typeface="新細明體"/>
                <a:cs typeface="Times New Roman" panose="02020603050405020304" pitchFamily="18" charset="0"/>
              </a:endParaRPr>
            </a:p>
          </p:txBody>
        </p:sp>
        <p:sp>
          <p:nvSpPr>
            <p:cNvPr id="173" name="Rectangle 26">
              <a:extLst>
                <a:ext uri="{FF2B5EF4-FFF2-40B4-BE49-F238E27FC236}">
                  <a16:creationId xmlns:a16="http://schemas.microsoft.com/office/drawing/2014/main" id="{E8FB2373-735E-4308-970F-027FE4862D21}"/>
                </a:ext>
              </a:extLst>
            </p:cNvPr>
            <p:cNvSpPr/>
            <p:nvPr/>
          </p:nvSpPr>
          <p:spPr>
            <a:xfrm>
              <a:off x="3816424" y="2304256"/>
              <a:ext cx="144016" cy="144016"/>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sz="1500">
                <a:latin typeface="Times New Roman" panose="02020603050405020304" pitchFamily="18" charset="0"/>
                <a:cs typeface="Times New Roman" panose="02020603050405020304" pitchFamily="18" charset="0"/>
              </a:endParaRPr>
            </a:p>
          </p:txBody>
        </p:sp>
        <p:sp>
          <p:nvSpPr>
            <p:cNvPr id="174" name="TextBox 27">
              <a:extLst>
                <a:ext uri="{FF2B5EF4-FFF2-40B4-BE49-F238E27FC236}">
                  <a16:creationId xmlns:a16="http://schemas.microsoft.com/office/drawing/2014/main" id="{85E4706C-629C-4B8B-95AA-78391BFBC63C}"/>
                </a:ext>
              </a:extLst>
            </p:cNvPr>
            <p:cNvSpPr txBox="1"/>
            <p:nvPr/>
          </p:nvSpPr>
          <p:spPr>
            <a:xfrm>
              <a:off x="3601581" y="2439695"/>
              <a:ext cx="1985628" cy="548640"/>
            </a:xfrm>
            <a:prstGeom prst="rect">
              <a:avLst/>
            </a:prstGeom>
            <a:noFill/>
          </p:spPr>
          <p:txBody>
            <a:bodyPr wrap="square" rtlCol="0">
              <a:noAutofit/>
            </a:bodyPr>
            <a:lstStyle/>
            <a:p>
              <a:pPr>
                <a:spcAft>
                  <a:spcPts val="0"/>
                </a:spcAft>
              </a:pPr>
              <a:r>
                <a:rPr lang="en-US" altLang="zh-CN" sz="1500" dirty="0">
                  <a:solidFill>
                    <a:srgbClr val="000000"/>
                  </a:solidFill>
                  <a:latin typeface="Times New Roman" panose="02020603050405020304" pitchFamily="18" charset="0"/>
                  <a:ea typeface="新細明體"/>
                  <a:cs typeface="Times New Roman" panose="02020603050405020304" pitchFamily="18" charset="0"/>
                </a:rPr>
                <a:t>Luoyang </a:t>
              </a:r>
              <a:r>
                <a:rPr lang="en-US" altLang="zh-CN" sz="1200" dirty="0">
                  <a:solidFill>
                    <a:srgbClr val="000000"/>
                  </a:solidFill>
                  <a:latin typeface="Times New Roman" panose="02020603050405020304" pitchFamily="18" charset="0"/>
                  <a:ea typeface="新細明體"/>
                  <a:cs typeface="Times New Roman" panose="02020603050405020304" pitchFamily="18" charset="0"/>
                </a:rPr>
                <a:t>(secondary imperial capital)</a:t>
              </a:r>
              <a:endParaRPr lang="zh-HK" altLang="en-US" sz="1200" dirty="0">
                <a:latin typeface="Times New Roman" panose="02020603050405020304" pitchFamily="18" charset="0"/>
                <a:ea typeface="新細明體"/>
                <a:cs typeface="Times New Roman" panose="02020603050405020304" pitchFamily="18" charset="0"/>
              </a:endParaRPr>
            </a:p>
          </p:txBody>
        </p:sp>
        <p:sp>
          <p:nvSpPr>
            <p:cNvPr id="175" name="Rectangle 28">
              <a:extLst>
                <a:ext uri="{FF2B5EF4-FFF2-40B4-BE49-F238E27FC236}">
                  <a16:creationId xmlns:a16="http://schemas.microsoft.com/office/drawing/2014/main" id="{9C09C617-FE9D-4F9D-9B35-9386D26940BF}"/>
                </a:ext>
              </a:extLst>
            </p:cNvPr>
            <p:cNvSpPr/>
            <p:nvPr/>
          </p:nvSpPr>
          <p:spPr>
            <a:xfrm>
              <a:off x="3240360" y="2376264"/>
              <a:ext cx="144016" cy="144016"/>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sz="1500">
                <a:latin typeface="Times New Roman" panose="02020603050405020304" pitchFamily="18" charset="0"/>
                <a:cs typeface="Times New Roman" panose="02020603050405020304" pitchFamily="18" charset="0"/>
              </a:endParaRPr>
            </a:p>
          </p:txBody>
        </p:sp>
        <p:sp>
          <p:nvSpPr>
            <p:cNvPr id="176" name="TextBox 29">
              <a:extLst>
                <a:ext uri="{FF2B5EF4-FFF2-40B4-BE49-F238E27FC236}">
                  <a16:creationId xmlns:a16="http://schemas.microsoft.com/office/drawing/2014/main" id="{EEFA04B1-6F1C-4AC3-8850-A7A0DD3CBF12}"/>
                </a:ext>
              </a:extLst>
            </p:cNvPr>
            <p:cNvSpPr txBox="1"/>
            <p:nvPr/>
          </p:nvSpPr>
          <p:spPr>
            <a:xfrm>
              <a:off x="2282201" y="2173953"/>
              <a:ext cx="1664087" cy="548640"/>
            </a:xfrm>
            <a:prstGeom prst="rect">
              <a:avLst/>
            </a:prstGeom>
            <a:noFill/>
          </p:spPr>
          <p:txBody>
            <a:bodyPr wrap="square" rtlCol="0">
              <a:noAutofit/>
            </a:bodyPr>
            <a:lstStyle/>
            <a:p>
              <a:pPr>
                <a:spcAft>
                  <a:spcPts val="0"/>
                </a:spcAft>
              </a:pPr>
              <a:r>
                <a:rPr lang="en-US" altLang="zh-CN" sz="1500" dirty="0" err="1">
                  <a:solidFill>
                    <a:srgbClr val="000000"/>
                  </a:solidFill>
                  <a:latin typeface="Times New Roman" panose="02020603050405020304" pitchFamily="18" charset="0"/>
                  <a:ea typeface="新細明體"/>
                  <a:cs typeface="Times New Roman" panose="02020603050405020304" pitchFamily="18" charset="0"/>
                </a:rPr>
                <a:t>Chang’an</a:t>
              </a:r>
              <a:endParaRPr lang="en-US" altLang="zh-CN" sz="1500" dirty="0">
                <a:solidFill>
                  <a:srgbClr val="000000"/>
                </a:solidFill>
                <a:latin typeface="Times New Roman" panose="02020603050405020304" pitchFamily="18" charset="0"/>
                <a:ea typeface="新細明體"/>
                <a:cs typeface="Times New Roman" panose="02020603050405020304" pitchFamily="18" charset="0"/>
              </a:endParaRPr>
            </a:p>
            <a:p>
              <a:pPr>
                <a:spcAft>
                  <a:spcPts val="0"/>
                </a:spcAft>
              </a:pPr>
              <a:r>
                <a:rPr lang="en-US" altLang="zh-HK" sz="1200" dirty="0">
                  <a:solidFill>
                    <a:srgbClr val="000000"/>
                  </a:solidFill>
                  <a:latin typeface="Times New Roman" panose="02020603050405020304" pitchFamily="18" charset="0"/>
                  <a:ea typeface="新細明體"/>
                  <a:cs typeface="Times New Roman" panose="02020603050405020304" pitchFamily="18" charset="0"/>
                </a:rPr>
                <a:t>(principal imperial capital)</a:t>
              </a:r>
              <a:endParaRPr lang="zh-HK" altLang="en-US" sz="1200" dirty="0">
                <a:latin typeface="Times New Roman" panose="02020603050405020304" pitchFamily="18" charset="0"/>
                <a:ea typeface="新細明體"/>
                <a:cs typeface="Times New Roman" panose="02020603050405020304" pitchFamily="18" charset="0"/>
              </a:endParaRPr>
            </a:p>
          </p:txBody>
        </p:sp>
        <p:sp>
          <p:nvSpPr>
            <p:cNvPr id="177" name="Oval 30">
              <a:extLst>
                <a:ext uri="{FF2B5EF4-FFF2-40B4-BE49-F238E27FC236}">
                  <a16:creationId xmlns:a16="http://schemas.microsoft.com/office/drawing/2014/main" id="{5DE3DB55-3487-4570-A10C-48B4CA44EAF5}"/>
                </a:ext>
              </a:extLst>
            </p:cNvPr>
            <p:cNvSpPr/>
            <p:nvPr/>
          </p:nvSpPr>
          <p:spPr>
            <a:xfrm>
              <a:off x="2016224" y="1224136"/>
              <a:ext cx="144016" cy="144016"/>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sz="1500">
                <a:latin typeface="Times New Roman" panose="02020603050405020304" pitchFamily="18" charset="0"/>
                <a:cs typeface="Times New Roman" panose="02020603050405020304" pitchFamily="18" charset="0"/>
              </a:endParaRPr>
            </a:p>
          </p:txBody>
        </p:sp>
        <p:sp>
          <p:nvSpPr>
            <p:cNvPr id="178" name="TextBox 31">
              <a:extLst>
                <a:ext uri="{FF2B5EF4-FFF2-40B4-BE49-F238E27FC236}">
                  <a16:creationId xmlns:a16="http://schemas.microsoft.com/office/drawing/2014/main" id="{C8029AA0-5542-4BB7-ACB3-50BCFE5F5E79}"/>
                </a:ext>
              </a:extLst>
            </p:cNvPr>
            <p:cNvSpPr txBox="1"/>
            <p:nvPr/>
          </p:nvSpPr>
          <p:spPr>
            <a:xfrm>
              <a:off x="1302456" y="893703"/>
              <a:ext cx="1313149" cy="548640"/>
            </a:xfrm>
            <a:prstGeom prst="rect">
              <a:avLst/>
            </a:prstGeom>
            <a:noFill/>
          </p:spPr>
          <p:txBody>
            <a:bodyPr wrap="square" rtlCol="0">
              <a:noAutofit/>
            </a:bodyPr>
            <a:lstStyle/>
            <a:p>
              <a:pPr>
                <a:spcAft>
                  <a:spcPts val="0"/>
                </a:spcAft>
              </a:pPr>
              <a:r>
                <a:rPr lang="en-US" altLang="zh-CN" sz="1500" kern="1200" dirty="0" err="1">
                  <a:solidFill>
                    <a:srgbClr val="000000"/>
                  </a:solidFill>
                  <a:effectLst/>
                  <a:latin typeface="Times New Roman" panose="02020603050405020304" pitchFamily="18" charset="0"/>
                  <a:ea typeface="新細明體"/>
                  <a:cs typeface="Times New Roman" panose="02020603050405020304" pitchFamily="18" charset="0"/>
                </a:rPr>
                <a:t>Liangzhou</a:t>
              </a:r>
              <a:endParaRPr lang="zh-HK" sz="1500" dirty="0">
                <a:effectLst/>
                <a:latin typeface="Times New Roman" panose="02020603050405020304" pitchFamily="18" charset="0"/>
                <a:ea typeface="新細明體"/>
                <a:cs typeface="Times New Roman" panose="02020603050405020304" pitchFamily="18" charset="0"/>
              </a:endParaRPr>
            </a:p>
          </p:txBody>
        </p:sp>
      </p:grpSp>
      <p:sp>
        <p:nvSpPr>
          <p:cNvPr id="181" name="TextBox 39">
            <a:extLst>
              <a:ext uri="{FF2B5EF4-FFF2-40B4-BE49-F238E27FC236}">
                <a16:creationId xmlns:a16="http://schemas.microsoft.com/office/drawing/2014/main" id="{06C14089-0F24-48ED-A1BD-413104F3FF44}"/>
              </a:ext>
            </a:extLst>
          </p:cNvPr>
          <p:cNvSpPr txBox="1"/>
          <p:nvPr/>
        </p:nvSpPr>
        <p:spPr>
          <a:xfrm>
            <a:off x="3425158" y="2318622"/>
            <a:ext cx="1295188" cy="425652"/>
          </a:xfrm>
          <a:prstGeom prst="rect">
            <a:avLst/>
          </a:prstGeom>
          <a:solidFill>
            <a:srgbClr val="4F81BD">
              <a:lumMod val="20000"/>
              <a:lumOff val="80000"/>
            </a:srgbClr>
          </a:solidFill>
          <a:ln>
            <a:solidFill>
              <a:srgbClr val="C0504D">
                <a:lumMod val="75000"/>
              </a:srgbClr>
            </a:solidFill>
          </a:ln>
        </p:spPr>
        <p:txBody>
          <a:bodyPr wrap="square" rtlCol="0">
            <a:noAutofit/>
          </a:bodyPr>
          <a:lstStyle/>
          <a:p>
            <a:pPr>
              <a:spcAft>
                <a:spcPts val="0"/>
              </a:spcAft>
            </a:pPr>
            <a:r>
              <a:rPr lang="en-US" altLang="zh-CN" sz="1200" kern="1200" dirty="0" err="1">
                <a:solidFill>
                  <a:srgbClr val="FF0000"/>
                </a:solidFill>
                <a:effectLst/>
                <a:latin typeface="Times New Roman" panose="02020603050405020304" pitchFamily="18" charset="0"/>
                <a:ea typeface="新細明體"/>
                <a:cs typeface="Times New Roman" panose="02020603050405020304" pitchFamily="18" charset="0"/>
              </a:rPr>
              <a:t>Anxi</a:t>
            </a:r>
            <a:r>
              <a:rPr lang="en-US" altLang="zh-CN" sz="1200" kern="1200" dirty="0">
                <a:solidFill>
                  <a:srgbClr val="FF0000"/>
                </a:solidFill>
                <a:effectLst/>
                <a:latin typeface="Times New Roman" panose="02020603050405020304" pitchFamily="18" charset="0"/>
                <a:ea typeface="新細明體"/>
                <a:cs typeface="Times New Roman" panose="02020603050405020304" pitchFamily="18" charset="0"/>
              </a:rPr>
              <a:t> Military Commissioner</a:t>
            </a:r>
            <a:endParaRPr lang="zh-HK" sz="1200" dirty="0">
              <a:effectLst/>
              <a:latin typeface="Times New Roman" panose="02020603050405020304" pitchFamily="18" charset="0"/>
              <a:ea typeface="新細明體"/>
              <a:cs typeface="Times New Roman" panose="02020603050405020304" pitchFamily="18" charset="0"/>
            </a:endParaRPr>
          </a:p>
        </p:txBody>
      </p:sp>
      <p:sp>
        <p:nvSpPr>
          <p:cNvPr id="183" name="TextBox 39">
            <a:extLst>
              <a:ext uri="{FF2B5EF4-FFF2-40B4-BE49-F238E27FC236}">
                <a16:creationId xmlns:a16="http://schemas.microsoft.com/office/drawing/2014/main" id="{19E8A745-DA3D-4A8F-B93C-4E61F96E248D}"/>
              </a:ext>
            </a:extLst>
          </p:cNvPr>
          <p:cNvSpPr txBox="1"/>
          <p:nvPr/>
        </p:nvSpPr>
        <p:spPr>
          <a:xfrm>
            <a:off x="5005856" y="1450424"/>
            <a:ext cx="1295188" cy="722883"/>
          </a:xfrm>
          <a:prstGeom prst="rect">
            <a:avLst/>
          </a:prstGeom>
          <a:solidFill>
            <a:srgbClr val="4F81BD">
              <a:lumMod val="20000"/>
              <a:lumOff val="80000"/>
            </a:srgbClr>
          </a:solidFill>
          <a:ln>
            <a:solidFill>
              <a:srgbClr val="C0504D">
                <a:lumMod val="75000"/>
              </a:srgbClr>
            </a:solidFill>
          </a:ln>
        </p:spPr>
        <p:txBody>
          <a:bodyPr wrap="square" rtlCol="0">
            <a:noAutofit/>
          </a:bodyPr>
          <a:lstStyle/>
          <a:p>
            <a:pPr>
              <a:spcAft>
                <a:spcPts val="0"/>
              </a:spcAft>
            </a:pPr>
            <a:r>
              <a:rPr lang="en-US" altLang="zh-CN" sz="1200" dirty="0" err="1">
                <a:solidFill>
                  <a:srgbClr val="FF0000"/>
                </a:solidFill>
                <a:latin typeface="Times New Roman" panose="02020603050405020304" pitchFamily="18" charset="0"/>
                <a:ea typeface="新細明體"/>
                <a:cs typeface="Times New Roman" panose="02020603050405020304" pitchFamily="18" charset="0"/>
              </a:rPr>
              <a:t>Shuofang</a:t>
            </a:r>
            <a:r>
              <a:rPr lang="en-US" altLang="zh-CN" sz="1200" dirty="0">
                <a:solidFill>
                  <a:srgbClr val="FF0000"/>
                </a:solidFill>
                <a:latin typeface="Times New Roman" panose="02020603050405020304" pitchFamily="18" charset="0"/>
                <a:ea typeface="新細明體"/>
                <a:cs typeface="Times New Roman" panose="02020603050405020304" pitchFamily="18" charset="0"/>
              </a:rPr>
              <a:t> </a:t>
            </a:r>
            <a:r>
              <a:rPr lang="en-US" altLang="zh-CN" sz="1200" kern="1200" dirty="0">
                <a:solidFill>
                  <a:srgbClr val="FF0000"/>
                </a:solidFill>
                <a:effectLst/>
                <a:latin typeface="Times New Roman" panose="02020603050405020304" pitchFamily="18" charset="0"/>
                <a:ea typeface="新細明體"/>
                <a:cs typeface="Times New Roman" panose="02020603050405020304" pitchFamily="18" charset="0"/>
              </a:rPr>
              <a:t>Military Commissioner</a:t>
            </a:r>
            <a:endParaRPr lang="zh-HK" sz="1200" dirty="0">
              <a:effectLst/>
              <a:latin typeface="Times New Roman" panose="02020603050405020304" pitchFamily="18" charset="0"/>
              <a:ea typeface="新細明體"/>
              <a:cs typeface="Times New Roman" panose="02020603050405020304" pitchFamily="18" charset="0"/>
            </a:endParaRPr>
          </a:p>
        </p:txBody>
      </p:sp>
      <p:sp>
        <p:nvSpPr>
          <p:cNvPr id="184" name="TextBox 39">
            <a:extLst>
              <a:ext uri="{FF2B5EF4-FFF2-40B4-BE49-F238E27FC236}">
                <a16:creationId xmlns:a16="http://schemas.microsoft.com/office/drawing/2014/main" id="{4FF37716-B61A-4940-987A-C196E1C7ACBB}"/>
              </a:ext>
            </a:extLst>
          </p:cNvPr>
          <p:cNvSpPr txBox="1"/>
          <p:nvPr/>
        </p:nvSpPr>
        <p:spPr>
          <a:xfrm>
            <a:off x="7105501" y="1583990"/>
            <a:ext cx="1295188" cy="425652"/>
          </a:xfrm>
          <a:prstGeom prst="rect">
            <a:avLst/>
          </a:prstGeom>
          <a:solidFill>
            <a:srgbClr val="4F81BD">
              <a:lumMod val="20000"/>
              <a:lumOff val="80000"/>
            </a:srgbClr>
          </a:solidFill>
          <a:ln>
            <a:solidFill>
              <a:srgbClr val="C0504D">
                <a:lumMod val="75000"/>
              </a:srgbClr>
            </a:solidFill>
          </a:ln>
        </p:spPr>
        <p:txBody>
          <a:bodyPr wrap="square" rtlCol="0">
            <a:noAutofit/>
          </a:bodyPr>
          <a:lstStyle/>
          <a:p>
            <a:pPr>
              <a:spcAft>
                <a:spcPts val="0"/>
              </a:spcAft>
            </a:pPr>
            <a:r>
              <a:rPr lang="en-US" altLang="zh-CN" sz="1200" kern="1200" dirty="0" err="1">
                <a:solidFill>
                  <a:srgbClr val="FF0000"/>
                </a:solidFill>
                <a:effectLst/>
                <a:latin typeface="Times New Roman" panose="02020603050405020304" pitchFamily="18" charset="0"/>
                <a:ea typeface="新細明體"/>
                <a:cs typeface="Times New Roman" panose="02020603050405020304" pitchFamily="18" charset="0"/>
              </a:rPr>
              <a:t>Hedong</a:t>
            </a:r>
            <a:r>
              <a:rPr lang="en-US" altLang="zh-CN" sz="1200" kern="1200" dirty="0">
                <a:solidFill>
                  <a:srgbClr val="FF0000"/>
                </a:solidFill>
                <a:effectLst/>
                <a:latin typeface="Times New Roman" panose="02020603050405020304" pitchFamily="18" charset="0"/>
                <a:ea typeface="新細明體"/>
                <a:cs typeface="Times New Roman" panose="02020603050405020304" pitchFamily="18" charset="0"/>
              </a:rPr>
              <a:t> Military Commissioner</a:t>
            </a:r>
            <a:endParaRPr lang="zh-HK" sz="1200" dirty="0">
              <a:effectLst/>
              <a:latin typeface="Times New Roman" panose="02020603050405020304" pitchFamily="18" charset="0"/>
              <a:ea typeface="新細明體"/>
              <a:cs typeface="Times New Roman" panose="02020603050405020304" pitchFamily="18" charset="0"/>
            </a:endParaRPr>
          </a:p>
        </p:txBody>
      </p:sp>
      <p:sp>
        <p:nvSpPr>
          <p:cNvPr id="186" name="TextBox 59">
            <a:extLst>
              <a:ext uri="{FF2B5EF4-FFF2-40B4-BE49-F238E27FC236}">
                <a16:creationId xmlns:a16="http://schemas.microsoft.com/office/drawing/2014/main" id="{BBDCD2DF-E649-4D30-B669-85661612A13B}"/>
              </a:ext>
            </a:extLst>
          </p:cNvPr>
          <p:cNvSpPr txBox="1"/>
          <p:nvPr/>
        </p:nvSpPr>
        <p:spPr>
          <a:xfrm>
            <a:off x="6915678" y="4372590"/>
            <a:ext cx="1395914" cy="646331"/>
          </a:xfrm>
          <a:prstGeom prst="rect">
            <a:avLst/>
          </a:prstGeom>
          <a:solidFill>
            <a:schemeClr val="accent1">
              <a:lumMod val="20000"/>
              <a:lumOff val="80000"/>
            </a:schemeClr>
          </a:solidFill>
          <a:ln>
            <a:solidFill>
              <a:schemeClr val="accent2">
                <a:lumMod val="75000"/>
              </a:schemeClr>
            </a:solidFill>
          </a:ln>
        </p:spPr>
        <p:txBody>
          <a:bodyPr wrap="square" rtlCol="0">
            <a:spAutoFit/>
          </a:bodyPr>
          <a:lstStyle/>
          <a:p>
            <a:pPr>
              <a:spcAft>
                <a:spcPts val="0"/>
              </a:spcAft>
            </a:pPr>
            <a:r>
              <a:rPr lang="en-US" altLang="zh-CN" sz="1200" kern="1200" dirty="0" err="1">
                <a:solidFill>
                  <a:srgbClr val="FF0000"/>
                </a:solidFill>
                <a:effectLst/>
                <a:latin typeface="Times New Roman" panose="02020603050405020304" pitchFamily="18" charset="0"/>
                <a:ea typeface="新細明體"/>
                <a:cs typeface="Times New Roman" panose="02020603050405020304" pitchFamily="18" charset="0"/>
              </a:rPr>
              <a:t>Lingnan</a:t>
            </a:r>
            <a:r>
              <a:rPr lang="en-US" altLang="zh-CN" sz="1200" kern="1200" dirty="0">
                <a:solidFill>
                  <a:srgbClr val="FF0000"/>
                </a:solidFill>
                <a:effectLst/>
                <a:latin typeface="Times New Roman" panose="02020603050405020304" pitchFamily="18" charset="0"/>
                <a:ea typeface="新細明體"/>
                <a:cs typeface="Times New Roman" panose="02020603050405020304" pitchFamily="18" charset="0"/>
              </a:rPr>
              <a:t> </a:t>
            </a:r>
            <a:r>
              <a:rPr lang="en-US" altLang="zh-CN" sz="1200" kern="1200" dirty="0" err="1">
                <a:solidFill>
                  <a:srgbClr val="FF0000"/>
                </a:solidFill>
                <a:effectLst/>
                <a:latin typeface="Times New Roman" panose="02020603050405020304" pitchFamily="18" charset="0"/>
                <a:ea typeface="新細明體"/>
                <a:cs typeface="Times New Roman" panose="02020603050405020304" pitchFamily="18" charset="0"/>
              </a:rPr>
              <a:t>Wufu</a:t>
            </a:r>
            <a:r>
              <a:rPr lang="en-US" altLang="zh-CN" sz="1200" kern="1200" dirty="0">
                <a:solidFill>
                  <a:srgbClr val="FF0000"/>
                </a:solidFill>
                <a:effectLst/>
                <a:latin typeface="Times New Roman" panose="02020603050405020304" pitchFamily="18" charset="0"/>
                <a:ea typeface="新細明體"/>
                <a:cs typeface="Times New Roman" panose="02020603050405020304" pitchFamily="18" charset="0"/>
              </a:rPr>
              <a:t> Military Commissioner</a:t>
            </a:r>
            <a:endParaRPr lang="zh-HK" sz="1200" dirty="0">
              <a:effectLst/>
              <a:latin typeface="Times New Roman" panose="02020603050405020304" pitchFamily="18" charset="0"/>
              <a:ea typeface="新細明體"/>
              <a:cs typeface="Times New Roman" panose="02020603050405020304" pitchFamily="18" charset="0"/>
            </a:endParaRPr>
          </a:p>
        </p:txBody>
      </p:sp>
      <p:sp>
        <p:nvSpPr>
          <p:cNvPr id="187" name="TextBox 50">
            <a:extLst>
              <a:ext uri="{FF2B5EF4-FFF2-40B4-BE49-F238E27FC236}">
                <a16:creationId xmlns:a16="http://schemas.microsoft.com/office/drawing/2014/main" id="{E09BE77C-3E45-4E50-BD98-54640C3B7668}"/>
              </a:ext>
            </a:extLst>
          </p:cNvPr>
          <p:cNvSpPr txBox="1"/>
          <p:nvPr/>
        </p:nvSpPr>
        <p:spPr>
          <a:xfrm>
            <a:off x="5472484" y="3130130"/>
            <a:ext cx="1338560" cy="461665"/>
          </a:xfrm>
          <a:prstGeom prst="rect">
            <a:avLst/>
          </a:prstGeom>
          <a:solidFill>
            <a:schemeClr val="accent1">
              <a:lumMod val="20000"/>
              <a:lumOff val="80000"/>
            </a:schemeClr>
          </a:solidFill>
          <a:ln>
            <a:solidFill>
              <a:schemeClr val="accent2">
                <a:lumMod val="75000"/>
              </a:schemeClr>
            </a:solidFill>
          </a:ln>
        </p:spPr>
        <p:txBody>
          <a:bodyPr wrap="square" rtlCol="0">
            <a:spAutoFit/>
          </a:bodyPr>
          <a:lstStyle/>
          <a:p>
            <a:pPr>
              <a:spcAft>
                <a:spcPts val="0"/>
              </a:spcAft>
            </a:pPr>
            <a:r>
              <a:rPr lang="en-US" altLang="zh-CN" sz="1200" kern="1200" dirty="0" err="1">
                <a:solidFill>
                  <a:srgbClr val="FF0000"/>
                </a:solidFill>
                <a:effectLst/>
                <a:latin typeface="Times New Roman" panose="02020603050405020304" pitchFamily="18" charset="0"/>
                <a:ea typeface="新細明體"/>
                <a:cs typeface="Times New Roman" panose="02020603050405020304" pitchFamily="18" charset="0"/>
              </a:rPr>
              <a:t>Jiannan</a:t>
            </a:r>
            <a:r>
              <a:rPr lang="en-US" altLang="zh-CN" sz="1200" kern="1200" dirty="0">
                <a:solidFill>
                  <a:srgbClr val="FF0000"/>
                </a:solidFill>
                <a:effectLst/>
                <a:latin typeface="Times New Roman" panose="02020603050405020304" pitchFamily="18" charset="0"/>
                <a:ea typeface="新細明體"/>
                <a:cs typeface="Times New Roman" panose="02020603050405020304" pitchFamily="18" charset="0"/>
              </a:rPr>
              <a:t> Military Commissioner</a:t>
            </a:r>
            <a:endParaRPr lang="zh-HK" sz="1200" dirty="0">
              <a:effectLst/>
              <a:latin typeface="Times New Roman" panose="02020603050405020304" pitchFamily="18" charset="0"/>
              <a:ea typeface="新細明體"/>
              <a:cs typeface="Times New Roman" panose="02020603050405020304" pitchFamily="18" charset="0"/>
            </a:endParaRPr>
          </a:p>
        </p:txBody>
      </p:sp>
      <p:sp>
        <p:nvSpPr>
          <p:cNvPr id="188" name="TextBox 57">
            <a:extLst>
              <a:ext uri="{FF2B5EF4-FFF2-40B4-BE49-F238E27FC236}">
                <a16:creationId xmlns:a16="http://schemas.microsoft.com/office/drawing/2014/main" id="{84B5330C-C683-4E9F-9AE6-72E25A94B2FA}"/>
              </a:ext>
            </a:extLst>
          </p:cNvPr>
          <p:cNvSpPr txBox="1"/>
          <p:nvPr/>
        </p:nvSpPr>
        <p:spPr>
          <a:xfrm>
            <a:off x="7404335" y="1122325"/>
            <a:ext cx="1338584" cy="461665"/>
          </a:xfrm>
          <a:prstGeom prst="rect">
            <a:avLst/>
          </a:prstGeom>
          <a:solidFill>
            <a:schemeClr val="accent1">
              <a:lumMod val="20000"/>
              <a:lumOff val="80000"/>
            </a:schemeClr>
          </a:solidFill>
          <a:ln>
            <a:solidFill>
              <a:schemeClr val="accent2">
                <a:lumMod val="75000"/>
              </a:schemeClr>
            </a:solidFill>
          </a:ln>
        </p:spPr>
        <p:txBody>
          <a:bodyPr wrap="square" rtlCol="0">
            <a:spAutoFit/>
          </a:bodyPr>
          <a:lstStyle/>
          <a:p>
            <a:pPr>
              <a:spcAft>
                <a:spcPts val="0"/>
              </a:spcAft>
            </a:pPr>
            <a:r>
              <a:rPr lang="en-US" altLang="zh-CN" sz="1200" kern="1200" dirty="0" err="1">
                <a:solidFill>
                  <a:srgbClr val="FF0000"/>
                </a:solidFill>
                <a:effectLst/>
                <a:latin typeface="Times New Roman" panose="02020603050405020304" pitchFamily="18" charset="0"/>
                <a:ea typeface="新細明體"/>
                <a:cs typeface="Times New Roman" panose="02020603050405020304" pitchFamily="18" charset="0"/>
              </a:rPr>
              <a:t>Fanyang</a:t>
            </a:r>
            <a:r>
              <a:rPr lang="en-US" altLang="zh-CN" sz="1200" kern="1200" dirty="0">
                <a:solidFill>
                  <a:srgbClr val="FF0000"/>
                </a:solidFill>
                <a:effectLst/>
                <a:latin typeface="Times New Roman" panose="02020603050405020304" pitchFamily="18" charset="0"/>
                <a:ea typeface="新細明體"/>
                <a:cs typeface="Times New Roman" panose="02020603050405020304" pitchFamily="18" charset="0"/>
              </a:rPr>
              <a:t> Military Commissioner</a:t>
            </a:r>
            <a:endParaRPr lang="zh-HK" sz="1200" dirty="0">
              <a:effectLst/>
              <a:latin typeface="Times New Roman" panose="02020603050405020304" pitchFamily="18" charset="0"/>
              <a:ea typeface="新細明體"/>
              <a:cs typeface="Times New Roman" panose="02020603050405020304" pitchFamily="18" charset="0"/>
            </a:endParaRPr>
          </a:p>
        </p:txBody>
      </p:sp>
      <p:sp>
        <p:nvSpPr>
          <p:cNvPr id="189" name="TextBox 49">
            <a:extLst>
              <a:ext uri="{FF2B5EF4-FFF2-40B4-BE49-F238E27FC236}">
                <a16:creationId xmlns:a16="http://schemas.microsoft.com/office/drawing/2014/main" id="{D7D85B6D-CADD-4E09-A5FD-B2497DD8121C}"/>
              </a:ext>
            </a:extLst>
          </p:cNvPr>
          <p:cNvSpPr txBox="1"/>
          <p:nvPr/>
        </p:nvSpPr>
        <p:spPr>
          <a:xfrm>
            <a:off x="7767416" y="746576"/>
            <a:ext cx="1338561" cy="461665"/>
          </a:xfrm>
          <a:prstGeom prst="rect">
            <a:avLst/>
          </a:prstGeom>
          <a:solidFill>
            <a:schemeClr val="accent1">
              <a:lumMod val="20000"/>
              <a:lumOff val="80000"/>
            </a:schemeClr>
          </a:solidFill>
          <a:ln>
            <a:solidFill>
              <a:schemeClr val="accent2">
                <a:lumMod val="75000"/>
              </a:schemeClr>
            </a:solidFill>
          </a:ln>
        </p:spPr>
        <p:txBody>
          <a:bodyPr wrap="square" rtlCol="0">
            <a:spAutoFit/>
          </a:bodyPr>
          <a:lstStyle/>
          <a:p>
            <a:pPr>
              <a:spcAft>
                <a:spcPts val="0"/>
              </a:spcAft>
            </a:pPr>
            <a:r>
              <a:rPr lang="en-US" altLang="zh-CN" sz="1200" kern="1200" dirty="0" err="1">
                <a:solidFill>
                  <a:srgbClr val="FF0000"/>
                </a:solidFill>
                <a:effectLst/>
                <a:latin typeface="Times New Roman" panose="02020603050405020304" pitchFamily="18" charset="0"/>
                <a:ea typeface="新細明體"/>
                <a:cs typeface="Times New Roman" panose="02020603050405020304" pitchFamily="18" charset="0"/>
              </a:rPr>
              <a:t>Pinglu</a:t>
            </a:r>
            <a:r>
              <a:rPr lang="en-US" altLang="zh-CN" sz="1200" kern="1200" dirty="0">
                <a:solidFill>
                  <a:srgbClr val="FF0000"/>
                </a:solidFill>
                <a:effectLst/>
                <a:latin typeface="Times New Roman" panose="02020603050405020304" pitchFamily="18" charset="0"/>
                <a:ea typeface="新細明體"/>
                <a:cs typeface="Times New Roman" panose="02020603050405020304" pitchFamily="18" charset="0"/>
              </a:rPr>
              <a:t> Military Commissioner</a:t>
            </a:r>
            <a:endParaRPr lang="zh-HK" sz="1200" dirty="0">
              <a:effectLst/>
              <a:latin typeface="Times New Roman" panose="02020603050405020304" pitchFamily="18" charset="0"/>
              <a:ea typeface="新細明體"/>
              <a:cs typeface="Times New Roman" panose="02020603050405020304" pitchFamily="18" charset="0"/>
            </a:endParaRPr>
          </a:p>
        </p:txBody>
      </p:sp>
    </p:spTree>
    <p:extLst>
      <p:ext uri="{BB962C8B-B14F-4D97-AF65-F5344CB8AC3E}">
        <p14:creationId xmlns:p14="http://schemas.microsoft.com/office/powerpoint/2010/main" val="3858670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fade">
                                      <p:cBhvr>
                                        <p:cTn id="12" dur="500"/>
                                        <p:tgtEl>
                                          <p:spTgt spid="6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fade">
                                      <p:cBhvr>
                                        <p:cTn id="17" dur="500"/>
                                        <p:tgtEl>
                                          <p:spTgt spid="6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8"/>
                                        </p:tgtEl>
                                        <p:attrNameLst>
                                          <p:attrName>style.visibility</p:attrName>
                                        </p:attrNameLst>
                                      </p:cBhvr>
                                      <p:to>
                                        <p:strVal val="visible"/>
                                      </p:to>
                                    </p:set>
                                    <p:animEffect transition="in" filter="fade">
                                      <p:cBhvr>
                                        <p:cTn id="26" dur="500"/>
                                        <p:tgtEl>
                                          <p:spTgt spid="6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2"/>
                                        </p:tgtEl>
                                        <p:attrNameLst>
                                          <p:attrName>style.visibility</p:attrName>
                                        </p:attrNameLst>
                                      </p:cBhvr>
                                      <p:to>
                                        <p:strVal val="visible"/>
                                      </p:to>
                                    </p:set>
                                    <p:animEffect transition="in" filter="fade">
                                      <p:cBhvr>
                                        <p:cTn id="31" dur="500"/>
                                        <p:tgtEl>
                                          <p:spTgt spid="7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3"/>
                                        </p:tgtEl>
                                        <p:attrNameLst>
                                          <p:attrName>style.visibility</p:attrName>
                                        </p:attrNameLst>
                                      </p:cBhvr>
                                      <p:to>
                                        <p:strVal val="visible"/>
                                      </p:to>
                                    </p:set>
                                    <p:animEffect transition="in" filter="fade">
                                      <p:cBhvr>
                                        <p:cTn id="36" dur="500"/>
                                        <p:tgtEl>
                                          <p:spTgt spid="7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9"/>
                                        </p:tgtEl>
                                        <p:attrNameLst>
                                          <p:attrName>style.visibility</p:attrName>
                                        </p:attrNameLst>
                                      </p:cBhvr>
                                      <p:to>
                                        <p:strVal val="visible"/>
                                      </p:to>
                                    </p:set>
                                    <p:animEffect transition="in" filter="fade">
                                      <p:cBhvr>
                                        <p:cTn id="41" dur="500"/>
                                        <p:tgtEl>
                                          <p:spTgt spid="6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5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81"/>
                                        </p:tgtEl>
                                        <p:attrNameLst>
                                          <p:attrName>style.visibility</p:attrName>
                                        </p:attrNameLst>
                                      </p:cBhvr>
                                      <p:to>
                                        <p:strVal val="visible"/>
                                      </p:to>
                                    </p:set>
                                    <p:animEffect transition="in" filter="fade">
                                      <p:cBhvr>
                                        <p:cTn id="56" dur="500"/>
                                        <p:tgtEl>
                                          <p:spTgt spid="181"/>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83"/>
                                        </p:tgtEl>
                                        <p:attrNameLst>
                                          <p:attrName>style.visibility</p:attrName>
                                        </p:attrNameLst>
                                      </p:cBhvr>
                                      <p:to>
                                        <p:strVal val="visible"/>
                                      </p:to>
                                    </p:set>
                                    <p:animEffect transition="in" filter="fade">
                                      <p:cBhvr>
                                        <p:cTn id="61" dur="500"/>
                                        <p:tgtEl>
                                          <p:spTgt spid="183"/>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84"/>
                                        </p:tgtEl>
                                        <p:attrNameLst>
                                          <p:attrName>style.visibility</p:attrName>
                                        </p:attrNameLst>
                                      </p:cBhvr>
                                      <p:to>
                                        <p:strVal val="visible"/>
                                      </p:to>
                                    </p:set>
                                    <p:animEffect transition="in" filter="fade">
                                      <p:cBhvr>
                                        <p:cTn id="66" dur="500"/>
                                        <p:tgtEl>
                                          <p:spTgt spid="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61" grpId="0" animBg="1"/>
      <p:bldP spid="62" grpId="0" animBg="1"/>
      <p:bldP spid="63" grpId="0" animBg="1"/>
      <p:bldP spid="67" grpId="0" animBg="1"/>
      <p:bldP spid="73" grpId="0" animBg="1"/>
      <p:bldP spid="181" grpId="0" animBg="1"/>
      <p:bldP spid="183" grpId="0" animBg="1"/>
      <p:bldP spid="18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pic>
        <p:nvPicPr>
          <p:cNvPr id="23" name="Picture 3"/>
          <p:cNvPicPr>
            <a:picLocks noChangeAspect="1" noChangeArrowheads="1"/>
          </p:cNvPicPr>
          <p:nvPr/>
        </p:nvPicPr>
        <p:blipFill>
          <a:blip r:embed="rId3" cstate="print"/>
          <a:srcRect/>
          <a:stretch>
            <a:fillRect/>
          </a:stretch>
        </p:blipFill>
        <p:spPr bwMode="auto">
          <a:xfrm>
            <a:off x="3693109" y="-125660"/>
            <a:ext cx="4709096" cy="7139940"/>
          </a:xfrm>
          <a:prstGeom prst="rect">
            <a:avLst/>
          </a:prstGeom>
          <a:noFill/>
          <a:ln w="9525">
            <a:noFill/>
            <a:miter lim="800000"/>
            <a:headEnd/>
            <a:tailEnd/>
          </a:ln>
          <a:effectLst/>
        </p:spPr>
      </p:pic>
      <p:sp>
        <p:nvSpPr>
          <p:cNvPr id="24" name="TextBox 5"/>
          <p:cNvSpPr txBox="1"/>
          <p:nvPr/>
        </p:nvSpPr>
        <p:spPr>
          <a:xfrm>
            <a:off x="7132473" y="1278287"/>
            <a:ext cx="1508646" cy="905587"/>
          </a:xfrm>
          <a:prstGeom prst="rect">
            <a:avLst/>
          </a:prstGeom>
          <a:solidFill>
            <a:sysClr val="window" lastClr="FFFFFF">
              <a:lumMod val="85000"/>
            </a:sysClr>
          </a:solidFill>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HK" altLang="zh-CN" b="0" i="0" u="none" strike="noStrike" kern="1200" cap="none" spc="0" normalizeH="0" baseline="0" noProof="0" dirty="0">
                <a:ln>
                  <a:noFill/>
                </a:ln>
                <a:solidFill>
                  <a:srgbClr val="000000"/>
                </a:solidFill>
                <a:effectLst/>
                <a:uLnTx/>
                <a:uFillTx/>
                <a:latin typeface="Times New Roman" panose="02020603050405020304" pitchFamily="18" charset="0"/>
                <a:ea typeface="新細明體"/>
                <a:cs typeface="Times New Roman" panose="02020603050405020304" pitchFamily="18" charset="0"/>
              </a:rPr>
              <a:t>Reflective iron breastplate</a:t>
            </a:r>
            <a:endParaRPr kumimoji="0" lang="zh-HK" altLang="en-US" b="0" i="0" u="none" strike="noStrike" kern="0" cap="none" spc="0" normalizeH="0" baseline="0" noProof="0" dirty="0">
              <a:ln>
                <a:noFill/>
              </a:ln>
              <a:solidFill>
                <a:sysClr val="windowText" lastClr="000000"/>
              </a:solidFill>
              <a:effectLst/>
              <a:uLnTx/>
              <a:uFillTx/>
              <a:latin typeface="Times New Roman" panose="02020603050405020304" pitchFamily="18" charset="0"/>
              <a:ea typeface="新細明體"/>
              <a:cs typeface="Times New Roman" panose="02020603050405020304" pitchFamily="18" charset="0"/>
            </a:endParaRPr>
          </a:p>
        </p:txBody>
      </p:sp>
      <p:sp>
        <p:nvSpPr>
          <p:cNvPr id="25" name="TextBox 6"/>
          <p:cNvSpPr txBox="1"/>
          <p:nvPr/>
        </p:nvSpPr>
        <p:spPr>
          <a:xfrm>
            <a:off x="6956008" y="2593729"/>
            <a:ext cx="2066988" cy="407323"/>
          </a:xfrm>
          <a:prstGeom prst="rect">
            <a:avLst/>
          </a:prstGeom>
          <a:solidFill>
            <a:sysClr val="window" lastClr="FFFFFF">
              <a:lumMod val="85000"/>
            </a:sysClr>
          </a:solidFill>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HK" altLang="zh-CN" b="0" i="0" u="none" strike="noStrike" kern="1200" cap="none" spc="0" normalizeH="0" baseline="0" noProof="0" dirty="0">
                <a:ln>
                  <a:noFill/>
                </a:ln>
                <a:solidFill>
                  <a:srgbClr val="000000"/>
                </a:solidFill>
                <a:effectLst/>
                <a:uLnTx/>
                <a:uFillTx/>
                <a:latin typeface="Times New Roman" panose="02020603050405020304" pitchFamily="18" charset="0"/>
                <a:ea typeface="新細明體"/>
                <a:cs typeface="Times New Roman" panose="02020603050405020304" pitchFamily="18" charset="0"/>
              </a:rPr>
              <a:t>Leather inner layer</a:t>
            </a:r>
            <a:endParaRPr kumimoji="0" lang="zh-HK" altLang="en-US" b="0" i="0" u="none" strike="noStrike" kern="0" cap="none" spc="0" normalizeH="0" baseline="0" noProof="0" dirty="0">
              <a:ln>
                <a:noFill/>
              </a:ln>
              <a:solidFill>
                <a:sysClr val="windowText" lastClr="000000"/>
              </a:solidFill>
              <a:effectLst/>
              <a:uLnTx/>
              <a:uFillTx/>
              <a:latin typeface="Times New Roman" panose="02020603050405020304" pitchFamily="18" charset="0"/>
              <a:ea typeface="新細明體"/>
              <a:cs typeface="Times New Roman" panose="02020603050405020304" pitchFamily="18" charset="0"/>
            </a:endParaRPr>
          </a:p>
        </p:txBody>
      </p:sp>
      <p:sp>
        <p:nvSpPr>
          <p:cNvPr id="26" name="TextBox 7"/>
          <p:cNvSpPr txBox="1"/>
          <p:nvPr/>
        </p:nvSpPr>
        <p:spPr>
          <a:xfrm>
            <a:off x="6676791" y="3106288"/>
            <a:ext cx="2346205" cy="645076"/>
          </a:xfrm>
          <a:prstGeom prst="rect">
            <a:avLst/>
          </a:prstGeom>
          <a:solidFill>
            <a:sysClr val="window" lastClr="FFFFFF">
              <a:lumMod val="85000"/>
            </a:sysClr>
          </a:solidFill>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HK" altLang="zh-CN" b="0" i="0" u="none" strike="noStrike" kern="1200" cap="none" spc="0" normalizeH="0" baseline="0" noProof="0" dirty="0">
                <a:ln>
                  <a:noFill/>
                </a:ln>
                <a:solidFill>
                  <a:srgbClr val="000000"/>
                </a:solidFill>
                <a:effectLst/>
                <a:uLnTx/>
                <a:uFillTx/>
                <a:latin typeface="Times New Roman" panose="02020603050405020304" pitchFamily="18" charset="0"/>
                <a:ea typeface="新細明體"/>
                <a:cs typeface="Times New Roman" panose="02020603050405020304" pitchFamily="18" charset="0"/>
              </a:rPr>
              <a:t>Iron </a:t>
            </a:r>
            <a:r>
              <a:rPr lang="en-HK" altLang="zh-CN" dirty="0">
                <a:solidFill>
                  <a:srgbClr val="000000"/>
                </a:solidFill>
                <a:latin typeface="Times New Roman" panose="02020603050405020304" pitchFamily="18" charset="0"/>
                <a:ea typeface="新細明體"/>
                <a:cs typeface="Times New Roman" panose="02020603050405020304" pitchFamily="18" charset="0"/>
              </a:rPr>
              <a:t>circular plate to protect the abdomen</a:t>
            </a:r>
            <a:endParaRPr kumimoji="0" lang="zh-HK" altLang="en-US" b="0" i="0" u="none" strike="noStrike" kern="0" cap="none" spc="0" normalizeH="0" baseline="0" noProof="0" dirty="0">
              <a:ln>
                <a:noFill/>
              </a:ln>
              <a:solidFill>
                <a:sysClr val="windowText" lastClr="000000"/>
              </a:solidFill>
              <a:effectLst/>
              <a:uLnTx/>
              <a:uFillTx/>
              <a:latin typeface="Times New Roman" panose="02020603050405020304" pitchFamily="18" charset="0"/>
              <a:ea typeface="新細明體"/>
              <a:cs typeface="Times New Roman" panose="02020603050405020304" pitchFamily="18" charset="0"/>
            </a:endParaRPr>
          </a:p>
        </p:txBody>
      </p:sp>
      <p:sp>
        <p:nvSpPr>
          <p:cNvPr id="27" name="TextBox 8"/>
          <p:cNvSpPr txBox="1"/>
          <p:nvPr/>
        </p:nvSpPr>
        <p:spPr>
          <a:xfrm>
            <a:off x="7023313" y="4324995"/>
            <a:ext cx="1247290" cy="585337"/>
          </a:xfrm>
          <a:prstGeom prst="rect">
            <a:avLst/>
          </a:prstGeom>
          <a:solidFill>
            <a:sysClr val="window" lastClr="FFFFFF">
              <a:lumMod val="85000"/>
            </a:sysClr>
          </a:solidFill>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b="0" i="0" u="none" strike="noStrike" kern="1200" cap="none" spc="0" normalizeH="0" baseline="0" noProof="0" dirty="0">
                <a:ln>
                  <a:noFill/>
                </a:ln>
                <a:solidFill>
                  <a:srgbClr val="000000"/>
                </a:solidFill>
                <a:effectLst/>
                <a:uLnTx/>
                <a:uFillTx/>
                <a:latin typeface="Times New Roman" panose="02020603050405020304" pitchFamily="18" charset="0"/>
                <a:ea typeface="新細明體"/>
                <a:cs typeface="Times New Roman" panose="02020603050405020304" pitchFamily="18" charset="0"/>
              </a:rPr>
              <a:t>Iron thigh guard </a:t>
            </a:r>
            <a:endParaRPr kumimoji="0" lang="zh-HK" altLang="en-US" b="0" i="0" u="none" strike="noStrike" kern="0" cap="none" spc="0" normalizeH="0" baseline="0" noProof="0" dirty="0">
              <a:ln>
                <a:noFill/>
              </a:ln>
              <a:solidFill>
                <a:sysClr val="windowText" lastClr="000000"/>
              </a:solidFill>
              <a:effectLst/>
              <a:uLnTx/>
              <a:uFillTx/>
              <a:latin typeface="Times New Roman" panose="02020603050405020304" pitchFamily="18" charset="0"/>
              <a:ea typeface="新細明體"/>
              <a:cs typeface="Times New Roman" panose="02020603050405020304" pitchFamily="18" charset="0"/>
            </a:endParaRPr>
          </a:p>
        </p:txBody>
      </p:sp>
      <p:sp>
        <p:nvSpPr>
          <p:cNvPr id="28" name="TextBox 9"/>
          <p:cNvSpPr txBox="1"/>
          <p:nvPr/>
        </p:nvSpPr>
        <p:spPr>
          <a:xfrm>
            <a:off x="2841889" y="3344780"/>
            <a:ext cx="1472727" cy="597785"/>
          </a:xfrm>
          <a:prstGeom prst="rect">
            <a:avLst/>
          </a:prstGeom>
          <a:solidFill>
            <a:sysClr val="window" lastClr="FFFFFF">
              <a:lumMod val="85000"/>
            </a:sysClr>
          </a:solidFill>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HK" altLang="zh-CN" b="0" i="0" u="none" strike="noStrike" kern="1200" cap="none" spc="0" normalizeH="0" baseline="0" noProof="0" dirty="0">
                <a:ln>
                  <a:noFill/>
                </a:ln>
                <a:solidFill>
                  <a:srgbClr val="000000"/>
                </a:solidFill>
                <a:effectLst/>
                <a:uLnTx/>
                <a:uFillTx/>
                <a:latin typeface="Times New Roman" panose="02020603050405020304" pitchFamily="18" charset="0"/>
                <a:ea typeface="新細明體"/>
                <a:cs typeface="Times New Roman" panose="02020603050405020304" pitchFamily="18" charset="0"/>
              </a:rPr>
              <a:t>Leather shirt tail</a:t>
            </a:r>
            <a:endParaRPr kumimoji="0" lang="zh-HK" altLang="en-US" b="0" i="0" u="none" strike="noStrike" kern="0" cap="none" spc="0" normalizeH="0" baseline="0" noProof="0" dirty="0">
              <a:ln>
                <a:noFill/>
              </a:ln>
              <a:solidFill>
                <a:sysClr val="windowText" lastClr="000000"/>
              </a:solidFill>
              <a:effectLst/>
              <a:uLnTx/>
              <a:uFillTx/>
              <a:latin typeface="Times New Roman" panose="02020603050405020304" pitchFamily="18" charset="0"/>
              <a:ea typeface="新細明體"/>
              <a:cs typeface="Times New Roman" panose="02020603050405020304" pitchFamily="18" charset="0"/>
            </a:endParaRPr>
          </a:p>
        </p:txBody>
      </p:sp>
      <p:sp>
        <p:nvSpPr>
          <p:cNvPr id="29" name="TextBox 10"/>
          <p:cNvSpPr txBox="1"/>
          <p:nvPr/>
        </p:nvSpPr>
        <p:spPr>
          <a:xfrm>
            <a:off x="2625966" y="1670392"/>
            <a:ext cx="1638555" cy="905587"/>
          </a:xfrm>
          <a:prstGeom prst="rect">
            <a:avLst/>
          </a:prstGeom>
          <a:solidFill>
            <a:sysClr val="window" lastClr="FFFFFF">
              <a:lumMod val="85000"/>
            </a:sysClr>
          </a:solidFill>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HK" altLang="zh-CN" noProof="0" dirty="0" smtClean="0">
                <a:solidFill>
                  <a:srgbClr val="000000"/>
                </a:solidFill>
                <a:latin typeface="Times New Roman" panose="02020603050405020304" pitchFamily="18" charset="0"/>
                <a:ea typeface="新細明體"/>
                <a:cs typeface="Times New Roman" panose="02020603050405020304" pitchFamily="18" charset="0"/>
              </a:rPr>
              <a:t>D</a:t>
            </a:r>
            <a:r>
              <a:rPr kumimoji="0" lang="en-HK" altLang="zh-CN" b="0" i="0" u="none" strike="noStrike" kern="1200" cap="none" spc="0" normalizeH="0" baseline="0" noProof="0" dirty="0" smtClean="0">
                <a:ln>
                  <a:noFill/>
                </a:ln>
                <a:solidFill>
                  <a:srgbClr val="000000"/>
                </a:solidFill>
                <a:effectLst/>
                <a:uLnTx/>
                <a:uFillTx/>
                <a:latin typeface="Times New Roman" panose="02020603050405020304" pitchFamily="18" charset="0"/>
                <a:ea typeface="新細明體"/>
                <a:cs typeface="Times New Roman" panose="02020603050405020304" pitchFamily="18" charset="0"/>
              </a:rPr>
              <a:t>ragon</a:t>
            </a:r>
            <a:r>
              <a:rPr kumimoji="0" lang="en-HK" altLang="zh-CN" b="0" i="0" u="none" strike="noStrike" kern="1200" cap="none" spc="0" normalizeH="0" baseline="0" noProof="0" dirty="0" smtClean="0">
                <a:ln>
                  <a:noFill/>
                </a:ln>
                <a:solidFill>
                  <a:srgbClr val="7030A0"/>
                </a:solidFill>
                <a:effectLst/>
                <a:uLnTx/>
                <a:uFillTx/>
                <a:latin typeface="Times New Roman" panose="02020603050405020304" pitchFamily="18" charset="0"/>
                <a:ea typeface="新細明體"/>
                <a:cs typeface="Times New Roman" panose="02020603050405020304" pitchFamily="18" charset="0"/>
              </a:rPr>
              <a:t>-</a:t>
            </a:r>
            <a:r>
              <a:rPr kumimoji="0" lang="en-HK" altLang="zh-CN" b="0" i="0" u="none" strike="noStrike" kern="1200" cap="none" spc="0" normalizeH="0" baseline="0" noProof="0" dirty="0" smtClean="0">
                <a:ln>
                  <a:noFill/>
                </a:ln>
                <a:solidFill>
                  <a:srgbClr val="000000"/>
                </a:solidFill>
                <a:effectLst/>
                <a:uLnTx/>
                <a:uFillTx/>
                <a:latin typeface="Times New Roman" panose="02020603050405020304" pitchFamily="18" charset="0"/>
                <a:ea typeface="新細明體"/>
                <a:cs typeface="Times New Roman" panose="02020603050405020304" pitchFamily="18" charset="0"/>
              </a:rPr>
              <a:t>shaped </a:t>
            </a:r>
            <a:r>
              <a:rPr kumimoji="0" lang="en-HK" altLang="zh-CN" b="0" i="0" u="none" strike="noStrike" kern="1200" cap="none" spc="0" normalizeH="0" baseline="0" noProof="0" dirty="0">
                <a:ln>
                  <a:noFill/>
                </a:ln>
                <a:solidFill>
                  <a:srgbClr val="000000"/>
                </a:solidFill>
                <a:effectLst/>
                <a:uLnTx/>
                <a:uFillTx/>
                <a:latin typeface="Times New Roman" panose="02020603050405020304" pitchFamily="18" charset="0"/>
                <a:ea typeface="新細明體"/>
                <a:cs typeface="Times New Roman" panose="02020603050405020304" pitchFamily="18" charset="0"/>
              </a:rPr>
              <a:t>iron </a:t>
            </a:r>
            <a:r>
              <a:rPr kumimoji="0" lang="en-US" altLang="zh-CN" b="0" i="0" u="none" strike="noStrike" kern="1200" cap="none" spc="0" normalizeH="0" baseline="0" noProof="0" dirty="0" err="1">
                <a:ln>
                  <a:noFill/>
                </a:ln>
                <a:solidFill>
                  <a:srgbClr val="000000"/>
                </a:solidFill>
                <a:effectLst/>
                <a:uLnTx/>
                <a:uFillTx/>
                <a:latin typeface="Times New Roman" panose="02020603050405020304" pitchFamily="18" charset="0"/>
                <a:ea typeface="新細明體"/>
                <a:cs typeface="Times New Roman" panose="02020603050405020304" pitchFamily="18" charset="0"/>
              </a:rPr>
              <a:t>armour</a:t>
            </a:r>
            <a:endParaRPr kumimoji="0" lang="zh-HK" altLang="en-US" b="0" i="0" u="none" strike="noStrike" kern="0" cap="none" spc="0" normalizeH="0" baseline="0" noProof="0" dirty="0">
              <a:ln>
                <a:noFill/>
              </a:ln>
              <a:solidFill>
                <a:sysClr val="windowText" lastClr="000000"/>
              </a:solidFill>
              <a:effectLst/>
              <a:uLnTx/>
              <a:uFillTx/>
              <a:latin typeface="Times New Roman" panose="02020603050405020304" pitchFamily="18" charset="0"/>
              <a:ea typeface="新細明體"/>
              <a:cs typeface="Times New Roman" panose="02020603050405020304" pitchFamily="18" charset="0"/>
            </a:endParaRPr>
          </a:p>
        </p:txBody>
      </p:sp>
      <p:cxnSp>
        <p:nvCxnSpPr>
          <p:cNvPr id="30" name="Straight Connector 12"/>
          <p:cNvCxnSpPr>
            <a:cxnSpLocks/>
            <a:stCxn id="24" idx="1"/>
          </p:cNvCxnSpPr>
          <p:nvPr/>
        </p:nvCxnSpPr>
        <p:spPr>
          <a:xfrm flipH="1">
            <a:off x="5840915" y="1731081"/>
            <a:ext cx="1291558" cy="492277"/>
          </a:xfrm>
          <a:prstGeom prst="line">
            <a:avLst/>
          </a:prstGeom>
          <a:noFill/>
          <a:ln w="9525" cap="flat" cmpd="sng" algn="ctr">
            <a:solidFill>
              <a:sysClr val="windowText" lastClr="000000"/>
            </a:solidFill>
            <a:prstDash val="solid"/>
            <a:tailEnd type="oval"/>
          </a:ln>
          <a:effectLst/>
        </p:spPr>
      </p:cxnSp>
      <p:cxnSp>
        <p:nvCxnSpPr>
          <p:cNvPr id="31" name="Straight Connector 14"/>
          <p:cNvCxnSpPr/>
          <p:nvPr/>
        </p:nvCxnSpPr>
        <p:spPr>
          <a:xfrm>
            <a:off x="5841164" y="2718126"/>
            <a:ext cx="1115546" cy="0"/>
          </a:xfrm>
          <a:prstGeom prst="line">
            <a:avLst/>
          </a:prstGeom>
          <a:noFill/>
          <a:ln w="9525" cap="flat" cmpd="sng" algn="ctr">
            <a:solidFill>
              <a:sysClr val="windowText" lastClr="000000"/>
            </a:solidFill>
            <a:prstDash val="solid"/>
            <a:headEnd type="oval"/>
          </a:ln>
          <a:effectLst/>
        </p:spPr>
      </p:cxnSp>
      <p:cxnSp>
        <p:nvCxnSpPr>
          <p:cNvPr id="32" name="Straight Connector 16"/>
          <p:cNvCxnSpPr/>
          <p:nvPr/>
        </p:nvCxnSpPr>
        <p:spPr>
          <a:xfrm>
            <a:off x="5559324" y="3150876"/>
            <a:ext cx="1115546" cy="0"/>
          </a:xfrm>
          <a:prstGeom prst="line">
            <a:avLst/>
          </a:prstGeom>
          <a:noFill/>
          <a:ln w="9525" cap="flat" cmpd="sng" algn="ctr">
            <a:solidFill>
              <a:sysClr val="windowText" lastClr="000000"/>
            </a:solidFill>
            <a:prstDash val="solid"/>
            <a:headEnd type="oval"/>
          </a:ln>
          <a:effectLst/>
        </p:spPr>
      </p:cxnSp>
      <p:cxnSp>
        <p:nvCxnSpPr>
          <p:cNvPr id="33" name="Straight Connector 21"/>
          <p:cNvCxnSpPr/>
          <p:nvPr/>
        </p:nvCxnSpPr>
        <p:spPr>
          <a:xfrm flipH="1">
            <a:off x="6487006" y="4510948"/>
            <a:ext cx="528416" cy="0"/>
          </a:xfrm>
          <a:prstGeom prst="line">
            <a:avLst/>
          </a:prstGeom>
          <a:noFill/>
          <a:ln w="9525" cap="flat" cmpd="sng" algn="ctr">
            <a:solidFill>
              <a:sysClr val="windowText" lastClr="000000"/>
            </a:solidFill>
            <a:prstDash val="solid"/>
            <a:headEnd type="none"/>
            <a:tailEnd type="oval"/>
          </a:ln>
          <a:effectLst/>
        </p:spPr>
      </p:cxnSp>
      <p:cxnSp>
        <p:nvCxnSpPr>
          <p:cNvPr id="34" name="Straight Connector 25"/>
          <p:cNvCxnSpPr/>
          <p:nvPr/>
        </p:nvCxnSpPr>
        <p:spPr>
          <a:xfrm>
            <a:off x="4264521" y="1844487"/>
            <a:ext cx="528416" cy="0"/>
          </a:xfrm>
          <a:prstGeom prst="line">
            <a:avLst/>
          </a:prstGeom>
          <a:noFill/>
          <a:ln w="9525" cap="flat" cmpd="sng" algn="ctr">
            <a:solidFill>
              <a:sysClr val="windowText" lastClr="000000"/>
            </a:solidFill>
            <a:prstDash val="solid"/>
            <a:tailEnd type="oval"/>
          </a:ln>
          <a:effectLst/>
        </p:spPr>
      </p:cxnSp>
      <p:cxnSp>
        <p:nvCxnSpPr>
          <p:cNvPr id="35" name="Straight Connector 27"/>
          <p:cNvCxnSpPr>
            <a:cxnSpLocks/>
            <a:stCxn id="28" idx="3"/>
          </p:cNvCxnSpPr>
          <p:nvPr/>
        </p:nvCxnSpPr>
        <p:spPr>
          <a:xfrm>
            <a:off x="4314616" y="3643673"/>
            <a:ext cx="821802" cy="63278"/>
          </a:xfrm>
          <a:prstGeom prst="line">
            <a:avLst/>
          </a:prstGeom>
          <a:noFill/>
          <a:ln w="9525" cap="flat" cmpd="sng" algn="ctr">
            <a:solidFill>
              <a:sysClr val="windowText" lastClr="000000"/>
            </a:solidFill>
            <a:prstDash val="solid"/>
            <a:tailEnd type="oval"/>
          </a:ln>
          <a:effectLst/>
        </p:spPr>
      </p:cxnSp>
      <p:sp>
        <p:nvSpPr>
          <p:cNvPr id="36" name="TextBox 17"/>
          <p:cNvSpPr txBox="1"/>
          <p:nvPr/>
        </p:nvSpPr>
        <p:spPr>
          <a:xfrm>
            <a:off x="6344728" y="6194798"/>
            <a:ext cx="2372551" cy="471027"/>
          </a:xfrm>
          <a:prstGeom prst="rect">
            <a:avLst/>
          </a:prstGeom>
          <a:noFill/>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HK" altLang="zh-CN" sz="1600" b="0" i="0" u="none" strike="noStrike" kern="1200" cap="none" spc="0" normalizeH="0" baseline="0" noProof="0" dirty="0">
                <a:ln>
                  <a:noFill/>
                </a:ln>
                <a:solidFill>
                  <a:srgbClr val="000000"/>
                </a:solidFill>
                <a:effectLst/>
                <a:uLnTx/>
                <a:uFillTx/>
                <a:latin typeface="Times New Roman" panose="02020603050405020304" pitchFamily="18" charset="0"/>
                <a:ea typeface="新細明體"/>
                <a:cs typeface="Times New Roman" panose="02020603050405020304" pitchFamily="18" charset="0"/>
              </a:rPr>
              <a:t>Source: </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新細明體"/>
                <a:cs typeface="Times New Roman" panose="02020603050405020304" pitchFamily="18" charset="0"/>
              </a:rPr>
              <a:t>Peers 1996, p. 17.</a:t>
            </a:r>
            <a:endParaRPr kumimoji="0" lang="zh-HK" altLang="en-US" sz="16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新細明體"/>
              <a:cs typeface="Times New Roman" panose="02020603050405020304" pitchFamily="18" charset="0"/>
            </a:endParaRPr>
          </a:p>
        </p:txBody>
      </p:sp>
      <p:sp>
        <p:nvSpPr>
          <p:cNvPr id="38" name="TextBox 4"/>
          <p:cNvSpPr txBox="1"/>
          <p:nvPr/>
        </p:nvSpPr>
        <p:spPr>
          <a:xfrm>
            <a:off x="0" y="5160712"/>
            <a:ext cx="4314616" cy="1615827"/>
          </a:xfrm>
          <a:prstGeom prst="rect">
            <a:avLst/>
          </a:prstGeom>
          <a:solidFill>
            <a:srgbClr val="9BBB59">
              <a:lumMod val="40000"/>
              <a:lumOff val="60000"/>
            </a:srgbClr>
          </a:solidFill>
        </p:spPr>
        <p:txBody>
          <a:bodyPr wrap="square" rtlCol="0">
            <a:spAutoFit/>
          </a:bodyPr>
          <a:lstStyle/>
          <a:p>
            <a:pPr marL="0" marR="0" lvl="0" indent="0" defTabSz="914400" eaLnBrk="1" fontAlgn="auto" latinLnBrk="0" hangingPunct="1">
              <a:lnSpc>
                <a:spcPct val="110000"/>
              </a:lnSpc>
              <a:spcBef>
                <a:spcPts val="0"/>
              </a:spcBef>
              <a:spcAft>
                <a:spcPts val="0"/>
              </a:spcAft>
              <a:buClrTx/>
              <a:buSzTx/>
              <a:buFontTx/>
              <a:buNone/>
              <a:tabLst/>
              <a:defRPr/>
            </a:pPr>
            <a:r>
              <a:rPr lang="en-HK" altLang="zh-HK" dirty="0">
                <a:solidFill>
                  <a:srgbClr val="000000"/>
                </a:solidFill>
                <a:latin typeface="Times New Roman" panose="02020603050405020304" pitchFamily="18" charset="0"/>
                <a:ea typeface="新細明體"/>
                <a:cs typeface="Times New Roman" panose="02020603050405020304" pitchFamily="18" charset="0"/>
              </a:rPr>
              <a:t>T</a:t>
            </a:r>
            <a:r>
              <a:rPr lang="en-US" altLang="zh-CN" dirty="0">
                <a:solidFill>
                  <a:srgbClr val="000000"/>
                </a:solidFill>
                <a:latin typeface="Times New Roman" panose="02020603050405020304" pitchFamily="18" charset="0"/>
                <a:ea typeface="新細明體"/>
                <a:cs typeface="Times New Roman" panose="02020603050405020304" pitchFamily="18" charset="0"/>
              </a:rPr>
              <a:t>his is a pottery figure of the Heavenly Guardian, reflecting the typical image of an early </a:t>
            </a:r>
            <a:r>
              <a:rPr lang="en-US" altLang="zh-CN" dirty="0">
                <a:latin typeface="Times New Roman" panose="02020603050405020304" pitchFamily="18" charset="0"/>
                <a:ea typeface="新細明體"/>
                <a:cs typeface="Times New Roman" panose="02020603050405020304" pitchFamily="18" charset="0"/>
              </a:rPr>
              <a:t>Tang warrior. </a:t>
            </a:r>
            <a:r>
              <a:rPr kumimoji="0" lang="en-US" altLang="zh-HK" b="0" u="none" strike="noStrike" kern="1200" cap="none" spc="0" normalizeH="0" baseline="0" noProof="0" dirty="0">
                <a:ln>
                  <a:noFill/>
                </a:ln>
                <a:effectLst/>
                <a:uLnTx/>
                <a:uFillTx/>
                <a:latin typeface="Times New Roman" panose="02020603050405020304" pitchFamily="18" charset="0"/>
                <a:ea typeface="新細明體"/>
                <a:cs typeface="Times New Roman" panose="02020603050405020304" pitchFamily="18" charset="0"/>
              </a:rPr>
              <a:t>The key </a:t>
            </a:r>
            <a:r>
              <a:rPr kumimoji="0" lang="en-US" altLang="zh-HK" b="0" u="none" strike="noStrike" kern="1200" cap="none" spc="0" normalizeH="0" baseline="0" noProof="0" dirty="0" smtClean="0">
                <a:ln>
                  <a:noFill/>
                </a:ln>
                <a:effectLst/>
                <a:uLnTx/>
                <a:uFillTx/>
                <a:latin typeface="Times New Roman" panose="02020603050405020304" pitchFamily="18" charset="0"/>
                <a:ea typeface="新細明體"/>
                <a:cs typeface="Times New Roman" panose="02020603050405020304" pitchFamily="18" charset="0"/>
              </a:rPr>
              <a:t>characteristic </a:t>
            </a:r>
            <a:r>
              <a:rPr kumimoji="0" lang="en-US" altLang="zh-HK" b="0" u="none" strike="noStrike" kern="1200" cap="none" spc="0" normalizeH="0" baseline="0" noProof="0" dirty="0">
                <a:ln>
                  <a:noFill/>
                </a:ln>
                <a:effectLst/>
                <a:uLnTx/>
                <a:uFillTx/>
                <a:latin typeface="Times New Roman" panose="02020603050405020304" pitchFamily="18" charset="0"/>
                <a:ea typeface="新細明體"/>
                <a:cs typeface="Times New Roman" panose="02020603050405020304" pitchFamily="18" charset="0"/>
              </a:rPr>
              <a:t>of a Tang </a:t>
            </a:r>
            <a:r>
              <a:rPr kumimoji="0" lang="en-US" altLang="zh-HK" b="0" u="none" strike="noStrike" kern="1200" cap="none" spc="0" normalizeH="0" baseline="0" noProof="0" dirty="0" smtClean="0">
                <a:ln>
                  <a:noFill/>
                </a:ln>
                <a:effectLst/>
                <a:uLnTx/>
                <a:uFillTx/>
                <a:latin typeface="Times New Roman" panose="02020603050405020304" pitchFamily="18" charset="0"/>
                <a:ea typeface="新細明體"/>
                <a:cs typeface="Times New Roman" panose="02020603050405020304" pitchFamily="18" charset="0"/>
              </a:rPr>
              <a:t>Dynasty’s soldier was the </a:t>
            </a:r>
            <a:r>
              <a:rPr kumimoji="0" lang="en-HK" altLang="zh-HK" b="0" i="0" u="none" strike="noStrike" kern="1200" cap="none" spc="0" normalizeH="0" baseline="0" noProof="0" dirty="0">
                <a:ln>
                  <a:noFill/>
                </a:ln>
                <a:effectLst/>
                <a:uLnTx/>
                <a:uFillTx/>
                <a:latin typeface="Times New Roman" panose="02020603050405020304" pitchFamily="18" charset="0"/>
                <a:ea typeface="新細明體"/>
                <a:cs typeface="Times New Roman" panose="02020603050405020304" pitchFamily="18" charset="0"/>
              </a:rPr>
              <a:t>large, wide, </a:t>
            </a:r>
            <a:r>
              <a:rPr kumimoji="0" lang="en-US" altLang="zh-CN" b="0" i="0" u="none" strike="noStrike" kern="1200" cap="none" spc="0" normalizeH="0" baseline="0" noProof="0" dirty="0">
                <a:ln>
                  <a:noFill/>
                </a:ln>
                <a:effectLst/>
                <a:uLnTx/>
                <a:uFillTx/>
                <a:latin typeface="Times New Roman" panose="02020603050405020304" pitchFamily="18" charset="0"/>
                <a:ea typeface="新細明體"/>
                <a:cs typeface="Times New Roman" panose="02020603050405020304" pitchFamily="18" charset="0"/>
              </a:rPr>
              <a:t>and reflective metal </a:t>
            </a:r>
            <a:r>
              <a:rPr kumimoji="0" lang="en-US" altLang="zh-CN" b="0" i="0" u="none" strike="noStrike" kern="1200" cap="none" spc="0" normalizeH="0" baseline="0" noProof="0" dirty="0" err="1">
                <a:ln>
                  <a:noFill/>
                </a:ln>
                <a:effectLst/>
                <a:uLnTx/>
                <a:uFillTx/>
                <a:latin typeface="Times New Roman" panose="02020603050405020304" pitchFamily="18" charset="0"/>
                <a:ea typeface="新細明體"/>
                <a:cs typeface="Times New Roman" panose="02020603050405020304" pitchFamily="18" charset="0"/>
              </a:rPr>
              <a:t>armour</a:t>
            </a:r>
            <a:r>
              <a:rPr kumimoji="0" lang="en-US" altLang="zh-CN" b="0" i="0" u="none" strike="noStrike" kern="1200" cap="none" spc="0" normalizeH="0" baseline="0" noProof="0" dirty="0">
                <a:ln>
                  <a:noFill/>
                </a:ln>
                <a:effectLst/>
                <a:uLnTx/>
                <a:uFillTx/>
                <a:latin typeface="Times New Roman" panose="02020603050405020304" pitchFamily="18" charset="0"/>
                <a:ea typeface="新細明體"/>
                <a:cs typeface="Times New Roman" panose="02020603050405020304" pitchFamily="18" charset="0"/>
              </a:rPr>
              <a:t>.</a:t>
            </a:r>
            <a:endParaRPr kumimoji="0" lang="zh-HK" altLang="en-US" b="0" i="0" u="none" strike="noStrike" kern="0" cap="none" spc="0" normalizeH="0" baseline="0" noProof="0" dirty="0">
              <a:ln>
                <a:noFill/>
              </a:ln>
              <a:effectLst/>
              <a:uLnTx/>
              <a:uFillTx/>
              <a:latin typeface="Times New Roman" panose="02020603050405020304" pitchFamily="18" charset="0"/>
              <a:ea typeface="新細明體"/>
              <a:cs typeface="Times New Roman" panose="02020603050405020304" pitchFamily="18" charset="0"/>
            </a:endParaRPr>
          </a:p>
        </p:txBody>
      </p:sp>
      <p:sp>
        <p:nvSpPr>
          <p:cNvPr id="2" name="矩形 1"/>
          <p:cNvSpPr/>
          <p:nvPr/>
        </p:nvSpPr>
        <p:spPr>
          <a:xfrm>
            <a:off x="368678" y="1208728"/>
            <a:ext cx="4856266" cy="461665"/>
          </a:xfrm>
          <a:prstGeom prst="rect">
            <a:avLst/>
          </a:prstGeom>
        </p:spPr>
        <p:txBody>
          <a:bodyPr wrap="none">
            <a:spAutoFit/>
          </a:bodyPr>
          <a:lstStyle/>
          <a:p>
            <a:r>
              <a:rPr lang="en-US" altLang="zh-TW" sz="2400" b="1" dirty="0">
                <a:solidFill>
                  <a:srgbClr val="E36C0A"/>
                </a:solidFill>
                <a:latin typeface="Times New Roman" panose="02020603050405020304" pitchFamily="18" charset="0"/>
                <a:cs typeface="Times New Roman" panose="02020603050405020304" pitchFamily="18" charset="0"/>
              </a:rPr>
              <a:t>II.	 Tang Dynasty Infantry </a:t>
            </a:r>
            <a:r>
              <a:rPr lang="en-US" altLang="zh-TW" sz="2400" b="1" dirty="0" err="1">
                <a:solidFill>
                  <a:srgbClr val="E36C0A"/>
                </a:solidFill>
                <a:latin typeface="Times New Roman" panose="02020603050405020304" pitchFamily="18" charset="0"/>
                <a:cs typeface="Times New Roman" panose="02020603050405020304" pitchFamily="18" charset="0"/>
              </a:rPr>
              <a:t>Armour</a:t>
            </a:r>
            <a:endParaRPr lang="zh-TW" altLang="en-US" sz="2400" b="1" dirty="0">
              <a:solidFill>
                <a:srgbClr val="E36C0A"/>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5891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5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500"/>
                                        <p:tgtEl>
                                          <p:spTgt spid="3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6" name="TextBox 5"/>
          <p:cNvSpPr txBox="1"/>
          <p:nvPr/>
        </p:nvSpPr>
        <p:spPr>
          <a:xfrm>
            <a:off x="650793" y="1288618"/>
            <a:ext cx="3363067" cy="369332"/>
          </a:xfrm>
          <a:prstGeom prst="rect">
            <a:avLst/>
          </a:prstGeom>
          <a:gradFill flip="none" rotWithShape="1">
            <a:gsLst>
              <a:gs pos="47000">
                <a:srgbClr val="F79646">
                  <a:lumMod val="40000"/>
                  <a:lumOff val="60000"/>
                </a:srgbClr>
              </a:gs>
              <a:gs pos="100000">
                <a:srgbClr val="FFFFFF"/>
              </a:gs>
            </a:gsLst>
            <a:lin ang="0" scaled="1"/>
            <a:tileRect/>
          </a:gra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HK" altLang="zh-CN" b="0" i="0" u="none" strike="noStrike" kern="1200" cap="none" spc="0" normalizeH="0" baseline="0" noProof="0" dirty="0">
                <a:ln>
                  <a:noFill/>
                </a:ln>
                <a:solidFill>
                  <a:srgbClr val="000000"/>
                </a:solidFill>
                <a:effectLst/>
                <a:uLnTx/>
                <a:uFillTx/>
                <a:latin typeface="Times New Roman"/>
                <a:ea typeface="新細明體"/>
                <a:cs typeface="Times New Roman"/>
              </a:rPr>
              <a:t>Heavy Armoured Infantry</a:t>
            </a:r>
            <a:endParaRPr kumimoji="0" lang="zh-HK" altLang="en-US" b="0" i="0" u="none" strike="noStrike" kern="0" cap="none" spc="0" normalizeH="0" baseline="0" noProof="0" dirty="0">
              <a:ln>
                <a:noFill/>
              </a:ln>
              <a:solidFill>
                <a:sysClr val="windowText" lastClr="000000"/>
              </a:solidFill>
              <a:effectLst/>
              <a:uLnTx/>
              <a:uFillTx/>
              <a:latin typeface="Times New Roman"/>
              <a:ea typeface="新細明體"/>
            </a:endParaRPr>
          </a:p>
        </p:txBody>
      </p:sp>
      <p:grpSp>
        <p:nvGrpSpPr>
          <p:cNvPr id="7" name="群組 6"/>
          <p:cNvGrpSpPr/>
          <p:nvPr/>
        </p:nvGrpSpPr>
        <p:grpSpPr>
          <a:xfrm>
            <a:off x="2397844" y="-112834"/>
            <a:ext cx="6746156" cy="7314565"/>
            <a:chOff x="-851078" y="40249"/>
            <a:chExt cx="8155935" cy="8388423"/>
          </a:xfrm>
        </p:grpSpPr>
        <p:pic>
          <p:nvPicPr>
            <p:cNvPr id="8" name="Picture 4"/>
            <p:cNvPicPr>
              <a:picLocks noChangeAspect="1" noChangeArrowheads="1"/>
            </p:cNvPicPr>
            <p:nvPr/>
          </p:nvPicPr>
          <p:blipFill>
            <a:blip r:embed="rId3" cstate="print"/>
            <a:srcRect/>
            <a:stretch>
              <a:fillRect/>
            </a:stretch>
          </p:blipFill>
          <p:spPr bwMode="auto">
            <a:xfrm>
              <a:off x="1355188" y="40249"/>
              <a:ext cx="5949669" cy="8388423"/>
            </a:xfrm>
            <a:prstGeom prst="rect">
              <a:avLst/>
            </a:prstGeom>
            <a:noFill/>
            <a:ln w="9525">
              <a:noFill/>
              <a:miter lim="800000"/>
              <a:headEnd/>
              <a:tailEnd/>
            </a:ln>
            <a:effectLst/>
          </p:spPr>
        </p:pic>
        <p:sp>
          <p:nvSpPr>
            <p:cNvPr id="9" name="TextBox 6"/>
            <p:cNvSpPr txBox="1"/>
            <p:nvPr/>
          </p:nvSpPr>
          <p:spPr>
            <a:xfrm>
              <a:off x="-851078" y="6249778"/>
              <a:ext cx="3647512" cy="838288"/>
            </a:xfrm>
            <a:prstGeom prst="rect">
              <a:avLst/>
            </a:prstGeom>
            <a:noFill/>
          </p:spPr>
          <p:txBody>
            <a:bodyPr wrap="square" rtlCol="0">
              <a:noAutofit/>
            </a:bodyPr>
            <a:lstStyle/>
            <a:p>
              <a:pPr>
                <a:spcAft>
                  <a:spcPts val="0"/>
                </a:spcAft>
              </a:pPr>
              <a:r>
                <a:rPr lang="en-HK" altLang="zh-HK" sz="1400" dirty="0">
                  <a:solidFill>
                    <a:srgbClr val="000000"/>
                  </a:solidFill>
                  <a:latin typeface="Times New Roman"/>
                  <a:cs typeface="Times New Roman"/>
                </a:rPr>
                <a:t>Source: </a:t>
              </a:r>
              <a:r>
                <a:rPr lang="en-HK" altLang="zh-HK" sz="1400" i="1" dirty="0" err="1">
                  <a:solidFill>
                    <a:srgbClr val="000000"/>
                  </a:solidFill>
                  <a:latin typeface="Times New Roman"/>
                  <a:cs typeface="Times New Roman"/>
                </a:rPr>
                <a:t>Zhanlue</a:t>
              </a:r>
              <a:r>
                <a:rPr lang="en-HK" altLang="zh-HK" sz="1400" i="1" dirty="0">
                  <a:solidFill>
                    <a:srgbClr val="000000"/>
                  </a:solidFill>
                  <a:latin typeface="Times New Roman"/>
                  <a:cs typeface="Times New Roman"/>
                </a:rPr>
                <a:t>, </a:t>
              </a:r>
              <a:r>
                <a:rPr lang="en-HK" altLang="zh-HK" sz="1400" i="1" dirty="0" err="1">
                  <a:solidFill>
                    <a:srgbClr val="000000"/>
                  </a:solidFill>
                  <a:latin typeface="Times New Roman"/>
                  <a:cs typeface="Times New Roman"/>
                </a:rPr>
                <a:t>zhanshu</a:t>
              </a:r>
              <a:r>
                <a:rPr lang="en-HK" altLang="zh-HK" sz="1400" i="1" dirty="0">
                  <a:solidFill>
                    <a:srgbClr val="000000"/>
                  </a:solidFill>
                  <a:latin typeface="Times New Roman"/>
                  <a:cs typeface="Times New Roman"/>
                </a:rPr>
                <a:t>, </a:t>
              </a:r>
              <a:r>
                <a:rPr lang="en-HK" altLang="zh-HK" sz="1400" i="1" dirty="0" err="1">
                  <a:solidFill>
                    <a:srgbClr val="000000"/>
                  </a:solidFill>
                  <a:latin typeface="Times New Roman"/>
                  <a:cs typeface="Times New Roman"/>
                </a:rPr>
                <a:t>bingqi</a:t>
              </a:r>
              <a:r>
                <a:rPr lang="en-HK" altLang="zh-HK" sz="1400" i="1" dirty="0">
                  <a:solidFill>
                    <a:srgbClr val="000000"/>
                  </a:solidFill>
                  <a:latin typeface="Times New Roman"/>
                  <a:cs typeface="Times New Roman"/>
                </a:rPr>
                <a:t> </a:t>
              </a:r>
              <a:r>
                <a:rPr lang="en-HK" altLang="zh-HK" sz="1400" i="1" dirty="0" err="1">
                  <a:solidFill>
                    <a:srgbClr val="000000"/>
                  </a:solidFill>
                  <a:latin typeface="Times New Roman"/>
                  <a:cs typeface="Times New Roman"/>
                </a:rPr>
                <a:t>shidian</a:t>
              </a:r>
              <a:r>
                <a:rPr lang="en-HK" altLang="zh-HK" sz="1400" i="1" dirty="0">
                  <a:solidFill>
                    <a:srgbClr val="000000"/>
                  </a:solidFill>
                  <a:latin typeface="Times New Roman"/>
                  <a:cs typeface="Times New Roman"/>
                </a:rPr>
                <a:t>: </a:t>
              </a:r>
              <a:r>
                <a:rPr lang="en-US" altLang="zh-CN" sz="1400" i="1" dirty="0" err="1">
                  <a:solidFill>
                    <a:srgbClr val="000000"/>
                  </a:solidFill>
                  <a:latin typeface="Times New Roman"/>
                  <a:ea typeface="新細明體"/>
                  <a:cs typeface="Times New Roman"/>
                </a:rPr>
                <a:t>zhongguo</a:t>
              </a:r>
              <a:r>
                <a:rPr lang="en-US" altLang="zh-CN" sz="1400" i="1" dirty="0">
                  <a:solidFill>
                    <a:srgbClr val="000000"/>
                  </a:solidFill>
                  <a:latin typeface="Times New Roman"/>
                  <a:ea typeface="新細明體"/>
                  <a:cs typeface="Times New Roman"/>
                </a:rPr>
                <a:t> </a:t>
              </a:r>
              <a:r>
                <a:rPr lang="en-US" altLang="zh-CN" sz="1400" i="1" dirty="0" err="1">
                  <a:solidFill>
                    <a:srgbClr val="000000"/>
                  </a:solidFill>
                  <a:latin typeface="Times New Roman"/>
                  <a:ea typeface="新細明體"/>
                  <a:cs typeface="Times New Roman"/>
                </a:rPr>
                <a:t>zhonggu</a:t>
              </a:r>
              <a:r>
                <a:rPr lang="en-US" altLang="zh-CN" sz="1400" i="1" dirty="0">
                  <a:solidFill>
                    <a:srgbClr val="000000"/>
                  </a:solidFill>
                  <a:latin typeface="Times New Roman"/>
                  <a:ea typeface="新細明體"/>
                  <a:cs typeface="Times New Roman"/>
                </a:rPr>
                <a:t> </a:t>
              </a:r>
              <a:r>
                <a:rPr lang="en-US" altLang="zh-CN" sz="1400" i="1" dirty="0" err="1">
                  <a:solidFill>
                    <a:srgbClr val="000000"/>
                  </a:solidFill>
                  <a:latin typeface="Times New Roman"/>
                  <a:ea typeface="新細明體"/>
                  <a:cs typeface="Times New Roman"/>
                </a:rPr>
                <a:t>pian</a:t>
              </a:r>
              <a:r>
                <a:rPr lang="en-US" altLang="zh-CN" sz="1400" i="1" dirty="0">
                  <a:solidFill>
                    <a:srgbClr val="000000"/>
                  </a:solidFill>
                  <a:latin typeface="Times New Roman"/>
                  <a:ea typeface="新細明體"/>
                  <a:cs typeface="Times New Roman"/>
                </a:rPr>
                <a:t> (</a:t>
              </a:r>
              <a:r>
                <a:rPr lang="en-US" altLang="zh-CN" sz="1400" dirty="0">
                  <a:solidFill>
                    <a:srgbClr val="000000"/>
                  </a:solidFill>
                  <a:latin typeface="Times New Roman"/>
                  <a:ea typeface="新細明體"/>
                  <a:cs typeface="Times New Roman"/>
                </a:rPr>
                <a:t>Strategy, Tactics, and Weapons: Encyclopedia of Medieval China) , p.</a:t>
              </a:r>
              <a:r>
                <a:rPr lang="en-US" sz="1400" kern="1200" dirty="0">
                  <a:solidFill>
                    <a:srgbClr val="000000"/>
                  </a:solidFill>
                  <a:effectLst/>
                  <a:latin typeface="Times New Roman"/>
                  <a:ea typeface="新細明體"/>
                </a:rPr>
                <a:t>23</a:t>
              </a:r>
              <a:endParaRPr lang="zh-HK" sz="1400" dirty="0">
                <a:effectLst/>
                <a:latin typeface="Times New Roman"/>
                <a:ea typeface="新細明體"/>
              </a:endParaRPr>
            </a:p>
          </p:txBody>
        </p:sp>
      </p:grpSp>
      <p:sp>
        <p:nvSpPr>
          <p:cNvPr id="11" name="TextBox 4"/>
          <p:cNvSpPr txBox="1"/>
          <p:nvPr/>
        </p:nvSpPr>
        <p:spPr>
          <a:xfrm>
            <a:off x="650793" y="1962076"/>
            <a:ext cx="3921207" cy="2585861"/>
          </a:xfrm>
          <a:prstGeom prst="rect">
            <a:avLst/>
          </a:prstGeom>
          <a:solidFill>
            <a:srgbClr val="C0504D">
              <a:lumMod val="20000"/>
              <a:lumOff val="80000"/>
            </a:srgbClr>
          </a:solidFill>
        </p:spPr>
        <p:txBody>
          <a:bodyPr wrap="square" rtlCol="0">
            <a:noAutofit/>
          </a:bodyPr>
          <a:lstStyle/>
          <a:p>
            <a:pPr lvl="0" defTabSz="914400">
              <a:lnSpc>
                <a:spcPct val="120000"/>
              </a:lnSpc>
              <a:defRPr/>
            </a:pPr>
            <a:r>
              <a:rPr lang="en-HK" altLang="zh-HK" sz="1500" b="1" dirty="0">
                <a:solidFill>
                  <a:srgbClr val="000000"/>
                </a:solidFill>
                <a:latin typeface="Times New Roman"/>
                <a:ea typeface="新細明體"/>
                <a:cs typeface="Times New Roman"/>
              </a:rPr>
              <a:t>Quiz:</a:t>
            </a:r>
            <a:r>
              <a:rPr lang="zh-HK" altLang="en-US" sz="1500" b="1" dirty="0">
                <a:solidFill>
                  <a:srgbClr val="000000"/>
                </a:solidFill>
                <a:latin typeface="Times New Roman"/>
                <a:ea typeface="新細明體"/>
                <a:cs typeface="Times New Roman"/>
              </a:rPr>
              <a:t> </a:t>
            </a:r>
            <a:r>
              <a:rPr lang="en-US" altLang="zh-HK" sz="1500" dirty="0">
                <a:solidFill>
                  <a:srgbClr val="000000"/>
                </a:solidFill>
                <a:latin typeface="Times New Roman"/>
                <a:ea typeface="新細明體"/>
                <a:cs typeface="Times New Roman"/>
              </a:rPr>
              <a:t>The infantry of the </a:t>
            </a:r>
            <a:r>
              <a:rPr lang="en-HK" altLang="zh-HK" sz="1500" dirty="0">
                <a:solidFill>
                  <a:srgbClr val="000000"/>
                </a:solidFill>
                <a:latin typeface="Times New Roman"/>
                <a:ea typeface="新細明體"/>
                <a:cs typeface="Times New Roman"/>
              </a:rPr>
              <a:t>Tang </a:t>
            </a:r>
            <a:r>
              <a:rPr lang="en-US" altLang="zh-HK" sz="1500" dirty="0">
                <a:latin typeface="Times New Roman"/>
                <a:ea typeface="新細明體"/>
              </a:rPr>
              <a:t>Dynasty</a:t>
            </a:r>
            <a:r>
              <a:rPr lang="en-US" altLang="zh-HK" sz="1500" dirty="0">
                <a:solidFill>
                  <a:srgbClr val="0070C0"/>
                </a:solidFill>
                <a:latin typeface="Times New Roman"/>
                <a:ea typeface="新細明體"/>
              </a:rPr>
              <a:t> </a:t>
            </a:r>
            <a:r>
              <a:rPr lang="en-HK" altLang="zh-HK" sz="1500" dirty="0" smtClean="0">
                <a:solidFill>
                  <a:srgbClr val="000000"/>
                </a:solidFill>
                <a:latin typeface="Times New Roman"/>
                <a:ea typeface="新細明體"/>
                <a:cs typeface="Times New Roman"/>
              </a:rPr>
              <a:t>wore </a:t>
            </a:r>
            <a:r>
              <a:rPr lang="en-HK" altLang="zh-HK" sz="1500" dirty="0">
                <a:solidFill>
                  <a:srgbClr val="000000"/>
                </a:solidFill>
                <a:latin typeface="Times New Roman"/>
                <a:ea typeface="新細明體"/>
                <a:cs typeface="Times New Roman"/>
              </a:rPr>
              <a:t>heavy armour. </a:t>
            </a:r>
            <a:r>
              <a:rPr lang="en-HK" altLang="zh-HK" sz="1500" dirty="0">
                <a:latin typeface="Times New Roman"/>
                <a:ea typeface="新細明體"/>
                <a:cs typeface="Times New Roman"/>
              </a:rPr>
              <a:t>What </a:t>
            </a:r>
            <a:r>
              <a:rPr lang="en-HK" altLang="zh-HK" sz="1500" dirty="0" smtClean="0">
                <a:latin typeface="Times New Roman"/>
                <a:ea typeface="新細明體"/>
                <a:cs typeface="Times New Roman"/>
              </a:rPr>
              <a:t>were its advantages </a:t>
            </a:r>
            <a:r>
              <a:rPr lang="en-HK" altLang="zh-HK" sz="1500" dirty="0">
                <a:latin typeface="Times New Roman"/>
                <a:ea typeface="新細明體"/>
                <a:cs typeface="Times New Roman"/>
              </a:rPr>
              <a:t>and </a:t>
            </a:r>
            <a:r>
              <a:rPr lang="en-HK" altLang="zh-HK" sz="1500" dirty="0" smtClean="0">
                <a:latin typeface="Times New Roman"/>
                <a:ea typeface="新細明體"/>
                <a:cs typeface="Times New Roman"/>
              </a:rPr>
              <a:t>weaknesses?</a:t>
            </a:r>
            <a:endParaRPr kumimoji="0" lang="zh-HK" altLang="en-US" sz="1500" i="0" u="none" strike="noStrike" kern="0" cap="none" spc="0" normalizeH="0" baseline="0" noProof="0" dirty="0">
              <a:ln>
                <a:noFill/>
              </a:ln>
              <a:effectLst/>
              <a:uLnTx/>
              <a:uFillTx/>
              <a:latin typeface="Times New Roman"/>
              <a:ea typeface="新細明體"/>
            </a:endParaRPr>
          </a:p>
        </p:txBody>
      </p:sp>
      <p:sp>
        <p:nvSpPr>
          <p:cNvPr id="14" name="文字方塊 13"/>
          <p:cNvSpPr txBox="1"/>
          <p:nvPr/>
        </p:nvSpPr>
        <p:spPr>
          <a:xfrm>
            <a:off x="763516" y="2865887"/>
            <a:ext cx="3573092" cy="1567691"/>
          </a:xfrm>
          <a:prstGeom prst="rect">
            <a:avLst/>
          </a:prstGeom>
          <a:solidFill>
            <a:sysClr val="window" lastClr="FFFFFF"/>
          </a:solidFill>
          <a:ln w="6350">
            <a:solidFill>
              <a:srgbClr val="4F81BD">
                <a:lumMod val="75000"/>
              </a:srgbClr>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20000"/>
              </a:lnSpc>
              <a:spcBef>
                <a:spcPts val="0"/>
              </a:spcBef>
              <a:spcAft>
                <a:spcPts val="0"/>
              </a:spcAft>
              <a:buClrTx/>
              <a:buSzTx/>
              <a:buFontTx/>
              <a:buNone/>
              <a:tabLst/>
              <a:defRPr/>
            </a:pPr>
            <a:r>
              <a:rPr kumimoji="0" lang="en-HK" altLang="zh-HK" sz="1500" b="0" i="0" u="none" strike="noStrike" kern="1200" cap="none" spc="0" normalizeH="0" baseline="0" noProof="0" dirty="0">
                <a:ln>
                  <a:noFill/>
                </a:ln>
                <a:solidFill>
                  <a:srgbClr val="FF0000"/>
                </a:solidFill>
                <a:effectLst/>
                <a:uLnTx/>
                <a:uFillTx/>
                <a:latin typeface="Times New Roman"/>
                <a:ea typeface="新細明體"/>
                <a:cs typeface="Times New Roman"/>
              </a:rPr>
              <a:t>Due to the introduction of iron armour</a:t>
            </a:r>
            <a:r>
              <a:rPr lang="en-HK" altLang="zh-HK" sz="1500" noProof="0" dirty="0">
                <a:solidFill>
                  <a:srgbClr val="FF0000"/>
                </a:solidFill>
                <a:latin typeface="Times New Roman"/>
                <a:ea typeface="新細明體"/>
                <a:cs typeface="Times New Roman"/>
              </a:rPr>
              <a:t>, soldiers obtained excellent protection and became heavily armoured infantry. </a:t>
            </a:r>
            <a:r>
              <a:rPr lang="en-US" altLang="zh-HK" sz="1500" dirty="0">
                <a:solidFill>
                  <a:srgbClr val="FF0000"/>
                </a:solidFill>
                <a:latin typeface="Times New Roman"/>
                <a:ea typeface="新細明體"/>
                <a:cs typeface="Times New Roman"/>
              </a:rPr>
              <a:t>However,</a:t>
            </a:r>
            <a:r>
              <a:rPr lang="en-US" altLang="zh-CN" sz="1500" dirty="0">
                <a:solidFill>
                  <a:srgbClr val="FF0000"/>
                </a:solidFill>
                <a:latin typeface="Times New Roman"/>
                <a:ea typeface="新細明體"/>
                <a:cs typeface="Times New Roman"/>
              </a:rPr>
              <a:t> its </a:t>
            </a:r>
            <a:r>
              <a:rPr lang="en-US" altLang="zh-CN" sz="1500" dirty="0" smtClean="0">
                <a:solidFill>
                  <a:srgbClr val="FF0000"/>
                </a:solidFill>
                <a:latin typeface="Times New Roman"/>
                <a:ea typeface="新細明體"/>
                <a:cs typeface="Times New Roman"/>
              </a:rPr>
              <a:t>weakness was </a:t>
            </a:r>
            <a:r>
              <a:rPr lang="en-US" altLang="zh-CN" sz="1500" dirty="0">
                <a:solidFill>
                  <a:srgbClr val="FF0000"/>
                </a:solidFill>
                <a:latin typeface="Times New Roman"/>
                <a:ea typeface="新細明體"/>
                <a:cs typeface="Times New Roman"/>
              </a:rPr>
              <a:t>that it was heavy and cumbersome.</a:t>
            </a:r>
            <a:endParaRPr kumimoji="0" lang="zh-HK" altLang="en-US" sz="1500" b="0" i="0" u="none" strike="noStrike" kern="100" cap="none" spc="0" normalizeH="0" baseline="0" noProof="0" dirty="0">
              <a:ln>
                <a:noFill/>
              </a:ln>
              <a:solidFill>
                <a:sysClr val="windowText" lastClr="000000"/>
              </a:solidFill>
              <a:effectLst/>
              <a:uLnTx/>
              <a:uFillTx/>
              <a:latin typeface="Calibri"/>
              <a:ea typeface="新細明體"/>
              <a:cs typeface="Times New Roman"/>
            </a:endParaRPr>
          </a:p>
        </p:txBody>
      </p:sp>
    </p:spTree>
    <p:extLst>
      <p:ext uri="{BB962C8B-B14F-4D97-AF65-F5344CB8AC3E}">
        <p14:creationId xmlns:p14="http://schemas.microsoft.com/office/powerpoint/2010/main" val="71785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pic>
        <p:nvPicPr>
          <p:cNvPr id="8" name="Picture 2"/>
          <p:cNvPicPr/>
          <p:nvPr/>
        </p:nvPicPr>
        <p:blipFill>
          <a:blip r:embed="rId3" cstate="print"/>
          <a:srcRect/>
          <a:stretch>
            <a:fillRect/>
          </a:stretch>
        </p:blipFill>
        <p:spPr bwMode="auto">
          <a:xfrm>
            <a:off x="4081538" y="1441927"/>
            <a:ext cx="4551045" cy="3672205"/>
          </a:xfrm>
          <a:prstGeom prst="rect">
            <a:avLst/>
          </a:prstGeom>
          <a:noFill/>
          <a:ln w="38100" cmpd="sng">
            <a:solidFill>
              <a:schemeClr val="bg1"/>
            </a:solidFill>
            <a:miter lim="800000"/>
            <a:headEnd/>
            <a:tailEnd/>
          </a:ln>
          <a:effectLst>
            <a:outerShdw blurRad="50800" dist="38100" dir="2700000" algn="tl" rotWithShape="0">
              <a:prstClr val="black">
                <a:alpha val="40000"/>
              </a:prstClr>
            </a:outerShdw>
          </a:effectLst>
        </p:spPr>
      </p:pic>
      <p:sp>
        <p:nvSpPr>
          <p:cNvPr id="12" name="TextBox 6"/>
          <p:cNvSpPr txBox="1"/>
          <p:nvPr/>
        </p:nvSpPr>
        <p:spPr>
          <a:xfrm>
            <a:off x="4680239" y="5333844"/>
            <a:ext cx="3952002" cy="549597"/>
          </a:xfrm>
          <a:prstGeom prst="rect">
            <a:avLst/>
          </a:prstGeom>
          <a:solidFill>
            <a:srgbClr val="4BACC6">
              <a:lumMod val="20000"/>
              <a:lumOff val="80000"/>
            </a:srgbClr>
          </a:solidFill>
        </p:spPr>
        <p:txBody>
          <a:bodyPr wrap="square" rtlCol="0">
            <a:noAutofit/>
          </a:bodyPr>
          <a:lstStyle/>
          <a:p>
            <a:pPr lvl="0" algn="just" defTabSz="914400">
              <a:defRPr/>
            </a:pPr>
            <a:r>
              <a:rPr lang="en-US" altLang="zh-CN" sz="1400" dirty="0">
                <a:solidFill>
                  <a:srgbClr val="000000"/>
                </a:solidFill>
                <a:latin typeface="Times New Roman"/>
                <a:ea typeface="新細明體"/>
                <a:cs typeface="Times New Roman"/>
              </a:rPr>
              <a:t>Source: Photographed </a:t>
            </a:r>
            <a:r>
              <a:rPr lang="en-US" altLang="zh-CN" sz="1400" dirty="0" smtClean="0">
                <a:solidFill>
                  <a:srgbClr val="000000"/>
                </a:solidFill>
                <a:latin typeface="Times New Roman"/>
                <a:ea typeface="新細明體"/>
                <a:cs typeface="Times New Roman"/>
              </a:rPr>
              <a:t>in </a:t>
            </a:r>
            <a:r>
              <a:rPr lang="en-US" altLang="zh-CN" sz="1400" dirty="0" smtClean="0">
                <a:latin typeface="Times New Roman"/>
                <a:ea typeface="新細明體"/>
                <a:cs typeface="Times New Roman"/>
              </a:rPr>
              <a:t>the Hong Kong </a:t>
            </a:r>
            <a:r>
              <a:rPr lang="en-US" altLang="zh-TW" sz="1400" dirty="0">
                <a:latin typeface="Times New Roman"/>
                <a:ea typeface="新細明體"/>
                <a:cs typeface="Times New Roman"/>
              </a:rPr>
              <a:t>Heritage</a:t>
            </a:r>
            <a:r>
              <a:rPr lang="en-US" altLang="zh-TW" dirty="0" smtClean="0"/>
              <a:t> </a:t>
            </a:r>
            <a:r>
              <a:rPr lang="en-US" altLang="zh-CN" sz="1400" dirty="0" smtClean="0">
                <a:solidFill>
                  <a:srgbClr val="000000"/>
                </a:solidFill>
                <a:latin typeface="Times New Roman"/>
                <a:ea typeface="新細明體"/>
                <a:cs typeface="Times New Roman"/>
              </a:rPr>
              <a:t>Museum, </a:t>
            </a:r>
            <a:r>
              <a:rPr lang="en-US" altLang="zh-CN" sz="1400" dirty="0">
                <a:solidFill>
                  <a:srgbClr val="000000"/>
                </a:solidFill>
                <a:latin typeface="Times New Roman"/>
                <a:ea typeface="新細明體"/>
                <a:cs typeface="Times New Roman"/>
              </a:rPr>
              <a:t>2015, </a:t>
            </a:r>
            <a:r>
              <a:rPr lang="en-US" altLang="zh-CN" sz="1400" dirty="0" err="1" smtClean="0">
                <a:solidFill>
                  <a:srgbClr val="000000"/>
                </a:solidFill>
                <a:latin typeface="Times New Roman"/>
                <a:ea typeface="新細明體"/>
                <a:cs typeface="Times New Roman"/>
              </a:rPr>
              <a:t>Dunhuang</a:t>
            </a:r>
            <a:r>
              <a:rPr lang="en-US" altLang="zh-CN" sz="1400" dirty="0" smtClean="0">
                <a:solidFill>
                  <a:srgbClr val="000000"/>
                </a:solidFill>
                <a:latin typeface="Times New Roman"/>
                <a:ea typeface="新細明體"/>
                <a:cs typeface="Times New Roman"/>
              </a:rPr>
              <a:t> </a:t>
            </a:r>
            <a:r>
              <a:rPr lang="en-US" altLang="zh-CN" sz="1400" dirty="0">
                <a:solidFill>
                  <a:srgbClr val="000000"/>
                </a:solidFill>
                <a:latin typeface="Times New Roman"/>
                <a:ea typeface="新細明體"/>
                <a:cs typeface="Times New Roman"/>
              </a:rPr>
              <a:t>exhibition.</a:t>
            </a:r>
            <a:endParaRPr kumimoji="0" lang="zh-HK" altLang="en-US" sz="1400" b="0" i="0" u="none" strike="noStrike" kern="0" cap="none" spc="0" normalizeH="0" baseline="0" noProof="0" dirty="0">
              <a:ln>
                <a:noFill/>
              </a:ln>
              <a:solidFill>
                <a:sysClr val="windowText" lastClr="000000"/>
              </a:solidFill>
              <a:effectLst/>
              <a:uLnTx/>
              <a:uFillTx/>
              <a:latin typeface="Times New Roman"/>
              <a:ea typeface="新細明體"/>
            </a:endParaRPr>
          </a:p>
        </p:txBody>
      </p:sp>
      <p:sp>
        <p:nvSpPr>
          <p:cNvPr id="17" name="TextBox 1"/>
          <p:cNvSpPr txBox="1"/>
          <p:nvPr/>
        </p:nvSpPr>
        <p:spPr>
          <a:xfrm>
            <a:off x="5938093" y="1611474"/>
            <a:ext cx="944608" cy="349250"/>
          </a:xfrm>
          <a:prstGeom prst="rect">
            <a:avLst/>
          </a:prstGeom>
          <a:solidFill>
            <a:srgbClr val="C0504D">
              <a:lumMod val="40000"/>
              <a:lumOff val="60000"/>
            </a:srgbClr>
          </a:solidFill>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dirty="0">
                <a:solidFill>
                  <a:srgbClr val="000000"/>
                </a:solidFill>
                <a:latin typeface="Times New Roman"/>
                <a:ea typeface="新細明體"/>
                <a:cs typeface="Times New Roman"/>
              </a:rPr>
              <a:t>C</a:t>
            </a:r>
            <a:r>
              <a:rPr kumimoji="0" lang="en-US" altLang="zh-CN" b="0" i="0" u="none" strike="noStrike" kern="1200" cap="none" spc="0" normalizeH="0" baseline="0" noProof="0" dirty="0" err="1">
                <a:ln>
                  <a:noFill/>
                </a:ln>
                <a:solidFill>
                  <a:srgbClr val="000000"/>
                </a:solidFill>
                <a:effectLst/>
                <a:uLnTx/>
                <a:uFillTx/>
                <a:latin typeface="Times New Roman"/>
                <a:ea typeface="新細明體"/>
                <a:cs typeface="Times New Roman"/>
              </a:rPr>
              <a:t>avalry</a:t>
            </a:r>
            <a:endParaRPr kumimoji="0" lang="zh-HK" altLang="en-US" b="0" i="0" u="none" strike="noStrike" kern="0" cap="none" spc="0" normalizeH="0" baseline="0" noProof="0" dirty="0">
              <a:ln>
                <a:noFill/>
              </a:ln>
              <a:solidFill>
                <a:sysClr val="windowText" lastClr="000000"/>
              </a:solidFill>
              <a:effectLst/>
              <a:uLnTx/>
              <a:uFillTx/>
              <a:latin typeface="Times New Roman"/>
              <a:ea typeface="新細明體"/>
            </a:endParaRPr>
          </a:p>
        </p:txBody>
      </p:sp>
      <p:sp>
        <p:nvSpPr>
          <p:cNvPr id="18" name="TextBox 3"/>
          <p:cNvSpPr txBox="1"/>
          <p:nvPr/>
        </p:nvSpPr>
        <p:spPr>
          <a:xfrm>
            <a:off x="494243" y="862642"/>
            <a:ext cx="3413354" cy="4251490"/>
          </a:xfrm>
          <a:prstGeom prst="rect">
            <a:avLst/>
          </a:prstGeom>
          <a:solidFill>
            <a:schemeClr val="accent4">
              <a:lumMod val="40000"/>
              <a:lumOff val="60000"/>
            </a:schemeClr>
          </a:solidFill>
        </p:spPr>
        <p:txBody>
          <a:bodyPr wrap="square" rtlCol="0">
            <a:noAutofit/>
          </a:bodyPr>
          <a:lstStyle/>
          <a:p>
            <a:pPr>
              <a:lnSpc>
                <a:spcPct val="120000"/>
              </a:lnSpc>
              <a:spcAft>
                <a:spcPts val="0"/>
              </a:spcAft>
            </a:pPr>
            <a:r>
              <a:rPr lang="en-US" altLang="zh-HK" sz="1200" kern="1200" dirty="0">
                <a:effectLst/>
                <a:latin typeface="Times New Roman" panose="02020603050405020304" pitchFamily="18" charset="0"/>
                <a:ea typeface="Tahoma" panose="020B0604030504040204" pitchFamily="34" charset="0"/>
                <a:cs typeface="Times New Roman" panose="02020603050405020304" pitchFamily="18" charset="0"/>
              </a:rPr>
              <a:t>Warhorse </a:t>
            </a:r>
            <a:r>
              <a:rPr lang="en-US" altLang="zh-HK" sz="1200" kern="1200" dirty="0" err="1">
                <a:effectLst/>
                <a:latin typeface="Times New Roman" panose="02020603050405020304" pitchFamily="18" charset="0"/>
                <a:ea typeface="Tahoma" panose="020B0604030504040204" pitchFamily="34" charset="0"/>
                <a:cs typeface="Times New Roman" panose="02020603050405020304" pitchFamily="18" charset="0"/>
              </a:rPr>
              <a:t>armour</a:t>
            </a:r>
            <a:r>
              <a:rPr lang="en-US" altLang="zh-HK" sz="1200" kern="12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HK" sz="1200" dirty="0">
                <a:latin typeface="Times New Roman" panose="02020603050405020304" pitchFamily="18" charset="0"/>
                <a:ea typeface="Tahoma" panose="020B0604030504040204" pitchFamily="34" charset="0"/>
                <a:cs typeface="Times New Roman" panose="02020603050405020304" pitchFamily="18" charset="0"/>
              </a:rPr>
              <a:t>was very popular from</a:t>
            </a:r>
            <a:r>
              <a:rPr lang="en-US" altLang="zh-HK" sz="1200" kern="1200" dirty="0">
                <a:effectLst/>
                <a:latin typeface="Times New Roman" panose="02020603050405020304" pitchFamily="18" charset="0"/>
                <a:ea typeface="Tahoma" panose="020B0604030504040204" pitchFamily="34" charset="0"/>
                <a:cs typeface="Times New Roman" panose="02020603050405020304" pitchFamily="18" charset="0"/>
              </a:rPr>
              <a:t> the Northern and Southern </a:t>
            </a:r>
            <a:r>
              <a:rPr lang="en-US" altLang="zh-HK" sz="1200" kern="1200" dirty="0" smtClean="0">
                <a:effectLst/>
                <a:latin typeface="Times New Roman" panose="02020603050405020304" pitchFamily="18" charset="0"/>
                <a:ea typeface="Tahoma" panose="020B0604030504040204" pitchFamily="34" charset="0"/>
                <a:cs typeface="Times New Roman" panose="02020603050405020304" pitchFamily="18" charset="0"/>
              </a:rPr>
              <a:t>Dynasties period (AD420-589</a:t>
            </a:r>
            <a:r>
              <a:rPr lang="en-US" altLang="zh-HK" sz="1200" kern="1200" dirty="0">
                <a:effectLst/>
                <a:latin typeface="Times New Roman" panose="02020603050405020304" pitchFamily="18" charset="0"/>
                <a:ea typeface="Tahoma" panose="020B0604030504040204" pitchFamily="34" charset="0"/>
                <a:cs typeface="Times New Roman" panose="02020603050405020304" pitchFamily="18" charset="0"/>
              </a:rPr>
              <a:t>) until the Sui </a:t>
            </a:r>
            <a:r>
              <a:rPr lang="en-US" altLang="zh-HK" sz="1200" kern="1200" dirty="0" smtClean="0">
                <a:effectLst/>
                <a:latin typeface="Times New Roman" panose="02020603050405020304" pitchFamily="18" charset="0"/>
                <a:ea typeface="Tahoma" panose="020B0604030504040204" pitchFamily="34" charset="0"/>
                <a:cs typeface="Times New Roman" panose="02020603050405020304" pitchFamily="18" charset="0"/>
              </a:rPr>
              <a:t>Dynasty (AD581-617</a:t>
            </a:r>
            <a:r>
              <a:rPr lang="en-US" altLang="zh-HK" sz="1200" kern="1200" dirty="0">
                <a:effectLst/>
                <a:latin typeface="Times New Roman" panose="02020603050405020304" pitchFamily="18" charset="0"/>
                <a:ea typeface="Tahoma" panose="020B0604030504040204" pitchFamily="34" charset="0"/>
                <a:cs typeface="Times New Roman" panose="02020603050405020304" pitchFamily="18" charset="0"/>
              </a:rPr>
              <a:t>). However, </a:t>
            </a:r>
            <a:r>
              <a:rPr lang="en-US" altLang="zh-HK" sz="1200" kern="1200" dirty="0" smtClean="0">
                <a:effectLst/>
                <a:latin typeface="Times New Roman" panose="02020603050405020304" pitchFamily="18" charset="0"/>
                <a:ea typeface="Tahoma" panose="020B0604030504040204" pitchFamily="34" charset="0"/>
                <a:cs typeface="Times New Roman" panose="02020603050405020304" pitchFamily="18" charset="0"/>
              </a:rPr>
              <a:t>heavy </a:t>
            </a:r>
            <a:r>
              <a:rPr lang="en-US" altLang="zh-HK" sz="1200" kern="1200" dirty="0" err="1" smtClean="0">
                <a:effectLst/>
                <a:latin typeface="Times New Roman" panose="02020603050405020304" pitchFamily="18" charset="0"/>
                <a:ea typeface="Tahoma" panose="020B0604030504040204" pitchFamily="34" charset="0"/>
                <a:cs typeface="Times New Roman" panose="02020603050405020304" pitchFamily="18" charset="0"/>
              </a:rPr>
              <a:t>calvalry</a:t>
            </a:r>
            <a:r>
              <a:rPr lang="en-US" altLang="zh-HK" sz="1200" kern="1200" dirty="0" smtClean="0">
                <a:effectLst/>
                <a:latin typeface="Times New Roman" panose="02020603050405020304" pitchFamily="18" charset="0"/>
                <a:ea typeface="Tahoma" panose="020B0604030504040204" pitchFamily="34" charset="0"/>
                <a:cs typeface="Times New Roman" panose="02020603050405020304" pitchFamily="18" charset="0"/>
              </a:rPr>
              <a:t> was inconvenient </a:t>
            </a:r>
            <a:r>
              <a:rPr lang="en-US" altLang="zh-HK" sz="1200" kern="1200" dirty="0">
                <a:effectLst/>
                <a:latin typeface="Times New Roman" panose="02020603050405020304" pitchFamily="18" charset="0"/>
                <a:ea typeface="Tahoma" panose="020B0604030504040204" pitchFamily="34" charset="0"/>
                <a:cs typeface="Times New Roman" panose="02020603050405020304" pitchFamily="18" charset="0"/>
              </a:rPr>
              <a:t>to move </a:t>
            </a:r>
            <a:r>
              <a:rPr lang="en-US" altLang="zh-HK" sz="1200" kern="1200" dirty="0" smtClean="0">
                <a:effectLst/>
                <a:latin typeface="Times New Roman" panose="02020603050405020304" pitchFamily="18" charset="0"/>
                <a:ea typeface="Tahoma" panose="020B0604030504040204" pitchFamily="34" charset="0"/>
                <a:cs typeface="Times New Roman" panose="02020603050405020304" pitchFamily="18" charset="0"/>
              </a:rPr>
              <a:t>as </a:t>
            </a:r>
            <a:r>
              <a:rPr lang="en-US" altLang="zh-HK" sz="1200" kern="1200" dirty="0">
                <a:effectLst/>
                <a:latin typeface="Times New Roman" panose="02020603050405020304" pitchFamily="18" charset="0"/>
                <a:ea typeface="Tahoma" panose="020B0604030504040204" pitchFamily="34" charset="0"/>
                <a:cs typeface="Times New Roman" panose="02020603050405020304" pitchFamily="18" charset="0"/>
              </a:rPr>
              <a:t>shown </a:t>
            </a:r>
            <a:r>
              <a:rPr lang="en-US" altLang="zh-HK" sz="1200" kern="1200" dirty="0" smtClean="0">
                <a:effectLst/>
                <a:latin typeface="Times New Roman" panose="02020603050405020304" pitchFamily="18" charset="0"/>
                <a:ea typeface="Tahoma" panose="020B0604030504040204" pitchFamily="34" charset="0"/>
                <a:cs typeface="Times New Roman" panose="02020603050405020304" pitchFamily="18" charset="0"/>
              </a:rPr>
              <a:t>and this led to the </a:t>
            </a:r>
            <a:r>
              <a:rPr lang="en-US" altLang="zh-HK" sz="1200" kern="1200" dirty="0">
                <a:effectLst/>
                <a:latin typeface="Times New Roman" panose="02020603050405020304" pitchFamily="18" charset="0"/>
                <a:ea typeface="Tahoma" panose="020B0604030504040204" pitchFamily="34" charset="0"/>
                <a:cs typeface="Times New Roman" panose="02020603050405020304" pitchFamily="18" charset="0"/>
              </a:rPr>
              <a:t>final collapse of the </a:t>
            </a:r>
            <a:r>
              <a:rPr lang="en-US" altLang="zh-HK" sz="1200" kern="1200" dirty="0" smtClean="0">
                <a:effectLst/>
                <a:latin typeface="Times New Roman" panose="02020603050405020304" pitchFamily="18" charset="0"/>
                <a:ea typeface="Tahoma" panose="020B0604030504040204" pitchFamily="34" charset="0"/>
                <a:cs typeface="Times New Roman" panose="02020603050405020304" pitchFamily="18" charset="0"/>
              </a:rPr>
              <a:t>Sui Dynasty</a:t>
            </a:r>
            <a:r>
              <a:rPr lang="en-US" altLang="zh-HK" sz="1200" dirty="0" smtClean="0">
                <a:latin typeface="Times New Roman" panose="02020603050405020304" pitchFamily="18" charset="0"/>
                <a:ea typeface="Tahoma" panose="020B0604030504040204" pitchFamily="34" charset="0"/>
                <a:cs typeface="Times New Roman" panose="02020603050405020304" pitchFamily="18" charset="0"/>
              </a:rPr>
              <a:t>. </a:t>
            </a:r>
            <a:r>
              <a:rPr lang="en-US" altLang="zh-HK" sz="1200" dirty="0">
                <a:latin typeface="Times New Roman" panose="02020603050405020304" pitchFamily="18" charset="0"/>
                <a:ea typeface="Tahoma" panose="020B0604030504040204" pitchFamily="34" charset="0"/>
                <a:cs typeface="Times New Roman" panose="02020603050405020304" pitchFamily="18" charset="0"/>
              </a:rPr>
              <a:t>As such,</a:t>
            </a:r>
            <a:r>
              <a:rPr lang="en-US" altLang="zh-HK" sz="1200" kern="12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altLang="zh-HK" sz="1200" kern="1200" dirty="0" smtClean="0">
                <a:effectLst/>
                <a:latin typeface="Times New Roman" panose="02020603050405020304" pitchFamily="18" charset="0"/>
                <a:ea typeface="Tahoma" panose="020B0604030504040204" pitchFamily="34" charset="0"/>
                <a:cs typeface="Times New Roman" panose="02020603050405020304" pitchFamily="18" charset="0"/>
              </a:rPr>
              <a:t>it </a:t>
            </a:r>
            <a:r>
              <a:rPr lang="en-US" altLang="zh-HK" sz="1200" kern="1200" dirty="0">
                <a:effectLst/>
                <a:latin typeface="Times New Roman" panose="02020603050405020304" pitchFamily="18" charset="0"/>
                <a:ea typeface="Tahoma" panose="020B0604030504040204" pitchFamily="34" charset="0"/>
                <a:cs typeface="Times New Roman" panose="02020603050405020304" pitchFamily="18" charset="0"/>
              </a:rPr>
              <a:t>was </a:t>
            </a:r>
            <a:r>
              <a:rPr lang="en-US" altLang="zh-HK" sz="1200" kern="1200" dirty="0" smtClean="0">
                <a:effectLst/>
                <a:latin typeface="Times New Roman" panose="02020603050405020304" pitchFamily="18" charset="0"/>
                <a:ea typeface="Tahoma" panose="020B0604030504040204" pitchFamily="34" charset="0"/>
                <a:cs typeface="Times New Roman" panose="02020603050405020304" pitchFamily="18" charset="0"/>
              </a:rPr>
              <a:t>discarded in the Tang Dynasty.</a:t>
            </a:r>
            <a:endParaRPr lang="en-US" altLang="zh-HK" sz="1200" kern="1200" dirty="0">
              <a:effectLst/>
              <a:latin typeface="Times New Roman" panose="02020603050405020304" pitchFamily="18" charset="0"/>
              <a:ea typeface="Tahoma" panose="020B0604030504040204" pitchFamily="34" charset="0"/>
              <a:cs typeface="Times New Roman" panose="02020603050405020304" pitchFamily="18" charset="0"/>
            </a:endParaRPr>
          </a:p>
          <a:p>
            <a:pPr>
              <a:lnSpc>
                <a:spcPct val="120000"/>
              </a:lnSpc>
              <a:spcAft>
                <a:spcPts val="0"/>
              </a:spcAft>
            </a:pPr>
            <a:r>
              <a:rPr lang="en-US" altLang="zh-HK" sz="1200" dirty="0">
                <a:latin typeface="Times New Roman" panose="02020603050405020304" pitchFamily="18" charset="0"/>
                <a:ea typeface="Tahoma" panose="020B0604030504040204" pitchFamily="34" charset="0"/>
                <a:cs typeface="Times New Roman" panose="02020603050405020304" pitchFamily="18" charset="0"/>
              </a:rPr>
              <a:t>Quiz: What </a:t>
            </a:r>
            <a:r>
              <a:rPr lang="en-US" altLang="zh-HK" sz="1200" dirty="0" smtClean="0">
                <a:latin typeface="Times New Roman" panose="02020603050405020304" pitchFamily="18" charset="0"/>
                <a:ea typeface="Tahoma" panose="020B0604030504040204" pitchFamily="34" charset="0"/>
                <a:cs typeface="Times New Roman" panose="02020603050405020304" pitchFamily="18" charset="0"/>
              </a:rPr>
              <a:t>were the benefits if </a:t>
            </a:r>
            <a:r>
              <a:rPr lang="en-US" altLang="zh-HK" sz="1200" dirty="0">
                <a:latin typeface="Times New Roman" panose="02020603050405020304" pitchFamily="18" charset="0"/>
                <a:ea typeface="Tahoma" panose="020B0604030504040204" pitchFamily="34" charset="0"/>
                <a:cs typeface="Times New Roman" panose="02020603050405020304" pitchFamily="18" charset="0"/>
              </a:rPr>
              <a:t>the horse </a:t>
            </a:r>
            <a:r>
              <a:rPr lang="en-US" altLang="zh-HK" sz="1200" dirty="0" smtClean="0">
                <a:latin typeface="Times New Roman" panose="02020603050405020304" pitchFamily="18" charset="0"/>
                <a:ea typeface="Tahoma" panose="020B0604030504040204" pitchFamily="34" charset="0"/>
                <a:cs typeface="Times New Roman" panose="02020603050405020304" pitchFamily="18" charset="0"/>
              </a:rPr>
              <a:t>was not </a:t>
            </a:r>
            <a:r>
              <a:rPr lang="en-US" altLang="zh-HK" sz="1200" dirty="0" err="1">
                <a:latin typeface="Times New Roman" panose="02020603050405020304" pitchFamily="18" charset="0"/>
                <a:ea typeface="Tahoma" panose="020B0604030504040204" pitchFamily="34" charset="0"/>
                <a:cs typeface="Times New Roman" panose="02020603050405020304" pitchFamily="18" charset="0"/>
              </a:rPr>
              <a:t>armoured</a:t>
            </a:r>
            <a:r>
              <a:rPr lang="en-US" altLang="zh-HK" sz="1200" dirty="0">
                <a:latin typeface="Times New Roman" panose="02020603050405020304" pitchFamily="18" charset="0"/>
                <a:ea typeface="Tahoma" panose="020B0604030504040204" pitchFamily="34" charset="0"/>
                <a:cs typeface="Times New Roman" panose="02020603050405020304" pitchFamily="18" charset="0"/>
              </a:rPr>
              <a:t>?</a:t>
            </a:r>
            <a:endParaRPr lang="zh-HK" sz="1200" dirty="0">
              <a:effectLst/>
              <a:latin typeface="Times New Roman" panose="02020603050405020304" pitchFamily="18" charset="0"/>
              <a:ea typeface="新細明體"/>
              <a:cs typeface="Times New Roman" panose="02020603050405020304" pitchFamily="18" charset="0"/>
            </a:endParaRPr>
          </a:p>
        </p:txBody>
      </p:sp>
      <p:sp>
        <p:nvSpPr>
          <p:cNvPr id="20" name="文字方塊 19"/>
          <p:cNvSpPr txBox="1"/>
          <p:nvPr/>
        </p:nvSpPr>
        <p:spPr>
          <a:xfrm>
            <a:off x="600931" y="3136470"/>
            <a:ext cx="3226737" cy="1977662"/>
          </a:xfrm>
          <a:prstGeom prst="rect">
            <a:avLst/>
          </a:prstGeom>
          <a:solidFill>
            <a:sysClr val="window" lastClr="FFFFFF"/>
          </a:solidFill>
          <a:ln w="6350">
            <a:solidFill>
              <a:srgbClr val="4F81BD">
                <a:lumMod val="75000"/>
              </a:srgbClr>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lvl="0" defTabSz="914400">
              <a:lnSpc>
                <a:spcPct val="120000"/>
              </a:lnSpc>
              <a:defRPr/>
            </a:pPr>
            <a:r>
              <a:rPr lang="en-US" altLang="zh-HK" sz="1500" dirty="0">
                <a:solidFill>
                  <a:srgbClr val="FF0000"/>
                </a:solidFill>
                <a:latin typeface="Times New Roman"/>
                <a:ea typeface="新細明體"/>
                <a:cs typeface="Times New Roman"/>
              </a:rPr>
              <a:t>If the horse did not wear </a:t>
            </a:r>
            <a:r>
              <a:rPr lang="en-US" altLang="zh-HK" sz="1500" dirty="0" err="1">
                <a:solidFill>
                  <a:srgbClr val="FF0000"/>
                </a:solidFill>
                <a:latin typeface="Times New Roman"/>
                <a:ea typeface="新細明體"/>
                <a:cs typeface="Times New Roman"/>
              </a:rPr>
              <a:t>armour</a:t>
            </a:r>
            <a:r>
              <a:rPr lang="en-US" altLang="zh-HK" sz="1500" dirty="0">
                <a:solidFill>
                  <a:srgbClr val="FF0000"/>
                </a:solidFill>
                <a:latin typeface="Times New Roman"/>
                <a:ea typeface="新細明體"/>
                <a:cs typeface="Times New Roman"/>
              </a:rPr>
              <a:t>, it carried less weight and could move more easily. Highly mobile cavalry </a:t>
            </a:r>
            <a:r>
              <a:rPr kumimoji="0" lang="en-US" altLang="zh-HK" sz="1500" b="0" i="0" u="none" strike="noStrike" kern="1200" cap="none" spc="0" normalizeH="0" noProof="0" dirty="0">
                <a:ln>
                  <a:noFill/>
                </a:ln>
                <a:solidFill>
                  <a:srgbClr val="FF0000"/>
                </a:solidFill>
                <a:effectLst/>
                <a:uLnTx/>
                <a:uFillTx/>
                <a:latin typeface="Times New Roman"/>
                <a:ea typeface="新細明體"/>
                <a:cs typeface="Times New Roman"/>
              </a:rPr>
              <a:t>was the distinguishing </a:t>
            </a:r>
            <a:r>
              <a:rPr lang="en-US" altLang="zh-HK" sz="1500" dirty="0">
                <a:solidFill>
                  <a:srgbClr val="FF0000"/>
                </a:solidFill>
                <a:latin typeface="Times New Roman"/>
                <a:ea typeface="新細明體"/>
                <a:cs typeface="Times New Roman"/>
              </a:rPr>
              <a:t>characteristic of </a:t>
            </a:r>
            <a:r>
              <a:rPr lang="en-US" altLang="zh-HK" sz="1500" dirty="0" smtClean="0">
                <a:solidFill>
                  <a:srgbClr val="FF0000"/>
                </a:solidFill>
                <a:latin typeface="Times New Roman"/>
                <a:ea typeface="新細明體"/>
                <a:cs typeface="Times New Roman"/>
              </a:rPr>
              <a:t>the </a:t>
            </a:r>
            <a:r>
              <a:rPr kumimoji="0" lang="en-US" altLang="zh-HK" sz="1500" b="0" i="0" u="none" strike="noStrike" kern="1200" cap="none" spc="0" normalizeH="0" noProof="0" dirty="0" smtClean="0">
                <a:ln>
                  <a:noFill/>
                </a:ln>
                <a:solidFill>
                  <a:srgbClr val="FF0000"/>
                </a:solidFill>
                <a:effectLst/>
                <a:uLnTx/>
                <a:uFillTx/>
                <a:latin typeface="Times New Roman"/>
                <a:ea typeface="新細明體"/>
                <a:cs typeface="Times New Roman"/>
              </a:rPr>
              <a:t>Tang </a:t>
            </a:r>
            <a:r>
              <a:rPr lang="en-US" altLang="zh-HK" sz="1500" dirty="0" smtClean="0">
                <a:solidFill>
                  <a:srgbClr val="FF0000"/>
                </a:solidFill>
                <a:latin typeface="Times New Roman"/>
                <a:ea typeface="新細明體"/>
              </a:rPr>
              <a:t>Dynasty</a:t>
            </a:r>
            <a:r>
              <a:rPr kumimoji="0" lang="en-US" altLang="zh-HK" sz="1500" b="0" i="0" u="none" strike="noStrike" kern="1200" cap="none" spc="0" normalizeH="0" noProof="0" dirty="0" smtClean="0">
                <a:ln>
                  <a:noFill/>
                </a:ln>
                <a:solidFill>
                  <a:srgbClr val="FF0000"/>
                </a:solidFill>
                <a:effectLst/>
                <a:uLnTx/>
                <a:uFillTx/>
                <a:latin typeface="Times New Roman"/>
                <a:ea typeface="新細明體"/>
                <a:cs typeface="Times New Roman"/>
              </a:rPr>
              <a:t> </a:t>
            </a:r>
            <a:r>
              <a:rPr kumimoji="0" lang="en-US" altLang="zh-HK" sz="1500" b="0" i="0" u="none" strike="noStrike" kern="1200" cap="none" spc="0" normalizeH="0" noProof="0" dirty="0">
                <a:ln>
                  <a:noFill/>
                </a:ln>
                <a:solidFill>
                  <a:srgbClr val="FF0000"/>
                </a:solidFill>
                <a:effectLst/>
                <a:uLnTx/>
                <a:uFillTx/>
                <a:latin typeface="Times New Roman"/>
                <a:ea typeface="新細明體"/>
                <a:cs typeface="Times New Roman"/>
              </a:rPr>
              <a:t>cavalry. However, horsemen still wore the reflective </a:t>
            </a:r>
            <a:r>
              <a:rPr kumimoji="0" lang="en-US" altLang="zh-HK" sz="1500" b="0" i="0" u="none" strike="noStrike" kern="1200" cap="none" spc="0" normalizeH="0" noProof="0" dirty="0" err="1" smtClean="0">
                <a:ln>
                  <a:noFill/>
                </a:ln>
                <a:solidFill>
                  <a:srgbClr val="FF0000"/>
                </a:solidFill>
                <a:effectLst/>
                <a:uLnTx/>
                <a:uFillTx/>
                <a:latin typeface="Times New Roman"/>
                <a:ea typeface="新細明體"/>
                <a:cs typeface="Times New Roman"/>
              </a:rPr>
              <a:t>armours</a:t>
            </a:r>
            <a:r>
              <a:rPr kumimoji="0" lang="en-US" altLang="zh-HK" sz="1500" b="0" i="0" u="none" strike="noStrike" kern="1200" cap="none" spc="0" normalizeH="0" noProof="0" dirty="0" smtClean="0">
                <a:ln>
                  <a:noFill/>
                </a:ln>
                <a:solidFill>
                  <a:srgbClr val="FF0000"/>
                </a:solidFill>
                <a:effectLst/>
                <a:uLnTx/>
                <a:uFillTx/>
                <a:latin typeface="Times New Roman"/>
                <a:ea typeface="新細明體"/>
                <a:cs typeface="Times New Roman"/>
              </a:rPr>
              <a:t>.</a:t>
            </a:r>
            <a:endParaRPr kumimoji="0" lang="zh-HK" altLang="en-US" sz="1500" b="0" i="0" u="none" strike="noStrike" kern="100" cap="none" spc="0" normalizeH="0" baseline="0" noProof="0" dirty="0">
              <a:ln>
                <a:noFill/>
              </a:ln>
              <a:solidFill>
                <a:srgbClr val="FF0000"/>
              </a:solidFill>
              <a:effectLst/>
              <a:uLnTx/>
              <a:uFillTx/>
              <a:latin typeface="Calibri"/>
              <a:ea typeface="新細明體"/>
              <a:cs typeface="Times New Roman"/>
            </a:endParaRPr>
          </a:p>
        </p:txBody>
      </p:sp>
      <p:pic>
        <p:nvPicPr>
          <p:cNvPr id="21" name="圖片 2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35326" y="4408170"/>
            <a:ext cx="2604770" cy="2449830"/>
          </a:xfrm>
          <a:prstGeom prst="rect">
            <a:avLst/>
          </a:prstGeom>
          <a:noFill/>
          <a:ln w="9525">
            <a:noFill/>
            <a:miter lim="800000"/>
            <a:headEnd/>
            <a:tailEnd/>
          </a:ln>
          <a:effectLst/>
          <a:extLst>
            <a:ext uri="{FAA26D3D-D897-4be2-8F04-BA451C77F1D7}">
              <ma14:placeholderFlag xmlns:ma14="http://schemas.microsoft.com/office/mac/drawingml/2011/main" xmlns=""/>
            </a:ext>
          </a:extLst>
        </p:spPr>
      </p:pic>
    </p:spTree>
    <p:extLst>
      <p:ext uri="{BB962C8B-B14F-4D97-AF65-F5344CB8AC3E}">
        <p14:creationId xmlns:p14="http://schemas.microsoft.com/office/powerpoint/2010/main" val="3665454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strips(downLef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8" name="TextBox 1"/>
          <p:cNvSpPr txBox="1"/>
          <p:nvPr/>
        </p:nvSpPr>
        <p:spPr>
          <a:xfrm>
            <a:off x="243033" y="1195982"/>
            <a:ext cx="2838471" cy="369332"/>
          </a:xfrm>
          <a:prstGeom prst="rect">
            <a:avLst/>
          </a:prstGeom>
          <a:gradFill flip="none" rotWithShape="1">
            <a:gsLst>
              <a:gs pos="47000">
                <a:srgbClr val="F79646">
                  <a:lumMod val="40000"/>
                  <a:lumOff val="60000"/>
                </a:srgbClr>
              </a:gs>
              <a:gs pos="100000">
                <a:srgbClr val="FFFFFF"/>
              </a:gs>
            </a:gsLst>
            <a:lin ang="0" scaled="1"/>
            <a:tileRect/>
          </a:gra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dirty="0">
                <a:solidFill>
                  <a:srgbClr val="000000"/>
                </a:solidFill>
                <a:latin typeface="Times New Roman"/>
                <a:ea typeface="新細明體"/>
                <a:cs typeface="Times New Roman"/>
              </a:rPr>
              <a:t>Archers</a:t>
            </a:r>
            <a:r>
              <a:rPr lang="zh-CN" altLang="en-US" dirty="0">
                <a:solidFill>
                  <a:srgbClr val="000000"/>
                </a:solidFill>
                <a:latin typeface="Times New Roman"/>
                <a:ea typeface="新細明體"/>
                <a:cs typeface="Times New Roman"/>
              </a:rPr>
              <a:t> </a:t>
            </a:r>
            <a:r>
              <a:rPr lang="en-US" altLang="zh-CN" dirty="0">
                <a:solidFill>
                  <a:srgbClr val="000000"/>
                </a:solidFill>
                <a:latin typeface="Times New Roman"/>
                <a:ea typeface="新細明體"/>
                <a:cs typeface="Times New Roman"/>
              </a:rPr>
              <a:t>and</a:t>
            </a:r>
            <a:r>
              <a:rPr lang="zh-CN" altLang="en-US" dirty="0">
                <a:solidFill>
                  <a:srgbClr val="000000"/>
                </a:solidFill>
                <a:latin typeface="Times New Roman"/>
                <a:ea typeface="新細明體"/>
                <a:cs typeface="Times New Roman"/>
              </a:rPr>
              <a:t> </a:t>
            </a:r>
            <a:r>
              <a:rPr lang="en-US" altLang="zh-CN" dirty="0">
                <a:solidFill>
                  <a:srgbClr val="000000"/>
                </a:solidFill>
                <a:latin typeface="Times New Roman"/>
                <a:ea typeface="新細明體"/>
                <a:cs typeface="Times New Roman"/>
              </a:rPr>
              <a:t>Crossbowmen</a:t>
            </a:r>
            <a:endParaRPr kumimoji="0" lang="zh-HK" altLang="en-US" b="0" i="0" u="none" strike="noStrike" kern="0" cap="none" spc="0" normalizeH="0" baseline="0" noProof="0" dirty="0">
              <a:ln>
                <a:noFill/>
              </a:ln>
              <a:solidFill>
                <a:sysClr val="windowText" lastClr="000000"/>
              </a:solidFill>
              <a:effectLst/>
              <a:uLnTx/>
              <a:uFillTx/>
              <a:latin typeface="Times New Roman"/>
              <a:ea typeface="新細明體"/>
            </a:endParaRPr>
          </a:p>
        </p:txBody>
      </p:sp>
      <p:grpSp>
        <p:nvGrpSpPr>
          <p:cNvPr id="9" name="群組 8"/>
          <p:cNvGrpSpPr/>
          <p:nvPr/>
        </p:nvGrpSpPr>
        <p:grpSpPr>
          <a:xfrm>
            <a:off x="335752" y="1101647"/>
            <a:ext cx="8774303" cy="4669692"/>
            <a:chOff x="-1709600" y="1421126"/>
            <a:chExt cx="10298787" cy="5154809"/>
          </a:xfrm>
        </p:grpSpPr>
        <p:pic>
          <p:nvPicPr>
            <p:cNvPr id="10" name="Picture 2"/>
            <p:cNvPicPr>
              <a:picLocks noChangeAspect="1" noChangeArrowheads="1"/>
            </p:cNvPicPr>
            <p:nvPr/>
          </p:nvPicPr>
          <p:blipFill>
            <a:blip r:embed="rId3" cstate="print"/>
            <a:srcRect/>
            <a:stretch>
              <a:fillRect/>
            </a:stretch>
          </p:blipFill>
          <p:spPr bwMode="auto">
            <a:xfrm>
              <a:off x="24180" y="1421126"/>
              <a:ext cx="3438278" cy="4948831"/>
            </a:xfrm>
            <a:prstGeom prst="rect">
              <a:avLst/>
            </a:prstGeom>
            <a:noFill/>
            <a:ln w="9525">
              <a:noFill/>
              <a:miter lim="800000"/>
              <a:headEnd/>
              <a:tailEnd/>
            </a:ln>
            <a:effectLst/>
          </p:spPr>
        </p:pic>
        <p:pic>
          <p:nvPicPr>
            <p:cNvPr id="11" name="Picture 3"/>
            <p:cNvPicPr>
              <a:picLocks noChangeAspect="1" noChangeArrowheads="1"/>
            </p:cNvPicPr>
            <p:nvPr/>
          </p:nvPicPr>
          <p:blipFill>
            <a:blip r:embed="rId4" cstate="print"/>
            <a:srcRect/>
            <a:stretch>
              <a:fillRect/>
            </a:stretch>
          </p:blipFill>
          <p:spPr bwMode="auto">
            <a:xfrm>
              <a:off x="5247427" y="1421126"/>
              <a:ext cx="3096344" cy="5154809"/>
            </a:xfrm>
            <a:prstGeom prst="rect">
              <a:avLst/>
            </a:prstGeom>
            <a:noFill/>
            <a:ln w="9525">
              <a:noFill/>
              <a:miter lim="800000"/>
              <a:headEnd/>
              <a:tailEnd/>
            </a:ln>
            <a:effectLst/>
          </p:spPr>
        </p:pic>
        <p:pic>
          <p:nvPicPr>
            <p:cNvPr id="12" name="Picture 4"/>
            <p:cNvPicPr>
              <a:picLocks noChangeAspect="1" noChangeArrowheads="1"/>
            </p:cNvPicPr>
            <p:nvPr/>
          </p:nvPicPr>
          <p:blipFill>
            <a:blip r:embed="rId5" cstate="print"/>
            <a:srcRect/>
            <a:stretch>
              <a:fillRect/>
            </a:stretch>
          </p:blipFill>
          <p:spPr bwMode="auto">
            <a:xfrm>
              <a:off x="2395946" y="3931904"/>
              <a:ext cx="2498157" cy="2547293"/>
            </a:xfrm>
            <a:prstGeom prst="rect">
              <a:avLst/>
            </a:prstGeom>
            <a:noFill/>
            <a:ln w="9525">
              <a:solidFill>
                <a:schemeClr val="tx1"/>
              </a:solidFill>
              <a:miter lim="800000"/>
              <a:headEnd/>
              <a:tailEnd/>
            </a:ln>
            <a:effectLst/>
          </p:spPr>
        </p:pic>
        <p:pic>
          <p:nvPicPr>
            <p:cNvPr id="13" name="Picture 5"/>
            <p:cNvPicPr>
              <a:picLocks noChangeAspect="1" noChangeArrowheads="1"/>
            </p:cNvPicPr>
            <p:nvPr/>
          </p:nvPicPr>
          <p:blipFill>
            <a:blip r:embed="rId6" cstate="print"/>
            <a:srcRect/>
            <a:stretch>
              <a:fillRect/>
            </a:stretch>
          </p:blipFill>
          <p:spPr bwMode="auto">
            <a:xfrm>
              <a:off x="-1709600" y="3332144"/>
              <a:ext cx="2358218" cy="2227775"/>
            </a:xfrm>
            <a:prstGeom prst="rect">
              <a:avLst/>
            </a:prstGeom>
            <a:noFill/>
            <a:ln w="9525">
              <a:solidFill>
                <a:schemeClr val="tx1"/>
              </a:solidFill>
              <a:miter lim="800000"/>
              <a:headEnd/>
              <a:tailEnd/>
            </a:ln>
            <a:effectLst/>
          </p:spPr>
        </p:pic>
        <p:sp>
          <p:nvSpPr>
            <p:cNvPr id="14" name="TextBox 7"/>
            <p:cNvSpPr txBox="1"/>
            <p:nvPr/>
          </p:nvSpPr>
          <p:spPr>
            <a:xfrm>
              <a:off x="-1421012" y="2585097"/>
              <a:ext cx="1026086" cy="328592"/>
            </a:xfrm>
            <a:prstGeom prst="rect">
              <a:avLst/>
            </a:prstGeom>
            <a:solidFill>
              <a:schemeClr val="accent3">
                <a:lumMod val="40000"/>
                <a:lumOff val="60000"/>
              </a:schemeClr>
            </a:solidFill>
          </p:spPr>
          <p:txBody>
            <a:bodyPr wrap="square" rtlCol="0">
              <a:noAutofit/>
            </a:bodyPr>
            <a:lstStyle/>
            <a:p>
              <a:pPr>
                <a:spcAft>
                  <a:spcPts val="0"/>
                </a:spcAft>
              </a:pPr>
              <a:r>
                <a:rPr lang="en-US" altLang="zh-CN" sz="1500" kern="1200" dirty="0">
                  <a:solidFill>
                    <a:srgbClr val="000000"/>
                  </a:solidFill>
                  <a:effectLst/>
                  <a:latin typeface="Times New Roman" panose="02020603050405020304" pitchFamily="18" charset="0"/>
                  <a:ea typeface="新細明體"/>
                  <a:cs typeface="Times New Roman" panose="02020603050405020304" pitchFamily="18" charset="0"/>
                </a:rPr>
                <a:t>Archer</a:t>
              </a:r>
              <a:endParaRPr lang="zh-HK" sz="1500" dirty="0">
                <a:effectLst/>
                <a:latin typeface="Times New Roman" panose="02020603050405020304" pitchFamily="18" charset="0"/>
                <a:ea typeface="新細明體"/>
                <a:cs typeface="Times New Roman" panose="02020603050405020304" pitchFamily="18" charset="0"/>
              </a:endParaRPr>
            </a:p>
          </p:txBody>
        </p:sp>
        <p:sp>
          <p:nvSpPr>
            <p:cNvPr id="15" name="TextBox 8"/>
            <p:cNvSpPr txBox="1"/>
            <p:nvPr/>
          </p:nvSpPr>
          <p:spPr>
            <a:xfrm>
              <a:off x="7075611" y="3086927"/>
              <a:ext cx="1513576" cy="345512"/>
            </a:xfrm>
            <a:prstGeom prst="rect">
              <a:avLst/>
            </a:prstGeom>
            <a:solidFill>
              <a:schemeClr val="accent3">
                <a:lumMod val="40000"/>
                <a:lumOff val="60000"/>
              </a:schemeClr>
            </a:solidFill>
          </p:spPr>
          <p:txBody>
            <a:bodyPr wrap="square" rtlCol="0">
              <a:noAutofit/>
            </a:bodyPr>
            <a:lstStyle/>
            <a:p>
              <a:pPr>
                <a:spcAft>
                  <a:spcPts val="0"/>
                </a:spcAft>
              </a:pPr>
              <a:r>
                <a:rPr lang="en-US" altLang="zh-CN" sz="1500" kern="1200" dirty="0">
                  <a:solidFill>
                    <a:srgbClr val="000000"/>
                  </a:solidFill>
                  <a:effectLst/>
                  <a:latin typeface="Times New Roman"/>
                  <a:ea typeface="新細明體"/>
                  <a:cs typeface="Times New Roman"/>
                </a:rPr>
                <a:t>Crossbowman</a:t>
              </a:r>
              <a:endParaRPr lang="zh-HK" sz="1500" dirty="0">
                <a:effectLst/>
                <a:latin typeface="Times New Roman"/>
                <a:ea typeface="新細明體"/>
                <a:cs typeface="Times New Roman"/>
              </a:endParaRPr>
            </a:p>
          </p:txBody>
        </p:sp>
        <p:sp>
          <p:nvSpPr>
            <p:cNvPr id="16" name="TextBox 9"/>
            <p:cNvSpPr txBox="1"/>
            <p:nvPr/>
          </p:nvSpPr>
          <p:spPr>
            <a:xfrm>
              <a:off x="3174131" y="2552471"/>
              <a:ext cx="2512162" cy="722433"/>
            </a:xfrm>
            <a:prstGeom prst="rect">
              <a:avLst/>
            </a:prstGeom>
            <a:noFill/>
          </p:spPr>
          <p:txBody>
            <a:bodyPr wrap="square" rtlCol="0">
              <a:noAutofit/>
            </a:bodyPr>
            <a:lstStyle/>
            <a:p>
              <a:pPr>
                <a:spcAft>
                  <a:spcPts val="0"/>
                </a:spcAft>
              </a:pPr>
              <a:r>
                <a:rPr lang="en-HK" altLang="zh-HK" sz="1200" dirty="0">
                  <a:solidFill>
                    <a:srgbClr val="000000"/>
                  </a:solidFill>
                  <a:latin typeface="Times New Roman"/>
                  <a:ea typeface="新細明體"/>
                  <a:cs typeface="Times New Roman"/>
                </a:rPr>
                <a:t>From </a:t>
              </a:r>
              <a:r>
                <a:rPr lang="en-HK" altLang="zh-HK" sz="1200" i="1" dirty="0" err="1">
                  <a:solidFill>
                    <a:srgbClr val="000000"/>
                  </a:solidFill>
                  <a:latin typeface="Times New Roman"/>
                  <a:ea typeface="新細明體"/>
                  <a:cs typeface="Times New Roman"/>
                </a:rPr>
                <a:t>Zhanlue</a:t>
              </a:r>
              <a:r>
                <a:rPr lang="en-HK" altLang="zh-HK" sz="1200" i="1" dirty="0">
                  <a:solidFill>
                    <a:srgbClr val="000000"/>
                  </a:solidFill>
                  <a:latin typeface="Times New Roman"/>
                  <a:ea typeface="新細明體"/>
                  <a:cs typeface="Times New Roman"/>
                </a:rPr>
                <a:t>, </a:t>
              </a:r>
              <a:r>
                <a:rPr lang="en-HK" altLang="zh-HK" sz="1200" i="1" dirty="0" err="1">
                  <a:solidFill>
                    <a:srgbClr val="000000"/>
                  </a:solidFill>
                  <a:latin typeface="Times New Roman"/>
                  <a:ea typeface="新細明體"/>
                  <a:cs typeface="Times New Roman"/>
                </a:rPr>
                <a:t>zhanshu</a:t>
              </a:r>
              <a:r>
                <a:rPr lang="en-HK" altLang="zh-HK" sz="1200" i="1" dirty="0">
                  <a:solidFill>
                    <a:srgbClr val="000000"/>
                  </a:solidFill>
                  <a:latin typeface="Times New Roman"/>
                  <a:ea typeface="新細明體"/>
                  <a:cs typeface="Times New Roman"/>
                </a:rPr>
                <a:t>, </a:t>
              </a:r>
              <a:r>
                <a:rPr lang="en-HK" altLang="zh-HK" sz="1200" i="1" dirty="0" err="1">
                  <a:solidFill>
                    <a:srgbClr val="000000"/>
                  </a:solidFill>
                  <a:latin typeface="Times New Roman"/>
                  <a:ea typeface="新細明體"/>
                  <a:cs typeface="Times New Roman"/>
                </a:rPr>
                <a:t>bingqi</a:t>
              </a:r>
              <a:r>
                <a:rPr lang="en-HK" altLang="zh-HK" sz="1200" i="1" dirty="0">
                  <a:solidFill>
                    <a:srgbClr val="000000"/>
                  </a:solidFill>
                  <a:latin typeface="Times New Roman"/>
                  <a:ea typeface="新細明體"/>
                  <a:cs typeface="Times New Roman"/>
                </a:rPr>
                <a:t> </a:t>
              </a:r>
              <a:r>
                <a:rPr lang="en-HK" altLang="zh-HK" sz="1200" i="1" dirty="0" err="1">
                  <a:solidFill>
                    <a:srgbClr val="000000"/>
                  </a:solidFill>
                  <a:latin typeface="Times New Roman"/>
                  <a:ea typeface="新細明體"/>
                  <a:cs typeface="Times New Roman"/>
                </a:rPr>
                <a:t>shidian</a:t>
              </a:r>
              <a:r>
                <a:rPr lang="en-HK" altLang="zh-HK" sz="1200" i="1" dirty="0">
                  <a:solidFill>
                    <a:srgbClr val="000000"/>
                  </a:solidFill>
                  <a:latin typeface="Times New Roman"/>
                  <a:ea typeface="新細明體"/>
                  <a:cs typeface="Times New Roman"/>
                </a:rPr>
                <a:t>: </a:t>
              </a:r>
              <a:r>
                <a:rPr lang="en-US" altLang="zh-CN" sz="1200" i="1" dirty="0" err="1">
                  <a:solidFill>
                    <a:srgbClr val="000000"/>
                  </a:solidFill>
                  <a:latin typeface="Times New Roman"/>
                  <a:ea typeface="新細明體"/>
                  <a:cs typeface="Times New Roman"/>
                </a:rPr>
                <a:t>zhongguo</a:t>
              </a:r>
              <a:r>
                <a:rPr lang="en-US" altLang="zh-CN" sz="1200" i="1" dirty="0">
                  <a:solidFill>
                    <a:srgbClr val="000000"/>
                  </a:solidFill>
                  <a:latin typeface="Times New Roman"/>
                  <a:ea typeface="新細明體"/>
                  <a:cs typeface="Times New Roman"/>
                </a:rPr>
                <a:t> </a:t>
              </a:r>
              <a:r>
                <a:rPr lang="en-US" altLang="zh-CN" sz="1200" i="1" dirty="0" err="1">
                  <a:solidFill>
                    <a:srgbClr val="000000"/>
                  </a:solidFill>
                  <a:latin typeface="Times New Roman"/>
                  <a:ea typeface="新細明體"/>
                  <a:cs typeface="Times New Roman"/>
                </a:rPr>
                <a:t>zhonggu</a:t>
              </a:r>
              <a:r>
                <a:rPr lang="en-US" altLang="zh-CN" sz="1200" i="1" dirty="0">
                  <a:solidFill>
                    <a:srgbClr val="000000"/>
                  </a:solidFill>
                  <a:latin typeface="Times New Roman"/>
                  <a:ea typeface="新細明體"/>
                  <a:cs typeface="Times New Roman"/>
                </a:rPr>
                <a:t> </a:t>
              </a:r>
              <a:r>
                <a:rPr lang="en-US" altLang="zh-CN" sz="1200" i="1" dirty="0" err="1">
                  <a:solidFill>
                    <a:srgbClr val="000000"/>
                  </a:solidFill>
                  <a:latin typeface="Times New Roman"/>
                  <a:ea typeface="新細明體"/>
                  <a:cs typeface="Times New Roman"/>
                </a:rPr>
                <a:t>pian</a:t>
              </a:r>
              <a:r>
                <a:rPr lang="en-US" altLang="zh-CN" sz="1200" dirty="0">
                  <a:solidFill>
                    <a:srgbClr val="000000"/>
                  </a:solidFill>
                  <a:latin typeface="Times New Roman"/>
                  <a:ea typeface="新細明體"/>
                  <a:cs typeface="Times New Roman"/>
                </a:rPr>
                <a:t>,  p.</a:t>
              </a:r>
              <a:r>
                <a:rPr lang="en-US" sz="1200" dirty="0">
                  <a:solidFill>
                    <a:srgbClr val="000000"/>
                  </a:solidFill>
                  <a:latin typeface="Times New Roman"/>
                  <a:ea typeface="新細明體"/>
                </a:rPr>
                <a:t>23</a:t>
              </a:r>
              <a:endParaRPr lang="zh-HK" altLang="en-US" sz="1200" dirty="0">
                <a:latin typeface="Times New Roman"/>
                <a:ea typeface="新細明體"/>
              </a:endParaRPr>
            </a:p>
          </p:txBody>
        </p:sp>
      </p:grpSp>
      <p:sp>
        <p:nvSpPr>
          <p:cNvPr id="18" name="TextBox 2"/>
          <p:cNvSpPr txBox="1"/>
          <p:nvPr/>
        </p:nvSpPr>
        <p:spPr>
          <a:xfrm>
            <a:off x="581622" y="6039710"/>
            <a:ext cx="8225494" cy="646331"/>
          </a:xfrm>
          <a:prstGeom prst="rect">
            <a:avLst/>
          </a:prstGeom>
          <a:solidFill>
            <a:srgbClr val="4BACC6">
              <a:lumMod val="20000"/>
              <a:lumOff val="80000"/>
            </a:srgbClr>
          </a:solidFill>
        </p:spPr>
        <p:txBody>
          <a:bodyPr wrap="square" rtlCol="0">
            <a:spAutoFit/>
          </a:bodyPr>
          <a:lstStyle/>
          <a:p>
            <a:pPr lvl="0" defTabSz="914400">
              <a:defRPr/>
            </a:pPr>
            <a:r>
              <a:rPr lang="en-US" altLang="zh-HK" dirty="0">
                <a:solidFill>
                  <a:srgbClr val="000000"/>
                </a:solidFill>
                <a:latin typeface="Times New Roman"/>
                <a:ea typeface="新細明體"/>
                <a:cs typeface="Times New Roman"/>
              </a:rPr>
              <a:t>T</a:t>
            </a:r>
            <a:r>
              <a:rPr kumimoji="0" lang="en-US" altLang="zh-HK" b="0" i="0" u="none" strike="noStrike" kern="1200" cap="none" spc="0" normalizeH="0" baseline="0" noProof="0" dirty="0">
                <a:ln>
                  <a:noFill/>
                </a:ln>
                <a:solidFill>
                  <a:srgbClr val="000000"/>
                </a:solidFill>
                <a:effectLst/>
                <a:uLnTx/>
                <a:uFillTx/>
                <a:latin typeface="Times New Roman"/>
                <a:ea typeface="新細明體"/>
                <a:cs typeface="Times New Roman"/>
              </a:rPr>
              <a:t>he Tang </a:t>
            </a:r>
            <a:r>
              <a:rPr lang="en-US" altLang="zh-HK" dirty="0" smtClean="0">
                <a:latin typeface="Times New Roman"/>
                <a:ea typeface="新細明體"/>
              </a:rPr>
              <a:t>Dynasty</a:t>
            </a:r>
            <a:r>
              <a:rPr kumimoji="0" lang="en-US" altLang="zh-HK" b="0" i="0" u="none" strike="noStrike" kern="1200" cap="none" spc="0" normalizeH="0" baseline="0" noProof="0" dirty="0" smtClean="0">
                <a:ln>
                  <a:noFill/>
                </a:ln>
                <a:effectLst/>
                <a:uLnTx/>
                <a:uFillTx/>
                <a:latin typeface="Times New Roman"/>
                <a:ea typeface="新細明體"/>
                <a:cs typeface="Times New Roman"/>
              </a:rPr>
              <a:t> </a:t>
            </a:r>
            <a:r>
              <a:rPr kumimoji="0" lang="en-US" altLang="zh-HK" b="0" i="0" u="none" strike="noStrike" kern="1200" cap="none" spc="0" normalizeH="0" baseline="0" noProof="0" dirty="0">
                <a:ln>
                  <a:noFill/>
                </a:ln>
                <a:effectLst/>
                <a:uLnTx/>
                <a:uFillTx/>
                <a:latin typeface="Times New Roman"/>
                <a:ea typeface="新細明體"/>
                <a:cs typeface="Times New Roman"/>
              </a:rPr>
              <a:t>did </a:t>
            </a:r>
            <a:r>
              <a:rPr kumimoji="0" lang="en-US" altLang="zh-HK" b="0" i="0" u="none" strike="noStrike" kern="1200" cap="none" spc="0" normalizeH="0" baseline="0" noProof="0" dirty="0">
                <a:ln>
                  <a:noFill/>
                </a:ln>
                <a:solidFill>
                  <a:srgbClr val="000000"/>
                </a:solidFill>
                <a:effectLst/>
                <a:uLnTx/>
                <a:uFillTx/>
                <a:latin typeface="Times New Roman"/>
                <a:ea typeface="新細明體"/>
                <a:cs typeface="Times New Roman"/>
              </a:rPr>
              <a:t>not make any great progress in developing weapons. </a:t>
            </a:r>
            <a:r>
              <a:rPr lang="en-US" altLang="zh-HK" dirty="0">
                <a:solidFill>
                  <a:srgbClr val="000000"/>
                </a:solidFill>
                <a:latin typeface="Times New Roman"/>
                <a:ea typeface="新細明體"/>
                <a:cs typeface="Times New Roman"/>
              </a:rPr>
              <a:t>Bows and crossbows remained the main weapons for long distance attacks.</a:t>
            </a:r>
            <a:endParaRPr kumimoji="0" lang="zh-HK" altLang="en-US" b="0" i="0" u="none" strike="noStrike" kern="0" cap="none" spc="0" normalizeH="0" baseline="0" noProof="0" dirty="0">
              <a:ln>
                <a:noFill/>
              </a:ln>
              <a:solidFill>
                <a:sysClr val="windowText" lastClr="000000"/>
              </a:solidFill>
              <a:effectLst/>
              <a:uLnTx/>
              <a:uFillTx/>
              <a:latin typeface="Times New Roman"/>
              <a:ea typeface="新細明體"/>
              <a:cs typeface="Times New Roman"/>
            </a:endParaRPr>
          </a:p>
        </p:txBody>
      </p:sp>
    </p:spTree>
    <p:extLst>
      <p:ext uri="{BB962C8B-B14F-4D97-AF65-F5344CB8AC3E}">
        <p14:creationId xmlns:p14="http://schemas.microsoft.com/office/powerpoint/2010/main" val="120877112"/>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10781</TotalTime>
  <Words>2634</Words>
  <Application>Microsoft Office PowerPoint</Application>
  <PresentationFormat>On-screen Show (4:3)</PresentationFormat>
  <Paragraphs>272</Paragraphs>
  <Slides>26</Slides>
  <Notes>13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BiauKai</vt:lpstr>
      <vt:lpstr>MS Mincho</vt:lpstr>
      <vt:lpstr>PMingLiU</vt:lpstr>
      <vt:lpstr>PMingLiU</vt:lpstr>
      <vt:lpstr>Arial</vt:lpstr>
      <vt:lpstr>Calibri</vt:lpstr>
      <vt:lpstr>Helvetica</vt:lpstr>
      <vt:lpstr>Tahoma</vt:lpstr>
      <vt:lpstr>Times New Roman</vt:lpstr>
      <vt:lpstr>Wingdings</vt:lpstr>
      <vt:lpstr>Office 佈景主題</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trilink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albert lau</dc:creator>
  <cp:lastModifiedBy>LO, Ka-yan</cp:lastModifiedBy>
  <cp:revision>768</cp:revision>
  <dcterms:created xsi:type="dcterms:W3CDTF">2017-02-07T17:12:51Z</dcterms:created>
  <dcterms:modified xsi:type="dcterms:W3CDTF">2020-07-02T03:29:34Z</dcterms:modified>
</cp:coreProperties>
</file>