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98" r:id="rId2"/>
    <p:sldId id="299" r:id="rId3"/>
    <p:sldId id="300" r:id="rId4"/>
    <p:sldId id="301" r:id="rId5"/>
    <p:sldId id="302" r:id="rId6"/>
    <p:sldId id="303" r:id="rId7"/>
    <p:sldId id="304" r:id="rId8"/>
    <p:sldId id="305" r:id="rId9"/>
    <p:sldId id="306" r:id="rId10"/>
    <p:sldId id="307" r:id="rId11"/>
    <p:sldId id="333" r:id="rId12"/>
    <p:sldId id="332" r:id="rId13"/>
    <p:sldId id="309" r:id="rId14"/>
    <p:sldId id="311" r:id="rId15"/>
    <p:sldId id="312" r:id="rId16"/>
    <p:sldId id="313" r:id="rId17"/>
    <p:sldId id="314" r:id="rId18"/>
    <p:sldId id="331"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Lst>
  <p:sldSz cx="9144000" cy="6858000" type="screen4x3"/>
  <p:notesSz cx="6858000" cy="9144000"/>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0" autoAdjust="0"/>
    <p:restoredTop sz="96391" autoAdjust="0"/>
  </p:normalViewPr>
  <p:slideViewPr>
    <p:cSldViewPr snapToGrid="0" snapToObjects="1">
      <p:cViewPr>
        <p:scale>
          <a:sx n="82" d="100"/>
          <a:sy n="82" d="100"/>
        </p:scale>
        <p:origin x="-54" y="360"/>
      </p:cViewPr>
      <p:guideLst>
        <p:guide orient="horz" pos="2160"/>
        <p:guide pos="2880"/>
      </p:guideLst>
    </p:cSldViewPr>
  </p:slideViewPr>
  <p:outlineViewPr>
    <p:cViewPr>
      <p:scale>
        <a:sx n="33" d="100"/>
        <a:sy n="33" d="100"/>
      </p:scale>
      <p:origin x="328"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C46B55-62D9-0F41-BC47-304FAF785C52}" type="datetimeFigureOut">
              <a:rPr kumimoji="1" lang="zh-TW" altLang="en-US" smtClean="0"/>
              <a:t>2020/6/29</a:t>
            </a:fld>
            <a:endParaRPr kumimoji="1"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D6990B-DB6A-C14B-A7FD-024B5123F023}" type="slidenum">
              <a:rPr kumimoji="1" lang="zh-TW" altLang="en-US" smtClean="0"/>
              <a:t>‹#›</a:t>
            </a:fld>
            <a:endParaRPr kumimoji="1" lang="zh-TW" altLang="en-US"/>
          </a:p>
        </p:txBody>
      </p:sp>
    </p:spTree>
    <p:extLst>
      <p:ext uri="{BB962C8B-B14F-4D97-AF65-F5344CB8AC3E}">
        <p14:creationId xmlns:p14="http://schemas.microsoft.com/office/powerpoint/2010/main" val="145623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DDCEB3-CAC4-AA47-85D1-1DF3EB2F8EB3}" type="datetimeFigureOut">
              <a:rPr kumimoji="1" lang="zh-TW" altLang="en-US" smtClean="0"/>
              <a:t>2020/6/29</a:t>
            </a:fld>
            <a:endParaRPr kumimoji="1" lang="zh-TW" altLang="en-US"/>
          </a:p>
        </p:txBody>
      </p:sp>
      <p:sp>
        <p:nvSpPr>
          <p:cNvPr id="4" name="投影片影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1AEF7-A788-AF4F-9728-C9724F650778}" type="slidenum">
              <a:rPr kumimoji="1" lang="zh-TW" altLang="en-US" smtClean="0"/>
              <a:t>‹#›</a:t>
            </a:fld>
            <a:endParaRPr kumimoji="1" lang="zh-TW" altLang="en-US"/>
          </a:p>
        </p:txBody>
      </p:sp>
    </p:spTree>
    <p:extLst>
      <p:ext uri="{BB962C8B-B14F-4D97-AF65-F5344CB8AC3E}">
        <p14:creationId xmlns:p14="http://schemas.microsoft.com/office/powerpoint/2010/main" val="27757967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B91AEF7-A788-AF4F-9728-C9724F650778}" type="slidenum">
              <a:rPr kumimoji="1" lang="zh-TW" altLang="en-US" smtClean="0"/>
              <a:t>8</a:t>
            </a:fld>
            <a:endParaRPr kumimoji="1" lang="zh-TW" altLang="en-US"/>
          </a:p>
        </p:txBody>
      </p:sp>
    </p:spTree>
    <p:extLst>
      <p:ext uri="{BB962C8B-B14F-4D97-AF65-F5344CB8AC3E}">
        <p14:creationId xmlns:p14="http://schemas.microsoft.com/office/powerpoint/2010/main" val="282585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11</a:t>
            </a:fld>
            <a:endParaRPr kumimoji="1" lang="zh-TW" altLang="en-US"/>
          </a:p>
        </p:txBody>
      </p:sp>
    </p:spTree>
    <p:extLst>
      <p:ext uri="{BB962C8B-B14F-4D97-AF65-F5344CB8AC3E}">
        <p14:creationId xmlns:p14="http://schemas.microsoft.com/office/powerpoint/2010/main" val="376416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12</a:t>
            </a:fld>
            <a:endParaRPr kumimoji="1" lang="zh-TW" altLang="en-US"/>
          </a:p>
        </p:txBody>
      </p:sp>
    </p:spTree>
    <p:extLst>
      <p:ext uri="{BB962C8B-B14F-4D97-AF65-F5344CB8AC3E}">
        <p14:creationId xmlns:p14="http://schemas.microsoft.com/office/powerpoint/2010/main" val="726898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1AEF7-A788-AF4F-9728-C9724F650778}" type="slidenum">
              <a:rPr kumimoji="1" lang="zh-TW" altLang="en-US" smtClean="0"/>
              <a:t>13</a:t>
            </a:fld>
            <a:endParaRPr kumimoji="1" lang="zh-TW" altLang="en-US"/>
          </a:p>
        </p:txBody>
      </p:sp>
    </p:spTree>
    <p:extLst>
      <p:ext uri="{BB962C8B-B14F-4D97-AF65-F5344CB8AC3E}">
        <p14:creationId xmlns:p14="http://schemas.microsoft.com/office/powerpoint/2010/main" val="329925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28</a:t>
            </a:fld>
            <a:endParaRPr kumimoji="1" lang="zh-TW" altLang="en-US"/>
          </a:p>
        </p:txBody>
      </p:sp>
    </p:spTree>
    <p:extLst>
      <p:ext uri="{BB962C8B-B14F-4D97-AF65-F5344CB8AC3E}">
        <p14:creationId xmlns:p14="http://schemas.microsoft.com/office/powerpoint/2010/main" val="2275020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29</a:t>
            </a:fld>
            <a:endParaRPr kumimoji="1" lang="zh-TW" altLang="en-US"/>
          </a:p>
        </p:txBody>
      </p:sp>
    </p:spTree>
    <p:extLst>
      <p:ext uri="{BB962C8B-B14F-4D97-AF65-F5344CB8AC3E}">
        <p14:creationId xmlns:p14="http://schemas.microsoft.com/office/powerpoint/2010/main" val="322026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6B91AEF7-A788-AF4F-9728-C9724F650778}" type="slidenum">
              <a:rPr kumimoji="1" lang="zh-TW" altLang="en-US" smtClean="0"/>
              <a:t>31</a:t>
            </a:fld>
            <a:endParaRPr kumimoji="1" lang="zh-TW" altLang="en-US"/>
          </a:p>
        </p:txBody>
      </p:sp>
    </p:spTree>
    <p:extLst>
      <p:ext uri="{BB962C8B-B14F-4D97-AF65-F5344CB8AC3E}">
        <p14:creationId xmlns:p14="http://schemas.microsoft.com/office/powerpoint/2010/main" val="70661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kumimoji="1" lang="zh-TW" altLang="en-US"/>
              <a:t>按一下以編輯母片標題樣式</a:t>
            </a:r>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a:t>按一下以編輯母片子標題樣式</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80085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152395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8"/>
            <a:ext cx="2057400" cy="5851525"/>
          </a:xfrm>
        </p:spPr>
        <p:txBody>
          <a:bodyPr vert="eaVert"/>
          <a:lstStyle/>
          <a:p>
            <a:r>
              <a:rPr kumimoji="1"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71821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279289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kumimoji="1"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TW" altLang="en-US"/>
              <a:t>按一下以編輯母片文字樣式</a:t>
            </a:r>
          </a:p>
        </p:txBody>
      </p:sp>
      <p:sp>
        <p:nvSpPr>
          <p:cNvPr id="4" name="日期版面配置區 3"/>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266916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39541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96267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日期版面配置區 2"/>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28798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85102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360901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F5BDA9FA-EB68-3B40-918A-FB3F6C7FF9A3}" type="datetimeFigureOut">
              <a:rPr kumimoji="1" lang="zh-TW" altLang="en-US" smtClean="0"/>
              <a:t>2020/6/29</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98544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DA9FA-EB68-3B40-918A-FB3F6C7FF9A3}" type="datetimeFigureOut">
              <a:rPr kumimoji="1" lang="zh-TW" altLang="en-US" smtClean="0"/>
              <a:t>2020/6/29</a:t>
            </a:fld>
            <a:endParaRPr kumimoji="1"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3B8CB-E1A4-D24D-AF1F-8B9417970AC7}" type="slidenum">
              <a:rPr kumimoji="1" lang="zh-TW" altLang="en-US" smtClean="0"/>
              <a:t>‹#›</a:t>
            </a:fld>
            <a:endParaRPr kumimoji="1" lang="zh-TW" altLang="en-US"/>
          </a:p>
        </p:txBody>
      </p:sp>
    </p:spTree>
    <p:extLst>
      <p:ext uri="{BB962C8B-B14F-4D97-AF65-F5344CB8AC3E}">
        <p14:creationId xmlns:p14="http://schemas.microsoft.com/office/powerpoint/2010/main" val="1167343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4.png"/><Relationship Id="rId10" Type="http://schemas.openxmlformats.org/officeDocument/2006/relationships/image" Target="../media/image23.png"/><Relationship Id="rId4" Type="http://schemas.openxmlformats.org/officeDocument/2006/relationships/image" Target="../media/image50.png"/><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1.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40.png"/><Relationship Id="rId9"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4BD0805-912F-424C-98E4-95C95263513D}"/>
              </a:ext>
            </a:extLst>
          </p:cNvPr>
          <p:cNvPicPr>
            <a:picLocks noChangeAspect="1"/>
          </p:cNvPicPr>
          <p:nvPr/>
        </p:nvPicPr>
        <p:blipFill>
          <a:blip r:embed="rId2"/>
          <a:stretch>
            <a:fillRect/>
          </a:stretch>
        </p:blipFill>
        <p:spPr>
          <a:xfrm>
            <a:off x="2195517" y="1928597"/>
            <a:ext cx="6948483" cy="4890614"/>
          </a:xfrm>
          <a:prstGeom prst="rect">
            <a:avLst/>
          </a:prstGeom>
        </p:spPr>
      </p:pic>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TextBox 3"/>
          <p:cNvSpPr txBox="1"/>
          <p:nvPr/>
        </p:nvSpPr>
        <p:spPr>
          <a:xfrm>
            <a:off x="0" y="1190158"/>
            <a:ext cx="8940553" cy="707886"/>
          </a:xfrm>
          <a:prstGeom prst="rect">
            <a:avLst/>
          </a:prstGeom>
          <a:gradFill flip="none" rotWithShape="1">
            <a:gsLst>
              <a:gs pos="47000">
                <a:srgbClr val="4BACC6">
                  <a:lumMod val="20000"/>
                  <a:lumOff val="80000"/>
                </a:srgbClr>
              </a:gs>
              <a:gs pos="100000">
                <a:sysClr val="window" lastClr="FFFFFF"/>
              </a:gs>
            </a:gsLst>
            <a:lin ang="0" scaled="1"/>
            <a:tileRect/>
          </a:gradFill>
          <a:ln w="25400" cap="flat" cmpd="sng" algn="ctr">
            <a:solidFill>
              <a:sysClr val="window" lastClr="FFFFFF"/>
            </a:solidFill>
            <a:prstDash val="solid"/>
          </a:ln>
          <a:effectLst/>
        </p:spPr>
        <p:txBody>
          <a:bodyPr wrap="square" rtlCol="0">
            <a:spAutoFit/>
          </a:bodyPr>
          <a:lstStyle/>
          <a:p>
            <a:pPr lvl="0" defTabSz="914400">
              <a:defRPr/>
            </a:pPr>
            <a:r>
              <a:rPr lang="en-US" altLang="zh-CN" sz="2000" b="1" dirty="0">
                <a:solidFill>
                  <a:srgbClr val="548DD4"/>
                </a:solidFill>
                <a:latin typeface="Times New Roman" panose="02020603050405020304" pitchFamily="18" charset="0"/>
                <a:ea typeface="新細明體"/>
                <a:cs typeface="Times New Roman" panose="02020603050405020304" pitchFamily="18" charset="0"/>
              </a:rPr>
              <a:t>The Battle of the Yalu River </a:t>
            </a:r>
            <a:r>
              <a:rPr lang="en-US" altLang="zh-TW" sz="2000" b="1" dirty="0">
                <a:solidFill>
                  <a:srgbClr val="548DD4"/>
                </a:solidFill>
                <a:latin typeface="Times New Roman" panose="02020603050405020304" pitchFamily="18" charset="0"/>
                <a:ea typeface="新細明體"/>
                <a:cs typeface="Times New Roman" panose="02020603050405020304" pitchFamily="18" charset="0"/>
              </a:rPr>
              <a:t>(</a:t>
            </a:r>
            <a:r>
              <a:rPr lang="zh-TW" altLang="en-US" sz="2000" b="1" dirty="0">
                <a:solidFill>
                  <a:srgbClr val="548DD4"/>
                </a:solidFill>
                <a:latin typeface="Times New Roman" panose="02020603050405020304" pitchFamily="18" charset="0"/>
                <a:ea typeface="新細明體"/>
                <a:cs typeface="Times New Roman" panose="02020603050405020304" pitchFamily="18" charset="0"/>
              </a:rPr>
              <a:t>黃海海戰</a:t>
            </a:r>
            <a:r>
              <a:rPr lang="en-US" altLang="zh-TW" sz="2000" b="1" dirty="0">
                <a:solidFill>
                  <a:srgbClr val="548DD4"/>
                </a:solidFill>
                <a:latin typeface="Times New Roman" panose="02020603050405020304" pitchFamily="18" charset="0"/>
                <a:ea typeface="新細明體"/>
                <a:cs typeface="Times New Roman" panose="02020603050405020304" pitchFamily="18" charset="0"/>
              </a:rPr>
              <a:t>)</a:t>
            </a:r>
            <a:r>
              <a:rPr lang="en-US" altLang="zh-CN" sz="2000" b="1" dirty="0">
                <a:solidFill>
                  <a:srgbClr val="548DD4"/>
                </a:solidFill>
                <a:latin typeface="Times New Roman" panose="02020603050405020304" pitchFamily="18" charset="0"/>
                <a:ea typeface="新細明體"/>
                <a:cs typeface="Times New Roman" panose="02020603050405020304" pitchFamily="18" charset="0"/>
              </a:rPr>
              <a:t>: </a:t>
            </a:r>
          </a:p>
          <a:p>
            <a:pPr lvl="0" defTabSz="914400">
              <a:defRPr/>
            </a:pPr>
            <a:r>
              <a:rPr lang="en-US" altLang="zh-CN" sz="2000" b="1" dirty="0">
                <a:solidFill>
                  <a:srgbClr val="548DD4"/>
                </a:solidFill>
                <a:latin typeface="Times New Roman" panose="02020603050405020304" pitchFamily="18" charset="0"/>
                <a:ea typeface="新細明體"/>
                <a:cs typeface="Times New Roman" panose="02020603050405020304" pitchFamily="18" charset="0"/>
              </a:rPr>
              <a:t>The </a:t>
            </a:r>
            <a:r>
              <a:rPr lang="en-US" altLang="zh-CN" sz="2000" b="1" dirty="0" err="1">
                <a:solidFill>
                  <a:srgbClr val="548DD4"/>
                </a:solidFill>
                <a:latin typeface="Times New Roman" panose="02020603050405020304" pitchFamily="18" charset="0"/>
                <a:ea typeface="新細明體"/>
                <a:cs typeface="Times New Roman" panose="02020603050405020304" pitchFamily="18" charset="0"/>
              </a:rPr>
              <a:t>Beiyang</a:t>
            </a:r>
            <a:r>
              <a:rPr lang="en-US" altLang="zh-CN" sz="2000" b="1" dirty="0">
                <a:solidFill>
                  <a:srgbClr val="548DD4"/>
                </a:solidFill>
                <a:latin typeface="Times New Roman" panose="02020603050405020304" pitchFamily="18" charset="0"/>
                <a:ea typeface="新細明體"/>
                <a:cs typeface="Times New Roman" panose="02020603050405020304" pitchFamily="18" charset="0"/>
              </a:rPr>
              <a:t> </a:t>
            </a:r>
            <a:r>
              <a:rPr lang="en-US" altLang="zh-TW" sz="2000" b="1" dirty="0">
                <a:solidFill>
                  <a:srgbClr val="548DD4"/>
                </a:solidFill>
                <a:latin typeface="Times New Roman" panose="02020603050405020304" pitchFamily="18" charset="0"/>
                <a:ea typeface="新細明體"/>
                <a:cs typeface="Times New Roman" panose="02020603050405020304" pitchFamily="18" charset="0"/>
              </a:rPr>
              <a:t>(</a:t>
            </a:r>
            <a:r>
              <a:rPr lang="zh-TW" altLang="en-US" sz="2000" b="1" dirty="0">
                <a:solidFill>
                  <a:srgbClr val="548DD4"/>
                </a:solidFill>
                <a:latin typeface="Times New Roman" panose="02020603050405020304" pitchFamily="18" charset="0"/>
                <a:ea typeface="新細明體"/>
                <a:cs typeface="Times New Roman" panose="02020603050405020304" pitchFamily="18" charset="0"/>
              </a:rPr>
              <a:t>北洋</a:t>
            </a:r>
            <a:r>
              <a:rPr lang="en-US" altLang="zh-TW" sz="2000" b="1" dirty="0">
                <a:solidFill>
                  <a:srgbClr val="548DD4"/>
                </a:solidFill>
                <a:latin typeface="Times New Roman" panose="02020603050405020304" pitchFamily="18" charset="0"/>
                <a:ea typeface="新細明體"/>
                <a:cs typeface="Times New Roman" panose="02020603050405020304" pitchFamily="18" charset="0"/>
              </a:rPr>
              <a:t>) </a:t>
            </a:r>
            <a:r>
              <a:rPr lang="en-US" altLang="zh-CN" sz="2000" b="1" dirty="0">
                <a:solidFill>
                  <a:srgbClr val="548DD4"/>
                </a:solidFill>
                <a:latin typeface="Times New Roman" panose="02020603050405020304" pitchFamily="18" charset="0"/>
                <a:ea typeface="新細明體"/>
                <a:cs typeface="Times New Roman" panose="02020603050405020304" pitchFamily="18" charset="0"/>
              </a:rPr>
              <a:t>Navy and the Line Abreast Battle Formation</a:t>
            </a:r>
            <a:endParaRPr kumimoji="0" lang="zh-HK" altLang="en-US" sz="2000" b="0" i="0" u="none" strike="noStrike" kern="0" cap="none" spc="0" normalizeH="0" baseline="0" noProof="0" dirty="0">
              <a:ln>
                <a:noFill/>
              </a:ln>
              <a:solidFill>
                <a:sysClr val="window" lastClr="FFFFFF"/>
              </a:solidFill>
              <a:effectLst/>
              <a:uLnTx/>
              <a:uFillTx/>
              <a:latin typeface="Times New Roman" panose="02020603050405020304" pitchFamily="18" charset="0"/>
              <a:ea typeface="新細明體"/>
              <a:cs typeface="Times New Roman" panose="02020603050405020304" pitchFamily="18" charset="0"/>
            </a:endParaRPr>
          </a:p>
        </p:txBody>
      </p:sp>
      <p:sp>
        <p:nvSpPr>
          <p:cNvPr id="6" name="Title 1"/>
          <p:cNvSpPr>
            <a:spLocks noGrp="1"/>
          </p:cNvSpPr>
          <p:nvPr/>
        </p:nvSpPr>
        <p:spPr bwMode="auto">
          <a:xfrm>
            <a:off x="466375" y="2085500"/>
            <a:ext cx="2001520" cy="5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HK" b="1" dirty="0">
                <a:latin typeface="Times New Roman" panose="02020603050405020304" pitchFamily="18" charset="0"/>
                <a:cs typeface="Times New Roman" panose="02020603050405020304" pitchFamily="18" charset="0"/>
              </a:rPr>
              <a:t>Battle Situation</a:t>
            </a:r>
            <a:endParaRPr lang="en-HK" dirty="0">
              <a:latin typeface="Times New Roman" panose="02020603050405020304" pitchFamily="18" charset="0"/>
              <a:cs typeface="Times New Roman" panose="02020603050405020304" pitchFamily="18" charset="0"/>
            </a:endParaRPr>
          </a:p>
        </p:txBody>
      </p:sp>
      <p:cxnSp>
        <p:nvCxnSpPr>
          <p:cNvPr id="9" name="Straight Arrow Connector 6"/>
          <p:cNvCxnSpPr/>
          <p:nvPr/>
        </p:nvCxnSpPr>
        <p:spPr>
          <a:xfrm flipV="1">
            <a:off x="6476562" y="4328720"/>
            <a:ext cx="298337" cy="2105995"/>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8"/>
          <p:cNvCxnSpPr/>
          <p:nvPr/>
        </p:nvCxnSpPr>
        <p:spPr>
          <a:xfrm flipV="1">
            <a:off x="4935565" y="3101203"/>
            <a:ext cx="915969" cy="435318"/>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3"/>
          <p:cNvCxnSpPr/>
          <p:nvPr/>
        </p:nvCxnSpPr>
        <p:spPr>
          <a:xfrm flipV="1">
            <a:off x="5992073" y="3148264"/>
            <a:ext cx="93693" cy="971294"/>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6"/>
          <p:cNvCxnSpPr/>
          <p:nvPr/>
        </p:nvCxnSpPr>
        <p:spPr>
          <a:xfrm flipH="1" flipV="1">
            <a:off x="6085766" y="4131323"/>
            <a:ext cx="539965" cy="197397"/>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20"/>
          <p:cNvCxnSpPr/>
          <p:nvPr/>
        </p:nvCxnSpPr>
        <p:spPr>
          <a:xfrm flipH="1" flipV="1">
            <a:off x="6476562" y="2702489"/>
            <a:ext cx="298337" cy="470613"/>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23"/>
          <p:cNvCxnSpPr/>
          <p:nvPr/>
        </p:nvCxnSpPr>
        <p:spPr>
          <a:xfrm flipV="1">
            <a:off x="7279114" y="4022821"/>
            <a:ext cx="76433" cy="305899"/>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25"/>
          <p:cNvCxnSpPr/>
          <p:nvPr/>
        </p:nvCxnSpPr>
        <p:spPr>
          <a:xfrm flipH="1" flipV="1">
            <a:off x="6914205" y="3281605"/>
            <a:ext cx="251491" cy="542513"/>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28"/>
          <p:cNvCxnSpPr/>
          <p:nvPr/>
        </p:nvCxnSpPr>
        <p:spPr>
          <a:xfrm>
            <a:off x="5463202" y="2246255"/>
            <a:ext cx="528871" cy="299363"/>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Explosion 1 31"/>
          <p:cNvSpPr/>
          <p:nvPr/>
        </p:nvSpPr>
        <p:spPr>
          <a:xfrm>
            <a:off x="5842904" y="2765238"/>
            <a:ext cx="299570" cy="347731"/>
          </a:xfrm>
          <a:prstGeom prst="irregularSeal1">
            <a:avLst/>
          </a:prstGeom>
        </p:spPr>
        <p:style>
          <a:lnRef idx="3">
            <a:schemeClr val="lt1"/>
          </a:lnRef>
          <a:fillRef idx="1">
            <a:schemeClr val="accent2"/>
          </a:fillRef>
          <a:effectRef idx="1">
            <a:schemeClr val="accent2"/>
          </a:effectRef>
          <a:fontRef idx="minor">
            <a:schemeClr val="lt1"/>
          </a:fontRef>
        </p:style>
        <p:txBody>
          <a:bodyPr anchor="ctr"/>
          <a:lstStyle/>
          <a:p>
            <a:endParaRPr lang="zh-TW" altLang="en-US">
              <a:latin typeface="Times New Roman" panose="02020603050405020304" pitchFamily="18" charset="0"/>
              <a:cs typeface="Times New Roman" panose="02020603050405020304" pitchFamily="18" charset="0"/>
            </a:endParaRPr>
          </a:p>
        </p:txBody>
      </p:sp>
      <p:sp>
        <p:nvSpPr>
          <p:cNvPr id="18" name="文字方塊 17"/>
          <p:cNvSpPr txBox="1">
            <a:spLocks noChangeArrowheads="1"/>
          </p:cNvSpPr>
          <p:nvPr/>
        </p:nvSpPr>
        <p:spPr bwMode="auto">
          <a:xfrm>
            <a:off x="3813268" y="2606408"/>
            <a:ext cx="1517463" cy="60609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US" altLang="zh-TW" sz="1600" b="1" kern="100" dirty="0">
                <a:solidFill>
                  <a:srgbClr val="0000FF"/>
                </a:solidFill>
                <a:latin typeface="Times New Roman" panose="02020603050405020304" pitchFamily="18" charset="0"/>
                <a:ea typeface="新細明體"/>
                <a:cs typeface="Times New Roman" panose="02020603050405020304" pitchFamily="18" charset="0"/>
              </a:rPr>
              <a:t>Qing army’s line of advance</a:t>
            </a:r>
            <a:endParaRPr lang="zh-HK" sz="1600" b="1" kern="100" dirty="0">
              <a:solidFill>
                <a:srgbClr val="0000FF"/>
              </a:solidFill>
              <a:latin typeface="Times New Roman" panose="02020603050405020304" pitchFamily="18" charset="0"/>
              <a:ea typeface="新細明體"/>
              <a:cs typeface="Times New Roman" panose="02020603050405020304" pitchFamily="18" charset="0"/>
            </a:endParaRPr>
          </a:p>
        </p:txBody>
      </p:sp>
      <p:sp>
        <p:nvSpPr>
          <p:cNvPr id="19" name="文字方塊 18"/>
          <p:cNvSpPr txBox="1">
            <a:spLocks noChangeArrowheads="1"/>
          </p:cNvSpPr>
          <p:nvPr/>
        </p:nvSpPr>
        <p:spPr bwMode="auto">
          <a:xfrm>
            <a:off x="4852124" y="5642043"/>
            <a:ext cx="1517463" cy="80875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US" altLang="zh-TW" sz="1600" b="1" kern="100" dirty="0">
                <a:solidFill>
                  <a:srgbClr val="0000FF"/>
                </a:solidFill>
                <a:latin typeface="Times New Roman" panose="02020603050405020304" pitchFamily="18" charset="0"/>
                <a:ea typeface="新細明體"/>
                <a:cs typeface="Times New Roman" panose="02020603050405020304" pitchFamily="18" charset="0"/>
              </a:rPr>
              <a:t>Japanese army’s line of advance</a:t>
            </a:r>
            <a:endParaRPr lang="zh-HK" sz="1600" b="1" kern="100" dirty="0">
              <a:solidFill>
                <a:srgbClr val="0000FF"/>
              </a:solidFill>
              <a:latin typeface="Times New Roman" panose="02020603050405020304" pitchFamily="18" charset="0"/>
              <a:ea typeface="新細明體"/>
              <a:cs typeface="Times New Roman" panose="02020603050405020304" pitchFamily="18" charset="0"/>
            </a:endParaRPr>
          </a:p>
        </p:txBody>
      </p:sp>
    </p:spTree>
    <p:extLst>
      <p:ext uri="{BB962C8B-B14F-4D97-AF65-F5344CB8AC3E}">
        <p14:creationId xmlns:p14="http://schemas.microsoft.com/office/powerpoint/2010/main" val="6409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a:spLocks noChangeArrowheads="1"/>
          </p:cNvSpPr>
          <p:nvPr/>
        </p:nvSpPr>
        <p:spPr bwMode="auto">
          <a:xfrm>
            <a:off x="1515365" y="1983370"/>
            <a:ext cx="6039170" cy="2067520"/>
          </a:xfrm>
          <a:prstGeom prst="rect">
            <a:avLst/>
          </a:prstGeom>
          <a:solidFill>
            <a:srgbClr val="8064A2">
              <a:lumMod val="40000"/>
              <a:lumOff val="60000"/>
            </a:srgbClr>
          </a:solidFill>
          <a:ln w="9525">
            <a:noFill/>
            <a:miter lim="800000"/>
            <a:headEnd/>
            <a:tailEnd/>
          </a:ln>
        </p:spPr>
        <p:txBody>
          <a:bodyPr rot="0" vert="horz" wrap="square" lIns="91440" tIns="45720" rIns="91440" bIns="45720" anchor="t" anchorCtr="0">
            <a:noAutofit/>
          </a:bodyPr>
          <a:lstStyle/>
          <a:p>
            <a:r>
              <a:rPr lang="en-HK" b="1" dirty="0" smtClean="0">
                <a:latin typeface="Times New Roman" panose="02020603050405020304" pitchFamily="18" charset="0"/>
                <a:cs typeface="Times New Roman" panose="02020603050405020304" pitchFamily="18" charset="0"/>
              </a:rPr>
              <a:t>Think: </a:t>
            </a:r>
            <a:r>
              <a:rPr lang="en-HK" dirty="0">
                <a:latin typeface="Times New Roman" panose="02020603050405020304" pitchFamily="18" charset="0"/>
                <a:cs typeface="Times New Roman" panose="02020603050405020304" pitchFamily="18" charset="0"/>
              </a:rPr>
              <a:t>Examine and compare </a:t>
            </a:r>
            <a:r>
              <a:rPr lang="en-HK" dirty="0" smtClean="0">
                <a:latin typeface="Times New Roman" panose="02020603050405020304" pitchFamily="18" charset="0"/>
                <a:cs typeface="Times New Roman" panose="02020603050405020304" pitchFamily="18" charset="0"/>
              </a:rPr>
              <a:t>the Chinese </a:t>
            </a:r>
            <a:r>
              <a:rPr lang="en-HK" dirty="0">
                <a:latin typeface="Times New Roman" panose="02020603050405020304" pitchFamily="18" charset="0"/>
                <a:cs typeface="Times New Roman" panose="02020603050405020304" pitchFamily="18" charset="0"/>
              </a:rPr>
              <a:t>and Japanese </a:t>
            </a:r>
            <a:r>
              <a:rPr lang="en-HK" dirty="0" smtClean="0">
                <a:latin typeface="Times New Roman" panose="02020603050405020304" pitchFamily="18" charset="0"/>
                <a:cs typeface="Times New Roman" panose="02020603050405020304" pitchFamily="18" charset="0"/>
              </a:rPr>
              <a:t>commanders, officers </a:t>
            </a:r>
            <a:r>
              <a:rPr lang="en-HK" dirty="0">
                <a:latin typeface="Times New Roman" panose="02020603050405020304" pitchFamily="18" charset="0"/>
                <a:cs typeface="Times New Roman" panose="02020603050405020304" pitchFamily="18" charset="0"/>
              </a:rPr>
              <a:t>and navy infantry uniforms</a:t>
            </a:r>
            <a:r>
              <a:rPr lang="en-US" dirty="0">
                <a:latin typeface="Times New Roman" panose="02020603050405020304" pitchFamily="18" charset="0"/>
                <a:cs typeface="Times New Roman" panose="02020603050405020304" pitchFamily="18" charset="0"/>
              </a:rPr>
              <a:t>. What differences do you think the two countries </a:t>
            </a:r>
            <a:r>
              <a:rPr lang="en-US" dirty="0" smtClean="0">
                <a:latin typeface="Times New Roman" panose="02020603050405020304" pitchFamily="18" charset="0"/>
                <a:cs typeface="Times New Roman" panose="02020603050405020304" pitchFamily="18" charset="0"/>
              </a:rPr>
              <a:t>have in </a:t>
            </a:r>
            <a:r>
              <a:rPr lang="en-US" dirty="0">
                <a:latin typeface="Times New Roman" panose="02020603050405020304" pitchFamily="18" charset="0"/>
                <a:cs typeface="Times New Roman" panose="02020603050405020304" pitchFamily="18" charset="0"/>
              </a:rPr>
              <a:t>their military modernization? </a:t>
            </a:r>
          </a:p>
          <a:p>
            <a:endParaRPr lang="en-HK"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Hint: Was military modernization more thorough in</a:t>
            </a:r>
            <a:r>
              <a:rPr lang="zh-TW" altLang="en-US" dirty="0">
                <a:latin typeface="Times New Roman" panose="02020603050405020304" pitchFamily="18" charset="0"/>
                <a:cs typeface="Times New Roman" panose="02020603050405020304" pitchFamily="18" charset="0"/>
              </a:rPr>
              <a:t> </a:t>
            </a:r>
            <a:r>
              <a:rPr lang="en-HK" dirty="0">
                <a:latin typeface="Times New Roman" panose="02020603050405020304" pitchFamily="18" charset="0"/>
                <a:cs typeface="Times New Roman" panose="02020603050405020304" pitchFamily="18" charset="0"/>
              </a:rPr>
              <a:t>China or Japan? How can you tell?</a:t>
            </a:r>
          </a:p>
          <a:p>
            <a:endParaRPr lang="en-HK" dirty="0">
              <a:latin typeface="Times New Roman" panose="02020603050405020304" pitchFamily="18" charset="0"/>
              <a:cs typeface="Times New Roman" panose="02020603050405020304" pitchFamily="18" charset="0"/>
            </a:endParaRPr>
          </a:p>
        </p:txBody>
      </p:sp>
      <p:pic>
        <p:nvPicPr>
          <p:cNvPr id="6" name="圖片 5"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Tree>
    <p:extLst>
      <p:ext uri="{BB962C8B-B14F-4D97-AF65-F5344CB8AC3E}">
        <p14:creationId xmlns:p14="http://schemas.microsoft.com/office/powerpoint/2010/main" val="426182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矩形 6"/>
          <p:cNvSpPr/>
          <p:nvPr/>
        </p:nvSpPr>
        <p:spPr>
          <a:xfrm>
            <a:off x="0" y="894960"/>
            <a:ext cx="7594580" cy="461665"/>
          </a:xfrm>
          <a:prstGeom prst="rect">
            <a:avLst/>
          </a:prstGeom>
        </p:spPr>
        <p:txBody>
          <a:bodyPr wrap="none">
            <a:spAutoFit/>
          </a:bodyPr>
          <a:lstStyle/>
          <a:p>
            <a:r>
              <a:rPr lang="en-US" altLang="zh-TW" sz="2400" b="1" dirty="0">
                <a:solidFill>
                  <a:srgbClr val="E36C0A"/>
                </a:solidFill>
                <a:latin typeface="Times New Roman" panose="02020603050405020304" pitchFamily="18" charset="0"/>
                <a:cs typeface="Times New Roman" panose="02020603050405020304" pitchFamily="18" charset="0"/>
              </a:rPr>
              <a:t>IV.	Comparison of the Naval Power of China and Japan</a:t>
            </a:r>
            <a:endParaRPr lang="zh-TW" altLang="en-US" sz="2400" dirty="0">
              <a:latin typeface="Times New Roman" panose="02020603050405020304" pitchFamily="18" charset="0"/>
              <a:cs typeface="Times New Roman" panose="02020603050405020304" pitchFamily="18" charset="0"/>
            </a:endParaRPr>
          </a:p>
        </p:txBody>
      </p:sp>
      <p:sp>
        <p:nvSpPr>
          <p:cNvPr id="8" name="TextBox 1"/>
          <p:cNvSpPr txBox="1"/>
          <p:nvPr/>
        </p:nvSpPr>
        <p:spPr>
          <a:xfrm>
            <a:off x="134616" y="1356625"/>
            <a:ext cx="4437384" cy="657086"/>
          </a:xfrm>
          <a:prstGeom prst="rect">
            <a:avLst/>
          </a:prstGeom>
          <a:noFill/>
        </p:spPr>
        <p:txBody>
          <a:bodyPr wrap="square" rtlCol="0">
            <a:noAutofit/>
          </a:bodyPr>
          <a:lstStyle/>
          <a:p>
            <a:r>
              <a:rPr lang="en-HK" b="1" dirty="0">
                <a:latin typeface="Times New Roman" panose="02020603050405020304" pitchFamily="18" charset="0"/>
                <a:cs typeface="Times New Roman" panose="02020603050405020304" pitchFamily="18" charset="0"/>
              </a:rPr>
              <a:t>Overview of the </a:t>
            </a:r>
            <a:r>
              <a:rPr lang="en-HK" b="1" dirty="0" err="1">
                <a:latin typeface="Times New Roman" panose="02020603050405020304" pitchFamily="18" charset="0"/>
                <a:cs typeface="Times New Roman" panose="02020603050405020304" pitchFamily="18" charset="0"/>
              </a:rPr>
              <a:t>Beiyang</a:t>
            </a:r>
            <a:r>
              <a:rPr lang="en-HK" b="1" dirty="0">
                <a:latin typeface="Times New Roman" panose="02020603050405020304" pitchFamily="18" charset="0"/>
                <a:cs typeface="Times New Roman" panose="02020603050405020304" pitchFamily="18" charset="0"/>
              </a:rPr>
              <a:t> </a:t>
            </a:r>
            <a:r>
              <a:rPr lang="en-HK" b="1" dirty="0" err="1">
                <a:latin typeface="Times New Roman" panose="02020603050405020304" pitchFamily="18" charset="0"/>
                <a:cs typeface="Times New Roman" panose="02020603050405020304" pitchFamily="18" charset="0"/>
              </a:rPr>
              <a:t>Veseels</a:t>
            </a:r>
            <a:endParaRPr lang="en-HK" b="1"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AC293C3B-711D-4DD2-8F34-0A1342398384}"/>
              </a:ext>
            </a:extLst>
          </p:cNvPr>
          <p:cNvGraphicFramePr>
            <a:graphicFrameLocks noGrp="1"/>
          </p:cNvGraphicFramePr>
          <p:nvPr>
            <p:extLst>
              <p:ext uri="{D42A27DB-BD31-4B8C-83A1-F6EECF244321}">
                <p14:modId xmlns:p14="http://schemas.microsoft.com/office/powerpoint/2010/main" val="173620650"/>
              </p:ext>
            </p:extLst>
          </p:nvPr>
        </p:nvGraphicFramePr>
        <p:xfrm>
          <a:off x="316991" y="1759396"/>
          <a:ext cx="8751482" cy="4469220"/>
        </p:xfrm>
        <a:graphic>
          <a:graphicData uri="http://schemas.openxmlformats.org/drawingml/2006/table">
            <a:tbl>
              <a:tblPr firstRow="1" bandRow="1">
                <a:tableStyleId>{5C22544A-7EE6-4342-B048-85BDC9FD1C3A}</a:tableStyleId>
              </a:tblPr>
              <a:tblGrid>
                <a:gridCol w="1023474">
                  <a:extLst>
                    <a:ext uri="{9D8B030D-6E8A-4147-A177-3AD203B41FA5}">
                      <a16:colId xmlns:a16="http://schemas.microsoft.com/office/drawing/2014/main" val="86117667"/>
                    </a:ext>
                  </a:extLst>
                </a:gridCol>
                <a:gridCol w="1204512">
                  <a:extLst>
                    <a:ext uri="{9D8B030D-6E8A-4147-A177-3AD203B41FA5}">
                      <a16:colId xmlns:a16="http://schemas.microsoft.com/office/drawing/2014/main" val="2001495650"/>
                    </a:ext>
                  </a:extLst>
                </a:gridCol>
                <a:gridCol w="1037876">
                  <a:extLst>
                    <a:ext uri="{9D8B030D-6E8A-4147-A177-3AD203B41FA5}">
                      <a16:colId xmlns:a16="http://schemas.microsoft.com/office/drawing/2014/main" val="3595366460"/>
                    </a:ext>
                  </a:extLst>
                </a:gridCol>
                <a:gridCol w="1625218">
                  <a:extLst>
                    <a:ext uri="{9D8B030D-6E8A-4147-A177-3AD203B41FA5}">
                      <a16:colId xmlns:a16="http://schemas.microsoft.com/office/drawing/2014/main" val="1730103230"/>
                    </a:ext>
                  </a:extLst>
                </a:gridCol>
                <a:gridCol w="2056206">
                  <a:extLst>
                    <a:ext uri="{9D8B030D-6E8A-4147-A177-3AD203B41FA5}">
                      <a16:colId xmlns:a16="http://schemas.microsoft.com/office/drawing/2014/main" val="2110607516"/>
                    </a:ext>
                  </a:extLst>
                </a:gridCol>
                <a:gridCol w="1804196">
                  <a:extLst>
                    <a:ext uri="{9D8B030D-6E8A-4147-A177-3AD203B41FA5}">
                      <a16:colId xmlns:a16="http://schemas.microsoft.com/office/drawing/2014/main" val="2981082550"/>
                    </a:ext>
                  </a:extLst>
                </a:gridCol>
              </a:tblGrid>
              <a:tr h="800924">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Ship Name</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Type of Ship</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Speed (knots)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dirty="0">
                          <a:effectLst/>
                          <a:latin typeface="Times New Roman" panose="02020603050405020304" pitchFamily="18" charset="0"/>
                          <a:ea typeface="PMingLiU" panose="02020500000000000000" pitchFamily="18" charset="-120"/>
                          <a:cs typeface="Times New Roman" panose="02020603050405020304" pitchFamily="18" charset="0"/>
                        </a:rPr>
                        <a:t>Displacement (tons)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dirty="0">
                          <a:effectLst/>
                          <a:latin typeface="Times New Roman" panose="02020603050405020304" pitchFamily="18" charset="0"/>
                          <a:ea typeface="PMingLiU" panose="02020500000000000000" pitchFamily="18" charset="-120"/>
                          <a:cs typeface="Times New Roman" panose="02020603050405020304" pitchFamily="18" charset="0"/>
                        </a:rPr>
                        <a:t>Main Installations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HK" sz="1500" kern="100" dirty="0">
                          <a:effectLst/>
                          <a:latin typeface="Times New Roman" panose="02020603050405020304" pitchFamily="18" charset="0"/>
                          <a:cs typeface="Times New Roman" panose="02020603050405020304" pitchFamily="18" charset="0"/>
                        </a:rPr>
                        <a:t>Main Firepower </a:t>
                      </a:r>
                      <a:r>
                        <a:rPr lang="en-US" altLang="zh-HK" sz="1500" kern="100" dirty="0" smtClean="0">
                          <a:effectLst/>
                          <a:latin typeface="Times New Roman" panose="02020603050405020304" pitchFamily="18" charset="0"/>
                          <a:cs typeface="Times New Roman" panose="02020603050405020304" pitchFamily="18" charset="0"/>
                        </a:rPr>
                        <a:t>(</a:t>
                      </a:r>
                      <a:r>
                        <a:rPr lang="en-US" altLang="zh-TW" sz="1500" b="1" kern="100" dirty="0" smtClean="0">
                          <a:solidFill>
                            <a:schemeClr val="bg1"/>
                          </a:solidFill>
                          <a:effectLst/>
                          <a:latin typeface="Times New Roman" panose="02020603050405020304" pitchFamily="18" charset="0"/>
                          <a:ea typeface="+mn-ea"/>
                          <a:cs typeface="Times New Roman" panose="02020603050405020304" pitchFamily="18" charset="0"/>
                        </a:rPr>
                        <a:t>purple</a:t>
                      </a:r>
                      <a:r>
                        <a:rPr lang="en-US" altLang="zh-TW" sz="1500" b="1" kern="100" dirty="0" smtClean="0">
                          <a:solidFill>
                            <a:schemeClr val="lt1"/>
                          </a:solidFill>
                          <a:effectLst/>
                          <a:latin typeface="Times New Roman" panose="02020603050405020304" pitchFamily="18" charset="0"/>
                          <a:ea typeface="+mn-ea"/>
                          <a:cs typeface="Times New Roman" panose="02020603050405020304" pitchFamily="18" charset="0"/>
                        </a:rPr>
                        <a:t> </a:t>
                      </a:r>
                      <a:r>
                        <a:rPr lang="en-US" altLang="zh-HK" sz="1500" kern="100" dirty="0" smtClean="0">
                          <a:effectLst/>
                          <a:latin typeface="Times New Roman" panose="02020603050405020304" pitchFamily="18" charset="0"/>
                          <a:cs typeface="Times New Roman" panose="02020603050405020304" pitchFamily="18" charset="0"/>
                        </a:rPr>
                        <a:t>circles</a:t>
                      </a:r>
                      <a:r>
                        <a:rPr lang="en-US" altLang="zh-HK" sz="1500" kern="100" dirty="0">
                          <a:effectLst/>
                          <a:latin typeface="Times New Roman" panose="02020603050405020304" pitchFamily="18" charset="0"/>
                          <a:cs typeface="Times New Roman" panose="02020603050405020304" pitchFamily="18" charset="0"/>
                        </a:rPr>
                        <a:t>)</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p>
                      <a:pPr>
                        <a:spcAft>
                          <a:spcPts val="0"/>
                        </a:spcAft>
                      </a:pP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extLst>
                  <a:ext uri="{0D108BD9-81ED-4DB2-BD59-A6C34878D82A}">
                    <a16:rowId xmlns:a16="http://schemas.microsoft.com/office/drawing/2014/main" val="3686456547"/>
                  </a:ext>
                </a:extLst>
              </a:tr>
              <a:tr h="610641">
                <a:tc>
                  <a:txBody>
                    <a:bodyPr/>
                    <a:lstStyle/>
                    <a:p>
                      <a:pPr>
                        <a:spcAft>
                          <a:spcPts val="0"/>
                        </a:spcAft>
                      </a:pPr>
                      <a:r>
                        <a:rPr 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Dingyuan</a:t>
                      </a:r>
                    </a:p>
                    <a:p>
                      <a:pPr>
                        <a:spcAft>
                          <a:spcPts val="0"/>
                        </a:spcAft>
                      </a:pPr>
                      <a:r>
                        <a:rPr lang="zh-TW" alt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定遠</a:t>
                      </a:r>
                      <a:r>
                        <a:rPr lang="en-US" sz="1500"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 </a:t>
                      </a:r>
                      <a:endParaRPr lang="en-HK" sz="15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Ironclad battleship</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14.5</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7335</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four 30.5cm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two 15cm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endParaRPr lang="en-HK" sz="1500" kern="100">
                        <a:effectLst/>
                        <a:latin typeface="Times New Roman" panose="02020603050405020304" pitchFamily="18" charset="0"/>
                        <a:cs typeface="Times New Roman" panose="02020603050405020304" pitchFamily="18" charset="0"/>
                      </a:endParaRPr>
                    </a:p>
                  </a:txBody>
                  <a:tcPr marL="111162" marR="111162" marT="55581" marB="55581"/>
                </a:tc>
                <a:extLst>
                  <a:ext uri="{0D108BD9-81ED-4DB2-BD59-A6C34878D82A}">
                    <a16:rowId xmlns:a16="http://schemas.microsoft.com/office/drawing/2014/main" val="3925098250"/>
                  </a:ext>
                </a:extLst>
              </a:tr>
              <a:tr h="610641">
                <a:tc>
                  <a:txBody>
                    <a:bodyPr/>
                    <a:lstStyle/>
                    <a:p>
                      <a:pPr>
                        <a:spcAft>
                          <a:spcPts val="0"/>
                        </a:spcAft>
                      </a:pPr>
                      <a:r>
                        <a:rPr 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Zhenyuan</a:t>
                      </a:r>
                    </a:p>
                    <a:p>
                      <a:pPr>
                        <a:spcAft>
                          <a:spcPts val="0"/>
                        </a:spcAft>
                      </a:pPr>
                      <a:r>
                        <a:rPr lang="zh-TW" alt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鎮遠</a:t>
                      </a:r>
                      <a:r>
                        <a:rPr lang="en-US" sz="1500"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 </a:t>
                      </a:r>
                      <a:endParaRPr lang="en-HK" sz="15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Ironclad battleship</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14.5</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7335</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four 30.5cm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two 15cm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endParaRPr lang="en-HK" sz="1500" kern="100" dirty="0">
                        <a:effectLst/>
                        <a:latin typeface="Times New Roman" panose="02020603050405020304" pitchFamily="18" charset="0"/>
                        <a:cs typeface="Times New Roman" panose="02020603050405020304" pitchFamily="18" charset="0"/>
                      </a:endParaRPr>
                    </a:p>
                  </a:txBody>
                  <a:tcPr marL="111162" marR="111162" marT="55581" marB="55581"/>
                </a:tc>
                <a:extLst>
                  <a:ext uri="{0D108BD9-81ED-4DB2-BD59-A6C34878D82A}">
                    <a16:rowId xmlns:a16="http://schemas.microsoft.com/office/drawing/2014/main" val="2329742998"/>
                  </a:ext>
                </a:extLst>
              </a:tr>
              <a:tr h="610641">
                <a:tc>
                  <a:txBody>
                    <a:bodyPr/>
                    <a:lstStyle/>
                    <a:p>
                      <a:pPr>
                        <a:spcAft>
                          <a:spcPts val="0"/>
                        </a:spcAft>
                      </a:pPr>
                      <a:r>
                        <a:rPr 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Laiyuan</a:t>
                      </a:r>
                    </a:p>
                    <a:p>
                      <a:pPr>
                        <a:spcAft>
                          <a:spcPts val="0"/>
                        </a:spcAft>
                      </a:pPr>
                      <a:r>
                        <a:rPr lang="zh-TW" alt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來遠</a:t>
                      </a:r>
                      <a:endParaRPr lang="en-HK" sz="1500" i="1"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altLang="zh-CN" sz="1500" kern="100" dirty="0">
                          <a:effectLst/>
                          <a:latin typeface="Times New Roman" panose="02020603050405020304" pitchFamily="18" charset="0"/>
                          <a:cs typeface="Times New Roman" panose="02020603050405020304" pitchFamily="18" charset="0"/>
                        </a:rPr>
                        <a:t>Armored</a:t>
                      </a:r>
                      <a:r>
                        <a:rPr lang="en-US" altLang="zh-CN" sz="1500" kern="100" baseline="0" dirty="0">
                          <a:effectLst/>
                          <a:latin typeface="Times New Roman" panose="02020603050405020304" pitchFamily="18" charset="0"/>
                          <a:cs typeface="Times New Roman" panose="02020603050405020304" pitchFamily="18" charset="0"/>
                        </a:rPr>
                        <a:t> c</a:t>
                      </a:r>
                      <a:r>
                        <a:rPr lang="en-US" altLang="zh-HK" sz="1500" kern="100" dirty="0">
                          <a:effectLst/>
                          <a:latin typeface="Times New Roman" panose="02020603050405020304" pitchFamily="18" charset="0"/>
                          <a:cs typeface="Times New Roman" panose="02020603050405020304" pitchFamily="18" charset="0"/>
                        </a:rPr>
                        <a:t>ruiser</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15.5</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2900</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two 21cm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two 15cm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endParaRPr lang="en-US"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extLst>
                  <a:ext uri="{0D108BD9-81ED-4DB2-BD59-A6C34878D82A}">
                    <a16:rowId xmlns:a16="http://schemas.microsoft.com/office/drawing/2014/main" val="290992978"/>
                  </a:ext>
                </a:extLst>
              </a:tr>
              <a:tr h="610641">
                <a:tc>
                  <a:txBody>
                    <a:bodyPr/>
                    <a:lstStyle/>
                    <a:p>
                      <a:pPr>
                        <a:spcAft>
                          <a:spcPts val="0"/>
                        </a:spcAft>
                      </a:pPr>
                      <a:r>
                        <a:rPr lang="en-HK" altLang="zh-TW" sz="1500" i="1" kern="100" dirty="0" err="1"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Jīngyuan</a:t>
                      </a:r>
                      <a:endParaRPr lang="en-HK"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p>
                      <a:pPr>
                        <a:spcAft>
                          <a:spcPts val="0"/>
                        </a:spcAft>
                      </a:pPr>
                      <a:r>
                        <a:rPr lang="zh-TW" alt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經</a:t>
                      </a:r>
                      <a:r>
                        <a:rPr lang="zh-TW" alt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遠</a:t>
                      </a:r>
                      <a:endParaRPr lang="en-HK" sz="1500" i="1"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Armored cruiser</a:t>
                      </a:r>
                    </a:p>
                  </a:txBody>
                  <a:tcPr marL="111162" marR="111162" marT="55581" marB="55581"/>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15.5</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2900</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two 21cm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two 15cm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endParaRPr lang="en-US"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extLst>
                  <a:ext uri="{0D108BD9-81ED-4DB2-BD59-A6C34878D82A}">
                    <a16:rowId xmlns:a16="http://schemas.microsoft.com/office/drawing/2014/main" val="1970749801"/>
                  </a:ext>
                </a:extLst>
              </a:tr>
              <a:tr h="610641">
                <a:tc>
                  <a:txBody>
                    <a:bodyPr/>
                    <a:lstStyle/>
                    <a:p>
                      <a:pPr>
                        <a:spcAft>
                          <a:spcPts val="0"/>
                        </a:spcAft>
                      </a:pPr>
                      <a:r>
                        <a:rPr lang="en-US" sz="1500" i="1" kern="100" dirty="0" err="1"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Pingyuan</a:t>
                      </a:r>
                      <a:endParaRPr 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p>
                      <a:pPr>
                        <a:spcAft>
                          <a:spcPts val="0"/>
                        </a:spcAft>
                      </a:pPr>
                      <a:r>
                        <a:rPr lang="zh-TW" alt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平遠</a:t>
                      </a:r>
                      <a:endParaRPr lang="en-HK" sz="1500" i="1"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Armored</a:t>
                      </a:r>
                      <a:r>
                        <a:rPr lang="en-US" altLang="zh-HK" sz="1500" kern="100" baseline="0" dirty="0">
                          <a:effectLst/>
                          <a:latin typeface="Times New Roman" panose="02020603050405020304" pitchFamily="18" charset="0"/>
                          <a:cs typeface="Times New Roman" panose="02020603050405020304" pitchFamily="18" charset="0"/>
                        </a:rPr>
                        <a:t> c</a:t>
                      </a:r>
                      <a:r>
                        <a:rPr lang="en-US" altLang="zh-HK" sz="1500" kern="100" dirty="0">
                          <a:effectLst/>
                          <a:latin typeface="Times New Roman" panose="02020603050405020304" pitchFamily="18" charset="0"/>
                          <a:cs typeface="Times New Roman" panose="02020603050405020304" pitchFamily="18" charset="0"/>
                        </a:rPr>
                        <a:t>ruiser</a:t>
                      </a:r>
                    </a:p>
                  </a:txBody>
                  <a:tcPr marL="111162" marR="111162" marT="55581" marB="55581"/>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11</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2100</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one 26cm gun</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two 15cm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endParaRPr lang="en-US"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extLst>
                  <a:ext uri="{0D108BD9-81ED-4DB2-BD59-A6C34878D82A}">
                    <a16:rowId xmlns:a16="http://schemas.microsoft.com/office/drawing/2014/main" val="140607330"/>
                  </a:ext>
                </a:extLst>
              </a:tr>
              <a:tr h="610641">
                <a:tc>
                  <a:txBody>
                    <a:bodyPr/>
                    <a:lstStyle/>
                    <a:p>
                      <a:pPr>
                        <a:spcAft>
                          <a:spcPts val="0"/>
                        </a:spcAft>
                      </a:pPr>
                      <a:r>
                        <a:rPr lang="en-US" altLang="zh-HK" sz="1500" i="1" kern="100" dirty="0" err="1" smtClean="0">
                          <a:solidFill>
                            <a:schemeClr val="tx1"/>
                          </a:solidFill>
                          <a:effectLst/>
                          <a:latin typeface="Times New Roman" panose="02020603050405020304" pitchFamily="18" charset="0"/>
                          <a:cs typeface="Times New Roman" panose="02020603050405020304" pitchFamily="18" charset="0"/>
                        </a:rPr>
                        <a:t>Jiyuan</a:t>
                      </a:r>
                      <a:endParaRPr lang="en-US" altLang="zh-HK" sz="1500" i="1" kern="100" dirty="0" smtClean="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zh-TW" alt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濟遠</a:t>
                      </a:r>
                      <a:endParaRPr lang="en-HK" sz="1500" i="1"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Protected cruiser</a:t>
                      </a:r>
                    </a:p>
                  </a:txBody>
                  <a:tcPr marL="111162" marR="111162" marT="55581" marB="55581"/>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15</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2300</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three 21cm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one 15cm gun</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tc>
                  <a:txBody>
                    <a:bodyPr/>
                    <a:lstStyle/>
                    <a:p>
                      <a:pPr>
                        <a:spcAft>
                          <a:spcPts val="0"/>
                        </a:spcAft>
                      </a:pPr>
                      <a:endParaRPr lang="en-US"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1162" marR="111162" marT="55581" marB="55581"/>
                </a:tc>
                <a:extLst>
                  <a:ext uri="{0D108BD9-81ED-4DB2-BD59-A6C34878D82A}">
                    <a16:rowId xmlns:a16="http://schemas.microsoft.com/office/drawing/2014/main" val="666123339"/>
                  </a:ext>
                </a:extLst>
              </a:tr>
            </a:tbl>
          </a:graphicData>
        </a:graphic>
      </p:graphicFrame>
      <p:pic>
        <p:nvPicPr>
          <p:cNvPr id="21510" name="Picture 12">
            <a:extLst>
              <a:ext uri="{FF2B5EF4-FFF2-40B4-BE49-F238E27FC236}">
                <a16:creationId xmlns:a16="http://schemas.microsoft.com/office/drawing/2014/main" id="{C3F4D627-80DA-4CA7-B795-5F05F4ABE4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640727" y="3337013"/>
            <a:ext cx="1324074" cy="320106"/>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F017DA3D-45DF-46A0-AE48-D7999FD35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635271" y="2699117"/>
            <a:ext cx="1325893" cy="32010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13">
            <a:extLst>
              <a:ext uri="{FF2B5EF4-FFF2-40B4-BE49-F238E27FC236}">
                <a16:creationId xmlns:a16="http://schemas.microsoft.com/office/drawing/2014/main" id="{BA46DD86-9D2C-4BAF-AE97-58F9AEB978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7848070" y="4474542"/>
            <a:ext cx="1109459" cy="531085"/>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14">
            <a:extLst>
              <a:ext uri="{FF2B5EF4-FFF2-40B4-BE49-F238E27FC236}">
                <a16:creationId xmlns:a16="http://schemas.microsoft.com/office/drawing/2014/main" id="{97C3A86A-9766-4EBC-AA0B-78C646DB08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7873533" y="3868979"/>
            <a:ext cx="1116731" cy="534722"/>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15">
            <a:extLst>
              <a:ext uri="{FF2B5EF4-FFF2-40B4-BE49-F238E27FC236}">
                <a16:creationId xmlns:a16="http://schemas.microsoft.com/office/drawing/2014/main" id="{04C5C8A8-0EC7-48F6-A869-5AD9CAADB5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7906271" y="5076468"/>
            <a:ext cx="1058530" cy="501983"/>
          </a:xfrm>
          <a:prstGeom prst="rect">
            <a:avLst/>
          </a:prstGeom>
          <a:noFill/>
          <a:extLst>
            <a:ext uri="{909E8E84-426E-40DD-AFC4-6F175D3DCCD1}">
              <a14:hiddenFill xmlns:a14="http://schemas.microsoft.com/office/drawing/2010/main">
                <a:solidFill>
                  <a:srgbClr val="FFFFFF"/>
                </a:solidFill>
              </a14:hiddenFill>
            </a:ext>
          </a:extLst>
        </p:spPr>
      </p:pic>
      <p:pic>
        <p:nvPicPr>
          <p:cNvPr id="21505" name="Picture 16">
            <a:extLst>
              <a:ext uri="{FF2B5EF4-FFF2-40B4-BE49-F238E27FC236}">
                <a16:creationId xmlns:a16="http://schemas.microsoft.com/office/drawing/2014/main" id="{07E9B9F5-481A-485C-8ED6-6E8613EFB2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7811693" y="5714029"/>
            <a:ext cx="1149471" cy="29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84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6" name="TextBox 15"/>
          <p:cNvSpPr txBox="1"/>
          <p:nvPr/>
        </p:nvSpPr>
        <p:spPr>
          <a:xfrm>
            <a:off x="1574963" y="6081409"/>
            <a:ext cx="6077260" cy="646331"/>
          </a:xfrm>
          <a:prstGeom prst="rect">
            <a:avLst/>
          </a:prstGeom>
          <a:solidFill>
            <a:schemeClr val="accent4">
              <a:lumMod val="40000"/>
              <a:lumOff val="60000"/>
            </a:schemeClr>
          </a:solidFill>
          <a:ln>
            <a:noFill/>
          </a:ln>
        </p:spPr>
        <p:txBody>
          <a:bodyPr wrap="square" rtlCol="0">
            <a:spAutoFit/>
          </a:bodyPr>
          <a:lstStyle/>
          <a:p>
            <a:pPr>
              <a:spcAft>
                <a:spcPts val="0"/>
              </a:spcAft>
            </a:pPr>
            <a:r>
              <a:rPr lang="en-US" altLang="zh-TW" b="1" kern="1200" dirty="0">
                <a:solidFill>
                  <a:srgbClr val="000000"/>
                </a:solidFill>
                <a:effectLst/>
                <a:latin typeface="Times New Roman" panose="02020603050405020304" pitchFamily="18" charset="0"/>
                <a:ea typeface="新細明體"/>
                <a:cs typeface="Times New Roman" panose="02020603050405020304" pitchFamily="18" charset="0"/>
              </a:rPr>
              <a:t>Quiz: </a:t>
            </a:r>
            <a:r>
              <a:rPr lang="en-US" altLang="zh-TW" dirty="0">
                <a:solidFill>
                  <a:srgbClr val="000000"/>
                </a:solidFill>
                <a:latin typeface="Times New Roman" panose="02020603050405020304" pitchFamily="18" charset="0"/>
                <a:ea typeface="新細明體"/>
                <a:cs typeface="Times New Roman" panose="02020603050405020304" pitchFamily="18" charset="0"/>
              </a:rPr>
              <a:t>Among the </a:t>
            </a:r>
            <a:r>
              <a:rPr lang="en-US" altLang="zh-TW" dirty="0" err="1">
                <a:solidFill>
                  <a:srgbClr val="000000"/>
                </a:solidFill>
                <a:latin typeface="Times New Roman" panose="02020603050405020304" pitchFamily="18" charset="0"/>
                <a:ea typeface="新細明體"/>
                <a:cs typeface="Times New Roman" panose="02020603050405020304" pitchFamily="18" charset="0"/>
              </a:rPr>
              <a:t>Beiyang</a:t>
            </a:r>
            <a:r>
              <a:rPr lang="en-US" altLang="zh-TW" dirty="0">
                <a:solidFill>
                  <a:srgbClr val="000000"/>
                </a:solidFill>
                <a:latin typeface="Times New Roman" panose="02020603050405020304" pitchFamily="18" charset="0"/>
                <a:ea typeface="新細明體"/>
                <a:cs typeface="Times New Roman" panose="02020603050405020304" pitchFamily="18" charset="0"/>
              </a:rPr>
              <a:t> warships, which warships were the strongest in the battle? How can you tell?</a:t>
            </a:r>
            <a:endParaRPr lang="zh-HK" dirty="0">
              <a:solidFill>
                <a:srgbClr val="000000"/>
              </a:solidFill>
              <a:latin typeface="Times New Roman" panose="02020603050405020304" pitchFamily="18" charset="0"/>
              <a:ea typeface="新細明體"/>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0397ECF-5BB6-4C21-AD89-77F13A381546}"/>
              </a:ext>
            </a:extLst>
          </p:cNvPr>
          <p:cNvGraphicFramePr>
            <a:graphicFrameLocks noGrp="1"/>
          </p:cNvGraphicFramePr>
          <p:nvPr>
            <p:extLst>
              <p:ext uri="{D42A27DB-BD31-4B8C-83A1-F6EECF244321}">
                <p14:modId xmlns:p14="http://schemas.microsoft.com/office/powerpoint/2010/main" val="3838394326"/>
              </p:ext>
            </p:extLst>
          </p:nvPr>
        </p:nvGraphicFramePr>
        <p:xfrm>
          <a:off x="243841" y="1358396"/>
          <a:ext cx="8583166" cy="4141207"/>
        </p:xfrm>
        <a:graphic>
          <a:graphicData uri="http://schemas.openxmlformats.org/drawingml/2006/table">
            <a:tbl>
              <a:tblPr firstRow="1" bandRow="1">
                <a:tableStyleId>{5C22544A-7EE6-4342-B048-85BDC9FD1C3A}</a:tableStyleId>
              </a:tblPr>
              <a:tblGrid>
                <a:gridCol w="1097279">
                  <a:extLst>
                    <a:ext uri="{9D8B030D-6E8A-4147-A177-3AD203B41FA5}">
                      <a16:colId xmlns:a16="http://schemas.microsoft.com/office/drawing/2014/main" val="2354635290"/>
                    </a:ext>
                  </a:extLst>
                </a:gridCol>
                <a:gridCol w="1070707">
                  <a:extLst>
                    <a:ext uri="{9D8B030D-6E8A-4147-A177-3AD203B41FA5}">
                      <a16:colId xmlns:a16="http://schemas.microsoft.com/office/drawing/2014/main" val="1706942436"/>
                    </a:ext>
                  </a:extLst>
                </a:gridCol>
                <a:gridCol w="1077435">
                  <a:extLst>
                    <a:ext uri="{9D8B030D-6E8A-4147-A177-3AD203B41FA5}">
                      <a16:colId xmlns:a16="http://schemas.microsoft.com/office/drawing/2014/main" val="3008213957"/>
                    </a:ext>
                  </a:extLst>
                </a:gridCol>
                <a:gridCol w="1584879">
                  <a:extLst>
                    <a:ext uri="{9D8B030D-6E8A-4147-A177-3AD203B41FA5}">
                      <a16:colId xmlns:a16="http://schemas.microsoft.com/office/drawing/2014/main" val="552337816"/>
                    </a:ext>
                  </a:extLst>
                </a:gridCol>
                <a:gridCol w="1999511">
                  <a:extLst>
                    <a:ext uri="{9D8B030D-6E8A-4147-A177-3AD203B41FA5}">
                      <a16:colId xmlns:a16="http://schemas.microsoft.com/office/drawing/2014/main" val="3635316639"/>
                    </a:ext>
                  </a:extLst>
                </a:gridCol>
                <a:gridCol w="1753355">
                  <a:extLst>
                    <a:ext uri="{9D8B030D-6E8A-4147-A177-3AD203B41FA5}">
                      <a16:colId xmlns:a16="http://schemas.microsoft.com/office/drawing/2014/main" val="3193398475"/>
                    </a:ext>
                  </a:extLst>
                </a:gridCol>
              </a:tblGrid>
              <a:tr h="591601">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Ship Name</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Type of Ship</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Speed (knots)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dirty="0">
                          <a:effectLst/>
                          <a:latin typeface="Times New Roman" panose="02020603050405020304" pitchFamily="18" charset="0"/>
                          <a:ea typeface="PMingLiU" panose="02020500000000000000" pitchFamily="18" charset="-120"/>
                          <a:cs typeface="Times New Roman" panose="02020603050405020304" pitchFamily="18" charset="0"/>
                        </a:rPr>
                        <a:t>Displacement (tons)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dirty="0">
                          <a:effectLst/>
                          <a:latin typeface="Times New Roman" panose="02020603050405020304" pitchFamily="18" charset="0"/>
                          <a:ea typeface="PMingLiU" panose="02020500000000000000" pitchFamily="18" charset="-120"/>
                          <a:cs typeface="Times New Roman" panose="02020603050405020304" pitchFamily="18" charset="0"/>
                        </a:rPr>
                        <a:t>Main Installations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HK" sz="1500" kern="100" dirty="0">
                          <a:effectLst/>
                          <a:latin typeface="Times New Roman" panose="02020603050405020304" pitchFamily="18" charset="0"/>
                          <a:cs typeface="Times New Roman" panose="02020603050405020304" pitchFamily="18" charset="0"/>
                        </a:rPr>
                        <a:t>Main Firepower </a:t>
                      </a:r>
                      <a:r>
                        <a:rPr lang="en-US" altLang="zh-HK" sz="1500" kern="100" dirty="0" smtClean="0">
                          <a:effectLst/>
                          <a:latin typeface="Times New Roman" panose="02020603050405020304" pitchFamily="18" charset="0"/>
                          <a:cs typeface="Times New Roman" panose="02020603050405020304" pitchFamily="18" charset="0"/>
                        </a:rPr>
                        <a:t>(</a:t>
                      </a:r>
                      <a:r>
                        <a:rPr lang="en-US" altLang="zh-TW" sz="1500" b="1" kern="100" dirty="0" smtClean="0">
                          <a:solidFill>
                            <a:schemeClr val="bg1"/>
                          </a:solidFill>
                          <a:effectLst/>
                          <a:latin typeface="Times New Roman" panose="02020603050405020304" pitchFamily="18" charset="0"/>
                          <a:ea typeface="+mn-ea"/>
                          <a:cs typeface="Times New Roman" panose="02020603050405020304" pitchFamily="18" charset="0"/>
                        </a:rPr>
                        <a:t>purple</a:t>
                      </a:r>
                      <a:r>
                        <a:rPr lang="en-US" altLang="zh-TW" sz="1500" b="1" kern="100" dirty="0" smtClean="0">
                          <a:solidFill>
                            <a:schemeClr val="lt1"/>
                          </a:solidFill>
                          <a:effectLst/>
                          <a:latin typeface="Times New Roman" panose="02020603050405020304" pitchFamily="18" charset="0"/>
                          <a:ea typeface="+mn-ea"/>
                          <a:cs typeface="Times New Roman" panose="02020603050405020304" pitchFamily="18" charset="0"/>
                        </a:rPr>
                        <a:t> </a:t>
                      </a:r>
                      <a:r>
                        <a:rPr lang="en-US" altLang="zh-HK" sz="1500" kern="100" dirty="0" smtClean="0">
                          <a:effectLst/>
                          <a:latin typeface="Times New Roman" panose="02020603050405020304" pitchFamily="18" charset="0"/>
                          <a:cs typeface="Times New Roman" panose="02020603050405020304" pitchFamily="18" charset="0"/>
                        </a:rPr>
                        <a:t>circles</a:t>
                      </a:r>
                      <a:r>
                        <a:rPr lang="en-US" altLang="zh-HK" sz="1500" kern="100" dirty="0">
                          <a:effectLst/>
                          <a:latin typeface="Times New Roman" panose="02020603050405020304" pitchFamily="18" charset="0"/>
                          <a:cs typeface="Times New Roman" panose="02020603050405020304" pitchFamily="18" charset="0"/>
                        </a:rPr>
                        <a:t>)</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extLst>
                  <a:ext uri="{0D108BD9-81ED-4DB2-BD59-A6C34878D82A}">
                    <a16:rowId xmlns:a16="http://schemas.microsoft.com/office/drawing/2014/main" val="709662498"/>
                  </a:ext>
                </a:extLst>
              </a:tr>
              <a:tr h="591601">
                <a:tc>
                  <a:txBody>
                    <a:bodyPr/>
                    <a:lstStyle/>
                    <a:p>
                      <a:pPr>
                        <a:spcAft>
                          <a:spcPts val="0"/>
                        </a:spcAft>
                      </a:pPr>
                      <a:r>
                        <a:rPr lang="en-US" altLang="zh-HK" sz="1500" i="1" kern="100" dirty="0" err="1" smtClean="0">
                          <a:solidFill>
                            <a:schemeClr val="tx1"/>
                          </a:solidFill>
                          <a:effectLst/>
                          <a:latin typeface="Times New Roman" panose="02020603050405020304" pitchFamily="18" charset="0"/>
                          <a:cs typeface="Times New Roman" panose="02020603050405020304" pitchFamily="18" charset="0"/>
                        </a:rPr>
                        <a:t>Zhiyuan</a:t>
                      </a:r>
                      <a:endParaRPr lang="en-US" altLang="zh-HK" sz="1500" i="1" kern="100" dirty="0" smtClean="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zh-TW" alt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致遠</a:t>
                      </a:r>
                      <a:endParaRPr lang="en-HK" sz="1500" i="1"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Protected</a:t>
                      </a:r>
                      <a:r>
                        <a:rPr lang="en-US" altLang="zh-HK" sz="1500" kern="100" baseline="0" dirty="0">
                          <a:effectLst/>
                          <a:latin typeface="Times New Roman" panose="02020603050405020304" pitchFamily="18" charset="0"/>
                          <a:cs typeface="Times New Roman" panose="02020603050405020304" pitchFamily="18" charset="0"/>
                        </a:rPr>
                        <a:t> c</a:t>
                      </a:r>
                      <a:r>
                        <a:rPr lang="en-US" altLang="zh-HK" sz="1500" kern="100" dirty="0">
                          <a:effectLst/>
                          <a:latin typeface="Times New Roman" panose="02020603050405020304" pitchFamily="18" charset="0"/>
                          <a:cs typeface="Times New Roman" panose="02020603050405020304" pitchFamily="18" charset="0"/>
                        </a:rPr>
                        <a:t>ruiser</a:t>
                      </a: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18</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2300</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three 21cm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two 15cm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endParaRPr lang="en-US" sz="12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extLst>
                  <a:ext uri="{0D108BD9-81ED-4DB2-BD59-A6C34878D82A}">
                    <a16:rowId xmlns:a16="http://schemas.microsoft.com/office/drawing/2014/main" val="3305676191"/>
                  </a:ext>
                </a:extLst>
              </a:tr>
              <a:tr h="591601">
                <a:tc>
                  <a:txBody>
                    <a:bodyPr/>
                    <a:lstStyle/>
                    <a:p>
                      <a:pPr>
                        <a:spcAft>
                          <a:spcPts val="0"/>
                        </a:spcAft>
                      </a:pPr>
                      <a:r>
                        <a:rPr lang="en-HK"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Jìngyuan</a:t>
                      </a:r>
                    </a:p>
                    <a:p>
                      <a:pPr>
                        <a:spcAft>
                          <a:spcPts val="0"/>
                        </a:spcAft>
                      </a:pPr>
                      <a:r>
                        <a:rPr lang="zh-TW" alt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靖遠</a:t>
                      </a:r>
                      <a:endParaRPr lang="en-HK" sz="15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Protected cruiser</a:t>
                      </a: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18</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2300</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three 21cm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two 15cm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endParaRPr lang="en-US" sz="12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extLst>
                  <a:ext uri="{0D108BD9-81ED-4DB2-BD59-A6C34878D82A}">
                    <a16:rowId xmlns:a16="http://schemas.microsoft.com/office/drawing/2014/main" val="3182483110"/>
                  </a:ext>
                </a:extLst>
              </a:tr>
              <a:tr h="591601">
                <a:tc>
                  <a:txBody>
                    <a:bodyPr/>
                    <a:lstStyle/>
                    <a:p>
                      <a:pPr>
                        <a:spcAft>
                          <a:spcPts val="0"/>
                        </a:spcAft>
                      </a:pPr>
                      <a:r>
                        <a:rPr lang="en-US" altLang="zh-HK" sz="1500" i="1" kern="100" dirty="0" err="1" smtClean="0">
                          <a:solidFill>
                            <a:schemeClr val="tx1"/>
                          </a:solidFill>
                          <a:effectLst/>
                          <a:latin typeface="Times New Roman" panose="02020603050405020304" pitchFamily="18" charset="0"/>
                          <a:cs typeface="Times New Roman" panose="02020603050405020304" pitchFamily="18" charset="0"/>
                        </a:rPr>
                        <a:t>Chaoyong</a:t>
                      </a:r>
                      <a:endParaRPr lang="en-US" altLang="zh-HK" sz="1500" i="1" kern="100" dirty="0" smtClean="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zh-TW" alt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超勇</a:t>
                      </a:r>
                      <a:endParaRPr lang="en-HK" sz="1500" i="1"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Old style</a:t>
                      </a:r>
                      <a:r>
                        <a:rPr lang="en-US" altLang="zh-HK" sz="1500" kern="100" baseline="0" dirty="0">
                          <a:effectLst/>
                          <a:latin typeface="Times New Roman" panose="02020603050405020304" pitchFamily="18" charset="0"/>
                          <a:cs typeface="Times New Roman" panose="02020603050405020304" pitchFamily="18" charset="0"/>
                        </a:rPr>
                        <a:t> c</a:t>
                      </a:r>
                      <a:r>
                        <a:rPr lang="en-US" altLang="zh-HK" sz="1500" kern="100" dirty="0">
                          <a:effectLst/>
                          <a:latin typeface="Times New Roman" panose="02020603050405020304" pitchFamily="18" charset="0"/>
                          <a:cs typeface="Times New Roman" panose="02020603050405020304" pitchFamily="18" charset="0"/>
                        </a:rPr>
                        <a:t>ruiser</a:t>
                      </a: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15</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1350</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two 10cm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four 12cm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endParaRPr lang="en-US" sz="12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extLst>
                  <a:ext uri="{0D108BD9-81ED-4DB2-BD59-A6C34878D82A}">
                    <a16:rowId xmlns:a16="http://schemas.microsoft.com/office/drawing/2014/main" val="1073299257"/>
                  </a:ext>
                </a:extLst>
              </a:tr>
              <a:tr h="591601">
                <a:tc>
                  <a:txBody>
                    <a:bodyPr/>
                    <a:lstStyle/>
                    <a:p>
                      <a:pPr>
                        <a:spcAft>
                          <a:spcPts val="0"/>
                        </a:spcAft>
                      </a:pPr>
                      <a:r>
                        <a:rPr lang="en-US" altLang="zh-HK" sz="1500" i="1" kern="100" dirty="0" err="1" smtClean="0">
                          <a:solidFill>
                            <a:schemeClr val="tx1"/>
                          </a:solidFill>
                          <a:effectLst/>
                          <a:latin typeface="Times New Roman" panose="02020603050405020304" pitchFamily="18" charset="0"/>
                          <a:cs typeface="Times New Roman" panose="02020603050405020304" pitchFamily="18" charset="0"/>
                        </a:rPr>
                        <a:t>Yangwei</a:t>
                      </a:r>
                      <a:endParaRPr lang="en-US" altLang="zh-HK" sz="1500" i="1" kern="100" dirty="0" smtClean="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zh-TW" alt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揚威</a:t>
                      </a:r>
                      <a:endParaRPr lang="en-HK" sz="1500" i="1"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Old style</a:t>
                      </a:r>
                      <a:r>
                        <a:rPr lang="en-US" altLang="zh-HK" sz="1500" kern="100" baseline="0" dirty="0">
                          <a:effectLst/>
                          <a:latin typeface="Times New Roman" panose="02020603050405020304" pitchFamily="18" charset="0"/>
                          <a:cs typeface="Times New Roman" panose="02020603050405020304" pitchFamily="18" charset="0"/>
                        </a:rPr>
                        <a:t> c</a:t>
                      </a:r>
                      <a:r>
                        <a:rPr lang="en-US" altLang="zh-HK" sz="1500" kern="100" dirty="0">
                          <a:effectLst/>
                          <a:latin typeface="Times New Roman" panose="02020603050405020304" pitchFamily="18" charset="0"/>
                          <a:cs typeface="Times New Roman" panose="02020603050405020304" pitchFamily="18" charset="0"/>
                        </a:rPr>
                        <a:t>ruiser</a:t>
                      </a: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15</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1350</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two 10cm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four 12cm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endParaRPr lang="en-US" sz="12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extLst>
                  <a:ext uri="{0D108BD9-81ED-4DB2-BD59-A6C34878D82A}">
                    <a16:rowId xmlns:a16="http://schemas.microsoft.com/office/drawing/2014/main" val="3363433200"/>
                  </a:ext>
                </a:extLst>
              </a:tr>
              <a:tr h="591601">
                <a:tc>
                  <a:txBody>
                    <a:bodyPr/>
                    <a:lstStyle/>
                    <a:p>
                      <a:pPr>
                        <a:spcAft>
                          <a:spcPts val="0"/>
                        </a:spcAft>
                      </a:pPr>
                      <a:r>
                        <a:rPr lang="en-US" altLang="zh-HK" sz="1500" i="1" kern="100" dirty="0" err="1" smtClean="0">
                          <a:solidFill>
                            <a:schemeClr val="tx1"/>
                          </a:solidFill>
                          <a:effectLst/>
                          <a:latin typeface="Times New Roman" panose="02020603050405020304" pitchFamily="18" charset="0"/>
                          <a:cs typeface="Times New Roman" panose="02020603050405020304" pitchFamily="18" charset="0"/>
                        </a:rPr>
                        <a:t>Guangjia</a:t>
                      </a:r>
                      <a:endParaRPr lang="en-US" altLang="zh-HK" sz="1500" i="1" kern="100" dirty="0" smtClean="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zh-TW" alt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廣甲</a:t>
                      </a:r>
                      <a:endParaRPr lang="en-HK" sz="1500" i="1"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Old style cruiser</a:t>
                      </a: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10</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1350</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two 15cm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four 12cm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endParaRPr lang="en-US" sz="12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extLst>
                  <a:ext uri="{0D108BD9-81ED-4DB2-BD59-A6C34878D82A}">
                    <a16:rowId xmlns:a16="http://schemas.microsoft.com/office/drawing/2014/main" val="4209063179"/>
                  </a:ext>
                </a:extLst>
              </a:tr>
              <a:tr h="591601">
                <a:tc>
                  <a:txBody>
                    <a:bodyPr/>
                    <a:lstStyle/>
                    <a:p>
                      <a:pPr>
                        <a:spcAft>
                          <a:spcPts val="0"/>
                        </a:spcAft>
                      </a:pPr>
                      <a:r>
                        <a:rPr lang="en-US" altLang="zh-HK" sz="1500" i="1" kern="100" dirty="0" err="1" smtClean="0">
                          <a:solidFill>
                            <a:schemeClr val="tx1"/>
                          </a:solidFill>
                          <a:effectLst/>
                          <a:latin typeface="Times New Roman" panose="02020603050405020304" pitchFamily="18" charset="0"/>
                          <a:cs typeface="Times New Roman" panose="02020603050405020304" pitchFamily="18" charset="0"/>
                        </a:rPr>
                        <a:t>Guangbing</a:t>
                      </a:r>
                      <a:endParaRPr lang="en-US" altLang="zh-HK" sz="1500" i="1" kern="100" dirty="0" smtClean="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zh-TW" alt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廣丙</a:t>
                      </a:r>
                      <a:endParaRPr lang="en-HK" sz="1500" i="1"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Torpedo boat</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17</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1300</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three 12cm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endParaRPr lang="en-US" sz="12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extLst>
                  <a:ext uri="{0D108BD9-81ED-4DB2-BD59-A6C34878D82A}">
                    <a16:rowId xmlns:a16="http://schemas.microsoft.com/office/drawing/2014/main" val="3947561301"/>
                  </a:ext>
                </a:extLst>
              </a:tr>
            </a:tbl>
          </a:graphicData>
        </a:graphic>
      </p:graphicFrame>
      <p:pic>
        <p:nvPicPr>
          <p:cNvPr id="20484" name="Picture 18">
            <a:extLst>
              <a:ext uri="{FF2B5EF4-FFF2-40B4-BE49-F238E27FC236}">
                <a16:creationId xmlns:a16="http://schemas.microsoft.com/office/drawing/2014/main" id="{EA404F52-59DB-4AA8-8063-09BA4B51CB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3890" y="3159902"/>
            <a:ext cx="1055844" cy="538193"/>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19">
            <a:extLst>
              <a:ext uri="{FF2B5EF4-FFF2-40B4-BE49-F238E27FC236}">
                <a16:creationId xmlns:a16="http://schemas.microsoft.com/office/drawing/2014/main" id="{32CD98ED-5529-4A89-AA10-059B15848C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3890" y="3803468"/>
            <a:ext cx="1055844" cy="53819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21">
            <a:extLst>
              <a:ext uri="{FF2B5EF4-FFF2-40B4-BE49-F238E27FC236}">
                <a16:creationId xmlns:a16="http://schemas.microsoft.com/office/drawing/2014/main" id="{C0678D03-43FC-4A02-9213-C9C0A99F4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610" y="4898421"/>
            <a:ext cx="1150335" cy="515596"/>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2">
            <a:extLst>
              <a:ext uri="{FF2B5EF4-FFF2-40B4-BE49-F238E27FC236}">
                <a16:creationId xmlns:a16="http://schemas.microsoft.com/office/drawing/2014/main" id="{B3961EF9-9B90-4445-8446-A48999C2AB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2714" y="4337248"/>
            <a:ext cx="1129793" cy="583384"/>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2">
            <a:extLst>
              <a:ext uri="{FF2B5EF4-FFF2-40B4-BE49-F238E27FC236}">
                <a16:creationId xmlns:a16="http://schemas.microsoft.com/office/drawing/2014/main" id="{BFAEFFD8-E0C0-42D9-B23A-30B3CACDA1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3824" y="1998108"/>
            <a:ext cx="1285910" cy="536139"/>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3">
            <a:extLst>
              <a:ext uri="{FF2B5EF4-FFF2-40B4-BE49-F238E27FC236}">
                <a16:creationId xmlns:a16="http://schemas.microsoft.com/office/drawing/2014/main" id="{DF2E3D0B-878E-4717-832A-ABDE1F0DBF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1825" y="2534247"/>
            <a:ext cx="1209907" cy="5053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a:extLst>
              <a:ext uri="{FF2B5EF4-FFF2-40B4-BE49-F238E27FC236}">
                <a16:creationId xmlns:a16="http://schemas.microsoft.com/office/drawing/2014/main" id="{5C8EECB1-D0C9-46CF-882E-75BF99D3649D}"/>
              </a:ext>
            </a:extLst>
          </p:cNvPr>
          <p:cNvSpPr>
            <a:spLocks noChangeArrowheads="1"/>
          </p:cNvSpPr>
          <p:nvPr/>
        </p:nvSpPr>
        <p:spPr bwMode="auto">
          <a:xfrm>
            <a:off x="955945" y="2164009"/>
            <a:ext cx="11832020" cy="59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HK"/>
          </a:p>
        </p:txBody>
      </p:sp>
    </p:spTree>
    <p:extLst>
      <p:ext uri="{BB962C8B-B14F-4D97-AF65-F5344CB8AC3E}">
        <p14:creationId xmlns:p14="http://schemas.microsoft.com/office/powerpoint/2010/main" val="371104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TextBox 3"/>
          <p:cNvSpPr txBox="1"/>
          <p:nvPr/>
        </p:nvSpPr>
        <p:spPr>
          <a:xfrm>
            <a:off x="604332" y="1208241"/>
            <a:ext cx="2372548" cy="369332"/>
          </a:xfrm>
          <a:prstGeom prst="rect">
            <a:avLst/>
          </a:prstGeom>
          <a:solidFill>
            <a:srgbClr val="C0504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HK" dirty="0">
                <a:solidFill>
                  <a:srgbClr val="000000"/>
                </a:solidFill>
                <a:latin typeface="Times New Roman" panose="02020603050405020304" pitchFamily="18" charset="0"/>
                <a:ea typeface="新細明體"/>
                <a:cs typeface="Times New Roman" panose="02020603050405020304" pitchFamily="18" charset="0"/>
              </a:rPr>
              <a:t>Explanations</a:t>
            </a:r>
            <a:r>
              <a:rPr lang="zh-CN" altLang="en-US" dirty="0">
                <a:solidFill>
                  <a:srgbClr val="000000"/>
                </a:solidFill>
                <a:latin typeface="Times New Roman" panose="02020603050405020304" pitchFamily="18" charset="0"/>
                <a:ea typeface="新細明體"/>
                <a:cs typeface="Times New Roman" panose="02020603050405020304" pitchFamily="18" charset="0"/>
              </a:rPr>
              <a:t> </a:t>
            </a:r>
            <a:r>
              <a:rPr lang="en-US" altLang="zh-CN" dirty="0">
                <a:solidFill>
                  <a:srgbClr val="000000"/>
                </a:solidFill>
                <a:latin typeface="Times New Roman" panose="02020603050405020304" pitchFamily="18" charset="0"/>
                <a:ea typeface="新細明體"/>
                <a:cs typeface="Times New Roman" panose="02020603050405020304" pitchFamily="18" charset="0"/>
              </a:rPr>
              <a:t>of</a:t>
            </a:r>
            <a:r>
              <a:rPr lang="zh-CN" altLang="en-US" dirty="0">
                <a:solidFill>
                  <a:srgbClr val="000000"/>
                </a:solidFill>
                <a:latin typeface="Times New Roman" panose="02020603050405020304" pitchFamily="18" charset="0"/>
                <a:ea typeface="新細明體"/>
                <a:cs typeface="Times New Roman" panose="02020603050405020304" pitchFamily="18" charset="0"/>
              </a:rPr>
              <a:t> </a:t>
            </a:r>
            <a:r>
              <a:rPr lang="en-US" altLang="zh-CN" dirty="0">
                <a:solidFill>
                  <a:srgbClr val="000000"/>
                </a:solidFill>
                <a:latin typeface="Times New Roman" panose="02020603050405020304" pitchFamily="18" charset="0"/>
                <a:ea typeface="新細明體"/>
                <a:cs typeface="Times New Roman" panose="02020603050405020304" pitchFamily="18" charset="0"/>
              </a:rPr>
              <a:t>Terms</a:t>
            </a:r>
            <a:endParaRPr kumimoji="0" lang="zh-HK" alt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A58F2E1-F529-4677-BF30-C678A84914B1}"/>
              </a:ext>
            </a:extLst>
          </p:cNvPr>
          <p:cNvGraphicFramePr>
            <a:graphicFrameLocks noGrp="1"/>
          </p:cNvGraphicFramePr>
          <p:nvPr>
            <p:extLst>
              <p:ext uri="{D42A27DB-BD31-4B8C-83A1-F6EECF244321}">
                <p14:modId xmlns:p14="http://schemas.microsoft.com/office/powerpoint/2010/main" val="851017677"/>
              </p:ext>
            </p:extLst>
          </p:nvPr>
        </p:nvGraphicFramePr>
        <p:xfrm>
          <a:off x="316992" y="2060015"/>
          <a:ext cx="8644128" cy="3091740"/>
        </p:xfrm>
        <a:graphic>
          <a:graphicData uri="http://schemas.openxmlformats.org/drawingml/2006/table">
            <a:tbl>
              <a:tblPr firstRow="1" bandRow="1">
                <a:tableStyleId>{5C22544A-7EE6-4342-B048-85BDC9FD1C3A}</a:tableStyleId>
              </a:tblPr>
              <a:tblGrid>
                <a:gridCol w="2163065">
                  <a:extLst>
                    <a:ext uri="{9D8B030D-6E8A-4147-A177-3AD203B41FA5}">
                      <a16:colId xmlns:a16="http://schemas.microsoft.com/office/drawing/2014/main" val="1819484749"/>
                    </a:ext>
                  </a:extLst>
                </a:gridCol>
                <a:gridCol w="6481063">
                  <a:extLst>
                    <a:ext uri="{9D8B030D-6E8A-4147-A177-3AD203B41FA5}">
                      <a16:colId xmlns:a16="http://schemas.microsoft.com/office/drawing/2014/main" val="1593510167"/>
                    </a:ext>
                  </a:extLst>
                </a:gridCol>
              </a:tblGrid>
              <a:tr h="439980">
                <a:tc>
                  <a:txBody>
                    <a:bodyPr/>
                    <a:lstStyle/>
                    <a:p>
                      <a:pPr>
                        <a:spcAft>
                          <a:spcPts val="0"/>
                        </a:spcAft>
                      </a:pPr>
                      <a:r>
                        <a:rPr lang="en-US" sz="1800" kern="100" dirty="0">
                          <a:effectLst/>
                          <a:latin typeface="Times New Roman" panose="02020603050405020304" pitchFamily="18" charset="0"/>
                          <a:ea typeface="PMingLiU" panose="02020500000000000000" pitchFamily="18" charset="-120"/>
                          <a:cs typeface="Times New Roman" panose="02020603050405020304" pitchFamily="18" charset="0"/>
                        </a:rPr>
                        <a:t>Type of Ship</a:t>
                      </a:r>
                      <a:endParaRPr lang="en-HK" sz="18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800" kern="100" dirty="0">
                          <a:effectLst/>
                          <a:latin typeface="Times New Roman" panose="02020603050405020304" pitchFamily="18" charset="0"/>
                          <a:ea typeface="PMingLiU" panose="02020500000000000000" pitchFamily="18" charset="-120"/>
                          <a:cs typeface="Times New Roman" panose="02020603050405020304" pitchFamily="18" charset="0"/>
                        </a:rPr>
                        <a:t>Special Features</a:t>
                      </a:r>
                      <a:endParaRPr lang="en-HK" sz="18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extLst>
                  <a:ext uri="{0D108BD9-81ED-4DB2-BD59-A6C34878D82A}">
                    <a16:rowId xmlns:a16="http://schemas.microsoft.com/office/drawing/2014/main" val="1161323253"/>
                  </a:ext>
                </a:extLst>
              </a:tr>
              <a:tr h="875981">
                <a:tc>
                  <a:txBody>
                    <a:bodyPr/>
                    <a:lstStyle/>
                    <a:p>
                      <a:pPr>
                        <a:spcAft>
                          <a:spcPts val="0"/>
                        </a:spcAft>
                      </a:pPr>
                      <a:r>
                        <a:rPr lang="en-US" sz="1800" kern="100" dirty="0">
                          <a:effectLst/>
                          <a:latin typeface="Times New Roman" panose="02020603050405020304" pitchFamily="18" charset="0"/>
                          <a:cs typeface="Times New Roman" panose="02020603050405020304" pitchFamily="18" charset="0"/>
                        </a:rPr>
                        <a:t>Battleship</a:t>
                      </a:r>
                      <a:endParaRPr lang="en-HK" sz="18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altLang="zh-HK" sz="1800" kern="100" dirty="0">
                          <a:solidFill>
                            <a:schemeClr val="dk1"/>
                          </a:solidFill>
                          <a:effectLst/>
                          <a:latin typeface="Times New Roman" panose="02020603050405020304" pitchFamily="18" charset="0"/>
                          <a:ea typeface="+mn-ea"/>
                          <a:cs typeface="Times New Roman" panose="02020603050405020304" pitchFamily="18" charset="0"/>
                        </a:rPr>
                        <a:t>The battleship had relatively large displacement of water, </a:t>
                      </a:r>
                      <a:r>
                        <a:rPr lang="en-US" altLang="zh-HK" sz="1800" kern="100" dirty="0" smtClean="0">
                          <a:solidFill>
                            <a:schemeClr val="dk1"/>
                          </a:solidFill>
                          <a:effectLst/>
                          <a:latin typeface="Times New Roman" panose="02020603050405020304" pitchFamily="18" charset="0"/>
                          <a:ea typeface="+mn-ea"/>
                          <a:cs typeface="Times New Roman" panose="02020603050405020304" pitchFamily="18" charset="0"/>
                        </a:rPr>
                        <a:t>thick </a:t>
                      </a:r>
                      <a:r>
                        <a:rPr lang="en-US" altLang="zh-HK" sz="1800" kern="100" dirty="0" err="1" smtClean="0">
                          <a:solidFill>
                            <a:schemeClr val="dk1"/>
                          </a:solidFill>
                          <a:effectLst/>
                          <a:latin typeface="Times New Roman" panose="02020603050405020304" pitchFamily="18" charset="0"/>
                          <a:ea typeface="+mn-ea"/>
                          <a:cs typeface="Times New Roman" panose="02020603050405020304" pitchFamily="18" charset="0"/>
                        </a:rPr>
                        <a:t>armour</a:t>
                      </a:r>
                      <a:r>
                        <a:rPr lang="en-US" altLang="zh-HK" sz="1800" kern="100" dirty="0" smtClean="0">
                          <a:solidFill>
                            <a:schemeClr val="dk1"/>
                          </a:solidFill>
                          <a:effectLst/>
                          <a:latin typeface="Times New Roman" panose="02020603050405020304" pitchFamily="18" charset="0"/>
                          <a:ea typeface="+mn-ea"/>
                          <a:cs typeface="Times New Roman" panose="02020603050405020304" pitchFamily="18" charset="0"/>
                        </a:rPr>
                        <a:t> and strong </a:t>
                      </a:r>
                      <a:r>
                        <a:rPr lang="en-US" altLang="zh-HK" sz="1800" kern="100" dirty="0">
                          <a:solidFill>
                            <a:schemeClr val="dk1"/>
                          </a:solidFill>
                          <a:effectLst/>
                          <a:latin typeface="Times New Roman" panose="02020603050405020304" pitchFamily="18" charset="0"/>
                          <a:ea typeface="+mn-ea"/>
                          <a:cs typeface="Times New Roman" panose="02020603050405020304" pitchFamily="18" charset="0"/>
                        </a:rPr>
                        <a:t>firepower. It was good for fighting wars because it had thick </a:t>
                      </a:r>
                      <a:r>
                        <a:rPr lang="en-US" altLang="zh-HK" sz="1800" kern="100" dirty="0" err="1">
                          <a:solidFill>
                            <a:schemeClr val="dk1"/>
                          </a:solidFill>
                          <a:effectLst/>
                          <a:latin typeface="Times New Roman" panose="02020603050405020304" pitchFamily="18" charset="0"/>
                          <a:ea typeface="+mn-ea"/>
                          <a:cs typeface="Times New Roman" panose="02020603050405020304" pitchFamily="18" charset="0"/>
                        </a:rPr>
                        <a:t>armour</a:t>
                      </a:r>
                      <a:r>
                        <a:rPr lang="en-US" altLang="zh-HK" sz="1800" kern="100" dirty="0">
                          <a:solidFill>
                            <a:schemeClr val="dk1"/>
                          </a:solidFill>
                          <a:effectLst/>
                          <a:latin typeface="Times New Roman" panose="02020603050405020304" pitchFamily="18" charset="0"/>
                          <a:ea typeface="+mn-ea"/>
                          <a:cs typeface="Times New Roman" panose="02020603050405020304" pitchFamily="18" charset="0"/>
                        </a:rPr>
                        <a:t> though it was slower.</a:t>
                      </a:r>
                    </a:p>
                    <a:p>
                      <a:pPr>
                        <a:spcAft>
                          <a:spcPts val="0"/>
                        </a:spcAft>
                      </a:pPr>
                      <a:r>
                        <a:rPr lang="en-US" altLang="zh-HK" sz="1800" kern="100" dirty="0">
                          <a:effectLst/>
                          <a:latin typeface="Times New Roman" panose="02020603050405020304" pitchFamily="18" charset="0"/>
                          <a:cs typeface="Times New Roman" panose="02020603050405020304" pitchFamily="18" charset="0"/>
                        </a:rPr>
                        <a:t> </a:t>
                      </a:r>
                      <a:endParaRPr lang="en-HK" sz="18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extLst>
                  <a:ext uri="{0D108BD9-81ED-4DB2-BD59-A6C34878D82A}">
                    <a16:rowId xmlns:a16="http://schemas.microsoft.com/office/drawing/2014/main" val="4118541088"/>
                  </a:ext>
                </a:extLst>
              </a:tr>
              <a:tr h="1317944">
                <a:tc>
                  <a:txBody>
                    <a:bodyPr/>
                    <a:lstStyle/>
                    <a:p>
                      <a:pPr>
                        <a:spcAft>
                          <a:spcPts val="0"/>
                        </a:spcAft>
                      </a:pPr>
                      <a:r>
                        <a:rPr lang="en-US" sz="1800" kern="100" dirty="0">
                          <a:effectLst/>
                          <a:latin typeface="Times New Roman" panose="02020603050405020304" pitchFamily="18" charset="0"/>
                          <a:cs typeface="Times New Roman" panose="02020603050405020304" pitchFamily="18" charset="0"/>
                        </a:rPr>
                        <a:t>Cruiser</a:t>
                      </a:r>
                      <a:endParaRPr lang="en-HK" sz="18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altLang="zh-HK" sz="1800" kern="100" dirty="0">
                          <a:solidFill>
                            <a:schemeClr val="dk1"/>
                          </a:solidFill>
                          <a:effectLst/>
                          <a:latin typeface="Times New Roman" panose="02020603050405020304" pitchFamily="18" charset="0"/>
                          <a:ea typeface="+mn-ea"/>
                          <a:cs typeface="Times New Roman" panose="02020603050405020304" pitchFamily="18" charset="0"/>
                        </a:rPr>
                        <a:t>As the name implies, “cruiser” refers to ships used for </a:t>
                      </a:r>
                      <a:r>
                        <a:rPr lang="en-US" altLang="zh-HK" sz="1800" kern="100" dirty="0" smtClean="0">
                          <a:solidFill>
                            <a:schemeClr val="dk1"/>
                          </a:solidFill>
                          <a:effectLst/>
                          <a:latin typeface="Times New Roman" panose="02020603050405020304" pitchFamily="18" charset="0"/>
                          <a:ea typeface="+mn-ea"/>
                          <a:cs typeface="Times New Roman" panose="02020603050405020304" pitchFamily="18" charset="0"/>
                        </a:rPr>
                        <a:t>patrolling oceans</a:t>
                      </a:r>
                      <a:r>
                        <a:rPr lang="en-US" altLang="zh-HK" sz="1800" kern="100" dirty="0">
                          <a:solidFill>
                            <a:schemeClr val="dk1"/>
                          </a:solidFill>
                          <a:effectLst/>
                          <a:latin typeface="Times New Roman" panose="02020603050405020304" pitchFamily="18" charset="0"/>
                          <a:ea typeface="+mn-ea"/>
                          <a:cs typeface="Times New Roman" panose="02020603050405020304" pitchFamily="18" charset="0"/>
                        </a:rPr>
                        <a:t>. Due to this purpose, </a:t>
                      </a:r>
                      <a:r>
                        <a:rPr lang="en-US" altLang="zh-HK" sz="1800" kern="100" dirty="0" smtClean="0">
                          <a:solidFill>
                            <a:schemeClr val="dk1"/>
                          </a:solidFill>
                          <a:effectLst/>
                          <a:latin typeface="Times New Roman" panose="02020603050405020304" pitchFamily="18" charset="0"/>
                          <a:ea typeface="+mn-ea"/>
                          <a:cs typeface="Times New Roman" panose="02020603050405020304" pitchFamily="18" charset="0"/>
                        </a:rPr>
                        <a:t>this type of ship was relatively </a:t>
                      </a:r>
                      <a:r>
                        <a:rPr lang="en-US" altLang="zh-HK" sz="1800" kern="100" dirty="0">
                          <a:solidFill>
                            <a:schemeClr val="dk1"/>
                          </a:solidFill>
                          <a:effectLst/>
                          <a:latin typeface="Times New Roman" panose="02020603050405020304" pitchFamily="18" charset="0"/>
                          <a:ea typeface="+mn-ea"/>
                          <a:cs typeface="Times New Roman" panose="02020603050405020304" pitchFamily="18" charset="0"/>
                        </a:rPr>
                        <a:t>fast and could search for enemies. Since its main goal was not </a:t>
                      </a:r>
                      <a:r>
                        <a:rPr lang="en-US" altLang="zh-HK" sz="1800" kern="100" dirty="0" smtClean="0">
                          <a:solidFill>
                            <a:schemeClr val="dk1"/>
                          </a:solidFill>
                          <a:effectLst/>
                          <a:latin typeface="Times New Roman" panose="02020603050405020304" pitchFamily="18" charset="0"/>
                          <a:ea typeface="+mn-ea"/>
                          <a:cs typeface="Times New Roman" panose="02020603050405020304" pitchFamily="18" charset="0"/>
                        </a:rPr>
                        <a:t>for fighting in the battle</a:t>
                      </a:r>
                      <a:r>
                        <a:rPr lang="en-US" altLang="zh-HK" sz="1800" kern="100" dirty="0">
                          <a:solidFill>
                            <a:schemeClr val="dk1"/>
                          </a:solidFill>
                          <a:effectLst/>
                          <a:latin typeface="Times New Roman" panose="02020603050405020304" pitchFamily="18" charset="0"/>
                          <a:ea typeface="+mn-ea"/>
                          <a:cs typeface="Times New Roman" panose="02020603050405020304" pitchFamily="18" charset="0"/>
                        </a:rPr>
                        <a:t>, its </a:t>
                      </a:r>
                      <a:r>
                        <a:rPr lang="en-US" altLang="zh-HK" sz="1800" kern="100" dirty="0" err="1">
                          <a:solidFill>
                            <a:schemeClr val="dk1"/>
                          </a:solidFill>
                          <a:effectLst/>
                          <a:latin typeface="Times New Roman" panose="02020603050405020304" pitchFamily="18" charset="0"/>
                          <a:ea typeface="+mn-ea"/>
                          <a:cs typeface="Times New Roman" panose="02020603050405020304" pitchFamily="18" charset="0"/>
                        </a:rPr>
                        <a:t>armour</a:t>
                      </a:r>
                      <a:r>
                        <a:rPr lang="en-US" altLang="zh-HK" sz="1800" kern="100" dirty="0">
                          <a:solidFill>
                            <a:schemeClr val="dk1"/>
                          </a:solidFill>
                          <a:effectLst/>
                          <a:latin typeface="Times New Roman" panose="02020603050405020304" pitchFamily="18" charset="0"/>
                          <a:ea typeface="+mn-ea"/>
                          <a:cs typeface="Times New Roman" panose="02020603050405020304" pitchFamily="18" charset="0"/>
                        </a:rPr>
                        <a:t> and firepower were both weaker than that of </a:t>
                      </a:r>
                      <a:r>
                        <a:rPr lang="en-US" altLang="zh-HK" sz="1800" kern="100" dirty="0" smtClean="0">
                          <a:solidFill>
                            <a:schemeClr val="dk1"/>
                          </a:solidFill>
                          <a:effectLst/>
                          <a:latin typeface="Times New Roman" panose="02020603050405020304" pitchFamily="18" charset="0"/>
                          <a:ea typeface="+mn-ea"/>
                          <a:cs typeface="Times New Roman" panose="02020603050405020304" pitchFamily="18" charset="0"/>
                        </a:rPr>
                        <a:t>the battleship. </a:t>
                      </a:r>
                      <a:endParaRPr lang="en-HK" sz="1800" kern="1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45505011"/>
                  </a:ext>
                </a:extLst>
              </a:tr>
            </a:tbl>
          </a:graphicData>
        </a:graphic>
      </p:graphicFrame>
    </p:spTree>
    <p:extLst>
      <p:ext uri="{BB962C8B-B14F-4D97-AF65-F5344CB8AC3E}">
        <p14:creationId xmlns:p14="http://schemas.microsoft.com/office/powerpoint/2010/main" val="2668034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C0AEA479-A03C-48D0-BCD4-B76FBC499261}"/>
              </a:ext>
            </a:extLst>
          </p:cNvPr>
          <p:cNvGraphicFramePr>
            <a:graphicFrameLocks noGrp="1"/>
          </p:cNvGraphicFramePr>
          <p:nvPr>
            <p:extLst>
              <p:ext uri="{D42A27DB-BD31-4B8C-83A1-F6EECF244321}">
                <p14:modId xmlns:p14="http://schemas.microsoft.com/office/powerpoint/2010/main" val="3009481356"/>
              </p:ext>
            </p:extLst>
          </p:nvPr>
        </p:nvGraphicFramePr>
        <p:xfrm>
          <a:off x="457200" y="1433702"/>
          <a:ext cx="8244769" cy="5341824"/>
        </p:xfrm>
        <a:graphic>
          <a:graphicData uri="http://schemas.openxmlformats.org/drawingml/2006/table">
            <a:tbl>
              <a:tblPr firstRow="1" bandRow="1">
                <a:tableStyleId>{5C22544A-7EE6-4342-B048-85BDC9FD1C3A}</a:tableStyleId>
              </a:tblPr>
              <a:tblGrid>
                <a:gridCol w="1925524">
                  <a:extLst>
                    <a:ext uri="{9D8B030D-6E8A-4147-A177-3AD203B41FA5}">
                      <a16:colId xmlns:a16="http://schemas.microsoft.com/office/drawing/2014/main" val="662348824"/>
                    </a:ext>
                  </a:extLst>
                </a:gridCol>
                <a:gridCol w="4835613">
                  <a:extLst>
                    <a:ext uri="{9D8B030D-6E8A-4147-A177-3AD203B41FA5}">
                      <a16:colId xmlns:a16="http://schemas.microsoft.com/office/drawing/2014/main" val="2446458619"/>
                    </a:ext>
                  </a:extLst>
                </a:gridCol>
                <a:gridCol w="1483632">
                  <a:extLst>
                    <a:ext uri="{9D8B030D-6E8A-4147-A177-3AD203B41FA5}">
                      <a16:colId xmlns:a16="http://schemas.microsoft.com/office/drawing/2014/main" val="2632988127"/>
                    </a:ext>
                  </a:extLst>
                </a:gridCol>
              </a:tblGrid>
              <a:tr h="548488">
                <a:tc>
                  <a:txBody>
                    <a:bodyPr/>
                    <a:lstStyle/>
                    <a:p>
                      <a:pPr>
                        <a:spcAft>
                          <a:spcPts val="0"/>
                        </a:spcAft>
                      </a:pPr>
                      <a:r>
                        <a:rPr lang="en-US" altLang="zh-HK" sz="2000" kern="100" dirty="0">
                          <a:effectLst/>
                          <a:latin typeface="Times New Roman" panose="02020603050405020304" pitchFamily="18" charset="0"/>
                          <a:cs typeface="Times New Roman" panose="02020603050405020304" pitchFamily="18" charset="0"/>
                        </a:rPr>
                        <a:t>Equipment</a:t>
                      </a:r>
                      <a:endParaRPr lang="en-HK" sz="18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39545" marR="139545" marT="69772" marB="69772"/>
                </a:tc>
                <a:tc>
                  <a:txBody>
                    <a:bodyPr/>
                    <a:lstStyle/>
                    <a:p>
                      <a:pPr>
                        <a:spcAft>
                          <a:spcPts val="0"/>
                        </a:spcAft>
                      </a:pPr>
                      <a:r>
                        <a:rPr lang="en-US" sz="2000" kern="100" dirty="0">
                          <a:effectLst/>
                          <a:latin typeface="Times New Roman" panose="02020603050405020304" pitchFamily="18" charset="0"/>
                          <a:ea typeface="PMingLiU" panose="02020500000000000000" pitchFamily="18" charset="-120"/>
                          <a:cs typeface="Times New Roman" panose="02020603050405020304" pitchFamily="18" charset="0"/>
                        </a:rPr>
                        <a:t>Explanation</a:t>
                      </a:r>
                      <a:endParaRPr lang="en-HK" sz="18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39545" marR="139545" marT="69772" marB="69772"/>
                </a:tc>
                <a:tc>
                  <a:txBody>
                    <a:bodyPr/>
                    <a:lstStyle/>
                    <a:p>
                      <a:pPr>
                        <a:spcAft>
                          <a:spcPts val="0"/>
                        </a:spcAft>
                      </a:pPr>
                      <a:r>
                        <a:rPr lang="en-US" sz="2000" kern="100" dirty="0">
                          <a:effectLst/>
                          <a:latin typeface="Times New Roman" panose="02020603050405020304" pitchFamily="18" charset="0"/>
                          <a:ea typeface="PMingLiU" panose="02020500000000000000" pitchFamily="18" charset="-120"/>
                          <a:cs typeface="Times New Roman" panose="02020603050405020304" pitchFamily="18" charset="0"/>
                        </a:rPr>
                        <a:t>Diagram</a:t>
                      </a:r>
                      <a:endParaRPr lang="en-HK" sz="18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39545" marR="139545" marT="69772" marB="69772"/>
                </a:tc>
                <a:extLst>
                  <a:ext uri="{0D108BD9-81ED-4DB2-BD59-A6C34878D82A}">
                    <a16:rowId xmlns:a16="http://schemas.microsoft.com/office/drawing/2014/main" val="1875139250"/>
                  </a:ext>
                </a:extLst>
              </a:tr>
              <a:tr h="577560">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Ironclad</a:t>
                      </a:r>
                      <a:endParaRPr lang="en-HK" sz="20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39545" marR="139545" marT="69772" marB="69772"/>
                </a:tc>
                <a:tc>
                  <a:txBody>
                    <a:bodyPr/>
                    <a:lstStyle/>
                    <a:p>
                      <a:pPr>
                        <a:spcAft>
                          <a:spcPts val="0"/>
                        </a:spcAft>
                      </a:pPr>
                      <a:r>
                        <a:rPr lang="en-US" altLang="zh-HK" sz="2000" kern="100" dirty="0">
                          <a:effectLst/>
                          <a:latin typeface="Times New Roman" panose="02020603050405020304" pitchFamily="18" charset="0"/>
                          <a:cs typeface="Times New Roman" panose="02020603050405020304" pitchFamily="18" charset="0"/>
                        </a:rPr>
                        <a:t>Iron or steel navy vessels.</a:t>
                      </a:r>
                      <a:endParaRPr lang="en-HK" sz="20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39545" marR="139545" marT="69772" marB="69772"/>
                </a:tc>
                <a:tc>
                  <a:txBody>
                    <a:bodyPr/>
                    <a:lstStyle/>
                    <a:p>
                      <a:endParaRPr lang="en-HK" sz="1800" kern="100">
                        <a:effectLst/>
                        <a:latin typeface="Times New Roman" panose="02020603050405020304" pitchFamily="18" charset="0"/>
                        <a:cs typeface="Times New Roman" panose="02020603050405020304" pitchFamily="18" charset="0"/>
                      </a:endParaRPr>
                    </a:p>
                  </a:txBody>
                  <a:tcPr marL="139545" marR="139545" marT="69772" marB="69772"/>
                </a:tc>
                <a:extLst>
                  <a:ext uri="{0D108BD9-81ED-4DB2-BD59-A6C34878D82A}">
                    <a16:rowId xmlns:a16="http://schemas.microsoft.com/office/drawing/2014/main" val="3729027688"/>
                  </a:ext>
                </a:extLst>
              </a:tr>
              <a:tr h="1046586">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Armored</a:t>
                      </a:r>
                      <a:endParaRPr lang="en-HK" sz="20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39545" marR="139545" marT="69772" marB="69772"/>
                </a:tc>
                <a:tc>
                  <a:txBody>
                    <a:bodyPr/>
                    <a:lstStyle/>
                    <a:p>
                      <a:pPr>
                        <a:spcAft>
                          <a:spcPts val="0"/>
                        </a:spcAft>
                      </a:pPr>
                      <a:r>
                        <a:rPr lang="en-US" altLang="zh-HK" sz="2000" kern="100" dirty="0">
                          <a:effectLst/>
                          <a:latin typeface="Times New Roman" panose="02020603050405020304" pitchFamily="18" charset="0"/>
                          <a:cs typeface="Times New Roman" panose="02020603050405020304" pitchFamily="18" charset="0"/>
                        </a:rPr>
                        <a:t>Wooden ships with an iron shell (marked in red on the diagram).</a:t>
                      </a:r>
                      <a:endParaRPr lang="en-HK" sz="20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39545" marR="139545" marT="69772" marB="69772"/>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 </a:t>
                      </a:r>
                      <a:endParaRPr lang="en-HK" sz="1800" kern="100">
                        <a:effectLst/>
                        <a:latin typeface="Times New Roman" panose="02020603050405020304" pitchFamily="18" charset="0"/>
                        <a:cs typeface="Times New Roman" panose="02020603050405020304" pitchFamily="18" charset="0"/>
                      </a:endParaRPr>
                    </a:p>
                    <a:p>
                      <a:pPr>
                        <a:spcAft>
                          <a:spcPts val="0"/>
                        </a:spcAft>
                      </a:pPr>
                      <a:r>
                        <a:rPr lang="en-US" sz="2000" kern="100">
                          <a:effectLst/>
                          <a:latin typeface="Times New Roman" panose="02020603050405020304" pitchFamily="18" charset="0"/>
                          <a:cs typeface="Times New Roman" panose="02020603050405020304" pitchFamily="18" charset="0"/>
                        </a:rPr>
                        <a:t> </a:t>
                      </a:r>
                      <a:endParaRPr lang="en-HK" sz="1800" kern="100">
                        <a:effectLst/>
                        <a:latin typeface="Times New Roman" panose="02020603050405020304" pitchFamily="18" charset="0"/>
                        <a:cs typeface="Times New Roman" panose="02020603050405020304" pitchFamily="18" charset="0"/>
                      </a:endParaRPr>
                    </a:p>
                    <a:p>
                      <a:pPr>
                        <a:spcAft>
                          <a:spcPts val="0"/>
                        </a:spcAft>
                      </a:pPr>
                      <a:r>
                        <a:rPr lang="en-US" sz="2000" kern="100">
                          <a:effectLst/>
                          <a:latin typeface="Times New Roman" panose="02020603050405020304" pitchFamily="18" charset="0"/>
                          <a:cs typeface="Times New Roman" panose="02020603050405020304" pitchFamily="18" charset="0"/>
                        </a:rPr>
                        <a:t> </a:t>
                      </a:r>
                      <a:endParaRPr lang="en-HK" sz="18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39545" marR="139545" marT="69772" marB="69772"/>
                </a:tc>
                <a:extLst>
                  <a:ext uri="{0D108BD9-81ED-4DB2-BD59-A6C34878D82A}">
                    <a16:rowId xmlns:a16="http://schemas.microsoft.com/office/drawing/2014/main" val="2105306"/>
                  </a:ext>
                </a:extLst>
              </a:tr>
              <a:tr h="995601">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Protected</a:t>
                      </a:r>
                      <a:endParaRPr lang="en-HK" sz="2000" kern="100" dirty="0">
                        <a:effectLst/>
                        <a:latin typeface="Times New Roman" panose="02020603050405020304" pitchFamily="18" charset="0"/>
                        <a:cs typeface="Times New Roman" panose="02020603050405020304" pitchFamily="18" charset="0"/>
                      </a:endParaRPr>
                    </a:p>
                  </a:txBody>
                  <a:tcPr marL="139545" marR="139545" marT="69772" marB="69772"/>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HK" sz="2000" kern="100" dirty="0">
                          <a:solidFill>
                            <a:schemeClr val="tx1"/>
                          </a:solidFill>
                          <a:effectLst/>
                          <a:latin typeface="Times New Roman" panose="02020603050405020304" pitchFamily="18" charset="0"/>
                          <a:cs typeface="Times New Roman" panose="02020603050405020304" pitchFamily="18" charset="0"/>
                        </a:rPr>
                        <a:t>Wooden ships with an iron shell (marked in red on the diagram). However,</a:t>
                      </a:r>
                      <a:r>
                        <a:rPr lang="en-HK" altLang="zh-HK" sz="20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 the iron shell </a:t>
                      </a:r>
                      <a:r>
                        <a:rPr lang="en-HK" altLang="zh-HK" sz="2000"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was comparatively </a:t>
                      </a:r>
                      <a:r>
                        <a:rPr lang="en-HK" altLang="zh-HK" sz="20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smaller than the armoured ships.</a:t>
                      </a:r>
                      <a:endParaRPr lang="en-HK" sz="20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139545" marR="139545" marT="69772" marB="69772"/>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 </a:t>
                      </a:r>
                      <a:endParaRPr lang="en-HK" sz="1800" kern="100">
                        <a:effectLst/>
                        <a:latin typeface="Times New Roman" panose="02020603050405020304" pitchFamily="18" charset="0"/>
                        <a:cs typeface="Times New Roman" panose="02020603050405020304" pitchFamily="18" charset="0"/>
                      </a:endParaRPr>
                    </a:p>
                    <a:p>
                      <a:pPr>
                        <a:spcAft>
                          <a:spcPts val="0"/>
                        </a:spcAft>
                      </a:pPr>
                      <a:r>
                        <a:rPr lang="en-US" sz="2000" kern="100">
                          <a:effectLst/>
                          <a:latin typeface="Times New Roman" panose="02020603050405020304" pitchFamily="18" charset="0"/>
                          <a:cs typeface="Times New Roman" panose="02020603050405020304" pitchFamily="18" charset="0"/>
                        </a:rPr>
                        <a:t> </a:t>
                      </a:r>
                      <a:endParaRPr lang="en-HK" sz="18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39545" marR="139545" marT="69772" marB="69772"/>
                </a:tc>
                <a:extLst>
                  <a:ext uri="{0D108BD9-81ED-4DB2-BD59-A6C34878D82A}">
                    <a16:rowId xmlns:a16="http://schemas.microsoft.com/office/drawing/2014/main" val="1648740403"/>
                  </a:ext>
                </a:extLst>
              </a:tr>
              <a:tr h="577560">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Old type</a:t>
                      </a:r>
                      <a:endParaRPr lang="en-HK" sz="20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39545" marR="139545" marT="69772" marB="69772"/>
                </a:tc>
                <a:tc>
                  <a:txBody>
                    <a:bodyPr/>
                    <a:lstStyle/>
                    <a:p>
                      <a:pPr>
                        <a:spcAft>
                          <a:spcPts val="0"/>
                        </a:spcAft>
                      </a:pPr>
                      <a:r>
                        <a:rPr lang="en-US" altLang="zh-HK" sz="2000" kern="100" dirty="0">
                          <a:effectLst/>
                          <a:latin typeface="Times New Roman" panose="02020603050405020304" pitchFamily="18" charset="0"/>
                          <a:cs typeface="Times New Roman" panose="02020603050405020304" pitchFamily="18" charset="0"/>
                        </a:rPr>
                        <a:t>Generally, these were constructed in an earlier period and included retired warships. </a:t>
                      </a:r>
                      <a:endParaRPr lang="en-HK" sz="20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39545" marR="139545" marT="69772" marB="69772"/>
                </a:tc>
                <a:tc>
                  <a:txBody>
                    <a:bodyPr/>
                    <a:lstStyle/>
                    <a:p>
                      <a:endParaRPr lang="en-HK" sz="1800" kern="100">
                        <a:effectLst/>
                        <a:latin typeface="Times New Roman" panose="02020603050405020304" pitchFamily="18" charset="0"/>
                        <a:cs typeface="Times New Roman" panose="02020603050405020304" pitchFamily="18" charset="0"/>
                      </a:endParaRPr>
                    </a:p>
                  </a:txBody>
                  <a:tcPr marL="139545" marR="139545" marT="69772" marB="69772"/>
                </a:tc>
                <a:extLst>
                  <a:ext uri="{0D108BD9-81ED-4DB2-BD59-A6C34878D82A}">
                    <a16:rowId xmlns:a16="http://schemas.microsoft.com/office/drawing/2014/main" val="1490604471"/>
                  </a:ext>
                </a:extLst>
              </a:tr>
              <a:tr h="744239">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Torpedo boat</a:t>
                      </a:r>
                      <a:endParaRPr lang="en-HK" sz="20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39545" marR="139545" marT="69772" marB="69772"/>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In the 1880s and 1890s, a new type of warship emerged. It had high speed and could bear the weight of torpedoes.</a:t>
                      </a:r>
                      <a:endParaRPr lang="en-HK" sz="20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39545" marR="139545" marT="69772" marB="69772"/>
                </a:tc>
                <a:tc>
                  <a:txBody>
                    <a:bodyPr/>
                    <a:lstStyle/>
                    <a:p>
                      <a:endParaRPr lang="en-HK" sz="1800" kern="100" dirty="0">
                        <a:effectLst/>
                        <a:latin typeface="Times New Roman" panose="02020603050405020304" pitchFamily="18" charset="0"/>
                        <a:cs typeface="Times New Roman" panose="02020603050405020304" pitchFamily="18" charset="0"/>
                      </a:endParaRPr>
                    </a:p>
                  </a:txBody>
                  <a:tcPr marL="139545" marR="139545" marT="69772" marB="69772"/>
                </a:tc>
                <a:extLst>
                  <a:ext uri="{0D108BD9-81ED-4DB2-BD59-A6C34878D82A}">
                    <a16:rowId xmlns:a16="http://schemas.microsoft.com/office/drawing/2014/main" val="4053488454"/>
                  </a:ext>
                </a:extLst>
              </a:tr>
            </a:tbl>
          </a:graphicData>
        </a:graphic>
      </p:graphicFrame>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6" name="TextBox 6"/>
          <p:cNvSpPr txBox="1"/>
          <p:nvPr/>
        </p:nvSpPr>
        <p:spPr>
          <a:xfrm>
            <a:off x="6050654" y="6493287"/>
            <a:ext cx="2651315" cy="307777"/>
          </a:xfrm>
          <a:prstGeom prst="rect">
            <a:avLst/>
          </a:prstGeom>
          <a:noFill/>
        </p:spPr>
        <p:txBody>
          <a:bodyPr wrap="square" rtlCol="0">
            <a:spAutoFit/>
          </a:bodyPr>
          <a:lstStyle/>
          <a:p>
            <a:pPr>
              <a:spcAft>
                <a:spcPts val="0"/>
              </a:spcAft>
            </a:pPr>
            <a:r>
              <a:rPr lang="en-US" altLang="zh-CN" sz="1400" dirty="0">
                <a:solidFill>
                  <a:srgbClr val="000000"/>
                </a:solidFill>
                <a:latin typeface="Times New Roman"/>
                <a:ea typeface="新細明體"/>
                <a:cs typeface="Times New Roman"/>
              </a:rPr>
              <a:t>(Image source: Wikipedia: Cruiser)</a:t>
            </a:r>
            <a:endParaRPr lang="zh-HK" sz="1400" dirty="0">
              <a:effectLst/>
              <a:latin typeface="Times New Roman"/>
              <a:ea typeface="新細明體"/>
            </a:endParaRPr>
          </a:p>
        </p:txBody>
      </p:sp>
      <p:pic>
        <p:nvPicPr>
          <p:cNvPr id="12702" name="Picture 2">
            <a:extLst>
              <a:ext uri="{FF2B5EF4-FFF2-40B4-BE49-F238E27FC236}">
                <a16:creationId xmlns:a16="http://schemas.microsoft.com/office/drawing/2014/main" id="{501700DB-F019-4434-965E-561334E4F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493" y="2535928"/>
            <a:ext cx="1015092" cy="1003600"/>
          </a:xfrm>
          <a:prstGeom prst="rect">
            <a:avLst/>
          </a:prstGeom>
          <a:noFill/>
          <a:extLst>
            <a:ext uri="{909E8E84-426E-40DD-AFC4-6F175D3DCCD1}">
              <a14:hiddenFill xmlns:a14="http://schemas.microsoft.com/office/drawing/2010/main">
                <a:solidFill>
                  <a:srgbClr val="FFFFFF"/>
                </a:solidFill>
              </a14:hiddenFill>
            </a:ext>
          </a:extLst>
        </p:spPr>
      </p:pic>
      <p:pic>
        <p:nvPicPr>
          <p:cNvPr id="12701" name="Picture 4" descr="https://upload.wikimedia.org/wikipedia/commons/f/f9/Protected_cruiser_schematic.png">
            <a:extLst>
              <a:ext uri="{FF2B5EF4-FFF2-40B4-BE49-F238E27FC236}">
                <a16:creationId xmlns:a16="http://schemas.microsoft.com/office/drawing/2014/main" id="{C1F2779E-80DE-46AE-AC75-B2210E254A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0207" y="3608387"/>
            <a:ext cx="955664" cy="94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135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pSp>
        <p:nvGrpSpPr>
          <p:cNvPr id="13" name="群組 12"/>
          <p:cNvGrpSpPr/>
          <p:nvPr/>
        </p:nvGrpSpPr>
        <p:grpSpPr>
          <a:xfrm>
            <a:off x="404502" y="536156"/>
            <a:ext cx="3941543" cy="572135"/>
            <a:chOff x="42689" y="1"/>
            <a:chExt cx="3987517" cy="682752"/>
          </a:xfrm>
        </p:grpSpPr>
        <p:sp>
          <p:nvSpPr>
            <p:cNvPr id="14" name="TextBox 2"/>
            <p:cNvSpPr txBox="1"/>
            <p:nvPr/>
          </p:nvSpPr>
          <p:spPr>
            <a:xfrm>
              <a:off x="42689" y="1"/>
              <a:ext cx="3027493" cy="682752"/>
            </a:xfrm>
            <a:prstGeom prst="rect">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r>
                <a:rPr lang="en-HK" dirty="0">
                  <a:latin typeface="Times New Roman" panose="02020603050405020304" pitchFamily="18" charset="0"/>
                  <a:cs typeface="Times New Roman" panose="02020603050405020304" pitchFamily="18" charset="0"/>
                </a:rPr>
                <a:t>The Specifications of the </a:t>
              </a:r>
              <a:r>
                <a:rPr lang="en-HK" dirty="0" err="1">
                  <a:latin typeface="Times New Roman" panose="02020603050405020304" pitchFamily="18" charset="0"/>
                  <a:cs typeface="Times New Roman" panose="02020603050405020304" pitchFamily="18" charset="0"/>
                </a:rPr>
                <a:t>Beiyang</a:t>
              </a:r>
              <a:r>
                <a:rPr lang="en-HK" dirty="0">
                  <a:latin typeface="Times New Roman" panose="02020603050405020304" pitchFamily="18" charset="0"/>
                  <a:cs typeface="Times New Roman" panose="02020603050405020304" pitchFamily="18" charset="0"/>
                </a:rPr>
                <a:t> Flagship </a:t>
              </a:r>
              <a:r>
                <a:rPr lang="en-HK" i="1" dirty="0" err="1">
                  <a:latin typeface="Times New Roman" panose="02020603050405020304" pitchFamily="18" charset="0"/>
                  <a:cs typeface="Times New Roman" panose="02020603050405020304" pitchFamily="18" charset="0"/>
                </a:rPr>
                <a:t>Dingyuan</a:t>
              </a:r>
              <a:r>
                <a:rPr lang="en-HK" dirty="0">
                  <a:latin typeface="Times New Roman" panose="02020603050405020304" pitchFamily="18" charset="0"/>
                  <a:cs typeface="Times New Roman" panose="02020603050405020304" pitchFamily="18" charset="0"/>
                </a:rPr>
                <a:t> </a:t>
              </a:r>
            </a:p>
          </p:txBody>
        </p:sp>
        <p:pic>
          <p:nvPicPr>
            <p:cNvPr id="15" name="Picture 7"/>
            <p:cNvPicPr>
              <a:picLocks noChangeAspect="1" noChangeArrowheads="1"/>
            </p:cNvPicPr>
            <p:nvPr/>
          </p:nvPicPr>
          <p:blipFill>
            <a:blip r:embed="rId3" cstate="print"/>
            <a:srcRect/>
            <a:stretch>
              <a:fillRect/>
            </a:stretch>
          </p:blipFill>
          <p:spPr bwMode="auto">
            <a:xfrm>
              <a:off x="3006878" y="1"/>
              <a:ext cx="1023328" cy="682360"/>
            </a:xfrm>
            <a:prstGeom prst="rect">
              <a:avLst/>
            </a:prstGeom>
            <a:noFill/>
            <a:ln w="9525">
              <a:noFill/>
              <a:miter lim="800000"/>
              <a:headEnd/>
              <a:tailEnd/>
            </a:ln>
            <a:effectLst/>
          </p:spPr>
        </p:pic>
      </p:grpSp>
      <p:sp>
        <p:nvSpPr>
          <p:cNvPr id="17" name="TextBox 17"/>
          <p:cNvSpPr txBox="1"/>
          <p:nvPr/>
        </p:nvSpPr>
        <p:spPr>
          <a:xfrm>
            <a:off x="404502" y="1260943"/>
            <a:ext cx="2596871" cy="1943546"/>
          </a:xfrm>
          <a:prstGeom prst="rect">
            <a:avLst/>
          </a:prstGeom>
          <a:solidFill>
            <a:srgbClr val="1F497D">
              <a:lumMod val="40000"/>
              <a:lumOff val="60000"/>
            </a:srgbClr>
          </a:solidFill>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The </a:t>
            </a:r>
            <a:r>
              <a:rPr lang="en-US" altLang="zh-CN" sz="1400" dirty="0">
                <a:solidFill>
                  <a:srgbClr val="000000"/>
                </a:solidFill>
                <a:latin typeface="Times New Roman" panose="02020603050405020304" pitchFamily="18" charset="0"/>
                <a:ea typeface="新細明體"/>
                <a:cs typeface="Times New Roman" panose="02020603050405020304" pitchFamily="18" charset="0"/>
              </a:rPr>
              <a:t>flagship was the warship where the commander was located. In an era where wireless communications had not yet developed, commanders hung different flags to issue orders to allied ships. </a:t>
            </a:r>
            <a:endParaRPr kumimoji="0" lang="zh-HK" alt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grpSp>
        <p:nvGrpSpPr>
          <p:cNvPr id="18" name="群組 17"/>
          <p:cNvGrpSpPr/>
          <p:nvPr/>
        </p:nvGrpSpPr>
        <p:grpSpPr>
          <a:xfrm>
            <a:off x="3331725" y="1315908"/>
            <a:ext cx="5646527" cy="4398581"/>
            <a:chOff x="0" y="0"/>
            <a:chExt cx="7051858" cy="5132577"/>
          </a:xfrm>
        </p:grpSpPr>
        <p:pic>
          <p:nvPicPr>
            <p:cNvPr id="19" name="Picture 2"/>
            <p:cNvPicPr>
              <a:picLocks noChangeAspect="1" noChangeArrowheads="1"/>
            </p:cNvPicPr>
            <p:nvPr/>
          </p:nvPicPr>
          <p:blipFill>
            <a:blip r:embed="rId4" cstate="print"/>
            <a:srcRect/>
            <a:stretch>
              <a:fillRect/>
            </a:stretch>
          </p:blipFill>
          <p:spPr bwMode="auto">
            <a:xfrm>
              <a:off x="0" y="0"/>
              <a:ext cx="6336704" cy="3999444"/>
            </a:xfrm>
            <a:prstGeom prst="rect">
              <a:avLst/>
            </a:prstGeom>
            <a:noFill/>
            <a:ln w="57150">
              <a:solidFill>
                <a:srgbClr val="0070C0"/>
              </a:solidFill>
              <a:miter lim="800000"/>
              <a:headEnd/>
              <a:tailEnd/>
            </a:ln>
            <a:effectLst>
              <a:outerShdw blurRad="50800" dist="38100" dir="2700000" algn="tl" rotWithShape="0">
                <a:prstClr val="black">
                  <a:alpha val="40000"/>
                </a:prstClr>
              </a:outerShdw>
            </a:effectLst>
          </p:spPr>
        </p:pic>
        <p:pic>
          <p:nvPicPr>
            <p:cNvPr id="20" name="Picture 12"/>
            <p:cNvPicPr>
              <a:picLocks noChangeAspect="1" noChangeArrowheads="1"/>
            </p:cNvPicPr>
            <p:nvPr/>
          </p:nvPicPr>
          <p:blipFill>
            <a:blip r:embed="rId5" cstate="print"/>
            <a:srcRect/>
            <a:stretch>
              <a:fillRect/>
            </a:stretch>
          </p:blipFill>
          <p:spPr bwMode="auto">
            <a:xfrm>
              <a:off x="3159119" y="4188880"/>
              <a:ext cx="3892739" cy="943697"/>
            </a:xfrm>
            <a:prstGeom prst="rect">
              <a:avLst/>
            </a:prstGeom>
            <a:noFill/>
            <a:ln w="9525">
              <a:noFill/>
              <a:miter lim="800000"/>
              <a:headEnd/>
              <a:tailEnd/>
            </a:ln>
            <a:effectLst/>
          </p:spPr>
        </p:pic>
        <p:sp>
          <p:nvSpPr>
            <p:cNvPr id="24" name="TextBox 29"/>
            <p:cNvSpPr txBox="1"/>
            <p:nvPr/>
          </p:nvSpPr>
          <p:spPr>
            <a:xfrm>
              <a:off x="142339" y="3528027"/>
              <a:ext cx="2411184" cy="548639"/>
            </a:xfrm>
            <a:prstGeom prst="rect">
              <a:avLst/>
            </a:prstGeom>
            <a:noFill/>
          </p:spPr>
          <p:txBody>
            <a:bodyPr wrap="square" rtlCol="0">
              <a:noAutofit/>
            </a:bodyPr>
            <a:lstStyle/>
            <a:p>
              <a:pPr>
                <a:spcAft>
                  <a:spcPts val="0"/>
                </a:spcAft>
              </a:pPr>
              <a:r>
                <a:rPr lang="en-US" altLang="zh-HK" sz="2000" b="1" dirty="0">
                  <a:solidFill>
                    <a:srgbClr val="FFC000"/>
                  </a:solidFill>
                  <a:latin typeface="Times New Roman" panose="02020603050405020304" pitchFamily="18" charset="0"/>
                  <a:ea typeface="新細明體"/>
                  <a:cs typeface="Times New Roman" panose="02020603050405020304" pitchFamily="18" charset="0"/>
                </a:rPr>
                <a:t>Naval Ram </a:t>
              </a:r>
              <a:endParaRPr lang="zh-HK" sz="2000" dirty="0">
                <a:effectLst/>
                <a:latin typeface="Times New Roman" panose="02020603050405020304" pitchFamily="18" charset="0"/>
                <a:ea typeface="新細明體"/>
                <a:cs typeface="Times New Roman" panose="02020603050405020304" pitchFamily="18" charset="0"/>
              </a:endParaRPr>
            </a:p>
          </p:txBody>
        </p:sp>
        <p:sp>
          <p:nvSpPr>
            <p:cNvPr id="28" name="TextBox 34"/>
            <p:cNvSpPr txBox="1"/>
            <p:nvPr/>
          </p:nvSpPr>
          <p:spPr>
            <a:xfrm>
              <a:off x="5180672" y="32334"/>
              <a:ext cx="1340485" cy="548639"/>
            </a:xfrm>
            <a:prstGeom prst="rect">
              <a:avLst/>
            </a:prstGeom>
            <a:noFill/>
          </p:spPr>
          <p:txBody>
            <a:bodyPr wrap="square" rtlCol="0">
              <a:noAutofit/>
            </a:bodyPr>
            <a:lstStyle/>
            <a:p>
              <a:pPr>
                <a:spcAft>
                  <a:spcPts val="0"/>
                </a:spcAft>
              </a:pPr>
              <a:r>
                <a:rPr lang="en-US" altLang="zh-CN" sz="2000" b="1" kern="1200" dirty="0">
                  <a:solidFill>
                    <a:srgbClr val="FFC000"/>
                  </a:solidFill>
                  <a:effectLst/>
                  <a:latin typeface="Times New Roman" panose="02020603050405020304" pitchFamily="18" charset="0"/>
                  <a:ea typeface="新細明體"/>
                  <a:cs typeface="Times New Roman" panose="02020603050405020304" pitchFamily="18" charset="0"/>
                </a:rPr>
                <a:t>Two-Gun Turrets</a:t>
              </a:r>
              <a:endParaRPr lang="zh-HK" sz="2000" dirty="0">
                <a:effectLst/>
                <a:latin typeface="Times New Roman" panose="02020603050405020304" pitchFamily="18" charset="0"/>
                <a:ea typeface="新細明體"/>
                <a:cs typeface="Times New Roman" panose="02020603050405020304" pitchFamily="18" charset="0"/>
              </a:endParaRPr>
            </a:p>
          </p:txBody>
        </p:sp>
        <p:sp>
          <p:nvSpPr>
            <p:cNvPr id="30" name="TextBox 37"/>
            <p:cNvSpPr txBox="1"/>
            <p:nvPr/>
          </p:nvSpPr>
          <p:spPr>
            <a:xfrm>
              <a:off x="78517" y="540329"/>
              <a:ext cx="1152525" cy="548639"/>
            </a:xfrm>
            <a:prstGeom prst="rect">
              <a:avLst/>
            </a:prstGeom>
            <a:noFill/>
          </p:spPr>
          <p:txBody>
            <a:bodyPr wrap="square" rtlCol="0">
              <a:noAutofit/>
            </a:bodyPr>
            <a:lstStyle/>
            <a:p>
              <a:pPr>
                <a:spcAft>
                  <a:spcPts val="0"/>
                </a:spcAft>
              </a:pPr>
              <a:r>
                <a:rPr lang="en-US" altLang="zh-CN" sz="2000" b="1" kern="1200" dirty="0">
                  <a:solidFill>
                    <a:srgbClr val="FFC000"/>
                  </a:solidFill>
                  <a:effectLst/>
                  <a:latin typeface="Times New Roman" panose="02020603050405020304" pitchFamily="18" charset="0"/>
                  <a:ea typeface="新細明體"/>
                  <a:cs typeface="Times New Roman" panose="02020603050405020304" pitchFamily="18" charset="0"/>
                </a:rPr>
                <a:t>Flying Bridge</a:t>
              </a:r>
              <a:endParaRPr lang="zh-HK" sz="2000" b="1" dirty="0">
                <a:effectLst/>
                <a:latin typeface="Times New Roman" panose="02020603050405020304" pitchFamily="18" charset="0"/>
                <a:ea typeface="新細明體"/>
                <a:cs typeface="Times New Roman" panose="02020603050405020304" pitchFamily="18" charset="0"/>
              </a:endParaRPr>
            </a:p>
          </p:txBody>
        </p:sp>
      </p:grpSp>
      <p:sp>
        <p:nvSpPr>
          <p:cNvPr id="32" name="TextBox 26"/>
          <p:cNvSpPr txBox="1"/>
          <p:nvPr/>
        </p:nvSpPr>
        <p:spPr>
          <a:xfrm>
            <a:off x="121920" y="3300656"/>
            <a:ext cx="2176246" cy="2123658"/>
          </a:xfrm>
          <a:prstGeom prst="rect">
            <a:avLst/>
          </a:prstGeom>
          <a:solidFill>
            <a:srgbClr val="EEECE1">
              <a:lumMod val="75000"/>
            </a:srgbClr>
          </a:solidFill>
        </p:spPr>
        <p:txBody>
          <a:bodyPr wrap="square" rtlCol="0">
            <a:spAutoFit/>
          </a:bodyPr>
          <a:lstStyle/>
          <a:p>
            <a:r>
              <a:rPr lang="en-HK" sz="1200" b="1" i="1" dirty="0" err="1">
                <a:latin typeface="Times New Roman" panose="02020603050405020304" pitchFamily="18" charset="0"/>
                <a:cs typeface="Times New Roman" panose="02020603050405020304" pitchFamily="18" charset="0"/>
              </a:rPr>
              <a:t>Dingyuan</a:t>
            </a:r>
            <a:endParaRPr lang="en-HK" sz="1200" i="1" dirty="0">
              <a:latin typeface="Times New Roman" panose="02020603050405020304" pitchFamily="18" charset="0"/>
              <a:cs typeface="Times New Roman" panose="02020603050405020304" pitchFamily="18" charset="0"/>
            </a:endParaRPr>
          </a:p>
          <a:p>
            <a:r>
              <a:rPr lang="en-HK" sz="1200" dirty="0">
                <a:latin typeface="Times New Roman" panose="02020603050405020304" pitchFamily="18" charset="0"/>
                <a:cs typeface="Times New Roman" panose="02020603050405020304" pitchFamily="18" charset="0"/>
              </a:rPr>
              <a:t>Type of ship: I</a:t>
            </a:r>
            <a:r>
              <a:rPr lang="en-US" sz="1200" dirty="0" err="1">
                <a:latin typeface="Times New Roman" panose="02020603050405020304" pitchFamily="18" charset="0"/>
                <a:cs typeface="Times New Roman" panose="02020603050405020304" pitchFamily="18" charset="0"/>
              </a:rPr>
              <a:t>ronclad</a:t>
            </a:r>
            <a:endParaRPr lang="en-HK" sz="1200" dirty="0">
              <a:latin typeface="Times New Roman" panose="02020603050405020304" pitchFamily="18" charset="0"/>
              <a:cs typeface="Times New Roman" panose="02020603050405020304" pitchFamily="18" charset="0"/>
            </a:endParaRPr>
          </a:p>
          <a:p>
            <a:r>
              <a:rPr lang="en-HK" sz="1200" dirty="0">
                <a:latin typeface="Times New Roman" panose="02020603050405020304" pitchFamily="18" charset="0"/>
                <a:cs typeface="Times New Roman" panose="02020603050405020304" pitchFamily="18" charset="0"/>
              </a:rPr>
              <a:t>Place of production: Germany</a:t>
            </a:r>
          </a:p>
          <a:p>
            <a:r>
              <a:rPr lang="en-US" altLang="zh-TW" sz="1200" dirty="0">
                <a:latin typeface="Times New Roman" panose="02020603050405020304" pitchFamily="18" charset="0"/>
                <a:cs typeface="Times New Roman" panose="02020603050405020304" pitchFamily="18" charset="0"/>
              </a:rPr>
              <a:t>Active </a:t>
            </a:r>
            <a:r>
              <a:rPr lang="en-US" altLang="zh-TW" sz="1200" dirty="0" smtClean="0">
                <a:latin typeface="Times New Roman" panose="02020603050405020304" pitchFamily="18" charset="0"/>
                <a:cs typeface="Times New Roman" panose="02020603050405020304" pitchFamily="18" charset="0"/>
              </a:rPr>
              <a:t>Service: AD</a:t>
            </a:r>
            <a:r>
              <a:rPr lang="en-US" sz="1200" dirty="0" smtClean="0">
                <a:latin typeface="Times New Roman" panose="02020603050405020304" pitchFamily="18" charset="0"/>
                <a:cs typeface="Times New Roman" panose="02020603050405020304" pitchFamily="18" charset="0"/>
              </a:rPr>
              <a:t>1885</a:t>
            </a:r>
            <a:endParaRPr lang="en-HK"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Water D</a:t>
            </a:r>
            <a:r>
              <a:rPr lang="en-US" altLang="zh-TW" sz="1200" dirty="0">
                <a:latin typeface="Times New Roman" panose="02020603050405020304" pitchFamily="18" charset="0"/>
                <a:cs typeface="Times New Roman" panose="02020603050405020304" pitchFamily="18" charset="0"/>
              </a:rPr>
              <a:t>isplacement:</a:t>
            </a:r>
            <a:r>
              <a:rPr lang="zh-TW" alt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7,335 tons</a:t>
            </a:r>
            <a:endParaRPr lang="en-HK" sz="1200" dirty="0">
              <a:latin typeface="Times New Roman" panose="02020603050405020304" pitchFamily="18" charset="0"/>
              <a:cs typeface="Times New Roman" panose="02020603050405020304" pitchFamily="18" charset="0"/>
            </a:endParaRPr>
          </a:p>
          <a:p>
            <a:r>
              <a:rPr lang="en-HK" sz="1200" dirty="0">
                <a:latin typeface="Times New Roman" panose="02020603050405020304" pitchFamily="18" charset="0"/>
                <a:cs typeface="Times New Roman" panose="02020603050405020304" pitchFamily="18" charset="0"/>
              </a:rPr>
              <a:t>Total Length: </a:t>
            </a:r>
            <a:r>
              <a:rPr lang="en-US" sz="1200" dirty="0">
                <a:latin typeface="Times New Roman" panose="02020603050405020304" pitchFamily="18" charset="0"/>
                <a:cs typeface="Times New Roman" panose="02020603050405020304" pitchFamily="18" charset="0"/>
              </a:rPr>
              <a:t>94.5m</a:t>
            </a:r>
            <a:endParaRPr lang="en-HK" sz="1200" dirty="0">
              <a:latin typeface="Times New Roman" panose="02020603050405020304" pitchFamily="18" charset="0"/>
              <a:cs typeface="Times New Roman" panose="02020603050405020304" pitchFamily="18" charset="0"/>
            </a:endParaRPr>
          </a:p>
          <a:p>
            <a:r>
              <a:rPr lang="en-HK" sz="1200" dirty="0">
                <a:latin typeface="Times New Roman" panose="02020603050405020304" pitchFamily="18" charset="0"/>
                <a:cs typeface="Times New Roman" panose="02020603050405020304" pitchFamily="18" charset="0"/>
              </a:rPr>
              <a:t>Horsepower: </a:t>
            </a:r>
            <a:r>
              <a:rPr lang="en-US" sz="1200" dirty="0">
                <a:latin typeface="Times New Roman" panose="02020603050405020304" pitchFamily="18" charset="0"/>
                <a:cs typeface="Times New Roman" panose="02020603050405020304" pitchFamily="18" charset="0"/>
              </a:rPr>
              <a:t>6,200 horsepower</a:t>
            </a:r>
            <a:endParaRPr lang="en-HK" sz="1200" dirty="0">
              <a:latin typeface="Times New Roman" panose="02020603050405020304" pitchFamily="18" charset="0"/>
              <a:cs typeface="Times New Roman" panose="02020603050405020304" pitchFamily="18" charset="0"/>
            </a:endParaRPr>
          </a:p>
          <a:p>
            <a:r>
              <a:rPr lang="en-HK" sz="1200" dirty="0">
                <a:latin typeface="Times New Roman" panose="02020603050405020304" pitchFamily="18" charset="0"/>
                <a:cs typeface="Times New Roman" panose="02020603050405020304" pitchFamily="18" charset="0"/>
              </a:rPr>
              <a:t>Speed: </a:t>
            </a:r>
            <a:r>
              <a:rPr lang="en-US" sz="1200" dirty="0">
                <a:latin typeface="Times New Roman" panose="02020603050405020304" pitchFamily="18" charset="0"/>
                <a:cs typeface="Times New Roman" panose="02020603050405020304" pitchFamily="18" charset="0"/>
              </a:rPr>
              <a:t>14.5 knots</a:t>
            </a:r>
            <a:endParaRPr lang="en-HK" sz="1200" dirty="0">
              <a:latin typeface="Times New Roman" panose="02020603050405020304" pitchFamily="18" charset="0"/>
              <a:cs typeface="Times New Roman" panose="02020603050405020304" pitchFamily="18" charset="0"/>
            </a:endParaRPr>
          </a:p>
          <a:p>
            <a:r>
              <a:rPr lang="en-HK" sz="1200" dirty="0">
                <a:latin typeface="Times New Roman" panose="02020603050405020304" pitchFamily="18" charset="0"/>
                <a:cs typeface="Times New Roman" panose="02020603050405020304" pitchFamily="18" charset="0"/>
              </a:rPr>
              <a:t>Soldiers: </a:t>
            </a:r>
            <a:r>
              <a:rPr lang="en-US" sz="1200" dirty="0">
                <a:latin typeface="Times New Roman" panose="02020603050405020304" pitchFamily="18" charset="0"/>
                <a:cs typeface="Times New Roman" panose="02020603050405020304" pitchFamily="18" charset="0"/>
              </a:rPr>
              <a:t>363</a:t>
            </a:r>
            <a:endParaRPr lang="en-HK"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four 30.5cm guns</a:t>
            </a:r>
            <a:endParaRPr lang="en-HK"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two 15cm guns </a:t>
            </a:r>
            <a:endParaRPr lang="en-HK" sz="1200" dirty="0">
              <a:latin typeface="Times New Roman" panose="02020603050405020304" pitchFamily="18" charset="0"/>
              <a:cs typeface="Times New Roman" panose="02020603050405020304" pitchFamily="18" charset="0"/>
            </a:endParaRPr>
          </a:p>
        </p:txBody>
      </p:sp>
      <p:sp>
        <p:nvSpPr>
          <p:cNvPr id="33" name="Rectangle 27"/>
          <p:cNvSpPr/>
          <p:nvPr/>
        </p:nvSpPr>
        <p:spPr>
          <a:xfrm>
            <a:off x="1994462" y="4905748"/>
            <a:ext cx="3956363" cy="1874297"/>
          </a:xfrm>
          <a:prstGeom prst="rect">
            <a:avLst/>
          </a:prstGeom>
          <a:solidFill>
            <a:schemeClr val="accent4">
              <a:lumMod val="40000"/>
              <a:lumOff val="60000"/>
            </a:schemeClr>
          </a:solidFill>
        </p:spPr>
        <p:txBody>
          <a:bodyPr wrap="square">
            <a:noAutofit/>
          </a:bodyPr>
          <a:lstStyle/>
          <a:p>
            <a:r>
              <a:rPr lang="en-HK" sz="1200" b="1" dirty="0">
                <a:latin typeface="Times New Roman" panose="02020603050405020304" pitchFamily="18" charset="0"/>
                <a:cs typeface="Times New Roman" panose="02020603050405020304" pitchFamily="18" charset="0"/>
              </a:rPr>
              <a:t>Battle Capabilities</a:t>
            </a:r>
          </a:p>
          <a:p>
            <a:r>
              <a:rPr lang="en-HK" sz="1200" dirty="0">
                <a:latin typeface="Times New Roman" panose="02020603050405020304" pitchFamily="18" charset="0"/>
                <a:cs typeface="Times New Roman" panose="02020603050405020304" pitchFamily="18" charset="0"/>
              </a:rPr>
              <a:t>The length of </a:t>
            </a:r>
            <a:r>
              <a:rPr lang="en-HK" sz="1200" i="1" dirty="0">
                <a:latin typeface="Times New Roman" panose="02020603050405020304" pitchFamily="18" charset="0"/>
                <a:cs typeface="Times New Roman" panose="02020603050405020304" pitchFamily="18" charset="0"/>
              </a:rPr>
              <a:t>Ding</a:t>
            </a:r>
            <a:r>
              <a:rPr lang="en-US" altLang="zh-CN" sz="1200" i="1" dirty="0">
                <a:latin typeface="Times New Roman" panose="02020603050405020304" pitchFamily="18" charset="0"/>
                <a:cs typeface="Times New Roman" panose="02020603050405020304" pitchFamily="18" charset="0"/>
              </a:rPr>
              <a:t>yuan</a:t>
            </a:r>
            <a:r>
              <a:rPr lang="en-HK" sz="1200" dirty="0">
                <a:latin typeface="Times New Roman" panose="02020603050405020304" pitchFamily="18" charset="0"/>
                <a:cs typeface="Times New Roman" panose="02020603050405020304" pitchFamily="18" charset="0"/>
              </a:rPr>
              <a:t> was </a:t>
            </a:r>
            <a:r>
              <a:rPr lang="en-US" sz="1200" dirty="0" smtClean="0">
                <a:latin typeface="Times New Roman" panose="02020603050405020304" pitchFamily="18" charset="0"/>
                <a:cs typeface="Times New Roman" panose="02020603050405020304" pitchFamily="18" charset="0"/>
              </a:rPr>
              <a:t>94.5m. </a:t>
            </a:r>
            <a:r>
              <a:rPr lang="en-US" sz="1200" dirty="0">
                <a:latin typeface="Times New Roman" panose="02020603050405020304" pitchFamily="18" charset="0"/>
                <a:cs typeface="Times New Roman" panose="02020603050405020304" pitchFamily="18" charset="0"/>
              </a:rPr>
              <a:t>It was </a:t>
            </a:r>
            <a:r>
              <a:rPr lang="en-HK" sz="1200" dirty="0">
                <a:latin typeface="Times New Roman" panose="02020603050405020304" pitchFamily="18" charset="0"/>
                <a:cs typeface="Times New Roman" panose="02020603050405020304" pitchFamily="18" charset="0"/>
              </a:rPr>
              <a:t>the giant of the Battle of the Yalu River and had been nicknamed as “unsinkable”. This warship’s front and back</a:t>
            </a:r>
            <a:r>
              <a:rPr lang="en-US" sz="1200" dirty="0">
                <a:latin typeface="Times New Roman" panose="02020603050405020304" pitchFamily="18" charset="0"/>
                <a:cs typeface="Times New Roman" panose="02020603050405020304" pitchFamily="18" charset="0"/>
              </a:rPr>
              <a:t> ends were respectively fitted with a 15cm gun</a:t>
            </a:r>
            <a:r>
              <a:rPr lang="en-HK" sz="1200" dirty="0">
                <a:latin typeface="Times New Roman" panose="02020603050405020304" pitchFamily="18" charset="0"/>
                <a:cs typeface="Times New Roman" panose="02020603050405020304" pitchFamily="18" charset="0"/>
              </a:rPr>
              <a:t>. However, the strongest guns were the two 30.5cm two-gun turrets protecting the warship’s right and left sides. If the enemy </a:t>
            </a:r>
            <a:r>
              <a:rPr lang="en-US" sz="1200" dirty="0">
                <a:latin typeface="Times New Roman" panose="02020603050405020304" pitchFamily="18" charset="0"/>
                <a:cs typeface="Times New Roman" panose="02020603050405020304" pitchFamily="18" charset="0"/>
              </a:rPr>
              <a:t>was </a:t>
            </a:r>
            <a:r>
              <a:rPr lang="en-HK" sz="1200" dirty="0">
                <a:latin typeface="Times New Roman" panose="02020603050405020304" pitchFamily="18" charset="0"/>
                <a:cs typeface="Times New Roman" panose="02020603050405020304" pitchFamily="18" charset="0"/>
              </a:rPr>
              <a:t>in </a:t>
            </a:r>
            <a:r>
              <a:rPr lang="en-HK" sz="1200" dirty="0" smtClean="0">
                <a:latin typeface="Times New Roman" panose="02020603050405020304" pitchFamily="18" charset="0"/>
                <a:cs typeface="Times New Roman" panose="02020603050405020304" pitchFamily="18" charset="0"/>
              </a:rPr>
              <a:t>the front </a:t>
            </a:r>
            <a:r>
              <a:rPr lang="en-HK" sz="1200" dirty="0">
                <a:latin typeface="Times New Roman" panose="02020603050405020304" pitchFamily="18" charset="0"/>
                <a:cs typeface="Times New Roman" panose="02020603050405020304" pitchFamily="18" charset="0"/>
              </a:rPr>
              <a:t>or behind, the two</a:t>
            </a:r>
            <a:r>
              <a:rPr lang="zh-TW" altLang="en-US" sz="1200" dirty="0">
                <a:latin typeface="Times New Roman" panose="02020603050405020304" pitchFamily="18" charset="0"/>
                <a:cs typeface="Times New Roman" panose="02020603050405020304" pitchFamily="18" charset="0"/>
              </a:rPr>
              <a:t> </a:t>
            </a:r>
            <a:r>
              <a:rPr lang="en-US" altLang="zh-TW" sz="1200" dirty="0">
                <a:latin typeface="Times New Roman" panose="02020603050405020304" pitchFamily="18" charset="0"/>
                <a:cs typeface="Times New Roman" panose="02020603050405020304" pitchFamily="18" charset="0"/>
              </a:rPr>
              <a:t>gun turrets </a:t>
            </a:r>
            <a:r>
              <a:rPr lang="en-HK" sz="1200" dirty="0">
                <a:latin typeface="Times New Roman" panose="02020603050405020304" pitchFamily="18" charset="0"/>
                <a:cs typeface="Times New Roman" panose="02020603050405020304" pitchFamily="18" charset="0"/>
              </a:rPr>
              <a:t>could turn front or back to assist </a:t>
            </a:r>
            <a:r>
              <a:rPr lang="en-HK" sz="1200" dirty="0" smtClean="0">
                <a:latin typeface="Times New Roman" panose="02020603050405020304" pitchFamily="18" charset="0"/>
                <a:cs typeface="Times New Roman" panose="02020603050405020304" pitchFamily="18" charset="0"/>
              </a:rPr>
              <a:t>the attack</a:t>
            </a:r>
            <a:r>
              <a:rPr lang="en-HK" sz="1200" dirty="0">
                <a:latin typeface="Times New Roman" panose="02020603050405020304" pitchFamily="18" charset="0"/>
                <a:cs typeface="Times New Roman" panose="02020603050405020304" pitchFamily="18" charset="0"/>
              </a:rPr>
              <a:t>. The naval ram at the head of the boat could also ram and break smaller enemy ships.</a:t>
            </a:r>
          </a:p>
        </p:txBody>
      </p:sp>
      <p:sp>
        <p:nvSpPr>
          <p:cNvPr id="34" name="TextBox 31"/>
          <p:cNvSpPr txBox="1"/>
          <p:nvPr/>
        </p:nvSpPr>
        <p:spPr>
          <a:xfrm>
            <a:off x="4753605" y="32857"/>
            <a:ext cx="2347407" cy="2520158"/>
          </a:xfrm>
          <a:prstGeom prst="rect">
            <a:avLst/>
          </a:prstGeom>
          <a:solidFill>
            <a:schemeClr val="bg2"/>
          </a:solidFill>
        </p:spPr>
        <p:txBody>
          <a:bodyPr wrap="square" rtlCol="0">
            <a:noAutofit/>
          </a:bodyPr>
          <a:lstStyle/>
          <a:p>
            <a:r>
              <a:rPr lang="en-HK" sz="1200" dirty="0">
                <a:latin typeface="Times New Roman" panose="02020603050405020304" pitchFamily="18" charset="0"/>
                <a:cs typeface="Times New Roman" panose="02020603050405020304" pitchFamily="18" charset="0"/>
              </a:rPr>
              <a:t>The design of </a:t>
            </a:r>
            <a:r>
              <a:rPr lang="en-HK" sz="1200" i="1" dirty="0" err="1">
                <a:latin typeface="Times New Roman" panose="02020603050405020304" pitchFamily="18" charset="0"/>
                <a:cs typeface="Times New Roman" panose="02020603050405020304" pitchFamily="18" charset="0"/>
              </a:rPr>
              <a:t>Dingyuan</a:t>
            </a:r>
            <a:r>
              <a:rPr lang="en-HK" sz="1200" i="1" dirty="0">
                <a:latin typeface="Times New Roman" panose="02020603050405020304" pitchFamily="18" charset="0"/>
                <a:cs typeface="Times New Roman" panose="02020603050405020304" pitchFamily="18" charset="0"/>
              </a:rPr>
              <a:t> </a:t>
            </a:r>
            <a:r>
              <a:rPr lang="en-HK" sz="1200" dirty="0">
                <a:latin typeface="Times New Roman" panose="02020603050405020304" pitchFamily="18" charset="0"/>
                <a:cs typeface="Times New Roman" panose="02020603050405020304" pitchFamily="18" charset="0"/>
              </a:rPr>
              <a:t>included a “flying bridge” for </a:t>
            </a:r>
            <a:r>
              <a:rPr lang="en-US" sz="1200" dirty="0">
                <a:latin typeface="Times New Roman" panose="02020603050405020304" pitchFamily="18" charset="0"/>
                <a:cs typeface="Times New Roman" panose="02020603050405020304" pitchFamily="18" charset="0"/>
              </a:rPr>
              <a:t>someone to</a:t>
            </a:r>
            <a:r>
              <a:rPr lang="en-HK" sz="1200" dirty="0">
                <a:latin typeface="Times New Roman" panose="02020603050405020304" pitchFamily="18" charset="0"/>
                <a:cs typeface="Times New Roman" panose="02020603050405020304" pitchFamily="18" charset="0"/>
              </a:rPr>
              <a:t> command from. However, it prevented the two cannons from turning right or left, weakening the attacking power of both sides. Additionally, it was outdoors without protection. At the beginning of the Battle of the Yalu River, the flying bridge was hit by a bullet and destroyed. Admiral Ding </a:t>
            </a:r>
            <a:r>
              <a:rPr lang="en-HK" sz="1200" dirty="0" err="1">
                <a:latin typeface="Times New Roman" panose="02020603050405020304" pitchFamily="18" charset="0"/>
                <a:cs typeface="Times New Roman" panose="02020603050405020304" pitchFamily="18" charset="0"/>
              </a:rPr>
              <a:t>Ruchang</a:t>
            </a:r>
            <a:r>
              <a:rPr lang="en-HK" sz="1200" dirty="0">
                <a:latin typeface="Times New Roman" panose="02020603050405020304" pitchFamily="18" charset="0"/>
                <a:cs typeface="Times New Roman" panose="02020603050405020304" pitchFamily="18" charset="0"/>
              </a:rPr>
              <a:t> was thrown down and fainted.</a:t>
            </a:r>
          </a:p>
        </p:txBody>
      </p:sp>
      <p:cxnSp>
        <p:nvCxnSpPr>
          <p:cNvPr id="36" name="Curved Connector 33"/>
          <p:cNvCxnSpPr/>
          <p:nvPr/>
        </p:nvCxnSpPr>
        <p:spPr>
          <a:xfrm rot="10800000" flipV="1">
            <a:off x="5648516" y="2353299"/>
            <a:ext cx="2654659" cy="1431022"/>
          </a:xfrm>
          <a:prstGeom prst="curvedConnector3">
            <a:avLst>
              <a:gd name="adj1" fmla="val 50000"/>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24"/>
          <p:cNvCxnSpPr/>
          <p:nvPr/>
        </p:nvCxnSpPr>
        <p:spPr>
          <a:xfrm>
            <a:off x="5128618" y="3663569"/>
            <a:ext cx="2027025" cy="1359593"/>
          </a:xfrm>
          <a:prstGeom prst="bentConnector3">
            <a:avLst>
              <a:gd name="adj1" fmla="val 50000"/>
            </a:avLst>
          </a:prstGeom>
          <a:ln w="38100" cmpd="sng">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38" name="Curved Connector 35"/>
          <p:cNvCxnSpPr/>
          <p:nvPr/>
        </p:nvCxnSpPr>
        <p:spPr>
          <a:xfrm>
            <a:off x="3674877" y="2447252"/>
            <a:ext cx="1701493" cy="1122933"/>
          </a:xfrm>
          <a:prstGeom prst="curvedConnector3">
            <a:avLst>
              <a:gd name="adj1" fmla="val 50000"/>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22"/>
          <p:cNvCxnSpPr/>
          <p:nvPr/>
        </p:nvCxnSpPr>
        <p:spPr>
          <a:xfrm>
            <a:off x="5680448" y="3973917"/>
            <a:ext cx="1835419" cy="1385226"/>
          </a:xfrm>
          <a:prstGeom prst="bentConnector3">
            <a:avLst>
              <a:gd name="adj1" fmla="val 99232"/>
            </a:avLst>
          </a:prstGeom>
          <a:ln w="38100" cmpd="sng">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50" name="Oval 28"/>
          <p:cNvSpPr/>
          <p:nvPr/>
        </p:nvSpPr>
        <p:spPr>
          <a:xfrm>
            <a:off x="3504699" y="3784321"/>
            <a:ext cx="518921" cy="6171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 name="圓角矩形 1"/>
          <p:cNvSpPr/>
          <p:nvPr/>
        </p:nvSpPr>
        <p:spPr>
          <a:xfrm>
            <a:off x="5999295" y="4192438"/>
            <a:ext cx="2544340" cy="550964"/>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HK" sz="1200" dirty="0" smtClean="0">
                <a:ln>
                  <a:solidFill>
                    <a:schemeClr val="tx1"/>
                  </a:solidFill>
                </a:ln>
                <a:solidFill>
                  <a:schemeClr val="tx1"/>
                </a:solidFill>
                <a:latin typeface="Times New Roman" panose="02020603050405020304" pitchFamily="18" charset="0"/>
                <a:cs typeface="Times New Roman" panose="02020603050405020304" pitchFamily="18" charset="0"/>
              </a:rPr>
              <a:t>The Hong Kong Museum of Coastal </a:t>
            </a:r>
            <a:r>
              <a:rPr lang="en-US" altLang="zh-HK" sz="1200" dirty="0" err="1" smtClean="0">
                <a:ln>
                  <a:solidFill>
                    <a:schemeClr val="tx1"/>
                  </a:solidFill>
                </a:ln>
                <a:solidFill>
                  <a:schemeClr val="tx1"/>
                </a:solidFill>
                <a:latin typeface="Times New Roman" panose="02020603050405020304" pitchFamily="18" charset="0"/>
                <a:cs typeface="Times New Roman" panose="02020603050405020304" pitchFamily="18" charset="0"/>
              </a:rPr>
              <a:t>Defence’s</a:t>
            </a:r>
            <a:r>
              <a:rPr lang="en-US" altLang="zh-HK" sz="1200" dirty="0" smtClean="0">
                <a:ln>
                  <a:solidFill>
                    <a:schemeClr val="tx1"/>
                  </a:solidFill>
                </a:ln>
                <a:solidFill>
                  <a:schemeClr val="tx1"/>
                </a:solidFill>
                <a:latin typeface="Times New Roman" panose="02020603050405020304" pitchFamily="18" charset="0"/>
                <a:cs typeface="Times New Roman" panose="02020603050405020304" pitchFamily="18" charset="0"/>
              </a:rPr>
              <a:t> exhibition on the Sino-Japanese War, Model 1:100</a:t>
            </a:r>
            <a:endParaRPr lang="zh-HK" altLang="en-US" sz="1200" dirty="0">
              <a:ln>
                <a:solidFill>
                  <a:schemeClr val="tx1"/>
                </a:solidFill>
              </a:l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17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pSp>
        <p:nvGrpSpPr>
          <p:cNvPr id="5" name="群組 4"/>
          <p:cNvGrpSpPr/>
          <p:nvPr/>
        </p:nvGrpSpPr>
        <p:grpSpPr>
          <a:xfrm>
            <a:off x="928035" y="1990688"/>
            <a:ext cx="6729568" cy="3305079"/>
            <a:chOff x="-161051" y="-28"/>
            <a:chExt cx="7019051" cy="3191701"/>
          </a:xfrm>
        </p:grpSpPr>
        <p:pic>
          <p:nvPicPr>
            <p:cNvPr id="6" name="Picture 5" descr="https://upload.wikimedia.org/wikipedia/zh/9/95/%E8%87%B4%E8%BF%9C%E5%8F%B7.JPG"/>
            <p:cNvPicPr>
              <a:picLocks noChangeAspect="1" noChangeArrowheads="1"/>
            </p:cNvPicPr>
            <p:nvPr/>
          </p:nvPicPr>
          <p:blipFill>
            <a:blip r:embed="rId3" cstate="print"/>
            <a:srcRect/>
            <a:stretch>
              <a:fillRect/>
            </a:stretch>
          </p:blipFill>
          <p:spPr bwMode="auto">
            <a:xfrm>
              <a:off x="0" y="0"/>
              <a:ext cx="6858000" cy="3191673"/>
            </a:xfrm>
            <a:prstGeom prst="rect">
              <a:avLst/>
            </a:prstGeom>
            <a:noFill/>
            <a:ln w="38100" cmpd="sng">
              <a:solidFill>
                <a:schemeClr val="accent6">
                  <a:lumMod val="75000"/>
                </a:schemeClr>
              </a:solidFill>
            </a:ln>
            <a:effectLst>
              <a:outerShdw blurRad="50800" dist="38100" dir="2700000" algn="tl" rotWithShape="0">
                <a:prstClr val="black">
                  <a:alpha val="40000"/>
                </a:prstClr>
              </a:outerShdw>
            </a:effectLst>
          </p:spPr>
        </p:pic>
        <p:sp>
          <p:nvSpPr>
            <p:cNvPr id="7" name="TextBox 4"/>
            <p:cNvSpPr txBox="1"/>
            <p:nvPr/>
          </p:nvSpPr>
          <p:spPr>
            <a:xfrm>
              <a:off x="-161051" y="0"/>
              <a:ext cx="1323974" cy="539524"/>
            </a:xfrm>
            <a:prstGeom prst="rect">
              <a:avLst/>
            </a:prstGeom>
          </p:spPr>
          <p:style>
            <a:lnRef idx="3">
              <a:schemeClr val="lt1"/>
            </a:lnRef>
            <a:fillRef idx="1">
              <a:schemeClr val="accent3"/>
            </a:fillRef>
            <a:effectRef idx="1">
              <a:schemeClr val="accent3"/>
            </a:effectRef>
            <a:fontRef idx="minor">
              <a:schemeClr val="lt1"/>
            </a:fontRef>
          </p:style>
          <p:txBody>
            <a:bodyPr wrap="square" rtlCol="0">
              <a:noAutofit/>
            </a:bodyPr>
            <a:lstStyle/>
            <a:p>
              <a:pPr>
                <a:spcAft>
                  <a:spcPts val="0"/>
                </a:spcAft>
              </a:pPr>
              <a:r>
                <a:rPr lang="en-US" altLang="zh-CN" i="1" kern="1200" dirty="0" err="1">
                  <a:solidFill>
                    <a:srgbClr val="FFFFFF"/>
                  </a:solidFill>
                  <a:effectLst/>
                  <a:latin typeface="Times New Roman" panose="02020603050405020304" pitchFamily="18" charset="0"/>
                  <a:cs typeface="Times New Roman" panose="02020603050405020304" pitchFamily="18" charset="0"/>
                </a:rPr>
                <a:t>Zhiyuan</a:t>
              </a:r>
              <a:endParaRPr lang="zh-HK" i="1" dirty="0">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4" cstate="print"/>
            <a:srcRect/>
            <a:stretch>
              <a:fillRect/>
            </a:stretch>
          </p:blipFill>
          <p:spPr bwMode="auto">
            <a:xfrm>
              <a:off x="0" y="539552"/>
              <a:ext cx="1323975" cy="552450"/>
            </a:xfrm>
            <a:prstGeom prst="rect">
              <a:avLst/>
            </a:prstGeom>
            <a:noFill/>
            <a:ln w="9525">
              <a:noFill/>
              <a:miter lim="800000"/>
              <a:headEnd/>
              <a:tailEnd/>
            </a:ln>
            <a:effectLst/>
          </p:spPr>
        </p:pic>
        <p:pic>
          <p:nvPicPr>
            <p:cNvPr id="10" name="Picture 7"/>
            <p:cNvPicPr>
              <a:picLocks noChangeAspect="1" noChangeArrowheads="1"/>
            </p:cNvPicPr>
            <p:nvPr/>
          </p:nvPicPr>
          <p:blipFill>
            <a:blip r:embed="rId5" cstate="print"/>
            <a:srcRect/>
            <a:stretch>
              <a:fillRect/>
            </a:stretch>
          </p:blipFill>
          <p:spPr bwMode="auto">
            <a:xfrm>
              <a:off x="1162923" y="-28"/>
              <a:ext cx="752470" cy="502035"/>
            </a:xfrm>
            <a:prstGeom prst="rect">
              <a:avLst/>
            </a:prstGeom>
            <a:noFill/>
            <a:ln w="9525">
              <a:noFill/>
              <a:miter lim="800000"/>
              <a:headEnd/>
              <a:tailEnd/>
            </a:ln>
            <a:effectLst/>
          </p:spPr>
        </p:pic>
      </p:grpSp>
      <p:sp>
        <p:nvSpPr>
          <p:cNvPr id="11" name="TextBox 20"/>
          <p:cNvSpPr txBox="1"/>
          <p:nvPr/>
        </p:nvSpPr>
        <p:spPr>
          <a:xfrm>
            <a:off x="3673115" y="1608372"/>
            <a:ext cx="4899003" cy="1297388"/>
          </a:xfrm>
          <a:prstGeom prst="rect">
            <a:avLst/>
          </a:prstGeom>
          <a:solidFill>
            <a:schemeClr val="accent2">
              <a:lumMod val="40000"/>
              <a:lumOff val="60000"/>
            </a:schemeClr>
          </a:solidFill>
        </p:spPr>
        <p:txBody>
          <a:bodyPr wrap="square" rtlCol="0">
            <a:noAutofit/>
          </a:bodyPr>
          <a:lstStyle/>
          <a:p>
            <a:r>
              <a:rPr lang="en-US" altLang="zh-TW" sz="1500" dirty="0">
                <a:latin typeface="Times New Roman" panose="02020603050405020304" pitchFamily="18" charset="0"/>
                <a:cs typeface="Times New Roman" panose="02020603050405020304" pitchFamily="18" charset="0"/>
              </a:rPr>
              <a:t>It was a British</a:t>
            </a:r>
            <a:r>
              <a:rPr lang="zh-TW" altLang="en-US" sz="1500" dirty="0">
                <a:latin typeface="Times New Roman" panose="02020603050405020304" pitchFamily="18" charset="0"/>
                <a:cs typeface="Times New Roman" panose="02020603050405020304" pitchFamily="18" charset="0"/>
              </a:rPr>
              <a:t> </a:t>
            </a:r>
            <a:r>
              <a:rPr lang="en-US" altLang="zh-TW" sz="1500" dirty="0">
                <a:latin typeface="Times New Roman" panose="02020603050405020304" pitchFamily="18" charset="0"/>
                <a:cs typeface="Times New Roman" panose="02020603050405020304" pitchFamily="18" charset="0"/>
              </a:rPr>
              <a:t>manufactured</a:t>
            </a:r>
            <a:r>
              <a:rPr lang="zh-TW" altLang="en-US" sz="1500" dirty="0">
                <a:latin typeface="Times New Roman" panose="02020603050405020304" pitchFamily="18" charset="0"/>
                <a:cs typeface="Times New Roman" panose="02020603050405020304" pitchFamily="18" charset="0"/>
              </a:rPr>
              <a:t> </a:t>
            </a:r>
            <a:r>
              <a:rPr lang="en-US" altLang="zh-TW" sz="1500" dirty="0">
                <a:latin typeface="Times New Roman" panose="02020603050405020304" pitchFamily="18" charset="0"/>
                <a:cs typeface="Times New Roman" panose="02020603050405020304" pitchFamily="18" charset="0"/>
              </a:rPr>
              <a:t>protective</a:t>
            </a:r>
            <a:r>
              <a:rPr lang="zh-TW" altLang="en-US" sz="1500" dirty="0">
                <a:latin typeface="Times New Roman" panose="02020603050405020304" pitchFamily="18" charset="0"/>
                <a:cs typeface="Times New Roman" panose="02020603050405020304" pitchFamily="18" charset="0"/>
              </a:rPr>
              <a:t> </a:t>
            </a:r>
            <a:r>
              <a:rPr lang="en-US" altLang="zh-TW" sz="1500" dirty="0">
                <a:latin typeface="Times New Roman" panose="02020603050405020304" pitchFamily="18" charset="0"/>
                <a:cs typeface="Times New Roman" panose="02020603050405020304" pitchFamily="18" charset="0"/>
              </a:rPr>
              <a:t>cruiser. It was known for its high speed (18 knots), </a:t>
            </a:r>
            <a:r>
              <a:rPr lang="en-HK" sz="1500" dirty="0">
                <a:latin typeface="Times New Roman" panose="02020603050405020304" pitchFamily="18" charset="0"/>
                <a:cs typeface="Times New Roman" panose="02020603050405020304" pitchFamily="18" charset="0"/>
              </a:rPr>
              <a:t>3 main guns, including 2 in </a:t>
            </a:r>
            <a:r>
              <a:rPr lang="en-HK" sz="1500" dirty="0" smtClean="0">
                <a:latin typeface="Times New Roman" panose="02020603050405020304" pitchFamily="18" charset="0"/>
                <a:cs typeface="Times New Roman" panose="02020603050405020304" pitchFamily="18" charset="0"/>
              </a:rPr>
              <a:t>the front </a:t>
            </a:r>
            <a:r>
              <a:rPr lang="en-HK" sz="1500" dirty="0">
                <a:latin typeface="Times New Roman" panose="02020603050405020304" pitchFamily="18" charset="0"/>
                <a:cs typeface="Times New Roman" panose="02020603050405020304" pitchFamily="18" charset="0"/>
              </a:rPr>
              <a:t>and 1 behind, all </a:t>
            </a:r>
            <a:r>
              <a:rPr lang="en-US" sz="1500" dirty="0">
                <a:latin typeface="Times New Roman" panose="02020603050405020304" pitchFamily="18" charset="0"/>
                <a:cs typeface="Times New Roman" panose="02020603050405020304" pitchFamily="18" charset="0"/>
              </a:rPr>
              <a:t>21cm, and</a:t>
            </a:r>
            <a:r>
              <a:rPr lang="zh-TW" altLang="en-US" sz="1500" dirty="0">
                <a:latin typeface="Times New Roman" panose="02020603050405020304" pitchFamily="18" charset="0"/>
                <a:cs typeface="Times New Roman" panose="02020603050405020304" pitchFamily="18" charset="0"/>
              </a:rPr>
              <a:t> </a:t>
            </a:r>
            <a:r>
              <a:rPr lang="en-US" altLang="zh-TW" sz="1500" dirty="0">
                <a:latin typeface="Times New Roman" panose="02020603050405020304" pitchFamily="18" charset="0"/>
                <a:cs typeface="Times New Roman" panose="02020603050405020304" pitchFamily="18" charset="0"/>
              </a:rPr>
              <a:t>2 secondary</a:t>
            </a:r>
            <a:r>
              <a:rPr lang="zh-TW" altLang="en-US" sz="1500" dirty="0">
                <a:latin typeface="Times New Roman" panose="02020603050405020304" pitchFamily="18" charset="0"/>
                <a:cs typeface="Times New Roman" panose="02020603050405020304" pitchFamily="18" charset="0"/>
              </a:rPr>
              <a:t> </a:t>
            </a:r>
            <a:r>
              <a:rPr lang="en-US" altLang="zh-TW" sz="1500" dirty="0">
                <a:latin typeface="Times New Roman" panose="02020603050405020304" pitchFamily="18" charset="0"/>
                <a:cs typeface="Times New Roman" panose="02020603050405020304" pitchFamily="18" charset="0"/>
              </a:rPr>
              <a:t>guns on both sides, each 15cm.</a:t>
            </a:r>
            <a:r>
              <a:rPr lang="zh-TW" altLang="en-US" sz="1500" dirty="0">
                <a:latin typeface="Times New Roman" panose="02020603050405020304" pitchFamily="18" charset="0"/>
                <a:cs typeface="Times New Roman" panose="02020603050405020304" pitchFamily="18" charset="0"/>
              </a:rPr>
              <a:t> </a:t>
            </a:r>
            <a:r>
              <a:rPr lang="en-US" altLang="zh-TW" sz="1500" dirty="0">
                <a:latin typeface="Times New Roman" panose="02020603050405020304" pitchFamily="18" charset="0"/>
                <a:cs typeface="Times New Roman" panose="02020603050405020304" pitchFamily="18" charset="0"/>
              </a:rPr>
              <a:t>The entire</a:t>
            </a:r>
            <a:r>
              <a:rPr lang="zh-TW" altLang="en-US" sz="1500" dirty="0">
                <a:latin typeface="Times New Roman" panose="02020603050405020304" pitchFamily="18" charset="0"/>
                <a:cs typeface="Times New Roman" panose="02020603050405020304" pitchFamily="18" charset="0"/>
              </a:rPr>
              <a:t> </a:t>
            </a:r>
            <a:r>
              <a:rPr lang="en-US" altLang="zh-TW" sz="1500" dirty="0">
                <a:latin typeface="Times New Roman" panose="02020603050405020304" pitchFamily="18" charset="0"/>
                <a:cs typeface="Times New Roman" panose="02020603050405020304" pitchFamily="18" charset="0"/>
              </a:rPr>
              <a:t>warship</a:t>
            </a:r>
            <a:r>
              <a:rPr lang="zh-TW" altLang="en-US" sz="1500" dirty="0">
                <a:latin typeface="Times New Roman" panose="02020603050405020304" pitchFamily="18" charset="0"/>
                <a:cs typeface="Times New Roman" panose="02020603050405020304" pitchFamily="18" charset="0"/>
              </a:rPr>
              <a:t> </a:t>
            </a:r>
            <a:r>
              <a:rPr lang="en-US" altLang="zh-TW" sz="1500" dirty="0">
                <a:latin typeface="Times New Roman" panose="02020603050405020304" pitchFamily="18" charset="0"/>
                <a:cs typeface="Times New Roman" panose="02020603050405020304" pitchFamily="18" charset="0"/>
              </a:rPr>
              <a:t>could contain</a:t>
            </a:r>
            <a:r>
              <a:rPr lang="zh-TW" altLang="en-US" sz="1500" dirty="0">
                <a:latin typeface="Times New Roman" panose="02020603050405020304" pitchFamily="18" charset="0"/>
                <a:cs typeface="Times New Roman" panose="02020603050405020304" pitchFamily="18" charset="0"/>
              </a:rPr>
              <a:t> </a:t>
            </a:r>
            <a:r>
              <a:rPr lang="en-US" altLang="zh-TW" sz="1500" dirty="0">
                <a:latin typeface="Times New Roman" panose="02020603050405020304" pitchFamily="18" charset="0"/>
                <a:cs typeface="Times New Roman" panose="02020603050405020304" pitchFamily="18" charset="0"/>
              </a:rPr>
              <a:t>204-260</a:t>
            </a:r>
            <a:r>
              <a:rPr lang="zh-TW" altLang="en-US" sz="1500" dirty="0">
                <a:latin typeface="Times New Roman" panose="02020603050405020304" pitchFamily="18" charset="0"/>
                <a:cs typeface="Times New Roman" panose="02020603050405020304" pitchFamily="18" charset="0"/>
              </a:rPr>
              <a:t> </a:t>
            </a:r>
            <a:r>
              <a:rPr lang="en-US" altLang="zh-TW" sz="1500" dirty="0">
                <a:latin typeface="Times New Roman" panose="02020603050405020304" pitchFamily="18" charset="0"/>
                <a:cs typeface="Times New Roman" panose="02020603050405020304" pitchFamily="18" charset="0"/>
              </a:rPr>
              <a:t>people.</a:t>
            </a:r>
            <a:r>
              <a:rPr lang="zh-TW" altLang="en-US" sz="1500" dirty="0">
                <a:latin typeface="Times New Roman" panose="02020603050405020304" pitchFamily="18" charset="0"/>
                <a:cs typeface="Times New Roman" panose="02020603050405020304" pitchFamily="18" charset="0"/>
              </a:rPr>
              <a:t> </a:t>
            </a:r>
            <a:endParaRPr lang="en-HK"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840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5" name="圖片 4" descr="C:\From Chu computer\Chinese History\2014-2015 teacher training\War History\resouces pack\final on 11 jan 2016\北洋水師制服.jpg"/>
          <p:cNvPicPr/>
          <p:nvPr/>
        </p:nvPicPr>
        <p:blipFill>
          <a:blip r:embed="rId3">
            <a:extLst>
              <a:ext uri="{28A0092B-C50C-407E-A947-70E740481C1C}">
                <a14:useLocalDpi xmlns:a14="http://schemas.microsoft.com/office/drawing/2010/main" val="0"/>
              </a:ext>
            </a:extLst>
          </a:blip>
          <a:srcRect/>
          <a:stretch>
            <a:fillRect/>
          </a:stretch>
        </p:blipFill>
        <p:spPr bwMode="auto">
          <a:xfrm>
            <a:off x="502592" y="1388659"/>
            <a:ext cx="5221313" cy="3593800"/>
          </a:xfrm>
          <a:prstGeom prst="rect">
            <a:avLst/>
          </a:prstGeom>
          <a:noFill/>
          <a:ln w="28575" cmpd="sng">
            <a:solidFill>
              <a:schemeClr val="accent6">
                <a:lumMod val="75000"/>
              </a:schemeClr>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Lst>
        </p:spPr>
      </p:pic>
      <p:sp>
        <p:nvSpPr>
          <p:cNvPr id="10" name="TextBox 7"/>
          <p:cNvSpPr txBox="1"/>
          <p:nvPr/>
        </p:nvSpPr>
        <p:spPr>
          <a:xfrm>
            <a:off x="5941451" y="3733954"/>
            <a:ext cx="2690485" cy="1111771"/>
          </a:xfrm>
          <a:prstGeom prst="rect">
            <a:avLst/>
          </a:prstGeom>
          <a:solidFill>
            <a:srgbClr val="9BBB59">
              <a:lumMod val="60000"/>
              <a:lumOff val="4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500" dirty="0">
                <a:solidFill>
                  <a:srgbClr val="000000"/>
                </a:solidFill>
                <a:latin typeface="Times New Roman" panose="02020603050405020304" pitchFamily="18" charset="0"/>
                <a:ea typeface="新細明體"/>
                <a:cs typeface="Times New Roman" panose="02020603050405020304" pitchFamily="18" charset="0"/>
              </a:rPr>
              <a:t>Every warship had many officers in charge of different posts. The highest grade</a:t>
            </a:r>
            <a:r>
              <a:rPr kumimoji="0" lang="zh-CN" alt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 </a:t>
            </a:r>
            <a:r>
              <a:rPr kumimoji="0" lang="en-US" altLang="zh-CN" sz="1500" b="0" i="0"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was </a:t>
            </a:r>
            <a:r>
              <a:rPr lang="en-US" altLang="zh-CN" sz="1500" dirty="0">
                <a:solidFill>
                  <a:srgbClr val="000000"/>
                </a:solidFill>
                <a:latin typeface="Times New Roman" panose="02020603050405020304" pitchFamily="18" charset="0"/>
                <a:ea typeface="新細明體"/>
                <a:cs typeface="Times New Roman" panose="02020603050405020304" pitchFamily="18" charset="0"/>
              </a:rPr>
              <a:t>captain. </a:t>
            </a:r>
            <a:endParaRPr kumimoji="0" lang="zh-HK" altLang="en-US" sz="15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11" name="TextBox 12"/>
          <p:cNvSpPr txBox="1"/>
          <p:nvPr/>
        </p:nvSpPr>
        <p:spPr>
          <a:xfrm>
            <a:off x="5941451" y="2254044"/>
            <a:ext cx="2777194" cy="1224692"/>
          </a:xfrm>
          <a:prstGeom prst="rect">
            <a:avLst/>
          </a:prstGeom>
          <a:solidFill>
            <a:srgbClr val="9BBB59">
              <a:lumMod val="60000"/>
              <a:lumOff val="4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Times New Roman" panose="02020603050405020304" pitchFamily="18" charset="0"/>
                <a:ea typeface="新細明體"/>
                <a:cs typeface="Times New Roman" panose="02020603050405020304" pitchFamily="18" charset="0"/>
              </a:rPr>
              <a:t>William Metcalfe Lang (AD1843-1906) was a British man who became the Vice Admiral of the </a:t>
            </a:r>
            <a:r>
              <a:rPr lang="en-US" sz="1500" dirty="0" err="1">
                <a:solidFill>
                  <a:srgbClr val="000000"/>
                </a:solidFill>
                <a:latin typeface="Times New Roman" panose="02020603050405020304" pitchFamily="18" charset="0"/>
                <a:ea typeface="新細明體"/>
                <a:cs typeface="Times New Roman" panose="02020603050405020304" pitchFamily="18" charset="0"/>
              </a:rPr>
              <a:t>Beiyang</a:t>
            </a:r>
            <a:r>
              <a:rPr lang="en-US" sz="1500" dirty="0">
                <a:solidFill>
                  <a:srgbClr val="000000"/>
                </a:solidFill>
                <a:latin typeface="Times New Roman" panose="02020603050405020304" pitchFamily="18" charset="0"/>
                <a:ea typeface="新細明體"/>
                <a:cs typeface="Times New Roman" panose="02020603050405020304" pitchFamily="18" charset="0"/>
              </a:rPr>
              <a:t> Fleet, but left this post in AD1890.</a:t>
            </a:r>
            <a:endParaRPr lang="zh-HK" altLang="en-US" sz="1500" dirty="0">
              <a:solidFill>
                <a:srgbClr val="000000"/>
              </a:solidFill>
              <a:latin typeface="Times New Roman" panose="02020603050405020304" pitchFamily="18" charset="0"/>
              <a:ea typeface="新細明體"/>
              <a:cs typeface="Times New Roman" panose="02020603050405020304" pitchFamily="18" charset="0"/>
            </a:endParaRPr>
          </a:p>
        </p:txBody>
      </p:sp>
      <p:sp>
        <p:nvSpPr>
          <p:cNvPr id="13" name="TextBox 19"/>
          <p:cNvSpPr txBox="1"/>
          <p:nvPr/>
        </p:nvSpPr>
        <p:spPr>
          <a:xfrm>
            <a:off x="502592" y="5285028"/>
            <a:ext cx="8216053" cy="1366391"/>
          </a:xfrm>
          <a:prstGeom prst="rect">
            <a:avLst/>
          </a:prstGeom>
          <a:solidFill>
            <a:srgbClr val="EEECE1"/>
          </a:solidFill>
          <a:ln>
            <a:solidFill>
              <a:sysClr val="windowText" lastClr="000000"/>
            </a:solidFill>
            <a:prstDash val="sysDash"/>
          </a:ln>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This </a:t>
            </a:r>
            <a:r>
              <a:rPr kumimoji="0" lang="en-US" altLang="zh-CN" sz="1500" b="0" i="0" u="none" strike="noStrike" kern="1200" cap="none" spc="0" normalizeH="0" baseline="0" noProof="0" dirty="0" smtClean="0">
                <a:ln>
                  <a:noFill/>
                </a:ln>
                <a:effectLst/>
                <a:uLnTx/>
                <a:uFillTx/>
                <a:latin typeface="Times New Roman" panose="02020603050405020304" pitchFamily="18" charset="0"/>
                <a:ea typeface="新細明體"/>
                <a:cs typeface="Times New Roman" panose="02020603050405020304" pitchFamily="18" charset="0"/>
              </a:rPr>
              <a:t>was the </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captain of </a:t>
            </a:r>
            <a:r>
              <a:rPr kumimoji="0" lang="en-US" altLang="zh-CN" sz="1500" b="0" i="1" u="none" strike="noStrike" kern="1200" cap="none" spc="0" normalizeH="0" baseline="0" noProof="0" dirty="0" err="1">
                <a:ln>
                  <a:noFill/>
                </a:ln>
                <a:effectLst/>
                <a:uLnTx/>
                <a:uFillTx/>
                <a:latin typeface="Times New Roman" panose="02020603050405020304" pitchFamily="18" charset="0"/>
                <a:ea typeface="新細明體"/>
                <a:cs typeface="Times New Roman" panose="02020603050405020304" pitchFamily="18" charset="0"/>
              </a:rPr>
              <a:t>Zhiyuan</a:t>
            </a:r>
            <a:r>
              <a:rPr lang="en-US" altLang="zh-CN" sz="1500" dirty="0">
                <a:latin typeface="Times New Roman" panose="02020603050405020304" pitchFamily="18" charset="0"/>
                <a:ea typeface="新細明體"/>
                <a:cs typeface="Times New Roman" panose="02020603050405020304" pitchFamily="18" charset="0"/>
              </a:rPr>
              <a:t>. </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Do you know his name?</a:t>
            </a:r>
            <a:endParaRPr kumimoji="0" lang="zh-HK" altLang="en-US" sz="1500" b="0" i="0" u="none" strike="noStrike" kern="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endParaRPr>
          </a:p>
          <a:p>
            <a:pPr lvl="0" defTabSz="914400">
              <a:lnSpc>
                <a:spcPct val="110000"/>
              </a:lnSpc>
              <a:defRPr/>
            </a:pP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Hint: He was born in </a:t>
            </a:r>
            <a:r>
              <a:rPr kumimoji="0" lang="en-US" altLang="zh-CN" sz="1500" b="0" i="0" u="none" strike="noStrike" kern="1200" cap="none" spc="0" normalizeH="0" baseline="0" noProof="0" dirty="0" err="1">
                <a:ln>
                  <a:noFill/>
                </a:ln>
                <a:effectLst/>
                <a:uLnTx/>
                <a:uFillTx/>
                <a:latin typeface="Times New Roman" panose="02020603050405020304" pitchFamily="18" charset="0"/>
                <a:ea typeface="新細明體"/>
                <a:cs typeface="Times New Roman" panose="02020603050405020304" pitchFamily="18" charset="0"/>
              </a:rPr>
              <a:t>Panyu</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 Guangdong. He</a:t>
            </a:r>
            <a:r>
              <a:rPr kumimoji="0" lang="en-US" altLang="zh-CN" sz="1500" b="0" i="0" u="none" strike="noStrike" kern="1200" cap="none" spc="0" normalizeH="0" noProof="0" dirty="0">
                <a:ln>
                  <a:noFill/>
                </a:ln>
                <a:effectLst/>
                <a:uLnTx/>
                <a:uFillTx/>
                <a:latin typeface="Times New Roman" panose="02020603050405020304" pitchFamily="18" charset="0"/>
                <a:ea typeface="新細明體"/>
                <a:cs typeface="Times New Roman" panose="02020603050405020304" pitchFamily="18" charset="0"/>
              </a:rPr>
              <a:t> </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graduated from </a:t>
            </a:r>
            <a:r>
              <a:rPr kumimoji="0" lang="en-US" altLang="zh-CN" sz="1500" b="0" i="0" u="none" strike="noStrike" kern="1200" cap="none" spc="0" normalizeH="0" baseline="0" noProof="0" dirty="0" smtClean="0">
                <a:ln>
                  <a:noFill/>
                </a:ln>
                <a:effectLst/>
                <a:uLnTx/>
                <a:uFillTx/>
                <a:latin typeface="Times New Roman" panose="02020603050405020304" pitchFamily="18" charset="0"/>
                <a:ea typeface="新細明體"/>
                <a:cs typeface="Times New Roman" panose="02020603050405020304" pitchFamily="18" charset="0"/>
              </a:rPr>
              <a:t>the </a:t>
            </a:r>
            <a:r>
              <a:rPr lang="en-US" altLang="zh-CN" sz="1500" dirty="0" smtClean="0">
                <a:latin typeface="Times New Roman" panose="02020603050405020304" pitchFamily="18" charset="0"/>
                <a:ea typeface="新細明體"/>
                <a:cs typeface="Times New Roman" panose="02020603050405020304" pitchFamily="18" charset="0"/>
              </a:rPr>
              <a:t>School </a:t>
            </a:r>
            <a:r>
              <a:rPr lang="en-US" altLang="zh-CN" sz="1500" dirty="0">
                <a:latin typeface="Times New Roman" panose="02020603050405020304" pitchFamily="18" charset="0"/>
                <a:ea typeface="新細明體"/>
                <a:cs typeface="Times New Roman" panose="02020603050405020304" pitchFamily="18" charset="0"/>
              </a:rPr>
              <a:t>of Naval Administration in </a:t>
            </a:r>
            <a:r>
              <a:rPr lang="en-US" altLang="zh-CN" sz="1500" dirty="0" smtClean="0">
                <a:latin typeface="Times New Roman" panose="02020603050405020304" pitchFamily="18" charset="0"/>
                <a:ea typeface="新細明體"/>
                <a:cs typeface="Times New Roman" panose="02020603050405020304" pitchFamily="18" charset="0"/>
              </a:rPr>
              <a:t>Fuzhou. </a:t>
            </a:r>
            <a:r>
              <a:rPr kumimoji="0" lang="en-US" altLang="zh-CN" sz="1500" b="0" i="0" u="none" strike="noStrike" kern="1200" cap="none" spc="0" normalizeH="0" noProof="0" dirty="0" smtClean="0">
                <a:ln>
                  <a:noFill/>
                </a:ln>
                <a:effectLst/>
                <a:uLnTx/>
                <a:uFillTx/>
                <a:latin typeface="Times New Roman" panose="02020603050405020304" pitchFamily="18" charset="0"/>
                <a:ea typeface="新細明體"/>
                <a:cs typeface="Times New Roman" panose="02020603050405020304" pitchFamily="18" charset="0"/>
              </a:rPr>
              <a:t>In </a:t>
            </a:r>
            <a:r>
              <a:rPr kumimoji="0" lang="en-US" altLang="zh-CN" sz="1500" b="0" i="0" u="none" strike="noStrike" kern="1200" cap="none" spc="0" normalizeH="0" noProof="0" dirty="0">
                <a:ln>
                  <a:noFill/>
                </a:ln>
                <a:effectLst/>
                <a:uLnTx/>
                <a:uFillTx/>
                <a:latin typeface="Times New Roman" panose="02020603050405020304" pitchFamily="18" charset="0"/>
                <a:ea typeface="新細明體"/>
                <a:cs typeface="Times New Roman" panose="02020603050405020304" pitchFamily="18" charset="0"/>
              </a:rPr>
              <a:t>the Battle of Yalu River, he commanded </a:t>
            </a:r>
            <a:r>
              <a:rPr kumimoji="0" lang="en-US" altLang="zh-CN" sz="1500" b="0" i="1" u="none" strike="noStrike" kern="1200" cap="none" spc="0" normalizeH="0" noProof="0" dirty="0" err="1" smtClean="0">
                <a:ln>
                  <a:noFill/>
                </a:ln>
                <a:effectLst/>
                <a:uLnTx/>
                <a:uFillTx/>
                <a:latin typeface="Times New Roman" panose="02020603050405020304" pitchFamily="18" charset="0"/>
                <a:ea typeface="新細明體"/>
                <a:cs typeface="Times New Roman" panose="02020603050405020304" pitchFamily="18" charset="0"/>
              </a:rPr>
              <a:t>Zhiyuan</a:t>
            </a:r>
            <a:r>
              <a:rPr lang="en-US" altLang="zh-CN" sz="1500" dirty="0" smtClean="0">
                <a:latin typeface="Times New Roman" panose="02020603050405020304" pitchFamily="18" charset="0"/>
                <a:ea typeface="新細明體"/>
                <a:cs typeface="Times New Roman" panose="02020603050405020304" pitchFamily="18" charset="0"/>
              </a:rPr>
              <a:t> and attempted </a:t>
            </a:r>
            <a:r>
              <a:rPr lang="en-US" altLang="zh-CN" sz="1500" dirty="0">
                <a:latin typeface="Times New Roman" panose="02020603050405020304" pitchFamily="18" charset="0"/>
                <a:ea typeface="新細明體"/>
                <a:cs typeface="Times New Roman" panose="02020603050405020304" pitchFamily="18" charset="0"/>
              </a:rPr>
              <a:t>to bump and sink the Japanese ship </a:t>
            </a:r>
            <a:r>
              <a:rPr lang="en-US" altLang="zh-CN" sz="1500" i="1" dirty="0" smtClean="0">
                <a:latin typeface="Times New Roman" panose="02020603050405020304" pitchFamily="18" charset="0"/>
                <a:ea typeface="新細明體"/>
                <a:cs typeface="Times New Roman" panose="02020603050405020304" pitchFamily="18" charset="0"/>
              </a:rPr>
              <a:t>Yoshino</a:t>
            </a:r>
            <a:r>
              <a:rPr lang="en-US" altLang="zh-CN" sz="1500" dirty="0" smtClean="0">
                <a:latin typeface="Times New Roman" panose="02020603050405020304" pitchFamily="18" charset="0"/>
                <a:ea typeface="新細明體"/>
                <a:cs typeface="Times New Roman" panose="02020603050405020304" pitchFamily="18" charset="0"/>
              </a:rPr>
              <a:t> </a:t>
            </a:r>
            <a:r>
              <a:rPr lang="en-US" altLang="zh-CN" sz="1500" dirty="0">
                <a:latin typeface="Times New Roman" panose="02020603050405020304" pitchFamily="18" charset="0"/>
                <a:ea typeface="新細明體"/>
                <a:cs typeface="Times New Roman" panose="02020603050405020304" pitchFamily="18" charset="0"/>
              </a:rPr>
              <a:t>but </a:t>
            </a:r>
            <a:r>
              <a:rPr lang="en-US" altLang="zh-CN" sz="1500" dirty="0" smtClean="0">
                <a:latin typeface="Times New Roman" panose="02020603050405020304" pitchFamily="18" charset="0"/>
                <a:ea typeface="新細明體"/>
                <a:cs typeface="Times New Roman" panose="02020603050405020304" pitchFamily="18" charset="0"/>
              </a:rPr>
              <a:t>failed. A Japanese </a:t>
            </a:r>
            <a:r>
              <a:rPr lang="en-US" altLang="zh-CN" sz="1500" dirty="0">
                <a:latin typeface="Times New Roman" panose="02020603050405020304" pitchFamily="18" charset="0"/>
                <a:ea typeface="新細明體"/>
                <a:cs typeface="Times New Roman" panose="02020603050405020304" pitchFamily="18" charset="0"/>
              </a:rPr>
              <a:t>torpedo sunk his ship instead. There were only 7 survivors on the entire ship and he also bravely sacrificed his own life. </a:t>
            </a:r>
            <a:endParaRPr kumimoji="0" lang="zh-HK" altLang="en-US" sz="1500" b="0" i="0" u="none" strike="noStrike" kern="1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endParaRPr>
          </a:p>
        </p:txBody>
      </p:sp>
      <p:cxnSp>
        <p:nvCxnSpPr>
          <p:cNvPr id="15" name="Straight Connector 14"/>
          <p:cNvCxnSpPr/>
          <p:nvPr/>
        </p:nvCxnSpPr>
        <p:spPr>
          <a:xfrm>
            <a:off x="3663758" y="2755648"/>
            <a:ext cx="2277693" cy="0"/>
          </a:xfrm>
          <a:prstGeom prst="line">
            <a:avLst/>
          </a:prstGeom>
          <a:ln w="38100" cmpd="sng">
            <a:solidFill>
              <a:srgbClr val="C00000"/>
            </a:solidFill>
            <a:headEnd type="oval"/>
          </a:ln>
        </p:spPr>
        <p:style>
          <a:lnRef idx="1">
            <a:schemeClr val="accent1"/>
          </a:lnRef>
          <a:fillRef idx="0">
            <a:schemeClr val="accent1"/>
          </a:fillRef>
          <a:effectRef idx="0">
            <a:schemeClr val="accent1"/>
          </a:effectRef>
          <a:fontRef idx="minor">
            <a:schemeClr val="tx1"/>
          </a:fontRef>
        </p:style>
      </p:cxnSp>
      <p:cxnSp>
        <p:nvCxnSpPr>
          <p:cNvPr id="19" name="Straight Connector 14"/>
          <p:cNvCxnSpPr/>
          <p:nvPr/>
        </p:nvCxnSpPr>
        <p:spPr>
          <a:xfrm>
            <a:off x="3061855" y="4647563"/>
            <a:ext cx="0" cy="637465"/>
          </a:xfrm>
          <a:prstGeom prst="line">
            <a:avLst/>
          </a:prstGeom>
          <a:ln w="38100" cmpd="sng">
            <a:solidFill>
              <a:srgbClr val="C00000"/>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36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文字方塊 4"/>
          <p:cNvSpPr txBox="1"/>
          <p:nvPr/>
        </p:nvSpPr>
        <p:spPr>
          <a:xfrm>
            <a:off x="423333" y="1131455"/>
            <a:ext cx="3871573" cy="646331"/>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Overview of the Japanese Navy Ships</a:t>
            </a:r>
            <a:endParaRPr lang="zh-HK" altLang="zh-TW" b="1" dirty="0">
              <a:latin typeface="Times New Roman" panose="02020603050405020304" pitchFamily="18" charset="0"/>
              <a:cs typeface="Times New Roman" panose="02020603050405020304" pitchFamily="18" charset="0"/>
            </a:endParaRPr>
          </a:p>
          <a:p>
            <a:endParaRPr kumimoji="1" lang="zh-TW" altLang="en-US" dirty="0">
              <a:latin typeface="Times New Roman" panose="02020603050405020304" pitchFamily="18" charset="0"/>
              <a:cs typeface="Times New Roman" panose="02020603050405020304" pitchFamily="18" charset="0"/>
            </a:endParaRPr>
          </a:p>
        </p:txBody>
      </p:sp>
      <p:sp>
        <p:nvSpPr>
          <p:cNvPr id="6" name="TextBox 21"/>
          <p:cNvSpPr txBox="1"/>
          <p:nvPr/>
        </p:nvSpPr>
        <p:spPr>
          <a:xfrm>
            <a:off x="423333" y="1611553"/>
            <a:ext cx="4368122" cy="571500"/>
          </a:xfrm>
          <a:prstGeom prst="rect">
            <a:avLst/>
          </a:prstGeom>
          <a:noFill/>
        </p:spPr>
        <p:txBody>
          <a:bodyPr wrap="square" rtlCol="0">
            <a:noAutofit/>
          </a:bodyPr>
          <a:lstStyle/>
          <a:p>
            <a:pPr>
              <a:spcAft>
                <a:spcPts val="0"/>
              </a:spcAft>
            </a:pPr>
            <a:r>
              <a:rPr lang="en-US" altLang="zh-CN" kern="1200" dirty="0">
                <a:solidFill>
                  <a:srgbClr val="000000"/>
                </a:solidFill>
                <a:effectLst/>
                <a:latin typeface="Times New Roman" panose="02020603050405020304" pitchFamily="18" charset="0"/>
                <a:ea typeface="新細明體"/>
                <a:cs typeface="Times New Roman" panose="02020603050405020304" pitchFamily="18" charset="0"/>
              </a:rPr>
              <a:t>In the early Meiji period, Japanese navy warships </a:t>
            </a:r>
            <a:r>
              <a:rPr lang="en-US" altLang="zh-CN" dirty="0">
                <a:solidFill>
                  <a:srgbClr val="000000"/>
                </a:solidFill>
                <a:latin typeface="Times New Roman" panose="02020603050405020304" pitchFamily="18" charset="0"/>
                <a:ea typeface="新細明體"/>
                <a:cs typeface="Times New Roman" panose="02020603050405020304" pitchFamily="18" charset="0"/>
              </a:rPr>
              <a:t>were not differentiated</a:t>
            </a:r>
            <a:endParaRPr lang="zh-HK" dirty="0">
              <a:effectLst/>
              <a:latin typeface="Times New Roman" panose="02020603050405020304" pitchFamily="18" charset="0"/>
              <a:ea typeface="新細明體"/>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55DAEFF-5D2A-4FC4-B8F6-EFBD603B4A7B}"/>
              </a:ext>
            </a:extLst>
          </p:cNvPr>
          <p:cNvGraphicFramePr>
            <a:graphicFrameLocks noGrp="1"/>
          </p:cNvGraphicFramePr>
          <p:nvPr>
            <p:extLst>
              <p:ext uri="{D42A27DB-BD31-4B8C-83A1-F6EECF244321}">
                <p14:modId xmlns:p14="http://schemas.microsoft.com/office/powerpoint/2010/main" val="2402817960"/>
              </p:ext>
            </p:extLst>
          </p:nvPr>
        </p:nvGraphicFramePr>
        <p:xfrm>
          <a:off x="333633" y="2444909"/>
          <a:ext cx="7725831" cy="3927349"/>
        </p:xfrm>
        <a:graphic>
          <a:graphicData uri="http://schemas.openxmlformats.org/drawingml/2006/table">
            <a:tbl>
              <a:tblPr firstRow="1" bandRow="1">
                <a:tableStyleId>{5C22544A-7EE6-4342-B048-85BDC9FD1C3A}</a:tableStyleId>
              </a:tblPr>
              <a:tblGrid>
                <a:gridCol w="1393567">
                  <a:extLst>
                    <a:ext uri="{9D8B030D-6E8A-4147-A177-3AD203B41FA5}">
                      <a16:colId xmlns:a16="http://schemas.microsoft.com/office/drawing/2014/main" val="4124344303"/>
                    </a:ext>
                  </a:extLst>
                </a:gridCol>
                <a:gridCol w="1141513">
                  <a:extLst>
                    <a:ext uri="{9D8B030D-6E8A-4147-A177-3AD203B41FA5}">
                      <a16:colId xmlns:a16="http://schemas.microsoft.com/office/drawing/2014/main" val="4053254318"/>
                    </a:ext>
                  </a:extLst>
                </a:gridCol>
                <a:gridCol w="1518547">
                  <a:extLst>
                    <a:ext uri="{9D8B030D-6E8A-4147-A177-3AD203B41FA5}">
                      <a16:colId xmlns:a16="http://schemas.microsoft.com/office/drawing/2014/main" val="362047021"/>
                    </a:ext>
                  </a:extLst>
                </a:gridCol>
                <a:gridCol w="1704346">
                  <a:extLst>
                    <a:ext uri="{9D8B030D-6E8A-4147-A177-3AD203B41FA5}">
                      <a16:colId xmlns:a16="http://schemas.microsoft.com/office/drawing/2014/main" val="1282031133"/>
                    </a:ext>
                  </a:extLst>
                </a:gridCol>
                <a:gridCol w="1967858">
                  <a:extLst>
                    <a:ext uri="{9D8B030D-6E8A-4147-A177-3AD203B41FA5}">
                      <a16:colId xmlns:a16="http://schemas.microsoft.com/office/drawing/2014/main" val="2072670945"/>
                    </a:ext>
                  </a:extLst>
                </a:gridCol>
              </a:tblGrid>
              <a:tr h="358723">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Ship Name</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Speed (knots)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Displacement (tons)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Main Installations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Main Firepower (red circles)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extLst>
                  <a:ext uri="{0D108BD9-81ED-4DB2-BD59-A6C34878D82A}">
                    <a16:rowId xmlns:a16="http://schemas.microsoft.com/office/drawing/2014/main" val="371069191"/>
                  </a:ext>
                </a:extLst>
              </a:tr>
              <a:tr h="597872">
                <a:tc>
                  <a:txBody>
                    <a:bodyPr/>
                    <a:lstStyle/>
                    <a:p>
                      <a:pPr>
                        <a:spcAft>
                          <a:spcPts val="0"/>
                        </a:spcAft>
                      </a:pPr>
                      <a:r>
                        <a:rPr lang="en-US" altLang="zh-HK" sz="1500" i="1" kern="100" dirty="0" smtClean="0">
                          <a:solidFill>
                            <a:schemeClr val="tx1"/>
                          </a:solidFill>
                          <a:effectLst/>
                          <a:latin typeface="Times New Roman" panose="02020603050405020304" pitchFamily="18" charset="0"/>
                          <a:cs typeface="Times New Roman" panose="02020603050405020304" pitchFamily="18" charset="0"/>
                        </a:rPr>
                        <a:t>Matsushima</a:t>
                      </a:r>
                    </a:p>
                    <a:p>
                      <a:pPr>
                        <a:spcAft>
                          <a:spcPts val="0"/>
                        </a:spcAft>
                      </a:pPr>
                      <a:r>
                        <a:rPr lang="zh-TW" altLang="en-US" sz="1500" i="0"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松島</a:t>
                      </a:r>
                      <a:endParaRPr lang="en-HK" sz="1500" i="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16</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4278</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one 32cm gun</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twelve 12cm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endParaRPr lang="en-US"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extLst>
                  <a:ext uri="{0D108BD9-81ED-4DB2-BD59-A6C34878D82A}">
                    <a16:rowId xmlns:a16="http://schemas.microsoft.com/office/drawing/2014/main" val="1954930744"/>
                  </a:ext>
                </a:extLst>
              </a:tr>
              <a:tr h="597872">
                <a:tc>
                  <a:txBody>
                    <a:bodyPr/>
                    <a:lstStyle/>
                    <a:p>
                      <a:pPr>
                        <a:spcAft>
                          <a:spcPts val="0"/>
                        </a:spcAft>
                      </a:pPr>
                      <a:r>
                        <a:rPr lang="en-US" altLang="zh-HK" sz="1500" i="1" kern="100" dirty="0" smtClean="0">
                          <a:solidFill>
                            <a:schemeClr val="tx1"/>
                          </a:solidFill>
                          <a:effectLst/>
                          <a:latin typeface="Times New Roman" panose="02020603050405020304" pitchFamily="18" charset="0"/>
                          <a:cs typeface="Times New Roman" panose="02020603050405020304" pitchFamily="18" charset="0"/>
                        </a:rPr>
                        <a:t>Itsukushima</a:t>
                      </a:r>
                    </a:p>
                    <a:p>
                      <a:pPr marL="0" algn="l" defTabSz="457200" rtl="0" eaLnBrk="1" latinLnBrk="0" hangingPunct="1">
                        <a:spcAft>
                          <a:spcPts val="0"/>
                        </a:spcAft>
                      </a:pPr>
                      <a:r>
                        <a:rPr lang="zh-TW" altLang="en-US" sz="1500" i="0"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嚴島</a:t>
                      </a:r>
                      <a:endParaRPr lang="en-HK" sz="1500" i="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16</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4278</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one 32cm gun</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eleven 12cm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endParaRPr lang="en-US"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extLst>
                  <a:ext uri="{0D108BD9-81ED-4DB2-BD59-A6C34878D82A}">
                    <a16:rowId xmlns:a16="http://schemas.microsoft.com/office/drawing/2014/main" val="2579104793"/>
                  </a:ext>
                </a:extLst>
              </a:tr>
              <a:tr h="634409">
                <a:tc>
                  <a:txBody>
                    <a:bodyPr/>
                    <a:lstStyle/>
                    <a:p>
                      <a:pPr>
                        <a:spcAft>
                          <a:spcPts val="0"/>
                        </a:spcAft>
                      </a:pPr>
                      <a:r>
                        <a:rPr lang="en-US" altLang="zh-HK" sz="1500" i="1" kern="100" dirty="0" err="1" smtClean="0">
                          <a:solidFill>
                            <a:schemeClr val="tx1"/>
                          </a:solidFill>
                          <a:effectLst/>
                          <a:latin typeface="Times New Roman" panose="02020603050405020304" pitchFamily="18" charset="0"/>
                          <a:cs typeface="Times New Roman" panose="02020603050405020304" pitchFamily="18" charset="0"/>
                        </a:rPr>
                        <a:t>Hashidate</a:t>
                      </a:r>
                      <a:endParaRPr lang="en-US" altLang="zh-HK" sz="1500" i="1" kern="100" dirty="0" smtClean="0">
                        <a:solidFill>
                          <a:schemeClr val="tx1"/>
                        </a:solidFill>
                        <a:effectLst/>
                        <a:latin typeface="Times New Roman" panose="02020603050405020304" pitchFamily="18" charset="0"/>
                        <a:cs typeface="Times New Roman" panose="02020603050405020304" pitchFamily="18" charset="0"/>
                      </a:endParaRPr>
                    </a:p>
                    <a:p>
                      <a:pPr marL="0" algn="l" defTabSz="457200" rtl="0" eaLnBrk="1" latinLnBrk="0" hangingPunct="1">
                        <a:spcAft>
                          <a:spcPts val="0"/>
                        </a:spcAft>
                      </a:pPr>
                      <a:r>
                        <a:rPr lang="zh-TW" altLang="en-US" sz="1500" i="0"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橋立</a:t>
                      </a:r>
                      <a:endParaRPr lang="en-HK" sz="1500" i="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16</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4278</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one 32cm gun</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eleven 12cm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endParaRPr lang="en-US"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extLst>
                  <a:ext uri="{0D108BD9-81ED-4DB2-BD59-A6C34878D82A}">
                    <a16:rowId xmlns:a16="http://schemas.microsoft.com/office/drawing/2014/main" val="877227428"/>
                  </a:ext>
                </a:extLst>
              </a:tr>
              <a:tr h="597872">
                <a:tc>
                  <a:txBody>
                    <a:bodyPr/>
                    <a:lstStyle/>
                    <a:p>
                      <a:pPr>
                        <a:spcAft>
                          <a:spcPts val="0"/>
                        </a:spcAft>
                      </a:pPr>
                      <a:r>
                        <a:rPr lang="en-US" altLang="zh-HK" sz="1500" i="1" kern="100" dirty="0" smtClean="0">
                          <a:solidFill>
                            <a:schemeClr val="tx1"/>
                          </a:solidFill>
                          <a:effectLst/>
                          <a:latin typeface="Times New Roman" panose="02020603050405020304" pitchFamily="18" charset="0"/>
                          <a:cs typeface="Times New Roman" panose="02020603050405020304" pitchFamily="18" charset="0"/>
                        </a:rPr>
                        <a:t>Yoshino</a:t>
                      </a:r>
                    </a:p>
                    <a:p>
                      <a:pPr marL="0" algn="l" defTabSz="457200" rtl="0" eaLnBrk="1" latinLnBrk="0" hangingPunct="1">
                        <a:spcAft>
                          <a:spcPts val="0"/>
                        </a:spcAft>
                      </a:pPr>
                      <a:r>
                        <a:rPr lang="zh-TW" altLang="en-US" sz="1500" i="0"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吉野</a:t>
                      </a:r>
                      <a:endParaRPr lang="en-HK" sz="1500" i="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23</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4216</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four 15cm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eight 12cm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endParaRPr lang="en-HK" sz="1500" kern="100">
                        <a:effectLst/>
                        <a:latin typeface="Times New Roman" panose="02020603050405020304" pitchFamily="18" charset="0"/>
                        <a:cs typeface="Times New Roman" panose="02020603050405020304" pitchFamily="18" charset="0"/>
                      </a:endParaRPr>
                    </a:p>
                  </a:txBody>
                  <a:tcPr marL="119574" marR="119574" marT="59787" marB="59787"/>
                </a:tc>
                <a:extLst>
                  <a:ext uri="{0D108BD9-81ED-4DB2-BD59-A6C34878D82A}">
                    <a16:rowId xmlns:a16="http://schemas.microsoft.com/office/drawing/2014/main" val="2461277574"/>
                  </a:ext>
                </a:extLst>
              </a:tr>
              <a:tr h="922550">
                <a:tc>
                  <a:txBody>
                    <a:bodyPr/>
                    <a:lstStyle/>
                    <a:p>
                      <a:pPr>
                        <a:spcAft>
                          <a:spcPts val="0"/>
                        </a:spcAft>
                      </a:pPr>
                      <a:r>
                        <a:rPr lang="en-US" altLang="zh-HK" sz="1500" i="1" kern="100" dirty="0" err="1">
                          <a:solidFill>
                            <a:schemeClr val="tx1"/>
                          </a:solidFill>
                          <a:effectLst/>
                          <a:latin typeface="Times New Roman" panose="02020603050405020304" pitchFamily="18" charset="0"/>
                          <a:cs typeface="Times New Roman" panose="02020603050405020304" pitchFamily="18" charset="0"/>
                        </a:rPr>
                        <a:t>Saikyo</a:t>
                      </a:r>
                      <a:r>
                        <a:rPr lang="en-US" altLang="zh-HK" sz="1500" i="1" kern="100" dirty="0">
                          <a:solidFill>
                            <a:schemeClr val="tx1"/>
                          </a:solidFill>
                          <a:effectLst/>
                          <a:latin typeface="Times New Roman" panose="02020603050405020304" pitchFamily="18" charset="0"/>
                          <a:cs typeface="Times New Roman" panose="02020603050405020304" pitchFamily="18" charset="0"/>
                        </a:rPr>
                        <a:t> </a:t>
                      </a:r>
                      <a:r>
                        <a:rPr lang="en-US" altLang="zh-HK" sz="1500" i="1" kern="100" dirty="0" err="1" smtClean="0">
                          <a:solidFill>
                            <a:schemeClr val="tx1"/>
                          </a:solidFill>
                          <a:effectLst/>
                          <a:latin typeface="Times New Roman" panose="02020603050405020304" pitchFamily="18" charset="0"/>
                          <a:cs typeface="Times New Roman" panose="02020603050405020304" pitchFamily="18" charset="0"/>
                        </a:rPr>
                        <a:t>Maru</a:t>
                      </a:r>
                      <a:endParaRPr lang="en-US" altLang="zh-HK" sz="1500" i="1" kern="100" dirty="0" smtClean="0">
                        <a:solidFill>
                          <a:schemeClr val="tx1"/>
                        </a:solidFill>
                        <a:effectLst/>
                        <a:latin typeface="Times New Roman" panose="02020603050405020304" pitchFamily="18" charset="0"/>
                        <a:cs typeface="Times New Roman" panose="02020603050405020304" pitchFamily="18" charset="0"/>
                      </a:endParaRPr>
                    </a:p>
                    <a:p>
                      <a:pPr marL="0" algn="l" defTabSz="457200" rtl="0" eaLnBrk="1" latinLnBrk="0" hangingPunct="1">
                        <a:spcAft>
                          <a:spcPts val="0"/>
                        </a:spcAft>
                      </a:pPr>
                      <a:r>
                        <a:rPr lang="zh-TW" altLang="en-US" sz="1500" i="0"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西京丸</a:t>
                      </a:r>
                      <a:endParaRPr lang="en-HK" sz="1500" i="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15</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4100</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one 57mm gun</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two 47mm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one 12cm gun</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endParaRPr lang="en-US"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extLst>
                  <a:ext uri="{0D108BD9-81ED-4DB2-BD59-A6C34878D82A}">
                    <a16:rowId xmlns:a16="http://schemas.microsoft.com/office/drawing/2014/main" val="158497623"/>
                  </a:ext>
                </a:extLst>
              </a:tr>
            </a:tbl>
          </a:graphicData>
        </a:graphic>
      </p:graphicFrame>
      <p:pic>
        <p:nvPicPr>
          <p:cNvPr id="19461" name="Picture 2">
            <a:extLst>
              <a:ext uri="{FF2B5EF4-FFF2-40B4-BE49-F238E27FC236}">
                <a16:creationId xmlns:a16="http://schemas.microsoft.com/office/drawing/2014/main" id="{8E6EEE6B-6694-417C-BC33-EAB636583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867" y="3132003"/>
            <a:ext cx="1438630" cy="448404"/>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3">
            <a:extLst>
              <a:ext uri="{FF2B5EF4-FFF2-40B4-BE49-F238E27FC236}">
                <a16:creationId xmlns:a16="http://schemas.microsoft.com/office/drawing/2014/main" id="{232BF41F-4D2E-4081-8CEA-CB9DD2A34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0880" y="3687963"/>
            <a:ext cx="1465617" cy="545973"/>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4">
            <a:extLst>
              <a:ext uri="{FF2B5EF4-FFF2-40B4-BE49-F238E27FC236}">
                <a16:creationId xmlns:a16="http://schemas.microsoft.com/office/drawing/2014/main" id="{5615B931-2E5A-4516-9B68-46AE963AEC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2957" y="4301973"/>
            <a:ext cx="1463540" cy="50653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a:extLst>
              <a:ext uri="{FF2B5EF4-FFF2-40B4-BE49-F238E27FC236}">
                <a16:creationId xmlns:a16="http://schemas.microsoft.com/office/drawing/2014/main" id="{37B9C801-81FD-4BFD-A699-7F93786386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8324" y="5615081"/>
            <a:ext cx="1577716" cy="614479"/>
          </a:xfrm>
          <a:prstGeom prst="rect">
            <a:avLst/>
          </a:prstGeom>
          <a:noFill/>
          <a:extLst>
            <a:ext uri="{909E8E84-426E-40DD-AFC4-6F175D3DCCD1}">
              <a14:hiddenFill xmlns:a14="http://schemas.microsoft.com/office/drawing/2010/main">
                <a:solidFill>
                  <a:srgbClr val="FFFFFF"/>
                </a:solidFill>
              </a14:hiddenFill>
            </a:ext>
          </a:extLst>
        </p:spPr>
      </p:pic>
      <p:pic>
        <p:nvPicPr>
          <p:cNvPr id="19457" name="Picture 6">
            <a:extLst>
              <a:ext uri="{FF2B5EF4-FFF2-40B4-BE49-F238E27FC236}">
                <a16:creationId xmlns:a16="http://schemas.microsoft.com/office/drawing/2014/main" id="{95A25A22-82A4-4D5C-8970-C0A6D392C1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6374" y="5011054"/>
            <a:ext cx="1370123" cy="406885"/>
          </a:xfrm>
          <a:prstGeom prst="rect">
            <a:avLst/>
          </a:prstGeom>
          <a:noFill/>
          <a:extLst>
            <a:ext uri="{909E8E84-426E-40DD-AFC4-6F175D3DCCD1}">
              <a14:hiddenFill xmlns:a14="http://schemas.microsoft.com/office/drawing/2010/main">
                <a:solidFill>
                  <a:srgbClr val="FFFFFF"/>
                </a:solidFill>
              </a14:hiddenFill>
            </a:ext>
          </a:extLst>
        </p:spPr>
      </p:pic>
      <p:sp>
        <p:nvSpPr>
          <p:cNvPr id="2" name="橢圓 1"/>
          <p:cNvSpPr/>
          <p:nvPr/>
        </p:nvSpPr>
        <p:spPr>
          <a:xfrm>
            <a:off x="6816100" y="2990395"/>
            <a:ext cx="651642" cy="38888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zh-HK" altLang="en-US">
              <a:latin typeface="Times New Roman" panose="02020603050405020304" pitchFamily="18" charset="0"/>
              <a:cs typeface="Times New Roman" panose="02020603050405020304" pitchFamily="18" charset="0"/>
            </a:endParaRPr>
          </a:p>
        </p:txBody>
      </p:sp>
      <p:cxnSp>
        <p:nvCxnSpPr>
          <p:cNvPr id="11" name="Straight Connector 26"/>
          <p:cNvCxnSpPr/>
          <p:nvPr/>
        </p:nvCxnSpPr>
        <p:spPr>
          <a:xfrm>
            <a:off x="7104993" y="1777786"/>
            <a:ext cx="0" cy="794385"/>
          </a:xfrm>
          <a:prstGeom prst="line">
            <a:avLst/>
          </a:prstGeom>
          <a:ln w="28575">
            <a:solidFill>
              <a:srgbClr val="0070C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 name="TextBox 27"/>
          <p:cNvSpPr txBox="1"/>
          <p:nvPr/>
        </p:nvSpPr>
        <p:spPr>
          <a:xfrm>
            <a:off x="5481727" y="703794"/>
            <a:ext cx="3072977" cy="1751249"/>
          </a:xfrm>
          <a:prstGeom prst="rect">
            <a:avLst/>
          </a:prstGeom>
          <a:solidFill>
            <a:srgbClr val="C0504D">
              <a:lumMod val="20000"/>
              <a:lumOff val="80000"/>
            </a:srgbClr>
          </a:solid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Densely packed quick-firing</a:t>
            </a:r>
            <a:r>
              <a:rPr kumimoji="0" lang="en-US" altLang="zh-CN" sz="1400" b="0" i="0" u="none" strike="noStrike" kern="1200" cap="none" spc="0" normalizeH="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 guns had fearsome attacking capabilities. </a:t>
            </a:r>
            <a:r>
              <a:rPr lang="en-US" altLang="zh-CN" sz="1400" dirty="0">
                <a:solidFill>
                  <a:srgbClr val="000000"/>
                </a:solidFill>
                <a:latin typeface="Times New Roman" panose="02020603050405020304" pitchFamily="18" charset="0"/>
                <a:ea typeface="新細明體"/>
                <a:cs typeface="Times New Roman" panose="02020603050405020304" pitchFamily="18" charset="0"/>
              </a:rPr>
              <a:t>Apart from torpedo boats, they were one of the few types that could attack large enemy vessels effectively. This was precisely one of the tactics used in the Battle of the Yalu River.</a:t>
            </a:r>
            <a:endParaRPr kumimoji="0" lang="zh-HK" alt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Tree>
    <p:extLst>
      <p:ext uri="{BB962C8B-B14F-4D97-AF65-F5344CB8AC3E}">
        <p14:creationId xmlns:p14="http://schemas.microsoft.com/office/powerpoint/2010/main" val="265884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aphicFrame>
        <p:nvGraphicFramePr>
          <p:cNvPr id="18539" name="Table 18538">
            <a:extLst>
              <a:ext uri="{FF2B5EF4-FFF2-40B4-BE49-F238E27FC236}">
                <a16:creationId xmlns:a16="http://schemas.microsoft.com/office/drawing/2014/main" id="{14C29A1D-E6CA-47BD-959E-3C07EADC7E41}"/>
              </a:ext>
            </a:extLst>
          </p:cNvPr>
          <p:cNvGraphicFramePr>
            <a:graphicFrameLocks noGrp="1"/>
          </p:cNvGraphicFramePr>
          <p:nvPr>
            <p:extLst>
              <p:ext uri="{D42A27DB-BD31-4B8C-83A1-F6EECF244321}">
                <p14:modId xmlns:p14="http://schemas.microsoft.com/office/powerpoint/2010/main" val="3011434327"/>
              </p:ext>
            </p:extLst>
          </p:nvPr>
        </p:nvGraphicFramePr>
        <p:xfrm>
          <a:off x="333632" y="1208240"/>
          <a:ext cx="8365525" cy="5375570"/>
        </p:xfrm>
        <a:graphic>
          <a:graphicData uri="http://schemas.openxmlformats.org/drawingml/2006/table">
            <a:tbl>
              <a:tblPr firstRow="1" bandRow="1">
                <a:tableStyleId>{5C22544A-7EE6-4342-B048-85BDC9FD1C3A}</a:tableStyleId>
              </a:tblPr>
              <a:tblGrid>
                <a:gridCol w="1236113">
                  <a:extLst>
                    <a:ext uri="{9D8B030D-6E8A-4147-A177-3AD203B41FA5}">
                      <a16:colId xmlns:a16="http://schemas.microsoft.com/office/drawing/2014/main" val="387785192"/>
                    </a:ext>
                  </a:extLst>
                </a:gridCol>
                <a:gridCol w="1508871">
                  <a:extLst>
                    <a:ext uri="{9D8B030D-6E8A-4147-A177-3AD203B41FA5}">
                      <a16:colId xmlns:a16="http://schemas.microsoft.com/office/drawing/2014/main" val="345969701"/>
                    </a:ext>
                  </a:extLst>
                </a:gridCol>
                <a:gridCol w="1644282">
                  <a:extLst>
                    <a:ext uri="{9D8B030D-6E8A-4147-A177-3AD203B41FA5}">
                      <a16:colId xmlns:a16="http://schemas.microsoft.com/office/drawing/2014/main" val="2910183515"/>
                    </a:ext>
                  </a:extLst>
                </a:gridCol>
                <a:gridCol w="1845464">
                  <a:extLst>
                    <a:ext uri="{9D8B030D-6E8A-4147-A177-3AD203B41FA5}">
                      <a16:colId xmlns:a16="http://schemas.microsoft.com/office/drawing/2014/main" val="3334004922"/>
                    </a:ext>
                  </a:extLst>
                </a:gridCol>
                <a:gridCol w="2130795">
                  <a:extLst>
                    <a:ext uri="{9D8B030D-6E8A-4147-A177-3AD203B41FA5}">
                      <a16:colId xmlns:a16="http://schemas.microsoft.com/office/drawing/2014/main" val="1797101330"/>
                    </a:ext>
                  </a:extLst>
                </a:gridCol>
              </a:tblGrid>
              <a:tr h="620560">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Ship Name</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Speed (knots)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Displacement (tons)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Main Installations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tc>
                  <a:txBody>
                    <a:bodyPr/>
                    <a:lstStyle/>
                    <a:p>
                      <a:pPr>
                        <a:spcAft>
                          <a:spcPts val="0"/>
                        </a:spcAft>
                      </a:pPr>
                      <a:r>
                        <a:rPr lang="en-US" altLang="zh-HK" sz="1500" kern="100" dirty="0">
                          <a:effectLst/>
                          <a:latin typeface="Times New Roman" panose="02020603050405020304" pitchFamily="18" charset="0"/>
                          <a:cs typeface="Times New Roman" panose="02020603050405020304" pitchFamily="18" charset="0"/>
                        </a:rPr>
                        <a:t>Main Firepower (red circles)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119574" marR="119574" marT="59787" marB="59787"/>
                </a:tc>
                <a:extLst>
                  <a:ext uri="{0D108BD9-81ED-4DB2-BD59-A6C34878D82A}">
                    <a16:rowId xmlns:a16="http://schemas.microsoft.com/office/drawing/2014/main" val="2992974939"/>
                  </a:ext>
                </a:extLst>
              </a:tr>
              <a:tr h="681550">
                <a:tc>
                  <a:txBody>
                    <a:bodyPr/>
                    <a:lstStyle/>
                    <a:p>
                      <a:pPr>
                        <a:spcAft>
                          <a:spcPts val="0"/>
                        </a:spcAft>
                      </a:pPr>
                      <a:r>
                        <a:rPr lang="en-US" altLang="zh-HK" sz="1500" i="1" kern="100" dirty="0" err="1" smtClean="0">
                          <a:solidFill>
                            <a:schemeClr val="tx1"/>
                          </a:solidFill>
                          <a:effectLst/>
                          <a:latin typeface="Times New Roman" panose="02020603050405020304" pitchFamily="18" charset="0"/>
                          <a:cs typeface="Times New Roman" panose="02020603050405020304" pitchFamily="18" charset="0"/>
                        </a:rPr>
                        <a:t>Takachiho</a:t>
                      </a:r>
                      <a:endParaRPr lang="en-US" altLang="zh-HK" sz="1500" i="1" kern="100" dirty="0" smtClean="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zh-TW" altLang="en-US" sz="1500" i="0"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高千穗</a:t>
                      </a:r>
                      <a:endParaRPr lang="en-HK" sz="1500" i="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18</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3709</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two 26cm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six 15cm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endParaRPr lang="en-US"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extLst>
                  <a:ext uri="{0D108BD9-81ED-4DB2-BD59-A6C34878D82A}">
                    <a16:rowId xmlns:a16="http://schemas.microsoft.com/office/drawing/2014/main" val="3156128835"/>
                  </a:ext>
                </a:extLst>
              </a:tr>
              <a:tr h="681550">
                <a:tc>
                  <a:txBody>
                    <a:bodyPr/>
                    <a:lstStyle/>
                    <a:p>
                      <a:pPr>
                        <a:spcAft>
                          <a:spcPts val="0"/>
                        </a:spcAft>
                      </a:pPr>
                      <a:r>
                        <a:rPr 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Naniwa</a:t>
                      </a:r>
                    </a:p>
                    <a:p>
                      <a:pPr>
                        <a:spcAft>
                          <a:spcPts val="0"/>
                        </a:spcAft>
                      </a:pPr>
                      <a:r>
                        <a:rPr lang="zh-TW" altLang="en-US" sz="1500" i="0"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浪速</a:t>
                      </a:r>
                      <a:endParaRPr lang="en-HK" sz="1500" i="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18</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3709</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two 26cm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six 15cm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endParaRPr lang="en-HK" sz="1500" kern="10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33861931"/>
                  </a:ext>
                </a:extLst>
              </a:tr>
              <a:tr h="807818">
                <a:tc>
                  <a:txBody>
                    <a:bodyPr/>
                    <a:lstStyle/>
                    <a:p>
                      <a:pPr>
                        <a:spcAft>
                          <a:spcPts val="0"/>
                        </a:spcAft>
                      </a:pPr>
                      <a:r>
                        <a:rPr lang="en-US" altLang="zh-HK" sz="1500" i="1" kern="100" dirty="0" smtClean="0">
                          <a:solidFill>
                            <a:schemeClr val="tx1"/>
                          </a:solidFill>
                          <a:effectLst/>
                          <a:latin typeface="Times New Roman" panose="02020603050405020304" pitchFamily="18" charset="0"/>
                          <a:cs typeface="Times New Roman" panose="02020603050405020304" pitchFamily="18" charset="0"/>
                        </a:rPr>
                        <a:t>Fuso</a:t>
                      </a:r>
                    </a:p>
                    <a:p>
                      <a:pPr>
                        <a:spcAft>
                          <a:spcPts val="0"/>
                        </a:spcAft>
                      </a:pPr>
                      <a:r>
                        <a:rPr lang="zh-TW" altLang="en-US" sz="1500" i="0"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扶桑</a:t>
                      </a:r>
                      <a:endParaRPr lang="en-HK" sz="1500" i="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13</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3717</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four 24cm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four 17cm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six 7.5cm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endParaRPr lang="en-US"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extLst>
                  <a:ext uri="{0D108BD9-81ED-4DB2-BD59-A6C34878D82A}">
                    <a16:rowId xmlns:a16="http://schemas.microsoft.com/office/drawing/2014/main" val="2437487216"/>
                  </a:ext>
                </a:extLst>
              </a:tr>
              <a:tr h="571830">
                <a:tc>
                  <a:txBody>
                    <a:bodyPr/>
                    <a:lstStyle/>
                    <a:p>
                      <a:pPr>
                        <a:spcAft>
                          <a:spcPts val="0"/>
                        </a:spcAft>
                      </a:pPr>
                      <a:r>
                        <a:rPr lang="en-US" sz="1500" i="1" kern="100" dirty="0" err="1"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Akitsushima</a:t>
                      </a:r>
                      <a:endParaRPr 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p>
                      <a:pPr>
                        <a:spcAft>
                          <a:spcPts val="0"/>
                        </a:spcAft>
                      </a:pPr>
                      <a:r>
                        <a:rPr lang="zh-TW" altLang="en-US" sz="1500" i="0"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秋津州</a:t>
                      </a:r>
                      <a:endParaRPr lang="en-HK" sz="1500" i="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19</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3150</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four 15cm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six 12cm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endParaRPr lang="en-US"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extLst>
                  <a:ext uri="{0D108BD9-81ED-4DB2-BD59-A6C34878D82A}">
                    <a16:rowId xmlns:a16="http://schemas.microsoft.com/office/drawing/2014/main" val="3354241504"/>
                  </a:ext>
                </a:extLst>
              </a:tr>
              <a:tr h="686382">
                <a:tc>
                  <a:txBody>
                    <a:bodyPr/>
                    <a:lstStyle/>
                    <a:p>
                      <a:pPr>
                        <a:spcAft>
                          <a:spcPts val="0"/>
                        </a:spcAft>
                      </a:pPr>
                      <a:r>
                        <a:rPr lang="en-US" altLang="zh-HK" sz="1500" i="1" kern="100" dirty="0" smtClean="0">
                          <a:solidFill>
                            <a:schemeClr val="tx1"/>
                          </a:solidFill>
                          <a:effectLst/>
                          <a:latin typeface="Times New Roman" panose="02020603050405020304" pitchFamily="18" charset="0"/>
                          <a:cs typeface="Times New Roman" panose="02020603050405020304" pitchFamily="18" charset="0"/>
                        </a:rPr>
                        <a:t>Chiyoda</a:t>
                      </a:r>
                    </a:p>
                    <a:p>
                      <a:pPr>
                        <a:spcAft>
                          <a:spcPts val="0"/>
                        </a:spcAft>
                      </a:pPr>
                      <a:r>
                        <a:rPr lang="zh-TW" altLang="en-US" sz="1500" i="0"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千代田</a:t>
                      </a:r>
                      <a:endParaRPr lang="en-HK" sz="1500" i="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19</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2439</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ten 12cm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endParaRPr lang="en-HK" sz="1500" kern="10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05076263"/>
                  </a:ext>
                </a:extLst>
              </a:tr>
              <a:tr h="702851">
                <a:tc>
                  <a:txBody>
                    <a:bodyPr/>
                    <a:lstStyle/>
                    <a:p>
                      <a:pPr>
                        <a:spcAft>
                          <a:spcPts val="0"/>
                        </a:spcAft>
                      </a:pPr>
                      <a:r>
                        <a:rPr lang="en-US" sz="1500" i="1" kern="100" dirty="0" err="1"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Hiei</a:t>
                      </a:r>
                      <a:endParaRPr lang="en-US" sz="1500" i="1"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p>
                      <a:pPr>
                        <a:spcAft>
                          <a:spcPts val="0"/>
                        </a:spcAft>
                      </a:pPr>
                      <a:r>
                        <a:rPr lang="zh-TW" altLang="en-US" sz="1500" i="0"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比叡</a:t>
                      </a:r>
                      <a:endParaRPr lang="en-HK" sz="1500" i="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13.7</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2250</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three 17cm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six 15cm guns</a:t>
                      </a:r>
                      <a:endParaRPr lang="en-HK" sz="1500" kern="100" dirty="0">
                        <a:effectLst/>
                        <a:latin typeface="Times New Roman" panose="02020603050405020304" pitchFamily="18" charset="0"/>
                        <a:cs typeface="Times New Roman" panose="02020603050405020304" pitchFamily="18" charset="0"/>
                      </a:endParaRPr>
                    </a:p>
                    <a:p>
                      <a:pPr>
                        <a:spcAft>
                          <a:spcPts val="0"/>
                        </a:spcAft>
                      </a:pPr>
                      <a:r>
                        <a:rPr lang="en-US" sz="1500" kern="100" dirty="0">
                          <a:effectLst/>
                          <a:latin typeface="Times New Roman" panose="02020603050405020304" pitchFamily="18" charset="0"/>
                          <a:cs typeface="Times New Roman" panose="02020603050405020304" pitchFamily="18" charset="0"/>
                        </a:rPr>
                        <a:t>two 7.5cm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endParaRPr lang="en-US"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extLst>
                  <a:ext uri="{0D108BD9-81ED-4DB2-BD59-A6C34878D82A}">
                    <a16:rowId xmlns:a16="http://schemas.microsoft.com/office/drawing/2014/main" val="993414360"/>
                  </a:ext>
                </a:extLst>
              </a:tr>
              <a:tr h="408930">
                <a:tc>
                  <a:txBody>
                    <a:bodyPr/>
                    <a:lstStyle/>
                    <a:p>
                      <a:pPr>
                        <a:spcAft>
                          <a:spcPts val="0"/>
                        </a:spcAft>
                      </a:pPr>
                      <a:r>
                        <a:rPr lang="en-US" altLang="zh-HK" sz="1500" i="1" kern="100" dirty="0" err="1" smtClean="0">
                          <a:solidFill>
                            <a:schemeClr val="tx1"/>
                          </a:solidFill>
                          <a:effectLst/>
                          <a:latin typeface="Times New Roman" panose="02020603050405020304" pitchFamily="18" charset="0"/>
                          <a:cs typeface="Times New Roman" panose="02020603050405020304" pitchFamily="18" charset="0"/>
                        </a:rPr>
                        <a:t>Akagi</a:t>
                      </a:r>
                      <a:endParaRPr lang="en-US" altLang="zh-HK" sz="1500" i="1" kern="100" dirty="0" smtClean="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zh-TW" altLang="en-US" sz="1500" i="0" kern="1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赤城</a:t>
                      </a:r>
                      <a:endParaRPr lang="en-HK" sz="1500" i="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10</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a:effectLst/>
                          <a:latin typeface="Times New Roman" panose="02020603050405020304" pitchFamily="18" charset="0"/>
                          <a:cs typeface="Times New Roman" panose="02020603050405020304" pitchFamily="18" charset="0"/>
                        </a:rPr>
                        <a:t>622</a:t>
                      </a:r>
                      <a:endParaRPr lang="en-HK" sz="1500" kern="10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pPr>
                        <a:spcAft>
                          <a:spcPts val="0"/>
                        </a:spcAft>
                      </a:pPr>
                      <a:r>
                        <a:rPr lang="en-US" sz="1500" kern="100" dirty="0">
                          <a:effectLst/>
                          <a:latin typeface="Times New Roman" panose="02020603050405020304" pitchFamily="18" charset="0"/>
                          <a:cs typeface="Times New Roman" panose="02020603050405020304" pitchFamily="18" charset="0"/>
                        </a:rPr>
                        <a:t>four 12cm guns</a:t>
                      </a:r>
                      <a:endParaRPr lang="en-HK" sz="15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a:tc>
                <a:tc>
                  <a:txBody>
                    <a:bodyPr/>
                    <a:lstStyle/>
                    <a:p>
                      <a:endParaRPr lang="en-HK" sz="1500" kern="100"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55467844"/>
                  </a:ext>
                </a:extLst>
              </a:tr>
            </a:tbl>
          </a:graphicData>
        </a:graphic>
      </p:graphicFrame>
      <p:pic>
        <p:nvPicPr>
          <p:cNvPr id="18540" name="Picture 7">
            <a:extLst>
              <a:ext uri="{FF2B5EF4-FFF2-40B4-BE49-F238E27FC236}">
                <a16:creationId xmlns:a16="http://schemas.microsoft.com/office/drawing/2014/main" id="{C738B582-B0B5-4AA0-A0FB-A51BB5121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109" y="2640593"/>
            <a:ext cx="1307422" cy="536007"/>
          </a:xfrm>
          <a:prstGeom prst="rect">
            <a:avLst/>
          </a:prstGeom>
          <a:noFill/>
          <a:extLst>
            <a:ext uri="{909E8E84-426E-40DD-AFC4-6F175D3DCCD1}">
              <a14:hiddenFill xmlns:a14="http://schemas.microsoft.com/office/drawing/2010/main">
                <a:solidFill>
                  <a:srgbClr val="FFFFFF"/>
                </a:solidFill>
              </a14:hiddenFill>
            </a:ext>
          </a:extLst>
        </p:spPr>
      </p:pic>
      <p:pic>
        <p:nvPicPr>
          <p:cNvPr id="18541" name="Picture 8">
            <a:extLst>
              <a:ext uri="{FF2B5EF4-FFF2-40B4-BE49-F238E27FC236}">
                <a16:creationId xmlns:a16="http://schemas.microsoft.com/office/drawing/2014/main" id="{CD6CAE9C-2DC5-455E-BC62-3CCD4643F1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09" y="1880233"/>
            <a:ext cx="1321909" cy="541439"/>
          </a:xfrm>
          <a:prstGeom prst="rect">
            <a:avLst/>
          </a:prstGeom>
          <a:noFill/>
          <a:extLst>
            <a:ext uri="{909E8E84-426E-40DD-AFC4-6F175D3DCCD1}">
              <a14:hiddenFill xmlns:a14="http://schemas.microsoft.com/office/drawing/2010/main">
                <a:solidFill>
                  <a:srgbClr val="FFFFFF"/>
                </a:solidFill>
              </a14:hiddenFill>
            </a:ext>
          </a:extLst>
        </p:spPr>
      </p:pic>
      <p:pic>
        <p:nvPicPr>
          <p:cNvPr id="18542" name="Picture 9">
            <a:extLst>
              <a:ext uri="{FF2B5EF4-FFF2-40B4-BE49-F238E27FC236}">
                <a16:creationId xmlns:a16="http://schemas.microsoft.com/office/drawing/2014/main" id="{C02F77EA-19B4-4710-A8CF-195073B7F2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4410" y="3348879"/>
            <a:ext cx="1311045" cy="546872"/>
          </a:xfrm>
          <a:prstGeom prst="rect">
            <a:avLst/>
          </a:prstGeom>
          <a:noFill/>
          <a:extLst>
            <a:ext uri="{909E8E84-426E-40DD-AFC4-6F175D3DCCD1}">
              <a14:hiddenFill xmlns:a14="http://schemas.microsoft.com/office/drawing/2010/main">
                <a:solidFill>
                  <a:srgbClr val="FFFFFF"/>
                </a:solidFill>
              </a14:hiddenFill>
            </a:ext>
          </a:extLst>
        </p:spPr>
      </p:pic>
      <p:pic>
        <p:nvPicPr>
          <p:cNvPr id="18543" name="Picture 10">
            <a:extLst>
              <a:ext uri="{FF2B5EF4-FFF2-40B4-BE49-F238E27FC236}">
                <a16:creationId xmlns:a16="http://schemas.microsoft.com/office/drawing/2014/main" id="{0FBEB241-45FD-4739-A2ED-12AB00B49F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8978" y="4024743"/>
            <a:ext cx="1321907" cy="488925"/>
          </a:xfrm>
          <a:prstGeom prst="rect">
            <a:avLst/>
          </a:prstGeom>
          <a:noFill/>
          <a:extLst>
            <a:ext uri="{909E8E84-426E-40DD-AFC4-6F175D3DCCD1}">
              <a14:hiddenFill xmlns:a14="http://schemas.microsoft.com/office/drawing/2010/main">
                <a:solidFill>
                  <a:srgbClr val="FFFFFF"/>
                </a:solidFill>
              </a14:hiddenFill>
            </a:ext>
          </a:extLst>
        </p:spPr>
      </p:pic>
      <p:pic>
        <p:nvPicPr>
          <p:cNvPr id="18544" name="Picture 11">
            <a:extLst>
              <a:ext uri="{FF2B5EF4-FFF2-40B4-BE49-F238E27FC236}">
                <a16:creationId xmlns:a16="http://schemas.microsoft.com/office/drawing/2014/main" id="{AA9DF636-B992-4E5D-8447-E83C6B629B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3046" y="4669442"/>
            <a:ext cx="1162554" cy="539628"/>
          </a:xfrm>
          <a:prstGeom prst="rect">
            <a:avLst/>
          </a:prstGeom>
          <a:noFill/>
          <a:extLst>
            <a:ext uri="{909E8E84-426E-40DD-AFC4-6F175D3DCCD1}">
              <a14:hiddenFill xmlns:a14="http://schemas.microsoft.com/office/drawing/2010/main">
                <a:solidFill>
                  <a:srgbClr val="FFFFFF"/>
                </a:solidFill>
              </a14:hiddenFill>
            </a:ext>
          </a:extLst>
        </p:spPr>
      </p:pic>
      <p:pic>
        <p:nvPicPr>
          <p:cNvPr id="18545" name="Picture 12">
            <a:extLst>
              <a:ext uri="{FF2B5EF4-FFF2-40B4-BE49-F238E27FC236}">
                <a16:creationId xmlns:a16="http://schemas.microsoft.com/office/drawing/2014/main" id="{E59DA2B2-87B4-465B-9AC3-7214CE8D49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5115" y="5344417"/>
            <a:ext cx="1209637" cy="503412"/>
          </a:xfrm>
          <a:prstGeom prst="rect">
            <a:avLst/>
          </a:prstGeom>
          <a:noFill/>
          <a:extLst>
            <a:ext uri="{909E8E84-426E-40DD-AFC4-6F175D3DCCD1}">
              <a14:hiddenFill xmlns:a14="http://schemas.microsoft.com/office/drawing/2010/main">
                <a:solidFill>
                  <a:srgbClr val="FFFFFF"/>
                </a:solidFill>
              </a14:hiddenFill>
            </a:ext>
          </a:extLst>
        </p:spPr>
      </p:pic>
      <p:pic>
        <p:nvPicPr>
          <p:cNvPr id="18546" name="Picture 13">
            <a:extLst>
              <a:ext uri="{FF2B5EF4-FFF2-40B4-BE49-F238E27FC236}">
                <a16:creationId xmlns:a16="http://schemas.microsoft.com/office/drawing/2014/main" id="{D0FE982B-4FB9-4B93-B66D-F09236B249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63046" y="6026198"/>
            <a:ext cx="1215071" cy="416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843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2" name="矩形 1"/>
          <p:cNvSpPr/>
          <p:nvPr/>
        </p:nvSpPr>
        <p:spPr>
          <a:xfrm>
            <a:off x="491389" y="1306713"/>
            <a:ext cx="7694927" cy="461665"/>
          </a:xfrm>
          <a:prstGeom prst="rect">
            <a:avLst/>
          </a:prstGeom>
        </p:spPr>
        <p:txBody>
          <a:bodyPr wrap="none">
            <a:spAutoFit/>
          </a:bodyPr>
          <a:lstStyle/>
          <a:p>
            <a:pPr marL="342900" lvl="0" indent="-342900">
              <a:spcAft>
                <a:spcPts val="0"/>
              </a:spcAft>
              <a:buFont typeface="+mj-lt"/>
              <a:buAutoNum type="romanUcPeriod"/>
            </a:pPr>
            <a:r>
              <a:rPr lang="en-US" altLang="zh-TW" sz="2400" b="1" dirty="0">
                <a:solidFill>
                  <a:srgbClr val="E36C0A"/>
                </a:solidFill>
                <a:latin typeface="Times New Roman"/>
                <a:ea typeface="BiauKai"/>
              </a:rPr>
              <a:t>The Circumstances behind the Battle of the Yalu River</a:t>
            </a:r>
            <a:endParaRPr lang="zh-HK" altLang="zh-TW" sz="2400" dirty="0">
              <a:latin typeface="Times New Roman"/>
            </a:endParaRPr>
          </a:p>
        </p:txBody>
      </p:sp>
      <p:sp>
        <p:nvSpPr>
          <p:cNvPr id="3" name="矩形 2"/>
          <p:cNvSpPr/>
          <p:nvPr/>
        </p:nvSpPr>
        <p:spPr>
          <a:xfrm>
            <a:off x="893945" y="1804270"/>
            <a:ext cx="7433626" cy="5078313"/>
          </a:xfrm>
          <a:prstGeom prst="rect">
            <a:avLst/>
          </a:prstGeom>
        </p:spPr>
        <p:txBody>
          <a:bodyPr wrap="square">
            <a:spAutoFit/>
          </a:bodyPr>
          <a:lstStyle/>
          <a:p>
            <a:pPr>
              <a:lnSpc>
                <a:spcPct val="120000"/>
              </a:lnSpc>
              <a:spcAft>
                <a:spcPts val="0"/>
              </a:spcAft>
            </a:pPr>
            <a:r>
              <a:rPr lang="en-US" altLang="zh-TW" kern="100" dirty="0">
                <a:latin typeface="Times New Roman"/>
                <a:cs typeface="Times New Roman"/>
              </a:rPr>
              <a:t>On 25 July AD1894, the Chinese cruiser, </a:t>
            </a:r>
            <a:r>
              <a:rPr lang="en-US" altLang="zh-TW" kern="100" dirty="0" err="1">
                <a:latin typeface="Times New Roman"/>
                <a:cs typeface="Times New Roman"/>
              </a:rPr>
              <a:t>Jiyuan</a:t>
            </a:r>
            <a:r>
              <a:rPr lang="en-US" altLang="zh-TW" kern="100" dirty="0">
                <a:latin typeface="Times New Roman"/>
                <a:cs typeface="Times New Roman"/>
              </a:rPr>
              <a:t> (</a:t>
            </a:r>
            <a:r>
              <a:rPr lang="zh-TW" altLang="zh-TW" kern="100" dirty="0">
                <a:latin typeface="Times New Roman"/>
                <a:cs typeface="Times New Roman"/>
              </a:rPr>
              <a:t>濟遠</a:t>
            </a:r>
            <a:r>
              <a:rPr lang="en-US" altLang="zh-TW" kern="100" dirty="0">
                <a:latin typeface="Times New Roman"/>
                <a:cs typeface="Times New Roman"/>
              </a:rPr>
              <a:t>), and the torpedo gunboat, </a:t>
            </a:r>
            <a:r>
              <a:rPr lang="en-US" altLang="zh-TW" kern="100" dirty="0" err="1">
                <a:latin typeface="Times New Roman"/>
                <a:cs typeface="Times New Roman"/>
              </a:rPr>
              <a:t>Guangyi</a:t>
            </a:r>
            <a:r>
              <a:rPr lang="en-US" altLang="zh-TW" kern="100" dirty="0">
                <a:latin typeface="Times New Roman"/>
                <a:cs typeface="Times New Roman"/>
              </a:rPr>
              <a:t> (</a:t>
            </a:r>
            <a:r>
              <a:rPr lang="zh-TW" altLang="zh-TW" kern="100" dirty="0">
                <a:latin typeface="Times New Roman"/>
                <a:cs typeface="Times New Roman"/>
              </a:rPr>
              <a:t>廣乙</a:t>
            </a:r>
            <a:r>
              <a:rPr lang="en-US" altLang="zh-TW" kern="100" dirty="0">
                <a:latin typeface="Times New Roman"/>
                <a:cs typeface="Times New Roman"/>
              </a:rPr>
              <a:t>), of the Qing Dynasty’s </a:t>
            </a:r>
            <a:r>
              <a:rPr lang="en-US" altLang="zh-TW" kern="100" dirty="0" err="1">
                <a:latin typeface="Times New Roman"/>
                <a:cs typeface="Times New Roman"/>
              </a:rPr>
              <a:t>Beiyang</a:t>
            </a:r>
            <a:r>
              <a:rPr lang="en-US" altLang="zh-TW" kern="100" dirty="0">
                <a:latin typeface="Times New Roman"/>
                <a:cs typeface="Times New Roman"/>
              </a:rPr>
              <a:t> Fleet were near </a:t>
            </a:r>
            <a:r>
              <a:rPr lang="en-US" altLang="zh-TW" kern="100" dirty="0" err="1">
                <a:latin typeface="Times New Roman"/>
                <a:cs typeface="Times New Roman"/>
              </a:rPr>
              <a:t>Fengdao</a:t>
            </a:r>
            <a:r>
              <a:rPr lang="en-US" altLang="zh-TW" kern="100" dirty="0">
                <a:latin typeface="Times New Roman"/>
                <a:cs typeface="Times New Roman"/>
              </a:rPr>
              <a:t> Island (</a:t>
            </a:r>
            <a:r>
              <a:rPr lang="zh-TW" altLang="zh-TW" kern="100" dirty="0">
                <a:latin typeface="Times New Roman"/>
                <a:cs typeface="Times New Roman"/>
              </a:rPr>
              <a:t>豐島</a:t>
            </a:r>
            <a:r>
              <a:rPr lang="en-US" altLang="zh-TW" kern="100" dirty="0">
                <a:latin typeface="Times New Roman"/>
                <a:cs typeface="Times New Roman"/>
              </a:rPr>
              <a:t>) on the Yellow Sea and were ambushed by Japanese warships. The </a:t>
            </a:r>
            <a:r>
              <a:rPr lang="en-US" altLang="zh-TW" kern="100" dirty="0" err="1">
                <a:latin typeface="Times New Roman"/>
                <a:cs typeface="Times New Roman"/>
              </a:rPr>
              <a:t>Guangyi</a:t>
            </a:r>
            <a:r>
              <a:rPr lang="en-US" altLang="zh-TW" kern="100" dirty="0">
                <a:latin typeface="Times New Roman"/>
                <a:cs typeface="Times New Roman"/>
              </a:rPr>
              <a:t> suffered heavy casualties and was burnt. The </a:t>
            </a:r>
            <a:r>
              <a:rPr lang="en-US" altLang="zh-TW" kern="100" dirty="0" err="1">
                <a:latin typeface="Times New Roman"/>
                <a:cs typeface="Times New Roman"/>
              </a:rPr>
              <a:t>Jiyuan</a:t>
            </a:r>
            <a:r>
              <a:rPr lang="en-US" altLang="zh-TW" kern="100" dirty="0">
                <a:latin typeface="Times New Roman"/>
                <a:cs typeface="Times New Roman"/>
              </a:rPr>
              <a:t> then fled in defeat. While chasing the </a:t>
            </a:r>
            <a:r>
              <a:rPr lang="en-US" altLang="zh-TW" kern="100" dirty="0" err="1">
                <a:latin typeface="Times New Roman"/>
                <a:cs typeface="Times New Roman"/>
              </a:rPr>
              <a:t>Jiyuan</a:t>
            </a:r>
            <a:r>
              <a:rPr lang="en-US" altLang="zh-TW" kern="100" dirty="0">
                <a:latin typeface="Times New Roman"/>
                <a:cs typeface="Times New Roman"/>
              </a:rPr>
              <a:t>, Japanese warships met </a:t>
            </a:r>
            <a:r>
              <a:rPr lang="en-US" altLang="zh-TW" kern="100" dirty="0" err="1">
                <a:latin typeface="Times New Roman"/>
                <a:cs typeface="Times New Roman"/>
              </a:rPr>
              <a:t>Gaosheng</a:t>
            </a:r>
            <a:r>
              <a:rPr lang="en-US" altLang="zh-TW" kern="100" dirty="0">
                <a:latin typeface="Times New Roman"/>
                <a:cs typeface="Times New Roman"/>
              </a:rPr>
              <a:t> (</a:t>
            </a:r>
            <a:r>
              <a:rPr lang="zh-TW" altLang="en-US" kern="100" dirty="0">
                <a:latin typeface="Times New Roman"/>
                <a:cs typeface="Times New Roman"/>
              </a:rPr>
              <a:t>高陞</a:t>
            </a:r>
            <a:r>
              <a:rPr lang="en-US" altLang="zh-TW" kern="100" dirty="0">
                <a:latin typeface="Times New Roman"/>
                <a:cs typeface="Times New Roman"/>
              </a:rPr>
              <a:t>), a British vessel temporarily chartered by the Qing government to transport soldiers and weapons which had </a:t>
            </a:r>
            <a:r>
              <a:rPr lang="en-US" altLang="zh-CN" kern="100" dirty="0">
                <a:latin typeface="Times New Roman"/>
                <a:cs typeface="Times New Roman"/>
              </a:rPr>
              <a:t>accidentally appeared there</a:t>
            </a:r>
            <a:r>
              <a:rPr lang="en-US" altLang="zh-TW" kern="100" dirty="0">
                <a:latin typeface="Times New Roman"/>
                <a:cs typeface="Times New Roman"/>
              </a:rPr>
              <a:t>. Although </a:t>
            </a:r>
            <a:r>
              <a:rPr lang="en-US" altLang="zh-TW" kern="100" dirty="0" err="1">
                <a:latin typeface="Times New Roman"/>
                <a:cs typeface="Times New Roman"/>
              </a:rPr>
              <a:t>Gaosheng</a:t>
            </a:r>
            <a:r>
              <a:rPr lang="en-US" altLang="zh-TW" kern="100" dirty="0">
                <a:latin typeface="Times New Roman"/>
                <a:cs typeface="Times New Roman"/>
              </a:rPr>
              <a:t> had no intention of being involved in this conflict, the Japanese navy ordered the transport vessel to surrender. When the Qing soldiers refused, the Japanese warships attacked and sank it, causing the deaths of over 700 Chinese crew members. This became known as the Battle of </a:t>
            </a:r>
            <a:r>
              <a:rPr lang="en-US" altLang="zh-TW" kern="100" dirty="0" err="1">
                <a:latin typeface="Times New Roman"/>
                <a:cs typeface="Times New Roman"/>
              </a:rPr>
              <a:t>Fengdao</a:t>
            </a:r>
            <a:r>
              <a:rPr lang="en-US" altLang="zh-TW" kern="100" dirty="0">
                <a:latin typeface="Times New Roman"/>
                <a:cs typeface="Times New Roman"/>
              </a:rPr>
              <a:t>. On September 17, both the Chinese and Japanese navies fought a decisive battle at </a:t>
            </a:r>
            <a:r>
              <a:rPr lang="en-US" altLang="zh-TW" kern="100" dirty="0" err="1">
                <a:latin typeface="Times New Roman"/>
                <a:cs typeface="Times New Roman"/>
              </a:rPr>
              <a:t>Dadonggou</a:t>
            </a:r>
            <a:r>
              <a:rPr lang="en-US" altLang="zh-TW" kern="100" dirty="0">
                <a:latin typeface="Times New Roman"/>
                <a:cs typeface="Times New Roman"/>
              </a:rPr>
              <a:t> (</a:t>
            </a:r>
            <a:r>
              <a:rPr lang="zh-TW" altLang="en-US" kern="100" dirty="0">
                <a:latin typeface="Times New Roman"/>
                <a:cs typeface="Times New Roman"/>
              </a:rPr>
              <a:t>大東溝</a:t>
            </a:r>
            <a:r>
              <a:rPr lang="en-US" altLang="zh-TW" kern="100" dirty="0">
                <a:latin typeface="Times New Roman"/>
                <a:cs typeface="Times New Roman"/>
              </a:rPr>
              <a:t>) in the Yellow Sea, which came to be known as the Battle of </a:t>
            </a:r>
            <a:r>
              <a:rPr lang="en-US" altLang="zh-TW" kern="100" dirty="0" err="1">
                <a:latin typeface="Times New Roman"/>
                <a:cs typeface="Times New Roman"/>
              </a:rPr>
              <a:t>Dadonggou</a:t>
            </a:r>
            <a:r>
              <a:rPr lang="en-US" altLang="zh-TW" kern="100" dirty="0">
                <a:latin typeface="Times New Roman"/>
                <a:cs typeface="Times New Roman"/>
              </a:rPr>
              <a:t> or the Battle of the Yalu River. This was also one of the most important battles of the Sino-Japanese War. </a:t>
            </a:r>
            <a:endParaRPr lang="zh-HK" altLang="zh-TW" kern="100" dirty="0">
              <a:latin typeface="Times New Roman"/>
              <a:cs typeface="Times New Roman"/>
            </a:endParaRPr>
          </a:p>
        </p:txBody>
      </p:sp>
    </p:spTree>
    <p:extLst>
      <p:ext uri="{BB962C8B-B14F-4D97-AF65-F5344CB8AC3E}">
        <p14:creationId xmlns:p14="http://schemas.microsoft.com/office/powerpoint/2010/main" val="945702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9" name="TextBox 5"/>
          <p:cNvSpPr txBox="1"/>
          <p:nvPr/>
        </p:nvSpPr>
        <p:spPr>
          <a:xfrm>
            <a:off x="0" y="1220978"/>
            <a:ext cx="2726765" cy="1569660"/>
          </a:xfrm>
          <a:prstGeom prst="rect">
            <a:avLst/>
          </a:prstGeom>
          <a:solidFill>
            <a:srgbClr val="C0504D">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The Specifications of the Japanese Flagship </a:t>
            </a:r>
            <a:r>
              <a:rPr kumimoji="0"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Matsushima</a:t>
            </a:r>
            <a:endParaRPr kumimoji="0" lang="zh-HK" alt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pic>
        <p:nvPicPr>
          <p:cNvPr id="10" name="圖片 9"/>
          <p:cNvPicPr/>
          <p:nvPr/>
        </p:nvPicPr>
        <p:blipFill>
          <a:blip r:embed="rId3">
            <a:extLst>
              <a:ext uri="{28A0092B-C50C-407E-A947-70E740481C1C}">
                <a14:useLocalDpi xmlns:a14="http://schemas.microsoft.com/office/drawing/2010/main" val="0"/>
              </a:ext>
            </a:extLst>
          </a:blip>
          <a:srcRect/>
          <a:stretch>
            <a:fillRect/>
          </a:stretch>
        </p:blipFill>
        <p:spPr bwMode="auto">
          <a:xfrm>
            <a:off x="1805439" y="2138921"/>
            <a:ext cx="678461" cy="468015"/>
          </a:xfrm>
          <a:prstGeom prst="rect">
            <a:avLst/>
          </a:prstGeom>
          <a:noFill/>
          <a:ln>
            <a:noFill/>
          </a:ln>
          <a:extLst>
            <a:ext uri="{FAA26D3D-D897-4be2-8F04-BA451C77F1D7}">
              <ma14:placeholderFlag xmlns:ma14="http://schemas.microsoft.com/office/mac/drawingml/2011/main" xmlns=""/>
            </a:ext>
          </a:extLst>
        </p:spPr>
      </p:pic>
      <p:pic>
        <p:nvPicPr>
          <p:cNvPr id="13" name="Picture 3"/>
          <p:cNvPicPr>
            <a:picLocks noChangeAspect="1" noChangeArrowheads="1"/>
          </p:cNvPicPr>
          <p:nvPr/>
        </p:nvPicPr>
        <p:blipFill>
          <a:blip r:embed="rId4" cstate="print"/>
          <a:srcRect/>
          <a:stretch>
            <a:fillRect/>
          </a:stretch>
        </p:blipFill>
        <p:spPr bwMode="auto">
          <a:xfrm>
            <a:off x="2841355" y="245074"/>
            <a:ext cx="5791200" cy="4230370"/>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
        <p:nvSpPr>
          <p:cNvPr id="14" name="TextBox 7"/>
          <p:cNvSpPr txBox="1"/>
          <p:nvPr/>
        </p:nvSpPr>
        <p:spPr>
          <a:xfrm>
            <a:off x="2841355" y="245077"/>
            <a:ext cx="3132725" cy="2303051"/>
          </a:xfrm>
          <a:prstGeom prst="rect">
            <a:avLst/>
          </a:prstGeom>
          <a:noFill/>
        </p:spPr>
        <p:txBody>
          <a:bodyPr wrap="square" rtlCol="0">
            <a:noAutofit/>
          </a:bodyPr>
          <a:lstStyle/>
          <a:p>
            <a:pPr>
              <a:spcAft>
                <a:spcPts val="0"/>
              </a:spcAft>
            </a:pPr>
            <a:r>
              <a:rPr lang="en-US" altLang="zh-CN" sz="1400" kern="1200" dirty="0">
                <a:effectLst/>
                <a:latin typeface="Times New Roman" panose="02020603050405020304" pitchFamily="18" charset="0"/>
                <a:ea typeface="新細明體"/>
                <a:cs typeface="Times New Roman" panose="02020603050405020304" pitchFamily="18" charset="0"/>
              </a:rPr>
              <a:t>Typ</a:t>
            </a:r>
            <a:r>
              <a:rPr lang="en-US" altLang="zh-CN" sz="1400" dirty="0">
                <a:latin typeface="Times New Roman" panose="02020603050405020304" pitchFamily="18" charset="0"/>
                <a:ea typeface="新細明體"/>
                <a:cs typeface="Times New Roman" panose="02020603050405020304" pitchFamily="18" charset="0"/>
              </a:rPr>
              <a:t>e of Warship: coastal defense cruiser</a:t>
            </a:r>
          </a:p>
          <a:p>
            <a:pPr>
              <a:spcAft>
                <a:spcPts val="0"/>
              </a:spcAft>
            </a:pPr>
            <a:r>
              <a:rPr lang="en-US" altLang="zh-HK" sz="1400" dirty="0">
                <a:effectLst/>
                <a:latin typeface="Times New Roman" panose="02020603050405020304" pitchFamily="18" charset="0"/>
                <a:ea typeface="新細明體"/>
                <a:cs typeface="Times New Roman" panose="02020603050405020304" pitchFamily="18" charset="0"/>
              </a:rPr>
              <a:t>Place of </a:t>
            </a:r>
            <a:r>
              <a:rPr lang="en-US" altLang="zh-HK" sz="1400" dirty="0">
                <a:latin typeface="Times New Roman" panose="02020603050405020304" pitchFamily="18" charset="0"/>
                <a:ea typeface="新細明體"/>
                <a:cs typeface="Times New Roman" panose="02020603050405020304" pitchFamily="18" charset="0"/>
              </a:rPr>
              <a:t>Pr</a:t>
            </a:r>
            <a:r>
              <a:rPr lang="en-US" altLang="zh-HK" sz="1400" dirty="0">
                <a:effectLst/>
                <a:latin typeface="Times New Roman" panose="02020603050405020304" pitchFamily="18" charset="0"/>
                <a:ea typeface="新細明體"/>
                <a:cs typeface="Times New Roman" panose="02020603050405020304" pitchFamily="18" charset="0"/>
              </a:rPr>
              <a:t>oduction: France</a:t>
            </a:r>
          </a:p>
          <a:p>
            <a:pPr>
              <a:spcAft>
                <a:spcPts val="0"/>
              </a:spcAft>
            </a:pPr>
            <a:r>
              <a:rPr lang="en-US" altLang="zh-HK" sz="1400" dirty="0">
                <a:latin typeface="Times New Roman" panose="02020603050405020304" pitchFamily="18" charset="0"/>
                <a:ea typeface="新細明體"/>
                <a:cs typeface="Times New Roman" panose="02020603050405020304" pitchFamily="18" charset="0"/>
              </a:rPr>
              <a:t>Active Service: </a:t>
            </a:r>
            <a:r>
              <a:rPr lang="en-US" altLang="zh-HK" sz="1400" dirty="0" smtClean="0">
                <a:latin typeface="Times New Roman" panose="02020603050405020304" pitchFamily="18" charset="0"/>
                <a:ea typeface="新細明體"/>
                <a:cs typeface="Times New Roman" panose="02020603050405020304" pitchFamily="18" charset="0"/>
              </a:rPr>
              <a:t>AD1</a:t>
            </a:r>
            <a:r>
              <a:rPr lang="en-US" sz="1400" kern="1200" dirty="0" smtClean="0">
                <a:effectLst/>
                <a:latin typeface="Times New Roman" panose="02020603050405020304" pitchFamily="18" charset="0"/>
                <a:ea typeface="新細明體"/>
                <a:cs typeface="Times New Roman" panose="02020603050405020304" pitchFamily="18" charset="0"/>
              </a:rPr>
              <a:t>892</a:t>
            </a:r>
            <a:endParaRPr lang="zh-HK" sz="1400" dirty="0">
              <a:effectLst/>
              <a:latin typeface="Times New Roman" panose="02020603050405020304" pitchFamily="18" charset="0"/>
              <a:ea typeface="新細明體"/>
              <a:cs typeface="Times New Roman" panose="02020603050405020304" pitchFamily="18" charset="0"/>
            </a:endParaRPr>
          </a:p>
          <a:p>
            <a:pPr>
              <a:spcAft>
                <a:spcPts val="0"/>
              </a:spcAft>
            </a:pPr>
            <a:r>
              <a:rPr lang="en-US" altLang="zh-CN" sz="1400" kern="1200" dirty="0">
                <a:effectLst/>
                <a:latin typeface="Times New Roman" panose="02020603050405020304" pitchFamily="18" charset="0"/>
                <a:ea typeface="新細明體"/>
                <a:cs typeface="Times New Roman" panose="02020603050405020304" pitchFamily="18" charset="0"/>
              </a:rPr>
              <a:t>Water Displacement: </a:t>
            </a:r>
            <a:r>
              <a:rPr lang="en-US" sz="1400" kern="1200" dirty="0">
                <a:effectLst/>
                <a:latin typeface="Times New Roman" panose="02020603050405020304" pitchFamily="18" charset="0"/>
                <a:ea typeface="新細明體"/>
                <a:cs typeface="Times New Roman" panose="02020603050405020304" pitchFamily="18" charset="0"/>
              </a:rPr>
              <a:t>4,278</a:t>
            </a:r>
            <a:r>
              <a:rPr lang="en-US" sz="1400" dirty="0">
                <a:latin typeface="Times New Roman" panose="02020603050405020304" pitchFamily="18" charset="0"/>
                <a:ea typeface="新細明體"/>
                <a:cs typeface="Times New Roman" panose="02020603050405020304" pitchFamily="18" charset="0"/>
              </a:rPr>
              <a:t> tons</a:t>
            </a:r>
            <a:endParaRPr lang="zh-HK" sz="1400" dirty="0">
              <a:effectLst/>
              <a:latin typeface="Times New Roman" panose="02020603050405020304" pitchFamily="18" charset="0"/>
              <a:ea typeface="新細明體"/>
              <a:cs typeface="Times New Roman" panose="02020603050405020304" pitchFamily="18" charset="0"/>
            </a:endParaRPr>
          </a:p>
          <a:p>
            <a:pPr>
              <a:spcAft>
                <a:spcPts val="0"/>
              </a:spcAft>
            </a:pPr>
            <a:r>
              <a:rPr lang="en-US" altLang="zh-CN" sz="1400" kern="1200" dirty="0">
                <a:effectLst/>
                <a:latin typeface="Times New Roman" panose="02020603050405020304" pitchFamily="18" charset="0"/>
                <a:ea typeface="新細明體"/>
                <a:cs typeface="Times New Roman" panose="02020603050405020304" pitchFamily="18" charset="0"/>
              </a:rPr>
              <a:t>Full Length:</a:t>
            </a:r>
            <a:r>
              <a:rPr lang="en-US" sz="1400" kern="1200" dirty="0">
                <a:effectLst/>
                <a:latin typeface="Times New Roman" panose="02020603050405020304" pitchFamily="18" charset="0"/>
                <a:ea typeface="新細明體"/>
                <a:cs typeface="Times New Roman" panose="02020603050405020304" pitchFamily="18" charset="0"/>
              </a:rPr>
              <a:t>89.9m</a:t>
            </a:r>
            <a:endParaRPr lang="zh-HK" sz="1400" dirty="0">
              <a:effectLst/>
              <a:latin typeface="Times New Roman" panose="02020603050405020304" pitchFamily="18" charset="0"/>
              <a:ea typeface="新細明體"/>
              <a:cs typeface="Times New Roman" panose="02020603050405020304" pitchFamily="18" charset="0"/>
            </a:endParaRPr>
          </a:p>
          <a:p>
            <a:pPr>
              <a:spcAft>
                <a:spcPts val="0"/>
              </a:spcAft>
            </a:pPr>
            <a:r>
              <a:rPr lang="en-US" altLang="zh-CN" sz="1400" kern="1200" dirty="0">
                <a:effectLst/>
                <a:latin typeface="Times New Roman" panose="02020603050405020304" pitchFamily="18" charset="0"/>
                <a:ea typeface="新細明體"/>
                <a:cs typeface="Times New Roman" panose="02020603050405020304" pitchFamily="18" charset="0"/>
              </a:rPr>
              <a:t>Horsepower: </a:t>
            </a:r>
            <a:r>
              <a:rPr lang="en-US" sz="1400" kern="1200" dirty="0">
                <a:effectLst/>
                <a:latin typeface="Times New Roman" panose="02020603050405020304" pitchFamily="18" charset="0"/>
                <a:ea typeface="新細明體"/>
                <a:cs typeface="Times New Roman" panose="02020603050405020304" pitchFamily="18" charset="0"/>
              </a:rPr>
              <a:t>5,400 </a:t>
            </a:r>
          </a:p>
          <a:p>
            <a:pPr>
              <a:spcAft>
                <a:spcPts val="0"/>
              </a:spcAft>
            </a:pPr>
            <a:r>
              <a:rPr lang="en-US" altLang="zh-CN" sz="1400" kern="1200" dirty="0">
                <a:effectLst/>
                <a:latin typeface="Times New Roman" panose="02020603050405020304" pitchFamily="18" charset="0"/>
                <a:ea typeface="新細明體"/>
                <a:cs typeface="Times New Roman" panose="02020603050405020304" pitchFamily="18" charset="0"/>
              </a:rPr>
              <a:t>Ship Speed: </a:t>
            </a:r>
            <a:r>
              <a:rPr lang="en-US" sz="1400" kern="1200" dirty="0">
                <a:effectLst/>
                <a:latin typeface="Times New Roman" panose="02020603050405020304" pitchFamily="18" charset="0"/>
                <a:ea typeface="新細明體"/>
                <a:cs typeface="Times New Roman" panose="02020603050405020304" pitchFamily="18" charset="0"/>
              </a:rPr>
              <a:t>16</a:t>
            </a:r>
            <a:r>
              <a:rPr lang="en-US" sz="1400" dirty="0">
                <a:latin typeface="Times New Roman" panose="02020603050405020304" pitchFamily="18" charset="0"/>
                <a:ea typeface="新細明體"/>
                <a:cs typeface="Times New Roman" panose="02020603050405020304" pitchFamily="18" charset="0"/>
              </a:rPr>
              <a:t> knots</a:t>
            </a:r>
            <a:endParaRPr lang="zh-HK" sz="1400" dirty="0">
              <a:effectLst/>
              <a:latin typeface="Times New Roman" panose="02020603050405020304" pitchFamily="18" charset="0"/>
              <a:ea typeface="新細明體"/>
              <a:cs typeface="Times New Roman" panose="02020603050405020304" pitchFamily="18" charset="0"/>
            </a:endParaRPr>
          </a:p>
          <a:p>
            <a:pPr>
              <a:spcAft>
                <a:spcPts val="0"/>
              </a:spcAft>
            </a:pPr>
            <a:r>
              <a:rPr lang="en-US" altLang="zh-CN" sz="1400" kern="1200" dirty="0">
                <a:effectLst/>
                <a:latin typeface="Times New Roman" panose="02020603050405020304" pitchFamily="18" charset="0"/>
                <a:ea typeface="新細明體"/>
                <a:cs typeface="Times New Roman" panose="02020603050405020304" pitchFamily="18" charset="0"/>
              </a:rPr>
              <a:t>Soldiers: </a:t>
            </a:r>
            <a:r>
              <a:rPr lang="en-US" sz="1400" kern="1200" dirty="0">
                <a:effectLst/>
                <a:latin typeface="Times New Roman" panose="02020603050405020304" pitchFamily="18" charset="0"/>
                <a:ea typeface="新細明體"/>
                <a:cs typeface="Times New Roman" panose="02020603050405020304" pitchFamily="18" charset="0"/>
              </a:rPr>
              <a:t>360</a:t>
            </a:r>
            <a:endParaRPr lang="zh-HK" sz="1400" dirty="0">
              <a:effectLst/>
              <a:latin typeface="Times New Roman" panose="02020603050405020304" pitchFamily="18" charset="0"/>
              <a:ea typeface="新細明體"/>
              <a:cs typeface="Times New Roman" panose="02020603050405020304" pitchFamily="18" charset="0"/>
            </a:endParaRPr>
          </a:p>
          <a:p>
            <a:pPr>
              <a:spcAft>
                <a:spcPts val="0"/>
              </a:spcAft>
            </a:pPr>
            <a:r>
              <a:rPr lang="en-US" sz="1400" kern="1200" dirty="0">
                <a:effectLst/>
                <a:latin typeface="Times New Roman" panose="02020603050405020304" pitchFamily="18" charset="0"/>
                <a:ea typeface="新細明體"/>
                <a:cs typeface="Times New Roman" panose="02020603050405020304" pitchFamily="18" charset="0"/>
              </a:rPr>
              <a:t>one 32cm</a:t>
            </a:r>
            <a:r>
              <a:rPr lang="en-US" sz="1400" dirty="0">
                <a:latin typeface="Times New Roman" panose="02020603050405020304" pitchFamily="18" charset="0"/>
                <a:ea typeface="新細明體"/>
                <a:cs typeface="Times New Roman" panose="02020603050405020304" pitchFamily="18" charset="0"/>
              </a:rPr>
              <a:t> gun </a:t>
            </a:r>
            <a:endParaRPr lang="zh-HK" sz="1400" dirty="0">
              <a:effectLst/>
              <a:latin typeface="Times New Roman" panose="02020603050405020304" pitchFamily="18" charset="0"/>
              <a:ea typeface="新細明體"/>
              <a:cs typeface="Times New Roman" panose="02020603050405020304" pitchFamily="18" charset="0"/>
            </a:endParaRPr>
          </a:p>
          <a:p>
            <a:pPr>
              <a:spcAft>
                <a:spcPts val="0"/>
              </a:spcAft>
            </a:pPr>
            <a:r>
              <a:rPr lang="en-US" sz="1400" dirty="0">
                <a:latin typeface="Times New Roman" panose="02020603050405020304" pitchFamily="18" charset="0"/>
                <a:ea typeface="新細明體"/>
                <a:cs typeface="Times New Roman" panose="02020603050405020304" pitchFamily="18" charset="0"/>
              </a:rPr>
              <a:t>twelve</a:t>
            </a:r>
            <a:r>
              <a:rPr lang="en-US" sz="1400" kern="1200" dirty="0">
                <a:effectLst/>
                <a:latin typeface="Times New Roman" panose="02020603050405020304" pitchFamily="18" charset="0"/>
                <a:ea typeface="新細明體"/>
                <a:cs typeface="Times New Roman" panose="02020603050405020304" pitchFamily="18" charset="0"/>
              </a:rPr>
              <a:t> 12cm quick-firing guns</a:t>
            </a:r>
            <a:endParaRPr lang="zh-HK" sz="1400" dirty="0">
              <a:effectLst/>
              <a:latin typeface="Times New Roman" panose="02020603050405020304" pitchFamily="18" charset="0"/>
              <a:ea typeface="新細明體"/>
              <a:cs typeface="Times New Roman" panose="02020603050405020304" pitchFamily="18" charset="0"/>
            </a:endParaRPr>
          </a:p>
        </p:txBody>
      </p:sp>
      <p:sp>
        <p:nvSpPr>
          <p:cNvPr id="15" name="TextBox 8"/>
          <p:cNvSpPr txBox="1"/>
          <p:nvPr/>
        </p:nvSpPr>
        <p:spPr>
          <a:xfrm>
            <a:off x="6708170" y="1375681"/>
            <a:ext cx="1195065" cy="222167"/>
          </a:xfrm>
          <a:prstGeom prst="rect">
            <a:avLst/>
          </a:prstGeom>
          <a:noFill/>
        </p:spPr>
        <p:txBody>
          <a:bodyPr wrap="square" rtlCol="0">
            <a:noAutofit/>
          </a:bodyPr>
          <a:lstStyle/>
          <a:p>
            <a:pPr>
              <a:spcAft>
                <a:spcPts val="0"/>
              </a:spcAft>
            </a:pPr>
            <a:r>
              <a:rPr lang="en-US" altLang="zh-CN" sz="1600" kern="1200" dirty="0">
                <a:solidFill>
                  <a:srgbClr val="000000"/>
                </a:solidFill>
                <a:effectLst/>
                <a:latin typeface="Times New Roman" panose="02020603050405020304" pitchFamily="18" charset="0"/>
                <a:ea typeface="新細明體"/>
                <a:cs typeface="Times New Roman" panose="02020603050405020304" pitchFamily="18" charset="0"/>
              </a:rPr>
              <a:t>Main </a:t>
            </a:r>
            <a:r>
              <a:rPr lang="en-US" altLang="zh-CN" sz="1600" dirty="0">
                <a:solidFill>
                  <a:srgbClr val="000000"/>
                </a:solidFill>
                <a:latin typeface="Times New Roman" panose="02020603050405020304" pitchFamily="18" charset="0"/>
                <a:ea typeface="新細明體"/>
                <a:cs typeface="Times New Roman" panose="02020603050405020304" pitchFamily="18" charset="0"/>
              </a:rPr>
              <a:t>gun</a:t>
            </a:r>
            <a:endParaRPr lang="zh-HK" sz="1600" dirty="0">
              <a:effectLst/>
              <a:latin typeface="Times New Roman" panose="02020603050405020304" pitchFamily="18" charset="0"/>
              <a:ea typeface="新細明體"/>
              <a:cs typeface="Times New Roman" panose="02020603050405020304" pitchFamily="18" charset="0"/>
            </a:endParaRPr>
          </a:p>
        </p:txBody>
      </p:sp>
      <p:cxnSp>
        <p:nvCxnSpPr>
          <p:cNvPr id="16" name="Straight Connector 10"/>
          <p:cNvCxnSpPr/>
          <p:nvPr/>
        </p:nvCxnSpPr>
        <p:spPr>
          <a:xfrm>
            <a:off x="7134496" y="1781593"/>
            <a:ext cx="0" cy="909350"/>
          </a:xfrm>
          <a:prstGeom prst="line">
            <a:avLst/>
          </a:prstGeom>
          <a:ln w="28575" cmpd="sng">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4"/>
          <p:cNvSpPr txBox="1"/>
          <p:nvPr/>
        </p:nvSpPr>
        <p:spPr>
          <a:xfrm>
            <a:off x="2841355" y="3549304"/>
            <a:ext cx="3319893" cy="518059"/>
          </a:xfrm>
          <a:prstGeom prst="rect">
            <a:avLst/>
          </a:prstGeom>
          <a:solidFill>
            <a:schemeClr val="bg2">
              <a:lumMod val="75000"/>
            </a:schemeClr>
          </a:solidFill>
        </p:spPr>
        <p:txBody>
          <a:bodyPr wrap="square" rtlCol="0">
            <a:noAutofit/>
          </a:bodyPr>
          <a:lstStyle/>
          <a:p>
            <a:pPr lvl="0" defTabSz="914400">
              <a:defRPr/>
            </a:pPr>
            <a:r>
              <a:rPr lang="en-US" altLang="zh-CN" sz="1400" dirty="0">
                <a:solidFill>
                  <a:srgbClr val="000000"/>
                </a:solidFill>
                <a:latin typeface="Times New Roman" panose="02020603050405020304" pitchFamily="18" charset="0"/>
                <a:ea typeface="新細明體"/>
                <a:cs typeface="Times New Roman" panose="02020603050405020304" pitchFamily="18" charset="0"/>
              </a:rPr>
              <a:t>(Image:</a:t>
            </a:r>
            <a:r>
              <a:rPr lang="zh-CN" altLang="en-US" sz="1400" dirty="0">
                <a:solidFill>
                  <a:srgbClr val="000000"/>
                </a:solidFill>
                <a:latin typeface="Times New Roman" panose="02020603050405020304" pitchFamily="18" charset="0"/>
                <a:ea typeface="新細明體"/>
                <a:cs typeface="Times New Roman" panose="02020603050405020304" pitchFamily="18" charset="0"/>
              </a:rPr>
              <a:t> </a:t>
            </a:r>
            <a:r>
              <a:rPr lang="en-US" altLang="zh-CN" sz="1400" dirty="0">
                <a:solidFill>
                  <a:srgbClr val="000000"/>
                </a:solidFill>
                <a:latin typeface="Times New Roman" panose="02020603050405020304" pitchFamily="18" charset="0"/>
                <a:ea typeface="新細明體"/>
                <a:cs typeface="Times New Roman" panose="02020603050405020304" pitchFamily="18" charset="0"/>
              </a:rPr>
              <a:t>Wikipedia:</a:t>
            </a:r>
            <a:r>
              <a:rPr lang="zh-CN" altLang="en-US" sz="1400" dirty="0">
                <a:solidFill>
                  <a:srgbClr val="000000"/>
                </a:solidFill>
                <a:latin typeface="Times New Roman" panose="02020603050405020304" pitchFamily="18" charset="0"/>
                <a:ea typeface="新細明體"/>
                <a:cs typeface="Times New Roman" panose="02020603050405020304" pitchFamily="18" charset="0"/>
              </a:rPr>
              <a:t> </a:t>
            </a:r>
            <a:r>
              <a:rPr lang="en-US" altLang="zh-CN" sz="1400" dirty="0">
                <a:solidFill>
                  <a:srgbClr val="000000"/>
                </a:solidFill>
                <a:latin typeface="Times New Roman" panose="02020603050405020304" pitchFamily="18" charset="0"/>
                <a:ea typeface="新細明體"/>
                <a:cs typeface="Times New Roman" panose="02020603050405020304" pitchFamily="18" charset="0"/>
              </a:rPr>
              <a:t>Japanese cruiser </a:t>
            </a:r>
            <a:r>
              <a:rPr lang="en-US" altLang="zh-CN" sz="1400" i="1" dirty="0">
                <a:solidFill>
                  <a:srgbClr val="000000"/>
                </a:solidFill>
                <a:latin typeface="Times New Roman" panose="02020603050405020304" pitchFamily="18" charset="0"/>
                <a:ea typeface="新細明體"/>
                <a:cs typeface="Times New Roman" panose="02020603050405020304" pitchFamily="18" charset="0"/>
              </a:rPr>
              <a:t>Matsushima</a:t>
            </a:r>
            <a:r>
              <a:rPr lang="en-US" altLang="zh-CN" sz="1400" dirty="0">
                <a:solidFill>
                  <a:srgbClr val="000000"/>
                </a:solidFill>
                <a:latin typeface="Times New Roman" panose="02020603050405020304" pitchFamily="18" charset="0"/>
                <a:ea typeface="新細明體"/>
                <a:cs typeface="Times New Roman" panose="02020603050405020304" pitchFamily="18" charset="0"/>
              </a:rPr>
              <a:t>)</a:t>
            </a:r>
            <a:endParaRPr lang="zh-HK" altLang="en-US" sz="1400" kern="0" dirty="0">
              <a:solidFill>
                <a:sysClr val="windowText" lastClr="000000"/>
              </a:solidFill>
              <a:latin typeface="Times New Roman" panose="02020603050405020304" pitchFamily="18" charset="0"/>
              <a:ea typeface="新細明體"/>
              <a:cs typeface="Times New Roman" panose="02020603050405020304" pitchFamily="18" charset="0"/>
            </a:endParaRPr>
          </a:p>
        </p:txBody>
      </p:sp>
      <p:sp>
        <p:nvSpPr>
          <p:cNvPr id="20" name="TextBox 11"/>
          <p:cNvSpPr txBox="1"/>
          <p:nvPr/>
        </p:nvSpPr>
        <p:spPr>
          <a:xfrm>
            <a:off x="370048" y="3676271"/>
            <a:ext cx="2222200" cy="2400657"/>
          </a:xfrm>
          <a:prstGeom prst="rect">
            <a:avLst/>
          </a:prstGeom>
          <a:solidFill>
            <a:schemeClr val="accent3">
              <a:lumMod val="40000"/>
              <a:lumOff val="60000"/>
            </a:schemeClr>
          </a:solidFill>
        </p:spPr>
        <p:txBody>
          <a:bodyPr wrap="square" rtlCol="0">
            <a:spAutoFit/>
          </a:bodyPr>
          <a:lstStyle/>
          <a:p>
            <a:pPr>
              <a:spcAft>
                <a:spcPts val="0"/>
              </a:spcAft>
            </a:pPr>
            <a:r>
              <a:rPr lang="en-US" altLang="zh-CN" sz="1500" dirty="0">
                <a:latin typeface="Times New Roman" panose="02020603050405020304" pitchFamily="18" charset="0"/>
                <a:ea typeface="新細明體"/>
                <a:cs typeface="Times New Roman" panose="02020603050405020304" pitchFamily="18" charset="0"/>
              </a:rPr>
              <a:t>The </a:t>
            </a:r>
            <a:r>
              <a:rPr lang="en-US" altLang="zh-CN" sz="1500" i="1" dirty="0">
                <a:latin typeface="Times New Roman" panose="02020603050405020304" pitchFamily="18" charset="0"/>
                <a:ea typeface="新細明體"/>
                <a:cs typeface="Times New Roman" panose="02020603050405020304" pitchFamily="18" charset="0"/>
              </a:rPr>
              <a:t>Matsushima</a:t>
            </a:r>
            <a:r>
              <a:rPr lang="en-US" altLang="zh-CN" sz="1500" kern="1200" dirty="0">
                <a:effectLst/>
                <a:latin typeface="Times New Roman" panose="02020603050405020304" pitchFamily="18" charset="0"/>
                <a:ea typeface="新細明體"/>
                <a:cs typeface="Times New Roman" panose="02020603050405020304" pitchFamily="18" charset="0"/>
              </a:rPr>
              <a:t> had the largest </a:t>
            </a:r>
            <a:r>
              <a:rPr lang="en-US" altLang="zh-CN" sz="1500" dirty="0">
                <a:latin typeface="Times New Roman" panose="02020603050405020304" pitchFamily="18" charset="0"/>
                <a:ea typeface="新細明體"/>
                <a:cs typeface="Times New Roman" panose="02020603050405020304" pitchFamily="18" charset="0"/>
              </a:rPr>
              <a:t>gun</a:t>
            </a:r>
            <a:r>
              <a:rPr lang="en-US" altLang="zh-CN" sz="1500" kern="1200" dirty="0">
                <a:effectLst/>
                <a:latin typeface="Times New Roman" panose="02020603050405020304" pitchFamily="18" charset="0"/>
                <a:ea typeface="新細明體"/>
                <a:cs typeface="Times New Roman" panose="02020603050405020304" pitchFamily="18" charset="0"/>
              </a:rPr>
              <a:t> in the entire Battle of the Yalu River with a diameter of </a:t>
            </a:r>
            <a:r>
              <a:rPr lang="en-US" sz="1500" kern="1200" dirty="0">
                <a:effectLst/>
                <a:latin typeface="Times New Roman" panose="02020603050405020304" pitchFamily="18" charset="0"/>
                <a:ea typeface="新細明體"/>
                <a:cs typeface="Times New Roman" panose="02020603050405020304" pitchFamily="18" charset="0"/>
              </a:rPr>
              <a:t>32cm</a:t>
            </a:r>
            <a:r>
              <a:rPr lang="en-US" sz="1500" dirty="0">
                <a:latin typeface="Times New Roman" panose="02020603050405020304" pitchFamily="18" charset="0"/>
                <a:ea typeface="新細明體"/>
                <a:cs typeface="Times New Roman" panose="02020603050405020304" pitchFamily="18" charset="0"/>
              </a:rPr>
              <a:t>. It was installed </a:t>
            </a:r>
            <a:r>
              <a:rPr lang="en-US" sz="1500" dirty="0" smtClean="0">
                <a:latin typeface="Times New Roman" panose="02020603050405020304" pitchFamily="18" charset="0"/>
                <a:ea typeface="新細明體"/>
                <a:cs typeface="Times New Roman" panose="02020603050405020304" pitchFamily="18" charset="0"/>
              </a:rPr>
              <a:t>at the </a:t>
            </a:r>
            <a:r>
              <a:rPr lang="en-US" sz="1500" dirty="0">
                <a:latin typeface="Times New Roman" panose="02020603050405020304" pitchFamily="18" charset="0"/>
                <a:ea typeface="新細明體"/>
                <a:cs typeface="Times New Roman" panose="02020603050405020304" pitchFamily="18" charset="0"/>
              </a:rPr>
              <a:t>end of the ship. Due to the large size of this gun, </a:t>
            </a:r>
            <a:r>
              <a:rPr lang="en-US" sz="1500" dirty="0" smtClean="0">
                <a:latin typeface="Times New Roman" panose="02020603050405020304" pitchFamily="18" charset="0"/>
                <a:ea typeface="新細明體"/>
                <a:cs typeface="Times New Roman" panose="02020603050405020304" pitchFamily="18" charset="0"/>
              </a:rPr>
              <a:t>the </a:t>
            </a:r>
            <a:r>
              <a:rPr lang="en-US" sz="1500" dirty="0">
                <a:latin typeface="Times New Roman" panose="02020603050405020304" pitchFamily="18" charset="0"/>
                <a:ea typeface="新細明體"/>
                <a:cs typeface="Times New Roman" panose="02020603050405020304" pitchFamily="18" charset="0"/>
              </a:rPr>
              <a:t>entire </a:t>
            </a:r>
            <a:r>
              <a:rPr lang="en-US" altLang="zh-CN" sz="1500" kern="1200" dirty="0">
                <a:effectLst/>
                <a:latin typeface="Times New Roman" panose="02020603050405020304" pitchFamily="18" charset="0"/>
                <a:ea typeface="新細明體"/>
                <a:cs typeface="Times New Roman" panose="02020603050405020304" pitchFamily="18" charset="0"/>
              </a:rPr>
              <a:t>warship would </a:t>
            </a:r>
            <a:r>
              <a:rPr lang="en-US" altLang="zh-CN" sz="1500" kern="1200" dirty="0" smtClean="0">
                <a:effectLst/>
                <a:latin typeface="Times New Roman" panose="02020603050405020304" pitchFamily="18" charset="0"/>
                <a:ea typeface="新細明體"/>
                <a:cs typeface="Times New Roman" panose="02020603050405020304" pitchFamily="18" charset="0"/>
              </a:rPr>
              <a:t>shake violently when it fired every time.</a:t>
            </a:r>
            <a:endParaRPr lang="zh-HK" sz="1500" dirty="0">
              <a:effectLst/>
              <a:latin typeface="Times New Roman" panose="02020603050405020304" pitchFamily="18" charset="0"/>
              <a:ea typeface="新細明體"/>
              <a:cs typeface="Times New Roman" panose="02020603050405020304" pitchFamily="18" charset="0"/>
            </a:endParaRPr>
          </a:p>
        </p:txBody>
      </p:sp>
      <p:pic>
        <p:nvPicPr>
          <p:cNvPr id="21" name="Picture 5"/>
          <p:cNvPicPr>
            <a:picLocks noChangeAspect="1" noChangeArrowheads="1"/>
          </p:cNvPicPr>
          <p:nvPr/>
        </p:nvPicPr>
        <p:blipFill>
          <a:blip r:embed="rId5" cstate="print"/>
          <a:srcRect/>
          <a:stretch>
            <a:fillRect/>
          </a:stretch>
        </p:blipFill>
        <p:spPr bwMode="auto">
          <a:xfrm>
            <a:off x="2841355" y="4615510"/>
            <a:ext cx="3964351" cy="2026805"/>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504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7" name="Picture 6"/>
          <p:cNvPicPr>
            <a:picLocks noChangeAspect="1" noChangeArrowheads="1"/>
          </p:cNvPicPr>
          <p:nvPr/>
        </p:nvPicPr>
        <p:blipFill>
          <a:blip r:embed="rId3" cstate="print"/>
          <a:srcRect/>
          <a:stretch>
            <a:fillRect/>
          </a:stretch>
        </p:blipFill>
        <p:spPr bwMode="auto">
          <a:xfrm>
            <a:off x="589473" y="1646338"/>
            <a:ext cx="3762385" cy="2698734"/>
          </a:xfrm>
          <a:prstGeom prst="rect">
            <a:avLst/>
          </a:prstGeom>
          <a:noFill/>
          <a:ln w="38100" cmpd="sng">
            <a:solidFill>
              <a:schemeClr val="accent1">
                <a:lumMod val="50000"/>
              </a:schemeClr>
            </a:solidFill>
            <a:miter lim="800000"/>
            <a:headEnd/>
            <a:tailEnd/>
          </a:ln>
          <a:effectLst>
            <a:outerShdw blurRad="50800" dist="38100" dir="2700000" algn="tl" rotWithShape="0">
              <a:prstClr val="black">
                <a:alpha val="40000"/>
              </a:prstClr>
            </a:outerShdw>
          </a:effectLst>
        </p:spPr>
      </p:pic>
      <p:sp>
        <p:nvSpPr>
          <p:cNvPr id="11" name="TextBox 13"/>
          <p:cNvSpPr txBox="1"/>
          <p:nvPr/>
        </p:nvSpPr>
        <p:spPr>
          <a:xfrm>
            <a:off x="4582235" y="1646338"/>
            <a:ext cx="3680236" cy="2105256"/>
          </a:xfrm>
          <a:prstGeom prst="rect">
            <a:avLst/>
          </a:prstGeom>
          <a:solidFill>
            <a:srgbClr val="4BACC6">
              <a:lumMod val="40000"/>
              <a:lumOff val="60000"/>
            </a:srgbClr>
          </a:solid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The </a:t>
            </a:r>
            <a:r>
              <a:rPr kumimoji="0" lang="en-US" altLang="zh-CN" sz="1500" b="0" i="1"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Matsushima</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 had installed a large number of quick-firing guns on both </a:t>
            </a:r>
            <a:r>
              <a:rPr kumimoji="0" lang="en-US" altLang="zh-CN" sz="1500" b="0" i="0" u="none" strike="noStrike" kern="1200" cap="none" spc="0" normalizeH="0" baseline="0" noProof="0" dirty="0" smtClean="0">
                <a:ln>
                  <a:noFill/>
                </a:ln>
                <a:effectLst/>
                <a:uLnTx/>
                <a:uFillTx/>
                <a:latin typeface="Times New Roman" panose="02020603050405020304" pitchFamily="18" charset="0"/>
                <a:ea typeface="新細明體"/>
                <a:cs typeface="Times New Roman" panose="02020603050405020304" pitchFamily="18" charset="0"/>
              </a:rPr>
              <a:t>sides</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 Even though the power of </a:t>
            </a:r>
            <a:r>
              <a:rPr lang="en-US" altLang="zh-CN" sz="1500" dirty="0">
                <a:latin typeface="Times New Roman" panose="02020603050405020304" pitchFamily="18" charset="0"/>
                <a:ea typeface="新細明體"/>
                <a:cs typeface="Times New Roman" panose="02020603050405020304" pitchFamily="18" charset="0"/>
              </a:rPr>
              <a:t>quick</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-firing guns was unlike average cannons, it could carry out short range </a:t>
            </a:r>
            <a:r>
              <a:rPr lang="en-US" altLang="zh-CN" sz="1500" dirty="0">
                <a:latin typeface="Times New Roman" panose="02020603050405020304" pitchFamily="18" charset="0"/>
                <a:ea typeface="新細明體"/>
                <a:cs typeface="Times New Roman" panose="02020603050405020304" pitchFamily="18" charset="0"/>
              </a:rPr>
              <a:t>quick</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-firing. Average </a:t>
            </a:r>
            <a:r>
              <a:rPr lang="en-US" altLang="zh-CN" sz="1500" dirty="0">
                <a:latin typeface="Times New Roman" panose="02020603050405020304" pitchFamily="18" charset="0"/>
                <a:ea typeface="新細明體"/>
                <a:cs typeface="Times New Roman" panose="02020603050405020304" pitchFamily="18" charset="0"/>
              </a:rPr>
              <a:t>guns</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 often </a:t>
            </a:r>
            <a:r>
              <a:rPr lang="en-US" altLang="zh-CN" sz="1500" dirty="0">
                <a:latin typeface="Times New Roman" panose="02020603050405020304" pitchFamily="18" charset="0"/>
                <a:ea typeface="新細明體"/>
                <a:cs typeface="Times New Roman" panose="02020603050405020304" pitchFamily="18" charset="0"/>
              </a:rPr>
              <a:t>needed several minutes</a:t>
            </a:r>
            <a:r>
              <a:rPr kumimoji="0" lang="zh-CN" altLang="en-US"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 </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before they could fire again. </a:t>
            </a:r>
            <a:r>
              <a:rPr kumimoji="0" lang="en-US" altLang="zh-CN" sz="1500" b="0" i="0" u="none" strike="noStrike" kern="1200" cap="none" spc="0" normalizeH="0" baseline="0" noProof="0" dirty="0" smtClean="0">
                <a:ln>
                  <a:noFill/>
                </a:ln>
                <a:effectLst/>
                <a:uLnTx/>
                <a:uFillTx/>
                <a:latin typeface="Times New Roman" panose="02020603050405020304" pitchFamily="18" charset="0"/>
                <a:ea typeface="新細明體"/>
                <a:cs typeface="Times New Roman" panose="02020603050405020304" pitchFamily="18" charset="0"/>
              </a:rPr>
              <a:t>At the </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same time, </a:t>
            </a:r>
            <a:r>
              <a:rPr lang="en-US" altLang="zh-CN" sz="1500" dirty="0">
                <a:latin typeface="Times New Roman" panose="02020603050405020304" pitchFamily="18" charset="0"/>
                <a:ea typeface="新細明體"/>
                <a:cs typeface="Times New Roman" panose="02020603050405020304" pitchFamily="18" charset="0"/>
              </a:rPr>
              <a:t>quick</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-firing guns</a:t>
            </a:r>
            <a:r>
              <a:rPr lang="zh-CN" altLang="en-US" sz="1500" dirty="0">
                <a:latin typeface="Times New Roman" panose="02020603050405020304" pitchFamily="18" charset="0"/>
                <a:ea typeface="新細明體"/>
                <a:cs typeface="Times New Roman" panose="02020603050405020304" pitchFamily="18" charset="0"/>
              </a:rPr>
              <a:t> </a:t>
            </a:r>
            <a:r>
              <a:rPr lang="en-US" altLang="zh-CN" sz="1500" dirty="0" smtClean="0">
                <a:latin typeface="Times New Roman" panose="02020603050405020304" pitchFamily="18" charset="0"/>
                <a:ea typeface="新細明體"/>
                <a:cs typeface="Times New Roman" panose="02020603050405020304" pitchFamily="18" charset="0"/>
              </a:rPr>
              <a:t>could </a:t>
            </a:r>
            <a:r>
              <a:rPr lang="en-US" altLang="zh-CN" sz="1500" dirty="0">
                <a:latin typeface="Times New Roman" panose="02020603050405020304" pitchFamily="18" charset="0"/>
                <a:ea typeface="新細明體"/>
                <a:cs typeface="Times New Roman" panose="02020603050405020304" pitchFamily="18" charset="0"/>
              </a:rPr>
              <a:t>have </a:t>
            </a:r>
            <a:r>
              <a:rPr lang="en-US" altLang="zh-CN" sz="1500" dirty="0" smtClean="0">
                <a:latin typeface="Times New Roman" panose="02020603050405020304" pitchFamily="18" charset="0"/>
                <a:ea typeface="新細明體"/>
                <a:cs typeface="Times New Roman" panose="02020603050405020304" pitchFamily="18" charset="0"/>
              </a:rPr>
              <a:t>already fired</a:t>
            </a:r>
            <a:r>
              <a:rPr lang="zh-CN" altLang="en-US" sz="1500" dirty="0" smtClean="0">
                <a:latin typeface="Times New Roman" panose="02020603050405020304" pitchFamily="18" charset="0"/>
                <a:ea typeface="新細明體"/>
                <a:cs typeface="Times New Roman" panose="02020603050405020304" pitchFamily="18" charset="0"/>
              </a:rPr>
              <a:t> </a:t>
            </a:r>
            <a:r>
              <a:rPr lang="en-US" altLang="zh-CN" sz="1500" dirty="0">
                <a:latin typeface="Times New Roman" panose="02020603050405020304" pitchFamily="18" charset="0"/>
                <a:ea typeface="新細明體"/>
                <a:cs typeface="Times New Roman" panose="02020603050405020304" pitchFamily="18" charset="0"/>
              </a:rPr>
              <a:t>7 times.</a:t>
            </a:r>
            <a:endParaRPr kumimoji="0" lang="zh-HK" altLang="en-US" sz="1500" b="0" i="0" u="none" strike="noStrike" kern="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endParaRPr>
          </a:p>
        </p:txBody>
      </p:sp>
      <p:sp>
        <p:nvSpPr>
          <p:cNvPr id="13" name="TextBox 12"/>
          <p:cNvSpPr txBox="1"/>
          <p:nvPr/>
        </p:nvSpPr>
        <p:spPr>
          <a:xfrm>
            <a:off x="4582235" y="4135887"/>
            <a:ext cx="3680236" cy="523220"/>
          </a:xfrm>
          <a:prstGeom prst="rect">
            <a:avLst/>
          </a:prstGeom>
          <a:solidFill>
            <a:srgbClr val="EEECE1">
              <a:lumMod val="75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400" dirty="0">
                <a:solidFill>
                  <a:srgbClr val="000000"/>
                </a:solidFill>
                <a:latin typeface="Times New Roman" panose="02020603050405020304" pitchFamily="18" charset="0"/>
                <a:ea typeface="新細明體"/>
                <a:cs typeface="Times New Roman" panose="02020603050405020304" pitchFamily="18" charset="0"/>
              </a:rPr>
              <a:t>(Image:</a:t>
            </a:r>
            <a:r>
              <a:rPr lang="zh-CN" altLang="en-US" sz="1400" dirty="0">
                <a:solidFill>
                  <a:srgbClr val="000000"/>
                </a:solidFill>
                <a:latin typeface="Times New Roman" panose="02020603050405020304" pitchFamily="18" charset="0"/>
                <a:ea typeface="新細明體"/>
                <a:cs typeface="Times New Roman" panose="02020603050405020304" pitchFamily="18" charset="0"/>
              </a:rPr>
              <a:t> </a:t>
            </a:r>
            <a:r>
              <a:rPr lang="en-US" altLang="zh-CN" sz="1400" dirty="0">
                <a:solidFill>
                  <a:srgbClr val="000000"/>
                </a:solidFill>
                <a:latin typeface="Times New Roman" panose="02020603050405020304" pitchFamily="18" charset="0"/>
                <a:ea typeface="新細明體"/>
                <a:cs typeface="Times New Roman" panose="02020603050405020304" pitchFamily="18" charset="0"/>
              </a:rPr>
              <a:t>Wikipedia:</a:t>
            </a:r>
            <a:r>
              <a:rPr lang="zh-CN" altLang="en-US" sz="1400" dirty="0">
                <a:solidFill>
                  <a:srgbClr val="000000"/>
                </a:solidFill>
                <a:latin typeface="Times New Roman" panose="02020603050405020304" pitchFamily="18" charset="0"/>
                <a:ea typeface="新細明體"/>
                <a:cs typeface="Times New Roman" panose="02020603050405020304" pitchFamily="18" charset="0"/>
              </a:rPr>
              <a:t> </a:t>
            </a:r>
            <a:r>
              <a:rPr lang="en-US" altLang="zh-CN" sz="1400" dirty="0">
                <a:solidFill>
                  <a:srgbClr val="000000"/>
                </a:solidFill>
                <a:latin typeface="Times New Roman" panose="02020603050405020304" pitchFamily="18" charset="0"/>
                <a:ea typeface="新細明體"/>
                <a:cs typeface="Times New Roman" panose="02020603050405020304" pitchFamily="18" charset="0"/>
              </a:rPr>
              <a:t>Japanese cruiser Matsushima)</a:t>
            </a:r>
            <a:endParaRPr kumimoji="0" lang="zh-HK" alt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Tree>
    <p:extLst>
      <p:ext uri="{BB962C8B-B14F-4D97-AF65-F5344CB8AC3E}">
        <p14:creationId xmlns:p14="http://schemas.microsoft.com/office/powerpoint/2010/main" val="1834356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s://upload.wikimedia.org/wikipedia/commons/thumb/e/e6/Bombardment_of_foutcheou.jpg/800px-Bombardment_of_foutcheou.jpg"/>
          <p:cNvPicPr>
            <a:picLocks noChangeAspect="1" noChangeArrowheads="1"/>
          </p:cNvPicPr>
          <p:nvPr/>
        </p:nvPicPr>
        <p:blipFill>
          <a:blip r:embed="rId2" cstate="print"/>
          <a:srcRect/>
          <a:stretch>
            <a:fillRect/>
          </a:stretch>
        </p:blipFill>
        <p:spPr bwMode="auto">
          <a:xfrm>
            <a:off x="662024" y="1785470"/>
            <a:ext cx="3936331" cy="4497295"/>
          </a:xfrm>
          <a:prstGeom prst="rect">
            <a:avLst/>
          </a:prstGeom>
          <a:noFill/>
          <a:ln w="38100" cmpd="sng">
            <a:solidFill>
              <a:schemeClr val="tx2">
                <a:lumMod val="75000"/>
              </a:schemeClr>
            </a:solidFill>
          </a:ln>
          <a:effectLst>
            <a:outerShdw blurRad="50800" dist="38100" dir="2700000" algn="tl" rotWithShape="0">
              <a:prstClr val="black">
                <a:alpha val="40000"/>
              </a:prstClr>
            </a:outerShdw>
          </a:effectLst>
        </p:spPr>
      </p:pic>
      <p:pic>
        <p:nvPicPr>
          <p:cNvPr id="5" name="圖片 4"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6" name="TextBox 1"/>
          <p:cNvSpPr txBox="1"/>
          <p:nvPr/>
        </p:nvSpPr>
        <p:spPr>
          <a:xfrm>
            <a:off x="662023" y="1208241"/>
            <a:ext cx="6214765" cy="369332"/>
          </a:xfrm>
          <a:prstGeom prst="rect">
            <a:avLst/>
          </a:prstGeom>
          <a:solidFill>
            <a:schemeClr val="accent2">
              <a:lumMod val="40000"/>
              <a:lumOff val="60000"/>
            </a:schemeClr>
          </a:solidFill>
        </p:spPr>
        <p:txBody>
          <a:bodyPr wrap="square" rtlCol="0">
            <a:spAutoFit/>
          </a:bodyPr>
          <a:lstStyle/>
          <a:p>
            <a:pPr>
              <a:spcAft>
                <a:spcPts val="0"/>
              </a:spcAft>
            </a:pPr>
            <a:r>
              <a:rPr lang="en-US" altLang="zh-CN" dirty="0">
                <a:solidFill>
                  <a:srgbClr val="000000"/>
                </a:solidFill>
                <a:latin typeface="Times New Roman"/>
                <a:ea typeface="新細明體"/>
                <a:cs typeface="Times New Roman"/>
              </a:rPr>
              <a:t>The Secret Weapon of the Japanese Navy: Quick-Firing Guns</a:t>
            </a:r>
            <a:endParaRPr lang="zh-HK" dirty="0">
              <a:effectLst/>
              <a:latin typeface="Times New Roman"/>
              <a:ea typeface="新細明體"/>
              <a:cs typeface="Times New Roman"/>
            </a:endParaRPr>
          </a:p>
        </p:txBody>
      </p:sp>
      <p:sp>
        <p:nvSpPr>
          <p:cNvPr id="7" name="TextBox 15"/>
          <p:cNvSpPr txBox="1"/>
          <p:nvPr/>
        </p:nvSpPr>
        <p:spPr>
          <a:xfrm>
            <a:off x="4788703" y="1785470"/>
            <a:ext cx="4019121" cy="2123658"/>
          </a:xfrm>
          <a:prstGeom prst="rect">
            <a:avLst/>
          </a:prstGeom>
          <a:solidFill>
            <a:schemeClr val="accent2">
              <a:lumMod val="20000"/>
              <a:lumOff val="80000"/>
            </a:schemeClr>
          </a:solidFill>
          <a:ln w="28575">
            <a:noFill/>
          </a:ln>
        </p:spPr>
        <p:txBody>
          <a:bodyPr wrap="square" rtlCol="0">
            <a:spAutoFit/>
          </a:bodyPr>
          <a:lstStyle/>
          <a:p>
            <a:pPr>
              <a:lnSpc>
                <a:spcPct val="110000"/>
              </a:lnSpc>
              <a:spcAft>
                <a:spcPts val="0"/>
              </a:spcAft>
            </a:pPr>
            <a:r>
              <a:rPr lang="en-US" altLang="zh-CN" sz="1500" dirty="0">
                <a:latin typeface="Times New Roman" panose="02020603050405020304" pitchFamily="18" charset="0"/>
                <a:ea typeface="新細明體"/>
                <a:cs typeface="Times New Roman" panose="02020603050405020304" pitchFamily="18" charset="0"/>
              </a:rPr>
              <a:t>Quick-firing guns originated from </a:t>
            </a:r>
            <a:r>
              <a:rPr lang="en-US" altLang="zh-CN" sz="1500" dirty="0" smtClean="0">
                <a:latin typeface="Times New Roman" panose="02020603050405020304" pitchFamily="18" charset="0"/>
                <a:ea typeface="新細明體"/>
                <a:cs typeface="Times New Roman" panose="02020603050405020304" pitchFamily="18" charset="0"/>
              </a:rPr>
              <a:t>the small-scale </a:t>
            </a:r>
            <a:r>
              <a:rPr lang="en-US" altLang="zh-CN" sz="1500" dirty="0">
                <a:latin typeface="Times New Roman" panose="02020603050405020304" pitchFamily="18" charset="0"/>
                <a:ea typeface="新細明體"/>
                <a:cs typeface="Times New Roman" panose="02020603050405020304" pitchFamily="18" charset="0"/>
              </a:rPr>
              <a:t>weapons designed to counter torpedoes. In the 1880s, the small torpedo boats became the nemesis of large warships. </a:t>
            </a:r>
            <a:endParaRPr lang="zh-HK" sz="1500" dirty="0">
              <a:effectLst/>
              <a:latin typeface="Times New Roman" panose="02020603050405020304" pitchFamily="18" charset="0"/>
              <a:ea typeface="新細明體"/>
              <a:cs typeface="Times New Roman" panose="02020603050405020304" pitchFamily="18" charset="0"/>
            </a:endParaRPr>
          </a:p>
          <a:p>
            <a:pPr algn="just">
              <a:lnSpc>
                <a:spcPct val="110000"/>
              </a:lnSpc>
              <a:spcAft>
                <a:spcPts val="0"/>
              </a:spcAft>
            </a:pPr>
            <a:r>
              <a:rPr lang="en-US" altLang="zh-CN" sz="1500" kern="1200" dirty="0">
                <a:effectLst/>
                <a:latin typeface="Times New Roman" panose="02020603050405020304" pitchFamily="18" charset="0"/>
                <a:ea typeface="新細明體"/>
                <a:cs typeface="Times New Roman" panose="02020603050405020304" pitchFamily="18" charset="0"/>
              </a:rPr>
              <a:t>The image on the left </a:t>
            </a:r>
            <a:r>
              <a:rPr lang="en-US" altLang="zh-CN" sz="1500" kern="1200" dirty="0" smtClean="0">
                <a:effectLst/>
                <a:latin typeface="Times New Roman" panose="02020603050405020304" pitchFamily="18" charset="0"/>
                <a:ea typeface="新細明體"/>
                <a:cs typeface="Times New Roman" panose="02020603050405020304" pitchFamily="18" charset="0"/>
              </a:rPr>
              <a:t>depicted the </a:t>
            </a:r>
            <a:r>
              <a:rPr lang="en-US" altLang="zh-CN" sz="1500" kern="1200" dirty="0">
                <a:effectLst/>
                <a:latin typeface="Times New Roman" panose="02020603050405020304" pitchFamily="18" charset="0"/>
                <a:ea typeface="新細明體"/>
                <a:cs typeface="Times New Roman" panose="02020603050405020304" pitchFamily="18" charset="0"/>
              </a:rPr>
              <a:t>1884 Battle of Fuzhou </a:t>
            </a:r>
            <a:r>
              <a:rPr lang="en-US" altLang="zh-CN" sz="1500" kern="1200" dirty="0" smtClean="0">
                <a:effectLst/>
                <a:latin typeface="Times New Roman" panose="02020603050405020304" pitchFamily="18" charset="0"/>
                <a:ea typeface="新細明體"/>
                <a:cs typeface="Times New Roman" panose="02020603050405020304" pitchFamily="18" charset="0"/>
              </a:rPr>
              <a:t>in which a </a:t>
            </a:r>
            <a:r>
              <a:rPr lang="en-US" altLang="zh-CN" sz="1500" kern="1200" dirty="0">
                <a:effectLst/>
                <a:latin typeface="Times New Roman" panose="02020603050405020304" pitchFamily="18" charset="0"/>
                <a:ea typeface="新細明體"/>
                <a:cs typeface="Times New Roman" panose="02020603050405020304" pitchFamily="18" charset="0"/>
              </a:rPr>
              <a:t>Qing warship was attacked by a French torpedo boat and then </a:t>
            </a:r>
            <a:r>
              <a:rPr lang="en-US" altLang="zh-CN" sz="1500" dirty="0">
                <a:latin typeface="Times New Roman" panose="02020603050405020304" pitchFamily="18" charset="0"/>
                <a:ea typeface="新細明體"/>
                <a:cs typeface="Times New Roman" panose="02020603050405020304" pitchFamily="18" charset="0"/>
              </a:rPr>
              <a:t>sunk (</a:t>
            </a:r>
            <a:r>
              <a:rPr lang="en-US" altLang="zh-CN" sz="1500" kern="1200" dirty="0">
                <a:effectLst/>
                <a:latin typeface="Times New Roman" panose="02020603050405020304" pitchFamily="18" charset="0"/>
                <a:ea typeface="新細明體"/>
                <a:cs typeface="Times New Roman" panose="02020603050405020304" pitchFamily="18" charset="0"/>
              </a:rPr>
              <a:t>Source from </a:t>
            </a:r>
            <a:r>
              <a:rPr lang="en-US" sz="1500" kern="1200" dirty="0">
                <a:effectLst/>
                <a:latin typeface="Times New Roman" panose="02020603050405020304" pitchFamily="18" charset="0"/>
                <a:ea typeface="新細明體"/>
                <a:cs typeface="Times New Roman" panose="02020603050405020304" pitchFamily="18" charset="0"/>
              </a:rPr>
              <a:t>Wikipedia: </a:t>
            </a:r>
            <a:r>
              <a:rPr lang="en-US" sz="1500" kern="1200" dirty="0" smtClean="0">
                <a:effectLst/>
                <a:latin typeface="Times New Roman" panose="02020603050405020304" pitchFamily="18" charset="0"/>
                <a:ea typeface="新細明體"/>
                <a:cs typeface="Times New Roman" panose="02020603050405020304" pitchFamily="18" charset="0"/>
              </a:rPr>
              <a:t>The Battle </a:t>
            </a:r>
            <a:r>
              <a:rPr lang="en-US" sz="1500" kern="1200" dirty="0">
                <a:effectLst/>
                <a:latin typeface="Times New Roman" panose="02020603050405020304" pitchFamily="18" charset="0"/>
                <a:ea typeface="新細明體"/>
                <a:cs typeface="Times New Roman" panose="02020603050405020304" pitchFamily="18" charset="0"/>
              </a:rPr>
              <a:t>of Fuzhou</a:t>
            </a:r>
            <a:r>
              <a:rPr lang="en-US" sz="1500" dirty="0">
                <a:latin typeface="Times New Roman" panose="02020603050405020304" pitchFamily="18" charset="0"/>
                <a:ea typeface="新細明體"/>
                <a:cs typeface="Times New Roman" panose="02020603050405020304" pitchFamily="18" charset="0"/>
              </a:rPr>
              <a:t>).</a:t>
            </a:r>
            <a:endParaRPr lang="zh-HK" sz="1500" dirty="0">
              <a:effectLst/>
              <a:latin typeface="Times New Roman" panose="02020603050405020304" pitchFamily="18" charset="0"/>
              <a:ea typeface="新細明體"/>
              <a:cs typeface="Times New Roman" panose="02020603050405020304" pitchFamily="18" charset="0"/>
            </a:endParaRPr>
          </a:p>
        </p:txBody>
      </p:sp>
      <p:pic>
        <p:nvPicPr>
          <p:cNvPr id="9" name="Picture 5"/>
          <p:cNvPicPr>
            <a:picLocks noChangeAspect="1" noChangeArrowheads="1"/>
          </p:cNvPicPr>
          <p:nvPr/>
        </p:nvPicPr>
        <p:blipFill>
          <a:blip r:embed="rId4" cstate="print"/>
          <a:srcRect/>
          <a:stretch>
            <a:fillRect/>
          </a:stretch>
        </p:blipFill>
        <p:spPr bwMode="auto">
          <a:xfrm>
            <a:off x="4788703" y="4103587"/>
            <a:ext cx="2935041" cy="475657"/>
          </a:xfrm>
          <a:prstGeom prst="rect">
            <a:avLst/>
          </a:prstGeom>
          <a:noFill/>
          <a:ln w="9525">
            <a:noFill/>
            <a:miter lim="800000"/>
            <a:headEnd/>
            <a:tailEnd/>
          </a:ln>
          <a:effectLst/>
        </p:spPr>
      </p:pic>
      <p:sp>
        <p:nvSpPr>
          <p:cNvPr id="10" name="TextBox 17"/>
          <p:cNvSpPr txBox="1"/>
          <p:nvPr/>
        </p:nvSpPr>
        <p:spPr>
          <a:xfrm rot="16200000">
            <a:off x="8154616" y="3740569"/>
            <a:ext cx="430887" cy="1256226"/>
          </a:xfrm>
          <a:prstGeom prst="rect">
            <a:avLst/>
          </a:prstGeom>
          <a:noFill/>
        </p:spPr>
        <p:txBody>
          <a:bodyPr vert="eaVert" wrap="square" rtlCol="0">
            <a:spAutoFit/>
          </a:bodyPr>
          <a:lstStyle/>
          <a:p>
            <a:pPr>
              <a:spcAft>
                <a:spcPts val="0"/>
              </a:spcAft>
            </a:pPr>
            <a:r>
              <a:rPr lang="en-US" altLang="zh-CN" sz="1600" kern="1200" dirty="0">
                <a:solidFill>
                  <a:srgbClr val="000000"/>
                </a:solidFill>
                <a:effectLst/>
                <a:latin typeface="Times New Roman" panose="02020603050405020304" pitchFamily="18" charset="0"/>
                <a:ea typeface="新細明體"/>
                <a:cs typeface="Times New Roman" panose="02020603050405020304" pitchFamily="18" charset="0"/>
              </a:rPr>
              <a:t>Torpedo</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12" name="TextBox 16"/>
          <p:cNvSpPr txBox="1"/>
          <p:nvPr/>
        </p:nvSpPr>
        <p:spPr>
          <a:xfrm>
            <a:off x="4788703" y="4706802"/>
            <a:ext cx="4019121" cy="1615827"/>
          </a:xfrm>
          <a:prstGeom prst="rect">
            <a:avLst/>
          </a:prstGeom>
          <a:solidFill>
            <a:srgbClr val="C0504D">
              <a:lumMod val="20000"/>
              <a:lumOff val="80000"/>
            </a:srgbClr>
          </a:solidFill>
          <a:ln w="28575">
            <a:noFill/>
          </a:ln>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altLang="zh-CN" sz="1500" dirty="0">
                <a:latin typeface="Times New Roman" panose="02020603050405020304" pitchFamily="18" charset="0"/>
                <a:ea typeface="新細明體"/>
                <a:cs typeface="Times New Roman" panose="02020603050405020304" pitchFamily="18" charset="0"/>
              </a:rPr>
              <a:t>The torpedo was the nemesis of </a:t>
            </a:r>
            <a:r>
              <a:rPr lang="en-US" altLang="zh-CN" sz="1500" dirty="0" smtClean="0">
                <a:latin typeface="Times New Roman" panose="02020603050405020304" pitchFamily="18" charset="0"/>
                <a:ea typeface="新細明體"/>
                <a:cs typeface="Times New Roman" panose="02020603050405020304" pitchFamily="18" charset="0"/>
              </a:rPr>
              <a:t>the large </a:t>
            </a:r>
            <a:r>
              <a:rPr lang="en-US" altLang="zh-CN" sz="1500" dirty="0">
                <a:latin typeface="Times New Roman" panose="02020603050405020304" pitchFamily="18" charset="0"/>
                <a:ea typeface="新細明體"/>
                <a:cs typeface="Times New Roman" panose="02020603050405020304" pitchFamily="18" charset="0"/>
              </a:rPr>
              <a:t>scale warships. </a:t>
            </a:r>
            <a:r>
              <a:rPr lang="en-US" altLang="zh-CN" sz="1500" dirty="0" smtClean="0">
                <a:latin typeface="Times New Roman" panose="02020603050405020304" pitchFamily="18" charset="0"/>
                <a:ea typeface="新細明體"/>
                <a:cs typeface="Times New Roman" panose="02020603050405020304" pitchFamily="18" charset="0"/>
              </a:rPr>
              <a:t>However, </a:t>
            </a:r>
            <a:r>
              <a:rPr lang="en-US" altLang="zh-CN" sz="1500" dirty="0">
                <a:latin typeface="Times New Roman" panose="02020603050405020304" pitchFamily="18" charset="0"/>
                <a:ea typeface="新細明體"/>
                <a:cs typeface="Times New Roman" panose="02020603050405020304" pitchFamily="18" charset="0"/>
              </a:rPr>
              <a:t>this era’s torpedoes had not yet developed </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navigation equipment. Therefore, many were placed on </a:t>
            </a:r>
            <a:r>
              <a:rPr kumimoji="0" lang="en-US" altLang="zh-CN" sz="1500" b="0" i="0" u="none" strike="noStrike" kern="1200" cap="none" spc="0" normalizeH="0" baseline="0" noProof="0" dirty="0" smtClean="0">
                <a:ln>
                  <a:noFill/>
                </a:ln>
                <a:effectLst/>
                <a:uLnTx/>
                <a:uFillTx/>
                <a:latin typeface="Times New Roman" panose="02020603050405020304" pitchFamily="18" charset="0"/>
                <a:ea typeface="新細明體"/>
                <a:cs typeface="Times New Roman" panose="02020603050405020304" pitchFamily="18" charset="0"/>
              </a:rPr>
              <a:t>the small </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boats</a:t>
            </a:r>
            <a:r>
              <a:rPr kumimoji="0" lang="en-US" altLang="zh-CN" sz="1500" b="0" i="0" u="none" strike="noStrike" kern="1200" cap="none" spc="0" normalizeH="0" noProof="0" dirty="0">
                <a:ln>
                  <a:noFill/>
                </a:ln>
                <a:effectLst/>
                <a:uLnTx/>
                <a:uFillTx/>
                <a:latin typeface="Times New Roman" panose="02020603050405020304" pitchFamily="18" charset="0"/>
                <a:ea typeface="新細明體"/>
                <a:cs typeface="Times New Roman" panose="02020603050405020304" pitchFamily="18" charset="0"/>
              </a:rPr>
              <a:t> and sent to nearby navy vessels where a simple machine was used to </a:t>
            </a:r>
            <a:r>
              <a:rPr lang="en-US" altLang="zh-CN" sz="1500" dirty="0">
                <a:latin typeface="Times New Roman" panose="02020603050405020304" pitchFamily="18" charset="0"/>
                <a:ea typeface="新細明體"/>
                <a:cs typeface="Times New Roman" panose="02020603050405020304" pitchFamily="18" charset="0"/>
              </a:rPr>
              <a:t>lower it into the water.</a:t>
            </a:r>
            <a:endParaRPr kumimoji="0" lang="zh-HK" altLang="en-US" sz="1500" b="0" i="0" u="none" strike="noStrike" kern="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endParaRPr>
          </a:p>
        </p:txBody>
      </p:sp>
      <p:sp>
        <p:nvSpPr>
          <p:cNvPr id="14" name="橢圓 13"/>
          <p:cNvSpPr/>
          <p:nvPr/>
        </p:nvSpPr>
        <p:spPr>
          <a:xfrm>
            <a:off x="2055682" y="5096155"/>
            <a:ext cx="1267460" cy="669925"/>
          </a:xfrm>
          <a:prstGeom prst="ellipse">
            <a:avLst/>
          </a:prstGeom>
          <a:noFill/>
          <a:ln w="285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3" name="直線單箭頭接點 2"/>
          <p:cNvCxnSpPr/>
          <p:nvPr/>
        </p:nvCxnSpPr>
        <p:spPr>
          <a:xfrm flipV="1">
            <a:off x="3323142" y="3216167"/>
            <a:ext cx="1465561" cy="2143890"/>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pic>
        <p:nvPicPr>
          <p:cNvPr id="7" name="Picture 2" descr="QF 4.7 inch gun deck mounting.jpg"/>
          <p:cNvPicPr>
            <a:picLocks noChangeAspect="1" noChangeArrowheads="1"/>
          </p:cNvPicPr>
          <p:nvPr/>
        </p:nvPicPr>
        <p:blipFill>
          <a:blip r:embed="rId3" cstate="print"/>
          <a:srcRect/>
          <a:stretch>
            <a:fillRect/>
          </a:stretch>
        </p:blipFill>
        <p:spPr bwMode="auto">
          <a:xfrm>
            <a:off x="4501114" y="914975"/>
            <a:ext cx="3556433" cy="2614015"/>
          </a:xfrm>
          <a:prstGeom prst="rect">
            <a:avLst/>
          </a:prstGeom>
          <a:noFill/>
          <a:ln w="38100" cmpd="sng">
            <a:solidFill>
              <a:schemeClr val="bg1"/>
            </a:solidFill>
          </a:ln>
          <a:effectLst>
            <a:outerShdw blurRad="50800" dist="38100" dir="2700000" algn="tl" rotWithShape="0">
              <a:prstClr val="black">
                <a:alpha val="40000"/>
              </a:prstClr>
            </a:outerShdw>
          </a:effectLst>
        </p:spPr>
      </p:pic>
      <p:sp>
        <p:nvSpPr>
          <p:cNvPr id="8" name="TextBox 3"/>
          <p:cNvSpPr txBox="1"/>
          <p:nvPr/>
        </p:nvSpPr>
        <p:spPr>
          <a:xfrm>
            <a:off x="4658891" y="3286540"/>
            <a:ext cx="3506461" cy="471356"/>
          </a:xfrm>
          <a:prstGeom prst="rect">
            <a:avLst/>
          </a:prstGeom>
          <a:solidFill>
            <a:schemeClr val="bg2">
              <a:lumMod val="75000"/>
            </a:schemeClr>
          </a:solidFill>
        </p:spPr>
        <p:txBody>
          <a:bodyPr wrap="square" rtlCol="0">
            <a:noAutofit/>
          </a:bodyPr>
          <a:lstStyle/>
          <a:p>
            <a:pPr>
              <a:spcAft>
                <a:spcPts val="0"/>
              </a:spcAft>
            </a:pPr>
            <a:r>
              <a:rPr lang="en-US" altLang="zh-CN" sz="1400" dirty="0">
                <a:solidFill>
                  <a:srgbClr val="000000"/>
                </a:solidFill>
                <a:latin typeface="Times New Roman" panose="02020603050405020304" pitchFamily="18" charset="0"/>
                <a:ea typeface="新細明體"/>
                <a:cs typeface="Times New Roman" panose="02020603050405020304" pitchFamily="18" charset="0"/>
              </a:rPr>
              <a:t>Reference:</a:t>
            </a:r>
            <a:r>
              <a:rPr lang="en-US" sz="1400" kern="1200" dirty="0">
                <a:solidFill>
                  <a:srgbClr val="000000"/>
                </a:solidFill>
                <a:effectLst/>
                <a:latin typeface="Times New Roman" panose="02020603050405020304" pitchFamily="18" charset="0"/>
                <a:ea typeface="新細明體"/>
                <a:cs typeface="Times New Roman" panose="02020603050405020304" pitchFamily="18" charset="0"/>
              </a:rPr>
              <a:t> Wikipedia: QF 4.7-inch Gun Mk I-IV</a:t>
            </a:r>
            <a:endParaRPr lang="zh-HK" sz="1400" dirty="0">
              <a:effectLst/>
              <a:latin typeface="Times New Roman" panose="02020603050405020304" pitchFamily="18" charset="0"/>
              <a:ea typeface="新細明體"/>
              <a:cs typeface="Times New Roman" panose="02020603050405020304" pitchFamily="18" charset="0"/>
            </a:endParaRPr>
          </a:p>
        </p:txBody>
      </p:sp>
      <p:pic>
        <p:nvPicPr>
          <p:cNvPr id="9" name="Picture 2"/>
          <p:cNvPicPr>
            <a:picLocks noChangeAspect="1" noChangeArrowheads="1"/>
          </p:cNvPicPr>
          <p:nvPr/>
        </p:nvPicPr>
        <p:blipFill>
          <a:blip r:embed="rId4" cstate="print"/>
          <a:srcRect/>
          <a:stretch>
            <a:fillRect/>
          </a:stretch>
        </p:blipFill>
        <p:spPr bwMode="auto">
          <a:xfrm>
            <a:off x="737641" y="829968"/>
            <a:ext cx="3602896" cy="5057415"/>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
        <p:nvSpPr>
          <p:cNvPr id="10" name="TextBox 18"/>
          <p:cNvSpPr txBox="1"/>
          <p:nvPr/>
        </p:nvSpPr>
        <p:spPr>
          <a:xfrm>
            <a:off x="4658891" y="3858629"/>
            <a:ext cx="4302229" cy="2099239"/>
          </a:xfrm>
          <a:prstGeom prst="rect">
            <a:avLst/>
          </a:prstGeom>
          <a:solidFill>
            <a:schemeClr val="accent2">
              <a:lumMod val="20000"/>
              <a:lumOff val="80000"/>
            </a:schemeClr>
          </a:solidFill>
          <a:ln w="38100">
            <a:noFill/>
          </a:ln>
        </p:spPr>
        <p:txBody>
          <a:bodyPr wrap="square" rtlCol="0">
            <a:noAutofit/>
          </a:bodyPr>
          <a:lstStyle/>
          <a:p>
            <a:pPr>
              <a:spcAft>
                <a:spcPts val="0"/>
              </a:spcAft>
            </a:pPr>
            <a:r>
              <a:rPr lang="en-US" altLang="zh-CN" sz="1600" kern="1200" dirty="0">
                <a:effectLst/>
                <a:latin typeface="Times New Roman" panose="02020603050405020304" pitchFamily="18" charset="0"/>
                <a:ea typeface="新細明體"/>
                <a:cs typeface="Times New Roman" panose="02020603050405020304" pitchFamily="18" charset="0"/>
              </a:rPr>
              <a:t>To protect warships, new types of warships put light guns on both sides which allowed them to attack nearby torpedo boats. Due to </a:t>
            </a:r>
            <a:r>
              <a:rPr lang="en-US" altLang="zh-CN" sz="1600" kern="1200" dirty="0" smtClean="0">
                <a:effectLst/>
                <a:latin typeface="Times New Roman" panose="02020603050405020304" pitchFamily="18" charset="0"/>
                <a:ea typeface="新細明體"/>
                <a:cs typeface="Times New Roman" panose="02020603050405020304" pitchFamily="18" charset="0"/>
              </a:rPr>
              <a:t>the lightness of these guns (each </a:t>
            </a:r>
            <a:r>
              <a:rPr lang="en-US" altLang="zh-CN" sz="1600" kern="1200" dirty="0">
                <a:effectLst/>
                <a:latin typeface="Times New Roman" panose="02020603050405020304" pitchFamily="18" charset="0"/>
                <a:ea typeface="新細明體"/>
                <a:cs typeface="Times New Roman" panose="02020603050405020304" pitchFamily="18" charset="0"/>
              </a:rPr>
              <a:t>artillery shell only weighed a few </a:t>
            </a:r>
            <a:r>
              <a:rPr lang="en-US" altLang="zh-CN" sz="1600" kern="1200" dirty="0" smtClean="0">
                <a:effectLst/>
                <a:latin typeface="Times New Roman" panose="02020603050405020304" pitchFamily="18" charset="0"/>
                <a:ea typeface="新細明體"/>
                <a:cs typeface="Times New Roman" panose="02020603050405020304" pitchFamily="18" charset="0"/>
              </a:rPr>
              <a:t>pounds), </a:t>
            </a:r>
            <a:r>
              <a:rPr lang="en-US" altLang="zh-CN" sz="1600" kern="1200" dirty="0">
                <a:effectLst/>
                <a:latin typeface="Times New Roman" panose="02020603050405020304" pitchFamily="18" charset="0"/>
                <a:ea typeface="新細明體"/>
                <a:cs typeface="Times New Roman" panose="02020603050405020304" pitchFamily="18" charset="0"/>
              </a:rPr>
              <a:t>operation was simple and </a:t>
            </a:r>
            <a:r>
              <a:rPr lang="en-US" altLang="zh-CN" sz="1600" kern="1200" dirty="0" smtClean="0">
                <a:effectLst/>
                <a:latin typeface="Times New Roman" panose="02020603050405020304" pitchFamily="18" charset="0"/>
                <a:ea typeface="新細明體"/>
                <a:cs typeface="Times New Roman" panose="02020603050405020304" pitchFamily="18" charset="0"/>
              </a:rPr>
              <a:t>easy. Therefore, bombardment </a:t>
            </a:r>
            <a:r>
              <a:rPr lang="en-US" altLang="zh-CN" sz="1600" kern="1200" dirty="0">
                <a:effectLst/>
                <a:latin typeface="Times New Roman" panose="02020603050405020304" pitchFamily="18" charset="0"/>
                <a:ea typeface="新細明體"/>
                <a:cs typeface="Times New Roman" panose="02020603050405020304" pitchFamily="18" charset="0"/>
              </a:rPr>
              <a:t>speed </a:t>
            </a:r>
            <a:r>
              <a:rPr lang="en-US" altLang="zh-CN" sz="1600" kern="1200" dirty="0" smtClean="0">
                <a:effectLst/>
                <a:latin typeface="Times New Roman" panose="02020603050405020304" pitchFamily="18" charset="0"/>
                <a:ea typeface="新細明體"/>
                <a:cs typeface="Times New Roman" panose="02020603050405020304" pitchFamily="18" charset="0"/>
              </a:rPr>
              <a:t>increased</a:t>
            </a:r>
            <a:r>
              <a:rPr lang="en-US" altLang="zh-CN" sz="1600" kern="1200" dirty="0">
                <a:effectLst/>
                <a:latin typeface="Times New Roman" panose="02020603050405020304" pitchFamily="18" charset="0"/>
                <a:ea typeface="新細明體"/>
                <a:cs typeface="Times New Roman" panose="02020603050405020304" pitchFamily="18" charset="0"/>
              </a:rPr>
              <a:t>. </a:t>
            </a:r>
            <a:r>
              <a:rPr lang="en-US" altLang="zh-CN" sz="1600" kern="1200" dirty="0" smtClean="0">
                <a:effectLst/>
                <a:latin typeface="Times New Roman" panose="02020603050405020304" pitchFamily="18" charset="0"/>
                <a:ea typeface="新細明體"/>
                <a:cs typeface="Times New Roman" panose="02020603050405020304" pitchFamily="18" charset="0"/>
              </a:rPr>
              <a:t>They became </a:t>
            </a:r>
            <a:r>
              <a:rPr lang="en-US" altLang="zh-CN" sz="1600" kern="1200" dirty="0">
                <a:effectLst/>
                <a:latin typeface="Times New Roman" panose="02020603050405020304" pitchFamily="18" charset="0"/>
                <a:ea typeface="新細明體"/>
                <a:cs typeface="Times New Roman" panose="02020603050405020304" pitchFamily="18" charset="0"/>
              </a:rPr>
              <a:t>the “quick-firing </a:t>
            </a:r>
            <a:r>
              <a:rPr lang="en-US" altLang="zh-CN" sz="1600" kern="1200" dirty="0" smtClean="0">
                <a:effectLst/>
                <a:latin typeface="Times New Roman" panose="02020603050405020304" pitchFamily="18" charset="0"/>
                <a:ea typeface="新細明體"/>
                <a:cs typeface="Times New Roman" panose="02020603050405020304" pitchFamily="18" charset="0"/>
              </a:rPr>
              <a:t>guns” later.</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11" name="TextBox 19"/>
          <p:cNvSpPr txBox="1"/>
          <p:nvPr/>
        </p:nvSpPr>
        <p:spPr>
          <a:xfrm>
            <a:off x="737641" y="829968"/>
            <a:ext cx="1809830" cy="2198694"/>
          </a:xfrm>
          <a:prstGeom prst="rect">
            <a:avLst/>
          </a:prstGeom>
          <a:solidFill>
            <a:schemeClr val="accent3">
              <a:lumMod val="40000"/>
              <a:lumOff val="60000"/>
            </a:schemeClr>
          </a:solidFill>
        </p:spPr>
        <p:txBody>
          <a:bodyPr wrap="square" rtlCol="0">
            <a:noAutofit/>
          </a:bodyPr>
          <a:lstStyle/>
          <a:p>
            <a:pPr>
              <a:spcAft>
                <a:spcPts val="0"/>
              </a:spcAft>
            </a:pPr>
            <a:r>
              <a:rPr lang="en-US" altLang="zh-CN" sz="1400" dirty="0">
                <a:latin typeface="Times New Roman" panose="02020603050405020304" pitchFamily="18" charset="0"/>
                <a:ea typeface="新細明體"/>
                <a:cs typeface="Times New Roman" panose="02020603050405020304" pitchFamily="18" charset="0"/>
              </a:rPr>
              <a:t>In the Battle of the Yalu River, the Japanese navy warships all installed 4.7 inch </a:t>
            </a:r>
            <a:r>
              <a:rPr lang="en-US" altLang="zh-CN" sz="1400" kern="1200" dirty="0">
                <a:effectLst/>
                <a:latin typeface="Times New Roman" panose="02020603050405020304" pitchFamily="18" charset="0"/>
                <a:ea typeface="新細明體"/>
                <a:cs typeface="Times New Roman" panose="02020603050405020304" pitchFamily="18" charset="0"/>
              </a:rPr>
              <a:t>diameter quick-firing guns. </a:t>
            </a:r>
            <a:r>
              <a:rPr lang="en-US" altLang="zh-CN" sz="1400" dirty="0">
                <a:latin typeface="Times New Roman" panose="02020603050405020304" pitchFamily="18" charset="0"/>
                <a:ea typeface="新細明體"/>
                <a:cs typeface="Times New Roman" panose="02020603050405020304" pitchFamily="18" charset="0"/>
              </a:rPr>
              <a:t>This image </a:t>
            </a:r>
            <a:r>
              <a:rPr lang="en-US" altLang="zh-CN" sz="1400" dirty="0" smtClean="0">
                <a:latin typeface="Times New Roman" panose="02020603050405020304" pitchFamily="18" charset="0"/>
                <a:ea typeface="新細明體"/>
                <a:cs typeface="Times New Roman" panose="02020603050405020304" pitchFamily="18" charset="0"/>
              </a:rPr>
              <a:t>showed </a:t>
            </a:r>
            <a:r>
              <a:rPr lang="en-US" altLang="zh-CN" sz="1400" i="1" dirty="0" smtClean="0">
                <a:latin typeface="Times New Roman" panose="02020603050405020304" pitchFamily="18" charset="0"/>
                <a:ea typeface="新細明體"/>
                <a:cs typeface="Times New Roman" panose="02020603050405020304" pitchFamily="18" charset="0"/>
              </a:rPr>
              <a:t>Matsushima</a:t>
            </a:r>
            <a:r>
              <a:rPr lang="en-US" altLang="zh-CN" sz="1400" dirty="0">
                <a:latin typeface="Times New Roman" panose="02020603050405020304" pitchFamily="18" charset="0"/>
                <a:ea typeface="新細明體"/>
                <a:cs typeface="Times New Roman" panose="02020603050405020304" pitchFamily="18" charset="0"/>
              </a:rPr>
              <a:t>. Can you find its quick-firing cannons?</a:t>
            </a:r>
            <a:endParaRPr lang="zh-HK" sz="1400" dirty="0">
              <a:effectLst/>
              <a:latin typeface="Times New Roman" panose="02020603050405020304" pitchFamily="18" charset="0"/>
              <a:ea typeface="新細明體"/>
              <a:cs typeface="Times New Roman" panose="02020603050405020304" pitchFamily="18" charset="0"/>
            </a:endParaRPr>
          </a:p>
        </p:txBody>
      </p:sp>
      <p:sp>
        <p:nvSpPr>
          <p:cNvPr id="12" name="TextBox 20"/>
          <p:cNvSpPr txBox="1"/>
          <p:nvPr/>
        </p:nvSpPr>
        <p:spPr>
          <a:xfrm>
            <a:off x="4421813" y="829968"/>
            <a:ext cx="1738991" cy="471356"/>
          </a:xfrm>
          <a:prstGeom prst="rect">
            <a:avLst/>
          </a:prstGeom>
          <a:solidFill>
            <a:schemeClr val="accent5">
              <a:lumMod val="40000"/>
              <a:lumOff val="60000"/>
            </a:schemeClr>
          </a:solidFill>
        </p:spPr>
        <p:txBody>
          <a:bodyPr wrap="square" rtlCol="0">
            <a:noAutofit/>
          </a:bodyPr>
          <a:lstStyle/>
          <a:p>
            <a:pPr>
              <a:spcAft>
                <a:spcPts val="0"/>
              </a:spcAft>
            </a:pPr>
            <a:r>
              <a:rPr lang="en-US" sz="1200" kern="1200" dirty="0">
                <a:solidFill>
                  <a:srgbClr val="000000"/>
                </a:solidFill>
                <a:effectLst/>
                <a:latin typeface="Times New Roman" panose="02020603050405020304" pitchFamily="18" charset="0"/>
                <a:ea typeface="新細明體"/>
                <a:cs typeface="Times New Roman" panose="02020603050405020304" pitchFamily="18" charset="0"/>
              </a:rPr>
              <a:t>4.7</a:t>
            </a:r>
            <a:r>
              <a:rPr lang="en-US" sz="1200" dirty="0">
                <a:solidFill>
                  <a:srgbClr val="000000"/>
                </a:solidFill>
                <a:latin typeface="Times New Roman" panose="02020603050405020304" pitchFamily="18" charset="0"/>
                <a:ea typeface="新細明體"/>
                <a:cs typeface="Times New Roman" panose="02020603050405020304" pitchFamily="18" charset="0"/>
              </a:rPr>
              <a:t> inch diameter quick-firing guns</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13" name="TextBox 21"/>
          <p:cNvSpPr txBox="1"/>
          <p:nvPr/>
        </p:nvSpPr>
        <p:spPr>
          <a:xfrm>
            <a:off x="737641" y="5302121"/>
            <a:ext cx="3386124" cy="495373"/>
          </a:xfrm>
          <a:prstGeom prst="rect">
            <a:avLst/>
          </a:prstGeom>
          <a:solidFill>
            <a:schemeClr val="bg2">
              <a:lumMod val="75000"/>
            </a:schemeClr>
          </a:solidFill>
        </p:spPr>
        <p:txBody>
          <a:bodyPr wrap="square" rtlCol="0">
            <a:noAutofit/>
          </a:bodyPr>
          <a:lstStyle/>
          <a:p>
            <a:pPr>
              <a:spcAft>
                <a:spcPts val="0"/>
              </a:spcAft>
            </a:pPr>
            <a:r>
              <a:rPr lang="en-US" altLang="zh-CN" sz="1400" kern="1200" dirty="0">
                <a:solidFill>
                  <a:srgbClr val="000000"/>
                </a:solidFill>
                <a:effectLst/>
                <a:latin typeface="Times New Roman" panose="02020603050405020304" pitchFamily="18" charset="0"/>
                <a:ea typeface="新細明體"/>
                <a:cs typeface="Times New Roman" panose="02020603050405020304" pitchFamily="18" charset="0"/>
              </a:rPr>
              <a:t>(Reference: Wikipedia, Japanese cruiser </a:t>
            </a:r>
            <a:r>
              <a:rPr lang="en-US" altLang="zh-CN" sz="1400" i="1" kern="1200" dirty="0">
                <a:solidFill>
                  <a:srgbClr val="000000"/>
                </a:solidFill>
                <a:effectLst/>
                <a:latin typeface="Times New Roman" panose="02020603050405020304" pitchFamily="18" charset="0"/>
                <a:ea typeface="新細明體"/>
                <a:cs typeface="Times New Roman" panose="02020603050405020304" pitchFamily="18" charset="0"/>
              </a:rPr>
              <a:t>Matsushima)</a:t>
            </a:r>
            <a:endParaRPr lang="zh-HK" sz="1400" dirty="0">
              <a:effectLst/>
              <a:latin typeface="Times New Roman" panose="02020603050405020304" pitchFamily="18" charset="0"/>
              <a:ea typeface="新細明體"/>
              <a:cs typeface="Times New Roman" panose="02020603050405020304" pitchFamily="18" charset="0"/>
            </a:endParaRPr>
          </a:p>
        </p:txBody>
      </p:sp>
      <p:sp>
        <p:nvSpPr>
          <p:cNvPr id="15" name="文字方塊 14"/>
          <p:cNvSpPr txBox="1">
            <a:spLocks noChangeArrowheads="1"/>
          </p:cNvSpPr>
          <p:nvPr/>
        </p:nvSpPr>
        <p:spPr bwMode="auto">
          <a:xfrm>
            <a:off x="737640" y="6050951"/>
            <a:ext cx="7427711" cy="829606"/>
          </a:xfrm>
          <a:prstGeom prst="rect">
            <a:avLst/>
          </a:prstGeom>
          <a:solidFill>
            <a:schemeClr val="accent4">
              <a:lumMod val="40000"/>
              <a:lumOff val="60000"/>
            </a:schemeClr>
          </a:solidFill>
          <a:ln w="9525">
            <a:noFill/>
            <a:miter lim="800000"/>
            <a:headEnd/>
            <a:tailEnd/>
          </a:ln>
        </p:spPr>
        <p:txBody>
          <a:bodyPr rot="0" vert="horz" wrap="square" lIns="91440" tIns="45720" rIns="91440" bIns="45720" anchor="t" anchorCtr="0">
            <a:noAutofit/>
          </a:bodyPr>
          <a:lstStyle/>
          <a:p>
            <a:pPr>
              <a:lnSpc>
                <a:spcPct val="110000"/>
              </a:lnSpc>
              <a:spcAft>
                <a:spcPts val="0"/>
              </a:spcAft>
            </a:pPr>
            <a:r>
              <a:rPr lang="en-US" altLang="zh-TW" sz="1500" b="1" kern="100" dirty="0" smtClean="0">
                <a:latin typeface="Times New Roman" panose="02020603050405020304" pitchFamily="18" charset="0"/>
                <a:ea typeface="新細明體"/>
                <a:cs typeface="Times New Roman" panose="02020603050405020304" pitchFamily="18" charset="0"/>
              </a:rPr>
              <a:t>Think: </a:t>
            </a:r>
            <a:r>
              <a:rPr lang="en-US" altLang="zh-TW" sz="1500" kern="100" dirty="0">
                <a:solidFill>
                  <a:srgbClr val="000000"/>
                </a:solidFill>
                <a:latin typeface="Times New Roman" panose="02020603050405020304" pitchFamily="18" charset="0"/>
                <a:ea typeface="新細明體"/>
                <a:cs typeface="Times New Roman" panose="02020603050405020304" pitchFamily="18" charset="0"/>
              </a:rPr>
              <a:t>What distinguishing characteristics did the</a:t>
            </a:r>
            <a:r>
              <a:rPr lang="en-US" altLang="zh-TW" sz="1500" b="1" kern="100" dirty="0">
                <a:solidFill>
                  <a:srgbClr val="000000"/>
                </a:solidFill>
                <a:latin typeface="Times New Roman" panose="02020603050405020304" pitchFamily="18" charset="0"/>
                <a:ea typeface="新細明體"/>
                <a:cs typeface="Times New Roman" panose="02020603050405020304" pitchFamily="18" charset="0"/>
              </a:rPr>
              <a:t> </a:t>
            </a:r>
            <a:r>
              <a:rPr lang="en-US" altLang="zh-TW" sz="1500" kern="100" dirty="0">
                <a:solidFill>
                  <a:srgbClr val="000000"/>
                </a:solidFill>
                <a:latin typeface="Times New Roman" panose="02020603050405020304" pitchFamily="18" charset="0"/>
                <a:ea typeface="新細明體"/>
                <a:cs typeface="Times New Roman" panose="02020603050405020304" pitchFamily="18" charset="0"/>
              </a:rPr>
              <a:t>Chinese and Japanese fleets have respectively? Under what battle circumstances could they </a:t>
            </a:r>
            <a:r>
              <a:rPr lang="en-US" altLang="zh-TW" sz="1500" kern="100" dirty="0">
                <a:solidFill>
                  <a:srgbClr val="000000"/>
                </a:solidFill>
                <a:effectLst/>
                <a:latin typeface="Times New Roman" panose="02020603050405020304" pitchFamily="18" charset="0"/>
                <a:ea typeface="新細明體"/>
                <a:cs typeface="Times New Roman" panose="02020603050405020304" pitchFamily="18" charset="0"/>
              </a:rPr>
              <a:t>display their power? If you were the </a:t>
            </a:r>
            <a:r>
              <a:rPr lang="en-US" altLang="zh-TW" sz="1500" kern="100" dirty="0">
                <a:solidFill>
                  <a:srgbClr val="000000"/>
                </a:solidFill>
                <a:latin typeface="Times New Roman" panose="02020603050405020304" pitchFamily="18" charset="0"/>
                <a:ea typeface="新細明體"/>
                <a:cs typeface="Times New Roman" panose="02020603050405020304" pitchFamily="18" charset="0"/>
              </a:rPr>
              <a:t>admiral </a:t>
            </a:r>
            <a:r>
              <a:rPr lang="en-US" altLang="zh-TW" sz="1500" kern="100" dirty="0">
                <a:solidFill>
                  <a:srgbClr val="000000"/>
                </a:solidFill>
                <a:effectLst/>
                <a:latin typeface="Times New Roman" panose="02020603050405020304" pitchFamily="18" charset="0"/>
                <a:ea typeface="新細明體"/>
                <a:cs typeface="Times New Roman" panose="02020603050405020304" pitchFamily="18" charset="0"/>
              </a:rPr>
              <a:t>of the </a:t>
            </a:r>
            <a:r>
              <a:rPr lang="en-US" altLang="zh-TW" sz="1500" kern="100" dirty="0" err="1">
                <a:solidFill>
                  <a:srgbClr val="000000"/>
                </a:solidFill>
                <a:effectLst/>
                <a:latin typeface="Times New Roman" panose="02020603050405020304" pitchFamily="18" charset="0"/>
                <a:ea typeface="新細明體"/>
                <a:cs typeface="Times New Roman" panose="02020603050405020304" pitchFamily="18" charset="0"/>
              </a:rPr>
              <a:t>Beiyang</a:t>
            </a:r>
            <a:r>
              <a:rPr lang="en-US" altLang="zh-TW" sz="1500" kern="100" dirty="0">
                <a:solidFill>
                  <a:srgbClr val="000000"/>
                </a:solidFill>
                <a:effectLst/>
                <a:latin typeface="Times New Roman" panose="02020603050405020304" pitchFamily="18" charset="0"/>
                <a:ea typeface="新細明體"/>
                <a:cs typeface="Times New Roman" panose="02020603050405020304" pitchFamily="18" charset="0"/>
              </a:rPr>
              <a:t> </a:t>
            </a:r>
            <a:r>
              <a:rPr lang="en-US" altLang="zh-TW" sz="1500" kern="100" dirty="0">
                <a:solidFill>
                  <a:srgbClr val="000000"/>
                </a:solidFill>
                <a:latin typeface="Times New Roman" panose="02020603050405020304" pitchFamily="18" charset="0"/>
                <a:ea typeface="新細明體"/>
                <a:cs typeface="Times New Roman" panose="02020603050405020304" pitchFamily="18" charset="0"/>
              </a:rPr>
              <a:t>F</a:t>
            </a:r>
            <a:r>
              <a:rPr lang="en-US" altLang="zh-TW" sz="1500" kern="100" dirty="0">
                <a:solidFill>
                  <a:srgbClr val="000000"/>
                </a:solidFill>
                <a:effectLst/>
                <a:latin typeface="Times New Roman" panose="02020603050405020304" pitchFamily="18" charset="0"/>
                <a:ea typeface="新細明體"/>
                <a:cs typeface="Times New Roman" panose="02020603050405020304" pitchFamily="18" charset="0"/>
              </a:rPr>
              <a:t>leet, how would you arrange their formation?</a:t>
            </a:r>
            <a:endParaRPr lang="zh-HK" sz="1500" kern="100" dirty="0">
              <a:effectLst/>
              <a:latin typeface="Times New Roman" panose="02020603050405020304" pitchFamily="18" charset="0"/>
              <a:ea typeface="新細明體"/>
              <a:cs typeface="Times New Roman" panose="02020603050405020304" pitchFamily="18" charset="0"/>
            </a:endParaRPr>
          </a:p>
        </p:txBody>
      </p:sp>
      <p:sp>
        <p:nvSpPr>
          <p:cNvPr id="14" name="矩形 13"/>
          <p:cNvSpPr/>
          <p:nvPr/>
        </p:nvSpPr>
        <p:spPr>
          <a:xfrm>
            <a:off x="2414701" y="3858630"/>
            <a:ext cx="1709063" cy="613523"/>
          </a:xfrm>
          <a:prstGeom prst="rect">
            <a:avLst/>
          </a:prstGeom>
          <a:noFill/>
          <a:ln w="285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8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矩形 4"/>
          <p:cNvSpPr/>
          <p:nvPr/>
        </p:nvSpPr>
        <p:spPr>
          <a:xfrm>
            <a:off x="502378" y="1088712"/>
            <a:ext cx="4154408" cy="553998"/>
          </a:xfrm>
          <a:prstGeom prst="rect">
            <a:avLst/>
          </a:prstGeom>
        </p:spPr>
        <p:txBody>
          <a:bodyPr wrap="square">
            <a:spAutoFit/>
          </a:bodyPr>
          <a:lstStyle/>
          <a:p>
            <a:pPr>
              <a:spcAft>
                <a:spcPts val="0"/>
              </a:spcAft>
            </a:pPr>
            <a:r>
              <a:rPr lang="en-US" altLang="zh-TW" sz="1500" b="1" dirty="0">
                <a:solidFill>
                  <a:srgbClr val="E36C0A"/>
                </a:solidFill>
                <a:latin typeface="Times New Roman" panose="02020603050405020304" pitchFamily="18" charset="0"/>
                <a:cs typeface="Times New Roman" panose="02020603050405020304" pitchFamily="18" charset="0"/>
              </a:rPr>
              <a:t>V. </a:t>
            </a:r>
            <a:r>
              <a:rPr lang="en-US" altLang="zh-TW" sz="1500" b="1" kern="100" dirty="0">
                <a:solidFill>
                  <a:srgbClr val="E36C0A"/>
                </a:solidFill>
                <a:latin typeface="Times New Roman" panose="02020603050405020304" pitchFamily="18" charset="0"/>
                <a:cs typeface="Times New Roman" panose="02020603050405020304" pitchFamily="18" charset="0"/>
              </a:rPr>
              <a:t>The Confrontation and Outcome of Chinese and Japanese Naval Formations</a:t>
            </a:r>
            <a:endParaRPr lang="zh-HK" altLang="zh-TW" sz="1500" kern="100" dirty="0">
              <a:latin typeface="Times New Roman" panose="02020603050405020304" pitchFamily="18" charset="0"/>
              <a:cs typeface="Times New Roman" panose="02020603050405020304" pitchFamily="18" charset="0"/>
            </a:endParaRPr>
          </a:p>
        </p:txBody>
      </p:sp>
      <p:sp>
        <p:nvSpPr>
          <p:cNvPr id="6" name="文字方塊 5"/>
          <p:cNvSpPr txBox="1"/>
          <p:nvPr/>
        </p:nvSpPr>
        <p:spPr>
          <a:xfrm>
            <a:off x="519073" y="1647875"/>
            <a:ext cx="3252109" cy="323165"/>
          </a:xfrm>
          <a:prstGeom prst="rect">
            <a:avLst/>
          </a:prstGeom>
          <a:noFill/>
        </p:spPr>
        <p:txBody>
          <a:bodyPr wrap="none" rtlCol="0">
            <a:spAutoFit/>
          </a:bodyPr>
          <a:lstStyle/>
          <a:p>
            <a:pPr>
              <a:spcAft>
                <a:spcPts val="0"/>
              </a:spcAft>
            </a:pPr>
            <a:r>
              <a:rPr lang="en-US" altLang="zh-CN" sz="1500" b="1" dirty="0">
                <a:solidFill>
                  <a:srgbClr val="000000"/>
                </a:solidFill>
                <a:latin typeface="Times New Roman" panose="02020603050405020304" pitchFamily="18" charset="0"/>
                <a:ea typeface="新細明體"/>
                <a:cs typeface="Times New Roman" panose="02020603050405020304" pitchFamily="18" charset="0"/>
              </a:rPr>
              <a:t>The </a:t>
            </a:r>
            <a:r>
              <a:rPr lang="en-US" altLang="zh-CN" sz="1500" b="1" dirty="0" err="1">
                <a:solidFill>
                  <a:srgbClr val="000000"/>
                </a:solidFill>
                <a:latin typeface="Times New Roman" panose="02020603050405020304" pitchFamily="18" charset="0"/>
                <a:ea typeface="新細明體"/>
                <a:cs typeface="Times New Roman" panose="02020603050405020304" pitchFamily="18" charset="0"/>
              </a:rPr>
              <a:t>Beiyang</a:t>
            </a:r>
            <a:r>
              <a:rPr lang="en-US" altLang="zh-CN" sz="1500" b="1" dirty="0">
                <a:solidFill>
                  <a:srgbClr val="000000"/>
                </a:solidFill>
                <a:latin typeface="Times New Roman" panose="02020603050405020304" pitchFamily="18" charset="0"/>
                <a:ea typeface="新細明體"/>
                <a:cs typeface="Times New Roman" panose="02020603050405020304" pitchFamily="18" charset="0"/>
              </a:rPr>
              <a:t> Fleet’s Naval Formation</a:t>
            </a:r>
            <a:endParaRPr lang="zh-TW" altLang="en-US" sz="1500" b="1" dirty="0">
              <a:solidFill>
                <a:srgbClr val="000000"/>
              </a:solidFill>
              <a:latin typeface="Times New Roman" panose="02020603050405020304" pitchFamily="18" charset="0"/>
              <a:ea typeface="新細明體"/>
              <a:cs typeface="Times New Roman" panose="02020603050405020304" pitchFamily="18" charset="0"/>
            </a:endParaRPr>
          </a:p>
        </p:txBody>
      </p:sp>
      <p:sp>
        <p:nvSpPr>
          <p:cNvPr id="10" name="TextBox 34"/>
          <p:cNvSpPr txBox="1"/>
          <p:nvPr/>
        </p:nvSpPr>
        <p:spPr>
          <a:xfrm>
            <a:off x="675491" y="2095425"/>
            <a:ext cx="3425862" cy="982457"/>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200" dirty="0">
                <a:solidFill>
                  <a:srgbClr val="FFFFFF"/>
                </a:solidFill>
                <a:latin typeface="Times New Roman" panose="02020603050405020304" pitchFamily="18" charset="0"/>
                <a:ea typeface="新細明體"/>
                <a:cs typeface="Times New Roman" panose="02020603050405020304" pitchFamily="18" charset="0"/>
              </a:rPr>
              <a:t>Since the firepower of the </a:t>
            </a:r>
            <a:r>
              <a:rPr lang="en-US" altLang="zh-CN" sz="1200" dirty="0" err="1">
                <a:solidFill>
                  <a:srgbClr val="FFFFFF"/>
                </a:solidFill>
                <a:latin typeface="Times New Roman" panose="02020603050405020304" pitchFamily="18" charset="0"/>
                <a:ea typeface="新細明體"/>
                <a:cs typeface="Times New Roman" panose="02020603050405020304" pitchFamily="18" charset="0"/>
              </a:rPr>
              <a:t>Beiyang</a:t>
            </a:r>
            <a:r>
              <a:rPr lang="en-US" altLang="zh-CN" sz="1200" dirty="0">
                <a:solidFill>
                  <a:srgbClr val="FFFFFF"/>
                </a:solidFill>
                <a:latin typeface="Times New Roman" panose="02020603050405020304" pitchFamily="18" charset="0"/>
                <a:ea typeface="新細明體"/>
                <a:cs typeface="Times New Roman" panose="02020603050405020304" pitchFamily="18" charset="0"/>
              </a:rPr>
              <a:t> fleet warships tended to be at the front, the optimal battle formation was line abreast (or side by side) formation. This meant lining ships up in a row with the warship bow facing forward. </a:t>
            </a:r>
            <a:endParaRPr lang="zh-HK" altLang="en-US" sz="1200" dirty="0">
              <a:solidFill>
                <a:srgbClr val="FFFFFF"/>
              </a:solidFill>
              <a:latin typeface="Times New Roman" panose="02020603050405020304" pitchFamily="18" charset="0"/>
              <a:ea typeface="新細明體"/>
              <a:cs typeface="Times New Roman" panose="02020603050405020304" pitchFamily="18" charset="0"/>
            </a:endParaRPr>
          </a:p>
        </p:txBody>
      </p:sp>
      <p:sp>
        <p:nvSpPr>
          <p:cNvPr id="12" name="TextBox 36"/>
          <p:cNvSpPr txBox="1"/>
          <p:nvPr/>
        </p:nvSpPr>
        <p:spPr>
          <a:xfrm>
            <a:off x="675491" y="3264712"/>
            <a:ext cx="4986728" cy="747597"/>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200" dirty="0" err="1">
                <a:solidFill>
                  <a:srgbClr val="FFFFFF"/>
                </a:solidFill>
                <a:latin typeface="Times New Roman" panose="02020603050405020304" pitchFamily="18" charset="0"/>
                <a:ea typeface="新細明體"/>
                <a:cs typeface="Times New Roman" panose="02020603050405020304" pitchFamily="18" charset="0"/>
              </a:rPr>
              <a:t>Beiyang’s</a:t>
            </a:r>
            <a:r>
              <a:rPr lang="en-US" altLang="zh-CN" sz="1200" dirty="0">
                <a:solidFill>
                  <a:srgbClr val="FFFFFF"/>
                </a:solidFill>
                <a:latin typeface="Times New Roman" panose="02020603050405020304" pitchFamily="18" charset="0"/>
                <a:ea typeface="新細明體"/>
                <a:cs typeface="Times New Roman" panose="02020603050405020304" pitchFamily="18" charset="0"/>
              </a:rPr>
              <a:t> side by side formation also had a benefit. Despite the size differences of ships, this formation made it easier to make navy vessels of different speeds conform.</a:t>
            </a:r>
            <a:endParaRPr lang="zh-HK" altLang="en-US" sz="1200" dirty="0">
              <a:solidFill>
                <a:srgbClr val="FFFFFF"/>
              </a:solidFill>
              <a:latin typeface="Times New Roman" panose="02020603050405020304" pitchFamily="18" charset="0"/>
              <a:ea typeface="新細明體"/>
              <a:cs typeface="Times New Roman" panose="02020603050405020304" pitchFamily="18" charset="0"/>
            </a:endParaRPr>
          </a:p>
        </p:txBody>
      </p:sp>
      <p:sp>
        <p:nvSpPr>
          <p:cNvPr id="15" name="TextBox 39"/>
          <p:cNvSpPr txBox="1"/>
          <p:nvPr/>
        </p:nvSpPr>
        <p:spPr>
          <a:xfrm>
            <a:off x="675491" y="4216122"/>
            <a:ext cx="4986728" cy="1145371"/>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200" noProof="0" dirty="0">
                <a:solidFill>
                  <a:schemeClr val="bg1"/>
                </a:solidFill>
                <a:latin typeface="Times New Roman" panose="02020603050405020304" pitchFamily="18" charset="0"/>
                <a:ea typeface="新細明體"/>
                <a:cs typeface="Times New Roman" panose="02020603050405020304" pitchFamily="18" charset="0"/>
              </a:rPr>
              <a:t>Under circumstances where the side was attacked, the more powerful </a:t>
            </a:r>
            <a:r>
              <a:rPr lang="en-US" altLang="zh-CN" sz="1200" i="1" noProof="0" dirty="0" err="1">
                <a:solidFill>
                  <a:schemeClr val="bg1"/>
                </a:solidFill>
                <a:latin typeface="Times New Roman" panose="02020603050405020304" pitchFamily="18" charset="0"/>
                <a:ea typeface="新細明體"/>
                <a:cs typeface="Times New Roman" panose="02020603050405020304" pitchFamily="18" charset="0"/>
              </a:rPr>
              <a:t>Jiyuan</a:t>
            </a:r>
            <a:r>
              <a:rPr lang="en-US" altLang="zh-CN" sz="1200" noProof="0" dirty="0">
                <a:solidFill>
                  <a:schemeClr val="bg1"/>
                </a:solidFill>
                <a:latin typeface="Times New Roman" panose="02020603050405020304" pitchFamily="18" charset="0"/>
                <a:ea typeface="新細明體"/>
                <a:cs typeface="Times New Roman" panose="02020603050405020304" pitchFamily="18" charset="0"/>
              </a:rPr>
              <a:t> was assigned to defend the left </a:t>
            </a:r>
            <a:r>
              <a:rPr lang="en-US" altLang="zh-CN" sz="1200" noProof="0" dirty="0" smtClean="0">
                <a:solidFill>
                  <a:schemeClr val="bg1"/>
                </a:solidFill>
                <a:latin typeface="Times New Roman" panose="02020603050405020304" pitchFamily="18" charset="0"/>
                <a:ea typeface="新細明體"/>
                <a:cs typeface="Times New Roman" panose="02020603050405020304" pitchFamily="18" charset="0"/>
              </a:rPr>
              <a:t>side. </a:t>
            </a:r>
            <a:r>
              <a:rPr kumimoji="0" lang="en-US" altLang="zh-CN" sz="1200" b="0" i="1" u="none" strike="noStrike" kern="1200" cap="none" spc="0" normalizeH="0" baseline="0" noProof="0" dirty="0" err="1"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Pingyuan</a:t>
            </a:r>
            <a:r>
              <a:rPr kumimoji="0" lang="en-US" altLang="zh-CN" sz="1200" b="0" i="0" u="none" strike="noStrike" kern="1200" cap="none" spc="0" normalizeH="0" baseline="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 </a:t>
            </a:r>
            <a:r>
              <a:rPr kumimoji="0" lang="en-US" altLang="zh-CN" sz="1200" b="0" i="1" u="none" strike="noStrike" kern="1200" cap="none" spc="0" normalizeH="0" noProof="0" dirty="0" err="1">
                <a:ln>
                  <a:noFill/>
                </a:ln>
                <a:solidFill>
                  <a:schemeClr val="bg1"/>
                </a:solidFill>
                <a:effectLst/>
                <a:uLnTx/>
                <a:uFillTx/>
                <a:latin typeface="Times New Roman" panose="02020603050405020304" pitchFamily="18" charset="0"/>
                <a:ea typeface="新細明體"/>
                <a:cs typeface="Times New Roman" panose="02020603050405020304" pitchFamily="18" charset="0"/>
              </a:rPr>
              <a:t>Guangbing</a:t>
            </a:r>
            <a:r>
              <a:rPr kumimoji="0" lang="en-US" altLang="zh-CN" sz="1200" b="0" i="0" u="none" strike="sng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 and two torpedo boats protected the right side where</a:t>
            </a:r>
            <a:r>
              <a:rPr lang="en-US" altLang="zh-CN" sz="1200" dirty="0">
                <a:solidFill>
                  <a:schemeClr val="bg1"/>
                </a:solidFill>
                <a:latin typeface="Times New Roman" panose="02020603050405020304" pitchFamily="18" charset="0"/>
                <a:ea typeface="新細明體"/>
                <a:cs typeface="Times New Roman" panose="02020603050405020304" pitchFamily="18" charset="0"/>
              </a:rPr>
              <a:t> </a:t>
            </a:r>
            <a:r>
              <a:rPr lang="en-US" altLang="zh-CN" sz="1200" i="1" dirty="0" err="1">
                <a:solidFill>
                  <a:schemeClr val="bg1"/>
                </a:solidFill>
                <a:latin typeface="Times New Roman" panose="02020603050405020304" pitchFamily="18" charset="0"/>
                <a:ea typeface="新細明體"/>
                <a:cs typeface="Times New Roman" panose="02020603050405020304" pitchFamily="18" charset="0"/>
              </a:rPr>
              <a:t>Yangwei</a:t>
            </a:r>
            <a:r>
              <a:rPr lang="en-US" altLang="zh-CN" sz="1200" dirty="0">
                <a:solidFill>
                  <a:schemeClr val="bg1"/>
                </a:solidFill>
                <a:latin typeface="Times New Roman" panose="02020603050405020304" pitchFamily="18" charset="0"/>
                <a:ea typeface="新細明體"/>
                <a:cs typeface="Times New Roman" panose="02020603050405020304" pitchFamily="18" charset="0"/>
              </a:rPr>
              <a:t> and </a:t>
            </a:r>
            <a:r>
              <a:rPr lang="en-US" altLang="zh-CN" sz="1200" i="1" dirty="0" err="1">
                <a:solidFill>
                  <a:schemeClr val="bg1"/>
                </a:solidFill>
                <a:latin typeface="Times New Roman" panose="02020603050405020304" pitchFamily="18" charset="0"/>
                <a:ea typeface="新細明體"/>
                <a:cs typeface="Times New Roman" panose="02020603050405020304" pitchFamily="18" charset="0"/>
              </a:rPr>
              <a:t>Chaoyong</a:t>
            </a:r>
            <a:r>
              <a:rPr lang="en-US" altLang="zh-CN" sz="1200" dirty="0">
                <a:solidFill>
                  <a:schemeClr val="bg1"/>
                </a:solidFill>
                <a:latin typeface="Times New Roman" panose="02020603050405020304" pitchFamily="18" charset="0"/>
                <a:ea typeface="新細明體"/>
                <a:cs typeface="Times New Roman" panose="02020603050405020304" pitchFamily="18" charset="0"/>
              </a:rPr>
              <a:t> were easily sunk. This meant that the </a:t>
            </a:r>
            <a:r>
              <a:rPr kumimoji="0" lang="en-US" altLang="zh-CN" sz="1200" b="0" i="0" u="none" strike="noStrike" kern="1200" cap="none" spc="0" normalizeH="0" baseline="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main force became capable of a </a:t>
            </a:r>
            <a:r>
              <a:rPr kumimoji="0" lang="en-US" altLang="zh-CN" sz="1200" b="0" i="0" u="none" strike="noStrike" kern="1200" cap="none" spc="0" normalizeH="0" baseline="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double-pronged</a:t>
            </a:r>
            <a:r>
              <a:rPr kumimoji="0" lang="en-US" altLang="zh-CN" sz="1200" b="0" i="0" u="none" strike="noStrike" kern="1200" cap="none" spc="0" normalizeH="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 </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attack</a:t>
            </a:r>
            <a:r>
              <a:rPr lang="en-US" altLang="zh-CN" sz="1200" dirty="0">
                <a:solidFill>
                  <a:schemeClr val="bg1"/>
                </a:solidFill>
                <a:latin typeface="Times New Roman" panose="02020603050405020304" pitchFamily="18" charset="0"/>
                <a:ea typeface="新細明體"/>
                <a:cs typeface="Times New Roman" panose="02020603050405020304" pitchFamily="18" charset="0"/>
              </a:rPr>
              <a:t> </a:t>
            </a:r>
            <a:r>
              <a:rPr lang="en-US" altLang="zh-CN" sz="1200" dirty="0" smtClean="0">
                <a:solidFill>
                  <a:schemeClr val="bg1"/>
                </a:solidFill>
                <a:latin typeface="Times New Roman" panose="02020603050405020304" pitchFamily="18" charset="0"/>
                <a:ea typeface="新細明體"/>
                <a:cs typeface="Times New Roman" panose="02020603050405020304" pitchFamily="18" charset="0"/>
              </a:rPr>
              <a:t>in which they </a:t>
            </a:r>
            <a:r>
              <a:rPr lang="en-US" altLang="zh-CN" sz="1200" dirty="0">
                <a:solidFill>
                  <a:schemeClr val="bg1"/>
                </a:solidFill>
                <a:latin typeface="Times New Roman" panose="02020603050405020304" pitchFamily="18" charset="0"/>
                <a:ea typeface="新細明體"/>
                <a:cs typeface="Times New Roman" panose="02020603050405020304" pitchFamily="18" charset="0"/>
              </a:rPr>
              <a:t>could</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 mutually protect each other.</a:t>
            </a:r>
            <a:endParaRPr kumimoji="0" lang="zh-HK" altLang="en-US" sz="1200" b="0" i="0" u="none" strike="noStrike" kern="0" cap="none" spc="0" normalizeH="0" baseline="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endParaRPr>
          </a:p>
        </p:txBody>
      </p:sp>
      <p:grpSp>
        <p:nvGrpSpPr>
          <p:cNvPr id="16" name="群組 15"/>
          <p:cNvGrpSpPr/>
          <p:nvPr/>
        </p:nvGrpSpPr>
        <p:grpSpPr>
          <a:xfrm>
            <a:off x="6403579" y="1888849"/>
            <a:ext cx="2865369" cy="4840450"/>
            <a:chOff x="4032448" y="2699792"/>
            <a:chExt cx="3252748" cy="5229162"/>
          </a:xfrm>
        </p:grpSpPr>
        <p:pic>
          <p:nvPicPr>
            <p:cNvPr id="17" name="Picture 12"/>
            <p:cNvPicPr>
              <a:picLocks noChangeAspect="1" noChangeArrowheads="1"/>
            </p:cNvPicPr>
            <p:nvPr/>
          </p:nvPicPr>
          <p:blipFill>
            <a:blip r:embed="rId3" cstate="print"/>
            <a:srcRect/>
            <a:stretch>
              <a:fillRect/>
            </a:stretch>
          </p:blipFill>
          <p:spPr bwMode="auto">
            <a:xfrm>
              <a:off x="4032448" y="4860032"/>
              <a:ext cx="1885950" cy="457200"/>
            </a:xfrm>
            <a:prstGeom prst="rect">
              <a:avLst/>
            </a:prstGeom>
            <a:noFill/>
            <a:ln w="9525">
              <a:noFill/>
              <a:miter lim="800000"/>
              <a:headEnd/>
              <a:tailEnd/>
            </a:ln>
            <a:effectLst/>
          </p:spPr>
        </p:pic>
        <p:pic>
          <p:nvPicPr>
            <p:cNvPr id="18" name="Picture 12"/>
            <p:cNvPicPr>
              <a:picLocks noChangeAspect="1" noChangeArrowheads="1"/>
            </p:cNvPicPr>
            <p:nvPr/>
          </p:nvPicPr>
          <p:blipFill>
            <a:blip r:embed="rId3" cstate="print"/>
            <a:srcRect/>
            <a:stretch>
              <a:fillRect/>
            </a:stretch>
          </p:blipFill>
          <p:spPr bwMode="auto">
            <a:xfrm>
              <a:off x="4032448" y="5364088"/>
              <a:ext cx="1885950" cy="457200"/>
            </a:xfrm>
            <a:prstGeom prst="rect">
              <a:avLst/>
            </a:prstGeom>
            <a:noFill/>
            <a:ln w="9525">
              <a:noFill/>
              <a:miter lim="800000"/>
              <a:headEnd/>
              <a:tailEnd/>
            </a:ln>
            <a:effectLst/>
          </p:spPr>
        </p:pic>
        <p:pic>
          <p:nvPicPr>
            <p:cNvPr id="19" name="Picture 17"/>
            <p:cNvPicPr>
              <a:picLocks noChangeAspect="1" noChangeArrowheads="1"/>
            </p:cNvPicPr>
            <p:nvPr/>
          </p:nvPicPr>
          <p:blipFill>
            <a:blip r:embed="rId4" cstate="print"/>
            <a:srcRect/>
            <a:stretch>
              <a:fillRect/>
            </a:stretch>
          </p:blipFill>
          <p:spPr bwMode="auto">
            <a:xfrm>
              <a:off x="4608512" y="5796136"/>
              <a:ext cx="1314450" cy="542925"/>
            </a:xfrm>
            <a:prstGeom prst="rect">
              <a:avLst/>
            </a:prstGeom>
            <a:noFill/>
            <a:ln w="9525">
              <a:noFill/>
              <a:miter lim="800000"/>
              <a:headEnd/>
              <a:tailEnd/>
            </a:ln>
            <a:effectLst/>
          </p:spPr>
        </p:pic>
        <p:pic>
          <p:nvPicPr>
            <p:cNvPr id="20" name="Picture 17"/>
            <p:cNvPicPr>
              <a:picLocks noChangeAspect="1" noChangeArrowheads="1"/>
            </p:cNvPicPr>
            <p:nvPr/>
          </p:nvPicPr>
          <p:blipFill>
            <a:blip r:embed="rId4" cstate="print"/>
            <a:srcRect/>
            <a:stretch>
              <a:fillRect/>
            </a:stretch>
          </p:blipFill>
          <p:spPr bwMode="auto">
            <a:xfrm>
              <a:off x="4608512" y="6300192"/>
              <a:ext cx="1314450" cy="542925"/>
            </a:xfrm>
            <a:prstGeom prst="rect">
              <a:avLst/>
            </a:prstGeom>
            <a:noFill/>
            <a:ln w="9525">
              <a:noFill/>
              <a:miter lim="800000"/>
              <a:headEnd/>
              <a:tailEnd/>
            </a:ln>
            <a:effectLst/>
          </p:spPr>
        </p:pic>
        <p:pic>
          <p:nvPicPr>
            <p:cNvPr id="21" name="Picture 22"/>
            <p:cNvPicPr>
              <a:picLocks noChangeAspect="1" noChangeArrowheads="1"/>
            </p:cNvPicPr>
            <p:nvPr/>
          </p:nvPicPr>
          <p:blipFill>
            <a:blip r:embed="rId5" cstate="print"/>
            <a:srcRect/>
            <a:stretch>
              <a:fillRect/>
            </a:stretch>
          </p:blipFill>
          <p:spPr bwMode="auto">
            <a:xfrm>
              <a:off x="4752528" y="6732240"/>
              <a:ext cx="1181100" cy="609600"/>
            </a:xfrm>
            <a:prstGeom prst="rect">
              <a:avLst/>
            </a:prstGeom>
            <a:noFill/>
            <a:ln w="9525">
              <a:noFill/>
              <a:miter lim="800000"/>
              <a:headEnd/>
              <a:tailEnd/>
            </a:ln>
            <a:effectLst/>
          </p:spPr>
        </p:pic>
        <p:pic>
          <p:nvPicPr>
            <p:cNvPr id="22" name="Picture 16"/>
            <p:cNvPicPr>
              <a:picLocks noChangeAspect="1" noChangeArrowheads="1"/>
            </p:cNvPicPr>
            <p:nvPr/>
          </p:nvPicPr>
          <p:blipFill>
            <a:blip r:embed="rId6" cstate="print"/>
            <a:srcRect/>
            <a:stretch>
              <a:fillRect/>
            </a:stretch>
          </p:blipFill>
          <p:spPr bwMode="auto">
            <a:xfrm>
              <a:off x="4464496" y="7380312"/>
              <a:ext cx="1428750" cy="371475"/>
            </a:xfrm>
            <a:prstGeom prst="rect">
              <a:avLst/>
            </a:prstGeom>
            <a:noFill/>
            <a:ln w="9525">
              <a:noFill/>
              <a:miter lim="800000"/>
              <a:headEnd/>
              <a:tailEnd/>
            </a:ln>
            <a:effectLst/>
          </p:spPr>
        </p:pic>
        <p:pic>
          <p:nvPicPr>
            <p:cNvPr id="23" name="Picture 13"/>
            <p:cNvPicPr>
              <a:picLocks noChangeAspect="1" noChangeArrowheads="1"/>
            </p:cNvPicPr>
            <p:nvPr/>
          </p:nvPicPr>
          <p:blipFill>
            <a:blip r:embed="rId7" cstate="print"/>
            <a:srcRect/>
            <a:stretch>
              <a:fillRect/>
            </a:stretch>
          </p:blipFill>
          <p:spPr bwMode="auto">
            <a:xfrm>
              <a:off x="4824536" y="4355976"/>
              <a:ext cx="1114425" cy="533400"/>
            </a:xfrm>
            <a:prstGeom prst="rect">
              <a:avLst/>
            </a:prstGeom>
            <a:noFill/>
            <a:ln w="9525">
              <a:noFill/>
              <a:miter lim="800000"/>
              <a:headEnd/>
              <a:tailEnd/>
            </a:ln>
            <a:effectLst/>
          </p:spPr>
        </p:pic>
        <p:pic>
          <p:nvPicPr>
            <p:cNvPr id="24" name="Picture 14"/>
            <p:cNvPicPr>
              <a:picLocks noChangeAspect="1" noChangeArrowheads="1"/>
            </p:cNvPicPr>
            <p:nvPr/>
          </p:nvPicPr>
          <p:blipFill>
            <a:blip r:embed="rId7" cstate="print"/>
            <a:srcRect/>
            <a:stretch>
              <a:fillRect/>
            </a:stretch>
          </p:blipFill>
          <p:spPr bwMode="auto">
            <a:xfrm>
              <a:off x="4824536" y="3779912"/>
              <a:ext cx="1114425" cy="533400"/>
            </a:xfrm>
            <a:prstGeom prst="rect">
              <a:avLst/>
            </a:prstGeom>
            <a:noFill/>
            <a:ln w="9525">
              <a:noFill/>
              <a:miter lim="800000"/>
              <a:headEnd/>
              <a:tailEnd/>
            </a:ln>
            <a:effectLst/>
          </p:spPr>
        </p:pic>
        <p:pic>
          <p:nvPicPr>
            <p:cNvPr id="25" name="Picture 18"/>
            <p:cNvPicPr>
              <a:picLocks noChangeAspect="1" noChangeArrowheads="1"/>
            </p:cNvPicPr>
            <p:nvPr/>
          </p:nvPicPr>
          <p:blipFill>
            <a:blip r:embed="rId8" cstate="print"/>
            <a:srcRect/>
            <a:stretch>
              <a:fillRect/>
            </a:stretch>
          </p:blipFill>
          <p:spPr bwMode="auto">
            <a:xfrm>
              <a:off x="4896544" y="3275856"/>
              <a:ext cx="1028700" cy="523875"/>
            </a:xfrm>
            <a:prstGeom prst="rect">
              <a:avLst/>
            </a:prstGeom>
            <a:noFill/>
            <a:ln w="9525">
              <a:noFill/>
              <a:miter lim="800000"/>
              <a:headEnd/>
              <a:tailEnd/>
            </a:ln>
            <a:effectLst/>
          </p:spPr>
        </p:pic>
        <p:pic>
          <p:nvPicPr>
            <p:cNvPr id="26" name="Picture 19"/>
            <p:cNvPicPr>
              <a:picLocks noChangeAspect="1" noChangeArrowheads="1"/>
            </p:cNvPicPr>
            <p:nvPr/>
          </p:nvPicPr>
          <p:blipFill>
            <a:blip r:embed="rId8" cstate="print"/>
            <a:srcRect/>
            <a:stretch>
              <a:fillRect/>
            </a:stretch>
          </p:blipFill>
          <p:spPr bwMode="auto">
            <a:xfrm>
              <a:off x="4896544" y="2699792"/>
              <a:ext cx="1028700" cy="523875"/>
            </a:xfrm>
            <a:prstGeom prst="rect">
              <a:avLst/>
            </a:prstGeom>
            <a:noFill/>
            <a:ln w="9525">
              <a:noFill/>
              <a:miter lim="800000"/>
              <a:headEnd/>
              <a:tailEnd/>
            </a:ln>
            <a:effectLst/>
          </p:spPr>
        </p:pic>
        <p:sp>
          <p:nvSpPr>
            <p:cNvPr id="31" name="TextBox 16"/>
            <p:cNvSpPr txBox="1"/>
            <p:nvPr/>
          </p:nvSpPr>
          <p:spPr>
            <a:xfrm>
              <a:off x="5887053" y="7380312"/>
              <a:ext cx="1181099" cy="548642"/>
            </a:xfrm>
            <a:prstGeom prst="rect">
              <a:avLst/>
            </a:prstGeom>
            <a:noFill/>
          </p:spPr>
          <p:txBody>
            <a:bodyPr wrap="square" rtlCol="0">
              <a:noAutofit/>
            </a:bodyPr>
            <a:lstStyle/>
            <a:p>
              <a:pPr>
                <a:spcAft>
                  <a:spcPts val="0"/>
                </a:spcAft>
              </a:pPr>
              <a:r>
                <a:rPr lang="en-US" altLang="zh-CN" sz="1600" i="1" kern="1200" dirty="0" err="1">
                  <a:solidFill>
                    <a:srgbClr val="000000"/>
                  </a:solidFill>
                  <a:effectLst/>
                  <a:latin typeface="Times New Roman" panose="02020603050405020304" pitchFamily="18" charset="0"/>
                  <a:ea typeface="新細明體"/>
                  <a:cs typeface="Times New Roman" panose="02020603050405020304" pitchFamily="18" charset="0"/>
                </a:rPr>
                <a:t>Jiyuan</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32" name="TextBox 17"/>
            <p:cNvSpPr txBox="1"/>
            <p:nvPr/>
          </p:nvSpPr>
          <p:spPr>
            <a:xfrm>
              <a:off x="5933628" y="6859918"/>
              <a:ext cx="1251657" cy="548642"/>
            </a:xfrm>
            <a:prstGeom prst="rect">
              <a:avLst/>
            </a:prstGeom>
            <a:noFill/>
          </p:spPr>
          <p:txBody>
            <a:bodyPr wrap="square" rtlCol="0">
              <a:noAutofit/>
            </a:bodyPr>
            <a:lstStyle/>
            <a:p>
              <a:pPr>
                <a:spcAft>
                  <a:spcPts val="0"/>
                </a:spcAft>
              </a:pPr>
              <a:r>
                <a:rPr lang="en-US" altLang="zh-CN" sz="1600" i="1" kern="1200" dirty="0" err="1">
                  <a:solidFill>
                    <a:srgbClr val="000000"/>
                  </a:solidFill>
                  <a:effectLst/>
                  <a:latin typeface="Times New Roman" panose="02020603050405020304" pitchFamily="18" charset="0"/>
                  <a:ea typeface="新細明體"/>
                  <a:cs typeface="Times New Roman" panose="02020603050405020304" pitchFamily="18" charset="0"/>
                </a:rPr>
                <a:t>Guangjia</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33" name="TextBox 18"/>
            <p:cNvSpPr txBox="1"/>
            <p:nvPr/>
          </p:nvSpPr>
          <p:spPr>
            <a:xfrm>
              <a:off x="5942218" y="6366014"/>
              <a:ext cx="1143009" cy="548642"/>
            </a:xfrm>
            <a:prstGeom prst="rect">
              <a:avLst/>
            </a:prstGeom>
            <a:noFill/>
          </p:spPr>
          <p:txBody>
            <a:bodyPr wrap="square" rtlCol="0">
              <a:noAutofit/>
            </a:bodyPr>
            <a:lstStyle/>
            <a:p>
              <a:pPr>
                <a:spcAft>
                  <a:spcPts val="0"/>
                </a:spcAft>
              </a:pPr>
              <a:r>
                <a:rPr lang="en-US" altLang="zh-CN" sz="1600" i="1" kern="1200" dirty="0" err="1">
                  <a:solidFill>
                    <a:srgbClr val="000000"/>
                  </a:solidFill>
                  <a:effectLst/>
                  <a:latin typeface="Times New Roman" panose="02020603050405020304" pitchFamily="18" charset="0"/>
                  <a:ea typeface="新細明體"/>
                  <a:cs typeface="Times New Roman" panose="02020603050405020304" pitchFamily="18" charset="0"/>
                </a:rPr>
                <a:t>Zhiyuan</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34" name="TextBox 19"/>
            <p:cNvSpPr txBox="1"/>
            <p:nvPr/>
          </p:nvSpPr>
          <p:spPr>
            <a:xfrm>
              <a:off x="5904129" y="5872110"/>
              <a:ext cx="1181099" cy="548642"/>
            </a:xfrm>
            <a:prstGeom prst="rect">
              <a:avLst/>
            </a:prstGeom>
            <a:noFill/>
          </p:spPr>
          <p:txBody>
            <a:bodyPr wrap="square" rtlCol="0">
              <a:noAutofit/>
            </a:bodyPr>
            <a:lstStyle/>
            <a:p>
              <a:pPr>
                <a:spcAft>
                  <a:spcPts val="0"/>
                </a:spcAft>
              </a:pPr>
              <a:r>
                <a:rPr lang="en-US" altLang="zh-CN" sz="1600" i="1" dirty="0">
                  <a:solidFill>
                    <a:srgbClr val="000000"/>
                  </a:solidFill>
                  <a:latin typeface="Times New Roman" panose="02020603050405020304" pitchFamily="18" charset="0"/>
                  <a:ea typeface="新細明體"/>
                  <a:cs typeface="Times New Roman" panose="02020603050405020304" pitchFamily="18" charset="0"/>
                </a:rPr>
                <a:t>Jìngyuan</a:t>
              </a:r>
            </a:p>
          </p:txBody>
        </p:sp>
        <p:sp>
          <p:nvSpPr>
            <p:cNvPr id="35" name="TextBox 20"/>
            <p:cNvSpPr txBox="1"/>
            <p:nvPr/>
          </p:nvSpPr>
          <p:spPr>
            <a:xfrm>
              <a:off x="5930480" y="5432943"/>
              <a:ext cx="1283536" cy="548642"/>
            </a:xfrm>
            <a:prstGeom prst="rect">
              <a:avLst/>
            </a:prstGeom>
            <a:noFill/>
          </p:spPr>
          <p:txBody>
            <a:bodyPr wrap="square" rtlCol="0">
              <a:noAutofit/>
            </a:bodyPr>
            <a:lstStyle/>
            <a:p>
              <a:pPr>
                <a:spcAft>
                  <a:spcPts val="0"/>
                </a:spcAft>
              </a:pPr>
              <a:r>
                <a:rPr lang="en-US" altLang="zh-CN" sz="1600" i="1" kern="1200" dirty="0">
                  <a:solidFill>
                    <a:srgbClr val="000000"/>
                  </a:solidFill>
                  <a:effectLst/>
                  <a:latin typeface="Times New Roman" panose="02020603050405020304" pitchFamily="18" charset="0"/>
                  <a:ea typeface="新細明體"/>
                  <a:cs typeface="Times New Roman" panose="02020603050405020304" pitchFamily="18" charset="0"/>
                </a:rPr>
                <a:t>Dingyuan</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36" name="TextBox 21"/>
            <p:cNvSpPr txBox="1"/>
            <p:nvPr/>
          </p:nvSpPr>
          <p:spPr>
            <a:xfrm>
              <a:off x="5925245" y="4884303"/>
              <a:ext cx="1260041" cy="548642"/>
            </a:xfrm>
            <a:prstGeom prst="rect">
              <a:avLst/>
            </a:prstGeom>
            <a:noFill/>
          </p:spPr>
          <p:txBody>
            <a:bodyPr wrap="square" rtlCol="0">
              <a:noAutofit/>
            </a:bodyPr>
            <a:lstStyle/>
            <a:p>
              <a:pPr>
                <a:spcAft>
                  <a:spcPts val="0"/>
                </a:spcAft>
              </a:pPr>
              <a:r>
                <a:rPr lang="en-US" altLang="zh-CN" sz="1600" i="1" kern="1200" dirty="0">
                  <a:solidFill>
                    <a:srgbClr val="000000"/>
                  </a:solidFill>
                  <a:effectLst/>
                  <a:latin typeface="Times New Roman" panose="02020603050405020304" pitchFamily="18" charset="0"/>
                  <a:ea typeface="新細明體"/>
                  <a:cs typeface="Times New Roman" panose="02020603050405020304" pitchFamily="18" charset="0"/>
                </a:rPr>
                <a:t>Zhenyuan</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37" name="TextBox 22"/>
            <p:cNvSpPr txBox="1"/>
            <p:nvPr/>
          </p:nvSpPr>
          <p:spPr>
            <a:xfrm>
              <a:off x="5918396" y="4445135"/>
              <a:ext cx="1224960" cy="548642"/>
            </a:xfrm>
            <a:prstGeom prst="rect">
              <a:avLst/>
            </a:prstGeom>
            <a:noFill/>
          </p:spPr>
          <p:txBody>
            <a:bodyPr wrap="square" rtlCol="0">
              <a:noAutofit/>
            </a:bodyPr>
            <a:lstStyle/>
            <a:p>
              <a:pPr>
                <a:spcAft>
                  <a:spcPts val="0"/>
                </a:spcAft>
              </a:pPr>
              <a:r>
                <a:rPr lang="en-US" altLang="zh-CN" sz="1600" i="1" kern="1200" dirty="0">
                  <a:solidFill>
                    <a:srgbClr val="000000"/>
                  </a:solidFill>
                  <a:effectLst/>
                  <a:latin typeface="Times New Roman" panose="02020603050405020304" pitchFamily="18" charset="0"/>
                  <a:ea typeface="新細明體"/>
                  <a:cs typeface="Times New Roman" panose="02020603050405020304" pitchFamily="18" charset="0"/>
                </a:rPr>
                <a:t>Laiyuan</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38" name="TextBox 23"/>
            <p:cNvSpPr txBox="1"/>
            <p:nvPr/>
          </p:nvSpPr>
          <p:spPr>
            <a:xfrm>
              <a:off x="5904130" y="3896495"/>
              <a:ext cx="1381066" cy="548642"/>
            </a:xfrm>
            <a:prstGeom prst="rect">
              <a:avLst/>
            </a:prstGeom>
            <a:noFill/>
          </p:spPr>
          <p:txBody>
            <a:bodyPr wrap="square" rtlCol="0">
              <a:noAutofit/>
            </a:bodyPr>
            <a:lstStyle/>
            <a:p>
              <a:pPr>
                <a:spcAft>
                  <a:spcPts val="0"/>
                </a:spcAft>
              </a:pPr>
              <a:r>
                <a:rPr lang="en-US" altLang="zh-CN" sz="1600" i="1" dirty="0" err="1">
                  <a:solidFill>
                    <a:srgbClr val="000000"/>
                  </a:solidFill>
                  <a:latin typeface="Times New Roman" panose="02020603050405020304" pitchFamily="18" charset="0"/>
                  <a:ea typeface="新細明體"/>
                  <a:cs typeface="Times New Roman" panose="02020603050405020304" pitchFamily="18" charset="0"/>
                </a:rPr>
                <a:t>Jīngyuan</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39" name="TextBox 24"/>
            <p:cNvSpPr txBox="1"/>
            <p:nvPr/>
          </p:nvSpPr>
          <p:spPr>
            <a:xfrm>
              <a:off x="5938961" y="3333851"/>
              <a:ext cx="1246324" cy="548642"/>
            </a:xfrm>
            <a:prstGeom prst="rect">
              <a:avLst/>
            </a:prstGeom>
            <a:noFill/>
          </p:spPr>
          <p:txBody>
            <a:bodyPr wrap="square" rtlCol="0">
              <a:noAutofit/>
            </a:bodyPr>
            <a:lstStyle/>
            <a:p>
              <a:pPr>
                <a:spcAft>
                  <a:spcPts val="0"/>
                </a:spcAft>
              </a:pPr>
              <a:r>
                <a:rPr lang="en-US" altLang="zh-CN" sz="1600" i="1" kern="1200" dirty="0" err="1">
                  <a:solidFill>
                    <a:srgbClr val="000000"/>
                  </a:solidFill>
                  <a:effectLst/>
                  <a:latin typeface="Times New Roman" panose="02020603050405020304" pitchFamily="18" charset="0"/>
                  <a:ea typeface="新細明體"/>
                  <a:cs typeface="Times New Roman" panose="02020603050405020304" pitchFamily="18" charset="0"/>
                </a:rPr>
                <a:t>Chaoyong</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40" name="TextBox 25"/>
            <p:cNvSpPr txBox="1"/>
            <p:nvPr/>
          </p:nvSpPr>
          <p:spPr>
            <a:xfrm>
              <a:off x="5897031" y="2785211"/>
              <a:ext cx="1246324" cy="548640"/>
            </a:xfrm>
            <a:prstGeom prst="rect">
              <a:avLst/>
            </a:prstGeom>
            <a:noFill/>
          </p:spPr>
          <p:txBody>
            <a:bodyPr wrap="square" rtlCol="0">
              <a:noAutofit/>
            </a:bodyPr>
            <a:lstStyle/>
            <a:p>
              <a:r>
                <a:rPr lang="en-US" altLang="zh-CN" sz="1600" i="1" dirty="0" err="1">
                  <a:latin typeface="Times New Roman" panose="02020603050405020304" pitchFamily="18" charset="0"/>
                  <a:cs typeface="Times New Roman" panose="02020603050405020304" pitchFamily="18" charset="0"/>
                </a:rPr>
                <a:t>Yangwei</a:t>
              </a:r>
              <a:endParaRPr lang="zh-HK" altLang="zh-TW" sz="1600" i="1" dirty="0">
                <a:latin typeface="Times New Roman" panose="02020603050405020304" pitchFamily="18" charset="0"/>
                <a:cs typeface="Times New Roman" panose="02020603050405020304" pitchFamily="18" charset="0"/>
              </a:endParaRPr>
            </a:p>
          </p:txBody>
        </p:sp>
      </p:grpSp>
      <p:grpSp>
        <p:nvGrpSpPr>
          <p:cNvPr id="45" name="群組 44"/>
          <p:cNvGrpSpPr/>
          <p:nvPr/>
        </p:nvGrpSpPr>
        <p:grpSpPr>
          <a:xfrm>
            <a:off x="4719816" y="955679"/>
            <a:ext cx="2552420" cy="1779638"/>
            <a:chOff x="2519719" y="-10902"/>
            <a:chExt cx="2897132" cy="1922929"/>
          </a:xfrm>
        </p:grpSpPr>
        <p:pic>
          <p:nvPicPr>
            <p:cNvPr id="46" name="Picture 15"/>
            <p:cNvPicPr>
              <a:picLocks noChangeAspect="1" noChangeArrowheads="1"/>
            </p:cNvPicPr>
            <p:nvPr/>
          </p:nvPicPr>
          <p:blipFill>
            <a:blip r:embed="rId9" cstate="print"/>
            <a:srcRect/>
            <a:stretch>
              <a:fillRect/>
            </a:stretch>
          </p:blipFill>
          <p:spPr bwMode="auto">
            <a:xfrm rot="19318451">
              <a:off x="3264023" y="1369102"/>
              <a:ext cx="1143000" cy="542925"/>
            </a:xfrm>
            <a:prstGeom prst="rect">
              <a:avLst/>
            </a:prstGeom>
            <a:noFill/>
            <a:ln w="9525">
              <a:noFill/>
              <a:miter lim="800000"/>
              <a:headEnd/>
              <a:tailEnd/>
            </a:ln>
            <a:effectLst/>
          </p:spPr>
        </p:pic>
        <p:pic>
          <p:nvPicPr>
            <p:cNvPr id="47" name="Picture 21"/>
            <p:cNvPicPr>
              <a:picLocks noChangeAspect="1" noChangeArrowheads="1"/>
            </p:cNvPicPr>
            <p:nvPr/>
          </p:nvPicPr>
          <p:blipFill>
            <a:blip r:embed="rId10" cstate="print"/>
            <a:srcRect/>
            <a:stretch>
              <a:fillRect/>
            </a:stretch>
          </p:blipFill>
          <p:spPr bwMode="auto">
            <a:xfrm rot="19204645">
              <a:off x="2910481" y="1052388"/>
              <a:ext cx="1104900" cy="495300"/>
            </a:xfrm>
            <a:prstGeom prst="rect">
              <a:avLst/>
            </a:prstGeom>
            <a:noFill/>
            <a:ln w="9525">
              <a:noFill/>
              <a:miter lim="800000"/>
              <a:headEnd/>
              <a:tailEnd/>
            </a:ln>
            <a:effectLst/>
          </p:spPr>
        </p:pic>
        <p:sp>
          <p:nvSpPr>
            <p:cNvPr id="48" name="Flowchart: Delay 14"/>
            <p:cNvSpPr/>
            <p:nvPr/>
          </p:nvSpPr>
          <p:spPr>
            <a:xfrm rot="8315498">
              <a:off x="2735741" y="1063101"/>
              <a:ext cx="576064" cy="216024"/>
            </a:xfrm>
            <a:prstGeom prst="flowChartDelay">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600">
                <a:latin typeface="Times New Roman" panose="02020603050405020304" pitchFamily="18" charset="0"/>
                <a:cs typeface="Times New Roman" panose="02020603050405020304" pitchFamily="18" charset="0"/>
              </a:endParaRPr>
            </a:p>
          </p:txBody>
        </p:sp>
        <p:sp>
          <p:nvSpPr>
            <p:cNvPr id="49" name="Flowchart: Delay 15"/>
            <p:cNvSpPr/>
            <p:nvPr/>
          </p:nvSpPr>
          <p:spPr>
            <a:xfrm rot="8315498">
              <a:off x="2519719" y="775069"/>
              <a:ext cx="576064" cy="216024"/>
            </a:xfrm>
            <a:prstGeom prst="flowChartDelay">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600">
                <a:latin typeface="Times New Roman" panose="02020603050405020304" pitchFamily="18" charset="0"/>
                <a:cs typeface="Times New Roman" panose="02020603050405020304" pitchFamily="18" charset="0"/>
              </a:endParaRPr>
            </a:p>
          </p:txBody>
        </p:sp>
        <p:sp>
          <p:nvSpPr>
            <p:cNvPr id="50" name="TextBox 26"/>
            <p:cNvSpPr txBox="1"/>
            <p:nvPr/>
          </p:nvSpPr>
          <p:spPr>
            <a:xfrm rot="19039539">
              <a:off x="4129387" y="711725"/>
              <a:ext cx="1287464" cy="548641"/>
            </a:xfrm>
            <a:prstGeom prst="rect">
              <a:avLst/>
            </a:prstGeom>
            <a:noFill/>
          </p:spPr>
          <p:txBody>
            <a:bodyPr wrap="square" rtlCol="0">
              <a:noAutofit/>
            </a:bodyPr>
            <a:lstStyle/>
            <a:p>
              <a:pPr>
                <a:spcAft>
                  <a:spcPts val="0"/>
                </a:spcAft>
              </a:pPr>
              <a:r>
                <a:rPr lang="en-US" altLang="zh-CN" sz="1600" i="1" kern="1200" dirty="0" err="1">
                  <a:solidFill>
                    <a:srgbClr val="000000"/>
                  </a:solidFill>
                  <a:effectLst/>
                  <a:latin typeface="Times New Roman" panose="02020603050405020304" pitchFamily="18" charset="0"/>
                  <a:ea typeface="新細明體"/>
                  <a:cs typeface="Times New Roman" panose="02020603050405020304" pitchFamily="18" charset="0"/>
                </a:rPr>
                <a:t>Pingyuan</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51" name="TextBox 27"/>
            <p:cNvSpPr txBox="1"/>
            <p:nvPr/>
          </p:nvSpPr>
          <p:spPr>
            <a:xfrm rot="18917456">
              <a:off x="3738529" y="251263"/>
              <a:ext cx="1413662" cy="548641"/>
            </a:xfrm>
            <a:prstGeom prst="rect">
              <a:avLst/>
            </a:prstGeom>
            <a:noFill/>
          </p:spPr>
          <p:txBody>
            <a:bodyPr wrap="square" rtlCol="0">
              <a:noAutofit/>
            </a:bodyPr>
            <a:lstStyle/>
            <a:p>
              <a:pPr>
                <a:spcAft>
                  <a:spcPts val="0"/>
                </a:spcAft>
              </a:pPr>
              <a:r>
                <a:rPr lang="en-US" altLang="zh-CN" sz="1600" i="1" kern="1200" dirty="0" err="1">
                  <a:solidFill>
                    <a:srgbClr val="000000"/>
                  </a:solidFill>
                  <a:effectLst/>
                  <a:latin typeface="Times New Roman" panose="02020603050405020304" pitchFamily="18" charset="0"/>
                  <a:ea typeface="新細明體"/>
                  <a:cs typeface="Times New Roman" panose="02020603050405020304" pitchFamily="18" charset="0"/>
                </a:rPr>
                <a:t>Guangbing</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52" name="TextBox 28"/>
            <p:cNvSpPr txBox="1"/>
            <p:nvPr/>
          </p:nvSpPr>
          <p:spPr>
            <a:xfrm rot="19116033">
              <a:off x="3062446" y="237472"/>
              <a:ext cx="1721369" cy="548641"/>
            </a:xfrm>
            <a:prstGeom prst="rect">
              <a:avLst/>
            </a:prstGeom>
            <a:noFill/>
          </p:spPr>
          <p:txBody>
            <a:bodyPr wrap="square" rtlCol="0">
              <a:noAutofit/>
            </a:bodyPr>
            <a:lstStyle/>
            <a:p>
              <a:pPr>
                <a:spcAft>
                  <a:spcPts val="0"/>
                </a:spcAft>
              </a:pPr>
              <a:r>
                <a:rPr lang="en-US" altLang="zh-CN" sz="1600" kern="1200" dirty="0">
                  <a:solidFill>
                    <a:srgbClr val="000000"/>
                  </a:solidFill>
                  <a:effectLst/>
                  <a:latin typeface="Times New Roman" panose="02020603050405020304" pitchFamily="18" charset="0"/>
                  <a:ea typeface="新細明體"/>
                  <a:cs typeface="Times New Roman" panose="02020603050405020304" pitchFamily="18" charset="0"/>
                </a:rPr>
                <a:t>Torpedo boat</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53" name="TextBox 31"/>
            <p:cNvSpPr txBox="1"/>
            <p:nvPr/>
          </p:nvSpPr>
          <p:spPr>
            <a:xfrm rot="19116033">
              <a:off x="2869959" y="-10902"/>
              <a:ext cx="1499319" cy="548641"/>
            </a:xfrm>
            <a:prstGeom prst="rect">
              <a:avLst/>
            </a:prstGeom>
            <a:noFill/>
          </p:spPr>
          <p:txBody>
            <a:bodyPr wrap="square" rtlCol="0">
              <a:noAutofit/>
            </a:bodyPr>
            <a:lstStyle/>
            <a:p>
              <a:pPr>
                <a:spcAft>
                  <a:spcPts val="0"/>
                </a:spcAft>
              </a:pPr>
              <a:r>
                <a:rPr lang="en-US" altLang="zh-CN" sz="1600" kern="1200" dirty="0">
                  <a:solidFill>
                    <a:srgbClr val="000000"/>
                  </a:solidFill>
                  <a:effectLst/>
                  <a:latin typeface="Times New Roman" panose="02020603050405020304" pitchFamily="18" charset="0"/>
                  <a:ea typeface="新細明體"/>
                  <a:cs typeface="Times New Roman" panose="02020603050405020304" pitchFamily="18" charset="0"/>
                </a:rPr>
                <a:t>Torpedo boat</a:t>
              </a:r>
              <a:endParaRPr lang="zh-HK" sz="1600" dirty="0">
                <a:effectLst/>
                <a:latin typeface="Times New Roman" panose="02020603050405020304" pitchFamily="18" charset="0"/>
                <a:ea typeface="新細明體"/>
                <a:cs typeface="Times New Roman" panose="02020603050405020304" pitchFamily="18" charset="0"/>
              </a:endParaRPr>
            </a:p>
          </p:txBody>
        </p:sp>
      </p:grpSp>
      <p:sp>
        <p:nvSpPr>
          <p:cNvPr id="55" name="文字方塊 54"/>
          <p:cNvSpPr txBox="1">
            <a:spLocks noChangeArrowheads="1"/>
          </p:cNvSpPr>
          <p:nvPr/>
        </p:nvSpPr>
        <p:spPr bwMode="auto">
          <a:xfrm>
            <a:off x="675491" y="5724178"/>
            <a:ext cx="5457862" cy="898077"/>
          </a:xfrm>
          <a:prstGeom prst="rect">
            <a:avLst/>
          </a:prstGeom>
          <a:solidFill>
            <a:srgbClr val="8064A2">
              <a:lumMod val="40000"/>
              <a:lumOff val="60000"/>
            </a:srgbClr>
          </a:solidFill>
          <a:ln w="9525">
            <a:no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TW" b="1" kern="100" dirty="0" smtClean="0">
                <a:latin typeface="Times New Roman" panose="02020603050405020304" pitchFamily="18" charset="0"/>
                <a:ea typeface="新細明體"/>
                <a:cs typeface="Times New Roman" panose="02020603050405020304" pitchFamily="18" charset="0"/>
              </a:rPr>
              <a:t>Think</a:t>
            </a:r>
            <a:r>
              <a:rPr lang="en-US" altLang="zh-TW" kern="100" dirty="0" smtClean="0">
                <a:latin typeface="Times New Roman" panose="02020603050405020304" pitchFamily="18" charset="0"/>
                <a:ea typeface="新細明體"/>
                <a:cs typeface="Times New Roman" panose="02020603050405020304" pitchFamily="18" charset="0"/>
              </a:rPr>
              <a:t>: </a:t>
            </a:r>
            <a:r>
              <a:rPr lang="en-US" altLang="zh-TW" kern="100" dirty="0">
                <a:latin typeface="Times New Roman" panose="02020603050405020304" pitchFamily="18" charset="0"/>
                <a:ea typeface="新細明體"/>
                <a:cs typeface="Times New Roman" panose="02020603050405020304" pitchFamily="18" charset="0"/>
              </a:rPr>
              <a:t>If you were the </a:t>
            </a:r>
            <a:r>
              <a:rPr lang="en-US" altLang="zh-CN" kern="100" dirty="0">
                <a:latin typeface="Times New Roman" panose="02020603050405020304" pitchFamily="18" charset="0"/>
                <a:ea typeface="新細明體"/>
                <a:cs typeface="Times New Roman" panose="02020603050405020304" pitchFamily="18" charset="0"/>
              </a:rPr>
              <a:t>admiral </a:t>
            </a:r>
            <a:r>
              <a:rPr lang="en-US" altLang="zh-TW" kern="100" dirty="0">
                <a:latin typeface="Times New Roman" panose="02020603050405020304" pitchFamily="18" charset="0"/>
                <a:ea typeface="新細明體"/>
                <a:cs typeface="Times New Roman" panose="02020603050405020304" pitchFamily="18" charset="0"/>
              </a:rPr>
              <a:t>of the Japanese navy commander, how would you organize the battle formation?</a:t>
            </a:r>
            <a:endParaRPr kumimoji="0" lang="zh-HK" altLang="en-US" b="0" i="0" u="none" strike="noStrike" kern="1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endParaRPr>
          </a:p>
        </p:txBody>
      </p:sp>
    </p:spTree>
    <p:extLst>
      <p:ext uri="{BB962C8B-B14F-4D97-AF65-F5344CB8AC3E}">
        <p14:creationId xmlns:p14="http://schemas.microsoft.com/office/powerpoint/2010/main" val="153902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barn(inVertical)">
                                      <p:cBhvr>
                                        <p:cTn id="3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Rectangle 6"/>
          <p:cNvSpPr/>
          <p:nvPr/>
        </p:nvSpPr>
        <p:spPr>
          <a:xfrm>
            <a:off x="495168" y="714039"/>
            <a:ext cx="5174398" cy="6389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noAutofit/>
          </a:bodyPr>
          <a:lstStyle/>
          <a:p>
            <a:pPr>
              <a:spcAft>
                <a:spcPts val="0"/>
              </a:spcAft>
            </a:pPr>
            <a:r>
              <a:rPr lang="en-US" altLang="zh-CN" sz="2400" kern="1200" dirty="0">
                <a:solidFill>
                  <a:srgbClr val="FFFFFF"/>
                </a:solidFill>
                <a:effectLst/>
                <a:latin typeface="Times New Roman" panose="02020603050405020304" pitchFamily="18" charset="0"/>
                <a:ea typeface="新細明體"/>
                <a:cs typeface="Times New Roman" panose="02020603050405020304" pitchFamily="18" charset="0"/>
              </a:rPr>
              <a:t>Japanese Army </a:t>
            </a:r>
            <a:r>
              <a:rPr lang="en-US" altLang="zh-CN" sz="2400" dirty="0">
                <a:solidFill>
                  <a:srgbClr val="FFFFFF"/>
                </a:solidFill>
                <a:latin typeface="Times New Roman" panose="02020603050405020304" pitchFamily="18" charset="0"/>
                <a:ea typeface="新細明體"/>
                <a:cs typeface="Times New Roman" panose="02020603050405020304" pitchFamily="18" charset="0"/>
              </a:rPr>
              <a:t>B</a:t>
            </a:r>
            <a:r>
              <a:rPr lang="en-US" altLang="zh-CN" sz="2400" kern="1200" dirty="0">
                <a:solidFill>
                  <a:srgbClr val="FFFFFF"/>
                </a:solidFill>
                <a:effectLst/>
                <a:latin typeface="Times New Roman" panose="02020603050405020304" pitchFamily="18" charset="0"/>
                <a:ea typeface="新細明體"/>
                <a:cs typeface="Times New Roman" panose="02020603050405020304" pitchFamily="18" charset="0"/>
              </a:rPr>
              <a:t>attle </a:t>
            </a:r>
            <a:r>
              <a:rPr lang="en-US" altLang="zh-CN" sz="2400" dirty="0">
                <a:solidFill>
                  <a:srgbClr val="FFFFFF"/>
                </a:solidFill>
                <a:latin typeface="Times New Roman" panose="02020603050405020304" pitchFamily="18" charset="0"/>
                <a:ea typeface="新細明體"/>
                <a:cs typeface="Times New Roman" panose="02020603050405020304" pitchFamily="18" charset="0"/>
              </a:rPr>
              <a:t>T</a:t>
            </a:r>
            <a:r>
              <a:rPr lang="en-US" altLang="zh-CN" sz="2400" kern="1200" dirty="0">
                <a:solidFill>
                  <a:srgbClr val="FFFFFF"/>
                </a:solidFill>
                <a:effectLst/>
                <a:latin typeface="Times New Roman" panose="02020603050405020304" pitchFamily="18" charset="0"/>
                <a:ea typeface="新細明體"/>
                <a:cs typeface="Times New Roman" panose="02020603050405020304" pitchFamily="18" charset="0"/>
              </a:rPr>
              <a:t>actics: Vanguard</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9" name="TextBox 19"/>
          <p:cNvSpPr txBox="1"/>
          <p:nvPr/>
        </p:nvSpPr>
        <p:spPr>
          <a:xfrm>
            <a:off x="196345" y="1515183"/>
            <a:ext cx="3913863" cy="1177344"/>
          </a:xfrm>
          <a:prstGeom prst="rect">
            <a:avLst/>
          </a:prstGeom>
          <a:solidFill>
            <a:srgbClr val="4F81BD"/>
          </a:solidFill>
          <a:ln w="38100" cap="flat" cmpd="sng" algn="ctr">
            <a:noFill/>
            <a:prstDash val="solid"/>
          </a:ln>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Compared </a:t>
            </a:r>
            <a:r>
              <a:rPr kumimoji="0" lang="en-US" altLang="zh-CN" sz="1200" b="0" i="0" u="none" strike="noStrike" kern="1200" cap="none" spc="0" normalizeH="0" baseline="0" noProof="0" dirty="0" smtClean="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with the </a:t>
            </a:r>
            <a:r>
              <a:rPr kumimoji="0" lang="en-US" altLang="zh-CN" sz="1200" b="0" i="0" u="none" strike="noStrike" kern="1200" cap="none" spc="0" normalizeH="0" baseline="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Beiyang</a:t>
            </a:r>
            <a:r>
              <a:rPr kumimoji="0" lang="en-US" altLang="zh-CN" sz="12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Fleet, the</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Japanese fleet had outstanding guns in the front and sides of their warships. Therefore, it could consider using either the “line abreast” formation or the “line ahead</a:t>
            </a:r>
            <a:r>
              <a:rPr lang="en-HK" altLang="zh-CN" sz="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kumimoji="0" lang="zh-CN" altLang="en-US" sz="12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that </a:t>
            </a:r>
            <a:r>
              <a:rPr kumimoji="0" lang="en-US" altLang="zh-CN" sz="1200" b="0" i="0" u="none" kern="1200" cap="none" spc="0" normalizeH="0" noProof="0" dirty="0" smtClean="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was</a:t>
            </a:r>
            <a:r>
              <a:rPr kumimoji="0" lang="en-US" altLang="zh-CN" sz="1200" b="0" i="0" u="none" strike="noStrike" kern="1200" cap="none" spc="0" normalizeH="0" noProof="0" dirty="0" smtClean="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follow-the-leader) formation against the </a:t>
            </a:r>
            <a:r>
              <a:rPr kumimoji="0" lang="en-US" altLang="zh-CN" sz="1200" b="0" i="0" u="none" strike="noStrike" kern="1200" cap="none" spc="0" normalizeH="0" noProof="0" dirty="0" err="1">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Beiyang</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Fleet. After discussion, they finally decided </a:t>
            </a:r>
            <a:r>
              <a:rPr kumimoji="0" lang="en-US" altLang="zh-CN" sz="1200" b="0" i="0" u="none" strike="noStrike" kern="1200" cap="none" spc="0" normalizeH="0" noProof="0" dirty="0" smtClean="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to </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adopt the “line ahead” line formation.</a:t>
            </a:r>
            <a:endParaRPr kumimoji="0" lang="zh-HK" altLang="en-US" sz="1200" b="0" i="0" u="none" strike="noStrike" kern="0" cap="none" spc="0" normalizeH="0" baseline="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endParaRPr>
          </a:p>
        </p:txBody>
      </p:sp>
      <p:sp>
        <p:nvSpPr>
          <p:cNvPr id="14" name="TextBox 21"/>
          <p:cNvSpPr txBox="1"/>
          <p:nvPr/>
        </p:nvSpPr>
        <p:spPr>
          <a:xfrm>
            <a:off x="6595950" y="2652034"/>
            <a:ext cx="2338873" cy="1206960"/>
          </a:xfrm>
          <a:prstGeom prst="rect">
            <a:avLst/>
          </a:prstGeom>
          <a:solidFill>
            <a:srgbClr val="4F81BD"/>
          </a:solidFill>
          <a:ln w="38100" cap="flat" cmpd="sng" algn="ctr">
            <a:noFill/>
            <a:prstDash val="solid"/>
          </a:ln>
          <a:effectLst/>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altLang="zh-CN" sz="1200" dirty="0">
                <a:solidFill>
                  <a:schemeClr val="bg1"/>
                </a:solidFill>
                <a:latin typeface="Times New Roman" panose="02020603050405020304" pitchFamily="18" charset="0"/>
                <a:ea typeface="新細明體"/>
                <a:cs typeface="Times New Roman" panose="02020603050405020304" pitchFamily="18" charset="0"/>
              </a:rPr>
              <a:t>The </a:t>
            </a:r>
            <a:r>
              <a:rPr kumimoji="0" lang="en-US" altLang="zh-CN" sz="1200" b="0" i="0" u="none" strike="noStrike" kern="1200" cap="none" spc="0" normalizeH="0" baseline="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Japanese</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 army chose the 4 fastest warships to act as the vanguard. They would advance at a high speed and </a:t>
            </a:r>
            <a:r>
              <a:rPr kumimoji="0" lang="en-US" altLang="zh-CN" sz="1200" b="0" i="0" u="none" strike="noStrike" kern="1200" cap="none" spc="0" normalizeH="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attack </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the </a:t>
            </a:r>
            <a:r>
              <a:rPr kumimoji="0" lang="en-US" altLang="zh-CN" sz="1200" b="0" i="0" u="none" strike="noStrike" kern="1200" cap="none" spc="0" normalizeH="0" noProof="0" dirty="0" err="1">
                <a:ln>
                  <a:noFill/>
                </a:ln>
                <a:solidFill>
                  <a:schemeClr val="bg1"/>
                </a:solidFill>
                <a:effectLst/>
                <a:uLnTx/>
                <a:uFillTx/>
                <a:latin typeface="Times New Roman" panose="02020603050405020304" pitchFamily="18" charset="0"/>
                <a:ea typeface="新細明體"/>
                <a:cs typeface="Times New Roman" panose="02020603050405020304" pitchFamily="18" charset="0"/>
              </a:rPr>
              <a:t>Beiyang</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 </a:t>
            </a:r>
            <a:r>
              <a:rPr kumimoji="0" lang="en-US" altLang="zh-CN" sz="1200" b="0" i="0" u="none" strike="noStrike" kern="1200" cap="none" spc="0" normalizeH="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warships from the right side. </a:t>
            </a:r>
            <a:endParaRPr kumimoji="0" lang="zh-HK" altLang="en-US" sz="1200" b="0" i="0" u="none" strike="noStrike" kern="0" cap="none" spc="0" normalizeH="0" baseline="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endParaRPr>
          </a:p>
        </p:txBody>
      </p:sp>
      <p:pic>
        <p:nvPicPr>
          <p:cNvPr id="17" name="Picture 2"/>
          <p:cNvPicPr>
            <a:picLocks noChangeAspect="1" noChangeArrowheads="1"/>
          </p:cNvPicPr>
          <p:nvPr/>
        </p:nvPicPr>
        <p:blipFill>
          <a:blip r:embed="rId3" cstate="print"/>
          <a:srcRect/>
          <a:stretch>
            <a:fillRect/>
          </a:stretch>
        </p:blipFill>
        <p:spPr bwMode="auto">
          <a:xfrm>
            <a:off x="1210235" y="4082974"/>
            <a:ext cx="5005294" cy="2596757"/>
          </a:xfrm>
          <a:prstGeom prst="rect">
            <a:avLst/>
          </a:prstGeom>
          <a:noFill/>
          <a:ln w="57150">
            <a:solidFill>
              <a:schemeClr val="accent2">
                <a:lumMod val="75000"/>
              </a:schemeClr>
            </a:solidFill>
            <a:miter lim="800000"/>
            <a:headEnd/>
            <a:tailEnd/>
          </a:ln>
          <a:effectLst>
            <a:outerShdw blurRad="50800" dist="38100" dir="2700000" algn="tl" rotWithShape="0">
              <a:prstClr val="black">
                <a:alpha val="40000"/>
              </a:prstClr>
            </a:outerShdw>
          </a:effectLst>
        </p:spPr>
      </p:pic>
      <p:sp>
        <p:nvSpPr>
          <p:cNvPr id="18" name="TextBox 29"/>
          <p:cNvSpPr txBox="1"/>
          <p:nvPr/>
        </p:nvSpPr>
        <p:spPr>
          <a:xfrm>
            <a:off x="6215529" y="4109307"/>
            <a:ext cx="2719294" cy="2558490"/>
          </a:xfrm>
          <a:prstGeom prst="rect">
            <a:avLst/>
          </a:prstGeom>
          <a:solidFill>
            <a:srgbClr val="4F81BD"/>
          </a:solidFill>
          <a:ln w="38100" cap="flat" cmpd="sng" algn="ctr">
            <a:noFill/>
            <a:prstDash val="solid"/>
          </a:ln>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Although</a:t>
            </a:r>
            <a:r>
              <a:rPr kumimoji="0" lang="en-US" altLang="zh-CN" sz="1200" b="0" i="0" u="none" strike="noStrike" kern="1200" cap="none" spc="0" normalizeH="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 </a:t>
            </a:r>
            <a:r>
              <a:rPr kumimoji="0" lang="en-US" altLang="zh-CN" sz="1200" b="0" i="0" u="none" strike="noStrike" kern="1200" cap="none" spc="0" normalizeH="0" baseline="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these 4 battleships were </a:t>
            </a:r>
            <a:r>
              <a:rPr kumimoji="0" lang="en-US" altLang="zh-CN" sz="1200" b="0" i="0" u="none" strike="noStrike" kern="1200" cap="none" spc="0" normalizeH="0" baseline="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not part of the main force, </a:t>
            </a:r>
            <a:r>
              <a:rPr kumimoji="0" lang="en-US" altLang="zh-CN" sz="1200" b="0" i="0" u="none" kern="1200" cap="none" spc="0" normalizeH="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they </a:t>
            </a:r>
            <a:r>
              <a:rPr kumimoji="0" lang="en-US" altLang="zh-CN" sz="1200" b="0" i="0" u="none" strike="noStrike" kern="1200" cap="none" spc="0" normalizeH="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were already the </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most powerful in the Battle of the Yalu River. The </a:t>
            </a:r>
            <a:r>
              <a:rPr lang="en-US" altLang="zh-CN" sz="1200" dirty="0">
                <a:solidFill>
                  <a:schemeClr val="bg1"/>
                </a:solidFill>
                <a:latin typeface="Times New Roman" panose="02020603050405020304" pitchFamily="18" charset="0"/>
                <a:ea typeface="新細明體"/>
                <a:cs typeface="Times New Roman" panose="02020603050405020304" pitchFamily="18" charset="0"/>
              </a:rPr>
              <a:t>B</a:t>
            </a:r>
            <a:r>
              <a:rPr kumimoji="0" lang="en-US" altLang="zh-CN" sz="1200" b="0" i="0" u="none" strike="noStrike" kern="1200" cap="none" spc="0" normalizeH="0" noProof="0" dirty="0" err="1">
                <a:ln>
                  <a:noFill/>
                </a:ln>
                <a:solidFill>
                  <a:schemeClr val="bg1"/>
                </a:solidFill>
                <a:effectLst/>
                <a:uLnTx/>
                <a:uFillTx/>
                <a:latin typeface="Times New Roman" panose="02020603050405020304" pitchFamily="18" charset="0"/>
                <a:ea typeface="新細明體"/>
                <a:cs typeface="Times New Roman" panose="02020603050405020304" pitchFamily="18" charset="0"/>
              </a:rPr>
              <a:t>ritish</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 manufactured </a:t>
            </a:r>
            <a:r>
              <a:rPr kumimoji="0" lang="en-US" altLang="zh-CN" sz="1200" b="0" i="1"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Yoshino</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 (in active service since </a:t>
            </a:r>
            <a:r>
              <a:rPr kumimoji="0" lang="en-US" altLang="zh-CN" sz="1200" b="0" i="0" u="none" strike="noStrike" kern="1200" cap="none" spc="0" normalizeH="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AD1893</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 was, for example, the fastest in the world (23 knots) and the Japanese fleet’s most advanced warship. At the Battle of the Yalu River, the first attack team’s </a:t>
            </a:r>
            <a:r>
              <a:rPr kumimoji="0" lang="en-US" altLang="zh-CN" sz="1200" b="0" i="0" u="none" strike="noStrike" kern="1200" cap="none" spc="0" normalizeH="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commander, </a:t>
            </a:r>
            <a:r>
              <a:rPr kumimoji="0" lang="en-US" altLang="zh-CN" sz="1200" b="0" i="0" u="none" strike="noStrike" kern="1200" cap="none" spc="0" normalizeH="0" baseline="0" noProof="0" dirty="0" err="1">
                <a:ln>
                  <a:noFill/>
                </a:ln>
                <a:solidFill>
                  <a:schemeClr val="bg1"/>
                </a:solidFill>
                <a:effectLst/>
                <a:uLnTx/>
                <a:uFillTx/>
                <a:latin typeface="Times New Roman" panose="02020603050405020304" pitchFamily="18" charset="0"/>
                <a:ea typeface="新細明體"/>
                <a:cs typeface="Times New Roman" panose="02020603050405020304" pitchFamily="18" charset="0"/>
              </a:rPr>
              <a:t>Tsuboi</a:t>
            </a:r>
            <a:r>
              <a:rPr kumimoji="0" lang="en-US" altLang="zh-CN" sz="1200" b="0" i="0" u="none" strike="noStrike" kern="1200" cap="none" spc="0" normalizeH="0" baseline="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 </a:t>
            </a:r>
            <a:r>
              <a:rPr kumimoji="0" lang="en-US" altLang="zh-CN" sz="1200" b="0" i="0" u="none" strike="noStrike" kern="1200" cap="none" spc="0" normalizeH="0" baseline="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Kozo,</a:t>
            </a:r>
            <a:r>
              <a:rPr kumimoji="0" lang="en-US" altLang="zh-CN" sz="1200" b="0" i="0" u="none" strike="noStrike" kern="1200" cap="none" spc="0" normalizeH="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 </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issued orders from </a:t>
            </a:r>
            <a:r>
              <a:rPr lang="en-US" altLang="zh-CN" sz="1200" dirty="0">
                <a:solidFill>
                  <a:schemeClr val="bg1"/>
                </a:solidFill>
                <a:latin typeface="Times New Roman" panose="02020603050405020304" pitchFamily="18" charset="0"/>
                <a:ea typeface="新細明體"/>
                <a:cs typeface="Times New Roman" panose="02020603050405020304" pitchFamily="18" charset="0"/>
              </a:rPr>
              <a:t>on board the</a:t>
            </a:r>
            <a:r>
              <a:rPr kumimoji="0" lang="en-US" altLang="zh-CN" sz="1200" b="0" i="0" u="none" strike="noStrike" kern="1200" cap="none" spc="0" normalizeH="0" baseline="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 </a:t>
            </a:r>
            <a:r>
              <a:rPr kumimoji="0" lang="en-US" altLang="zh-CN" sz="1200" b="0" i="1" u="none" strike="noStrike" kern="1200" cap="none" spc="0" normalizeH="0" baseline="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Yoshino</a:t>
            </a:r>
            <a:r>
              <a:rPr kumimoji="0" lang="en-US" altLang="zh-CN" sz="1200" b="0" i="0" u="none" strike="noStrike" kern="1200" cap="none" spc="0" normalizeH="0" baseline="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a:t>
            </a:r>
            <a:endParaRPr kumimoji="0" lang="zh-HK" altLang="en-US" sz="1200" b="0" i="0" u="none" strike="noStrike" kern="0" cap="none" spc="0" normalizeH="0" baseline="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endParaRPr>
          </a:p>
        </p:txBody>
      </p:sp>
      <p:sp>
        <p:nvSpPr>
          <p:cNvPr id="19" name="TextBox 20"/>
          <p:cNvSpPr txBox="1"/>
          <p:nvPr/>
        </p:nvSpPr>
        <p:spPr>
          <a:xfrm>
            <a:off x="196345" y="2779824"/>
            <a:ext cx="2926081" cy="1843933"/>
          </a:xfrm>
          <a:prstGeom prst="rect">
            <a:avLst/>
          </a:prstGeom>
          <a:solidFill>
            <a:srgbClr val="4F81BD"/>
          </a:solidFill>
          <a:ln w="38100" cap="flat" cmpd="sng" algn="ctr">
            <a:noFill/>
            <a:prstDash val="solid"/>
          </a:ln>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The line ahead formation was </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not easy.  When warships following one another travelled, they needed to prevent </a:t>
            </a:r>
            <a:r>
              <a:rPr kumimoji="0" lang="en-US" altLang="zh-CN" sz="1200" b="0" i="0" u="none" strike="noStrike" kern="1200" cap="none" spc="0" normalizeH="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collision</a:t>
            </a:r>
            <a:r>
              <a:rPr kumimoji="0" lang="en-US" altLang="zh-CN" sz="1200" b="0" i="0" u="none" kern="1200" cap="none" spc="0" normalizeH="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a:t>
            </a:r>
            <a:r>
              <a:rPr kumimoji="0" lang="en-US" altLang="zh-CN" sz="1200" b="0" i="0" u="none" strike="noStrike" kern="1200" cap="none" spc="0" normalizeH="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 </a:t>
            </a:r>
            <a:r>
              <a:rPr lang="en-US" altLang="zh-CN" sz="1200" dirty="0" smtClean="0">
                <a:solidFill>
                  <a:schemeClr val="bg1"/>
                </a:solidFill>
                <a:latin typeface="Times New Roman" panose="02020603050405020304" pitchFamily="18" charset="0"/>
                <a:ea typeface="新細明體"/>
                <a:cs typeface="Times New Roman" panose="02020603050405020304" pitchFamily="18" charset="0"/>
              </a:rPr>
              <a:t>Besides, they would be </a:t>
            </a:r>
            <a:r>
              <a:rPr kumimoji="0" lang="en-US" altLang="zh-CN" sz="1200" b="0" i="0" u="none" strike="noStrike" kern="1200" cap="none" spc="0" normalizeH="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disturbed </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by artillery </a:t>
            </a:r>
            <a:r>
              <a:rPr kumimoji="0" lang="en-US" altLang="zh-CN" sz="1200" b="0" i="0" u="none" strike="noStrike" kern="1200" cap="none" spc="0" normalizeH="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barrage </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or low </a:t>
            </a:r>
            <a:r>
              <a:rPr kumimoji="0" lang="en-US" altLang="zh-CN" sz="1200" b="0" i="0" u="none" strike="noStrike" kern="1200" cap="none" spc="0" normalizeH="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morale</a:t>
            </a:r>
            <a:r>
              <a:rPr kumimoji="0" lang="en-US" altLang="zh-CN" sz="1200" b="0" i="0" u="none" kern="1200" cap="none" spc="0" normalizeH="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a:t>
            </a:r>
            <a:r>
              <a:rPr kumimoji="0" lang="en-US" altLang="zh-CN" sz="1200" b="0" i="0" u="none" strike="noStrike" kern="1200" cap="none" spc="0" normalizeH="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 All these factors would </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confuse the formation. </a:t>
            </a:r>
            <a:r>
              <a:rPr lang="en-US" altLang="zh-CN" sz="1200" dirty="0">
                <a:solidFill>
                  <a:schemeClr val="bg1"/>
                </a:solidFill>
                <a:latin typeface="Times New Roman" panose="02020603050405020304" pitchFamily="18" charset="0"/>
                <a:ea typeface="新細明體"/>
                <a:cs typeface="Times New Roman" panose="02020603050405020304" pitchFamily="18" charset="0"/>
              </a:rPr>
              <a:t>Therefore, </a:t>
            </a:r>
            <a:r>
              <a:rPr lang="en-US" altLang="zh-CN" sz="1200" dirty="0" smtClean="0">
                <a:solidFill>
                  <a:schemeClr val="bg1"/>
                </a:solidFill>
                <a:latin typeface="Times New Roman" panose="02020603050405020304" pitchFamily="18" charset="0"/>
                <a:ea typeface="新細明體"/>
                <a:cs typeface="Times New Roman" panose="02020603050405020304" pitchFamily="18" charset="0"/>
              </a:rPr>
              <a:t>Japanese </a:t>
            </a:r>
            <a:r>
              <a:rPr lang="en-US" altLang="zh-CN" sz="1200" dirty="0">
                <a:solidFill>
                  <a:schemeClr val="bg1"/>
                </a:solidFill>
                <a:latin typeface="Times New Roman" panose="02020603050405020304" pitchFamily="18" charset="0"/>
                <a:ea typeface="新細明體"/>
                <a:cs typeface="Times New Roman" panose="02020603050405020304" pitchFamily="18" charset="0"/>
              </a:rPr>
              <a:t>soldiers practiced many </a:t>
            </a:r>
            <a:r>
              <a:rPr lang="en-US" altLang="zh-CN" sz="1200" dirty="0" smtClean="0">
                <a:solidFill>
                  <a:schemeClr val="bg1"/>
                </a:solidFill>
                <a:latin typeface="Times New Roman" panose="02020603050405020304" pitchFamily="18" charset="0"/>
                <a:ea typeface="新細明體"/>
                <a:cs typeface="Times New Roman" panose="02020603050405020304" pitchFamily="18" charset="0"/>
              </a:rPr>
              <a:t>times before the battle. </a:t>
            </a:r>
            <a:endParaRPr kumimoji="0" lang="zh-HK" altLang="en-US" sz="1200" b="0" i="0" u="none" strike="noStrike" kern="0" cap="none" spc="0" normalizeH="0" baseline="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endParaRPr>
          </a:p>
        </p:txBody>
      </p:sp>
      <p:grpSp>
        <p:nvGrpSpPr>
          <p:cNvPr id="20" name="群組 19"/>
          <p:cNvGrpSpPr/>
          <p:nvPr/>
        </p:nvGrpSpPr>
        <p:grpSpPr>
          <a:xfrm>
            <a:off x="3359653" y="252860"/>
            <a:ext cx="4883812" cy="4228319"/>
            <a:chOff x="883315" y="9236"/>
            <a:chExt cx="5889718" cy="4635547"/>
          </a:xfrm>
        </p:grpSpPr>
        <p:sp>
          <p:nvSpPr>
            <p:cNvPr id="21" name="TextBox 8"/>
            <p:cNvSpPr txBox="1"/>
            <p:nvPr/>
          </p:nvSpPr>
          <p:spPr>
            <a:xfrm rot="13216351">
              <a:off x="5384768" y="748696"/>
              <a:ext cx="640079" cy="905028"/>
            </a:xfrm>
            <a:prstGeom prst="rect">
              <a:avLst/>
            </a:prstGeom>
            <a:noFill/>
          </p:spPr>
          <p:txBody>
            <a:bodyPr vert="eaVert" wrap="square" rtlCol="0">
              <a:noAutofit/>
            </a:bodyPr>
            <a:lstStyle/>
            <a:p>
              <a:pPr>
                <a:spcAft>
                  <a:spcPts val="0"/>
                </a:spcAft>
              </a:pPr>
              <a:r>
                <a:rPr lang="en-US" altLang="zh-CN" sz="1600" i="1" kern="1200" dirty="0">
                  <a:solidFill>
                    <a:srgbClr val="000000"/>
                  </a:solidFill>
                  <a:effectLst/>
                  <a:latin typeface="Times New Roman" panose="02020603050405020304" pitchFamily="18" charset="0"/>
                  <a:ea typeface="新細明體"/>
                  <a:cs typeface="Times New Roman" panose="02020603050405020304" pitchFamily="18" charset="0"/>
                </a:rPr>
                <a:t>Yoshino</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22" name="TextBox 9"/>
            <p:cNvSpPr txBox="1"/>
            <p:nvPr/>
          </p:nvSpPr>
          <p:spPr>
            <a:xfrm rot="13387608">
              <a:off x="4425824" y="1591420"/>
              <a:ext cx="640079" cy="1121851"/>
            </a:xfrm>
            <a:prstGeom prst="rect">
              <a:avLst/>
            </a:prstGeom>
            <a:noFill/>
          </p:spPr>
          <p:txBody>
            <a:bodyPr vert="eaVert" wrap="square" rtlCol="0">
              <a:noAutofit/>
            </a:bodyPr>
            <a:lstStyle/>
            <a:p>
              <a:pPr>
                <a:spcAft>
                  <a:spcPts val="0"/>
                </a:spcAft>
              </a:pPr>
              <a:r>
                <a:rPr lang="en-US" altLang="zh-CN" sz="1600" i="1" kern="1200" dirty="0" err="1">
                  <a:solidFill>
                    <a:srgbClr val="000000"/>
                  </a:solidFill>
                  <a:effectLst/>
                  <a:latin typeface="Times New Roman" panose="02020603050405020304" pitchFamily="18" charset="0"/>
                  <a:ea typeface="新細明體"/>
                  <a:cs typeface="Times New Roman" panose="02020603050405020304" pitchFamily="18" charset="0"/>
                </a:rPr>
                <a:t>Takachiho</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23" name="TextBox 10"/>
            <p:cNvSpPr txBox="1"/>
            <p:nvPr/>
          </p:nvSpPr>
          <p:spPr>
            <a:xfrm rot="13414350">
              <a:off x="3459406" y="2447627"/>
              <a:ext cx="640079" cy="1368425"/>
            </a:xfrm>
            <a:prstGeom prst="rect">
              <a:avLst/>
            </a:prstGeom>
            <a:noFill/>
          </p:spPr>
          <p:txBody>
            <a:bodyPr vert="eaVert" wrap="square" rtlCol="0">
              <a:noAutofit/>
            </a:bodyPr>
            <a:lstStyle/>
            <a:p>
              <a:pPr>
                <a:spcAft>
                  <a:spcPts val="0"/>
                </a:spcAft>
              </a:pPr>
              <a:r>
                <a:rPr lang="en-US" altLang="zh-CN" sz="1600" i="1" kern="1200" dirty="0" err="1">
                  <a:solidFill>
                    <a:srgbClr val="000000"/>
                  </a:solidFill>
                  <a:effectLst/>
                  <a:latin typeface="Times New Roman" panose="02020603050405020304" pitchFamily="18" charset="0"/>
                  <a:ea typeface="新細明體"/>
                  <a:cs typeface="Times New Roman" panose="02020603050405020304" pitchFamily="18" charset="0"/>
                </a:rPr>
                <a:t>Akitsushima</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24" name="TextBox 11"/>
            <p:cNvSpPr txBox="1"/>
            <p:nvPr/>
          </p:nvSpPr>
          <p:spPr>
            <a:xfrm rot="13286382">
              <a:off x="2025326" y="2776580"/>
              <a:ext cx="640079" cy="1440180"/>
            </a:xfrm>
            <a:prstGeom prst="rect">
              <a:avLst/>
            </a:prstGeom>
            <a:noFill/>
          </p:spPr>
          <p:txBody>
            <a:bodyPr vert="eaVert" wrap="square" rtlCol="0">
              <a:noAutofit/>
            </a:bodyPr>
            <a:lstStyle/>
            <a:p>
              <a:pPr>
                <a:spcAft>
                  <a:spcPts val="0"/>
                </a:spcAft>
              </a:pPr>
              <a:r>
                <a:rPr lang="en-US" altLang="zh-CN" sz="1600" i="1" kern="1200" dirty="0">
                  <a:solidFill>
                    <a:srgbClr val="000000"/>
                  </a:solidFill>
                  <a:effectLst/>
                  <a:latin typeface="Times New Roman" panose="02020603050405020304" pitchFamily="18" charset="0"/>
                  <a:ea typeface="新細明體"/>
                  <a:cs typeface="Times New Roman" panose="02020603050405020304" pitchFamily="18" charset="0"/>
                </a:rPr>
                <a:t>Naniwa</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25" name="TextBox 12"/>
            <p:cNvSpPr txBox="1"/>
            <p:nvPr/>
          </p:nvSpPr>
          <p:spPr>
            <a:xfrm>
              <a:off x="5880465" y="1019234"/>
              <a:ext cx="892568" cy="391702"/>
            </a:xfrm>
            <a:prstGeom prst="rect">
              <a:avLst/>
            </a:prstGeom>
            <a:noFill/>
          </p:spPr>
          <p:txBody>
            <a:bodyPr wrap="square" rtlCol="0">
              <a:noAutofit/>
            </a:bodyPr>
            <a:lstStyle/>
            <a:p>
              <a:pPr>
                <a:spcAft>
                  <a:spcPts val="0"/>
                </a:spcAft>
              </a:pPr>
              <a:r>
                <a:rPr lang="en-US" sz="1600" kern="1200" dirty="0">
                  <a:solidFill>
                    <a:srgbClr val="000000"/>
                  </a:solidFill>
                  <a:effectLst/>
                  <a:latin typeface="Times New Roman" panose="02020603050405020304" pitchFamily="18" charset="0"/>
                  <a:ea typeface="新細明體"/>
                  <a:cs typeface="Times New Roman" panose="02020603050405020304" pitchFamily="18" charset="0"/>
                </a:rPr>
                <a:t>23 knots</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26" name="TextBox 13"/>
            <p:cNvSpPr txBox="1"/>
            <p:nvPr/>
          </p:nvSpPr>
          <p:spPr>
            <a:xfrm>
              <a:off x="4961630" y="1937564"/>
              <a:ext cx="796191" cy="548640"/>
            </a:xfrm>
            <a:prstGeom prst="rect">
              <a:avLst/>
            </a:prstGeom>
            <a:noFill/>
          </p:spPr>
          <p:txBody>
            <a:bodyPr wrap="square" rtlCol="0">
              <a:noAutofit/>
            </a:bodyPr>
            <a:lstStyle/>
            <a:p>
              <a:pPr>
                <a:spcAft>
                  <a:spcPts val="0"/>
                </a:spcAft>
              </a:pPr>
              <a:r>
                <a:rPr lang="en-US" sz="1600" kern="1200" dirty="0">
                  <a:solidFill>
                    <a:srgbClr val="000000"/>
                  </a:solidFill>
                  <a:effectLst/>
                  <a:latin typeface="Times New Roman" panose="02020603050405020304" pitchFamily="18" charset="0"/>
                  <a:ea typeface="新細明體"/>
                  <a:cs typeface="Times New Roman" panose="02020603050405020304" pitchFamily="18" charset="0"/>
                </a:rPr>
                <a:t>18</a:t>
              </a:r>
              <a:r>
                <a:rPr lang="en-US" sz="1600" dirty="0">
                  <a:solidFill>
                    <a:srgbClr val="000000"/>
                  </a:solidFill>
                  <a:latin typeface="Times New Roman" panose="02020603050405020304" pitchFamily="18" charset="0"/>
                  <a:ea typeface="新細明體"/>
                  <a:cs typeface="Times New Roman" panose="02020603050405020304" pitchFamily="18" charset="0"/>
                </a:rPr>
                <a:t> knots</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27" name="TextBox 14"/>
            <p:cNvSpPr txBox="1"/>
            <p:nvPr/>
          </p:nvSpPr>
          <p:spPr>
            <a:xfrm>
              <a:off x="883315" y="3410376"/>
              <a:ext cx="1140752" cy="672474"/>
            </a:xfrm>
            <a:prstGeom prst="rect">
              <a:avLst/>
            </a:prstGeom>
            <a:noFill/>
          </p:spPr>
          <p:txBody>
            <a:bodyPr wrap="square" rtlCol="0">
              <a:noAutofit/>
            </a:bodyPr>
            <a:lstStyle/>
            <a:p>
              <a:pPr>
                <a:spcAft>
                  <a:spcPts val="0"/>
                </a:spcAft>
              </a:pPr>
              <a:r>
                <a:rPr lang="en-US" sz="1600" kern="1200" dirty="0">
                  <a:solidFill>
                    <a:srgbClr val="000000"/>
                  </a:solidFill>
                  <a:effectLst/>
                  <a:latin typeface="Times New Roman" panose="02020603050405020304" pitchFamily="18" charset="0"/>
                  <a:ea typeface="新細明體"/>
                  <a:cs typeface="Times New Roman" panose="02020603050405020304" pitchFamily="18" charset="0"/>
                </a:rPr>
                <a:t>18 knots (speed)</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28" name="TextBox 15"/>
            <p:cNvSpPr txBox="1"/>
            <p:nvPr/>
          </p:nvSpPr>
          <p:spPr>
            <a:xfrm>
              <a:off x="3861048" y="3131840"/>
              <a:ext cx="1008380" cy="548640"/>
            </a:xfrm>
            <a:prstGeom prst="rect">
              <a:avLst/>
            </a:prstGeom>
            <a:noFill/>
          </p:spPr>
          <p:txBody>
            <a:bodyPr wrap="square" rtlCol="0">
              <a:noAutofit/>
            </a:bodyPr>
            <a:lstStyle/>
            <a:p>
              <a:pPr>
                <a:spcAft>
                  <a:spcPts val="0"/>
                </a:spcAft>
              </a:pPr>
              <a:r>
                <a:rPr lang="en-US" sz="1600" kern="1200" dirty="0">
                  <a:solidFill>
                    <a:srgbClr val="000000"/>
                  </a:solidFill>
                  <a:effectLst/>
                  <a:latin typeface="Times New Roman" panose="02020603050405020304" pitchFamily="18" charset="0"/>
                  <a:ea typeface="新細明體"/>
                  <a:cs typeface="Times New Roman" panose="02020603050405020304" pitchFamily="18" charset="0"/>
                </a:rPr>
                <a:t>19 knots</a:t>
              </a:r>
              <a:endParaRPr lang="zh-HK" sz="1600" dirty="0">
                <a:effectLst/>
                <a:latin typeface="Times New Roman" panose="02020603050405020304" pitchFamily="18" charset="0"/>
                <a:ea typeface="新細明體"/>
                <a:cs typeface="Times New Roman" panose="02020603050405020304" pitchFamily="18" charset="0"/>
              </a:endParaRPr>
            </a:p>
          </p:txBody>
        </p:sp>
        <p:pic>
          <p:nvPicPr>
            <p:cNvPr id="29" name="Picture 23"/>
            <p:cNvPicPr>
              <a:picLocks noChangeAspect="1" noChangeArrowheads="1"/>
            </p:cNvPicPr>
            <p:nvPr/>
          </p:nvPicPr>
          <p:blipFill>
            <a:blip r:embed="rId4" cstate="print"/>
            <a:srcRect/>
            <a:stretch>
              <a:fillRect/>
            </a:stretch>
          </p:blipFill>
          <p:spPr bwMode="auto">
            <a:xfrm rot="7844032">
              <a:off x="4613777" y="471199"/>
              <a:ext cx="1514475" cy="590550"/>
            </a:xfrm>
            <a:prstGeom prst="rect">
              <a:avLst/>
            </a:prstGeom>
            <a:noFill/>
            <a:ln w="9525">
              <a:noFill/>
              <a:miter lim="800000"/>
              <a:headEnd/>
              <a:tailEnd/>
            </a:ln>
            <a:effectLst/>
          </p:spPr>
        </p:pic>
        <p:pic>
          <p:nvPicPr>
            <p:cNvPr id="30" name="Picture 7"/>
            <p:cNvPicPr>
              <a:picLocks noChangeAspect="1" noChangeArrowheads="1"/>
            </p:cNvPicPr>
            <p:nvPr/>
          </p:nvPicPr>
          <p:blipFill>
            <a:blip r:embed="rId5" cstate="print"/>
            <a:srcRect/>
            <a:stretch>
              <a:fillRect/>
            </a:stretch>
          </p:blipFill>
          <p:spPr bwMode="auto">
            <a:xfrm rot="8021043">
              <a:off x="3708598" y="1530060"/>
              <a:ext cx="1390650" cy="571500"/>
            </a:xfrm>
            <a:prstGeom prst="rect">
              <a:avLst/>
            </a:prstGeom>
            <a:noFill/>
            <a:ln w="9525">
              <a:noFill/>
              <a:miter lim="800000"/>
              <a:headEnd/>
              <a:tailEnd/>
            </a:ln>
            <a:effectLst/>
          </p:spPr>
        </p:pic>
        <p:pic>
          <p:nvPicPr>
            <p:cNvPr id="31" name="Picture 10"/>
            <p:cNvPicPr>
              <a:picLocks noChangeAspect="1" noChangeArrowheads="1"/>
            </p:cNvPicPr>
            <p:nvPr/>
          </p:nvPicPr>
          <p:blipFill>
            <a:blip r:embed="rId6" cstate="print"/>
            <a:srcRect/>
            <a:stretch>
              <a:fillRect/>
            </a:stretch>
          </p:blipFill>
          <p:spPr bwMode="auto">
            <a:xfrm rot="8083260">
              <a:off x="2758457" y="2604839"/>
              <a:ext cx="1362075" cy="504825"/>
            </a:xfrm>
            <a:prstGeom prst="rect">
              <a:avLst/>
            </a:prstGeom>
            <a:noFill/>
            <a:ln w="9525">
              <a:noFill/>
              <a:miter lim="800000"/>
              <a:headEnd/>
              <a:tailEnd/>
            </a:ln>
            <a:effectLst/>
          </p:spPr>
        </p:pic>
        <p:pic>
          <p:nvPicPr>
            <p:cNvPr id="32" name="Picture 8"/>
            <p:cNvPicPr>
              <a:picLocks noChangeAspect="1" noChangeArrowheads="1"/>
            </p:cNvPicPr>
            <p:nvPr/>
          </p:nvPicPr>
          <p:blipFill>
            <a:blip r:embed="rId7" cstate="print"/>
            <a:srcRect/>
            <a:stretch>
              <a:fillRect/>
            </a:stretch>
          </p:blipFill>
          <p:spPr bwMode="auto">
            <a:xfrm rot="7970022">
              <a:off x="1771130" y="3677995"/>
              <a:ext cx="1371600" cy="561975"/>
            </a:xfrm>
            <a:prstGeom prst="rect">
              <a:avLst/>
            </a:prstGeom>
            <a:noFill/>
            <a:ln w="9525">
              <a:noFill/>
              <a:miter lim="800000"/>
              <a:headEnd/>
              <a:tailEnd/>
            </a:ln>
            <a:effectLst/>
          </p:spPr>
        </p:pic>
      </p:grpSp>
    </p:spTree>
    <p:extLst>
      <p:ext uri="{BB962C8B-B14F-4D97-AF65-F5344CB8AC3E}">
        <p14:creationId xmlns:p14="http://schemas.microsoft.com/office/powerpoint/2010/main" val="167240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pSp>
        <p:nvGrpSpPr>
          <p:cNvPr id="6" name="群組 5"/>
          <p:cNvGrpSpPr/>
          <p:nvPr/>
        </p:nvGrpSpPr>
        <p:grpSpPr>
          <a:xfrm rot="702173">
            <a:off x="1047819" y="905488"/>
            <a:ext cx="4945346" cy="6171597"/>
            <a:chOff x="-63445" y="186909"/>
            <a:chExt cx="6745789" cy="7099974"/>
          </a:xfrm>
        </p:grpSpPr>
        <p:sp>
          <p:nvSpPr>
            <p:cNvPr id="8" name="TextBox 11"/>
            <p:cNvSpPr txBox="1"/>
            <p:nvPr/>
          </p:nvSpPr>
          <p:spPr>
            <a:xfrm rot="12522213">
              <a:off x="6042265" y="430914"/>
              <a:ext cx="640079" cy="1385924"/>
            </a:xfrm>
            <a:prstGeom prst="rect">
              <a:avLst/>
            </a:prstGeom>
            <a:noFill/>
          </p:spPr>
          <p:txBody>
            <a:bodyPr vert="eaVert" wrap="square" rtlCol="0">
              <a:noAutofit/>
            </a:bodyPr>
            <a:lstStyle/>
            <a:p>
              <a:pPr>
                <a:spcAft>
                  <a:spcPts val="0"/>
                </a:spcAft>
              </a:pPr>
              <a:r>
                <a:rPr lang="en-US" altLang="zh-CN" sz="1600" i="1" kern="1200" dirty="0">
                  <a:solidFill>
                    <a:srgbClr val="000000"/>
                  </a:solidFill>
                  <a:effectLst/>
                  <a:latin typeface="Times New Roman" panose="02020603050405020304" pitchFamily="18" charset="0"/>
                  <a:ea typeface="新細明體"/>
                  <a:cs typeface="Times New Roman" panose="02020603050405020304" pitchFamily="18" charset="0"/>
                </a:rPr>
                <a:t>Matsushima</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9" name="TextBox 12"/>
            <p:cNvSpPr txBox="1"/>
            <p:nvPr/>
          </p:nvSpPr>
          <p:spPr>
            <a:xfrm rot="12768866">
              <a:off x="5143045" y="1771876"/>
              <a:ext cx="640079" cy="1118591"/>
            </a:xfrm>
            <a:prstGeom prst="rect">
              <a:avLst/>
            </a:prstGeom>
            <a:noFill/>
          </p:spPr>
          <p:txBody>
            <a:bodyPr vert="eaVert" wrap="square" rtlCol="0">
              <a:noAutofit/>
            </a:bodyPr>
            <a:lstStyle/>
            <a:p>
              <a:pPr>
                <a:spcAft>
                  <a:spcPts val="0"/>
                </a:spcAft>
              </a:pPr>
              <a:r>
                <a:rPr lang="en-US" altLang="zh-CN" sz="1600" i="1" kern="1200" dirty="0">
                  <a:solidFill>
                    <a:srgbClr val="000000"/>
                  </a:solidFill>
                  <a:effectLst/>
                  <a:latin typeface="Times New Roman" panose="02020603050405020304" pitchFamily="18" charset="0"/>
                  <a:ea typeface="新細明體"/>
                  <a:cs typeface="Times New Roman" panose="02020603050405020304" pitchFamily="18" charset="0"/>
                </a:rPr>
                <a:t>Chiyoda</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10" name="TextBox 13"/>
            <p:cNvSpPr txBox="1"/>
            <p:nvPr/>
          </p:nvSpPr>
          <p:spPr>
            <a:xfrm rot="12932758">
              <a:off x="4305181" y="2723317"/>
              <a:ext cx="640079" cy="1319351"/>
            </a:xfrm>
            <a:prstGeom prst="rect">
              <a:avLst/>
            </a:prstGeom>
            <a:noFill/>
          </p:spPr>
          <p:txBody>
            <a:bodyPr vert="eaVert" wrap="square" rtlCol="0">
              <a:noAutofit/>
            </a:bodyPr>
            <a:lstStyle/>
            <a:p>
              <a:pPr>
                <a:spcAft>
                  <a:spcPts val="0"/>
                </a:spcAft>
              </a:pPr>
              <a:r>
                <a:rPr lang="en-US" altLang="zh-CN" sz="1600" i="1" kern="1200" dirty="0">
                  <a:solidFill>
                    <a:srgbClr val="000000"/>
                  </a:solidFill>
                  <a:effectLst/>
                  <a:latin typeface="Times New Roman" panose="02020603050405020304" pitchFamily="18" charset="0"/>
                  <a:ea typeface="新細明體"/>
                  <a:cs typeface="Times New Roman" panose="02020603050405020304" pitchFamily="18" charset="0"/>
                </a:rPr>
                <a:t>Itsukushima</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11" name="TextBox 14"/>
            <p:cNvSpPr txBox="1"/>
            <p:nvPr/>
          </p:nvSpPr>
          <p:spPr>
            <a:xfrm rot="13048696">
              <a:off x="3279404" y="3947887"/>
              <a:ext cx="640079" cy="1089083"/>
            </a:xfrm>
            <a:prstGeom prst="rect">
              <a:avLst/>
            </a:prstGeom>
            <a:noFill/>
          </p:spPr>
          <p:txBody>
            <a:bodyPr vert="eaVert" wrap="square" rtlCol="0">
              <a:noAutofit/>
            </a:bodyPr>
            <a:lstStyle/>
            <a:p>
              <a:pPr>
                <a:spcAft>
                  <a:spcPts val="0"/>
                </a:spcAft>
              </a:pPr>
              <a:r>
                <a:rPr lang="en-US" altLang="zh-CN" sz="1600" i="1" kern="1200" dirty="0" err="1">
                  <a:solidFill>
                    <a:srgbClr val="000000"/>
                  </a:solidFill>
                  <a:effectLst/>
                  <a:latin typeface="Times New Roman" panose="02020603050405020304" pitchFamily="18" charset="0"/>
                  <a:ea typeface="新細明體"/>
                  <a:cs typeface="Times New Roman" panose="02020603050405020304" pitchFamily="18" charset="0"/>
                </a:rPr>
                <a:t>Hashidate</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12" name="TextBox 15"/>
            <p:cNvSpPr txBox="1"/>
            <p:nvPr/>
          </p:nvSpPr>
          <p:spPr>
            <a:xfrm rot="12936343">
              <a:off x="2087971" y="5586239"/>
              <a:ext cx="640079" cy="706755"/>
            </a:xfrm>
            <a:prstGeom prst="rect">
              <a:avLst/>
            </a:prstGeom>
            <a:noFill/>
          </p:spPr>
          <p:txBody>
            <a:bodyPr vert="eaVert" wrap="square" rtlCol="0">
              <a:noAutofit/>
            </a:bodyPr>
            <a:lstStyle/>
            <a:p>
              <a:pPr>
                <a:spcAft>
                  <a:spcPts val="0"/>
                </a:spcAft>
              </a:pPr>
              <a:r>
                <a:rPr lang="en-US" altLang="zh-CN" sz="1600" i="1" kern="1200" dirty="0" err="1">
                  <a:solidFill>
                    <a:srgbClr val="000000"/>
                  </a:solidFill>
                  <a:effectLst/>
                  <a:latin typeface="Times New Roman" panose="02020603050405020304" pitchFamily="18" charset="0"/>
                  <a:ea typeface="新細明體"/>
                  <a:cs typeface="Times New Roman" panose="02020603050405020304" pitchFamily="18" charset="0"/>
                </a:rPr>
                <a:t>Hiei</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13" name="TextBox 16"/>
            <p:cNvSpPr txBox="1"/>
            <p:nvPr/>
          </p:nvSpPr>
          <p:spPr>
            <a:xfrm rot="13096013">
              <a:off x="1121352" y="6586479"/>
              <a:ext cx="640079" cy="700404"/>
            </a:xfrm>
            <a:prstGeom prst="rect">
              <a:avLst/>
            </a:prstGeom>
            <a:noFill/>
          </p:spPr>
          <p:txBody>
            <a:bodyPr vert="eaVert" wrap="square" rtlCol="0">
              <a:noAutofit/>
            </a:bodyPr>
            <a:lstStyle/>
            <a:p>
              <a:pPr>
                <a:spcAft>
                  <a:spcPts val="0"/>
                </a:spcAft>
              </a:pPr>
              <a:r>
                <a:rPr lang="en-US" altLang="zh-HK" sz="1600" i="1" dirty="0">
                  <a:solidFill>
                    <a:srgbClr val="000000"/>
                  </a:solidFill>
                  <a:latin typeface="Times New Roman" panose="02020603050405020304" pitchFamily="18" charset="0"/>
                  <a:ea typeface="新細明體"/>
                  <a:cs typeface="Times New Roman" panose="02020603050405020304" pitchFamily="18" charset="0"/>
                </a:rPr>
                <a:t>Fuso</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14" name="TextBox 17"/>
            <p:cNvSpPr txBox="1"/>
            <p:nvPr/>
          </p:nvSpPr>
          <p:spPr>
            <a:xfrm rot="13518947">
              <a:off x="907077" y="4254263"/>
              <a:ext cx="539830" cy="1078185"/>
            </a:xfrm>
            <a:prstGeom prst="rect">
              <a:avLst/>
            </a:prstGeom>
            <a:noFill/>
          </p:spPr>
          <p:txBody>
            <a:bodyPr vert="eaVert" wrap="square" rtlCol="0">
              <a:noAutofit/>
            </a:bodyPr>
            <a:lstStyle/>
            <a:p>
              <a:pPr>
                <a:spcAft>
                  <a:spcPts val="0"/>
                </a:spcAft>
              </a:pPr>
              <a:r>
                <a:rPr lang="en-US" altLang="zh-CN" sz="1600" i="1" kern="1200" dirty="0" err="1">
                  <a:solidFill>
                    <a:srgbClr val="000000"/>
                  </a:solidFill>
                  <a:effectLst/>
                  <a:latin typeface="Times New Roman" panose="02020603050405020304" pitchFamily="18" charset="0"/>
                  <a:ea typeface="新細明體"/>
                  <a:cs typeface="Times New Roman" panose="02020603050405020304" pitchFamily="18" charset="0"/>
                </a:rPr>
                <a:t>Saikyo</a:t>
              </a:r>
              <a:r>
                <a:rPr lang="en-US" altLang="zh-CN" sz="1600" i="1" kern="1200" dirty="0">
                  <a:solidFill>
                    <a:srgbClr val="000000"/>
                  </a:solidFill>
                  <a:effectLst/>
                  <a:latin typeface="Times New Roman" panose="02020603050405020304" pitchFamily="18" charset="0"/>
                  <a:ea typeface="新細明體"/>
                  <a:cs typeface="Times New Roman" panose="02020603050405020304" pitchFamily="18" charset="0"/>
                </a:rPr>
                <a:t> Maru</a:t>
              </a:r>
              <a:endParaRPr lang="zh-HK" sz="1600" i="1" dirty="0">
                <a:effectLst/>
                <a:latin typeface="Times New Roman" panose="02020603050405020304" pitchFamily="18" charset="0"/>
                <a:ea typeface="新細明體"/>
                <a:cs typeface="Times New Roman" panose="02020603050405020304" pitchFamily="18" charset="0"/>
              </a:endParaRPr>
            </a:p>
          </p:txBody>
        </p:sp>
        <p:sp>
          <p:nvSpPr>
            <p:cNvPr id="15" name="TextBox 18"/>
            <p:cNvSpPr txBox="1"/>
            <p:nvPr/>
          </p:nvSpPr>
          <p:spPr>
            <a:xfrm rot="13171773">
              <a:off x="-63445" y="5495996"/>
              <a:ext cx="640079" cy="798830"/>
            </a:xfrm>
            <a:prstGeom prst="rect">
              <a:avLst/>
            </a:prstGeom>
            <a:noFill/>
          </p:spPr>
          <p:txBody>
            <a:bodyPr vert="eaVert" wrap="square" rtlCol="0">
              <a:noAutofit/>
            </a:bodyPr>
            <a:lstStyle/>
            <a:p>
              <a:pPr>
                <a:spcAft>
                  <a:spcPts val="0"/>
                </a:spcAft>
              </a:pPr>
              <a:r>
                <a:rPr lang="en-US" altLang="zh-CN" sz="1600" i="1" kern="1200" dirty="0">
                  <a:solidFill>
                    <a:srgbClr val="000000"/>
                  </a:solidFill>
                  <a:effectLst/>
                  <a:latin typeface="Times New Roman" panose="02020603050405020304" pitchFamily="18" charset="0"/>
                  <a:ea typeface="新細明體"/>
                  <a:cs typeface="Times New Roman" panose="02020603050405020304" pitchFamily="18" charset="0"/>
                </a:rPr>
                <a:t>Akagi</a:t>
              </a:r>
              <a:endParaRPr lang="zh-HK" sz="1600" i="1" dirty="0">
                <a:effectLst/>
                <a:latin typeface="Times New Roman" panose="02020603050405020304" pitchFamily="18" charset="0"/>
                <a:ea typeface="新細明體"/>
                <a:cs typeface="Times New Roman" panose="02020603050405020304" pitchFamily="18" charset="0"/>
              </a:endParaRPr>
            </a:p>
          </p:txBody>
        </p:sp>
        <p:pic>
          <p:nvPicPr>
            <p:cNvPr id="26" name="Picture 30"/>
            <p:cNvPicPr>
              <a:picLocks noChangeAspect="1" noChangeArrowheads="1"/>
            </p:cNvPicPr>
            <p:nvPr/>
          </p:nvPicPr>
          <p:blipFill>
            <a:blip r:embed="rId3" cstate="print"/>
            <a:srcRect/>
            <a:stretch>
              <a:fillRect/>
            </a:stretch>
          </p:blipFill>
          <p:spPr bwMode="auto">
            <a:xfrm rot="7354316">
              <a:off x="5229864" y="682209"/>
              <a:ext cx="1438275" cy="447675"/>
            </a:xfrm>
            <a:prstGeom prst="rect">
              <a:avLst/>
            </a:prstGeom>
            <a:noFill/>
            <a:ln w="9525">
              <a:noFill/>
              <a:miter lim="800000"/>
              <a:headEnd/>
              <a:tailEnd/>
            </a:ln>
            <a:effectLst/>
          </p:spPr>
        </p:pic>
        <p:pic>
          <p:nvPicPr>
            <p:cNvPr id="27" name="Picture 11"/>
            <p:cNvPicPr>
              <a:picLocks noChangeAspect="1" noChangeArrowheads="1"/>
            </p:cNvPicPr>
            <p:nvPr/>
          </p:nvPicPr>
          <p:blipFill>
            <a:blip r:embed="rId4" cstate="print"/>
            <a:srcRect/>
            <a:stretch>
              <a:fillRect/>
            </a:stretch>
          </p:blipFill>
          <p:spPr bwMode="auto">
            <a:xfrm rot="7377342">
              <a:off x="4499813" y="1835024"/>
              <a:ext cx="1190625" cy="552450"/>
            </a:xfrm>
            <a:prstGeom prst="rect">
              <a:avLst/>
            </a:prstGeom>
            <a:noFill/>
            <a:ln w="9525">
              <a:noFill/>
              <a:miter lim="800000"/>
              <a:headEnd/>
              <a:tailEnd/>
            </a:ln>
            <a:effectLst/>
          </p:spPr>
        </p:pic>
        <p:pic>
          <p:nvPicPr>
            <p:cNvPr id="28" name="Picture 3"/>
            <p:cNvPicPr>
              <a:picLocks noChangeAspect="1" noChangeArrowheads="1"/>
            </p:cNvPicPr>
            <p:nvPr/>
          </p:nvPicPr>
          <p:blipFill>
            <a:blip r:embed="rId5" cstate="print"/>
            <a:srcRect/>
            <a:stretch>
              <a:fillRect/>
            </a:stretch>
          </p:blipFill>
          <p:spPr bwMode="auto">
            <a:xfrm rot="7417680">
              <a:off x="3504275" y="3004433"/>
              <a:ext cx="1381125" cy="514350"/>
            </a:xfrm>
            <a:prstGeom prst="rect">
              <a:avLst/>
            </a:prstGeom>
            <a:noFill/>
            <a:ln w="9525">
              <a:noFill/>
              <a:miter lim="800000"/>
              <a:headEnd/>
              <a:tailEnd/>
            </a:ln>
            <a:effectLst/>
          </p:spPr>
        </p:pic>
        <p:pic>
          <p:nvPicPr>
            <p:cNvPr id="29" name="Picture 4"/>
            <p:cNvPicPr>
              <a:picLocks noChangeAspect="1" noChangeArrowheads="1"/>
            </p:cNvPicPr>
            <p:nvPr/>
          </p:nvPicPr>
          <p:blipFill>
            <a:blip r:embed="rId6" cstate="print"/>
            <a:srcRect/>
            <a:stretch>
              <a:fillRect/>
            </a:stretch>
          </p:blipFill>
          <p:spPr bwMode="auto">
            <a:xfrm rot="7653144">
              <a:off x="2535762" y="4149324"/>
              <a:ext cx="1371601" cy="476250"/>
            </a:xfrm>
            <a:prstGeom prst="rect">
              <a:avLst/>
            </a:prstGeom>
            <a:noFill/>
            <a:ln w="9525">
              <a:noFill/>
              <a:miter lim="800000"/>
              <a:headEnd/>
              <a:tailEnd/>
            </a:ln>
            <a:effectLst/>
          </p:spPr>
        </p:pic>
        <p:pic>
          <p:nvPicPr>
            <p:cNvPr id="30" name="Picture 12"/>
            <p:cNvPicPr>
              <a:picLocks noChangeAspect="1" noChangeArrowheads="1"/>
            </p:cNvPicPr>
            <p:nvPr/>
          </p:nvPicPr>
          <p:blipFill>
            <a:blip r:embed="rId7" cstate="print"/>
            <a:srcRect/>
            <a:stretch>
              <a:fillRect/>
            </a:stretch>
          </p:blipFill>
          <p:spPr bwMode="auto">
            <a:xfrm rot="7722073">
              <a:off x="1688807" y="5345191"/>
              <a:ext cx="1190625" cy="495299"/>
            </a:xfrm>
            <a:prstGeom prst="rect">
              <a:avLst/>
            </a:prstGeom>
            <a:noFill/>
            <a:ln w="9525">
              <a:noFill/>
              <a:miter lim="800000"/>
              <a:headEnd/>
              <a:tailEnd/>
            </a:ln>
            <a:effectLst/>
          </p:spPr>
        </p:pic>
        <p:pic>
          <p:nvPicPr>
            <p:cNvPr id="31" name="Picture 9"/>
            <p:cNvPicPr>
              <a:picLocks noChangeAspect="1" noChangeArrowheads="1"/>
            </p:cNvPicPr>
            <p:nvPr/>
          </p:nvPicPr>
          <p:blipFill>
            <a:blip r:embed="rId8" cstate="print"/>
            <a:srcRect/>
            <a:stretch>
              <a:fillRect/>
            </a:stretch>
          </p:blipFill>
          <p:spPr bwMode="auto">
            <a:xfrm rot="7828543">
              <a:off x="741851" y="6247397"/>
              <a:ext cx="1209674" cy="504825"/>
            </a:xfrm>
            <a:prstGeom prst="rect">
              <a:avLst/>
            </a:prstGeom>
            <a:noFill/>
            <a:ln w="9525">
              <a:noFill/>
              <a:miter lim="800000"/>
              <a:headEnd/>
              <a:tailEnd/>
            </a:ln>
            <a:effectLst/>
          </p:spPr>
        </p:pic>
        <p:pic>
          <p:nvPicPr>
            <p:cNvPr id="32" name="Picture 13"/>
            <p:cNvPicPr>
              <a:picLocks noChangeAspect="1" noChangeArrowheads="1"/>
            </p:cNvPicPr>
            <p:nvPr/>
          </p:nvPicPr>
          <p:blipFill>
            <a:blip r:embed="rId9" cstate="print"/>
            <a:srcRect/>
            <a:stretch>
              <a:fillRect/>
            </a:stretch>
          </p:blipFill>
          <p:spPr bwMode="auto">
            <a:xfrm rot="7683376">
              <a:off x="149183" y="5899612"/>
              <a:ext cx="942976" cy="323849"/>
            </a:xfrm>
            <a:prstGeom prst="rect">
              <a:avLst/>
            </a:prstGeom>
            <a:noFill/>
            <a:ln w="9525">
              <a:noFill/>
              <a:miter lim="800000"/>
              <a:headEnd/>
              <a:tailEnd/>
            </a:ln>
            <a:effectLst/>
          </p:spPr>
        </p:pic>
        <p:pic>
          <p:nvPicPr>
            <p:cNvPr id="33" name="Picture 6"/>
            <p:cNvPicPr>
              <a:picLocks noChangeAspect="1" noChangeArrowheads="1"/>
            </p:cNvPicPr>
            <p:nvPr/>
          </p:nvPicPr>
          <p:blipFill>
            <a:blip r:embed="rId10" cstate="print"/>
            <a:srcRect/>
            <a:stretch>
              <a:fillRect/>
            </a:stretch>
          </p:blipFill>
          <p:spPr bwMode="auto">
            <a:xfrm rot="7949769">
              <a:off x="979671" y="4870706"/>
              <a:ext cx="1381125" cy="409575"/>
            </a:xfrm>
            <a:prstGeom prst="rect">
              <a:avLst/>
            </a:prstGeom>
            <a:noFill/>
            <a:ln w="9525">
              <a:noFill/>
              <a:miter lim="800000"/>
              <a:headEnd/>
              <a:tailEnd/>
            </a:ln>
            <a:effectLst/>
          </p:spPr>
        </p:pic>
      </p:grpSp>
      <p:sp>
        <p:nvSpPr>
          <p:cNvPr id="35" name="Rectangle 1"/>
          <p:cNvSpPr/>
          <p:nvPr/>
        </p:nvSpPr>
        <p:spPr>
          <a:xfrm>
            <a:off x="390272" y="692411"/>
            <a:ext cx="4798947" cy="5282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noAutofit/>
          </a:bodyPr>
          <a:lstStyle/>
          <a:p>
            <a:pPr>
              <a:spcAft>
                <a:spcPts val="0"/>
              </a:spcAft>
            </a:pPr>
            <a:r>
              <a:rPr lang="en-US" altLang="zh-CN" sz="2000" kern="1200" dirty="0">
                <a:solidFill>
                  <a:srgbClr val="FFFFFF"/>
                </a:solidFill>
                <a:effectLst/>
                <a:latin typeface="Times New Roman" panose="02020603050405020304" pitchFamily="18" charset="0"/>
                <a:ea typeface="新細明體"/>
                <a:cs typeface="Times New Roman" panose="02020603050405020304" pitchFamily="18" charset="0"/>
              </a:rPr>
              <a:t>Japanese Army </a:t>
            </a:r>
            <a:r>
              <a:rPr lang="en-US" altLang="zh-CN" sz="2000" dirty="0">
                <a:solidFill>
                  <a:srgbClr val="FFFFFF"/>
                </a:solidFill>
                <a:latin typeface="Times New Roman" panose="02020603050405020304" pitchFamily="18" charset="0"/>
                <a:ea typeface="新細明體"/>
                <a:cs typeface="Times New Roman" panose="02020603050405020304" pitchFamily="18" charset="0"/>
              </a:rPr>
              <a:t>B</a:t>
            </a:r>
            <a:r>
              <a:rPr lang="en-US" altLang="zh-CN" sz="2000" kern="1200" dirty="0">
                <a:solidFill>
                  <a:srgbClr val="FFFFFF"/>
                </a:solidFill>
                <a:effectLst/>
                <a:latin typeface="Times New Roman" panose="02020603050405020304" pitchFamily="18" charset="0"/>
                <a:ea typeface="新細明體"/>
                <a:cs typeface="Times New Roman" panose="02020603050405020304" pitchFamily="18" charset="0"/>
              </a:rPr>
              <a:t>attle Formation: Main F</a:t>
            </a:r>
            <a:r>
              <a:rPr lang="en-US" altLang="zh-CN" sz="2000" dirty="0">
                <a:solidFill>
                  <a:srgbClr val="FFFFFF"/>
                </a:solidFill>
                <a:latin typeface="Times New Roman" panose="02020603050405020304" pitchFamily="18" charset="0"/>
                <a:ea typeface="新細明體"/>
                <a:cs typeface="Times New Roman" panose="02020603050405020304" pitchFamily="18" charset="0"/>
              </a:rPr>
              <a:t>orce</a:t>
            </a:r>
            <a:endParaRPr lang="zh-HK" sz="2000" dirty="0">
              <a:effectLst/>
              <a:latin typeface="Times New Roman" panose="02020603050405020304" pitchFamily="18" charset="0"/>
              <a:ea typeface="新細明體"/>
              <a:cs typeface="Times New Roman" panose="02020603050405020304" pitchFamily="18" charset="0"/>
            </a:endParaRPr>
          </a:p>
        </p:txBody>
      </p:sp>
      <p:sp>
        <p:nvSpPr>
          <p:cNvPr id="36" name="TextBox 38"/>
          <p:cNvSpPr txBox="1"/>
          <p:nvPr/>
        </p:nvSpPr>
        <p:spPr>
          <a:xfrm>
            <a:off x="6439647" y="3239625"/>
            <a:ext cx="2611938" cy="3551139"/>
          </a:xfrm>
          <a:prstGeom prst="rect">
            <a:avLst/>
          </a:prstGeom>
          <a:ln>
            <a:noFill/>
          </a:ln>
        </p:spPr>
        <p:style>
          <a:lnRef idx="3">
            <a:schemeClr val="lt1"/>
          </a:lnRef>
          <a:fillRef idx="1">
            <a:schemeClr val="accent3"/>
          </a:fillRef>
          <a:effectRef idx="1">
            <a:schemeClr val="accent3"/>
          </a:effectRef>
          <a:fontRef idx="minor">
            <a:schemeClr val="lt1"/>
          </a:fontRef>
        </p:style>
        <p:txBody>
          <a:bodyPr wrap="square" rtlCol="0">
            <a:noAutofit/>
          </a:bodyPr>
          <a:lstStyle/>
          <a:p>
            <a:pPr>
              <a:spcAft>
                <a:spcPts val="0"/>
              </a:spcAft>
            </a:pPr>
            <a:r>
              <a:rPr lang="en-US" altLang="zh-CN" sz="1200" dirty="0">
                <a:solidFill>
                  <a:schemeClr val="tx1"/>
                </a:solidFill>
                <a:latin typeface="Times New Roman" panose="02020603050405020304" pitchFamily="18" charset="0"/>
                <a:ea typeface="新細明體"/>
                <a:cs typeface="Times New Roman" panose="02020603050405020304" pitchFamily="18" charset="0"/>
              </a:rPr>
              <a:t>The line ahead formation relied on </a:t>
            </a:r>
            <a:r>
              <a:rPr lang="en-US" altLang="zh-CN" sz="1200" dirty="0" smtClean="0">
                <a:solidFill>
                  <a:schemeClr val="tx1"/>
                </a:solidFill>
                <a:latin typeface="Times New Roman" panose="02020603050405020304" pitchFamily="18" charset="0"/>
                <a:ea typeface="新細明體"/>
                <a:cs typeface="Times New Roman" panose="02020603050405020304" pitchFamily="18" charset="0"/>
              </a:rPr>
              <a:t>the quick-firing </a:t>
            </a:r>
            <a:r>
              <a:rPr lang="en-US" altLang="zh-CN" sz="1200" dirty="0">
                <a:solidFill>
                  <a:schemeClr val="tx1"/>
                </a:solidFill>
                <a:latin typeface="Times New Roman" panose="02020603050405020304" pitchFamily="18" charset="0"/>
                <a:ea typeface="新細明體"/>
                <a:cs typeface="Times New Roman" panose="02020603050405020304" pitchFamily="18" charset="0"/>
              </a:rPr>
              <a:t>guns on both sides of the </a:t>
            </a:r>
            <a:r>
              <a:rPr lang="en-US" altLang="zh-CN" sz="1200" dirty="0" smtClean="0">
                <a:solidFill>
                  <a:schemeClr val="tx1"/>
                </a:solidFill>
                <a:latin typeface="Times New Roman" panose="02020603050405020304" pitchFamily="18" charset="0"/>
                <a:ea typeface="新細明體"/>
                <a:cs typeface="Times New Roman" panose="02020603050405020304" pitchFamily="18" charset="0"/>
              </a:rPr>
              <a:t>warships. </a:t>
            </a:r>
            <a:r>
              <a:rPr lang="en-US" altLang="zh-CN" sz="1200" dirty="0">
                <a:solidFill>
                  <a:schemeClr val="tx1"/>
                </a:solidFill>
                <a:latin typeface="Times New Roman" panose="02020603050405020304" pitchFamily="18" charset="0"/>
                <a:ea typeface="新細明體"/>
                <a:cs typeface="Times New Roman" panose="02020603050405020304" pitchFamily="18" charset="0"/>
              </a:rPr>
              <a:t>In that era, every country wanted to have large scale warships equipped with gigantic guns, like </a:t>
            </a:r>
            <a:r>
              <a:rPr lang="en-US" altLang="zh-CN" sz="1200" i="1" dirty="0">
                <a:solidFill>
                  <a:schemeClr val="tx1"/>
                </a:solidFill>
                <a:latin typeface="Times New Roman" panose="02020603050405020304" pitchFamily="18" charset="0"/>
                <a:ea typeface="新細明體"/>
                <a:cs typeface="Times New Roman" panose="02020603050405020304" pitchFamily="18" charset="0"/>
              </a:rPr>
              <a:t>Dingyuan</a:t>
            </a:r>
            <a:r>
              <a:rPr lang="en-US" altLang="zh-CN" sz="1200" dirty="0">
                <a:solidFill>
                  <a:schemeClr val="tx1"/>
                </a:solidFill>
                <a:latin typeface="Times New Roman" panose="02020603050405020304" pitchFamily="18" charset="0"/>
                <a:ea typeface="新細明體"/>
                <a:cs typeface="Times New Roman" panose="02020603050405020304" pitchFamily="18" charset="0"/>
              </a:rPr>
              <a:t> and </a:t>
            </a:r>
            <a:r>
              <a:rPr lang="en-US" altLang="zh-CN" sz="1200" i="1" dirty="0">
                <a:solidFill>
                  <a:schemeClr val="tx1"/>
                </a:solidFill>
                <a:latin typeface="Times New Roman" panose="02020603050405020304" pitchFamily="18" charset="0"/>
                <a:ea typeface="新細明體"/>
                <a:cs typeface="Times New Roman" panose="02020603050405020304" pitchFamily="18" charset="0"/>
              </a:rPr>
              <a:t>Zhenyuan</a:t>
            </a:r>
            <a:r>
              <a:rPr lang="en-US" altLang="zh-CN" sz="1200" dirty="0">
                <a:solidFill>
                  <a:schemeClr val="tx1"/>
                </a:solidFill>
                <a:latin typeface="Times New Roman" panose="02020603050405020304" pitchFamily="18" charset="0"/>
                <a:ea typeface="新細明體"/>
                <a:cs typeface="Times New Roman" panose="02020603050405020304" pitchFamily="18" charset="0"/>
              </a:rPr>
              <a:t>. The Japanese army’s use of the quick-firing guns to confront the enemy was marked a new way to battle in </a:t>
            </a:r>
            <a:r>
              <a:rPr lang="en-US" altLang="zh-CN" sz="1200" kern="1200" dirty="0">
                <a:solidFill>
                  <a:schemeClr val="tx1"/>
                </a:solidFill>
                <a:effectLst/>
                <a:latin typeface="Times New Roman" panose="02020603050405020304" pitchFamily="18" charset="0"/>
                <a:ea typeface="新細明體"/>
                <a:cs typeface="Times New Roman" panose="02020603050405020304" pitchFamily="18" charset="0"/>
              </a:rPr>
              <a:t>global naval battle history. </a:t>
            </a:r>
            <a:r>
              <a:rPr lang="en-US" altLang="zh-CN" sz="1200" kern="1200" dirty="0" smtClean="0">
                <a:solidFill>
                  <a:schemeClr val="tx1"/>
                </a:solidFill>
                <a:effectLst/>
                <a:latin typeface="Times New Roman" panose="02020603050405020304" pitchFamily="18" charset="0"/>
                <a:ea typeface="新細明體"/>
                <a:cs typeface="Times New Roman" panose="02020603050405020304" pitchFamily="18" charset="0"/>
              </a:rPr>
              <a:t>The power of quick-firing guns </a:t>
            </a:r>
            <a:r>
              <a:rPr lang="en-US" altLang="zh-CN" sz="1200" dirty="0" smtClean="0">
                <a:solidFill>
                  <a:schemeClr val="tx1"/>
                </a:solidFill>
                <a:latin typeface="Times New Roman" panose="02020603050405020304" pitchFamily="18" charset="0"/>
                <a:ea typeface="新細明體"/>
                <a:cs typeface="Times New Roman" panose="02020603050405020304" pitchFamily="18" charset="0"/>
              </a:rPr>
              <a:t>could </a:t>
            </a:r>
            <a:r>
              <a:rPr lang="en-US" altLang="zh-CN" sz="1200" dirty="0">
                <a:solidFill>
                  <a:schemeClr val="tx1"/>
                </a:solidFill>
                <a:latin typeface="Times New Roman" panose="02020603050405020304" pitchFamily="18" charset="0"/>
                <a:ea typeface="新細明體"/>
                <a:cs typeface="Times New Roman" panose="02020603050405020304" pitchFamily="18" charset="0"/>
              </a:rPr>
              <a:t>not </a:t>
            </a:r>
            <a:r>
              <a:rPr lang="en-US" altLang="zh-CN" sz="1200" kern="1200" dirty="0">
                <a:solidFill>
                  <a:schemeClr val="tx1"/>
                </a:solidFill>
                <a:effectLst/>
                <a:latin typeface="Times New Roman" panose="02020603050405020304" pitchFamily="18" charset="0"/>
                <a:ea typeface="新細明體"/>
                <a:cs typeface="Times New Roman" panose="02020603050405020304" pitchFamily="18" charset="0"/>
              </a:rPr>
              <a:t>destroy the entire </a:t>
            </a:r>
            <a:r>
              <a:rPr lang="en-US" altLang="zh-CN" sz="1200" kern="1200" dirty="0" smtClean="0">
                <a:solidFill>
                  <a:schemeClr val="tx1"/>
                </a:solidFill>
                <a:effectLst/>
                <a:latin typeface="Times New Roman" panose="02020603050405020304" pitchFamily="18" charset="0"/>
                <a:ea typeface="新細明體"/>
                <a:cs typeface="Times New Roman" panose="02020603050405020304" pitchFamily="18" charset="0"/>
              </a:rPr>
              <a:t>warships</a:t>
            </a:r>
            <a:r>
              <a:rPr lang="en-US" altLang="zh-CN" sz="1200" dirty="0" smtClean="0">
                <a:solidFill>
                  <a:schemeClr val="tx1"/>
                </a:solidFill>
                <a:latin typeface="Times New Roman" panose="02020603050405020304" pitchFamily="18" charset="0"/>
                <a:ea typeface="新細明體"/>
                <a:cs typeface="Times New Roman" panose="02020603050405020304" pitchFamily="18" charset="0"/>
              </a:rPr>
              <a:t>. </a:t>
            </a:r>
            <a:r>
              <a:rPr lang="en-US" altLang="zh-CN" sz="1200" dirty="0">
                <a:solidFill>
                  <a:schemeClr val="tx1"/>
                </a:solidFill>
                <a:latin typeface="Times New Roman" panose="02020603050405020304" pitchFamily="18" charset="0"/>
                <a:ea typeface="新細明體"/>
                <a:cs typeface="Times New Roman" panose="02020603050405020304" pitchFamily="18" charset="0"/>
              </a:rPr>
              <a:t>H</a:t>
            </a:r>
            <a:r>
              <a:rPr lang="en-US" altLang="zh-CN" sz="1200" kern="1200" dirty="0">
                <a:solidFill>
                  <a:schemeClr val="tx1"/>
                </a:solidFill>
                <a:effectLst/>
                <a:latin typeface="Times New Roman" panose="02020603050405020304" pitchFamily="18" charset="0"/>
                <a:ea typeface="新細明體"/>
                <a:cs typeface="Times New Roman" panose="02020603050405020304" pitchFamily="18" charset="0"/>
              </a:rPr>
              <a:t>owever, it was enough to injure and kill soldiers and sailors on board</a:t>
            </a:r>
            <a:r>
              <a:rPr lang="en-US" altLang="zh-CN" sz="1200" dirty="0">
                <a:solidFill>
                  <a:schemeClr val="tx1"/>
                </a:solidFill>
                <a:latin typeface="Times New Roman" panose="02020603050405020304" pitchFamily="18" charset="0"/>
                <a:ea typeface="新細明體"/>
                <a:cs typeface="Times New Roman" panose="02020603050405020304" pitchFamily="18" charset="0"/>
              </a:rPr>
              <a:t> and </a:t>
            </a:r>
            <a:r>
              <a:rPr lang="en-US" altLang="zh-CN" sz="1200" kern="1200" dirty="0" smtClean="0">
                <a:solidFill>
                  <a:schemeClr val="tx1"/>
                </a:solidFill>
                <a:effectLst/>
                <a:latin typeface="Times New Roman" panose="02020603050405020304" pitchFamily="18" charset="0"/>
                <a:ea typeface="新細明體"/>
                <a:cs typeface="Times New Roman" panose="02020603050405020304" pitchFamily="18" charset="0"/>
              </a:rPr>
              <a:t>brought about </a:t>
            </a:r>
            <a:r>
              <a:rPr lang="en-US" altLang="zh-CN" sz="1200" kern="1200" dirty="0">
                <a:solidFill>
                  <a:schemeClr val="tx1"/>
                </a:solidFill>
                <a:effectLst/>
                <a:latin typeface="Times New Roman" panose="02020603050405020304" pitchFamily="18" charset="0"/>
                <a:ea typeface="新細明體"/>
                <a:cs typeface="Times New Roman" panose="02020603050405020304" pitchFamily="18" charset="0"/>
              </a:rPr>
              <a:t>panic</a:t>
            </a:r>
            <a:r>
              <a:rPr lang="en-US" altLang="zh-CN" sz="1200" dirty="0">
                <a:solidFill>
                  <a:schemeClr val="tx1"/>
                </a:solidFill>
                <a:latin typeface="Times New Roman" panose="02020603050405020304" pitchFamily="18" charset="0"/>
                <a:ea typeface="新細明體"/>
                <a:cs typeface="Times New Roman" panose="02020603050405020304" pitchFamily="18" charset="0"/>
              </a:rPr>
              <a:t>.</a:t>
            </a:r>
            <a:r>
              <a:rPr lang="en-US" altLang="zh-CN" sz="1200" kern="1200" dirty="0">
                <a:solidFill>
                  <a:schemeClr val="tx1"/>
                </a:solidFill>
                <a:effectLst/>
                <a:latin typeface="Times New Roman" panose="02020603050405020304" pitchFamily="18" charset="0"/>
                <a:ea typeface="新細明體"/>
                <a:cs typeface="Times New Roman" panose="02020603050405020304" pitchFamily="18" charset="0"/>
              </a:rPr>
              <a:t> Gigantic guns would then </a:t>
            </a:r>
            <a:r>
              <a:rPr lang="en-US" altLang="zh-CN" sz="1200" dirty="0">
                <a:solidFill>
                  <a:schemeClr val="tx1"/>
                </a:solidFill>
                <a:latin typeface="Times New Roman" panose="02020603050405020304" pitchFamily="18" charset="0"/>
                <a:ea typeface="新細明體"/>
                <a:cs typeface="Times New Roman" panose="02020603050405020304" pitchFamily="18" charset="0"/>
              </a:rPr>
              <a:t>be used to sink the wounded </a:t>
            </a:r>
            <a:r>
              <a:rPr lang="en-US" altLang="zh-CN" sz="1200" dirty="0" smtClean="0">
                <a:solidFill>
                  <a:schemeClr val="tx1"/>
                </a:solidFill>
                <a:latin typeface="Times New Roman" panose="02020603050405020304" pitchFamily="18" charset="0"/>
                <a:ea typeface="新細明體"/>
                <a:cs typeface="Times New Roman" panose="02020603050405020304" pitchFamily="18" charset="0"/>
              </a:rPr>
              <a:t>ships. </a:t>
            </a:r>
            <a:r>
              <a:rPr lang="en-US" altLang="zh-CN" sz="1200" dirty="0">
                <a:solidFill>
                  <a:schemeClr val="tx1"/>
                </a:solidFill>
                <a:latin typeface="Times New Roman" panose="02020603050405020304" pitchFamily="18" charset="0"/>
                <a:ea typeface="新細明體"/>
                <a:cs typeface="Times New Roman" panose="02020603050405020304" pitchFamily="18" charset="0"/>
              </a:rPr>
              <a:t>This was the method </a:t>
            </a:r>
            <a:r>
              <a:rPr lang="en-US" altLang="zh-CN" sz="1200" dirty="0" smtClean="0">
                <a:solidFill>
                  <a:schemeClr val="tx1"/>
                </a:solidFill>
                <a:latin typeface="Times New Roman" panose="02020603050405020304" pitchFamily="18" charset="0"/>
                <a:ea typeface="新細明體"/>
                <a:cs typeface="Times New Roman" panose="02020603050405020304" pitchFamily="18" charset="0"/>
              </a:rPr>
              <a:t>that the </a:t>
            </a:r>
            <a:r>
              <a:rPr lang="en-US" altLang="zh-CN" sz="1200" dirty="0">
                <a:solidFill>
                  <a:schemeClr val="tx1"/>
                </a:solidFill>
                <a:latin typeface="Times New Roman" panose="02020603050405020304" pitchFamily="18" charset="0"/>
                <a:ea typeface="新細明體"/>
                <a:cs typeface="Times New Roman" panose="02020603050405020304" pitchFamily="18" charset="0"/>
              </a:rPr>
              <a:t>Japanese used to win the Battle of the Yalu River.</a:t>
            </a:r>
            <a:endParaRPr lang="zh-HK" sz="1200" dirty="0">
              <a:solidFill>
                <a:schemeClr val="tx1"/>
              </a:solidFill>
              <a:effectLst/>
              <a:latin typeface="Times New Roman" panose="02020603050405020304" pitchFamily="18" charset="0"/>
              <a:ea typeface="新細明體"/>
              <a:cs typeface="Times New Roman" panose="02020603050405020304" pitchFamily="18" charset="0"/>
            </a:endParaRPr>
          </a:p>
        </p:txBody>
      </p:sp>
      <p:sp>
        <p:nvSpPr>
          <p:cNvPr id="37" name="TextBox 25"/>
          <p:cNvSpPr txBox="1"/>
          <p:nvPr/>
        </p:nvSpPr>
        <p:spPr>
          <a:xfrm>
            <a:off x="6709377" y="2195126"/>
            <a:ext cx="2342209" cy="925631"/>
          </a:xfrm>
          <a:prstGeom prst="rect">
            <a:avLst/>
          </a:prstGeom>
          <a:ln>
            <a:noFill/>
          </a:ln>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a:spcAft>
                <a:spcPts val="0"/>
              </a:spcAft>
            </a:pPr>
            <a:r>
              <a:rPr lang="en-US" altLang="zh-CN" sz="1400" dirty="0">
                <a:solidFill>
                  <a:srgbClr val="FFFFFF"/>
                </a:solidFill>
                <a:latin typeface="Times New Roman" panose="02020603050405020304" pitchFamily="18" charset="0"/>
                <a:ea typeface="新細明體"/>
                <a:cs typeface="Times New Roman" panose="02020603050405020304" pitchFamily="18" charset="0"/>
              </a:rPr>
              <a:t>The main force had two relatively weak warships: </a:t>
            </a:r>
            <a:r>
              <a:rPr lang="en-US" altLang="zh-CN" sz="1400" kern="1200" dirty="0">
                <a:solidFill>
                  <a:srgbClr val="FFFFFF"/>
                </a:solidFill>
                <a:effectLst/>
                <a:latin typeface="Times New Roman" panose="02020603050405020304" pitchFamily="18" charset="0"/>
                <a:ea typeface="新細明體"/>
                <a:cs typeface="Times New Roman" panose="02020603050405020304" pitchFamily="18" charset="0"/>
              </a:rPr>
              <a:t> </a:t>
            </a:r>
            <a:r>
              <a:rPr lang="en-US" altLang="zh-CN" sz="1400" i="1" dirty="0" err="1">
                <a:solidFill>
                  <a:srgbClr val="FFFFFF"/>
                </a:solidFill>
                <a:latin typeface="Times New Roman" panose="02020603050405020304" pitchFamily="18" charset="0"/>
                <a:ea typeface="新細明體"/>
                <a:cs typeface="Times New Roman" panose="02020603050405020304" pitchFamily="18" charset="0"/>
              </a:rPr>
              <a:t>Hiei</a:t>
            </a:r>
            <a:r>
              <a:rPr lang="en-US" altLang="zh-CN" sz="1400" dirty="0">
                <a:solidFill>
                  <a:srgbClr val="FFFFFF"/>
                </a:solidFill>
                <a:latin typeface="Times New Roman" panose="02020603050405020304" pitchFamily="18" charset="0"/>
                <a:ea typeface="新細明體"/>
                <a:cs typeface="Times New Roman" panose="02020603050405020304" pitchFamily="18" charset="0"/>
              </a:rPr>
              <a:t> </a:t>
            </a:r>
            <a:r>
              <a:rPr lang="en-US" altLang="zh-CN" sz="1400" kern="1200" dirty="0">
                <a:solidFill>
                  <a:srgbClr val="FFFFFF"/>
                </a:solidFill>
                <a:effectLst/>
                <a:latin typeface="Times New Roman" panose="02020603050405020304" pitchFamily="18" charset="0"/>
                <a:ea typeface="新細明體"/>
                <a:cs typeface="Times New Roman" panose="02020603050405020304" pitchFamily="18" charset="0"/>
              </a:rPr>
              <a:t>and </a:t>
            </a:r>
            <a:r>
              <a:rPr lang="en-US" altLang="zh-CN" sz="1400" i="1" kern="1200" dirty="0">
                <a:solidFill>
                  <a:srgbClr val="FFFFFF"/>
                </a:solidFill>
                <a:effectLst/>
                <a:latin typeface="Times New Roman" panose="02020603050405020304" pitchFamily="18" charset="0"/>
                <a:ea typeface="新細明體"/>
                <a:cs typeface="Times New Roman" panose="02020603050405020304" pitchFamily="18" charset="0"/>
              </a:rPr>
              <a:t>Fuso</a:t>
            </a:r>
            <a:r>
              <a:rPr lang="en-US" altLang="zh-CN" sz="1400" kern="1200" dirty="0">
                <a:solidFill>
                  <a:srgbClr val="FFFFFF"/>
                </a:solidFill>
                <a:effectLst/>
                <a:latin typeface="Times New Roman" panose="02020603050405020304" pitchFamily="18" charset="0"/>
                <a:ea typeface="新細明體"/>
                <a:cs typeface="Times New Roman" panose="02020603050405020304" pitchFamily="18" charset="0"/>
              </a:rPr>
              <a:t>. They could only follow behind.</a:t>
            </a:r>
            <a:endParaRPr lang="zh-HK" sz="1400" dirty="0">
              <a:effectLst/>
              <a:latin typeface="Times New Roman" panose="02020603050405020304" pitchFamily="18" charset="0"/>
              <a:ea typeface="新細明體"/>
              <a:cs typeface="Times New Roman" panose="02020603050405020304" pitchFamily="18" charset="0"/>
            </a:endParaRPr>
          </a:p>
        </p:txBody>
      </p:sp>
      <p:grpSp>
        <p:nvGrpSpPr>
          <p:cNvPr id="5" name="群組 4"/>
          <p:cNvGrpSpPr/>
          <p:nvPr/>
        </p:nvGrpSpPr>
        <p:grpSpPr>
          <a:xfrm>
            <a:off x="2980116" y="5110338"/>
            <a:ext cx="2460563" cy="711711"/>
            <a:chOff x="3260481" y="4911819"/>
            <a:chExt cx="2100090" cy="711711"/>
          </a:xfrm>
        </p:grpSpPr>
        <p:sp>
          <p:nvSpPr>
            <p:cNvPr id="38" name="Left Arrow Callout 26"/>
            <p:cNvSpPr/>
            <p:nvPr/>
          </p:nvSpPr>
          <p:spPr>
            <a:xfrm>
              <a:off x="3260481" y="4911819"/>
              <a:ext cx="2029710" cy="711711"/>
            </a:xfrm>
            <a:prstGeom prst="leftArrowCallou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200">
                <a:latin typeface="Times New Roman" panose="02020603050405020304" pitchFamily="18" charset="0"/>
                <a:cs typeface="Times New Roman" panose="02020603050405020304" pitchFamily="18" charset="0"/>
              </a:endParaRPr>
            </a:p>
          </p:txBody>
        </p:sp>
        <p:sp>
          <p:nvSpPr>
            <p:cNvPr id="39" name="TextBox 27"/>
            <p:cNvSpPr txBox="1"/>
            <p:nvPr/>
          </p:nvSpPr>
          <p:spPr>
            <a:xfrm>
              <a:off x="4016018" y="4969501"/>
              <a:ext cx="1344553" cy="566223"/>
            </a:xfrm>
            <a:prstGeom prst="rect">
              <a:avLst/>
            </a:prstGeom>
            <a:noFill/>
          </p:spPr>
          <p:txBody>
            <a:bodyPr wrap="square" rtlCol="0">
              <a:noAutofit/>
            </a:bodyPr>
            <a:lstStyle/>
            <a:p>
              <a:pPr>
                <a:spcAft>
                  <a:spcPts val="0"/>
                </a:spcAft>
              </a:pPr>
              <a:r>
                <a:rPr lang="en-US" altLang="zh-CN" sz="1200" kern="1200" dirty="0">
                  <a:solidFill>
                    <a:srgbClr val="000000"/>
                  </a:solidFill>
                  <a:effectLst/>
                  <a:latin typeface="Times New Roman" panose="02020603050405020304" pitchFamily="18" charset="0"/>
                  <a:ea typeface="新細明體"/>
                  <a:cs typeface="Times New Roman" panose="02020603050405020304" pitchFamily="18" charset="0"/>
                </a:rPr>
                <a:t>This was a corvette, a three mast old style warship</a:t>
              </a:r>
              <a:endParaRPr lang="zh-HK" sz="1200" dirty="0">
                <a:effectLst/>
                <a:latin typeface="Times New Roman" panose="02020603050405020304" pitchFamily="18" charset="0"/>
                <a:ea typeface="新細明體"/>
                <a:cs typeface="Times New Roman" panose="02020603050405020304" pitchFamily="18" charset="0"/>
              </a:endParaRPr>
            </a:p>
          </p:txBody>
        </p:sp>
      </p:grpSp>
      <p:grpSp>
        <p:nvGrpSpPr>
          <p:cNvPr id="7" name="群組 6"/>
          <p:cNvGrpSpPr/>
          <p:nvPr/>
        </p:nvGrpSpPr>
        <p:grpSpPr>
          <a:xfrm>
            <a:off x="1907463" y="5947383"/>
            <a:ext cx="3281757" cy="910617"/>
            <a:chOff x="2036382" y="5862921"/>
            <a:chExt cx="2780831" cy="910617"/>
          </a:xfrm>
        </p:grpSpPr>
        <p:sp>
          <p:nvSpPr>
            <p:cNvPr id="40" name="Left Arrow Callout 28"/>
            <p:cNvSpPr/>
            <p:nvPr/>
          </p:nvSpPr>
          <p:spPr>
            <a:xfrm>
              <a:off x="2036382" y="5862921"/>
              <a:ext cx="2780831" cy="910617"/>
            </a:xfrm>
            <a:prstGeom prst="leftArrowCallou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41" name="TextBox 29"/>
            <p:cNvSpPr txBox="1"/>
            <p:nvPr/>
          </p:nvSpPr>
          <p:spPr>
            <a:xfrm>
              <a:off x="3093928" y="5888264"/>
              <a:ext cx="1671782" cy="818038"/>
            </a:xfrm>
            <a:prstGeom prst="rect">
              <a:avLst/>
            </a:prstGeom>
            <a:noFill/>
          </p:spPr>
          <p:txBody>
            <a:bodyPr wrap="square" rtlCol="0">
              <a:noAutofit/>
            </a:bodyPr>
            <a:lstStyle/>
            <a:p>
              <a:pPr>
                <a:spcAft>
                  <a:spcPts val="0"/>
                </a:spcAft>
              </a:pPr>
              <a:r>
                <a:rPr lang="en-US" altLang="zh-CN" sz="1200" kern="1200" dirty="0">
                  <a:solidFill>
                    <a:srgbClr val="000000"/>
                  </a:solidFill>
                  <a:effectLst/>
                  <a:latin typeface="Times New Roman" panose="02020603050405020304" pitchFamily="18" charset="0"/>
                  <a:ea typeface="新細明體"/>
                  <a:cs typeface="Times New Roman" panose="02020603050405020304" pitchFamily="18" charset="0"/>
                </a:rPr>
                <a:t>This was originally an </a:t>
              </a:r>
              <a:r>
                <a:rPr lang="en-US" altLang="zh-CN" sz="1200" dirty="0">
                  <a:solidFill>
                    <a:srgbClr val="000000"/>
                  </a:solidFill>
                  <a:latin typeface="Times New Roman" panose="02020603050405020304" pitchFamily="18" charset="0"/>
                  <a:ea typeface="新細明體"/>
                  <a:cs typeface="Times New Roman" panose="02020603050405020304" pitchFamily="18" charset="0"/>
                </a:rPr>
                <a:t>o</a:t>
              </a:r>
              <a:r>
                <a:rPr lang="en-US" altLang="zh-CN" sz="1200" kern="1200" dirty="0">
                  <a:solidFill>
                    <a:srgbClr val="000000"/>
                  </a:solidFill>
                  <a:effectLst/>
                  <a:latin typeface="Times New Roman" panose="02020603050405020304" pitchFamily="18" charset="0"/>
                  <a:ea typeface="新細明體"/>
                  <a:cs typeface="Times New Roman" panose="02020603050405020304" pitchFamily="18" charset="0"/>
                </a:rPr>
                <a:t>ld style </a:t>
              </a:r>
              <a:r>
                <a:rPr lang="en-US" altLang="zh-CN" sz="1200" dirty="0">
                  <a:solidFill>
                    <a:srgbClr val="000000"/>
                  </a:solidFill>
                  <a:latin typeface="Times New Roman" panose="02020603050405020304" pitchFamily="18" charset="0"/>
                  <a:ea typeface="新細明體"/>
                  <a:cs typeface="Times New Roman" panose="02020603050405020304" pitchFamily="18" charset="0"/>
                </a:rPr>
                <a:t>warship. Three years were used to</a:t>
              </a:r>
              <a:r>
                <a:rPr lang="en-US" altLang="zh-CN" sz="1200" kern="1200" dirty="0">
                  <a:solidFill>
                    <a:srgbClr val="000000"/>
                  </a:solidFill>
                  <a:effectLst/>
                  <a:latin typeface="Times New Roman" panose="02020603050405020304" pitchFamily="18" charset="0"/>
                  <a:ea typeface="新細明體"/>
                  <a:cs typeface="Times New Roman" panose="02020603050405020304" pitchFamily="18" charset="0"/>
                </a:rPr>
                <a:t> renovate it into an </a:t>
              </a:r>
              <a:r>
                <a:rPr lang="en-US" altLang="zh-CN" sz="1200" dirty="0">
                  <a:solidFill>
                    <a:srgbClr val="000000"/>
                  </a:solidFill>
                  <a:latin typeface="Times New Roman" panose="02020603050405020304" pitchFamily="18" charset="0"/>
                  <a:ea typeface="新細明體"/>
                  <a:cs typeface="Times New Roman" panose="02020603050405020304" pitchFamily="18" charset="0"/>
                </a:rPr>
                <a:t>ironclad cruiser.</a:t>
              </a:r>
              <a:endParaRPr lang="zh-HK" sz="1200" dirty="0">
                <a:effectLst/>
                <a:latin typeface="Times New Roman" panose="02020603050405020304" pitchFamily="18" charset="0"/>
                <a:ea typeface="新細明體"/>
                <a:cs typeface="Times New Roman" panose="02020603050405020304" pitchFamily="18" charset="0"/>
              </a:endParaRPr>
            </a:p>
          </p:txBody>
        </p:sp>
      </p:grpSp>
      <p:grpSp>
        <p:nvGrpSpPr>
          <p:cNvPr id="2" name="群組 1"/>
          <p:cNvGrpSpPr/>
          <p:nvPr/>
        </p:nvGrpSpPr>
        <p:grpSpPr>
          <a:xfrm>
            <a:off x="86486" y="2536376"/>
            <a:ext cx="1330654" cy="2833572"/>
            <a:chOff x="567560" y="2706297"/>
            <a:chExt cx="1330654" cy="2164868"/>
          </a:xfrm>
        </p:grpSpPr>
        <p:sp>
          <p:nvSpPr>
            <p:cNvPr id="42" name="Down Arrow Callout 21"/>
            <p:cNvSpPr/>
            <p:nvPr/>
          </p:nvSpPr>
          <p:spPr>
            <a:xfrm>
              <a:off x="567560" y="2706297"/>
              <a:ext cx="1330654" cy="2164868"/>
            </a:xfrm>
            <a:prstGeom prst="downArrowCallou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64" name="TextBox 24"/>
            <p:cNvSpPr txBox="1"/>
            <p:nvPr/>
          </p:nvSpPr>
          <p:spPr>
            <a:xfrm>
              <a:off x="643940" y="2757640"/>
              <a:ext cx="1254274" cy="1312265"/>
            </a:xfrm>
            <a:prstGeom prst="rect">
              <a:avLst/>
            </a:prstGeom>
            <a:noFill/>
          </p:spPr>
          <p:txBody>
            <a:bodyPr wrap="square" rtlCol="0">
              <a:noAutofit/>
            </a:bodyPr>
            <a:lstStyle/>
            <a:p>
              <a:pPr>
                <a:spcAft>
                  <a:spcPts val="0"/>
                </a:spcAft>
              </a:pPr>
              <a:r>
                <a:rPr lang="en-US" sz="1200" kern="1200" dirty="0">
                  <a:effectLst/>
                  <a:latin typeface="Times New Roman" panose="02020603050405020304" pitchFamily="18" charset="0"/>
                  <a:ea typeface="新細明體"/>
                  <a:cs typeface="Times New Roman" panose="02020603050405020304" pitchFamily="18" charset="0"/>
                </a:rPr>
                <a:t>This was a small gunboat of approximately 600 tons. It was unable to battle</a:t>
              </a:r>
              <a:r>
                <a:rPr lang="en-US" sz="1200" dirty="0">
                  <a:latin typeface="Times New Roman" panose="02020603050405020304" pitchFamily="18" charset="0"/>
                  <a:ea typeface="新細明體"/>
                  <a:cs typeface="Times New Roman" panose="02020603050405020304" pitchFamily="18" charset="0"/>
                </a:rPr>
                <a:t> and </a:t>
              </a:r>
              <a:r>
                <a:rPr lang="en-US" sz="1200" dirty="0" smtClean="0">
                  <a:latin typeface="Times New Roman" panose="02020603050405020304" pitchFamily="18" charset="0"/>
                  <a:ea typeface="新細明體"/>
                  <a:cs typeface="Times New Roman" panose="02020603050405020304" pitchFamily="18" charset="0"/>
                </a:rPr>
                <a:t>used </a:t>
              </a:r>
              <a:r>
                <a:rPr lang="en-US" sz="1200" kern="1200" dirty="0" smtClean="0">
                  <a:effectLst/>
                  <a:latin typeface="Times New Roman" panose="02020603050405020304" pitchFamily="18" charset="0"/>
                  <a:ea typeface="新細明體"/>
                  <a:cs typeface="Times New Roman" panose="02020603050405020304" pitchFamily="18" charset="0"/>
                </a:rPr>
                <a:t>for </a:t>
              </a:r>
              <a:r>
                <a:rPr lang="en-US" sz="1200" kern="1200" dirty="0">
                  <a:effectLst/>
                  <a:latin typeface="Times New Roman" panose="02020603050405020304" pitchFamily="18" charset="0"/>
                  <a:ea typeface="新細明體"/>
                  <a:cs typeface="Times New Roman" panose="02020603050405020304" pitchFamily="18" charset="0"/>
                </a:rPr>
                <a:t>investigating shallow </a:t>
              </a:r>
              <a:r>
                <a:rPr lang="en-US" sz="1200" kern="1200" dirty="0" smtClean="0">
                  <a:effectLst/>
                  <a:latin typeface="Times New Roman" panose="02020603050405020304" pitchFamily="18" charset="0"/>
                  <a:ea typeface="新細明體"/>
                  <a:cs typeface="Times New Roman" panose="02020603050405020304" pitchFamily="18" charset="0"/>
                </a:rPr>
                <a:t>water only.</a:t>
              </a:r>
              <a:endParaRPr lang="zh-HK" sz="1200" dirty="0">
                <a:effectLst/>
                <a:highlight>
                  <a:srgbClr val="FFFF00"/>
                </a:highlight>
                <a:latin typeface="Times New Roman" panose="02020603050405020304" pitchFamily="18" charset="0"/>
                <a:ea typeface="新細明體"/>
                <a:cs typeface="Times New Roman" panose="02020603050405020304" pitchFamily="18" charset="0"/>
              </a:endParaRPr>
            </a:p>
          </p:txBody>
        </p:sp>
      </p:grpSp>
      <p:grpSp>
        <p:nvGrpSpPr>
          <p:cNvPr id="3" name="群組 2"/>
          <p:cNvGrpSpPr/>
          <p:nvPr/>
        </p:nvGrpSpPr>
        <p:grpSpPr>
          <a:xfrm>
            <a:off x="1584606" y="2028504"/>
            <a:ext cx="1593594" cy="2513489"/>
            <a:chOff x="2091882" y="1774596"/>
            <a:chExt cx="1593594" cy="2544382"/>
          </a:xfrm>
        </p:grpSpPr>
        <p:sp>
          <p:nvSpPr>
            <p:cNvPr id="65" name="Down Arrow Callout 22"/>
            <p:cNvSpPr/>
            <p:nvPr/>
          </p:nvSpPr>
          <p:spPr>
            <a:xfrm>
              <a:off x="2091882" y="1774596"/>
              <a:ext cx="1564917" cy="2544382"/>
            </a:xfrm>
            <a:prstGeom prst="downArrowCallou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66" name="TextBox 23"/>
            <p:cNvSpPr txBox="1"/>
            <p:nvPr/>
          </p:nvSpPr>
          <p:spPr>
            <a:xfrm>
              <a:off x="2144628" y="1803538"/>
              <a:ext cx="1540848" cy="1606982"/>
            </a:xfrm>
            <a:prstGeom prst="rect">
              <a:avLst/>
            </a:prstGeom>
            <a:noFill/>
          </p:spPr>
          <p:txBody>
            <a:bodyPr wrap="square" rtlCol="0">
              <a:noAutofit/>
            </a:bodyPr>
            <a:lstStyle/>
            <a:p>
              <a:pPr>
                <a:spcAft>
                  <a:spcPts val="0"/>
                </a:spcAft>
              </a:pPr>
              <a:r>
                <a:rPr lang="en-US" altLang="zh-CN" sz="1100" kern="1200" dirty="0">
                  <a:solidFill>
                    <a:srgbClr val="000000"/>
                  </a:solidFill>
                  <a:effectLst/>
                  <a:latin typeface="Times New Roman" panose="02020603050405020304" pitchFamily="18" charset="0"/>
                  <a:ea typeface="新細明體"/>
                  <a:cs typeface="Times New Roman" panose="02020603050405020304" pitchFamily="18" charset="0"/>
                </a:rPr>
                <a:t>This was a cruiser in reserve remodeled from a merchant ship. </a:t>
              </a:r>
              <a:r>
                <a:rPr lang="en-US" altLang="zh-CN" sz="1100" dirty="0">
                  <a:solidFill>
                    <a:srgbClr val="000000"/>
                  </a:solidFill>
                  <a:latin typeface="Times New Roman" panose="02020603050405020304" pitchFamily="18" charset="0"/>
                  <a:ea typeface="新細明體"/>
                  <a:cs typeface="Times New Roman" panose="02020603050405020304" pitchFamily="18" charset="0"/>
                </a:rPr>
                <a:t>On that day, its mission was to bring the Imperial Japanese Navy General Chief of </a:t>
              </a:r>
              <a:r>
                <a:rPr lang="en-US" altLang="zh-CN" sz="1100" dirty="0" smtClean="0">
                  <a:solidFill>
                    <a:srgbClr val="000000"/>
                  </a:solidFill>
                  <a:latin typeface="Times New Roman" panose="02020603050405020304" pitchFamily="18" charset="0"/>
                  <a:ea typeface="新細明體"/>
                  <a:cs typeface="Times New Roman" panose="02020603050405020304" pitchFamily="18" charset="0"/>
                </a:rPr>
                <a:t>Staff</a:t>
              </a:r>
              <a:r>
                <a:rPr lang="en-US" altLang="zh-CN" sz="1100" dirty="0" smtClean="0">
                  <a:solidFill>
                    <a:srgbClr val="7030A0"/>
                  </a:solidFill>
                  <a:latin typeface="Times New Roman" panose="02020603050405020304" pitchFamily="18" charset="0"/>
                  <a:ea typeface="新細明體"/>
                  <a:cs typeface="Times New Roman" panose="02020603050405020304" pitchFamily="18" charset="0"/>
                </a:rPr>
                <a:t>,</a:t>
              </a:r>
              <a:r>
                <a:rPr lang="en-US" altLang="zh-CN" sz="1100" dirty="0" smtClean="0">
                  <a:solidFill>
                    <a:srgbClr val="000000"/>
                  </a:solidFill>
                  <a:latin typeface="Times New Roman" panose="02020603050405020304" pitchFamily="18" charset="0"/>
                  <a:ea typeface="新細明體"/>
                  <a:cs typeface="Times New Roman" panose="02020603050405020304" pitchFamily="18" charset="0"/>
                </a:rPr>
                <a:t> </a:t>
              </a:r>
              <a:r>
                <a:rPr lang="en-US" altLang="zh-CN" sz="1100" dirty="0">
                  <a:solidFill>
                    <a:srgbClr val="000000"/>
                  </a:solidFill>
                  <a:latin typeface="Times New Roman" panose="02020603050405020304" pitchFamily="18" charset="0"/>
                  <a:ea typeface="新細明體"/>
                  <a:cs typeface="Times New Roman" panose="02020603050405020304" pitchFamily="18" charset="0"/>
                </a:rPr>
                <a:t>Kabayama </a:t>
              </a:r>
              <a:r>
                <a:rPr lang="en-US" altLang="zh-CN" sz="1100" dirty="0" err="1" smtClean="0">
                  <a:solidFill>
                    <a:srgbClr val="000000"/>
                  </a:solidFill>
                  <a:latin typeface="Times New Roman" panose="02020603050405020304" pitchFamily="18" charset="0"/>
                  <a:ea typeface="新細明體"/>
                  <a:cs typeface="Times New Roman" panose="02020603050405020304" pitchFamily="18" charset="0"/>
                </a:rPr>
                <a:t>Sukenori</a:t>
              </a:r>
              <a:r>
                <a:rPr lang="en-US" altLang="zh-CN" sz="1100" dirty="0" smtClean="0">
                  <a:solidFill>
                    <a:srgbClr val="7030A0"/>
                  </a:solidFill>
                  <a:latin typeface="Times New Roman" panose="02020603050405020304" pitchFamily="18" charset="0"/>
                  <a:ea typeface="新細明體"/>
                  <a:cs typeface="Times New Roman" panose="02020603050405020304" pitchFamily="18" charset="0"/>
                </a:rPr>
                <a:t>,</a:t>
              </a:r>
              <a:r>
                <a:rPr lang="en-US" altLang="zh-CN" sz="1100" dirty="0" smtClean="0">
                  <a:solidFill>
                    <a:srgbClr val="000000"/>
                  </a:solidFill>
                  <a:latin typeface="Times New Roman" panose="02020603050405020304" pitchFamily="18" charset="0"/>
                  <a:ea typeface="新細明體"/>
                  <a:cs typeface="Times New Roman" panose="02020603050405020304" pitchFamily="18" charset="0"/>
                </a:rPr>
                <a:t> </a:t>
              </a:r>
              <a:r>
                <a:rPr lang="en-US" altLang="zh-CN" sz="1100" kern="1200" dirty="0">
                  <a:solidFill>
                    <a:srgbClr val="000000"/>
                  </a:solidFill>
                  <a:effectLst/>
                  <a:latin typeface="Times New Roman" panose="02020603050405020304" pitchFamily="18" charset="0"/>
                  <a:ea typeface="新細明體"/>
                  <a:cs typeface="Times New Roman" panose="02020603050405020304" pitchFamily="18" charset="0"/>
                </a:rPr>
                <a:t>to watch the battle.</a:t>
              </a:r>
              <a:endParaRPr lang="zh-HK" sz="1100" dirty="0">
                <a:effectLst/>
                <a:latin typeface="Times New Roman" panose="02020603050405020304" pitchFamily="18" charset="0"/>
                <a:ea typeface="新細明體"/>
                <a:cs typeface="Times New Roman" panose="02020603050405020304" pitchFamily="18" charset="0"/>
              </a:endParaRPr>
            </a:p>
          </p:txBody>
        </p:sp>
      </p:grpSp>
      <p:sp>
        <p:nvSpPr>
          <p:cNvPr id="67" name="TextBox 20"/>
          <p:cNvSpPr txBox="1"/>
          <p:nvPr/>
        </p:nvSpPr>
        <p:spPr>
          <a:xfrm>
            <a:off x="420551" y="1262917"/>
            <a:ext cx="4911338" cy="651339"/>
          </a:xfrm>
          <a:prstGeom prst="rect">
            <a:avLst/>
          </a:prstGeom>
          <a:ln>
            <a:noFill/>
          </a:ln>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a:spcAft>
                <a:spcPts val="0"/>
              </a:spcAft>
            </a:pPr>
            <a:r>
              <a:rPr lang="en-US" altLang="zh-CN" sz="1200" dirty="0">
                <a:solidFill>
                  <a:srgbClr val="FFFFFF"/>
                </a:solidFill>
                <a:latin typeface="Times New Roman" panose="02020603050405020304" pitchFamily="18" charset="0"/>
                <a:ea typeface="新細明體"/>
                <a:cs typeface="Times New Roman" panose="02020603050405020304" pitchFamily="18" charset="0"/>
              </a:rPr>
              <a:t>In the main force, there were two weaker warships: the </a:t>
            </a:r>
            <a:r>
              <a:rPr lang="en-US" altLang="zh-CN" sz="1200" i="1" dirty="0" err="1">
                <a:solidFill>
                  <a:srgbClr val="FFFFFF"/>
                </a:solidFill>
                <a:latin typeface="Times New Roman" panose="02020603050405020304" pitchFamily="18" charset="0"/>
                <a:ea typeface="新細明體"/>
                <a:cs typeface="Times New Roman" panose="02020603050405020304" pitchFamily="18" charset="0"/>
              </a:rPr>
              <a:t>Saikyo</a:t>
            </a:r>
            <a:r>
              <a:rPr lang="en-US" altLang="zh-CN" sz="1200" i="1" dirty="0">
                <a:solidFill>
                  <a:srgbClr val="FFFFFF"/>
                </a:solidFill>
                <a:latin typeface="Times New Roman" panose="02020603050405020304" pitchFamily="18" charset="0"/>
                <a:ea typeface="新細明體"/>
                <a:cs typeface="Times New Roman" panose="02020603050405020304" pitchFamily="18" charset="0"/>
              </a:rPr>
              <a:t> Maru </a:t>
            </a:r>
            <a:r>
              <a:rPr lang="en-US" altLang="zh-CN" sz="1200" dirty="0">
                <a:solidFill>
                  <a:srgbClr val="FFFFFF"/>
                </a:solidFill>
                <a:latin typeface="Times New Roman" panose="02020603050405020304" pitchFamily="18" charset="0"/>
                <a:ea typeface="新細明體"/>
                <a:cs typeface="Times New Roman" panose="02020603050405020304" pitchFamily="18" charset="0"/>
              </a:rPr>
              <a:t>and the </a:t>
            </a:r>
            <a:r>
              <a:rPr lang="en-US" altLang="zh-CN" sz="1200" i="1" dirty="0">
                <a:solidFill>
                  <a:srgbClr val="FFFFFF"/>
                </a:solidFill>
                <a:latin typeface="Times New Roman" panose="02020603050405020304" pitchFamily="18" charset="0"/>
                <a:ea typeface="新細明體"/>
                <a:cs typeface="Times New Roman" panose="02020603050405020304" pitchFamily="18" charset="0"/>
              </a:rPr>
              <a:t>Akagi</a:t>
            </a:r>
            <a:r>
              <a:rPr lang="en-US" altLang="zh-CN" sz="1200" dirty="0">
                <a:solidFill>
                  <a:srgbClr val="FFFFFF"/>
                </a:solidFill>
                <a:latin typeface="Times New Roman" panose="02020603050405020304" pitchFamily="18" charset="0"/>
                <a:ea typeface="新細明體"/>
                <a:cs typeface="Times New Roman" panose="02020603050405020304" pitchFamily="18" charset="0"/>
              </a:rPr>
              <a:t>. They were basically unable to fight and therefore assigned a relatively safe position. </a:t>
            </a:r>
            <a:endParaRPr lang="zh-HK" sz="1200" dirty="0">
              <a:effectLst/>
              <a:latin typeface="Times New Roman" panose="02020603050405020304" pitchFamily="18" charset="0"/>
              <a:ea typeface="新細明體"/>
              <a:cs typeface="Times New Roman" panose="02020603050405020304" pitchFamily="18" charset="0"/>
            </a:endParaRPr>
          </a:p>
        </p:txBody>
      </p:sp>
    </p:spTree>
    <p:extLst>
      <p:ext uri="{BB962C8B-B14F-4D97-AF65-F5344CB8AC3E}">
        <p14:creationId xmlns:p14="http://schemas.microsoft.com/office/powerpoint/2010/main" val="425784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inVertical)">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righ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TextBox 3"/>
          <p:cNvSpPr txBox="1"/>
          <p:nvPr/>
        </p:nvSpPr>
        <p:spPr>
          <a:xfrm>
            <a:off x="443100" y="1291866"/>
            <a:ext cx="2312890" cy="4564339"/>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The Battle of the Yalu River in </a:t>
            </a:r>
            <a:r>
              <a:rPr kumimoji="0" lang="en-US" sz="1200" b="0" i="0" u="none" strike="noStrike" kern="1200" cap="none" spc="0" normalizeH="0" baseline="0" noProof="0" dirty="0" smtClean="0">
                <a:ln>
                  <a:noFill/>
                </a:ln>
                <a:effectLst/>
                <a:uLnTx/>
                <a:uFillTx/>
                <a:latin typeface="Times New Roman" panose="02020603050405020304" pitchFamily="18" charset="0"/>
                <a:ea typeface="新細明體"/>
                <a:cs typeface="Times New Roman" panose="02020603050405020304" pitchFamily="18" charset="0"/>
              </a:rPr>
              <a:t>AD1894</a:t>
            </a:r>
            <a:r>
              <a:rPr kumimoji="0" lang="en-US" sz="1200" b="0" i="0" u="none" strike="noStrike" kern="1200" cap="none" spc="0" normalizeH="0" noProof="0" dirty="0" smtClean="0">
                <a:ln>
                  <a:noFill/>
                </a:ln>
                <a:effectLst/>
                <a:uLnTx/>
                <a:uFillTx/>
                <a:latin typeface="Times New Roman" panose="02020603050405020304" pitchFamily="18" charset="0"/>
                <a:ea typeface="新細明體"/>
                <a:cs typeface="Times New Roman" panose="02020603050405020304" pitchFamily="18" charset="0"/>
              </a:rPr>
              <a:t> </a:t>
            </a:r>
            <a:r>
              <a:rPr kumimoji="0" lang="en-US" sz="1200" b="0" i="0" u="none" strike="noStrike" kern="1200" cap="none" spc="0" normalizeH="0" noProof="0" dirty="0">
                <a:ln>
                  <a:noFill/>
                </a:ln>
                <a:effectLst/>
                <a:uLnTx/>
                <a:uFillTx/>
                <a:latin typeface="Times New Roman" panose="02020603050405020304" pitchFamily="18" charset="0"/>
                <a:ea typeface="新細明體"/>
                <a:cs typeface="Times New Roman" panose="02020603050405020304" pitchFamily="18" charset="0"/>
              </a:rPr>
              <a:t>was the key military campaign of the Sino-Japanese War. The loss of the </a:t>
            </a:r>
            <a:r>
              <a:rPr kumimoji="0" lang="en-US" sz="1200" b="0" i="0" u="none" strike="noStrike" kern="1200" cap="none" spc="0" normalizeH="0" noProof="0" dirty="0" smtClean="0">
                <a:ln>
                  <a:noFill/>
                </a:ln>
                <a:effectLst/>
                <a:uLnTx/>
                <a:uFillTx/>
                <a:latin typeface="Times New Roman" panose="02020603050405020304" pitchFamily="18" charset="0"/>
                <a:ea typeface="新細明體"/>
                <a:cs typeface="Times New Roman" panose="02020603050405020304" pitchFamily="18" charset="0"/>
              </a:rPr>
              <a:t>Sino-Japanese </a:t>
            </a:r>
            <a:r>
              <a:rPr kumimoji="0" lang="en-US" sz="1200" b="0" i="0" u="none" strike="noStrike" kern="1200" cap="none" spc="0" normalizeH="0" noProof="0" dirty="0">
                <a:ln>
                  <a:noFill/>
                </a:ln>
                <a:effectLst/>
                <a:uLnTx/>
                <a:uFillTx/>
                <a:latin typeface="Times New Roman" panose="02020603050405020304" pitchFamily="18" charset="0"/>
                <a:ea typeface="新細明體"/>
                <a:cs typeface="Times New Roman" panose="02020603050405020304" pitchFamily="18" charset="0"/>
              </a:rPr>
              <a:t>war had a huge impact on Qing politics, especially </a:t>
            </a:r>
            <a:r>
              <a:rPr kumimoji="0" lang="en-US" altLang="zh-CN" sz="1200" b="0" i="0" u="none" strike="noStrike" kern="1200" cap="none" spc="0" normalizeH="0" noProof="0" dirty="0">
                <a:ln>
                  <a:noFill/>
                </a:ln>
                <a:effectLst/>
                <a:uLnTx/>
                <a:uFillTx/>
                <a:latin typeface="Times New Roman" panose="02020603050405020304" pitchFamily="18" charset="0"/>
                <a:ea typeface="新細明體"/>
                <a:cs typeface="Times New Roman" panose="02020603050405020304" pitchFamily="18" charset="0"/>
              </a:rPr>
              <a:t>the </a:t>
            </a:r>
            <a:r>
              <a:rPr lang="en-US" altLang="zh-HK" sz="1200" dirty="0">
                <a:latin typeface="Times New Roman" panose="02020603050405020304" pitchFamily="18" charset="0"/>
                <a:ea typeface="新細明體"/>
                <a:cs typeface="Times New Roman" panose="02020603050405020304" pitchFamily="18" charset="0"/>
              </a:rPr>
              <a:t>Hundred Days Reform.</a:t>
            </a:r>
          </a:p>
          <a:p>
            <a:pPr marL="0" marR="0" lvl="0" indent="0" defTabSz="914400" eaLnBrk="1" fontAlgn="auto" latinLnBrk="0" hangingPunct="1">
              <a:lnSpc>
                <a:spcPct val="110000"/>
              </a:lnSpc>
              <a:spcBef>
                <a:spcPts val="0"/>
              </a:spcBef>
              <a:spcAft>
                <a:spcPts val="0"/>
              </a:spcAft>
              <a:buClrTx/>
              <a:buSzTx/>
              <a:buFontTx/>
              <a:buNone/>
              <a:tabLst/>
              <a:defRPr/>
            </a:pPr>
            <a:endParaRPr kumimoji="0" lang="en-US" altLang="zh-HK" sz="12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altLang="zh-HK" sz="12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In the Battle of the Yalu River,</a:t>
            </a:r>
            <a:r>
              <a:rPr kumimoji="0" lang="en-US" altLang="zh-HK" sz="1200" b="0" i="0" u="none" strike="noStrike" kern="1200" cap="none" spc="0" normalizeH="0" noProof="0" dirty="0">
                <a:ln>
                  <a:noFill/>
                </a:ln>
                <a:effectLst/>
                <a:uLnTx/>
                <a:uFillTx/>
                <a:latin typeface="Times New Roman" panose="02020603050405020304" pitchFamily="18" charset="0"/>
                <a:ea typeface="新細明體"/>
                <a:cs typeface="Times New Roman" panose="02020603050405020304" pitchFamily="18" charset="0"/>
              </a:rPr>
              <a:t> the Qing </a:t>
            </a:r>
            <a:r>
              <a:rPr kumimoji="0" lang="en-US" altLang="zh-HK" sz="1200" b="0" i="0" u="none" strike="noStrike" kern="1200" cap="none" spc="0" normalizeH="0" noProof="0" dirty="0" smtClean="0">
                <a:ln>
                  <a:noFill/>
                </a:ln>
                <a:effectLst/>
                <a:uLnTx/>
                <a:uFillTx/>
                <a:latin typeface="Times New Roman" panose="02020603050405020304" pitchFamily="18" charset="0"/>
                <a:ea typeface="新細明體"/>
                <a:cs typeface="Times New Roman" panose="02020603050405020304" pitchFamily="18" charset="0"/>
              </a:rPr>
              <a:t>Dynasty’s </a:t>
            </a:r>
            <a:r>
              <a:rPr kumimoji="0" lang="en-US" altLang="zh-HK" sz="1200" b="0" i="0" u="none" strike="noStrike" kern="1200" cap="none" spc="0" normalizeH="0" noProof="0" dirty="0" err="1" smtClean="0">
                <a:ln>
                  <a:noFill/>
                </a:ln>
                <a:effectLst/>
                <a:uLnTx/>
                <a:uFillTx/>
                <a:latin typeface="Times New Roman" panose="02020603050405020304" pitchFamily="18" charset="0"/>
                <a:ea typeface="新細明體"/>
                <a:cs typeface="Times New Roman" panose="02020603050405020304" pitchFamily="18" charset="0"/>
              </a:rPr>
              <a:t>Beiyang</a:t>
            </a:r>
            <a:r>
              <a:rPr kumimoji="0" lang="en-US" altLang="zh-HK" sz="1200" b="0" i="0" u="none" strike="noStrike" kern="1200" cap="none" spc="0" normalizeH="0" noProof="0" dirty="0" smtClean="0">
                <a:ln>
                  <a:noFill/>
                </a:ln>
                <a:effectLst/>
                <a:uLnTx/>
                <a:uFillTx/>
                <a:latin typeface="Times New Roman" panose="02020603050405020304" pitchFamily="18" charset="0"/>
                <a:ea typeface="新細明體"/>
                <a:cs typeface="Times New Roman" panose="02020603050405020304" pitchFamily="18" charset="0"/>
              </a:rPr>
              <a:t> </a:t>
            </a:r>
            <a:r>
              <a:rPr kumimoji="0" lang="en-US" altLang="zh-HK" sz="1200" b="0" i="0" u="none" strike="noStrike" kern="1200" cap="none" spc="0" normalizeH="0" noProof="0" dirty="0">
                <a:ln>
                  <a:noFill/>
                </a:ln>
                <a:effectLst/>
                <a:uLnTx/>
                <a:uFillTx/>
                <a:latin typeface="Times New Roman" panose="02020603050405020304" pitchFamily="18" charset="0"/>
                <a:ea typeface="新細明體"/>
                <a:cs typeface="Times New Roman" panose="02020603050405020304" pitchFamily="18" charset="0"/>
              </a:rPr>
              <a:t>Fleet suffered a crushing defeat at the hands of the Japanese navy and lost sea power superiority in the Yellow Sea. Was </a:t>
            </a:r>
            <a:r>
              <a:rPr kumimoji="0" lang="en-US" altLang="zh-HK" sz="1200" b="0" i="0" u="none" strike="noStrike" kern="1200" cap="none" spc="0" normalizeH="0" noProof="0" dirty="0" smtClean="0">
                <a:ln>
                  <a:noFill/>
                </a:ln>
                <a:effectLst/>
                <a:uLnTx/>
                <a:uFillTx/>
                <a:latin typeface="Times New Roman" panose="02020603050405020304" pitchFamily="18" charset="0"/>
                <a:ea typeface="新細明體"/>
                <a:cs typeface="Times New Roman" panose="02020603050405020304" pitchFamily="18" charset="0"/>
              </a:rPr>
              <a:t>the defeat derived from the </a:t>
            </a:r>
            <a:r>
              <a:rPr kumimoji="0" lang="en-US" altLang="zh-HK" sz="1200" b="0" i="0" u="none" strike="noStrike" kern="1200" cap="none" spc="0" normalizeH="0" noProof="0" dirty="0" err="1">
                <a:ln>
                  <a:noFill/>
                </a:ln>
                <a:effectLst/>
                <a:uLnTx/>
                <a:uFillTx/>
                <a:latin typeface="Times New Roman" panose="02020603050405020304" pitchFamily="18" charset="0"/>
                <a:ea typeface="新細明體"/>
                <a:cs typeface="Times New Roman" panose="02020603050405020304" pitchFamily="18" charset="0"/>
              </a:rPr>
              <a:t>Beiyang</a:t>
            </a:r>
            <a:r>
              <a:rPr kumimoji="0" lang="en-US" altLang="zh-HK" sz="1200" b="0" i="0" u="none" strike="noStrike" kern="1200" cap="none" spc="0" normalizeH="0" noProof="0" dirty="0">
                <a:ln>
                  <a:noFill/>
                </a:ln>
                <a:effectLst/>
                <a:uLnTx/>
                <a:uFillTx/>
                <a:latin typeface="Times New Roman" panose="02020603050405020304" pitchFamily="18" charset="0"/>
                <a:ea typeface="新細明體"/>
                <a:cs typeface="Times New Roman" panose="02020603050405020304" pitchFamily="18" charset="0"/>
              </a:rPr>
              <a:t> Fleet’s quality, battleship </a:t>
            </a:r>
            <a:r>
              <a:rPr kumimoji="0" lang="en-US" altLang="zh-HK" sz="1200" b="0" i="0" u="none" strike="noStrike" kern="1200" cap="none" spc="0" normalizeH="0" noProof="0" dirty="0" smtClean="0">
                <a:ln>
                  <a:noFill/>
                </a:ln>
                <a:effectLst/>
                <a:uLnTx/>
                <a:uFillTx/>
                <a:latin typeface="Times New Roman" panose="02020603050405020304" pitchFamily="18" charset="0"/>
                <a:ea typeface="新細明體"/>
                <a:cs typeface="Times New Roman" panose="02020603050405020304" pitchFamily="18" charset="0"/>
              </a:rPr>
              <a:t>equipment </a:t>
            </a:r>
            <a:r>
              <a:rPr kumimoji="0" lang="en-US" altLang="zh-HK" sz="1200" b="0" i="0" u="none" strike="noStrike" kern="1200" cap="none" spc="0" normalizeH="0" noProof="0" dirty="0">
                <a:ln>
                  <a:noFill/>
                </a:ln>
                <a:effectLst/>
                <a:uLnTx/>
                <a:uFillTx/>
                <a:latin typeface="Times New Roman" panose="02020603050405020304" pitchFamily="18" charset="0"/>
                <a:ea typeface="新細明體"/>
                <a:cs typeface="Times New Roman" panose="02020603050405020304" pitchFamily="18" charset="0"/>
              </a:rPr>
              <a:t>or battle </a:t>
            </a:r>
            <a:r>
              <a:rPr kumimoji="0" lang="en-US" altLang="zh-HK" sz="1200" b="0" i="0" u="none" strike="noStrike" kern="1200" cap="none" spc="0" normalizeH="0" noProof="0" dirty="0" smtClean="0">
                <a:ln>
                  <a:noFill/>
                </a:ln>
                <a:effectLst/>
                <a:uLnTx/>
                <a:uFillTx/>
                <a:latin typeface="Times New Roman" panose="02020603050405020304" pitchFamily="18" charset="0"/>
                <a:ea typeface="新細明體"/>
                <a:cs typeface="Times New Roman" panose="02020603050405020304" pitchFamily="18" charset="0"/>
              </a:rPr>
              <a:t>formation?</a:t>
            </a:r>
            <a:endParaRPr kumimoji="0" lang="zh-HK" altLang="en-US" sz="1200" b="0" i="0" u="none" strike="noStrike" kern="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endParaRPr>
          </a:p>
          <a:p>
            <a:pPr marL="0" marR="0" lvl="0" indent="0" defTabSz="914400" eaLnBrk="1" fontAlgn="auto" latinLnBrk="0" hangingPunct="1">
              <a:lnSpc>
                <a:spcPct val="11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 </a:t>
            </a:r>
            <a:endParaRPr kumimoji="0" lang="zh-HK" altLang="en-US" sz="1200" b="0" i="0" u="none" strike="noStrike" kern="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endParaRPr>
          </a:p>
        </p:txBody>
      </p:sp>
      <p:sp>
        <p:nvSpPr>
          <p:cNvPr id="9" name="TextBox 82"/>
          <p:cNvSpPr txBox="1"/>
          <p:nvPr/>
        </p:nvSpPr>
        <p:spPr>
          <a:xfrm>
            <a:off x="797667" y="6014379"/>
            <a:ext cx="1932515" cy="433460"/>
          </a:xfrm>
          <a:prstGeom prst="rect">
            <a:avLst/>
          </a:prstGeom>
          <a:noFill/>
        </p:spPr>
        <p:txBody>
          <a:bodyPr wrap="square" rtlCol="0">
            <a:noAutofit/>
          </a:bodyPr>
          <a:lstStyle/>
          <a:p>
            <a:pPr>
              <a:spcAft>
                <a:spcPts val="0"/>
              </a:spcAft>
            </a:pPr>
            <a:r>
              <a:rPr lang="en-US" altLang="zh-CN" sz="1000" kern="1200" dirty="0">
                <a:solidFill>
                  <a:srgbClr val="000000"/>
                </a:solidFill>
                <a:effectLst/>
                <a:latin typeface="Times New Roman" panose="02020603050405020304" pitchFamily="18" charset="0"/>
                <a:ea typeface="新細明體"/>
                <a:cs typeface="Times New Roman" panose="02020603050405020304" pitchFamily="18" charset="0"/>
              </a:rPr>
              <a:t>Source: </a:t>
            </a:r>
            <a:r>
              <a:rPr lang="en-US" altLang="zh-CN" sz="1000" i="1" dirty="0" err="1">
                <a:solidFill>
                  <a:srgbClr val="000000"/>
                </a:solidFill>
                <a:latin typeface="Times New Roman" panose="02020603050405020304" pitchFamily="18" charset="0"/>
                <a:ea typeface="新細明體"/>
                <a:cs typeface="Times New Roman" panose="02020603050405020304" pitchFamily="18" charset="0"/>
              </a:rPr>
              <a:t>Rekishi</a:t>
            </a:r>
            <a:r>
              <a:rPr lang="en-US" altLang="zh-CN" sz="1000" i="1" dirty="0">
                <a:solidFill>
                  <a:srgbClr val="000000"/>
                </a:solidFill>
                <a:latin typeface="Times New Roman" panose="02020603050405020304" pitchFamily="18" charset="0"/>
                <a:ea typeface="新細明體"/>
                <a:cs typeface="Times New Roman" panose="02020603050405020304" pitchFamily="18" charset="0"/>
              </a:rPr>
              <a:t> </a:t>
            </a:r>
            <a:r>
              <a:rPr lang="en-US" altLang="zh-CN" sz="1000" i="1" dirty="0" err="1">
                <a:solidFill>
                  <a:srgbClr val="000000"/>
                </a:solidFill>
                <a:latin typeface="Times New Roman" panose="02020603050405020304" pitchFamily="18" charset="0"/>
                <a:ea typeface="新細明體"/>
                <a:cs typeface="Times New Roman" panose="02020603050405020304" pitchFamily="18" charset="0"/>
              </a:rPr>
              <a:t>Hito</a:t>
            </a:r>
            <a:r>
              <a:rPr lang="en-US" altLang="zh-CN" sz="1000" i="1" kern="1200" dirty="0">
                <a:solidFill>
                  <a:srgbClr val="000000"/>
                </a:solidFill>
                <a:effectLst/>
                <a:latin typeface="Times New Roman" panose="02020603050405020304" pitchFamily="18" charset="0"/>
                <a:ea typeface="新細明體"/>
                <a:cs typeface="Times New Roman" panose="02020603050405020304" pitchFamily="18" charset="0"/>
              </a:rPr>
              <a:t> </a:t>
            </a:r>
            <a:r>
              <a:rPr lang="en-US" altLang="zh-CN" sz="1000" kern="1200" dirty="0">
                <a:solidFill>
                  <a:srgbClr val="000000"/>
                </a:solidFill>
                <a:effectLst/>
                <a:latin typeface="Times New Roman" panose="02020603050405020304" pitchFamily="18" charset="0"/>
                <a:ea typeface="新細明體"/>
                <a:cs typeface="Times New Roman" panose="02020603050405020304" pitchFamily="18" charset="0"/>
              </a:rPr>
              <a:t>(Historical People) v.16</a:t>
            </a:r>
            <a:r>
              <a:rPr lang="zh-CN" sz="1000" kern="1200" dirty="0">
                <a:solidFill>
                  <a:srgbClr val="000000"/>
                </a:solidFill>
                <a:effectLst/>
                <a:latin typeface="Times New Roman" panose="02020603050405020304" pitchFamily="18" charset="0"/>
                <a:ea typeface="新細明體"/>
                <a:cs typeface="Times New Roman" panose="02020603050405020304" pitchFamily="18" charset="0"/>
              </a:rPr>
              <a:t>（</a:t>
            </a:r>
            <a:r>
              <a:rPr lang="en-US" sz="1000" kern="1200" dirty="0">
                <a:solidFill>
                  <a:srgbClr val="000000"/>
                </a:solidFill>
                <a:effectLst/>
                <a:latin typeface="Times New Roman" panose="02020603050405020304" pitchFamily="18" charset="0"/>
                <a:ea typeface="新細明體"/>
                <a:cs typeface="Times New Roman" panose="02020603050405020304" pitchFamily="18" charset="0"/>
              </a:rPr>
              <a:t>2012.1), p. 25.</a:t>
            </a:r>
            <a:endParaRPr lang="zh-HK" sz="1000" dirty="0">
              <a:effectLst/>
              <a:highlight>
                <a:srgbClr val="FFFF00"/>
              </a:highlight>
              <a:latin typeface="Times New Roman" panose="02020603050405020304" pitchFamily="18" charset="0"/>
              <a:ea typeface="新細明體"/>
              <a:cs typeface="Times New Roman" panose="02020603050405020304" pitchFamily="18" charset="0"/>
            </a:endParaRPr>
          </a:p>
        </p:txBody>
      </p:sp>
      <p:pic>
        <p:nvPicPr>
          <p:cNvPr id="11" name="Picture 3"/>
          <p:cNvPicPr>
            <a:picLocks noChangeAspect="1" noChangeArrowheads="1"/>
          </p:cNvPicPr>
          <p:nvPr/>
        </p:nvPicPr>
        <p:blipFill>
          <a:blip r:embed="rId3" cstate="print"/>
          <a:srcRect/>
          <a:stretch>
            <a:fillRect/>
          </a:stretch>
        </p:blipFill>
        <p:spPr bwMode="auto">
          <a:xfrm>
            <a:off x="2814210" y="696900"/>
            <a:ext cx="6107114" cy="5929588"/>
          </a:xfrm>
          <a:prstGeom prst="rect">
            <a:avLst/>
          </a:prstGeom>
          <a:solidFill>
            <a:srgbClr val="C00000"/>
          </a:solidFill>
          <a:ln w="38100">
            <a:solidFill>
              <a:schemeClr val="accent4"/>
            </a:solidFill>
            <a:miter lim="800000"/>
            <a:headEnd/>
            <a:tailEnd/>
          </a:ln>
          <a:effectLst>
            <a:outerShdw blurRad="50800" dist="38100" dir="2700000" algn="tl" rotWithShape="0">
              <a:prstClr val="black">
                <a:alpha val="40000"/>
              </a:prstClr>
            </a:outerShdw>
          </a:effectLst>
        </p:spPr>
      </p:pic>
      <p:sp>
        <p:nvSpPr>
          <p:cNvPr id="13" name="TextBox 5"/>
          <p:cNvSpPr txBox="1"/>
          <p:nvPr/>
        </p:nvSpPr>
        <p:spPr>
          <a:xfrm>
            <a:off x="2814209" y="696900"/>
            <a:ext cx="3177421" cy="326517"/>
          </a:xfrm>
          <a:prstGeom prst="rect">
            <a:avLst/>
          </a:prstGeom>
        </p:spPr>
        <p:style>
          <a:lnRef idx="3">
            <a:schemeClr val="lt1"/>
          </a:lnRef>
          <a:fillRef idx="1">
            <a:schemeClr val="accent4"/>
          </a:fillRef>
          <a:effectRef idx="1">
            <a:schemeClr val="accent4"/>
          </a:effectRef>
          <a:fontRef idx="minor">
            <a:schemeClr val="lt1"/>
          </a:fontRef>
        </p:style>
        <p:txBody>
          <a:bodyPr wrap="square" rtlCol="0">
            <a:noAutofit/>
          </a:bodyPr>
          <a:lstStyle/>
          <a:p>
            <a:pPr>
              <a:spcAft>
                <a:spcPts val="0"/>
              </a:spcAft>
            </a:pPr>
            <a:r>
              <a:rPr lang="en-US" altLang="zh-CN" sz="1400" dirty="0">
                <a:solidFill>
                  <a:srgbClr val="FFFFFF"/>
                </a:solidFill>
                <a:latin typeface="Times New Roman" panose="02020603050405020304" pitchFamily="18" charset="0"/>
                <a:ea typeface="新細明體"/>
                <a:cs typeface="Times New Roman" panose="02020603050405020304" pitchFamily="18" charset="0"/>
              </a:rPr>
              <a:t>The Battle of the </a:t>
            </a:r>
            <a:r>
              <a:rPr lang="en-US" altLang="zh-CN" sz="1400" kern="1200" dirty="0">
                <a:solidFill>
                  <a:srgbClr val="FFFFFF"/>
                </a:solidFill>
                <a:effectLst/>
                <a:latin typeface="Times New Roman" panose="02020603050405020304" pitchFamily="18" charset="0"/>
                <a:ea typeface="新細明體"/>
                <a:cs typeface="Times New Roman" panose="02020603050405020304" pitchFamily="18" charset="0"/>
              </a:rPr>
              <a:t>Yalu </a:t>
            </a:r>
            <a:r>
              <a:rPr lang="en-US" altLang="zh-CN" sz="1400" kern="1200" dirty="0" smtClean="0">
                <a:solidFill>
                  <a:srgbClr val="FFFFFF"/>
                </a:solidFill>
                <a:effectLst/>
                <a:latin typeface="Times New Roman" panose="02020603050405020304" pitchFamily="18" charset="0"/>
                <a:ea typeface="新細明體"/>
                <a:cs typeface="Times New Roman" panose="02020603050405020304" pitchFamily="18" charset="0"/>
              </a:rPr>
              <a:t>River Diagram</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14" name="Oval 7"/>
          <p:cNvSpPr/>
          <p:nvPr/>
        </p:nvSpPr>
        <p:spPr>
          <a:xfrm>
            <a:off x="7984606" y="3712079"/>
            <a:ext cx="128266" cy="1340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5" name="Oval 8"/>
          <p:cNvSpPr/>
          <p:nvPr/>
        </p:nvSpPr>
        <p:spPr>
          <a:xfrm>
            <a:off x="5547546" y="2439003"/>
            <a:ext cx="128266" cy="1340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6" name="Oval 9"/>
          <p:cNvSpPr/>
          <p:nvPr/>
        </p:nvSpPr>
        <p:spPr>
          <a:xfrm>
            <a:off x="4329016" y="5722198"/>
            <a:ext cx="128266" cy="1340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7" name="TextBox 10"/>
          <p:cNvSpPr txBox="1"/>
          <p:nvPr/>
        </p:nvSpPr>
        <p:spPr>
          <a:xfrm>
            <a:off x="7856340" y="3843857"/>
            <a:ext cx="974274" cy="510514"/>
          </a:xfrm>
          <a:prstGeom prst="rect">
            <a:avLst/>
          </a:prstGeom>
          <a:noFill/>
        </p:spPr>
        <p:txBody>
          <a:bodyPr wrap="square" rtlCol="0">
            <a:noAutofit/>
          </a:bodyPr>
          <a:lstStyle/>
          <a:p>
            <a:pPr>
              <a:spcAft>
                <a:spcPts val="0"/>
              </a:spcAft>
            </a:pPr>
            <a:r>
              <a:rPr lang="en-US" altLang="zh-CN" sz="1300" kern="1200" dirty="0">
                <a:solidFill>
                  <a:srgbClr val="000000"/>
                </a:solidFill>
                <a:effectLst/>
                <a:latin typeface="Times New Roman" panose="02020603050405020304" pitchFamily="18" charset="0"/>
                <a:ea typeface="新細明體"/>
                <a:cs typeface="Times New Roman" panose="02020603050405020304" pitchFamily="18" charset="0"/>
              </a:rPr>
              <a:t>Pyongyang</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18" name="TextBox 11"/>
          <p:cNvSpPr txBox="1"/>
          <p:nvPr/>
        </p:nvSpPr>
        <p:spPr>
          <a:xfrm>
            <a:off x="4871588" y="2243712"/>
            <a:ext cx="932491" cy="510514"/>
          </a:xfrm>
          <a:prstGeom prst="rect">
            <a:avLst/>
          </a:prstGeom>
          <a:noFill/>
        </p:spPr>
        <p:txBody>
          <a:bodyPr wrap="square" rtlCol="0">
            <a:noAutofit/>
          </a:bodyPr>
          <a:lstStyle/>
          <a:p>
            <a:pPr>
              <a:spcAft>
                <a:spcPts val="0"/>
              </a:spcAft>
            </a:pPr>
            <a:r>
              <a:rPr lang="en-US" altLang="zh-CN" sz="1300" kern="1200" dirty="0" err="1">
                <a:solidFill>
                  <a:srgbClr val="000000"/>
                </a:solidFill>
                <a:effectLst/>
                <a:latin typeface="Times New Roman" panose="02020603050405020304" pitchFamily="18" charset="0"/>
                <a:ea typeface="新細明體"/>
                <a:cs typeface="Times New Roman" panose="02020603050405020304" pitchFamily="18" charset="0"/>
              </a:rPr>
              <a:t>Dagu</a:t>
            </a:r>
            <a:r>
              <a:rPr lang="en-US" altLang="zh-CN" sz="1300" kern="1200" dirty="0">
                <a:solidFill>
                  <a:srgbClr val="000000"/>
                </a:solidFill>
                <a:effectLst/>
                <a:latin typeface="Times New Roman" panose="02020603050405020304" pitchFamily="18" charset="0"/>
                <a:ea typeface="新細明體"/>
                <a:cs typeface="Times New Roman" panose="02020603050405020304" pitchFamily="18" charset="0"/>
              </a:rPr>
              <a:t> Hill</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19" name="Oval 12"/>
          <p:cNvSpPr/>
          <p:nvPr/>
        </p:nvSpPr>
        <p:spPr>
          <a:xfrm>
            <a:off x="7215008" y="4717138"/>
            <a:ext cx="128266" cy="1340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0" name="TextBox 13"/>
          <p:cNvSpPr txBox="1"/>
          <p:nvPr/>
        </p:nvSpPr>
        <p:spPr>
          <a:xfrm>
            <a:off x="7462364" y="4643929"/>
            <a:ext cx="1043711" cy="510514"/>
          </a:xfrm>
          <a:prstGeom prst="rect">
            <a:avLst/>
          </a:prstGeom>
          <a:noFill/>
        </p:spPr>
        <p:txBody>
          <a:bodyPr wrap="square" rtlCol="0">
            <a:noAutofit/>
          </a:bodyPr>
          <a:lstStyle/>
          <a:p>
            <a:pPr>
              <a:spcAft>
                <a:spcPts val="0"/>
              </a:spcAft>
            </a:pPr>
            <a:r>
              <a:rPr lang="en-US" altLang="zh-CN" sz="1300" kern="1200" dirty="0" err="1">
                <a:solidFill>
                  <a:srgbClr val="000000"/>
                </a:solidFill>
                <a:effectLst/>
                <a:latin typeface="Times New Roman" panose="02020603050405020304" pitchFamily="18" charset="0"/>
                <a:ea typeface="新細明體"/>
                <a:cs typeface="Times New Roman" panose="02020603050405020304" pitchFamily="18" charset="0"/>
              </a:rPr>
              <a:t>Changyon</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21" name="TextBox 14"/>
          <p:cNvSpPr txBox="1"/>
          <p:nvPr/>
        </p:nvSpPr>
        <p:spPr>
          <a:xfrm>
            <a:off x="4393149" y="5346171"/>
            <a:ext cx="845145" cy="510514"/>
          </a:xfrm>
          <a:prstGeom prst="rect">
            <a:avLst/>
          </a:prstGeom>
          <a:noFill/>
        </p:spPr>
        <p:txBody>
          <a:bodyPr wrap="square" rtlCol="0">
            <a:noAutofit/>
          </a:bodyPr>
          <a:lstStyle/>
          <a:p>
            <a:pPr>
              <a:spcAft>
                <a:spcPts val="0"/>
              </a:spcAft>
            </a:pPr>
            <a:r>
              <a:rPr lang="en-US" altLang="zh-CN" sz="1300" kern="1200" dirty="0" err="1">
                <a:solidFill>
                  <a:srgbClr val="000000"/>
                </a:solidFill>
                <a:effectLst/>
                <a:latin typeface="Times New Roman" panose="02020603050405020304" pitchFamily="18" charset="0"/>
                <a:ea typeface="新細明體"/>
                <a:cs typeface="Times New Roman" panose="02020603050405020304" pitchFamily="18" charset="0"/>
              </a:rPr>
              <a:t>Liugong</a:t>
            </a:r>
            <a:r>
              <a:rPr lang="en-US" altLang="zh-CN" sz="1300" kern="1200" dirty="0">
                <a:solidFill>
                  <a:srgbClr val="000000"/>
                </a:solidFill>
                <a:effectLst/>
                <a:latin typeface="Times New Roman" panose="02020603050405020304" pitchFamily="18" charset="0"/>
                <a:ea typeface="新細明體"/>
                <a:cs typeface="Times New Roman" panose="02020603050405020304" pitchFamily="18" charset="0"/>
              </a:rPr>
              <a:t> Island</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22" name="TextBox 16"/>
          <p:cNvSpPr txBox="1"/>
          <p:nvPr/>
        </p:nvSpPr>
        <p:spPr>
          <a:xfrm rot="13803124">
            <a:off x="6893987" y="1690683"/>
            <a:ext cx="595599" cy="782164"/>
          </a:xfrm>
          <a:prstGeom prst="rect">
            <a:avLst/>
          </a:prstGeom>
          <a:noFill/>
        </p:spPr>
        <p:txBody>
          <a:bodyPr vert="eaVert" wrap="square" rtlCol="0">
            <a:noAutofit/>
          </a:bodyPr>
          <a:lstStyle/>
          <a:p>
            <a:pPr>
              <a:spcAft>
                <a:spcPts val="0"/>
              </a:spcAft>
            </a:pPr>
            <a:r>
              <a:rPr lang="en-US" altLang="zh-CN" sz="1500" kern="1200" dirty="0">
                <a:solidFill>
                  <a:srgbClr val="000000"/>
                </a:solidFill>
                <a:effectLst/>
                <a:latin typeface="Times New Roman" panose="02020603050405020304" pitchFamily="18" charset="0"/>
                <a:ea typeface="新細明體"/>
                <a:cs typeface="Times New Roman" panose="02020603050405020304" pitchFamily="18" charset="0"/>
              </a:rPr>
              <a:t>Yalu River</a:t>
            </a:r>
            <a:endParaRPr lang="zh-HK" sz="1200" dirty="0">
              <a:effectLst/>
              <a:latin typeface="Times New Roman" panose="02020603050405020304" pitchFamily="18" charset="0"/>
              <a:ea typeface="新細明體"/>
              <a:cs typeface="Times New Roman" panose="02020603050405020304" pitchFamily="18" charset="0"/>
            </a:endParaRPr>
          </a:p>
        </p:txBody>
      </p:sp>
      <p:grpSp>
        <p:nvGrpSpPr>
          <p:cNvPr id="5" name="群組 4"/>
          <p:cNvGrpSpPr/>
          <p:nvPr/>
        </p:nvGrpSpPr>
        <p:grpSpPr>
          <a:xfrm>
            <a:off x="5880373" y="4445521"/>
            <a:ext cx="1089425" cy="381061"/>
            <a:chOff x="5880373" y="4445521"/>
            <a:chExt cx="1089425" cy="381061"/>
          </a:xfrm>
        </p:grpSpPr>
        <p:sp>
          <p:nvSpPr>
            <p:cNvPr id="28" name="Flowchart: Delay 48"/>
            <p:cNvSpPr/>
            <p:nvPr/>
          </p:nvSpPr>
          <p:spPr>
            <a:xfrm rot="11926322">
              <a:off x="6259034" y="4600954"/>
              <a:ext cx="320666" cy="13400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9" name="Flowchart: Delay 49"/>
            <p:cNvSpPr/>
            <p:nvPr/>
          </p:nvSpPr>
          <p:spPr>
            <a:xfrm rot="11732674">
              <a:off x="6649132" y="4692574"/>
              <a:ext cx="320666" cy="13400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30" name="Flowchart: Delay 50"/>
            <p:cNvSpPr/>
            <p:nvPr/>
          </p:nvSpPr>
          <p:spPr>
            <a:xfrm rot="12269132">
              <a:off x="5880373" y="4445521"/>
              <a:ext cx="320666" cy="13400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grpSp>
      <p:sp>
        <p:nvSpPr>
          <p:cNvPr id="39" name="Freeform 75"/>
          <p:cNvSpPr/>
          <p:nvPr/>
        </p:nvSpPr>
        <p:spPr>
          <a:xfrm>
            <a:off x="4418332" y="3601475"/>
            <a:ext cx="1122886" cy="567237"/>
          </a:xfrm>
          <a:custGeom>
            <a:avLst/>
            <a:gdLst>
              <a:gd name="connsiteX0" fmla="*/ 1260764 w 1260764"/>
              <a:gd name="connsiteY0" fmla="*/ 0 h 609600"/>
              <a:gd name="connsiteX1" fmla="*/ 1233054 w 1260764"/>
              <a:gd name="connsiteY1" fmla="*/ 83127 h 609600"/>
              <a:gd name="connsiteX2" fmla="*/ 1219200 w 1260764"/>
              <a:gd name="connsiteY2" fmla="*/ 124691 h 609600"/>
              <a:gd name="connsiteX3" fmla="*/ 1219200 w 1260764"/>
              <a:gd name="connsiteY3" fmla="*/ 457200 h 609600"/>
              <a:gd name="connsiteX4" fmla="*/ 1136073 w 1260764"/>
              <a:gd name="connsiteY4" fmla="*/ 484909 h 609600"/>
              <a:gd name="connsiteX5" fmla="*/ 942109 w 1260764"/>
              <a:gd name="connsiteY5" fmla="*/ 540327 h 609600"/>
              <a:gd name="connsiteX6" fmla="*/ 900545 w 1260764"/>
              <a:gd name="connsiteY6" fmla="*/ 568036 h 609600"/>
              <a:gd name="connsiteX7" fmla="*/ 762000 w 1260764"/>
              <a:gd name="connsiteY7" fmla="*/ 609600 h 609600"/>
              <a:gd name="connsiteX8" fmla="*/ 471054 w 1260764"/>
              <a:gd name="connsiteY8" fmla="*/ 595745 h 609600"/>
              <a:gd name="connsiteX9" fmla="*/ 401782 w 1260764"/>
              <a:gd name="connsiteY9" fmla="*/ 581891 h 609600"/>
              <a:gd name="connsiteX10" fmla="*/ 318654 w 1260764"/>
              <a:gd name="connsiteY10" fmla="*/ 554182 h 609600"/>
              <a:gd name="connsiteX11" fmla="*/ 83127 w 1260764"/>
              <a:gd name="connsiteY11" fmla="*/ 568036 h 609600"/>
              <a:gd name="connsiteX12" fmla="*/ 0 w 1260764"/>
              <a:gd name="connsiteY12" fmla="*/ 59574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0764" h="609600">
                <a:moveTo>
                  <a:pt x="1260764" y="0"/>
                </a:moveTo>
                <a:lnTo>
                  <a:pt x="1233054" y="83127"/>
                </a:lnTo>
                <a:lnTo>
                  <a:pt x="1219200" y="124691"/>
                </a:lnTo>
                <a:cubicBezTo>
                  <a:pt x="1222942" y="173340"/>
                  <a:pt x="1250386" y="399283"/>
                  <a:pt x="1219200" y="457200"/>
                </a:cubicBezTo>
                <a:cubicBezTo>
                  <a:pt x="1205353" y="482917"/>
                  <a:pt x="1136073" y="484909"/>
                  <a:pt x="1136073" y="484909"/>
                </a:cubicBezTo>
                <a:cubicBezTo>
                  <a:pt x="1023285" y="569499"/>
                  <a:pt x="1144310" y="493666"/>
                  <a:pt x="942109" y="540327"/>
                </a:cubicBezTo>
                <a:cubicBezTo>
                  <a:pt x="925884" y="544071"/>
                  <a:pt x="915761" y="561273"/>
                  <a:pt x="900545" y="568036"/>
                </a:cubicBezTo>
                <a:cubicBezTo>
                  <a:pt x="857180" y="587309"/>
                  <a:pt x="808056" y="598086"/>
                  <a:pt x="762000" y="609600"/>
                </a:cubicBezTo>
                <a:cubicBezTo>
                  <a:pt x="665018" y="604982"/>
                  <a:pt x="567860" y="603192"/>
                  <a:pt x="471054" y="595745"/>
                </a:cubicBezTo>
                <a:cubicBezTo>
                  <a:pt x="447575" y="593939"/>
                  <a:pt x="424500" y="588087"/>
                  <a:pt x="401782" y="581891"/>
                </a:cubicBezTo>
                <a:cubicBezTo>
                  <a:pt x="373603" y="574206"/>
                  <a:pt x="318654" y="554182"/>
                  <a:pt x="318654" y="554182"/>
                </a:cubicBezTo>
                <a:cubicBezTo>
                  <a:pt x="240145" y="558800"/>
                  <a:pt x="161111" y="557864"/>
                  <a:pt x="83127" y="568036"/>
                </a:cubicBezTo>
                <a:cubicBezTo>
                  <a:pt x="54164" y="571814"/>
                  <a:pt x="0" y="595745"/>
                  <a:pt x="0" y="595745"/>
                </a:cubicBezTo>
              </a:path>
            </a:pathLst>
          </a:custGeom>
          <a:ln w="38100">
            <a:solidFill>
              <a:schemeClr val="tx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grpSp>
        <p:nvGrpSpPr>
          <p:cNvPr id="3" name="群組 2"/>
          <p:cNvGrpSpPr/>
          <p:nvPr/>
        </p:nvGrpSpPr>
        <p:grpSpPr>
          <a:xfrm>
            <a:off x="6772098" y="6038137"/>
            <a:ext cx="1493339" cy="555114"/>
            <a:chOff x="6772098" y="6038137"/>
            <a:chExt cx="1493339" cy="555114"/>
          </a:xfrm>
        </p:grpSpPr>
        <p:grpSp>
          <p:nvGrpSpPr>
            <p:cNvPr id="2" name="群組 1"/>
            <p:cNvGrpSpPr/>
            <p:nvPr/>
          </p:nvGrpSpPr>
          <p:grpSpPr>
            <a:xfrm>
              <a:off x="6772098" y="6209049"/>
              <a:ext cx="1084241" cy="384202"/>
              <a:chOff x="6772098" y="6209049"/>
              <a:chExt cx="1084241" cy="384202"/>
            </a:xfrm>
          </p:grpSpPr>
          <p:sp>
            <p:nvSpPr>
              <p:cNvPr id="25" name="Flowchart: Delay 19"/>
              <p:cNvSpPr/>
              <p:nvPr/>
            </p:nvSpPr>
            <p:spPr>
              <a:xfrm rot="12814941">
                <a:off x="6772098" y="6209049"/>
                <a:ext cx="320665" cy="13400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6" name="Flowchart: Delay 20"/>
              <p:cNvSpPr/>
              <p:nvPr/>
            </p:nvSpPr>
            <p:spPr>
              <a:xfrm rot="11638900">
                <a:off x="7161621" y="6363723"/>
                <a:ext cx="320666" cy="13400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7" name="Flowchart: Delay 21"/>
              <p:cNvSpPr/>
              <p:nvPr/>
            </p:nvSpPr>
            <p:spPr>
              <a:xfrm rot="11048481">
                <a:off x="7535673" y="6459243"/>
                <a:ext cx="320666" cy="13400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grpSp>
        <p:sp>
          <p:nvSpPr>
            <p:cNvPr id="40" name="TextBox 76"/>
            <p:cNvSpPr txBox="1"/>
            <p:nvPr/>
          </p:nvSpPr>
          <p:spPr>
            <a:xfrm rot="1022243">
              <a:off x="6945887" y="6038137"/>
              <a:ext cx="1319550" cy="518556"/>
            </a:xfrm>
            <a:prstGeom prst="rect">
              <a:avLst/>
            </a:prstGeom>
            <a:noFill/>
          </p:spPr>
          <p:txBody>
            <a:bodyPr wrap="square" rtlCol="0">
              <a:noAutofit/>
            </a:bodyPr>
            <a:lstStyle/>
            <a:p>
              <a:pPr>
                <a:spcAft>
                  <a:spcPts val="0"/>
                </a:spcAft>
              </a:pPr>
              <a:r>
                <a:rPr lang="en-US" altLang="zh-CN" sz="1300" b="1" kern="1200" dirty="0">
                  <a:solidFill>
                    <a:srgbClr val="000000"/>
                  </a:solidFill>
                  <a:effectLst/>
                  <a:latin typeface="Times New Roman" panose="02020603050405020304" pitchFamily="18" charset="0"/>
                  <a:ea typeface="新細明體"/>
                  <a:cs typeface="Times New Roman" panose="02020603050405020304" pitchFamily="18" charset="0"/>
                </a:rPr>
                <a:t>Japanese fleet</a:t>
              </a:r>
              <a:endParaRPr lang="zh-HK" sz="1200" dirty="0">
                <a:effectLst/>
                <a:latin typeface="Times New Roman" panose="02020603050405020304" pitchFamily="18" charset="0"/>
                <a:ea typeface="新細明體"/>
                <a:cs typeface="Times New Roman" panose="02020603050405020304" pitchFamily="18" charset="0"/>
              </a:endParaRPr>
            </a:p>
          </p:txBody>
        </p:sp>
      </p:grpSp>
      <p:grpSp>
        <p:nvGrpSpPr>
          <p:cNvPr id="6" name="群組 5"/>
          <p:cNvGrpSpPr/>
          <p:nvPr/>
        </p:nvGrpSpPr>
        <p:grpSpPr>
          <a:xfrm>
            <a:off x="5744828" y="2658380"/>
            <a:ext cx="1232122" cy="763553"/>
            <a:chOff x="5744828" y="2658380"/>
            <a:chExt cx="1232122" cy="763553"/>
          </a:xfrm>
        </p:grpSpPr>
        <p:sp>
          <p:nvSpPr>
            <p:cNvPr id="24" name="Flowchart: Delay 18"/>
            <p:cNvSpPr/>
            <p:nvPr/>
          </p:nvSpPr>
          <p:spPr>
            <a:xfrm rot="8477240">
              <a:off x="5744828" y="3132083"/>
              <a:ext cx="320666" cy="134008"/>
            </a:xfrm>
            <a:prstGeom prst="flowChartDelay">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31" name="Flowchart: Delay 51"/>
            <p:cNvSpPr/>
            <p:nvPr/>
          </p:nvSpPr>
          <p:spPr>
            <a:xfrm rot="7949387">
              <a:off x="5984559" y="2878670"/>
              <a:ext cx="335020" cy="128266"/>
            </a:xfrm>
            <a:prstGeom prst="flowChartDelay">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32" name="Flowchart: Delay 52"/>
            <p:cNvSpPr/>
            <p:nvPr/>
          </p:nvSpPr>
          <p:spPr>
            <a:xfrm rot="8650482">
              <a:off x="6260214" y="2658380"/>
              <a:ext cx="320666" cy="134008"/>
            </a:xfrm>
            <a:prstGeom prst="flowChartDelay">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41" name="TextBox 77"/>
            <p:cNvSpPr txBox="1"/>
            <p:nvPr/>
          </p:nvSpPr>
          <p:spPr>
            <a:xfrm rot="19026278">
              <a:off x="5978652" y="2911419"/>
              <a:ext cx="998298" cy="510514"/>
            </a:xfrm>
            <a:prstGeom prst="rect">
              <a:avLst/>
            </a:prstGeom>
            <a:noFill/>
          </p:spPr>
          <p:txBody>
            <a:bodyPr wrap="square" rtlCol="0">
              <a:noAutofit/>
            </a:bodyPr>
            <a:lstStyle/>
            <a:p>
              <a:pPr>
                <a:spcAft>
                  <a:spcPts val="0"/>
                </a:spcAft>
              </a:pPr>
              <a:r>
                <a:rPr lang="en-US" altLang="zh-CN" sz="1300" b="1" kern="1200" dirty="0" err="1">
                  <a:solidFill>
                    <a:srgbClr val="000000"/>
                  </a:solidFill>
                  <a:effectLst/>
                  <a:latin typeface="Times New Roman" panose="02020603050405020304" pitchFamily="18" charset="0"/>
                  <a:ea typeface="新細明體"/>
                  <a:cs typeface="Times New Roman" panose="02020603050405020304" pitchFamily="18" charset="0"/>
                </a:rPr>
                <a:t>Beiyang</a:t>
              </a:r>
              <a:r>
                <a:rPr lang="en-US" altLang="zh-CN" sz="1300" b="1" kern="1200" dirty="0">
                  <a:solidFill>
                    <a:srgbClr val="000000"/>
                  </a:solidFill>
                  <a:effectLst/>
                  <a:latin typeface="Times New Roman" panose="02020603050405020304" pitchFamily="18" charset="0"/>
                  <a:ea typeface="新細明體"/>
                  <a:cs typeface="Times New Roman" panose="02020603050405020304" pitchFamily="18" charset="0"/>
                </a:rPr>
                <a:t> </a:t>
              </a:r>
              <a:r>
                <a:rPr lang="en-US" altLang="zh-CN" sz="1300" b="1" dirty="0">
                  <a:solidFill>
                    <a:srgbClr val="000000"/>
                  </a:solidFill>
                  <a:latin typeface="Times New Roman" panose="02020603050405020304" pitchFamily="18" charset="0"/>
                  <a:ea typeface="新細明體"/>
                  <a:cs typeface="Times New Roman" panose="02020603050405020304" pitchFamily="18" charset="0"/>
                </a:rPr>
                <a:t>f</a:t>
              </a:r>
              <a:r>
                <a:rPr lang="en-US" altLang="zh-CN" sz="1300" b="1" kern="1200" dirty="0">
                  <a:solidFill>
                    <a:srgbClr val="000000"/>
                  </a:solidFill>
                  <a:effectLst/>
                  <a:latin typeface="Times New Roman" panose="02020603050405020304" pitchFamily="18" charset="0"/>
                  <a:ea typeface="新細明體"/>
                  <a:cs typeface="Times New Roman" panose="02020603050405020304" pitchFamily="18" charset="0"/>
                </a:rPr>
                <a:t>leet</a:t>
              </a:r>
              <a:endParaRPr lang="zh-HK" sz="1200" dirty="0">
                <a:effectLst/>
                <a:latin typeface="Times New Roman" panose="02020603050405020304" pitchFamily="18" charset="0"/>
                <a:ea typeface="新細明體"/>
                <a:cs typeface="Times New Roman" panose="02020603050405020304" pitchFamily="18" charset="0"/>
              </a:endParaRPr>
            </a:p>
          </p:txBody>
        </p:sp>
      </p:grpSp>
      <p:grpSp>
        <p:nvGrpSpPr>
          <p:cNvPr id="23" name="群組 22"/>
          <p:cNvGrpSpPr/>
          <p:nvPr/>
        </p:nvGrpSpPr>
        <p:grpSpPr>
          <a:xfrm>
            <a:off x="4768083" y="3658308"/>
            <a:ext cx="2692519" cy="591298"/>
            <a:chOff x="5128607" y="3658308"/>
            <a:chExt cx="1331253" cy="591298"/>
          </a:xfrm>
        </p:grpSpPr>
        <p:sp>
          <p:nvSpPr>
            <p:cNvPr id="42" name="TextBox 78"/>
            <p:cNvSpPr txBox="1"/>
            <p:nvPr/>
          </p:nvSpPr>
          <p:spPr>
            <a:xfrm>
              <a:off x="5525562" y="3658308"/>
              <a:ext cx="934298" cy="510514"/>
            </a:xfrm>
            <a:prstGeom prst="rect">
              <a:avLst/>
            </a:prstGeom>
            <a:noFill/>
          </p:spPr>
          <p:txBody>
            <a:bodyPr wrap="square" rtlCol="0">
              <a:noAutofit/>
            </a:bodyPr>
            <a:lstStyle/>
            <a:p>
              <a:pPr>
                <a:spcAft>
                  <a:spcPts val="0"/>
                </a:spcAft>
              </a:pPr>
              <a:r>
                <a:rPr lang="en-US" altLang="zh-HK" sz="1300" dirty="0">
                  <a:solidFill>
                    <a:srgbClr val="000000"/>
                  </a:solidFill>
                  <a:latin typeface="Times New Roman" panose="02020603050405020304" pitchFamily="18" charset="0"/>
                  <a:ea typeface="新細明體"/>
                  <a:cs typeface="Times New Roman" panose="02020603050405020304" pitchFamily="18" charset="0"/>
                </a:rPr>
                <a:t>September 17 Battlefield</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43" name="TextBox 79"/>
            <p:cNvSpPr txBox="1"/>
            <p:nvPr/>
          </p:nvSpPr>
          <p:spPr>
            <a:xfrm>
              <a:off x="5128607" y="3739092"/>
              <a:ext cx="641340" cy="510514"/>
            </a:xfrm>
            <a:prstGeom prst="rect">
              <a:avLst/>
            </a:prstGeom>
            <a:noFill/>
          </p:spPr>
          <p:txBody>
            <a:bodyPr wrap="square" rtlCol="0">
              <a:noAutofit/>
            </a:bodyPr>
            <a:lstStyle/>
            <a:p>
              <a:pPr>
                <a:spcAft>
                  <a:spcPts val="0"/>
                </a:spcAft>
              </a:pPr>
              <a:endParaRPr lang="zh-HK" sz="1200" dirty="0">
                <a:effectLst/>
                <a:latin typeface="Times New Roman" panose="02020603050405020304" pitchFamily="18" charset="0"/>
                <a:ea typeface="新細明體"/>
                <a:cs typeface="Times New Roman" panose="02020603050405020304" pitchFamily="18" charset="0"/>
              </a:endParaRPr>
            </a:p>
          </p:txBody>
        </p:sp>
      </p:grpSp>
      <p:sp>
        <p:nvSpPr>
          <p:cNvPr id="44" name="TextBox 81"/>
          <p:cNvSpPr txBox="1"/>
          <p:nvPr/>
        </p:nvSpPr>
        <p:spPr>
          <a:xfrm>
            <a:off x="6755688" y="4338603"/>
            <a:ext cx="1854256" cy="301799"/>
          </a:xfrm>
          <a:prstGeom prst="rect">
            <a:avLst/>
          </a:prstGeom>
          <a:noFill/>
        </p:spPr>
        <p:txBody>
          <a:bodyPr wrap="square" rtlCol="0">
            <a:noAutofit/>
          </a:bodyPr>
          <a:lstStyle/>
          <a:p>
            <a:pPr>
              <a:spcAft>
                <a:spcPts val="0"/>
              </a:spcAft>
            </a:pPr>
            <a:r>
              <a:rPr lang="en-US" altLang="zh-CN" sz="1300" dirty="0">
                <a:solidFill>
                  <a:srgbClr val="000000"/>
                </a:solidFill>
                <a:latin typeface="Times New Roman" panose="02020603050405020304" pitchFamily="18" charset="0"/>
                <a:ea typeface="新細明體"/>
                <a:cs typeface="Times New Roman" panose="02020603050405020304" pitchFamily="18" charset="0"/>
              </a:rPr>
              <a:t>September 16, set out</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45" name="Oval 83"/>
          <p:cNvSpPr/>
          <p:nvPr/>
        </p:nvSpPr>
        <p:spPr>
          <a:xfrm>
            <a:off x="3302886" y="4047100"/>
            <a:ext cx="128266" cy="1340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46" name="TextBox 84"/>
          <p:cNvSpPr txBox="1"/>
          <p:nvPr/>
        </p:nvSpPr>
        <p:spPr>
          <a:xfrm>
            <a:off x="3042808" y="3615266"/>
            <a:ext cx="769722" cy="510514"/>
          </a:xfrm>
          <a:prstGeom prst="rect">
            <a:avLst/>
          </a:prstGeom>
          <a:noFill/>
        </p:spPr>
        <p:txBody>
          <a:bodyPr wrap="square" rtlCol="0">
            <a:noAutofit/>
          </a:bodyPr>
          <a:lstStyle/>
          <a:p>
            <a:pPr>
              <a:spcAft>
                <a:spcPts val="0"/>
              </a:spcAft>
            </a:pPr>
            <a:r>
              <a:rPr lang="en-US" altLang="zh-CN" sz="1400" kern="1200" dirty="0">
                <a:solidFill>
                  <a:srgbClr val="000000"/>
                </a:solidFill>
                <a:effectLst/>
                <a:latin typeface="Times New Roman" panose="02020603050405020304" pitchFamily="18" charset="0"/>
                <a:ea typeface="新細明體"/>
                <a:cs typeface="Times New Roman" panose="02020603050405020304" pitchFamily="18" charset="0"/>
              </a:rPr>
              <a:t>Lushun</a:t>
            </a:r>
            <a:endParaRPr lang="zh-HK" sz="1200" dirty="0">
              <a:effectLst/>
              <a:latin typeface="Times New Roman" panose="02020603050405020304" pitchFamily="18" charset="0"/>
              <a:ea typeface="新細明體"/>
              <a:cs typeface="Times New Roman" panose="02020603050405020304" pitchFamily="18" charset="0"/>
            </a:endParaRPr>
          </a:p>
        </p:txBody>
      </p:sp>
      <p:grpSp>
        <p:nvGrpSpPr>
          <p:cNvPr id="8" name="群組 7"/>
          <p:cNvGrpSpPr/>
          <p:nvPr/>
        </p:nvGrpSpPr>
        <p:grpSpPr>
          <a:xfrm>
            <a:off x="3143050" y="4164573"/>
            <a:ext cx="1688880" cy="860597"/>
            <a:chOff x="3143050" y="4164573"/>
            <a:chExt cx="1688880" cy="860597"/>
          </a:xfrm>
        </p:grpSpPr>
        <p:sp>
          <p:nvSpPr>
            <p:cNvPr id="33" name="Flowchart: Delay 53"/>
            <p:cNvSpPr/>
            <p:nvPr/>
          </p:nvSpPr>
          <p:spPr>
            <a:xfrm rot="11929543">
              <a:off x="3443270" y="4164573"/>
              <a:ext cx="320666" cy="134008"/>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34" name="Flowchart: Delay 54"/>
            <p:cNvSpPr/>
            <p:nvPr/>
          </p:nvSpPr>
          <p:spPr>
            <a:xfrm rot="8501232">
              <a:off x="4077714" y="4270525"/>
              <a:ext cx="320666" cy="134008"/>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35" name="Flowchart: Delay 55"/>
            <p:cNvSpPr/>
            <p:nvPr/>
          </p:nvSpPr>
          <p:spPr>
            <a:xfrm rot="11522030">
              <a:off x="3761665" y="4281562"/>
              <a:ext cx="320666" cy="134008"/>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47" name="TextBox 85"/>
            <p:cNvSpPr txBox="1"/>
            <p:nvPr/>
          </p:nvSpPr>
          <p:spPr>
            <a:xfrm rot="1115984">
              <a:off x="3143050" y="4499937"/>
              <a:ext cx="1688880" cy="525233"/>
            </a:xfrm>
            <a:prstGeom prst="rect">
              <a:avLst/>
            </a:prstGeom>
            <a:noFill/>
          </p:spPr>
          <p:txBody>
            <a:bodyPr wrap="square" rtlCol="0">
              <a:noAutofit/>
            </a:bodyPr>
            <a:lstStyle/>
            <a:p>
              <a:pPr>
                <a:spcAft>
                  <a:spcPts val="0"/>
                </a:spcAft>
              </a:pPr>
              <a:r>
                <a:rPr lang="en-US" sz="1300" dirty="0">
                  <a:latin typeface="Times New Roman" panose="02020603050405020304" pitchFamily="18" charset="0"/>
                  <a:ea typeface="新細明體"/>
                  <a:cs typeface="Times New Roman" panose="02020603050405020304" pitchFamily="18" charset="0"/>
                </a:rPr>
                <a:t>September 18 defeated survivors </a:t>
              </a:r>
              <a:r>
                <a:rPr lang="en-US" sz="1300" dirty="0" smtClean="0">
                  <a:latin typeface="Times New Roman" panose="02020603050405020304" pitchFamily="18" charset="0"/>
                  <a:ea typeface="新細明體"/>
                  <a:cs typeface="Times New Roman" panose="02020603050405020304" pitchFamily="18" charset="0"/>
                </a:rPr>
                <a:t>returned </a:t>
              </a:r>
              <a:r>
                <a:rPr lang="en-US" sz="1300" dirty="0">
                  <a:latin typeface="Times New Roman" panose="02020603050405020304" pitchFamily="18" charset="0"/>
                  <a:ea typeface="新細明體"/>
                  <a:cs typeface="Times New Roman" panose="02020603050405020304" pitchFamily="18" charset="0"/>
                </a:rPr>
                <a:t>to Lushun</a:t>
              </a:r>
              <a:endParaRPr lang="zh-HK" sz="1200" dirty="0">
                <a:effectLst/>
                <a:latin typeface="Times New Roman" panose="02020603050405020304" pitchFamily="18" charset="0"/>
                <a:ea typeface="新細明體"/>
                <a:cs typeface="Times New Roman" panose="02020603050405020304" pitchFamily="18" charset="0"/>
              </a:endParaRPr>
            </a:p>
          </p:txBody>
        </p:sp>
      </p:grpSp>
      <p:sp>
        <p:nvSpPr>
          <p:cNvPr id="83" name="Freeform 67"/>
          <p:cNvSpPr/>
          <p:nvPr/>
        </p:nvSpPr>
        <p:spPr>
          <a:xfrm>
            <a:off x="6370623" y="5071311"/>
            <a:ext cx="444223" cy="1060235"/>
          </a:xfrm>
          <a:custGeom>
            <a:avLst/>
            <a:gdLst>
              <a:gd name="connsiteX0" fmla="*/ 387927 w 498764"/>
              <a:gd name="connsiteY0" fmla="*/ 1139376 h 1139376"/>
              <a:gd name="connsiteX1" fmla="*/ 346364 w 498764"/>
              <a:gd name="connsiteY1" fmla="*/ 1111667 h 1139376"/>
              <a:gd name="connsiteX2" fmla="*/ 290946 w 498764"/>
              <a:gd name="connsiteY2" fmla="*/ 1097813 h 1139376"/>
              <a:gd name="connsiteX3" fmla="*/ 180109 w 498764"/>
              <a:gd name="connsiteY3" fmla="*/ 973122 h 1139376"/>
              <a:gd name="connsiteX4" fmla="*/ 166255 w 498764"/>
              <a:gd name="connsiteY4" fmla="*/ 931558 h 1139376"/>
              <a:gd name="connsiteX5" fmla="*/ 110837 w 498764"/>
              <a:gd name="connsiteY5" fmla="*/ 848431 h 1139376"/>
              <a:gd name="connsiteX6" fmla="*/ 69273 w 498764"/>
              <a:gd name="connsiteY6" fmla="*/ 765304 h 1139376"/>
              <a:gd name="connsiteX7" fmla="*/ 27709 w 498764"/>
              <a:gd name="connsiteY7" fmla="*/ 682176 h 1139376"/>
              <a:gd name="connsiteX8" fmla="*/ 13855 w 498764"/>
              <a:gd name="connsiteY8" fmla="*/ 626758 h 1139376"/>
              <a:gd name="connsiteX9" fmla="*/ 0 w 498764"/>
              <a:gd name="connsiteY9" fmla="*/ 585194 h 1139376"/>
              <a:gd name="connsiteX10" fmla="*/ 13855 w 498764"/>
              <a:gd name="connsiteY10" fmla="*/ 252685 h 1139376"/>
              <a:gd name="connsiteX11" fmla="*/ 83127 w 498764"/>
              <a:gd name="connsiteY11" fmla="*/ 100285 h 1139376"/>
              <a:gd name="connsiteX12" fmla="*/ 124691 w 498764"/>
              <a:gd name="connsiteY12" fmla="*/ 86431 h 1139376"/>
              <a:gd name="connsiteX13" fmla="*/ 304800 w 498764"/>
              <a:gd name="connsiteY13" fmla="*/ 44867 h 1139376"/>
              <a:gd name="connsiteX14" fmla="*/ 443346 w 498764"/>
              <a:gd name="connsiteY14" fmla="*/ 3304 h 1139376"/>
              <a:gd name="connsiteX15" fmla="*/ 498764 w 498764"/>
              <a:gd name="connsiteY15" fmla="*/ 3304 h 11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8764" h="1139376">
                <a:moveTo>
                  <a:pt x="387927" y="1139376"/>
                </a:moveTo>
                <a:cubicBezTo>
                  <a:pt x="374073" y="1130140"/>
                  <a:pt x="361669" y="1118226"/>
                  <a:pt x="346364" y="1111667"/>
                </a:cubicBezTo>
                <a:cubicBezTo>
                  <a:pt x="328862" y="1104166"/>
                  <a:pt x="306545" y="1108732"/>
                  <a:pt x="290946" y="1097813"/>
                </a:cubicBezTo>
                <a:cubicBezTo>
                  <a:pt x="231633" y="1056294"/>
                  <a:pt x="214433" y="1024607"/>
                  <a:pt x="180109" y="973122"/>
                </a:cubicBezTo>
                <a:cubicBezTo>
                  <a:pt x="175491" y="959267"/>
                  <a:pt x="173347" y="944324"/>
                  <a:pt x="166255" y="931558"/>
                </a:cubicBezTo>
                <a:cubicBezTo>
                  <a:pt x="150082" y="902447"/>
                  <a:pt x="121368" y="880024"/>
                  <a:pt x="110837" y="848431"/>
                </a:cubicBezTo>
                <a:cubicBezTo>
                  <a:pt x="76012" y="743958"/>
                  <a:pt x="122989" y="872734"/>
                  <a:pt x="69273" y="765304"/>
                </a:cubicBezTo>
                <a:cubicBezTo>
                  <a:pt x="11910" y="650579"/>
                  <a:pt x="107122" y="801297"/>
                  <a:pt x="27709" y="682176"/>
                </a:cubicBezTo>
                <a:cubicBezTo>
                  <a:pt x="23091" y="663703"/>
                  <a:pt x="19086" y="645067"/>
                  <a:pt x="13855" y="626758"/>
                </a:cubicBezTo>
                <a:cubicBezTo>
                  <a:pt x="9843" y="612716"/>
                  <a:pt x="0" y="599798"/>
                  <a:pt x="0" y="585194"/>
                </a:cubicBezTo>
                <a:cubicBezTo>
                  <a:pt x="0" y="474261"/>
                  <a:pt x="6223" y="363355"/>
                  <a:pt x="13855" y="252685"/>
                </a:cubicBezTo>
                <a:cubicBezTo>
                  <a:pt x="16582" y="213137"/>
                  <a:pt x="39619" y="114787"/>
                  <a:pt x="83127" y="100285"/>
                </a:cubicBezTo>
                <a:cubicBezTo>
                  <a:pt x="96982" y="95667"/>
                  <a:pt x="110649" y="90443"/>
                  <a:pt x="124691" y="86431"/>
                </a:cubicBezTo>
                <a:cubicBezTo>
                  <a:pt x="174554" y="72185"/>
                  <a:pt x="266306" y="54490"/>
                  <a:pt x="304800" y="44867"/>
                </a:cubicBezTo>
                <a:cubicBezTo>
                  <a:pt x="394546" y="22431"/>
                  <a:pt x="294828" y="30307"/>
                  <a:pt x="443346" y="3304"/>
                </a:cubicBezTo>
                <a:cubicBezTo>
                  <a:pt x="461521" y="0"/>
                  <a:pt x="480291" y="3304"/>
                  <a:pt x="498764" y="3304"/>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grpSp>
        <p:nvGrpSpPr>
          <p:cNvPr id="10" name="群組 9"/>
          <p:cNvGrpSpPr/>
          <p:nvPr/>
        </p:nvGrpSpPr>
        <p:grpSpPr>
          <a:xfrm>
            <a:off x="5098827" y="3377059"/>
            <a:ext cx="770182" cy="1044161"/>
            <a:chOff x="5098827" y="3377059"/>
            <a:chExt cx="770182" cy="1044161"/>
          </a:xfrm>
        </p:grpSpPr>
        <p:sp>
          <p:nvSpPr>
            <p:cNvPr id="84" name="Freeform 73"/>
            <p:cNvSpPr/>
            <p:nvPr/>
          </p:nvSpPr>
          <p:spPr>
            <a:xfrm>
              <a:off x="5098827" y="3524125"/>
              <a:ext cx="770182" cy="897095"/>
            </a:xfrm>
            <a:custGeom>
              <a:avLst/>
              <a:gdLst>
                <a:gd name="connsiteX0" fmla="*/ 843075 w 864752"/>
                <a:gd name="connsiteY0" fmla="*/ 955963 h 964092"/>
                <a:gd name="connsiteX1" fmla="*/ 732239 w 864752"/>
                <a:gd name="connsiteY1" fmla="*/ 914400 h 964092"/>
                <a:gd name="connsiteX2" fmla="*/ 690675 w 864752"/>
                <a:gd name="connsiteY2" fmla="*/ 900545 h 964092"/>
                <a:gd name="connsiteX3" fmla="*/ 649112 w 864752"/>
                <a:gd name="connsiteY3" fmla="*/ 872836 h 964092"/>
                <a:gd name="connsiteX4" fmla="*/ 565984 w 864752"/>
                <a:gd name="connsiteY4" fmla="*/ 845127 h 964092"/>
                <a:gd name="connsiteX5" fmla="*/ 510566 w 864752"/>
                <a:gd name="connsiteY5" fmla="*/ 775854 h 964092"/>
                <a:gd name="connsiteX6" fmla="*/ 427439 w 864752"/>
                <a:gd name="connsiteY6" fmla="*/ 706582 h 964092"/>
                <a:gd name="connsiteX7" fmla="*/ 385875 w 864752"/>
                <a:gd name="connsiteY7" fmla="*/ 692727 h 964092"/>
                <a:gd name="connsiteX8" fmla="*/ 344312 w 864752"/>
                <a:gd name="connsiteY8" fmla="*/ 665018 h 964092"/>
                <a:gd name="connsiteX9" fmla="*/ 191912 w 864752"/>
                <a:gd name="connsiteY9" fmla="*/ 581891 h 964092"/>
                <a:gd name="connsiteX10" fmla="*/ 164202 w 864752"/>
                <a:gd name="connsiteY10" fmla="*/ 554182 h 964092"/>
                <a:gd name="connsiteX11" fmla="*/ 150348 w 864752"/>
                <a:gd name="connsiteY11" fmla="*/ 512618 h 964092"/>
                <a:gd name="connsiteX12" fmla="*/ 94930 w 864752"/>
                <a:gd name="connsiteY12" fmla="*/ 429491 h 964092"/>
                <a:gd name="connsiteX13" fmla="*/ 39512 w 864752"/>
                <a:gd name="connsiteY13" fmla="*/ 346363 h 964092"/>
                <a:gd name="connsiteX14" fmla="*/ 25657 w 864752"/>
                <a:gd name="connsiteY14" fmla="*/ 138545 h 964092"/>
                <a:gd name="connsiteX15" fmla="*/ 67221 w 864752"/>
                <a:gd name="connsiteY15" fmla="*/ 69272 h 964092"/>
                <a:gd name="connsiteX16" fmla="*/ 164202 w 864752"/>
                <a:gd name="connsiteY16" fmla="*/ 27709 h 964092"/>
                <a:gd name="connsiteX17" fmla="*/ 219621 w 864752"/>
                <a:gd name="connsiteY17" fmla="*/ 13854 h 964092"/>
                <a:gd name="connsiteX18" fmla="*/ 302748 w 864752"/>
                <a:gd name="connsiteY18" fmla="*/ 0 h 96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4752" h="964092">
                  <a:moveTo>
                    <a:pt x="843075" y="955963"/>
                  </a:moveTo>
                  <a:cubicBezTo>
                    <a:pt x="748746" y="924521"/>
                    <a:pt x="864752" y="964092"/>
                    <a:pt x="732239" y="914400"/>
                  </a:cubicBezTo>
                  <a:cubicBezTo>
                    <a:pt x="718565" y="909272"/>
                    <a:pt x="703737" y="907076"/>
                    <a:pt x="690675" y="900545"/>
                  </a:cubicBezTo>
                  <a:cubicBezTo>
                    <a:pt x="675782" y="893098"/>
                    <a:pt x="664328" y="879599"/>
                    <a:pt x="649112" y="872836"/>
                  </a:cubicBezTo>
                  <a:cubicBezTo>
                    <a:pt x="622421" y="860973"/>
                    <a:pt x="565984" y="845127"/>
                    <a:pt x="565984" y="845127"/>
                  </a:cubicBezTo>
                  <a:cubicBezTo>
                    <a:pt x="543241" y="776895"/>
                    <a:pt x="568413" y="824059"/>
                    <a:pt x="510566" y="775854"/>
                  </a:cubicBezTo>
                  <a:cubicBezTo>
                    <a:pt x="464606" y="737555"/>
                    <a:pt x="479034" y="732380"/>
                    <a:pt x="427439" y="706582"/>
                  </a:cubicBezTo>
                  <a:cubicBezTo>
                    <a:pt x="414377" y="700051"/>
                    <a:pt x="398937" y="699258"/>
                    <a:pt x="385875" y="692727"/>
                  </a:cubicBezTo>
                  <a:cubicBezTo>
                    <a:pt x="370982" y="685280"/>
                    <a:pt x="358930" y="672991"/>
                    <a:pt x="344312" y="665018"/>
                  </a:cubicBezTo>
                  <a:cubicBezTo>
                    <a:pt x="294788" y="638005"/>
                    <a:pt x="237125" y="618061"/>
                    <a:pt x="191912" y="581891"/>
                  </a:cubicBezTo>
                  <a:cubicBezTo>
                    <a:pt x="181712" y="573731"/>
                    <a:pt x="173439" y="563418"/>
                    <a:pt x="164202" y="554182"/>
                  </a:cubicBezTo>
                  <a:cubicBezTo>
                    <a:pt x="159584" y="540327"/>
                    <a:pt x="157440" y="525384"/>
                    <a:pt x="150348" y="512618"/>
                  </a:cubicBezTo>
                  <a:cubicBezTo>
                    <a:pt x="134175" y="483507"/>
                    <a:pt x="105461" y="461084"/>
                    <a:pt x="94930" y="429491"/>
                  </a:cubicBezTo>
                  <a:cubicBezTo>
                    <a:pt x="74879" y="369339"/>
                    <a:pt x="91402" y="398254"/>
                    <a:pt x="39512" y="346363"/>
                  </a:cubicBezTo>
                  <a:cubicBezTo>
                    <a:pt x="12315" y="210384"/>
                    <a:pt x="0" y="241171"/>
                    <a:pt x="25657" y="138545"/>
                  </a:cubicBezTo>
                  <a:cubicBezTo>
                    <a:pt x="33994" y="105198"/>
                    <a:pt x="37816" y="88876"/>
                    <a:pt x="67221" y="69272"/>
                  </a:cubicBezTo>
                  <a:cubicBezTo>
                    <a:pt x="94931" y="50799"/>
                    <a:pt x="131874" y="36945"/>
                    <a:pt x="164202" y="27709"/>
                  </a:cubicBezTo>
                  <a:cubicBezTo>
                    <a:pt x="182511" y="22478"/>
                    <a:pt x="200949" y="17588"/>
                    <a:pt x="219621" y="13854"/>
                  </a:cubicBezTo>
                  <a:cubicBezTo>
                    <a:pt x="247167" y="8345"/>
                    <a:pt x="302748" y="0"/>
                    <a:pt x="302748" y="0"/>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85" name="Chevron 74"/>
            <p:cNvSpPr/>
            <p:nvPr/>
          </p:nvSpPr>
          <p:spPr>
            <a:xfrm>
              <a:off x="5226880" y="3377059"/>
              <a:ext cx="192399" cy="26801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grpSp>
      <p:sp>
        <p:nvSpPr>
          <p:cNvPr id="86" name="Explosion 2 17"/>
          <p:cNvSpPr/>
          <p:nvPr/>
        </p:nvSpPr>
        <p:spPr>
          <a:xfrm>
            <a:off x="5419280" y="3243051"/>
            <a:ext cx="384799" cy="335020"/>
          </a:xfrm>
          <a:prstGeom prst="irregularSeal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64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down)">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Vertic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6"/>
                                        </p:tgtEl>
                                        <p:attrNameLst>
                                          <p:attrName>style.visibility</p:attrName>
                                        </p:attrNameLst>
                                      </p:cBhvr>
                                      <p:to>
                                        <p:strVal val="visible"/>
                                      </p:to>
                                    </p:set>
                                    <p:anim calcmode="lin" valueType="num">
                                      <p:cBhvr>
                                        <p:cTn id="42" dur="500" fill="hold"/>
                                        <p:tgtEl>
                                          <p:spTgt spid="86"/>
                                        </p:tgtEl>
                                        <p:attrNameLst>
                                          <p:attrName>ppt_w</p:attrName>
                                        </p:attrNameLst>
                                      </p:cBhvr>
                                      <p:tavLst>
                                        <p:tav tm="0">
                                          <p:val>
                                            <p:fltVal val="0"/>
                                          </p:val>
                                        </p:tav>
                                        <p:tav tm="100000">
                                          <p:val>
                                            <p:strVal val="#ppt_w"/>
                                          </p:val>
                                        </p:tav>
                                      </p:tavLst>
                                    </p:anim>
                                    <p:anim calcmode="lin" valueType="num">
                                      <p:cBhvr>
                                        <p:cTn id="43" dur="500" fill="hold"/>
                                        <p:tgtEl>
                                          <p:spTgt spid="86"/>
                                        </p:tgtEl>
                                        <p:attrNameLst>
                                          <p:attrName>ppt_h</p:attrName>
                                        </p:attrNameLst>
                                      </p:cBhvr>
                                      <p:tavLst>
                                        <p:tav tm="0">
                                          <p:val>
                                            <p:fltVal val="0"/>
                                          </p:val>
                                        </p:tav>
                                        <p:tav tm="100000">
                                          <p:val>
                                            <p:strVal val="#ppt_h"/>
                                          </p:val>
                                        </p:tav>
                                      </p:tavLst>
                                    </p:anim>
                                    <p:animEffect transition="in" filter="fade">
                                      <p:cBhvr>
                                        <p:cTn id="44" dur="500"/>
                                        <p:tgtEl>
                                          <p:spTgt spid="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up)">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righ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arn(inVertical)">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9" grpId="0" animBg="1"/>
      <p:bldP spid="44" grpId="0"/>
      <p:bldP spid="83" grpId="0" animBg="1"/>
      <p:bldP spid="8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TextBox 4"/>
          <p:cNvSpPr txBox="1"/>
          <p:nvPr/>
        </p:nvSpPr>
        <p:spPr>
          <a:xfrm>
            <a:off x="324084" y="314315"/>
            <a:ext cx="4754768" cy="579128"/>
          </a:xfrm>
          <a:prstGeom prst="rect">
            <a:avLst/>
          </a:prstGeom>
          <a:solidFill>
            <a:srgbClr val="92D050"/>
          </a:solidFill>
          <a:ln w="38100">
            <a:noFill/>
          </a:ln>
        </p:spPr>
        <p:txBody>
          <a:bodyPr wrap="square" rtlCol="0">
            <a:noAutofit/>
          </a:bodyPr>
          <a:lstStyle/>
          <a:p>
            <a:pPr>
              <a:spcAft>
                <a:spcPts val="0"/>
              </a:spcAft>
            </a:pPr>
            <a:r>
              <a:rPr lang="en-US" altLang="zh-CN" sz="1500" b="1" dirty="0">
                <a:solidFill>
                  <a:srgbClr val="000000"/>
                </a:solidFill>
                <a:latin typeface="Times New Roman" panose="02020603050405020304" pitchFamily="18" charset="0"/>
                <a:ea typeface="新細明體"/>
                <a:cs typeface="Times New Roman" panose="02020603050405020304" pitchFamily="18" charset="0"/>
              </a:rPr>
              <a:t>The Battle of the Yalu River Diagram: Japanese Line Ahead Formation </a:t>
            </a:r>
            <a:r>
              <a:rPr lang="en-US" sz="1500" b="1" dirty="0">
                <a:solidFill>
                  <a:srgbClr val="000000"/>
                </a:solidFill>
                <a:latin typeface="Times New Roman" panose="02020603050405020304" pitchFamily="18" charset="0"/>
                <a:ea typeface="新細明體"/>
                <a:cs typeface="Times New Roman" panose="02020603050405020304" pitchFamily="18" charset="0"/>
              </a:rPr>
              <a:t>vs </a:t>
            </a:r>
            <a:r>
              <a:rPr lang="en-US" sz="1500" b="1" dirty="0" err="1">
                <a:solidFill>
                  <a:srgbClr val="000000"/>
                </a:solidFill>
                <a:latin typeface="Times New Roman" panose="02020603050405020304" pitchFamily="18" charset="0"/>
                <a:ea typeface="新細明體"/>
                <a:cs typeface="Times New Roman" panose="02020603050405020304" pitchFamily="18" charset="0"/>
              </a:rPr>
              <a:t>Beiyang</a:t>
            </a:r>
            <a:r>
              <a:rPr lang="en-US" sz="1500" b="1" dirty="0">
                <a:solidFill>
                  <a:srgbClr val="000000"/>
                </a:solidFill>
                <a:latin typeface="Times New Roman" panose="02020603050405020304" pitchFamily="18" charset="0"/>
                <a:ea typeface="新細明體"/>
                <a:cs typeface="Times New Roman" panose="02020603050405020304" pitchFamily="18" charset="0"/>
              </a:rPr>
              <a:t> Line Abreast F</a:t>
            </a:r>
            <a:r>
              <a:rPr lang="en-US" altLang="zh-CN" sz="1500" b="1" dirty="0">
                <a:solidFill>
                  <a:srgbClr val="000000"/>
                </a:solidFill>
                <a:latin typeface="Times New Roman" panose="02020603050405020304" pitchFamily="18" charset="0"/>
                <a:ea typeface="新細明體"/>
                <a:cs typeface="Times New Roman" panose="02020603050405020304" pitchFamily="18" charset="0"/>
              </a:rPr>
              <a:t>ormation</a:t>
            </a:r>
            <a:r>
              <a:rPr lang="zh-CN" altLang="en-US" sz="1500" b="1" dirty="0">
                <a:solidFill>
                  <a:srgbClr val="000000"/>
                </a:solidFill>
                <a:latin typeface="Times New Roman" panose="02020603050405020304" pitchFamily="18" charset="0"/>
                <a:ea typeface="新細明體"/>
                <a:cs typeface="Times New Roman" panose="02020603050405020304" pitchFamily="18" charset="0"/>
              </a:rPr>
              <a:t> </a:t>
            </a:r>
            <a:endParaRPr lang="zh-HK" altLang="en-US" sz="1500" b="1" dirty="0">
              <a:latin typeface="Times New Roman" panose="02020603050405020304" pitchFamily="18" charset="0"/>
              <a:ea typeface="新細明體"/>
              <a:cs typeface="Times New Roman" panose="02020603050405020304" pitchFamily="18" charset="0"/>
            </a:endParaRPr>
          </a:p>
        </p:txBody>
      </p:sp>
      <p:sp>
        <p:nvSpPr>
          <p:cNvPr id="7" name="Rectangle 2"/>
          <p:cNvSpPr/>
          <p:nvPr/>
        </p:nvSpPr>
        <p:spPr>
          <a:xfrm>
            <a:off x="302139" y="1040357"/>
            <a:ext cx="8447159" cy="590266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0" name="TextBox 81"/>
          <p:cNvSpPr txBox="1"/>
          <p:nvPr/>
        </p:nvSpPr>
        <p:spPr>
          <a:xfrm>
            <a:off x="219092" y="5914736"/>
            <a:ext cx="4098907" cy="1004625"/>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The line abreast</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 </a:t>
            </a:r>
            <a:r>
              <a:rPr lang="en-US" altLang="zh-CN" sz="1200" dirty="0">
                <a:solidFill>
                  <a:schemeClr val="bg1"/>
                </a:solidFill>
                <a:latin typeface="Times New Roman" panose="02020603050405020304" pitchFamily="18" charset="0"/>
                <a:ea typeface="新細明體"/>
                <a:cs typeface="Times New Roman" panose="02020603050405020304" pitchFamily="18" charset="0"/>
              </a:rPr>
              <a:t>formation had ships advancing side by side. </a:t>
            </a:r>
            <a:r>
              <a:rPr kumimoji="0" lang="en-US" altLang="zh-CN" sz="1200" b="0" i="0" u="none" strike="noStrike" kern="1200" cap="none" spc="0" normalizeH="0" baseline="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There were </a:t>
            </a:r>
            <a:r>
              <a:rPr kumimoji="0" lang="en-US" altLang="zh-CN" sz="1200" b="0" i="0" u="none" strike="noStrike" kern="1200" cap="none" spc="0" normalizeH="0" baseline="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differences in </a:t>
            </a:r>
            <a:r>
              <a:rPr kumimoji="0" lang="en-US" altLang="zh-CN" sz="1200" b="0" i="0" u="none" strike="noStrike" kern="1200" cap="none" spc="0" normalizeH="0" baseline="0" noProof="0" dirty="0" smtClean="0">
                <a:ln>
                  <a:noFill/>
                </a:ln>
                <a:solidFill>
                  <a:schemeClr val="bg1"/>
                </a:solidFill>
                <a:effectLst/>
                <a:uLnTx/>
                <a:uFillTx/>
                <a:latin typeface="Times New Roman" panose="02020603050405020304" pitchFamily="18" charset="0"/>
                <a:ea typeface="新細明體"/>
                <a:cs typeface="Times New Roman" panose="02020603050405020304" pitchFamily="18" charset="0"/>
              </a:rPr>
              <a:t>the warships’ speed </a:t>
            </a:r>
            <a:r>
              <a:rPr kumimoji="0" lang="en-US" altLang="zh-CN" sz="1200" b="0" i="0" u="none" strike="noStrike" kern="1200" cap="none" spc="0" normalizeH="0" baseline="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in this formation.</a:t>
            </a:r>
            <a:r>
              <a:rPr kumimoji="0" lang="en-US" altLang="zh-CN" sz="1200" b="0" i="0" u="none" strike="noStrike" kern="1200" cap="none" spc="0" normalizeH="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rPr>
              <a:t> In this formation, warships were paired into teams of two to </a:t>
            </a:r>
            <a:r>
              <a:rPr lang="en-US" altLang="zh-CN" sz="1200" dirty="0">
                <a:solidFill>
                  <a:schemeClr val="bg1"/>
                </a:solidFill>
                <a:latin typeface="Times New Roman" panose="02020603050405020304" pitchFamily="18" charset="0"/>
                <a:ea typeface="新細明體"/>
                <a:cs typeface="Times New Roman" panose="02020603050405020304" pitchFamily="18" charset="0"/>
              </a:rPr>
              <a:t>look after each other. </a:t>
            </a:r>
            <a:endParaRPr kumimoji="0" lang="zh-HK" altLang="en-US" sz="1200" b="0" i="0" u="none" strike="noStrike" kern="0" cap="none" spc="0" normalizeH="0" baseline="0" noProof="0" dirty="0">
              <a:ln>
                <a:noFill/>
              </a:ln>
              <a:solidFill>
                <a:schemeClr val="bg1"/>
              </a:solidFill>
              <a:effectLst/>
              <a:uLnTx/>
              <a:uFillTx/>
              <a:latin typeface="Times New Roman" panose="02020603050405020304" pitchFamily="18" charset="0"/>
              <a:ea typeface="新細明體"/>
              <a:cs typeface="Times New Roman" panose="02020603050405020304" pitchFamily="18" charset="0"/>
            </a:endParaRPr>
          </a:p>
        </p:txBody>
      </p:sp>
      <p:sp>
        <p:nvSpPr>
          <p:cNvPr id="12" name="TextBox 91"/>
          <p:cNvSpPr txBox="1"/>
          <p:nvPr/>
        </p:nvSpPr>
        <p:spPr>
          <a:xfrm>
            <a:off x="4977364" y="5771575"/>
            <a:ext cx="4031708" cy="1051972"/>
          </a:xfrm>
          <a:prstGeom prst="rect">
            <a:avLst/>
          </a:prstGeom>
          <a:solidFill>
            <a:srgbClr val="9BBB59">
              <a:lumMod val="60000"/>
              <a:lumOff val="40000"/>
            </a:srgbClr>
          </a:solidFill>
        </p:spPr>
        <p:txBody>
          <a:bodyPr wrap="square" rtlCol="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altLang="zh-TW" sz="1200" b="1" dirty="0">
                <a:solidFill>
                  <a:srgbClr val="000000"/>
                </a:solidFill>
                <a:latin typeface="Times New Roman" panose="02020603050405020304" pitchFamily="18" charset="0"/>
                <a:ea typeface="新細明體"/>
                <a:cs typeface="Times New Roman" panose="02020603050405020304" pitchFamily="18" charset="0"/>
              </a:rPr>
              <a:t>Question: </a:t>
            </a:r>
            <a:r>
              <a:rPr lang="en-US" altLang="zh-TW" sz="1200" dirty="0">
                <a:solidFill>
                  <a:srgbClr val="000000"/>
                </a:solidFill>
                <a:latin typeface="Times New Roman" panose="02020603050405020304" pitchFamily="18" charset="0"/>
                <a:ea typeface="新細明體"/>
                <a:cs typeface="Times New Roman" panose="02020603050405020304" pitchFamily="18" charset="0"/>
              </a:rPr>
              <a:t>The </a:t>
            </a:r>
            <a:r>
              <a:rPr lang="en-US" altLang="zh-TW" sz="1200" i="1" dirty="0" err="1">
                <a:solidFill>
                  <a:srgbClr val="000000"/>
                </a:solidFill>
                <a:latin typeface="Times New Roman" panose="02020603050405020304" pitchFamily="18" charset="0"/>
                <a:ea typeface="新細明體"/>
                <a:cs typeface="Times New Roman" panose="02020603050405020304" pitchFamily="18" charset="0"/>
              </a:rPr>
              <a:t>Pingyuan</a:t>
            </a:r>
            <a:r>
              <a:rPr lang="en-US" altLang="zh-TW" sz="1200" dirty="0">
                <a:solidFill>
                  <a:srgbClr val="000000"/>
                </a:solidFill>
                <a:latin typeface="Times New Roman" panose="02020603050405020304" pitchFamily="18" charset="0"/>
                <a:ea typeface="新細明體"/>
                <a:cs typeface="Times New Roman" panose="02020603050405020304" pitchFamily="18" charset="0"/>
              </a:rPr>
              <a:t>, </a:t>
            </a:r>
            <a:r>
              <a:rPr lang="en-US" altLang="zh-TW" sz="1200" i="1" dirty="0" err="1">
                <a:solidFill>
                  <a:srgbClr val="000000"/>
                </a:solidFill>
                <a:latin typeface="Times New Roman" panose="02020603050405020304" pitchFamily="18" charset="0"/>
                <a:ea typeface="新細明體"/>
                <a:cs typeface="Times New Roman" panose="02020603050405020304" pitchFamily="18" charset="0"/>
              </a:rPr>
              <a:t>Guanbing</a:t>
            </a:r>
            <a:r>
              <a:rPr lang="en-US" altLang="zh-TW" sz="1200" dirty="0">
                <a:solidFill>
                  <a:srgbClr val="000000"/>
                </a:solidFill>
                <a:latin typeface="Times New Roman" panose="02020603050405020304" pitchFamily="18" charset="0"/>
                <a:ea typeface="新細明體"/>
                <a:cs typeface="Times New Roman" panose="02020603050405020304" pitchFamily="18" charset="0"/>
              </a:rPr>
              <a:t>, and two torpedo boat were positioned at the corner of the main fleet. What was its purpose? </a:t>
            </a:r>
            <a:endParaRPr kumimoji="0" lang="zh-HK" alt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14" name="文字方塊 13"/>
          <p:cNvSpPr txBox="1"/>
          <p:nvPr/>
        </p:nvSpPr>
        <p:spPr>
          <a:xfrm>
            <a:off x="5066553" y="6401109"/>
            <a:ext cx="3853330" cy="518252"/>
          </a:xfrm>
          <a:prstGeom prst="rect">
            <a:avLst/>
          </a:prstGeom>
          <a:solidFill>
            <a:sysClr val="window" lastClr="FFFFFF"/>
          </a:solidFill>
          <a:ln w="6350">
            <a:solidFill>
              <a:srgbClr val="4F81BD">
                <a:lumMod val="75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TW" sz="1400" i="1" dirty="0" smtClean="0">
                <a:solidFill>
                  <a:srgbClr val="FF0000"/>
                </a:solidFill>
                <a:latin typeface="Times New Roman" panose="02020603050405020304" pitchFamily="18" charset="0"/>
                <a:cs typeface="Times New Roman" panose="02020603050405020304" pitchFamily="18" charset="0"/>
              </a:rPr>
              <a:t>The small group of warships and </a:t>
            </a:r>
            <a:r>
              <a:rPr lang="en-US" altLang="zh-TW" sz="1400" i="1" dirty="0">
                <a:solidFill>
                  <a:srgbClr val="FF0000"/>
                </a:solidFill>
                <a:latin typeface="Times New Roman" panose="02020603050405020304" pitchFamily="18" charset="0"/>
                <a:cs typeface="Times New Roman" panose="02020603050405020304" pitchFamily="18" charset="0"/>
              </a:rPr>
              <a:t>the main fleet could protect one another.</a:t>
            </a:r>
            <a:endParaRPr lang="zh-HK" altLang="en-US" sz="1400" i="1" dirty="0">
              <a:solidFill>
                <a:srgbClr val="FF0000"/>
              </a:solidFill>
              <a:latin typeface="Times New Roman" panose="02020603050405020304" pitchFamily="18" charset="0"/>
              <a:cs typeface="Times New Roman" panose="02020603050405020304" pitchFamily="18" charset="0"/>
            </a:endParaRPr>
          </a:p>
        </p:txBody>
      </p:sp>
      <p:sp>
        <p:nvSpPr>
          <p:cNvPr id="16" name="TextBox 61"/>
          <p:cNvSpPr txBox="1"/>
          <p:nvPr/>
        </p:nvSpPr>
        <p:spPr>
          <a:xfrm>
            <a:off x="532148" y="1015343"/>
            <a:ext cx="2013585" cy="516890"/>
          </a:xfrm>
          <a:prstGeom prst="rect">
            <a:avLst/>
          </a:prstGeom>
          <a:noFill/>
        </p:spPr>
        <p:txBody>
          <a:bodyPr wrap="square" rtlCol="0">
            <a:noAutofit/>
          </a:bodyPr>
          <a:lstStyle/>
          <a:p>
            <a:pPr>
              <a:spcAft>
                <a:spcPts val="0"/>
              </a:spcAft>
            </a:pPr>
            <a:r>
              <a:rPr lang="en-US" altLang="zh-CN" sz="1600" kern="1200" dirty="0">
                <a:solidFill>
                  <a:srgbClr val="000000"/>
                </a:solidFill>
                <a:effectLst/>
                <a:latin typeface="Times New Roman" panose="02020603050405020304" pitchFamily="18" charset="0"/>
                <a:ea typeface="新細明體"/>
                <a:cs typeface="Times New Roman" panose="02020603050405020304" pitchFamily="18" charset="0"/>
              </a:rPr>
              <a:t>Image 1 of 4: </a:t>
            </a:r>
            <a:r>
              <a:rPr lang="en-US" altLang="zh-CN" sz="1600" dirty="0">
                <a:solidFill>
                  <a:srgbClr val="000000"/>
                </a:solidFill>
                <a:latin typeface="Times New Roman" panose="02020603050405020304" pitchFamily="18" charset="0"/>
                <a:ea typeface="新細明體"/>
                <a:cs typeface="Times New Roman" panose="02020603050405020304" pitchFamily="18" charset="0"/>
              </a:rPr>
              <a:t>Original Battle Formation</a:t>
            </a:r>
            <a:endParaRPr lang="zh-HK" sz="1600" dirty="0">
              <a:effectLst/>
              <a:latin typeface="Times New Roman" panose="02020603050405020304" pitchFamily="18" charset="0"/>
              <a:ea typeface="新細明體"/>
              <a:cs typeface="Times New Roman" panose="02020603050405020304" pitchFamily="18" charset="0"/>
            </a:endParaRPr>
          </a:p>
        </p:txBody>
      </p:sp>
      <p:sp>
        <p:nvSpPr>
          <p:cNvPr id="24" name="TextBox 92"/>
          <p:cNvSpPr txBox="1"/>
          <p:nvPr/>
        </p:nvSpPr>
        <p:spPr>
          <a:xfrm>
            <a:off x="219092" y="2455303"/>
            <a:ext cx="2100729" cy="2180179"/>
          </a:xfrm>
          <a:prstGeom prst="rect">
            <a:avLst/>
          </a:prstGeom>
          <a:solidFill>
            <a:srgbClr val="9BBB59">
              <a:lumMod val="60000"/>
              <a:lumOff val="40000"/>
            </a:srgbClr>
          </a:solidFill>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altLang="zh-CN" sz="1200" dirty="0">
                <a:solidFill>
                  <a:srgbClr val="000000"/>
                </a:solidFill>
                <a:latin typeface="Times New Roman" panose="02020603050405020304" pitchFamily="18" charset="0"/>
                <a:ea typeface="新細明體"/>
                <a:cs typeface="Times New Roman" panose="02020603050405020304" pitchFamily="18" charset="0"/>
              </a:rPr>
              <a:t>Question: Why was the line ahead formation a battle formation that demanded great coordination?</a:t>
            </a:r>
            <a:endParaRPr kumimoji="0" lang="zh-HK" alt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29" name="文字方塊 28"/>
          <p:cNvSpPr txBox="1"/>
          <p:nvPr/>
        </p:nvSpPr>
        <p:spPr>
          <a:xfrm>
            <a:off x="327619" y="3477864"/>
            <a:ext cx="1895084" cy="1038089"/>
          </a:xfrm>
          <a:prstGeom prst="rect">
            <a:avLst/>
          </a:prstGeom>
          <a:solidFill>
            <a:sysClr val="window" lastClr="FFFFFF"/>
          </a:solidFill>
          <a:ln w="6350">
            <a:solidFill>
              <a:srgbClr val="4F81BD">
                <a:lumMod val="75000"/>
              </a:srgbClr>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a:ln>
                  <a:noFill/>
                </a:ln>
                <a:solidFill>
                  <a:srgbClr val="FF0000"/>
                </a:solidFill>
                <a:effectLst/>
                <a:uLnTx/>
                <a:uFillTx/>
                <a:latin typeface="Times New Roman" panose="02020603050405020304" pitchFamily="18" charset="0"/>
                <a:ea typeface="新細明體"/>
                <a:cs typeface="Times New Roman" panose="02020603050405020304" pitchFamily="18" charset="0"/>
              </a:rPr>
              <a:t>The speed of each ship</a:t>
            </a:r>
            <a:r>
              <a:rPr kumimoji="0" lang="en-US" altLang="zh-TW" sz="1200" b="0" i="0" u="none" strike="noStrike" kern="0" cap="none" spc="0" normalizeH="0" noProof="0" dirty="0">
                <a:ln>
                  <a:noFill/>
                </a:ln>
                <a:solidFill>
                  <a:srgbClr val="FF0000"/>
                </a:solidFill>
                <a:effectLst/>
                <a:uLnTx/>
                <a:uFillTx/>
                <a:latin typeface="Times New Roman" panose="02020603050405020304" pitchFamily="18" charset="0"/>
                <a:ea typeface="新細明體"/>
                <a:cs typeface="Times New Roman" panose="02020603050405020304" pitchFamily="18" charset="0"/>
              </a:rPr>
              <a:t> was not the same. If they could not mutually assist one another, the formation could not be preserved. </a:t>
            </a:r>
            <a:endParaRPr kumimoji="0" lang="zh-HK" altLang="en-US" sz="1200" b="0" i="0" u="none" strike="noStrike" kern="10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grpSp>
        <p:nvGrpSpPr>
          <p:cNvPr id="6" name="群組 5"/>
          <p:cNvGrpSpPr/>
          <p:nvPr/>
        </p:nvGrpSpPr>
        <p:grpSpPr>
          <a:xfrm>
            <a:off x="2147523" y="1054954"/>
            <a:ext cx="3236062" cy="2286530"/>
            <a:chOff x="2146497" y="1189996"/>
            <a:chExt cx="3236062" cy="2286530"/>
          </a:xfrm>
        </p:grpSpPr>
        <p:grpSp>
          <p:nvGrpSpPr>
            <p:cNvPr id="3" name="群組 2"/>
            <p:cNvGrpSpPr/>
            <p:nvPr/>
          </p:nvGrpSpPr>
          <p:grpSpPr>
            <a:xfrm rot="20856122">
              <a:off x="2146497" y="1189996"/>
              <a:ext cx="3236062" cy="1906743"/>
              <a:chOff x="2997401" y="2540771"/>
              <a:chExt cx="3236062" cy="1906743"/>
            </a:xfrm>
          </p:grpSpPr>
          <p:sp>
            <p:nvSpPr>
              <p:cNvPr id="40" name="Oval 84"/>
              <p:cNvSpPr/>
              <p:nvPr/>
            </p:nvSpPr>
            <p:spPr>
              <a:xfrm rot="1309891">
                <a:off x="2997401" y="2716833"/>
                <a:ext cx="3129586" cy="1516798"/>
              </a:xfrm>
              <a:prstGeom prst="ellipse">
                <a:avLst/>
              </a:prstGeom>
              <a:noFill/>
              <a:ln w="25400" cap="flat" cmpd="sng" algn="ctr">
                <a:solidFill>
                  <a:sysClr val="windowText" lastClr="000000"/>
                </a:solidFill>
                <a:prstDash val="sysDash"/>
              </a:ln>
              <a:effectLst/>
            </p:spPr>
            <p:txBody>
              <a:bodyPr rtlCol="0" anchor="ctr"/>
              <a:lstStyle/>
              <a:p>
                <a:endParaRPr lang="zh-TW" altLang="en-US">
                  <a:latin typeface="Times New Roman" panose="02020603050405020304" pitchFamily="18" charset="0"/>
                  <a:cs typeface="Times New Roman" panose="02020603050405020304" pitchFamily="18" charset="0"/>
                </a:endParaRPr>
              </a:p>
            </p:txBody>
          </p:sp>
          <p:grpSp>
            <p:nvGrpSpPr>
              <p:cNvPr id="59" name="群組 58"/>
              <p:cNvGrpSpPr/>
              <p:nvPr/>
            </p:nvGrpSpPr>
            <p:grpSpPr>
              <a:xfrm>
                <a:off x="3287719" y="2540771"/>
                <a:ext cx="2945744" cy="1906743"/>
                <a:chOff x="-49846" y="-31297"/>
                <a:chExt cx="2946032" cy="1906786"/>
              </a:xfrm>
            </p:grpSpPr>
            <p:sp>
              <p:nvSpPr>
                <p:cNvPr id="60" name="Flowchart: Delay 13"/>
                <p:cNvSpPr/>
                <p:nvPr/>
              </p:nvSpPr>
              <p:spPr>
                <a:xfrm rot="982211">
                  <a:off x="350520" y="266065"/>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1" name="Flowchart: Delay 14"/>
                <p:cNvSpPr/>
                <p:nvPr/>
              </p:nvSpPr>
              <p:spPr>
                <a:xfrm rot="982211">
                  <a:off x="722630" y="434975"/>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2" name="Flowchart: Delay 15"/>
                <p:cNvSpPr/>
                <p:nvPr/>
              </p:nvSpPr>
              <p:spPr>
                <a:xfrm rot="982211">
                  <a:off x="176298" y="548451"/>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3" name="Flowchart: Delay 16"/>
                <p:cNvSpPr/>
                <p:nvPr/>
              </p:nvSpPr>
              <p:spPr>
                <a:xfrm rot="982211">
                  <a:off x="591333" y="706755"/>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4" name="Flowchart: Delay 17"/>
                <p:cNvSpPr/>
                <p:nvPr/>
              </p:nvSpPr>
              <p:spPr>
                <a:xfrm rot="982211">
                  <a:off x="969645" y="842645"/>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5" name="Flowchart: Delay 18"/>
                <p:cNvSpPr/>
                <p:nvPr/>
              </p:nvSpPr>
              <p:spPr>
                <a:xfrm rot="982211">
                  <a:off x="1362265" y="985372"/>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6" name="Flowchart: Delay 19"/>
                <p:cNvSpPr/>
                <p:nvPr/>
              </p:nvSpPr>
              <p:spPr>
                <a:xfrm rot="982211">
                  <a:off x="1762357" y="1151146"/>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7" name="Flowchart: Delay 20"/>
                <p:cNvSpPr/>
                <p:nvPr/>
              </p:nvSpPr>
              <p:spPr>
                <a:xfrm rot="982211">
                  <a:off x="2170556" y="1287036"/>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68" name="TextBox 62"/>
                <p:cNvSpPr txBox="1"/>
                <p:nvPr/>
              </p:nvSpPr>
              <p:spPr>
                <a:xfrm rot="1146110">
                  <a:off x="184173" y="-31297"/>
                  <a:ext cx="701966" cy="328665"/>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300" b="0" i="1"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Akagi</a:t>
                  </a:r>
                  <a:endParaRPr kumimoji="0" lang="zh-HK" altLang="en-US" sz="1300" b="0" i="1"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69" name="TextBox 63"/>
                <p:cNvSpPr txBox="1"/>
                <p:nvPr/>
              </p:nvSpPr>
              <p:spPr>
                <a:xfrm rot="997450">
                  <a:off x="686720" y="158026"/>
                  <a:ext cx="1135120" cy="284757"/>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300" b="0" i="1" u="none" strike="noStrike" kern="1200" cap="none" spc="0" normalizeH="0" baseline="0" noProof="0" dirty="0" err="1">
                      <a:ln>
                        <a:noFill/>
                      </a:ln>
                      <a:solidFill>
                        <a:srgbClr val="000000"/>
                      </a:solidFill>
                      <a:effectLst/>
                      <a:uLnTx/>
                      <a:uFillTx/>
                      <a:latin typeface="Times New Roman" panose="02020603050405020304" pitchFamily="18" charset="0"/>
                      <a:ea typeface="新細明體"/>
                      <a:cs typeface="Times New Roman" panose="02020603050405020304" pitchFamily="18" charset="0"/>
                    </a:rPr>
                    <a:t>Saikyo</a:t>
                  </a:r>
                  <a:r>
                    <a:rPr kumimoji="0" lang="en-US" altLang="zh-CN" sz="1300" b="0" i="1"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 Maru</a:t>
                  </a:r>
                  <a:endParaRPr kumimoji="0" lang="zh-HK" altLang="en-US" sz="1300" b="0" i="1"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70" name="TextBox 65"/>
                <p:cNvSpPr txBox="1"/>
                <p:nvPr/>
              </p:nvSpPr>
              <p:spPr>
                <a:xfrm rot="1077275">
                  <a:off x="-49846" y="663867"/>
                  <a:ext cx="540735"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300" b="0" i="1"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Fuso</a:t>
                  </a:r>
                  <a:endParaRPr kumimoji="0" lang="zh-HK" altLang="en-US" sz="1300" b="0" i="1"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71" name="TextBox 68"/>
                <p:cNvSpPr txBox="1"/>
                <p:nvPr/>
              </p:nvSpPr>
              <p:spPr>
                <a:xfrm rot="1088784">
                  <a:off x="365125" y="788035"/>
                  <a:ext cx="535972" cy="30166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300" b="0" i="1" u="none" strike="noStrike" kern="1200" cap="none" spc="0" normalizeH="0" baseline="0" noProof="0" dirty="0" err="1">
                      <a:ln>
                        <a:noFill/>
                      </a:ln>
                      <a:solidFill>
                        <a:srgbClr val="000000"/>
                      </a:solidFill>
                      <a:effectLst/>
                      <a:uLnTx/>
                      <a:uFillTx/>
                      <a:latin typeface="Times New Roman" panose="02020603050405020304" pitchFamily="18" charset="0"/>
                      <a:ea typeface="新細明體"/>
                      <a:cs typeface="Times New Roman" panose="02020603050405020304" pitchFamily="18" charset="0"/>
                    </a:rPr>
                    <a:t>Hiei</a:t>
                  </a:r>
                  <a:endParaRPr kumimoji="0" lang="zh-HK" altLang="en-US" sz="1300" b="0" i="1"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72" name="TextBox 72"/>
                <p:cNvSpPr txBox="1"/>
                <p:nvPr/>
              </p:nvSpPr>
              <p:spPr>
                <a:xfrm rot="1116216">
                  <a:off x="861667" y="617038"/>
                  <a:ext cx="847810" cy="309241"/>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0" i="1" u="none" strike="noStrike" kern="1200" cap="none" spc="0" normalizeH="0" baseline="0" noProof="0" dirty="0" err="1">
                      <a:ln>
                        <a:noFill/>
                      </a:ln>
                      <a:solidFill>
                        <a:srgbClr val="000000"/>
                      </a:solidFill>
                      <a:effectLst/>
                      <a:uLnTx/>
                      <a:uFillTx/>
                      <a:latin typeface="Times New Roman" panose="02020603050405020304" pitchFamily="18" charset="0"/>
                      <a:ea typeface="新細明體"/>
                      <a:cs typeface="Times New Roman" panose="02020603050405020304" pitchFamily="18" charset="0"/>
                    </a:rPr>
                    <a:t>Hashidate</a:t>
                  </a:r>
                  <a:endParaRPr kumimoji="0" lang="zh-HK" altLang="en-US" sz="1000" b="0" i="1"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73" name="TextBox 73"/>
                <p:cNvSpPr txBox="1"/>
                <p:nvPr/>
              </p:nvSpPr>
              <p:spPr>
                <a:xfrm rot="969295">
                  <a:off x="920854" y="1100807"/>
                  <a:ext cx="1009517" cy="458489"/>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0" i="1"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Itsukushima</a:t>
                  </a:r>
                  <a:endParaRPr kumimoji="0" lang="zh-HK" altLang="en-US" sz="1000" b="0" i="1"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74" name="TextBox 74"/>
                <p:cNvSpPr txBox="1"/>
                <p:nvPr/>
              </p:nvSpPr>
              <p:spPr>
                <a:xfrm rot="1153745">
                  <a:off x="1586799" y="908004"/>
                  <a:ext cx="863080" cy="334509"/>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300" b="0" i="1"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Chiyoda</a:t>
                  </a:r>
                  <a:endParaRPr kumimoji="0" lang="zh-HK" altLang="en-US" sz="1300" b="0" i="1"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75" name="TextBox 75"/>
                <p:cNvSpPr txBox="1"/>
                <p:nvPr/>
              </p:nvSpPr>
              <p:spPr>
                <a:xfrm rot="997807">
                  <a:off x="1847488" y="1441240"/>
                  <a:ext cx="1048698" cy="434249"/>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0" i="1"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Matsushima</a:t>
                  </a:r>
                  <a:endParaRPr kumimoji="0" lang="zh-HK" altLang="en-US" sz="1000" b="0" i="1"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76" name="Line Callout 2 88"/>
                <p:cNvSpPr/>
                <p:nvPr/>
              </p:nvSpPr>
              <p:spPr>
                <a:xfrm>
                  <a:off x="2282951" y="1106061"/>
                  <a:ext cx="123465" cy="135747"/>
                </a:xfrm>
                <a:prstGeom prst="borderCallout2">
                  <a:avLst>
                    <a:gd name="adj1" fmla="val 18750"/>
                    <a:gd name="adj2" fmla="val -8333"/>
                    <a:gd name="adj3" fmla="val 66133"/>
                    <a:gd name="adj4" fmla="val -26144"/>
                    <a:gd name="adj5" fmla="val 112500"/>
                    <a:gd name="adj6" fmla="val -46667"/>
                  </a:avLst>
                </a:prstGeom>
                <a:solidFill>
                  <a:srgbClr val="C00000"/>
                </a:solidFill>
                <a:ln w="25400" cap="flat" cmpd="sng" algn="ctr">
                  <a:solidFill>
                    <a:srgbClr val="1F497D"/>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sp>
          <p:nvSpPr>
            <p:cNvPr id="77" name="TextBox 85"/>
            <p:cNvSpPr txBox="1"/>
            <p:nvPr/>
          </p:nvSpPr>
          <p:spPr>
            <a:xfrm rot="556166">
              <a:off x="3270517" y="2959636"/>
              <a:ext cx="836295" cy="516890"/>
            </a:xfrm>
            <a:prstGeom prst="rect">
              <a:avLst/>
            </a:prstGeom>
            <a:noFill/>
          </p:spPr>
          <p:txBody>
            <a:bodyPr wrap="square" rtlCol="0">
              <a:noAutofit/>
            </a:bodyPr>
            <a:lstStyle/>
            <a:p>
              <a:pPr>
                <a:spcAft>
                  <a:spcPts val="0"/>
                </a:spcAft>
              </a:pPr>
              <a:r>
                <a:rPr lang="en-US" altLang="zh-CN" sz="1400" kern="1200" dirty="0">
                  <a:solidFill>
                    <a:srgbClr val="000000"/>
                  </a:solidFill>
                  <a:effectLst/>
                  <a:latin typeface="Times New Roman" panose="02020603050405020304" pitchFamily="18" charset="0"/>
                  <a:ea typeface="新細明體"/>
                  <a:cs typeface="Times New Roman" panose="02020603050405020304" pitchFamily="18" charset="0"/>
                </a:rPr>
                <a:t>Main force</a:t>
              </a:r>
              <a:endParaRPr lang="zh-HK" sz="1400" dirty="0">
                <a:effectLst/>
                <a:latin typeface="Times New Roman" panose="02020603050405020304" pitchFamily="18" charset="0"/>
                <a:ea typeface="新細明體"/>
                <a:cs typeface="Times New Roman" panose="02020603050405020304" pitchFamily="18" charset="0"/>
              </a:endParaRPr>
            </a:p>
          </p:txBody>
        </p:sp>
      </p:grpSp>
      <p:grpSp>
        <p:nvGrpSpPr>
          <p:cNvPr id="8" name="群組 7"/>
          <p:cNvGrpSpPr/>
          <p:nvPr/>
        </p:nvGrpSpPr>
        <p:grpSpPr>
          <a:xfrm>
            <a:off x="5368417" y="1691234"/>
            <a:ext cx="2478224" cy="1781403"/>
            <a:chOff x="5592753" y="2022435"/>
            <a:chExt cx="2478224" cy="1781403"/>
          </a:xfrm>
        </p:grpSpPr>
        <p:grpSp>
          <p:nvGrpSpPr>
            <p:cNvPr id="2" name="群組 1"/>
            <p:cNvGrpSpPr/>
            <p:nvPr/>
          </p:nvGrpSpPr>
          <p:grpSpPr>
            <a:xfrm rot="20856122">
              <a:off x="5592753" y="2022435"/>
              <a:ext cx="2478224" cy="1428940"/>
              <a:chOff x="3404161" y="2817653"/>
              <a:chExt cx="2478224" cy="1428940"/>
            </a:xfrm>
          </p:grpSpPr>
          <p:sp>
            <p:nvSpPr>
              <p:cNvPr id="15" name="Oval 82"/>
              <p:cNvSpPr/>
              <p:nvPr/>
            </p:nvSpPr>
            <p:spPr>
              <a:xfrm rot="1639044">
                <a:off x="3404161" y="2817653"/>
                <a:ext cx="2247776" cy="1177290"/>
              </a:xfrm>
              <a:prstGeom prst="ellipse">
                <a:avLst/>
              </a:prstGeom>
              <a:noFill/>
              <a:ln w="19050" cap="flat" cmpd="sng" algn="ctr">
                <a:solidFill>
                  <a:sysClr val="windowText" lastClr="000000"/>
                </a:solidFill>
                <a:prstDash val="sysDash"/>
              </a:ln>
              <a:effectLst/>
            </p:spPr>
            <p:txBody>
              <a:bodyPr rtlCol="0" anchor="ctr"/>
              <a:lstStyle/>
              <a:p>
                <a:endParaRPr lang="zh-TW" altLang="en-US">
                  <a:latin typeface="Times New Roman" panose="02020603050405020304" pitchFamily="18" charset="0"/>
                  <a:cs typeface="Times New Roman" panose="02020603050405020304" pitchFamily="18" charset="0"/>
                </a:endParaRPr>
              </a:p>
            </p:txBody>
          </p:sp>
          <p:grpSp>
            <p:nvGrpSpPr>
              <p:cNvPr id="31" name="群組 30"/>
              <p:cNvGrpSpPr/>
              <p:nvPr/>
            </p:nvGrpSpPr>
            <p:grpSpPr>
              <a:xfrm>
                <a:off x="3521251" y="2965902"/>
                <a:ext cx="2361134" cy="1280691"/>
                <a:chOff x="-144937" y="-40846"/>
                <a:chExt cx="2361374" cy="1281435"/>
              </a:xfrm>
            </p:grpSpPr>
            <p:sp>
              <p:nvSpPr>
                <p:cNvPr id="32" name="Flowchart: Delay 21"/>
                <p:cNvSpPr/>
                <p:nvPr/>
              </p:nvSpPr>
              <p:spPr>
                <a:xfrm rot="982211">
                  <a:off x="8277" y="264883"/>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3" name="Flowchart: Delay 22"/>
                <p:cNvSpPr/>
                <p:nvPr/>
              </p:nvSpPr>
              <p:spPr>
                <a:xfrm rot="982211">
                  <a:off x="476250" y="438150"/>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4" name="Flowchart: Delay 23"/>
                <p:cNvSpPr/>
                <p:nvPr/>
              </p:nvSpPr>
              <p:spPr>
                <a:xfrm rot="982211">
                  <a:off x="995318" y="634706"/>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5" name="Flowchart: Delay 24"/>
                <p:cNvSpPr/>
                <p:nvPr/>
              </p:nvSpPr>
              <p:spPr>
                <a:xfrm rot="982211">
                  <a:off x="1433732" y="779515"/>
                  <a:ext cx="308663" cy="135747"/>
                </a:xfrm>
                <a:prstGeom prst="flowChartDelay">
                  <a:avLst/>
                </a:prstGeom>
                <a:solidFill>
                  <a:srgbClr val="C00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6" name="TextBox 76"/>
                <p:cNvSpPr txBox="1"/>
                <p:nvPr/>
              </p:nvSpPr>
              <p:spPr>
                <a:xfrm rot="1149118">
                  <a:off x="-144937" y="-40846"/>
                  <a:ext cx="761365" cy="352318"/>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300" b="0" i="1"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Naniwa</a:t>
                  </a:r>
                  <a:endParaRPr kumimoji="0" lang="zh-HK" altLang="en-US" sz="1300" b="0" i="1"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37" name="TextBox 77"/>
                <p:cNvSpPr txBox="1"/>
                <p:nvPr/>
              </p:nvSpPr>
              <p:spPr>
                <a:xfrm rot="1072141">
                  <a:off x="152686" y="573237"/>
                  <a:ext cx="1064748" cy="336917"/>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0" i="1" u="none" strike="noStrike" kern="1200" cap="none" spc="0" normalizeH="0" baseline="0" noProof="0" dirty="0" err="1">
                      <a:ln>
                        <a:noFill/>
                      </a:ln>
                      <a:solidFill>
                        <a:srgbClr val="000000"/>
                      </a:solidFill>
                      <a:effectLst/>
                      <a:uLnTx/>
                      <a:uFillTx/>
                      <a:latin typeface="Times New Roman" panose="02020603050405020304" pitchFamily="18" charset="0"/>
                      <a:ea typeface="新細明體"/>
                      <a:cs typeface="Times New Roman" panose="02020603050405020304" pitchFamily="18" charset="0"/>
                    </a:rPr>
                    <a:t>Akitsushima</a:t>
                  </a:r>
                  <a:endParaRPr kumimoji="0" lang="zh-HK" altLang="en-US" sz="1000" b="0" i="1"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38" name="TextBox 78"/>
                <p:cNvSpPr txBox="1"/>
                <p:nvPr/>
              </p:nvSpPr>
              <p:spPr>
                <a:xfrm rot="1291682">
                  <a:off x="834745" y="370723"/>
                  <a:ext cx="756739" cy="317419"/>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0" i="1" u="none" strike="noStrike" kern="1200" cap="none" spc="0" normalizeH="0" baseline="0" noProof="0" dirty="0" err="1">
                      <a:ln>
                        <a:noFill/>
                      </a:ln>
                      <a:solidFill>
                        <a:srgbClr val="000000"/>
                      </a:solidFill>
                      <a:effectLst/>
                      <a:uLnTx/>
                      <a:uFillTx/>
                      <a:latin typeface="Times New Roman" panose="02020603050405020304" pitchFamily="18" charset="0"/>
                      <a:ea typeface="新細明體"/>
                      <a:cs typeface="Times New Roman" panose="02020603050405020304" pitchFamily="18" charset="0"/>
                    </a:rPr>
                    <a:t>Takachiho</a:t>
                  </a:r>
                  <a:endParaRPr kumimoji="0" lang="zh-HK" altLang="en-US" sz="1000" b="0" i="1"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39" name="TextBox 79"/>
                <p:cNvSpPr txBox="1"/>
                <p:nvPr/>
              </p:nvSpPr>
              <p:spPr>
                <a:xfrm rot="1341231">
                  <a:off x="1209780" y="935420"/>
                  <a:ext cx="1006657" cy="305169"/>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300" b="0" i="1"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Yoshino</a:t>
                  </a:r>
                  <a:endParaRPr kumimoji="0" lang="zh-HK" altLang="en-US" sz="1300" b="0" i="1"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grpSp>
        </p:grpSp>
        <p:sp>
          <p:nvSpPr>
            <p:cNvPr id="79" name="TextBox 83"/>
            <p:cNvSpPr txBox="1"/>
            <p:nvPr/>
          </p:nvSpPr>
          <p:spPr>
            <a:xfrm rot="483648">
              <a:off x="6031188" y="3286948"/>
              <a:ext cx="1357630" cy="516890"/>
            </a:xfrm>
            <a:prstGeom prst="rect">
              <a:avLst/>
            </a:prstGeom>
            <a:noFill/>
          </p:spPr>
          <p:txBody>
            <a:bodyPr wrap="square" rtlCol="0">
              <a:noAutofit/>
            </a:bodyPr>
            <a:lstStyle/>
            <a:p>
              <a:pPr>
                <a:spcAft>
                  <a:spcPts val="0"/>
                </a:spcAft>
              </a:pPr>
              <a:r>
                <a:rPr lang="en-US" altLang="zh-CN" sz="1400" kern="1200" dirty="0">
                  <a:solidFill>
                    <a:srgbClr val="000000"/>
                  </a:solidFill>
                  <a:effectLst/>
                  <a:latin typeface="Times New Roman" panose="02020603050405020304" pitchFamily="18" charset="0"/>
                  <a:ea typeface="新細明體"/>
                  <a:cs typeface="Times New Roman" panose="02020603050405020304" pitchFamily="18" charset="0"/>
                </a:rPr>
                <a:t>Vanguard</a:t>
              </a:r>
              <a:endParaRPr lang="zh-HK" sz="1400" dirty="0">
                <a:effectLst/>
                <a:latin typeface="Times New Roman" panose="02020603050405020304" pitchFamily="18" charset="0"/>
                <a:ea typeface="新細明體"/>
                <a:cs typeface="Times New Roman" panose="02020603050405020304" pitchFamily="18" charset="0"/>
              </a:endParaRPr>
            </a:p>
          </p:txBody>
        </p:sp>
      </p:grpSp>
      <p:grpSp>
        <p:nvGrpSpPr>
          <p:cNvPr id="80" name="群組 79"/>
          <p:cNvGrpSpPr/>
          <p:nvPr/>
        </p:nvGrpSpPr>
        <p:grpSpPr>
          <a:xfrm>
            <a:off x="2034359" y="3754119"/>
            <a:ext cx="3635421" cy="2215191"/>
            <a:chOff x="-373968" y="0"/>
            <a:chExt cx="3635565" cy="2215669"/>
          </a:xfrm>
        </p:grpSpPr>
        <p:sp>
          <p:nvSpPr>
            <p:cNvPr id="81" name="Flowchart: Delay 27"/>
            <p:cNvSpPr/>
            <p:nvPr/>
          </p:nvSpPr>
          <p:spPr>
            <a:xfrm rot="16200000">
              <a:off x="-13335" y="10229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82" name="Flowchart: Delay 28"/>
            <p:cNvSpPr/>
            <p:nvPr/>
          </p:nvSpPr>
          <p:spPr>
            <a:xfrm rot="16200000">
              <a:off x="215265" y="1136650"/>
              <a:ext cx="339090" cy="12319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83" name="Flowchart: Delay 29"/>
            <p:cNvSpPr/>
            <p:nvPr/>
          </p:nvSpPr>
          <p:spPr>
            <a:xfrm rot="16200000">
              <a:off x="595630" y="7943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84" name="Flowchart: Delay 30"/>
            <p:cNvSpPr/>
            <p:nvPr/>
          </p:nvSpPr>
          <p:spPr>
            <a:xfrm rot="16200000">
              <a:off x="813435" y="10229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85" name="Flowchart: Delay 31"/>
            <p:cNvSpPr/>
            <p:nvPr/>
          </p:nvSpPr>
          <p:spPr>
            <a:xfrm rot="16200000">
              <a:off x="1205230" y="679450"/>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86" name="Flowchart: Delay 32"/>
            <p:cNvSpPr/>
            <p:nvPr/>
          </p:nvSpPr>
          <p:spPr>
            <a:xfrm rot="16200000">
              <a:off x="1510030" y="7943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87" name="Flowchart: Delay 33"/>
            <p:cNvSpPr/>
            <p:nvPr/>
          </p:nvSpPr>
          <p:spPr>
            <a:xfrm rot="16200000">
              <a:off x="1920240" y="679450"/>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88" name="Flowchart: Delay 34"/>
            <p:cNvSpPr/>
            <p:nvPr/>
          </p:nvSpPr>
          <p:spPr>
            <a:xfrm rot="16200000">
              <a:off x="2225040" y="7943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89" name="Flowchart: Delay 35"/>
            <p:cNvSpPr/>
            <p:nvPr/>
          </p:nvSpPr>
          <p:spPr>
            <a:xfrm rot="16200000">
              <a:off x="2653030" y="7943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90" name="Flowchart: Delay 36"/>
            <p:cNvSpPr/>
            <p:nvPr/>
          </p:nvSpPr>
          <p:spPr>
            <a:xfrm rot="16200000">
              <a:off x="2910840" y="794385"/>
              <a:ext cx="339458" cy="123471"/>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cxnSp>
          <p:nvCxnSpPr>
            <p:cNvPr id="91" name="Straight Connector 69"/>
            <p:cNvCxnSpPr/>
            <p:nvPr/>
          </p:nvCxnSpPr>
          <p:spPr>
            <a:xfrm flipV="1">
              <a:off x="180975" y="22860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Connector 70"/>
            <p:cNvCxnSpPr/>
            <p:nvPr/>
          </p:nvCxnSpPr>
          <p:spPr>
            <a:xfrm flipV="1">
              <a:off x="398780" y="45720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Connector 38"/>
            <p:cNvCxnSpPr/>
            <p:nvPr/>
          </p:nvCxnSpPr>
          <p:spPr>
            <a:xfrm flipV="1">
              <a:off x="779780" y="11430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Connector 40"/>
            <p:cNvCxnSpPr/>
            <p:nvPr/>
          </p:nvCxnSpPr>
          <p:spPr>
            <a:xfrm flipV="1">
              <a:off x="983615" y="34290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Connector 41"/>
            <p:cNvCxnSpPr/>
            <p:nvPr/>
          </p:nvCxnSpPr>
          <p:spPr>
            <a:xfrm flipV="1">
              <a:off x="1389380" y="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Connector 42"/>
            <p:cNvCxnSpPr/>
            <p:nvPr/>
          </p:nvCxnSpPr>
          <p:spPr>
            <a:xfrm flipV="1">
              <a:off x="1694180" y="95885"/>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Connector 43"/>
            <p:cNvCxnSpPr/>
            <p:nvPr/>
          </p:nvCxnSpPr>
          <p:spPr>
            <a:xfrm flipV="1">
              <a:off x="2075180" y="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Connector 44"/>
            <p:cNvCxnSpPr/>
            <p:nvPr/>
          </p:nvCxnSpPr>
          <p:spPr>
            <a:xfrm flipV="1">
              <a:off x="2379980" y="95885"/>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Connector 45"/>
            <p:cNvCxnSpPr/>
            <p:nvPr/>
          </p:nvCxnSpPr>
          <p:spPr>
            <a:xfrm flipV="1">
              <a:off x="2835275" y="11430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Connector 46"/>
            <p:cNvCxnSpPr/>
            <p:nvPr/>
          </p:nvCxnSpPr>
          <p:spPr>
            <a:xfrm flipV="1">
              <a:off x="3082290" y="114300"/>
              <a:ext cx="0" cy="47524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1" name="TextBox 47"/>
            <p:cNvSpPr txBox="1"/>
            <p:nvPr/>
          </p:nvSpPr>
          <p:spPr>
            <a:xfrm rot="5400000">
              <a:off x="-433647" y="1257353"/>
              <a:ext cx="726879" cy="607521"/>
            </a:xfrm>
            <a:prstGeom prst="rect">
              <a:avLst/>
            </a:prstGeom>
            <a:noFill/>
          </p:spPr>
          <p:txBody>
            <a:bodyPr wrap="square" rtlCol="0">
              <a:noAutofit/>
            </a:bodyPr>
            <a:lstStyle/>
            <a:p>
              <a:pPr>
                <a:spcAft>
                  <a:spcPts val="0"/>
                </a:spcAft>
              </a:pPr>
              <a:r>
                <a:rPr lang="en-US" altLang="zh-CN" sz="1300" i="1" kern="1200" dirty="0" err="1">
                  <a:solidFill>
                    <a:srgbClr val="000000"/>
                  </a:solidFill>
                  <a:effectLst/>
                  <a:latin typeface="Times New Roman" panose="02020603050405020304" pitchFamily="18" charset="0"/>
                  <a:ea typeface="新細明體"/>
                  <a:cs typeface="Times New Roman" panose="02020603050405020304" pitchFamily="18" charset="0"/>
                </a:rPr>
                <a:t>Jiyuan</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102" name="TextBox 48"/>
            <p:cNvSpPr txBox="1"/>
            <p:nvPr/>
          </p:nvSpPr>
          <p:spPr>
            <a:xfrm>
              <a:off x="162766" y="1391697"/>
              <a:ext cx="430604" cy="823972"/>
            </a:xfrm>
            <a:prstGeom prst="rect">
              <a:avLst/>
            </a:prstGeom>
            <a:noFill/>
          </p:spPr>
          <p:txBody>
            <a:bodyPr vert="eaVert" wrap="square" rtlCol="0">
              <a:noAutofit/>
            </a:bodyPr>
            <a:lstStyle/>
            <a:p>
              <a:pPr>
                <a:spcAft>
                  <a:spcPts val="0"/>
                </a:spcAft>
              </a:pPr>
              <a:r>
                <a:rPr lang="en-US" altLang="zh-CN" sz="1300" i="1" kern="1200" dirty="0" err="1">
                  <a:solidFill>
                    <a:srgbClr val="000000"/>
                  </a:solidFill>
                  <a:effectLst/>
                  <a:latin typeface="Times New Roman" panose="02020603050405020304" pitchFamily="18" charset="0"/>
                  <a:ea typeface="新細明體"/>
                  <a:cs typeface="Times New Roman" panose="02020603050405020304" pitchFamily="18" charset="0"/>
                </a:rPr>
                <a:t>Guangjia</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103" name="TextBox 49"/>
            <p:cNvSpPr txBox="1"/>
            <p:nvPr/>
          </p:nvSpPr>
          <p:spPr>
            <a:xfrm>
              <a:off x="499889" y="1095447"/>
              <a:ext cx="417377" cy="849569"/>
            </a:xfrm>
            <a:prstGeom prst="rect">
              <a:avLst/>
            </a:prstGeom>
            <a:noFill/>
          </p:spPr>
          <p:txBody>
            <a:bodyPr vert="eaVert" wrap="square" rtlCol="0">
              <a:noAutofit/>
            </a:bodyPr>
            <a:lstStyle/>
            <a:p>
              <a:pPr>
                <a:spcAft>
                  <a:spcPts val="0"/>
                </a:spcAft>
              </a:pPr>
              <a:r>
                <a:rPr lang="en-US" altLang="zh-CN" sz="1300" i="1" kern="1200" dirty="0" err="1">
                  <a:solidFill>
                    <a:srgbClr val="000000"/>
                  </a:solidFill>
                  <a:effectLst/>
                  <a:latin typeface="Times New Roman" panose="02020603050405020304" pitchFamily="18" charset="0"/>
                  <a:ea typeface="新細明體"/>
                  <a:cs typeface="Times New Roman" panose="02020603050405020304" pitchFamily="18" charset="0"/>
                </a:rPr>
                <a:t>Zhiyuan</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104" name="TextBox 50"/>
            <p:cNvSpPr txBox="1"/>
            <p:nvPr/>
          </p:nvSpPr>
          <p:spPr>
            <a:xfrm>
              <a:off x="840759" y="1371600"/>
              <a:ext cx="385911" cy="736069"/>
            </a:xfrm>
            <a:prstGeom prst="rect">
              <a:avLst/>
            </a:prstGeom>
            <a:noFill/>
          </p:spPr>
          <p:txBody>
            <a:bodyPr vert="eaVert" wrap="square" rtlCol="0">
              <a:noAutofit/>
            </a:bodyPr>
            <a:lstStyle/>
            <a:p>
              <a:pPr>
                <a:spcAft>
                  <a:spcPts val="0"/>
                </a:spcAft>
              </a:pPr>
              <a:r>
                <a:rPr lang="en-US" altLang="zh-CN" sz="1300" i="1" dirty="0">
                  <a:solidFill>
                    <a:srgbClr val="000000"/>
                  </a:solidFill>
                  <a:latin typeface="Times New Roman" panose="02020603050405020304" pitchFamily="18" charset="0"/>
                  <a:ea typeface="新細明體"/>
                  <a:cs typeface="Times New Roman" panose="02020603050405020304" pitchFamily="18" charset="0"/>
                </a:rPr>
                <a:t>Jìngyuan</a:t>
              </a:r>
              <a:r>
                <a:rPr lang="en-US" altLang="zh-CN" sz="1300" dirty="0">
                  <a:solidFill>
                    <a:srgbClr val="000000"/>
                  </a:solidFill>
                  <a:latin typeface="Times New Roman" panose="02020603050405020304" pitchFamily="18" charset="0"/>
                  <a:ea typeface="新細明體"/>
                  <a:cs typeface="Times New Roman" panose="02020603050405020304" pitchFamily="18" charset="0"/>
                </a:rPr>
                <a:t> </a:t>
              </a:r>
              <a:endParaRPr lang="zh-HK" sz="1300" dirty="0">
                <a:effectLst/>
                <a:latin typeface="Times New Roman" panose="02020603050405020304" pitchFamily="18" charset="0"/>
                <a:ea typeface="新細明體"/>
                <a:cs typeface="Times New Roman" panose="02020603050405020304" pitchFamily="18" charset="0"/>
              </a:endParaRPr>
            </a:p>
          </p:txBody>
        </p:sp>
        <p:sp>
          <p:nvSpPr>
            <p:cNvPr id="105" name="TextBox 51"/>
            <p:cNvSpPr txBox="1"/>
            <p:nvPr/>
          </p:nvSpPr>
          <p:spPr>
            <a:xfrm>
              <a:off x="1316621" y="1099660"/>
              <a:ext cx="554724" cy="958357"/>
            </a:xfrm>
            <a:prstGeom prst="rect">
              <a:avLst/>
            </a:prstGeom>
            <a:noFill/>
          </p:spPr>
          <p:txBody>
            <a:bodyPr vert="eaVert" wrap="square" rtlCol="0">
              <a:noAutofit/>
            </a:bodyPr>
            <a:lstStyle/>
            <a:p>
              <a:pPr>
                <a:spcAft>
                  <a:spcPts val="0"/>
                </a:spcAft>
              </a:pPr>
              <a:r>
                <a:rPr lang="en-US" altLang="zh-HK" sz="1300" i="1" dirty="0">
                  <a:solidFill>
                    <a:srgbClr val="000000"/>
                  </a:solidFill>
                  <a:latin typeface="Times New Roman" panose="02020603050405020304" pitchFamily="18" charset="0"/>
                  <a:ea typeface="新細明體"/>
                  <a:cs typeface="Times New Roman" panose="02020603050405020304" pitchFamily="18" charset="0"/>
                </a:rPr>
                <a:t>Zhenyuan</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106" name="TextBox 52"/>
            <p:cNvSpPr txBox="1"/>
            <p:nvPr/>
          </p:nvSpPr>
          <p:spPr>
            <a:xfrm>
              <a:off x="1871345" y="1028700"/>
              <a:ext cx="432572" cy="894931"/>
            </a:xfrm>
            <a:prstGeom prst="rect">
              <a:avLst/>
            </a:prstGeom>
            <a:noFill/>
          </p:spPr>
          <p:txBody>
            <a:bodyPr vert="eaVert" wrap="square" rtlCol="0">
              <a:noAutofit/>
            </a:bodyPr>
            <a:lstStyle/>
            <a:p>
              <a:pPr>
                <a:spcAft>
                  <a:spcPts val="0"/>
                </a:spcAft>
              </a:pPr>
              <a:r>
                <a:rPr lang="en-US" altLang="zh-CN" sz="1300" i="1" kern="1200" dirty="0">
                  <a:solidFill>
                    <a:srgbClr val="000000"/>
                  </a:solidFill>
                  <a:effectLst/>
                  <a:latin typeface="Times New Roman" panose="02020603050405020304" pitchFamily="18" charset="0"/>
                  <a:ea typeface="新細明體"/>
                  <a:cs typeface="Times New Roman" panose="02020603050405020304" pitchFamily="18" charset="0"/>
                </a:rPr>
                <a:t>Laiyuan</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107" name="TextBox 53"/>
            <p:cNvSpPr txBox="1"/>
            <p:nvPr/>
          </p:nvSpPr>
          <p:spPr>
            <a:xfrm>
              <a:off x="2182495" y="1143000"/>
              <a:ext cx="426484" cy="894931"/>
            </a:xfrm>
            <a:prstGeom prst="rect">
              <a:avLst/>
            </a:prstGeom>
            <a:noFill/>
          </p:spPr>
          <p:txBody>
            <a:bodyPr vert="eaVert" wrap="square" rtlCol="0">
              <a:noAutofit/>
            </a:bodyPr>
            <a:lstStyle/>
            <a:p>
              <a:pPr>
                <a:spcAft>
                  <a:spcPts val="0"/>
                </a:spcAft>
              </a:pPr>
              <a:r>
                <a:rPr lang="en-US" altLang="zh-CN" sz="1300" i="1" dirty="0" err="1">
                  <a:solidFill>
                    <a:srgbClr val="000000"/>
                  </a:solidFill>
                  <a:latin typeface="Times New Roman" panose="02020603050405020304" pitchFamily="18" charset="0"/>
                  <a:ea typeface="新細明體"/>
                  <a:cs typeface="Times New Roman" panose="02020603050405020304" pitchFamily="18" charset="0"/>
                </a:rPr>
                <a:t>Jīngyuan</a:t>
              </a:r>
              <a:endParaRPr lang="en-US" altLang="zh-CN" sz="1300" i="1" dirty="0">
                <a:solidFill>
                  <a:srgbClr val="000000"/>
                </a:solidFill>
                <a:latin typeface="Times New Roman" panose="02020603050405020304" pitchFamily="18" charset="0"/>
                <a:ea typeface="新細明體"/>
                <a:cs typeface="Times New Roman" panose="02020603050405020304" pitchFamily="18" charset="0"/>
              </a:endParaRPr>
            </a:p>
          </p:txBody>
        </p:sp>
        <p:sp>
          <p:nvSpPr>
            <p:cNvPr id="108" name="TextBox 54"/>
            <p:cNvSpPr txBox="1"/>
            <p:nvPr/>
          </p:nvSpPr>
          <p:spPr>
            <a:xfrm>
              <a:off x="2571223" y="1143000"/>
              <a:ext cx="456702" cy="874025"/>
            </a:xfrm>
            <a:prstGeom prst="rect">
              <a:avLst/>
            </a:prstGeom>
            <a:noFill/>
          </p:spPr>
          <p:txBody>
            <a:bodyPr vert="eaVert" wrap="square" rtlCol="0">
              <a:noAutofit/>
            </a:bodyPr>
            <a:lstStyle/>
            <a:p>
              <a:pPr>
                <a:spcAft>
                  <a:spcPts val="0"/>
                </a:spcAft>
              </a:pPr>
              <a:r>
                <a:rPr lang="en-US" altLang="zh-CN" sz="1300" i="1" kern="1200" dirty="0" err="1">
                  <a:solidFill>
                    <a:srgbClr val="000000"/>
                  </a:solidFill>
                  <a:effectLst/>
                  <a:latin typeface="Times New Roman" panose="02020603050405020304" pitchFamily="18" charset="0"/>
                  <a:ea typeface="新細明體"/>
                  <a:cs typeface="Times New Roman" panose="02020603050405020304" pitchFamily="18" charset="0"/>
                </a:rPr>
                <a:t>Chaoyong</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109" name="TextBox 55"/>
            <p:cNvSpPr txBox="1"/>
            <p:nvPr/>
          </p:nvSpPr>
          <p:spPr>
            <a:xfrm>
              <a:off x="2977553" y="1143000"/>
              <a:ext cx="284044" cy="781554"/>
            </a:xfrm>
            <a:prstGeom prst="rect">
              <a:avLst/>
            </a:prstGeom>
            <a:noFill/>
          </p:spPr>
          <p:txBody>
            <a:bodyPr vert="eaVert" wrap="square" rtlCol="0">
              <a:noAutofit/>
            </a:bodyPr>
            <a:lstStyle/>
            <a:p>
              <a:pPr>
                <a:spcAft>
                  <a:spcPts val="0"/>
                </a:spcAft>
              </a:pPr>
              <a:r>
                <a:rPr lang="en-US" altLang="zh-CN" sz="1300" i="1" kern="1200" dirty="0" err="1">
                  <a:solidFill>
                    <a:srgbClr val="000000"/>
                  </a:solidFill>
                  <a:effectLst/>
                  <a:latin typeface="Times New Roman" panose="02020603050405020304" pitchFamily="18" charset="0"/>
                  <a:ea typeface="新細明體"/>
                  <a:cs typeface="Times New Roman" panose="02020603050405020304" pitchFamily="18" charset="0"/>
                </a:rPr>
                <a:t>Yangwei</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110" name="Line Callout 2 89"/>
            <p:cNvSpPr/>
            <p:nvPr/>
          </p:nvSpPr>
          <p:spPr>
            <a:xfrm>
              <a:off x="1465580" y="435610"/>
              <a:ext cx="123471" cy="135783"/>
            </a:xfrm>
            <a:prstGeom prst="borderCallout2">
              <a:avLst>
                <a:gd name="adj1" fmla="val 18750"/>
                <a:gd name="adj2" fmla="val -8333"/>
                <a:gd name="adj3" fmla="val 66133"/>
                <a:gd name="adj4" fmla="val -26144"/>
                <a:gd name="adj5" fmla="val 112500"/>
                <a:gd name="adj6" fmla="val -46667"/>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11" name="TextBox 90"/>
            <p:cNvSpPr txBox="1"/>
            <p:nvPr/>
          </p:nvSpPr>
          <p:spPr>
            <a:xfrm>
              <a:off x="1184718" y="954615"/>
              <a:ext cx="370762" cy="867991"/>
            </a:xfrm>
            <a:prstGeom prst="rect">
              <a:avLst/>
            </a:prstGeom>
            <a:noFill/>
          </p:spPr>
          <p:txBody>
            <a:bodyPr vert="eaVert" wrap="square" rtlCol="0">
              <a:noAutofit/>
            </a:bodyPr>
            <a:lstStyle/>
            <a:p>
              <a:pPr>
                <a:spcAft>
                  <a:spcPts val="0"/>
                </a:spcAft>
              </a:pPr>
              <a:r>
                <a:rPr lang="en-US" altLang="zh-CN" sz="1300" i="1" kern="1200" dirty="0">
                  <a:solidFill>
                    <a:srgbClr val="000000"/>
                  </a:solidFill>
                  <a:effectLst/>
                  <a:latin typeface="Times New Roman" panose="02020603050405020304" pitchFamily="18" charset="0"/>
                  <a:ea typeface="新細明體"/>
                  <a:cs typeface="Times New Roman" panose="02020603050405020304" pitchFamily="18" charset="0"/>
                </a:rPr>
                <a:t>Dingyuan</a:t>
              </a:r>
              <a:endParaRPr lang="zh-HK" sz="1300" i="1" dirty="0">
                <a:effectLst/>
                <a:latin typeface="Times New Roman" panose="02020603050405020304" pitchFamily="18" charset="0"/>
                <a:ea typeface="新細明體"/>
                <a:cs typeface="Times New Roman" panose="02020603050405020304" pitchFamily="18" charset="0"/>
              </a:endParaRPr>
            </a:p>
          </p:txBody>
        </p:sp>
      </p:grpSp>
      <p:grpSp>
        <p:nvGrpSpPr>
          <p:cNvPr id="121" name="群組 120"/>
          <p:cNvGrpSpPr/>
          <p:nvPr/>
        </p:nvGrpSpPr>
        <p:grpSpPr>
          <a:xfrm>
            <a:off x="7117229" y="4037210"/>
            <a:ext cx="1745894" cy="1689872"/>
            <a:chOff x="-377402" y="-17500"/>
            <a:chExt cx="1746563" cy="1690419"/>
          </a:xfrm>
        </p:grpSpPr>
        <p:sp>
          <p:nvSpPr>
            <p:cNvPr id="122" name="Flowchart: Delay 25"/>
            <p:cNvSpPr/>
            <p:nvPr/>
          </p:nvSpPr>
          <p:spPr>
            <a:xfrm rot="12602624">
              <a:off x="29137" y="1099258"/>
              <a:ext cx="308674" cy="135783"/>
            </a:xfrm>
            <a:prstGeom prst="flowChartDelay">
              <a:avLst/>
            </a:prstGeom>
            <a:solidFill>
              <a:srgbClr val="1F497D">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Times New Roman" panose="02020603050405020304" pitchFamily="18" charset="0"/>
                <a:ea typeface="新細明體"/>
                <a:cs typeface="Times New Roman" panose="02020603050405020304" pitchFamily="18" charset="0"/>
              </a:endParaRPr>
            </a:p>
          </p:txBody>
        </p:sp>
        <p:sp>
          <p:nvSpPr>
            <p:cNvPr id="123" name="Flowchart: Delay 26"/>
            <p:cNvSpPr/>
            <p:nvPr/>
          </p:nvSpPr>
          <p:spPr>
            <a:xfrm rot="12602624">
              <a:off x="112957" y="756358"/>
              <a:ext cx="308674" cy="135783"/>
            </a:xfrm>
            <a:prstGeom prst="flowChartDelay">
              <a:avLst/>
            </a:prstGeom>
            <a:solidFill>
              <a:srgbClr val="1F497D">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Times New Roman" panose="02020603050405020304" pitchFamily="18" charset="0"/>
                <a:ea typeface="新細明體"/>
                <a:cs typeface="Times New Roman" panose="02020603050405020304" pitchFamily="18" charset="0"/>
              </a:endParaRPr>
            </a:p>
          </p:txBody>
        </p:sp>
        <p:sp>
          <p:nvSpPr>
            <p:cNvPr id="124" name="Flowchart: Delay 37"/>
            <p:cNvSpPr/>
            <p:nvPr/>
          </p:nvSpPr>
          <p:spPr>
            <a:xfrm rot="11950788">
              <a:off x="582857" y="650313"/>
              <a:ext cx="202503" cy="122258"/>
            </a:xfrm>
            <a:prstGeom prst="flowChartDelay">
              <a:avLst/>
            </a:prstGeom>
            <a:solidFill>
              <a:srgbClr val="1F497D">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Times New Roman" panose="02020603050405020304" pitchFamily="18" charset="0"/>
                <a:ea typeface="新細明體"/>
                <a:cs typeface="Times New Roman" panose="02020603050405020304" pitchFamily="18" charset="0"/>
              </a:endParaRPr>
            </a:p>
          </p:txBody>
        </p:sp>
        <p:sp>
          <p:nvSpPr>
            <p:cNvPr id="125" name="Flowchart: Delay 39"/>
            <p:cNvSpPr/>
            <p:nvPr/>
          </p:nvSpPr>
          <p:spPr>
            <a:xfrm rot="11950788">
              <a:off x="571427" y="307413"/>
              <a:ext cx="202503" cy="122258"/>
            </a:xfrm>
            <a:prstGeom prst="flowChartDelay">
              <a:avLst/>
            </a:prstGeom>
            <a:solidFill>
              <a:srgbClr val="1F497D">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Times New Roman" panose="02020603050405020304" pitchFamily="18" charset="0"/>
                <a:ea typeface="新細明體"/>
                <a:cs typeface="Times New Roman" panose="02020603050405020304" pitchFamily="18" charset="0"/>
              </a:endParaRPr>
            </a:p>
          </p:txBody>
        </p:sp>
        <p:sp>
          <p:nvSpPr>
            <p:cNvPr id="126" name="TextBox 56"/>
            <p:cNvSpPr txBox="1"/>
            <p:nvPr/>
          </p:nvSpPr>
          <p:spPr>
            <a:xfrm rot="18019618">
              <a:off x="497468" y="1035953"/>
              <a:ext cx="387957" cy="885976"/>
            </a:xfrm>
            <a:prstGeom prst="rect">
              <a:avLst/>
            </a:prstGeom>
            <a:noFill/>
          </p:spPr>
          <p:txBody>
            <a:bodyPr vert="eaVert"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300" b="0" i="1" u="none" strike="noStrike" kern="1200" cap="none" spc="0" normalizeH="0" baseline="0" noProof="0" dirty="0" err="1">
                  <a:ln>
                    <a:noFill/>
                  </a:ln>
                  <a:solidFill>
                    <a:srgbClr val="000000"/>
                  </a:solidFill>
                  <a:effectLst/>
                  <a:uLnTx/>
                  <a:uFillTx/>
                  <a:latin typeface="Times New Roman" panose="02020603050405020304" pitchFamily="18" charset="0"/>
                  <a:ea typeface="新細明體"/>
                  <a:cs typeface="Times New Roman" panose="02020603050405020304" pitchFamily="18" charset="0"/>
                </a:rPr>
                <a:t>Pingyuan</a:t>
              </a:r>
              <a:endParaRPr kumimoji="0" lang="zh-HK" altLang="en-US" sz="1300" b="0" i="1"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127" name="TextBox 57"/>
            <p:cNvSpPr txBox="1"/>
            <p:nvPr/>
          </p:nvSpPr>
          <p:spPr>
            <a:xfrm rot="18109911">
              <a:off x="674014" y="694634"/>
              <a:ext cx="387957" cy="1002337"/>
            </a:xfrm>
            <a:prstGeom prst="rect">
              <a:avLst/>
            </a:prstGeom>
            <a:noFill/>
          </p:spPr>
          <p:txBody>
            <a:bodyPr vert="eaVert"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300" b="0" i="1" u="none" strike="noStrike" kern="1200" cap="none" spc="0" normalizeH="0" baseline="0" noProof="0" dirty="0" err="1">
                  <a:ln>
                    <a:noFill/>
                  </a:ln>
                  <a:solidFill>
                    <a:srgbClr val="000000"/>
                  </a:solidFill>
                  <a:effectLst/>
                  <a:uLnTx/>
                  <a:uFillTx/>
                  <a:latin typeface="Times New Roman" panose="02020603050405020304" pitchFamily="18" charset="0"/>
                  <a:ea typeface="新細明體"/>
                  <a:cs typeface="Times New Roman" panose="02020603050405020304" pitchFamily="18" charset="0"/>
                </a:rPr>
                <a:t>Guangbing</a:t>
              </a:r>
              <a:endParaRPr kumimoji="0" lang="zh-HK" altLang="en-US" sz="1300" b="0" i="1"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128" name="TextBox 58"/>
            <p:cNvSpPr txBox="1"/>
            <p:nvPr/>
          </p:nvSpPr>
          <p:spPr>
            <a:xfrm rot="17784366">
              <a:off x="-74856" y="-50547"/>
              <a:ext cx="387957" cy="993049"/>
            </a:xfrm>
            <a:prstGeom prst="rect">
              <a:avLst/>
            </a:prstGeom>
            <a:noFill/>
          </p:spPr>
          <p:txBody>
            <a:bodyPr vert="eaVert"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300" b="0" i="0"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Torpedo boat</a:t>
              </a:r>
              <a:endParaRPr kumimoji="0" lang="zh-HK" altLang="en-US" sz="13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129" name="TextBox 59"/>
            <p:cNvSpPr txBox="1"/>
            <p:nvPr/>
          </p:nvSpPr>
          <p:spPr>
            <a:xfrm rot="17784366">
              <a:off x="53840" y="-404212"/>
              <a:ext cx="426908" cy="1200332"/>
            </a:xfrm>
            <a:prstGeom prst="rect">
              <a:avLst/>
            </a:prstGeom>
            <a:noFill/>
          </p:spPr>
          <p:txBody>
            <a:bodyPr vert="eaVert"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300" b="0" i="0"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Torpedo boat</a:t>
              </a:r>
              <a:endParaRPr kumimoji="0" lang="zh-HK" altLang="en-US" sz="13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grpSp>
      <p:sp>
        <p:nvSpPr>
          <p:cNvPr id="130" name="TextBox 86"/>
          <p:cNvSpPr txBox="1"/>
          <p:nvPr/>
        </p:nvSpPr>
        <p:spPr>
          <a:xfrm rot="691103">
            <a:off x="4843718" y="1153470"/>
            <a:ext cx="2364422" cy="626434"/>
          </a:xfrm>
          <a:prstGeom prst="rect">
            <a:avLst/>
          </a:prstGeom>
          <a:solidFill>
            <a:srgbClr val="F79646">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The line ahead formation</a:t>
            </a:r>
            <a:r>
              <a:rPr kumimoji="0" lang="en-US" altLang="zh-CN" sz="1200" b="0" i="0" u="none" strike="noStrike" kern="1200" cap="none" spc="0" normalizeH="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 consisted of warships </a:t>
            </a:r>
            <a:r>
              <a:rPr lang="en-US" altLang="zh-CN" sz="1200" dirty="0">
                <a:solidFill>
                  <a:srgbClr val="000000"/>
                </a:solidFill>
                <a:latin typeface="Times New Roman" panose="02020603050405020304" pitchFamily="18" charset="0"/>
                <a:ea typeface="新細明體"/>
                <a:cs typeface="Times New Roman" panose="02020603050405020304" pitchFamily="18" charset="0"/>
              </a:rPr>
              <a:t>lining up and advancing in a single line.</a:t>
            </a:r>
            <a:endParaRPr kumimoji="0" lang="zh-HK" altLang="en-US"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新細明體"/>
              <a:cs typeface="Times New Roman" panose="02020603050405020304" pitchFamily="18" charset="0"/>
            </a:endParaRPr>
          </a:p>
        </p:txBody>
      </p:sp>
      <p:sp>
        <p:nvSpPr>
          <p:cNvPr id="131" name="TextBox 60"/>
          <p:cNvSpPr txBox="1"/>
          <p:nvPr/>
        </p:nvSpPr>
        <p:spPr>
          <a:xfrm>
            <a:off x="5169226" y="107575"/>
            <a:ext cx="2424922" cy="816136"/>
          </a:xfrm>
          <a:prstGeom prst="rect">
            <a:avLst/>
          </a:prstGeom>
          <a:solidFill>
            <a:srgbClr val="C0504D">
              <a:lumMod val="40000"/>
              <a:lumOff val="6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Times New Roman" panose="02020603050405020304" pitchFamily="18" charset="0"/>
                <a:ea typeface="新細明體"/>
                <a:cs typeface="Times New Roman" panose="02020603050405020304" pitchFamily="18" charset="0"/>
              </a:rPr>
              <a:t>Date: 17 September AD1894</a:t>
            </a:r>
            <a:endParaRPr lang="zh-HK" altLang="en-US" sz="1500" dirty="0">
              <a:solidFill>
                <a:srgbClr val="000000"/>
              </a:solidFill>
              <a:latin typeface="Times New Roman" panose="02020603050405020304" pitchFamily="18" charset="0"/>
              <a:ea typeface="新細明體"/>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altLang="zh-CN" sz="1500" dirty="0">
                <a:solidFill>
                  <a:srgbClr val="000000"/>
                </a:solidFill>
                <a:latin typeface="Times New Roman" panose="02020603050405020304" pitchFamily="18" charset="0"/>
                <a:ea typeface="新細明體"/>
                <a:cs typeface="Times New Roman" panose="02020603050405020304" pitchFamily="18" charset="0"/>
              </a:rPr>
              <a:t>Place: Yellow Sea</a:t>
            </a:r>
            <a:endParaRPr lang="zh-HK" altLang="en-US" sz="1500" dirty="0">
              <a:solidFill>
                <a:srgbClr val="000000"/>
              </a:solidFill>
              <a:latin typeface="Times New Roman" panose="02020603050405020304" pitchFamily="18" charset="0"/>
              <a:ea typeface="新細明體"/>
              <a:cs typeface="Times New Roman" panose="02020603050405020304" pitchFamily="18" charset="0"/>
            </a:endParaRPr>
          </a:p>
        </p:txBody>
      </p:sp>
      <p:sp>
        <p:nvSpPr>
          <p:cNvPr id="133" name="Arc 67"/>
          <p:cNvSpPr/>
          <p:nvPr/>
        </p:nvSpPr>
        <p:spPr>
          <a:xfrm>
            <a:off x="7204893" y="2569197"/>
            <a:ext cx="778510" cy="1289685"/>
          </a:xfrm>
          <a:prstGeom prst="arc">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34" name="Freeform 66"/>
          <p:cNvSpPr/>
          <p:nvPr/>
        </p:nvSpPr>
        <p:spPr>
          <a:xfrm rot="20895855">
            <a:off x="3530493" y="1670833"/>
            <a:ext cx="537683" cy="239463"/>
          </a:xfrm>
          <a:custGeom>
            <a:avLst/>
            <a:gdLst>
              <a:gd name="connsiteX0" fmla="*/ 0 w 627158"/>
              <a:gd name="connsiteY0" fmla="*/ 0 h 253982"/>
              <a:gd name="connsiteX1" fmla="*/ 112541 w 627158"/>
              <a:gd name="connsiteY1" fmla="*/ 14067 h 253982"/>
              <a:gd name="connsiteX2" fmla="*/ 211015 w 627158"/>
              <a:gd name="connsiteY2" fmla="*/ 42203 h 253982"/>
              <a:gd name="connsiteX3" fmla="*/ 267286 w 627158"/>
              <a:gd name="connsiteY3" fmla="*/ 56270 h 253982"/>
              <a:gd name="connsiteX4" fmla="*/ 295421 w 627158"/>
              <a:gd name="connsiteY4" fmla="*/ 84406 h 253982"/>
              <a:gd name="connsiteX5" fmla="*/ 379827 w 627158"/>
              <a:gd name="connsiteY5" fmla="*/ 112541 h 253982"/>
              <a:gd name="connsiteX6" fmla="*/ 422030 w 627158"/>
              <a:gd name="connsiteY6" fmla="*/ 126609 h 253982"/>
              <a:gd name="connsiteX7" fmla="*/ 464233 w 627158"/>
              <a:gd name="connsiteY7" fmla="*/ 154744 h 253982"/>
              <a:gd name="connsiteX8" fmla="*/ 520504 w 627158"/>
              <a:gd name="connsiteY8" fmla="*/ 182880 h 253982"/>
              <a:gd name="connsiteX9" fmla="*/ 576775 w 627158"/>
              <a:gd name="connsiteY9" fmla="*/ 225083 h 25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158" h="253982">
                <a:moveTo>
                  <a:pt x="0" y="0"/>
                </a:moveTo>
                <a:cubicBezTo>
                  <a:pt x="37514" y="4689"/>
                  <a:pt x="75250" y="7852"/>
                  <a:pt x="112541" y="14067"/>
                </a:cubicBezTo>
                <a:cubicBezTo>
                  <a:pt x="165319" y="22863"/>
                  <a:pt x="164183" y="28823"/>
                  <a:pt x="211015" y="42203"/>
                </a:cubicBezTo>
                <a:cubicBezTo>
                  <a:pt x="229605" y="47514"/>
                  <a:pt x="248529" y="51581"/>
                  <a:pt x="267286" y="56270"/>
                </a:cubicBezTo>
                <a:cubicBezTo>
                  <a:pt x="276664" y="65649"/>
                  <a:pt x="283558" y="78474"/>
                  <a:pt x="295421" y="84406"/>
                </a:cubicBezTo>
                <a:cubicBezTo>
                  <a:pt x="321947" y="97669"/>
                  <a:pt x="351692" y="103163"/>
                  <a:pt x="379827" y="112541"/>
                </a:cubicBezTo>
                <a:cubicBezTo>
                  <a:pt x="393895" y="117230"/>
                  <a:pt x="409692" y="118384"/>
                  <a:pt x="422030" y="126609"/>
                </a:cubicBezTo>
                <a:cubicBezTo>
                  <a:pt x="436098" y="135987"/>
                  <a:pt x="449553" y="146356"/>
                  <a:pt x="464233" y="154744"/>
                </a:cubicBezTo>
                <a:cubicBezTo>
                  <a:pt x="482441" y="165149"/>
                  <a:pt x="503055" y="171247"/>
                  <a:pt x="520504" y="182880"/>
                </a:cubicBezTo>
                <a:cubicBezTo>
                  <a:pt x="627158" y="253982"/>
                  <a:pt x="480566" y="176977"/>
                  <a:pt x="576775" y="225083"/>
                </a:cubicBezTo>
              </a:path>
            </a:pathLst>
          </a:cu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02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0"/>
                                        </p:tgtEl>
                                        <p:attrNameLst>
                                          <p:attrName>style.visibility</p:attrName>
                                        </p:attrNameLst>
                                      </p:cBhvr>
                                      <p:to>
                                        <p:strVal val="visible"/>
                                      </p:to>
                                    </p:set>
                                    <p:animEffect transition="in" filter="barn(inVertical)">
                                      <p:cBhvr>
                                        <p:cTn id="25" dur="500"/>
                                        <p:tgtEl>
                                          <p:spTgt spid="13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wipe(down)">
                                      <p:cBhvr>
                                        <p:cTn id="40" dur="500"/>
                                        <p:tgtEl>
                                          <p:spTgt spid="8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21"/>
                                        </p:tgtEl>
                                        <p:attrNameLst>
                                          <p:attrName>style.visibility</p:attrName>
                                        </p:attrNameLst>
                                      </p:cBhvr>
                                      <p:to>
                                        <p:strVal val="visible"/>
                                      </p:to>
                                    </p:set>
                                    <p:animEffect transition="in" filter="wipe(down)">
                                      <p:cBhvr>
                                        <p:cTn id="45" dur="500"/>
                                        <p:tgtEl>
                                          <p:spTgt spid="12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24" grpId="0" animBg="1"/>
      <p:bldP spid="29" grpId="0" animBg="1"/>
      <p:bldP spid="130" grpId="0" animBg="1"/>
      <p:bldP spid="133" grpId="0" animBg="1"/>
      <p:bldP spid="1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Rectangle 2"/>
          <p:cNvSpPr/>
          <p:nvPr/>
        </p:nvSpPr>
        <p:spPr>
          <a:xfrm>
            <a:off x="343647" y="270567"/>
            <a:ext cx="8431131" cy="659490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8" name="TextBox 61"/>
          <p:cNvSpPr txBox="1"/>
          <p:nvPr/>
        </p:nvSpPr>
        <p:spPr>
          <a:xfrm>
            <a:off x="474313" y="1520301"/>
            <a:ext cx="2596100" cy="1503582"/>
          </a:xfrm>
          <a:prstGeom prst="rect">
            <a:avLst/>
          </a:prstGeom>
          <a:noFill/>
        </p:spPr>
        <p:txBody>
          <a:bodyPr wrap="square" rtlCol="0">
            <a:noAutofit/>
          </a:bodyPr>
          <a:lstStyle/>
          <a:p>
            <a:pPr>
              <a:spcAft>
                <a:spcPts val="0"/>
              </a:spcAft>
            </a:pPr>
            <a:r>
              <a:rPr lang="en-US" sz="1200" dirty="0">
                <a:latin typeface="Times New Roman" panose="02020603050405020304" pitchFamily="18" charset="0"/>
                <a:ea typeface="新細明體"/>
                <a:cs typeface="Times New Roman" panose="02020603050405020304" pitchFamily="18" charset="0"/>
              </a:rPr>
              <a:t>Image 2 of 4: When the two fleets began exchanging fire, the </a:t>
            </a:r>
            <a:r>
              <a:rPr lang="en-US" sz="1200" dirty="0" err="1">
                <a:latin typeface="Times New Roman" panose="02020603050405020304" pitchFamily="18" charset="0"/>
                <a:ea typeface="新細明體"/>
                <a:cs typeface="Times New Roman" panose="02020603050405020304" pitchFamily="18" charset="0"/>
              </a:rPr>
              <a:t>Beiyang</a:t>
            </a:r>
            <a:r>
              <a:rPr lang="en-US" sz="1200" dirty="0">
                <a:latin typeface="Times New Roman" panose="02020603050405020304" pitchFamily="18" charset="0"/>
                <a:ea typeface="新細明體"/>
                <a:cs typeface="Times New Roman" panose="02020603050405020304" pitchFamily="18" charset="0"/>
              </a:rPr>
              <a:t> fleet’s weaker </a:t>
            </a:r>
            <a:r>
              <a:rPr lang="en-US" sz="1200" i="1" dirty="0" err="1">
                <a:latin typeface="Times New Roman" panose="02020603050405020304" pitchFamily="18" charset="0"/>
                <a:ea typeface="新細明體"/>
                <a:cs typeface="Times New Roman" panose="02020603050405020304" pitchFamily="18" charset="0"/>
              </a:rPr>
              <a:t>Chaoyong</a:t>
            </a:r>
            <a:r>
              <a:rPr lang="en-US" sz="1200" dirty="0">
                <a:latin typeface="Times New Roman" panose="02020603050405020304" pitchFamily="18" charset="0"/>
                <a:ea typeface="新細明體"/>
                <a:cs typeface="Times New Roman" panose="02020603050405020304" pitchFamily="18" charset="0"/>
              </a:rPr>
              <a:t> and </a:t>
            </a:r>
            <a:r>
              <a:rPr lang="en-US" sz="1200" i="1" dirty="0" err="1">
                <a:latin typeface="Times New Roman" panose="02020603050405020304" pitchFamily="18" charset="0"/>
                <a:ea typeface="新細明體"/>
                <a:cs typeface="Times New Roman" panose="02020603050405020304" pitchFamily="18" charset="0"/>
              </a:rPr>
              <a:t>Yangwei</a:t>
            </a:r>
            <a:r>
              <a:rPr lang="en-US" sz="1200" dirty="0">
                <a:latin typeface="Times New Roman" panose="02020603050405020304" pitchFamily="18" charset="0"/>
                <a:ea typeface="新細明體"/>
                <a:cs typeface="Times New Roman" panose="02020603050405020304" pitchFamily="18" charset="0"/>
              </a:rPr>
              <a:t> were hit by shells and caught fire. They </a:t>
            </a:r>
            <a:r>
              <a:rPr lang="en-US" altLang="zh-CN" sz="1200" kern="1200" dirty="0">
                <a:effectLst/>
                <a:latin typeface="Times New Roman" panose="02020603050405020304" pitchFamily="18" charset="0"/>
                <a:ea typeface="新細明體"/>
                <a:cs typeface="Times New Roman" panose="02020603050405020304" pitchFamily="18" charset="0"/>
              </a:rPr>
              <a:t>immediately turned around and left the scene. </a:t>
            </a:r>
            <a:r>
              <a:rPr lang="en-US" altLang="zh-CN" sz="1200" i="1" kern="1200" dirty="0" err="1" smtClean="0">
                <a:effectLst/>
                <a:latin typeface="Times New Roman" panose="02020603050405020304" pitchFamily="18" charset="0"/>
                <a:ea typeface="新細明體"/>
                <a:cs typeface="Times New Roman" panose="02020603050405020304" pitchFamily="18" charset="0"/>
              </a:rPr>
              <a:t>Chaoyong</a:t>
            </a:r>
            <a:r>
              <a:rPr lang="en-US" altLang="zh-CN" sz="1200" kern="1200" dirty="0" smtClean="0">
                <a:effectLst/>
                <a:latin typeface="Times New Roman" panose="02020603050405020304" pitchFamily="18" charset="0"/>
                <a:ea typeface="新細明體"/>
                <a:cs typeface="Times New Roman" panose="02020603050405020304" pitchFamily="18" charset="0"/>
              </a:rPr>
              <a:t> </a:t>
            </a:r>
            <a:r>
              <a:rPr lang="en-US" altLang="zh-CN" sz="1200" kern="1200" dirty="0">
                <a:effectLst/>
                <a:latin typeface="Times New Roman" panose="02020603050405020304" pitchFamily="18" charset="0"/>
                <a:ea typeface="新細明體"/>
                <a:cs typeface="Times New Roman" panose="02020603050405020304" pitchFamily="18" charset="0"/>
              </a:rPr>
              <a:t>was soon </a:t>
            </a:r>
            <a:r>
              <a:rPr lang="en-US" altLang="zh-CN" sz="1200" kern="1200" dirty="0" smtClean="0">
                <a:effectLst/>
                <a:latin typeface="Times New Roman" panose="02020603050405020304" pitchFamily="18" charset="0"/>
                <a:ea typeface="新細明體"/>
                <a:cs typeface="Times New Roman" panose="02020603050405020304" pitchFamily="18" charset="0"/>
              </a:rPr>
              <a:t>sunk after serious damage. </a:t>
            </a:r>
            <a:endParaRPr lang="en-US" altLang="zh-CN" sz="1200" kern="1200" dirty="0">
              <a:effectLst/>
              <a:latin typeface="Times New Roman" panose="02020603050405020304" pitchFamily="18" charset="0"/>
              <a:ea typeface="新細明體"/>
              <a:cs typeface="Times New Roman" panose="02020603050405020304" pitchFamily="18" charset="0"/>
            </a:endParaRPr>
          </a:p>
        </p:txBody>
      </p:sp>
      <p:sp>
        <p:nvSpPr>
          <p:cNvPr id="9" name="TextBox 4"/>
          <p:cNvSpPr txBox="1"/>
          <p:nvPr/>
        </p:nvSpPr>
        <p:spPr>
          <a:xfrm>
            <a:off x="495287" y="326481"/>
            <a:ext cx="2659529" cy="1051728"/>
          </a:xfrm>
          <a:prstGeom prst="rect">
            <a:avLst/>
          </a:prstGeom>
          <a:solidFill>
            <a:srgbClr val="92D050"/>
          </a:solidFill>
          <a:ln w="38100">
            <a:noFill/>
          </a:ln>
        </p:spPr>
        <p:txBody>
          <a:bodyPr wrap="square" rtlCol="0">
            <a:noAutofit/>
          </a:bodyPr>
          <a:lstStyle/>
          <a:p>
            <a:pPr>
              <a:spcAft>
                <a:spcPts val="0"/>
              </a:spcAft>
            </a:pPr>
            <a:r>
              <a:rPr lang="en-US" altLang="zh-CN" sz="1500" b="1" dirty="0">
                <a:solidFill>
                  <a:srgbClr val="000000"/>
                </a:solidFill>
                <a:latin typeface="Times New Roman" panose="02020603050405020304" pitchFamily="18" charset="0"/>
                <a:ea typeface="新細明體"/>
                <a:cs typeface="Times New Roman" panose="02020603050405020304" pitchFamily="18" charset="0"/>
              </a:rPr>
              <a:t>The Battle of the Yalu River Diagram: Japanese Line Ahead Formation </a:t>
            </a:r>
            <a:r>
              <a:rPr lang="en-US" sz="1500" b="1" dirty="0">
                <a:solidFill>
                  <a:srgbClr val="000000"/>
                </a:solidFill>
                <a:latin typeface="Times New Roman" panose="02020603050405020304" pitchFamily="18" charset="0"/>
                <a:ea typeface="新細明體"/>
                <a:cs typeface="Times New Roman" panose="02020603050405020304" pitchFamily="18" charset="0"/>
              </a:rPr>
              <a:t>vs </a:t>
            </a:r>
            <a:r>
              <a:rPr lang="en-US" sz="1500" b="1" dirty="0" err="1">
                <a:solidFill>
                  <a:srgbClr val="000000"/>
                </a:solidFill>
                <a:latin typeface="Times New Roman" panose="02020603050405020304" pitchFamily="18" charset="0"/>
                <a:ea typeface="新細明體"/>
                <a:cs typeface="Times New Roman" panose="02020603050405020304" pitchFamily="18" charset="0"/>
              </a:rPr>
              <a:t>Beiyang</a:t>
            </a:r>
            <a:r>
              <a:rPr lang="en-US" sz="1500" b="1" dirty="0">
                <a:solidFill>
                  <a:srgbClr val="000000"/>
                </a:solidFill>
                <a:latin typeface="Times New Roman" panose="02020603050405020304" pitchFamily="18" charset="0"/>
                <a:ea typeface="新細明體"/>
                <a:cs typeface="Times New Roman" panose="02020603050405020304" pitchFamily="18" charset="0"/>
              </a:rPr>
              <a:t> Line Abreast F</a:t>
            </a:r>
            <a:r>
              <a:rPr lang="en-US" altLang="zh-CN" sz="1500" b="1" dirty="0">
                <a:solidFill>
                  <a:srgbClr val="000000"/>
                </a:solidFill>
                <a:latin typeface="Times New Roman" panose="02020603050405020304" pitchFamily="18" charset="0"/>
                <a:ea typeface="新細明體"/>
                <a:cs typeface="Times New Roman" panose="02020603050405020304" pitchFamily="18" charset="0"/>
              </a:rPr>
              <a:t>ormation</a:t>
            </a:r>
            <a:r>
              <a:rPr lang="zh-CN" altLang="en-US" sz="1500" b="1" dirty="0">
                <a:solidFill>
                  <a:srgbClr val="000000"/>
                </a:solidFill>
                <a:latin typeface="Times New Roman" panose="02020603050405020304" pitchFamily="18" charset="0"/>
                <a:ea typeface="新細明體"/>
                <a:cs typeface="Times New Roman" panose="02020603050405020304" pitchFamily="18" charset="0"/>
              </a:rPr>
              <a:t> </a:t>
            </a:r>
            <a:endParaRPr lang="zh-HK" altLang="en-US" sz="1500" b="1" dirty="0">
              <a:solidFill>
                <a:srgbClr val="000000"/>
              </a:solidFill>
              <a:latin typeface="Times New Roman" panose="02020603050405020304" pitchFamily="18" charset="0"/>
              <a:ea typeface="新細明體"/>
              <a:cs typeface="Times New Roman" panose="02020603050405020304" pitchFamily="18" charset="0"/>
            </a:endParaRPr>
          </a:p>
        </p:txBody>
      </p:sp>
      <p:pic>
        <p:nvPicPr>
          <p:cNvPr id="10" name="Picture 2"/>
          <p:cNvPicPr>
            <a:picLocks noChangeAspect="1" noChangeArrowheads="1"/>
          </p:cNvPicPr>
          <p:nvPr/>
        </p:nvPicPr>
        <p:blipFill>
          <a:blip r:embed="rId4" cstate="print"/>
          <a:srcRect/>
          <a:stretch>
            <a:fillRect/>
          </a:stretch>
        </p:blipFill>
        <p:spPr bwMode="auto">
          <a:xfrm>
            <a:off x="6236825" y="5597686"/>
            <a:ext cx="1678725" cy="1162734"/>
          </a:xfrm>
          <a:prstGeom prst="rect">
            <a:avLst/>
          </a:prstGeom>
          <a:noFill/>
          <a:ln w="38100">
            <a:solidFill>
              <a:srgbClr val="7030A0"/>
            </a:solidFill>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3119741" y="5569829"/>
            <a:ext cx="1829317" cy="1039381"/>
          </a:xfrm>
          <a:prstGeom prst="rect">
            <a:avLst/>
          </a:prstGeom>
          <a:noFill/>
          <a:ln w="38100">
            <a:solidFill>
              <a:srgbClr val="7030A0"/>
            </a:solidFill>
            <a:miter lim="800000"/>
            <a:headEnd/>
            <a:tailEnd/>
          </a:ln>
          <a:effectLst/>
        </p:spPr>
      </p:pic>
      <p:sp>
        <p:nvSpPr>
          <p:cNvPr id="13" name="TextBox 69"/>
          <p:cNvSpPr txBox="1"/>
          <p:nvPr/>
        </p:nvSpPr>
        <p:spPr>
          <a:xfrm>
            <a:off x="554657" y="3091709"/>
            <a:ext cx="2435411" cy="671344"/>
          </a:xfrm>
          <a:prstGeom prst="rect">
            <a:avLst/>
          </a:prstGeom>
          <a:noFill/>
          <a:ln>
            <a:solidFill>
              <a:sysClr val="windowText" lastClr="000000"/>
            </a:solidFill>
            <a:prstDash val="solid"/>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200" i="1" dirty="0" err="1">
                <a:solidFill>
                  <a:srgbClr val="000000"/>
                </a:solidFill>
                <a:latin typeface="Times New Roman" panose="02020603050405020304" pitchFamily="18" charset="0"/>
                <a:ea typeface="新細明體"/>
                <a:cs typeface="Times New Roman" panose="02020603050405020304" pitchFamily="18" charset="0"/>
              </a:rPr>
              <a:t>Hiei</a:t>
            </a:r>
            <a:r>
              <a:rPr lang="en-US" altLang="zh-CN" sz="1200" dirty="0">
                <a:solidFill>
                  <a:srgbClr val="000000"/>
                </a:solidFill>
                <a:latin typeface="Times New Roman" panose="02020603050405020304" pitchFamily="18" charset="0"/>
                <a:ea typeface="新細明體"/>
                <a:cs typeface="Times New Roman" panose="02020603050405020304" pitchFamily="18" charset="0"/>
              </a:rPr>
              <a:t> was heavily damaged by gun fire and later surrounded by </a:t>
            </a:r>
            <a:r>
              <a:rPr lang="en-US" altLang="zh-CN" sz="1200" dirty="0" err="1">
                <a:solidFill>
                  <a:srgbClr val="000000"/>
                </a:solidFill>
                <a:latin typeface="Times New Roman" panose="02020603050405020304" pitchFamily="18" charset="0"/>
                <a:ea typeface="新細明體"/>
                <a:cs typeface="Times New Roman" panose="02020603050405020304" pitchFamily="18" charset="0"/>
              </a:rPr>
              <a:t>Beiyang</a:t>
            </a:r>
            <a:r>
              <a:rPr lang="en-US" altLang="zh-CN" sz="1200" dirty="0">
                <a:solidFill>
                  <a:srgbClr val="000000"/>
                </a:solidFill>
                <a:latin typeface="Times New Roman" panose="02020603050405020304" pitchFamily="18" charset="0"/>
                <a:ea typeface="新細明體"/>
                <a:cs typeface="Times New Roman" panose="02020603050405020304" pitchFamily="18" charset="0"/>
              </a:rPr>
              <a:t> warships. </a:t>
            </a:r>
            <a:endParaRPr kumimoji="0" lang="zh-HK" alt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41" name="Arc 64"/>
          <p:cNvSpPr/>
          <p:nvPr/>
        </p:nvSpPr>
        <p:spPr>
          <a:xfrm rot="500285">
            <a:off x="4296106" y="2781435"/>
            <a:ext cx="388029" cy="1484481"/>
          </a:xfrm>
          <a:prstGeom prst="arc">
            <a:avLst>
              <a:gd name="adj1" fmla="val 16785372"/>
              <a:gd name="adj2" fmla="val 2322125"/>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grpSp>
        <p:nvGrpSpPr>
          <p:cNvPr id="78" name="群組 77"/>
          <p:cNvGrpSpPr/>
          <p:nvPr/>
        </p:nvGrpSpPr>
        <p:grpSpPr>
          <a:xfrm>
            <a:off x="7770979" y="3739294"/>
            <a:ext cx="1187856" cy="2030655"/>
            <a:chOff x="7912928" y="4523749"/>
            <a:chExt cx="1187856" cy="2030655"/>
          </a:xfrm>
        </p:grpSpPr>
        <p:sp>
          <p:nvSpPr>
            <p:cNvPr id="27" name="Flowchart: Delay 25"/>
            <p:cNvSpPr/>
            <p:nvPr/>
          </p:nvSpPr>
          <p:spPr>
            <a:xfrm rot="10800000">
              <a:off x="7912928" y="5897398"/>
              <a:ext cx="296554" cy="13862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28" name="Flowchart: Delay 26"/>
            <p:cNvSpPr/>
            <p:nvPr/>
          </p:nvSpPr>
          <p:spPr>
            <a:xfrm rot="12602624">
              <a:off x="7919924" y="5131080"/>
              <a:ext cx="296553" cy="13862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39" name="Flowchart: Delay 37"/>
            <p:cNvSpPr/>
            <p:nvPr/>
          </p:nvSpPr>
          <p:spPr>
            <a:xfrm rot="11950788">
              <a:off x="8103006" y="5584730"/>
              <a:ext cx="194552" cy="12481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40" name="Flowchart: Delay 39"/>
            <p:cNvSpPr/>
            <p:nvPr/>
          </p:nvSpPr>
          <p:spPr>
            <a:xfrm rot="11950788">
              <a:off x="8162315" y="4822320"/>
              <a:ext cx="194552" cy="12481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50" name="TextBox 56"/>
            <p:cNvSpPr txBox="1"/>
            <p:nvPr/>
          </p:nvSpPr>
          <p:spPr>
            <a:xfrm rot="18019618">
              <a:off x="8311262" y="5857617"/>
              <a:ext cx="422899" cy="970675"/>
            </a:xfrm>
            <a:prstGeom prst="rect">
              <a:avLst/>
            </a:prstGeom>
            <a:noFill/>
          </p:spPr>
          <p:txBody>
            <a:bodyPr vert="eaVert" wrap="square" rtlCol="0">
              <a:noAutofit/>
            </a:bodyPr>
            <a:lstStyle/>
            <a:p>
              <a:pPr>
                <a:spcAft>
                  <a:spcPts val="0"/>
                </a:spcAft>
              </a:pPr>
              <a:r>
                <a:rPr lang="en-US" altLang="zh-CN" sz="1300" i="1" kern="1200" dirty="0" err="1">
                  <a:solidFill>
                    <a:srgbClr val="000000"/>
                  </a:solidFill>
                  <a:effectLst/>
                  <a:latin typeface="Times New Roman" panose="02020603050405020304" pitchFamily="18" charset="0"/>
                  <a:ea typeface="新細明體"/>
                  <a:cs typeface="Times New Roman" panose="02020603050405020304" pitchFamily="18" charset="0"/>
                </a:rPr>
                <a:t>Pingyuan</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51" name="TextBox 57"/>
            <p:cNvSpPr txBox="1"/>
            <p:nvPr/>
          </p:nvSpPr>
          <p:spPr>
            <a:xfrm rot="18109911">
              <a:off x="8375962" y="5054132"/>
              <a:ext cx="396062" cy="950295"/>
            </a:xfrm>
            <a:prstGeom prst="rect">
              <a:avLst/>
            </a:prstGeom>
            <a:noFill/>
          </p:spPr>
          <p:txBody>
            <a:bodyPr vert="eaVert" wrap="square" rtlCol="0">
              <a:noAutofit/>
            </a:bodyPr>
            <a:lstStyle/>
            <a:p>
              <a:pPr>
                <a:spcAft>
                  <a:spcPts val="0"/>
                </a:spcAft>
              </a:pPr>
              <a:r>
                <a:rPr lang="en-US" altLang="zh-CN" sz="1300" i="1" kern="1200" dirty="0" err="1">
                  <a:solidFill>
                    <a:srgbClr val="000000"/>
                  </a:solidFill>
                  <a:effectLst/>
                  <a:latin typeface="Times New Roman" panose="02020603050405020304" pitchFamily="18" charset="0"/>
                  <a:ea typeface="新細明體"/>
                  <a:cs typeface="Times New Roman" panose="02020603050405020304" pitchFamily="18" charset="0"/>
                </a:rPr>
                <a:t>Guang</a:t>
              </a:r>
              <a:r>
                <a:rPr lang="en-US" altLang="zh-CN" sz="1300" i="1" dirty="0" err="1">
                  <a:solidFill>
                    <a:srgbClr val="000000"/>
                  </a:solidFill>
                  <a:latin typeface="Times New Roman" panose="02020603050405020304" pitchFamily="18" charset="0"/>
                  <a:ea typeface="新細明體"/>
                  <a:cs typeface="Times New Roman" panose="02020603050405020304" pitchFamily="18" charset="0"/>
                </a:rPr>
                <a:t>b</a:t>
              </a:r>
              <a:r>
                <a:rPr lang="en-US" altLang="zh-CN" sz="1300" i="1" kern="1200" dirty="0" err="1">
                  <a:solidFill>
                    <a:srgbClr val="000000"/>
                  </a:solidFill>
                  <a:effectLst/>
                  <a:latin typeface="Times New Roman" panose="02020603050405020304" pitchFamily="18" charset="0"/>
                  <a:ea typeface="新細明體"/>
                  <a:cs typeface="Times New Roman" panose="02020603050405020304" pitchFamily="18" charset="0"/>
                </a:rPr>
                <a:t>ing</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52" name="TextBox 58"/>
            <p:cNvSpPr txBox="1"/>
            <p:nvPr/>
          </p:nvSpPr>
          <p:spPr>
            <a:xfrm rot="17784366">
              <a:off x="8442926" y="5475982"/>
              <a:ext cx="396062" cy="744272"/>
            </a:xfrm>
            <a:prstGeom prst="rect">
              <a:avLst/>
            </a:prstGeom>
            <a:noFill/>
          </p:spPr>
          <p:txBody>
            <a:bodyPr vert="eaVert" wrap="square" rtlCol="0">
              <a:noAutofit/>
            </a:bodyPr>
            <a:lstStyle/>
            <a:p>
              <a:pPr>
                <a:spcAft>
                  <a:spcPts val="0"/>
                </a:spcAft>
              </a:pPr>
              <a:r>
                <a:rPr lang="en-US" altLang="zh-CN" sz="1200" kern="1200" dirty="0">
                  <a:solidFill>
                    <a:srgbClr val="000000"/>
                  </a:solidFill>
                  <a:effectLst/>
                  <a:latin typeface="Times New Roman" panose="02020603050405020304" pitchFamily="18" charset="0"/>
                  <a:ea typeface="新細明體"/>
                  <a:cs typeface="Times New Roman" panose="02020603050405020304" pitchFamily="18" charset="0"/>
                </a:rPr>
                <a:t>Torpedo boat</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53" name="TextBox 59"/>
            <p:cNvSpPr txBox="1"/>
            <p:nvPr/>
          </p:nvSpPr>
          <p:spPr>
            <a:xfrm rot="17784366">
              <a:off x="8527229" y="4346255"/>
              <a:ext cx="396062" cy="751049"/>
            </a:xfrm>
            <a:prstGeom prst="rect">
              <a:avLst/>
            </a:prstGeom>
            <a:noFill/>
          </p:spPr>
          <p:txBody>
            <a:bodyPr vert="eaVert" wrap="square" rtlCol="0">
              <a:noAutofit/>
            </a:bodyPr>
            <a:lstStyle/>
            <a:p>
              <a:pPr>
                <a:spcAft>
                  <a:spcPts val="0"/>
                </a:spcAft>
              </a:pPr>
              <a:r>
                <a:rPr lang="en-US" altLang="zh-CN" sz="1200" kern="1200" dirty="0">
                  <a:solidFill>
                    <a:srgbClr val="000000"/>
                  </a:solidFill>
                  <a:effectLst/>
                  <a:latin typeface="Times New Roman" panose="02020603050405020304" pitchFamily="18" charset="0"/>
                  <a:ea typeface="新細明體"/>
                  <a:cs typeface="Times New Roman" panose="02020603050405020304" pitchFamily="18" charset="0"/>
                </a:rPr>
                <a:t>Torpedo boat</a:t>
              </a:r>
              <a:endParaRPr lang="zh-HK" sz="1200" dirty="0">
                <a:effectLst/>
                <a:latin typeface="Times New Roman" panose="02020603050405020304" pitchFamily="18" charset="0"/>
                <a:ea typeface="新細明體"/>
                <a:cs typeface="Times New Roman" panose="02020603050405020304" pitchFamily="18" charset="0"/>
              </a:endParaRPr>
            </a:p>
          </p:txBody>
        </p:sp>
      </p:grpSp>
      <p:grpSp>
        <p:nvGrpSpPr>
          <p:cNvPr id="83" name="群組 82"/>
          <p:cNvGrpSpPr/>
          <p:nvPr/>
        </p:nvGrpSpPr>
        <p:grpSpPr>
          <a:xfrm>
            <a:off x="3143185" y="298572"/>
            <a:ext cx="903806" cy="1023054"/>
            <a:chOff x="3238337" y="735092"/>
            <a:chExt cx="903806" cy="1023054"/>
          </a:xfrm>
        </p:grpSpPr>
        <p:sp>
          <p:nvSpPr>
            <p:cNvPr id="15" name="Flowchart: Delay 13"/>
            <p:cNvSpPr/>
            <p:nvPr/>
          </p:nvSpPr>
          <p:spPr>
            <a:xfrm rot="982211">
              <a:off x="3532883" y="988148"/>
              <a:ext cx="296554" cy="138620"/>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17" name="Flowchart: Delay 15"/>
            <p:cNvSpPr/>
            <p:nvPr/>
          </p:nvSpPr>
          <p:spPr>
            <a:xfrm rot="982211">
              <a:off x="3416013" y="1299656"/>
              <a:ext cx="296554" cy="138620"/>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54" name="TextBox 62"/>
            <p:cNvSpPr txBox="1"/>
            <p:nvPr/>
          </p:nvSpPr>
          <p:spPr>
            <a:xfrm rot="1146110">
              <a:off x="3549027" y="735092"/>
              <a:ext cx="593116" cy="308049"/>
            </a:xfrm>
            <a:prstGeom prst="rect">
              <a:avLst/>
            </a:prstGeom>
            <a:noFill/>
          </p:spPr>
          <p:txBody>
            <a:bodyPr wrap="square" rtlCol="0">
              <a:noAutofit/>
            </a:bodyPr>
            <a:lstStyle/>
            <a:p>
              <a:pPr>
                <a:spcAft>
                  <a:spcPts val="0"/>
                </a:spcAft>
              </a:pPr>
              <a:r>
                <a:rPr lang="en-US" altLang="zh-HK" sz="1300" i="1" dirty="0">
                  <a:solidFill>
                    <a:srgbClr val="000000"/>
                  </a:solidFill>
                  <a:latin typeface="Times New Roman" panose="02020603050405020304" pitchFamily="18" charset="0"/>
                  <a:ea typeface="新細明體"/>
                  <a:cs typeface="Times New Roman" panose="02020603050405020304" pitchFamily="18" charset="0"/>
                </a:rPr>
                <a:t>Akagi</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56" name="TextBox 65"/>
            <p:cNvSpPr txBox="1"/>
            <p:nvPr/>
          </p:nvSpPr>
          <p:spPr>
            <a:xfrm rot="1077275">
              <a:off x="3238337" y="1450097"/>
              <a:ext cx="652219" cy="308049"/>
            </a:xfrm>
            <a:prstGeom prst="rect">
              <a:avLst/>
            </a:prstGeom>
            <a:noFill/>
          </p:spPr>
          <p:txBody>
            <a:bodyPr wrap="square" rtlCol="0">
              <a:noAutofit/>
            </a:bodyPr>
            <a:lstStyle/>
            <a:p>
              <a:pPr>
                <a:spcAft>
                  <a:spcPts val="0"/>
                </a:spcAft>
              </a:pPr>
              <a:r>
                <a:rPr lang="en-US" altLang="zh-CN" sz="1300" i="1" kern="1200" dirty="0">
                  <a:solidFill>
                    <a:srgbClr val="000000"/>
                  </a:solidFill>
                  <a:effectLst/>
                  <a:latin typeface="Times New Roman" panose="02020603050405020304" pitchFamily="18" charset="0"/>
                  <a:ea typeface="新細明體"/>
                  <a:cs typeface="Times New Roman" panose="02020603050405020304" pitchFamily="18" charset="0"/>
                </a:rPr>
                <a:t>Fuso</a:t>
              </a:r>
              <a:endParaRPr lang="zh-HK" sz="1300" i="1" dirty="0">
                <a:effectLst/>
                <a:latin typeface="Times New Roman" panose="02020603050405020304" pitchFamily="18" charset="0"/>
                <a:ea typeface="新細明體"/>
                <a:cs typeface="Times New Roman" panose="02020603050405020304" pitchFamily="18" charset="0"/>
              </a:endParaRPr>
            </a:p>
          </p:txBody>
        </p:sp>
      </p:grpSp>
      <p:grpSp>
        <p:nvGrpSpPr>
          <p:cNvPr id="76" name="群組 75"/>
          <p:cNvGrpSpPr/>
          <p:nvPr/>
        </p:nvGrpSpPr>
        <p:grpSpPr>
          <a:xfrm>
            <a:off x="6988218" y="2644795"/>
            <a:ext cx="977508" cy="2457055"/>
            <a:chOff x="7130167" y="3429250"/>
            <a:chExt cx="977508" cy="2457055"/>
          </a:xfrm>
        </p:grpSpPr>
        <p:sp>
          <p:nvSpPr>
            <p:cNvPr id="23" name="Flowchart: Delay 21"/>
            <p:cNvSpPr/>
            <p:nvPr/>
          </p:nvSpPr>
          <p:spPr>
            <a:xfrm rot="17838779">
              <a:off x="7326591" y="5400057"/>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24" name="Flowchart: Delay 22"/>
            <p:cNvSpPr/>
            <p:nvPr/>
          </p:nvSpPr>
          <p:spPr>
            <a:xfrm rot="17164623">
              <a:off x="7504255" y="4969187"/>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25" name="Flowchart: Delay 23"/>
            <p:cNvSpPr/>
            <p:nvPr/>
          </p:nvSpPr>
          <p:spPr>
            <a:xfrm rot="16906028">
              <a:off x="7630762" y="4431000"/>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26" name="Flowchart: Delay 24"/>
            <p:cNvSpPr/>
            <p:nvPr/>
          </p:nvSpPr>
          <p:spPr>
            <a:xfrm rot="16558296">
              <a:off x="7710389" y="3927533"/>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62" name="TextBox 76"/>
            <p:cNvSpPr txBox="1"/>
            <p:nvPr/>
          </p:nvSpPr>
          <p:spPr>
            <a:xfrm rot="17824278">
              <a:off x="6911271" y="5304351"/>
              <a:ext cx="800850" cy="363057"/>
            </a:xfrm>
            <a:prstGeom prst="rect">
              <a:avLst/>
            </a:prstGeom>
            <a:noFill/>
          </p:spPr>
          <p:txBody>
            <a:bodyPr wrap="square" rtlCol="0">
              <a:noAutofit/>
            </a:bodyPr>
            <a:lstStyle/>
            <a:p>
              <a:pPr>
                <a:spcAft>
                  <a:spcPts val="0"/>
                </a:spcAft>
              </a:pPr>
              <a:r>
                <a:rPr lang="en-US" altLang="zh-CN" sz="1300" i="1" kern="1200" dirty="0">
                  <a:solidFill>
                    <a:srgbClr val="000000"/>
                  </a:solidFill>
                  <a:effectLst/>
                  <a:latin typeface="Times New Roman" panose="02020603050405020304" pitchFamily="18" charset="0"/>
                  <a:ea typeface="新細明體"/>
                  <a:cs typeface="Times New Roman" panose="02020603050405020304" pitchFamily="18" charset="0"/>
                </a:rPr>
                <a:t>Naniwa</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63" name="TextBox 77"/>
            <p:cNvSpPr txBox="1"/>
            <p:nvPr/>
          </p:nvSpPr>
          <p:spPr>
            <a:xfrm rot="17253574">
              <a:off x="7021865" y="4632985"/>
              <a:ext cx="1064409" cy="204780"/>
            </a:xfrm>
            <a:prstGeom prst="rect">
              <a:avLst/>
            </a:prstGeom>
            <a:noFill/>
          </p:spPr>
          <p:txBody>
            <a:bodyPr wrap="square" rtlCol="0">
              <a:noAutofit/>
            </a:bodyPr>
            <a:lstStyle/>
            <a:p>
              <a:pPr>
                <a:spcAft>
                  <a:spcPts val="0"/>
                </a:spcAft>
              </a:pPr>
              <a:r>
                <a:rPr lang="en-US" altLang="zh-CN" sz="1000" i="1" kern="1200" dirty="0" err="1">
                  <a:solidFill>
                    <a:srgbClr val="000000"/>
                  </a:solidFill>
                  <a:effectLst/>
                  <a:latin typeface="Times New Roman" panose="02020603050405020304" pitchFamily="18" charset="0"/>
                  <a:ea typeface="新細明體"/>
                  <a:cs typeface="Times New Roman" panose="02020603050405020304" pitchFamily="18" charset="0"/>
                </a:rPr>
                <a:t>Akitsushima</a:t>
              </a:r>
              <a:endParaRPr lang="zh-HK" sz="1000" i="1" dirty="0">
                <a:effectLst/>
                <a:latin typeface="Times New Roman" panose="02020603050405020304" pitchFamily="18" charset="0"/>
                <a:ea typeface="新細明體"/>
                <a:cs typeface="Times New Roman" panose="02020603050405020304" pitchFamily="18" charset="0"/>
              </a:endParaRPr>
            </a:p>
          </p:txBody>
        </p:sp>
        <p:sp>
          <p:nvSpPr>
            <p:cNvPr id="64" name="TextBox 78"/>
            <p:cNvSpPr txBox="1"/>
            <p:nvPr/>
          </p:nvSpPr>
          <p:spPr>
            <a:xfrm rot="16911533">
              <a:off x="7602424" y="4369040"/>
              <a:ext cx="746896" cy="263606"/>
            </a:xfrm>
            <a:prstGeom prst="rect">
              <a:avLst/>
            </a:prstGeom>
            <a:noFill/>
          </p:spPr>
          <p:txBody>
            <a:bodyPr wrap="square" rtlCol="0">
              <a:noAutofit/>
            </a:bodyPr>
            <a:lstStyle/>
            <a:p>
              <a:pPr>
                <a:spcAft>
                  <a:spcPts val="0"/>
                </a:spcAft>
              </a:pPr>
              <a:r>
                <a:rPr lang="en-US" altLang="zh-CN" sz="1000" i="1" kern="1200" dirty="0" err="1">
                  <a:solidFill>
                    <a:srgbClr val="000000"/>
                  </a:solidFill>
                  <a:effectLst/>
                  <a:latin typeface="Times New Roman" panose="02020603050405020304" pitchFamily="18" charset="0"/>
                  <a:ea typeface="新細明體"/>
                  <a:cs typeface="Times New Roman" panose="02020603050405020304" pitchFamily="18" charset="0"/>
                </a:rPr>
                <a:t>Takachiho</a:t>
              </a:r>
              <a:endParaRPr lang="zh-HK" sz="1000" i="1" dirty="0">
                <a:effectLst/>
                <a:latin typeface="Times New Roman" panose="02020603050405020304" pitchFamily="18" charset="0"/>
                <a:ea typeface="新細明體"/>
                <a:cs typeface="Times New Roman" panose="02020603050405020304" pitchFamily="18" charset="0"/>
              </a:endParaRPr>
            </a:p>
          </p:txBody>
        </p:sp>
        <p:sp>
          <p:nvSpPr>
            <p:cNvPr id="65" name="TextBox 79"/>
            <p:cNvSpPr txBox="1"/>
            <p:nvPr/>
          </p:nvSpPr>
          <p:spPr>
            <a:xfrm rot="16898767">
              <a:off x="7347634" y="3632548"/>
              <a:ext cx="739464" cy="332868"/>
            </a:xfrm>
            <a:prstGeom prst="rect">
              <a:avLst/>
            </a:prstGeom>
            <a:noFill/>
          </p:spPr>
          <p:txBody>
            <a:bodyPr wrap="square" rtlCol="0">
              <a:noAutofit/>
            </a:bodyPr>
            <a:lstStyle/>
            <a:p>
              <a:pPr>
                <a:spcAft>
                  <a:spcPts val="0"/>
                </a:spcAft>
              </a:pPr>
              <a:r>
                <a:rPr lang="en-US" altLang="zh-CN" sz="1300" i="1" kern="1200" dirty="0">
                  <a:solidFill>
                    <a:srgbClr val="000000"/>
                  </a:solidFill>
                  <a:effectLst/>
                  <a:latin typeface="Times New Roman" panose="02020603050405020304" pitchFamily="18" charset="0"/>
                  <a:ea typeface="新細明體"/>
                  <a:cs typeface="Times New Roman" panose="02020603050405020304" pitchFamily="18" charset="0"/>
                </a:rPr>
                <a:t>Yoshino</a:t>
              </a:r>
              <a:endParaRPr lang="zh-HK" sz="1300" i="1" dirty="0">
                <a:effectLst/>
                <a:latin typeface="Times New Roman" panose="02020603050405020304" pitchFamily="18" charset="0"/>
                <a:ea typeface="新細明體"/>
                <a:cs typeface="Times New Roman" panose="02020603050405020304" pitchFamily="18" charset="0"/>
              </a:endParaRPr>
            </a:p>
          </p:txBody>
        </p:sp>
      </p:grpSp>
      <p:grpSp>
        <p:nvGrpSpPr>
          <p:cNvPr id="2" name="群組 1"/>
          <p:cNvGrpSpPr/>
          <p:nvPr/>
        </p:nvGrpSpPr>
        <p:grpSpPr>
          <a:xfrm>
            <a:off x="4558124" y="2330226"/>
            <a:ext cx="495913" cy="900920"/>
            <a:chOff x="4558124" y="2330226"/>
            <a:chExt cx="495913" cy="900920"/>
          </a:xfrm>
        </p:grpSpPr>
        <p:sp>
          <p:nvSpPr>
            <p:cNvPr id="18" name="Flowchart: Delay 16"/>
            <p:cNvSpPr/>
            <p:nvPr/>
          </p:nvSpPr>
          <p:spPr>
            <a:xfrm rot="4138803">
              <a:off x="4444160" y="2606459"/>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000">
                <a:latin typeface="Times New Roman" panose="02020603050405020304" pitchFamily="18" charset="0"/>
                <a:cs typeface="Times New Roman" panose="02020603050405020304" pitchFamily="18" charset="0"/>
              </a:endParaRPr>
            </a:p>
          </p:txBody>
        </p:sp>
        <p:sp>
          <p:nvSpPr>
            <p:cNvPr id="57" name="TextBox 68"/>
            <p:cNvSpPr txBox="1"/>
            <p:nvPr/>
          </p:nvSpPr>
          <p:spPr>
            <a:xfrm rot="3824319">
              <a:off x="4452462" y="2629570"/>
              <a:ext cx="900920" cy="302231"/>
            </a:xfrm>
            <a:prstGeom prst="rect">
              <a:avLst/>
            </a:prstGeom>
            <a:noFill/>
          </p:spPr>
          <p:txBody>
            <a:bodyPr wrap="square" rtlCol="0">
              <a:noAutofit/>
            </a:bodyPr>
            <a:lstStyle/>
            <a:p>
              <a:pPr>
                <a:spcAft>
                  <a:spcPts val="0"/>
                </a:spcAft>
              </a:pPr>
              <a:r>
                <a:rPr lang="en-US" altLang="zh-CN" sz="1000" i="1" kern="1200" dirty="0" err="1">
                  <a:solidFill>
                    <a:srgbClr val="000000"/>
                  </a:solidFill>
                  <a:effectLst/>
                  <a:latin typeface="Times New Roman" panose="02020603050405020304" pitchFamily="18" charset="0"/>
                  <a:ea typeface="新細明體"/>
                  <a:cs typeface="Times New Roman" panose="02020603050405020304" pitchFamily="18" charset="0"/>
                </a:rPr>
                <a:t>Hiei</a:t>
              </a:r>
              <a:endParaRPr lang="zh-HK" sz="1000" i="1" dirty="0">
                <a:effectLst/>
                <a:latin typeface="Times New Roman" panose="02020603050405020304" pitchFamily="18" charset="0"/>
                <a:ea typeface="新細明體"/>
                <a:cs typeface="Times New Roman" panose="02020603050405020304" pitchFamily="18" charset="0"/>
              </a:endParaRPr>
            </a:p>
          </p:txBody>
        </p:sp>
      </p:grpSp>
      <p:grpSp>
        <p:nvGrpSpPr>
          <p:cNvPr id="84" name="群組 83"/>
          <p:cNvGrpSpPr/>
          <p:nvPr/>
        </p:nvGrpSpPr>
        <p:grpSpPr>
          <a:xfrm>
            <a:off x="4998607" y="2274977"/>
            <a:ext cx="1923567" cy="1740516"/>
            <a:chOff x="4998607" y="2274977"/>
            <a:chExt cx="1923567" cy="1740516"/>
          </a:xfrm>
        </p:grpSpPr>
        <p:sp>
          <p:nvSpPr>
            <p:cNvPr id="55" name="TextBox 63"/>
            <p:cNvSpPr txBox="1"/>
            <p:nvPr/>
          </p:nvSpPr>
          <p:spPr>
            <a:xfrm rot="2503757">
              <a:off x="5912085" y="2374041"/>
              <a:ext cx="948777" cy="308049"/>
            </a:xfrm>
            <a:prstGeom prst="rect">
              <a:avLst/>
            </a:prstGeom>
            <a:noFill/>
          </p:spPr>
          <p:txBody>
            <a:bodyPr wrap="square" rtlCol="0">
              <a:noAutofit/>
            </a:bodyPr>
            <a:lstStyle/>
            <a:p>
              <a:pPr>
                <a:spcAft>
                  <a:spcPts val="0"/>
                </a:spcAft>
              </a:pPr>
              <a:r>
                <a:rPr lang="en-US" altLang="zh-CN" sz="1000" i="1" kern="1200" dirty="0" err="1">
                  <a:solidFill>
                    <a:srgbClr val="000000"/>
                  </a:solidFill>
                  <a:effectLst/>
                  <a:latin typeface="Times New Roman" panose="02020603050405020304" pitchFamily="18" charset="0"/>
                  <a:ea typeface="新細明體"/>
                  <a:cs typeface="Times New Roman" panose="02020603050405020304" pitchFamily="18" charset="0"/>
                </a:rPr>
                <a:t>Saikyo</a:t>
              </a:r>
              <a:r>
                <a:rPr lang="en-US" altLang="zh-CN" sz="1000" i="1" kern="1200" dirty="0">
                  <a:solidFill>
                    <a:srgbClr val="000000"/>
                  </a:solidFill>
                  <a:effectLst/>
                  <a:latin typeface="Times New Roman" panose="02020603050405020304" pitchFamily="18" charset="0"/>
                  <a:ea typeface="新細明體"/>
                  <a:cs typeface="Times New Roman" panose="02020603050405020304" pitchFamily="18" charset="0"/>
                </a:rPr>
                <a:t> Maru</a:t>
              </a:r>
              <a:endParaRPr lang="zh-HK" sz="1000" i="1" dirty="0">
                <a:effectLst/>
                <a:latin typeface="Times New Roman" panose="02020603050405020304" pitchFamily="18" charset="0"/>
                <a:ea typeface="新細明體"/>
                <a:cs typeface="Times New Roman" panose="02020603050405020304" pitchFamily="18" charset="0"/>
              </a:endParaRPr>
            </a:p>
          </p:txBody>
        </p:sp>
        <p:sp>
          <p:nvSpPr>
            <p:cNvPr id="22" name="Flowchart: Delay 20"/>
            <p:cNvSpPr/>
            <p:nvPr/>
          </p:nvSpPr>
          <p:spPr>
            <a:xfrm rot="2814083">
              <a:off x="6273916" y="3505530"/>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000">
                <a:latin typeface="Times New Roman" panose="02020603050405020304" pitchFamily="18" charset="0"/>
                <a:cs typeface="Times New Roman" panose="02020603050405020304" pitchFamily="18" charset="0"/>
              </a:endParaRPr>
            </a:p>
          </p:txBody>
        </p:sp>
        <p:sp>
          <p:nvSpPr>
            <p:cNvPr id="16" name="Flowchart: Delay 14"/>
            <p:cNvSpPr/>
            <p:nvPr/>
          </p:nvSpPr>
          <p:spPr>
            <a:xfrm rot="2632735">
              <a:off x="5943050" y="2455880"/>
              <a:ext cx="296554" cy="138620"/>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000">
                <a:latin typeface="Times New Roman" panose="02020603050405020304" pitchFamily="18" charset="0"/>
                <a:cs typeface="Times New Roman" panose="02020603050405020304" pitchFamily="18" charset="0"/>
              </a:endParaRPr>
            </a:p>
          </p:txBody>
        </p:sp>
        <p:sp>
          <p:nvSpPr>
            <p:cNvPr id="19" name="Flowchart: Delay 17"/>
            <p:cNvSpPr/>
            <p:nvPr/>
          </p:nvSpPr>
          <p:spPr>
            <a:xfrm rot="2984226">
              <a:off x="5366363" y="2388941"/>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000">
                <a:latin typeface="Times New Roman" panose="02020603050405020304" pitchFamily="18" charset="0"/>
                <a:cs typeface="Times New Roman" panose="02020603050405020304" pitchFamily="18" charset="0"/>
              </a:endParaRPr>
            </a:p>
          </p:txBody>
        </p:sp>
        <p:sp>
          <p:nvSpPr>
            <p:cNvPr id="20" name="Flowchart: Delay 18"/>
            <p:cNvSpPr/>
            <p:nvPr/>
          </p:nvSpPr>
          <p:spPr>
            <a:xfrm rot="2816711">
              <a:off x="5666394" y="2732403"/>
              <a:ext cx="346550" cy="11862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000">
                <a:latin typeface="Times New Roman" panose="02020603050405020304" pitchFamily="18" charset="0"/>
                <a:cs typeface="Times New Roman" panose="02020603050405020304" pitchFamily="18" charset="0"/>
              </a:endParaRPr>
            </a:p>
          </p:txBody>
        </p:sp>
        <p:sp>
          <p:nvSpPr>
            <p:cNvPr id="21" name="Flowchart: Delay 19"/>
            <p:cNvSpPr/>
            <p:nvPr/>
          </p:nvSpPr>
          <p:spPr>
            <a:xfrm rot="2584186">
              <a:off x="5992201" y="3063984"/>
              <a:ext cx="296554" cy="138620"/>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000">
                <a:latin typeface="Times New Roman" panose="02020603050405020304" pitchFamily="18" charset="0"/>
                <a:cs typeface="Times New Roman" panose="02020603050405020304" pitchFamily="18" charset="0"/>
              </a:endParaRPr>
            </a:p>
          </p:txBody>
        </p:sp>
        <p:sp>
          <p:nvSpPr>
            <p:cNvPr id="58" name="TextBox 72"/>
            <p:cNvSpPr txBox="1"/>
            <p:nvPr/>
          </p:nvSpPr>
          <p:spPr>
            <a:xfrm rot="2678870">
              <a:off x="4998607" y="2617235"/>
              <a:ext cx="1067504" cy="308049"/>
            </a:xfrm>
            <a:prstGeom prst="rect">
              <a:avLst/>
            </a:prstGeom>
            <a:noFill/>
          </p:spPr>
          <p:txBody>
            <a:bodyPr wrap="square" rtlCol="0">
              <a:noAutofit/>
            </a:bodyPr>
            <a:lstStyle/>
            <a:p>
              <a:pPr>
                <a:spcAft>
                  <a:spcPts val="0"/>
                </a:spcAft>
              </a:pPr>
              <a:r>
                <a:rPr lang="en-US" altLang="zh-CN" sz="1000" i="1" kern="1200" dirty="0" err="1">
                  <a:solidFill>
                    <a:srgbClr val="000000"/>
                  </a:solidFill>
                  <a:effectLst/>
                  <a:latin typeface="Times New Roman" panose="02020603050405020304" pitchFamily="18" charset="0"/>
                  <a:ea typeface="新細明體"/>
                  <a:cs typeface="Times New Roman" panose="02020603050405020304" pitchFamily="18" charset="0"/>
                </a:rPr>
                <a:t>Hashidate</a:t>
              </a:r>
              <a:endParaRPr lang="zh-HK" sz="1000" i="1" dirty="0">
                <a:effectLst/>
                <a:latin typeface="Times New Roman" panose="02020603050405020304" pitchFamily="18" charset="0"/>
                <a:ea typeface="新細明體"/>
                <a:cs typeface="Times New Roman" panose="02020603050405020304" pitchFamily="18" charset="0"/>
              </a:endParaRPr>
            </a:p>
          </p:txBody>
        </p:sp>
        <p:sp>
          <p:nvSpPr>
            <p:cNvPr id="59" name="TextBox 73"/>
            <p:cNvSpPr txBox="1"/>
            <p:nvPr/>
          </p:nvSpPr>
          <p:spPr>
            <a:xfrm rot="2524006">
              <a:off x="5555799" y="2644817"/>
              <a:ext cx="1007879" cy="308049"/>
            </a:xfrm>
            <a:prstGeom prst="rect">
              <a:avLst/>
            </a:prstGeom>
            <a:noFill/>
          </p:spPr>
          <p:txBody>
            <a:bodyPr wrap="square" rtlCol="0">
              <a:noAutofit/>
            </a:bodyPr>
            <a:lstStyle/>
            <a:p>
              <a:pPr>
                <a:spcAft>
                  <a:spcPts val="0"/>
                </a:spcAft>
              </a:pPr>
              <a:r>
                <a:rPr lang="en-US" altLang="zh-CN" sz="1000" i="1" kern="1200" dirty="0">
                  <a:solidFill>
                    <a:srgbClr val="000000"/>
                  </a:solidFill>
                  <a:effectLst/>
                  <a:latin typeface="Times New Roman" panose="02020603050405020304" pitchFamily="18" charset="0"/>
                  <a:ea typeface="新細明體"/>
                  <a:cs typeface="Times New Roman" panose="02020603050405020304" pitchFamily="18" charset="0"/>
                </a:rPr>
                <a:t>Itsukushima</a:t>
              </a:r>
              <a:endParaRPr lang="zh-HK" sz="1000" i="1" dirty="0">
                <a:effectLst/>
                <a:latin typeface="Times New Roman" panose="02020603050405020304" pitchFamily="18" charset="0"/>
                <a:ea typeface="新細明體"/>
                <a:cs typeface="Times New Roman" panose="02020603050405020304" pitchFamily="18" charset="0"/>
              </a:endParaRPr>
            </a:p>
          </p:txBody>
        </p:sp>
        <p:sp>
          <p:nvSpPr>
            <p:cNvPr id="60" name="TextBox 74"/>
            <p:cNvSpPr txBox="1"/>
            <p:nvPr/>
          </p:nvSpPr>
          <p:spPr>
            <a:xfrm rot="2640398">
              <a:off x="5679450" y="3127486"/>
              <a:ext cx="698866" cy="308049"/>
            </a:xfrm>
            <a:prstGeom prst="rect">
              <a:avLst/>
            </a:prstGeom>
            <a:noFill/>
          </p:spPr>
          <p:txBody>
            <a:bodyPr wrap="square" rtlCol="0">
              <a:noAutofit/>
            </a:bodyPr>
            <a:lstStyle/>
            <a:p>
              <a:pPr>
                <a:spcAft>
                  <a:spcPts val="0"/>
                </a:spcAft>
              </a:pPr>
              <a:r>
                <a:rPr lang="en-US" altLang="zh-CN" sz="1000" i="1" kern="1200" dirty="0">
                  <a:solidFill>
                    <a:srgbClr val="000000"/>
                  </a:solidFill>
                  <a:effectLst/>
                  <a:latin typeface="Times New Roman" panose="02020603050405020304" pitchFamily="18" charset="0"/>
                  <a:ea typeface="新細明體"/>
                  <a:cs typeface="Times New Roman" panose="02020603050405020304" pitchFamily="18" charset="0"/>
                </a:rPr>
                <a:t>Chiyoda</a:t>
              </a:r>
              <a:endParaRPr lang="zh-HK" sz="1000" i="1" dirty="0">
                <a:effectLst/>
                <a:latin typeface="Times New Roman" panose="02020603050405020304" pitchFamily="18" charset="0"/>
                <a:ea typeface="新細明體"/>
                <a:cs typeface="Times New Roman" panose="02020603050405020304" pitchFamily="18" charset="0"/>
              </a:endParaRPr>
            </a:p>
          </p:txBody>
        </p:sp>
        <p:sp>
          <p:nvSpPr>
            <p:cNvPr id="61" name="TextBox 75"/>
            <p:cNvSpPr txBox="1"/>
            <p:nvPr/>
          </p:nvSpPr>
          <p:spPr>
            <a:xfrm rot="2322581">
              <a:off x="6092125" y="3707444"/>
              <a:ext cx="830049" cy="308049"/>
            </a:xfrm>
            <a:prstGeom prst="rect">
              <a:avLst/>
            </a:prstGeom>
            <a:noFill/>
          </p:spPr>
          <p:txBody>
            <a:bodyPr wrap="square" rtlCol="0">
              <a:noAutofit/>
            </a:bodyPr>
            <a:lstStyle/>
            <a:p>
              <a:pPr>
                <a:spcAft>
                  <a:spcPts val="0"/>
                </a:spcAft>
              </a:pPr>
              <a:r>
                <a:rPr lang="en-US" altLang="zh-CN" sz="1000" i="1" kern="1200" dirty="0">
                  <a:solidFill>
                    <a:srgbClr val="000000"/>
                  </a:solidFill>
                  <a:effectLst/>
                  <a:latin typeface="Times New Roman" panose="02020603050405020304" pitchFamily="18" charset="0"/>
                  <a:ea typeface="新細明體"/>
                  <a:cs typeface="Times New Roman" panose="02020603050405020304" pitchFamily="18" charset="0"/>
                </a:rPr>
                <a:t>Matsushima</a:t>
              </a:r>
              <a:endParaRPr lang="zh-HK" sz="1000" i="1" dirty="0">
                <a:effectLst/>
                <a:latin typeface="Times New Roman" panose="02020603050405020304" pitchFamily="18" charset="0"/>
                <a:ea typeface="新細明體"/>
                <a:cs typeface="Times New Roman" panose="02020603050405020304" pitchFamily="18" charset="0"/>
              </a:endParaRPr>
            </a:p>
          </p:txBody>
        </p:sp>
        <p:sp>
          <p:nvSpPr>
            <p:cNvPr id="66" name="Line Callout 2 88"/>
            <p:cNvSpPr/>
            <p:nvPr/>
          </p:nvSpPr>
          <p:spPr>
            <a:xfrm>
              <a:off x="6584763" y="3518813"/>
              <a:ext cx="118622" cy="138620"/>
            </a:xfrm>
            <a:prstGeom prst="borderCallout2">
              <a:avLst>
                <a:gd name="adj1" fmla="val 18750"/>
                <a:gd name="adj2" fmla="val -8333"/>
                <a:gd name="adj3" fmla="val 66133"/>
                <a:gd name="adj4" fmla="val -26144"/>
                <a:gd name="adj5" fmla="val 112500"/>
                <a:gd name="adj6" fmla="val -46667"/>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000">
                <a:latin typeface="Times New Roman" panose="02020603050405020304" pitchFamily="18" charset="0"/>
                <a:cs typeface="Times New Roman" panose="02020603050405020304" pitchFamily="18" charset="0"/>
              </a:endParaRPr>
            </a:p>
          </p:txBody>
        </p:sp>
      </p:grpSp>
      <p:grpSp>
        <p:nvGrpSpPr>
          <p:cNvPr id="14" name="群組 13"/>
          <p:cNvGrpSpPr/>
          <p:nvPr/>
        </p:nvGrpSpPr>
        <p:grpSpPr>
          <a:xfrm>
            <a:off x="4724795" y="5088755"/>
            <a:ext cx="2018404" cy="596985"/>
            <a:chOff x="4724795" y="5088755"/>
            <a:chExt cx="2018404" cy="596985"/>
          </a:xfrm>
        </p:grpSpPr>
        <p:sp>
          <p:nvSpPr>
            <p:cNvPr id="37" name="Flowchart: Delay 35"/>
            <p:cNvSpPr/>
            <p:nvPr/>
          </p:nvSpPr>
          <p:spPr>
            <a:xfrm rot="8894463">
              <a:off x="5074417" y="5457103"/>
              <a:ext cx="296554" cy="13862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38" name="Flowchart: Delay 36"/>
            <p:cNvSpPr/>
            <p:nvPr/>
          </p:nvSpPr>
          <p:spPr>
            <a:xfrm rot="9691977">
              <a:off x="5704312" y="5547120"/>
              <a:ext cx="296554" cy="13862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48" name="TextBox 54"/>
            <p:cNvSpPr txBox="1"/>
            <p:nvPr/>
          </p:nvSpPr>
          <p:spPr>
            <a:xfrm rot="14276009">
              <a:off x="5012009" y="4801541"/>
              <a:ext cx="396062" cy="970490"/>
            </a:xfrm>
            <a:prstGeom prst="rect">
              <a:avLst/>
            </a:prstGeom>
            <a:noFill/>
          </p:spPr>
          <p:txBody>
            <a:bodyPr vert="eaVert" wrap="square" rtlCol="0">
              <a:noAutofit/>
            </a:bodyPr>
            <a:lstStyle/>
            <a:p>
              <a:pPr>
                <a:spcAft>
                  <a:spcPts val="0"/>
                </a:spcAft>
              </a:pPr>
              <a:r>
                <a:rPr lang="en-US" altLang="zh-CN" sz="1300" kern="1200" dirty="0" err="1" smtClean="0">
                  <a:solidFill>
                    <a:srgbClr val="000000"/>
                  </a:solidFill>
                  <a:effectLst/>
                  <a:latin typeface="Times New Roman" panose="02020603050405020304" pitchFamily="18" charset="0"/>
                  <a:ea typeface="新細明體"/>
                  <a:cs typeface="Times New Roman" panose="02020603050405020304" pitchFamily="18" charset="0"/>
                </a:rPr>
                <a:t>Chaoyong</a:t>
              </a:r>
              <a:endParaRPr lang="zh-HK" sz="1300" strike="sngStrike" dirty="0">
                <a:solidFill>
                  <a:srgbClr val="7030A0"/>
                </a:solidFill>
                <a:effectLst/>
                <a:latin typeface="Times New Roman" panose="02020603050405020304" pitchFamily="18" charset="0"/>
                <a:ea typeface="新細明體"/>
                <a:cs typeface="Times New Roman" panose="02020603050405020304" pitchFamily="18" charset="0"/>
              </a:endParaRPr>
            </a:p>
          </p:txBody>
        </p:sp>
        <p:sp>
          <p:nvSpPr>
            <p:cNvPr id="49" name="TextBox 55"/>
            <p:cNvSpPr txBox="1"/>
            <p:nvPr/>
          </p:nvSpPr>
          <p:spPr>
            <a:xfrm rot="14710445">
              <a:off x="6161144" y="4954890"/>
              <a:ext cx="396062" cy="768049"/>
            </a:xfrm>
            <a:prstGeom prst="rect">
              <a:avLst/>
            </a:prstGeom>
            <a:noFill/>
          </p:spPr>
          <p:txBody>
            <a:bodyPr vert="eaVert" wrap="square" rtlCol="0">
              <a:noAutofit/>
            </a:bodyPr>
            <a:lstStyle/>
            <a:p>
              <a:pPr>
                <a:spcAft>
                  <a:spcPts val="0"/>
                </a:spcAft>
              </a:pPr>
              <a:r>
                <a:rPr lang="en-US" altLang="zh-CN" sz="1300" i="1" kern="1200" dirty="0" err="1">
                  <a:solidFill>
                    <a:srgbClr val="000000"/>
                  </a:solidFill>
                  <a:effectLst/>
                  <a:latin typeface="Times New Roman" panose="02020603050405020304" pitchFamily="18" charset="0"/>
                  <a:ea typeface="新細明體"/>
                  <a:cs typeface="Times New Roman" panose="02020603050405020304" pitchFamily="18" charset="0"/>
                </a:rPr>
                <a:t>Yangwei</a:t>
              </a:r>
              <a:endParaRPr lang="zh-HK" sz="1300" i="1" dirty="0">
                <a:effectLst/>
                <a:latin typeface="Times New Roman" panose="02020603050405020304" pitchFamily="18" charset="0"/>
                <a:ea typeface="新細明體"/>
                <a:cs typeface="Times New Roman" panose="02020603050405020304" pitchFamily="18" charset="0"/>
              </a:endParaRPr>
            </a:p>
          </p:txBody>
        </p:sp>
      </p:grpSp>
      <p:grpSp>
        <p:nvGrpSpPr>
          <p:cNvPr id="85" name="群組 84"/>
          <p:cNvGrpSpPr/>
          <p:nvPr/>
        </p:nvGrpSpPr>
        <p:grpSpPr>
          <a:xfrm>
            <a:off x="3168158" y="3371027"/>
            <a:ext cx="2927977" cy="2063595"/>
            <a:chOff x="3146484" y="3380194"/>
            <a:chExt cx="2927977" cy="2063595"/>
          </a:xfrm>
        </p:grpSpPr>
        <p:sp>
          <p:nvSpPr>
            <p:cNvPr id="68" name="TextBox 90"/>
            <p:cNvSpPr txBox="1"/>
            <p:nvPr/>
          </p:nvSpPr>
          <p:spPr>
            <a:xfrm rot="1761767">
              <a:off x="4279735" y="4003747"/>
              <a:ext cx="445314" cy="821998"/>
            </a:xfrm>
            <a:prstGeom prst="rect">
              <a:avLst/>
            </a:prstGeom>
            <a:noFill/>
          </p:spPr>
          <p:txBody>
            <a:bodyPr vert="eaVert" wrap="square" rtlCol="0">
              <a:noAutofit/>
            </a:bodyPr>
            <a:lstStyle/>
            <a:p>
              <a:pPr>
                <a:spcAft>
                  <a:spcPts val="0"/>
                </a:spcAft>
              </a:pPr>
              <a:r>
                <a:rPr lang="en-US" altLang="zh-CN" sz="1300" i="1" kern="1200" dirty="0" err="1" smtClean="0">
                  <a:solidFill>
                    <a:srgbClr val="000000"/>
                  </a:solidFill>
                  <a:effectLst/>
                  <a:latin typeface="Times New Roman" panose="02020603050405020304" pitchFamily="18" charset="0"/>
                  <a:ea typeface="新細明體"/>
                  <a:cs typeface="Times New Roman" panose="02020603050405020304" pitchFamily="18" charset="0"/>
                </a:rPr>
                <a:t>Dingyuan</a:t>
              </a:r>
              <a:endParaRPr lang="zh-HK" sz="1300" strike="sngStrike" dirty="0">
                <a:solidFill>
                  <a:srgbClr val="0070C0"/>
                </a:solidFill>
                <a:effectLst/>
                <a:latin typeface="Times New Roman" panose="02020603050405020304" pitchFamily="18" charset="0"/>
                <a:ea typeface="新細明體"/>
                <a:cs typeface="Times New Roman" panose="02020603050405020304" pitchFamily="18" charset="0"/>
              </a:endParaRPr>
            </a:p>
          </p:txBody>
        </p:sp>
        <p:grpSp>
          <p:nvGrpSpPr>
            <p:cNvPr id="12" name="群組 11"/>
            <p:cNvGrpSpPr/>
            <p:nvPr/>
          </p:nvGrpSpPr>
          <p:grpSpPr>
            <a:xfrm>
              <a:off x="3146484" y="3380194"/>
              <a:ext cx="2927977" cy="2063595"/>
              <a:chOff x="3146484" y="3380194"/>
              <a:chExt cx="2927977" cy="2063595"/>
            </a:xfrm>
          </p:grpSpPr>
          <p:sp>
            <p:nvSpPr>
              <p:cNvPr id="29" name="Flowchart: Delay 27"/>
              <p:cNvSpPr/>
              <p:nvPr/>
            </p:nvSpPr>
            <p:spPr>
              <a:xfrm rot="14573279">
                <a:off x="3032520" y="3714634"/>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30" name="Flowchart: Delay 28"/>
              <p:cNvSpPr/>
              <p:nvPr/>
            </p:nvSpPr>
            <p:spPr>
              <a:xfrm rot="16200000">
                <a:off x="3445949" y="3494158"/>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31" name="Flowchart: Delay 29"/>
              <p:cNvSpPr/>
              <p:nvPr/>
            </p:nvSpPr>
            <p:spPr>
              <a:xfrm rot="16200000">
                <a:off x="3801813" y="3771398"/>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32" name="Flowchart: Delay 30"/>
              <p:cNvSpPr/>
              <p:nvPr/>
            </p:nvSpPr>
            <p:spPr>
              <a:xfrm rot="17245845">
                <a:off x="4140060" y="3576273"/>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33" name="Flowchart: Delay 31"/>
              <p:cNvSpPr/>
              <p:nvPr/>
            </p:nvSpPr>
            <p:spPr>
              <a:xfrm rot="18585988">
                <a:off x="4713291" y="3844956"/>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34" name="Flowchart: Delay 32"/>
              <p:cNvSpPr/>
              <p:nvPr/>
            </p:nvSpPr>
            <p:spPr>
              <a:xfrm rot="18562988">
                <a:off x="5009333" y="4191887"/>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35" name="Flowchart: Delay 33"/>
              <p:cNvSpPr/>
              <p:nvPr/>
            </p:nvSpPr>
            <p:spPr>
              <a:xfrm rot="19390676">
                <a:off x="5439302" y="4256661"/>
                <a:ext cx="296554" cy="13862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36" name="Flowchart: Delay 34"/>
              <p:cNvSpPr/>
              <p:nvPr/>
            </p:nvSpPr>
            <p:spPr>
              <a:xfrm rot="16491200">
                <a:off x="5771402" y="4469740"/>
                <a:ext cx="346550" cy="11862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42" name="TextBox 48"/>
              <p:cNvSpPr txBox="1"/>
              <p:nvPr/>
            </p:nvSpPr>
            <p:spPr>
              <a:xfrm>
                <a:off x="3377377" y="3726604"/>
                <a:ext cx="462044" cy="1005520"/>
              </a:xfrm>
              <a:prstGeom prst="rect">
                <a:avLst/>
              </a:prstGeom>
              <a:noFill/>
            </p:spPr>
            <p:txBody>
              <a:bodyPr vert="eaVert" wrap="square" rtlCol="0">
                <a:noAutofit/>
              </a:bodyPr>
              <a:lstStyle/>
              <a:p>
                <a:pPr>
                  <a:spcAft>
                    <a:spcPts val="0"/>
                  </a:spcAft>
                </a:pPr>
                <a:r>
                  <a:rPr lang="en-US" altLang="zh-CN" sz="1300" i="1" kern="1200" dirty="0" err="1">
                    <a:solidFill>
                      <a:srgbClr val="000000"/>
                    </a:solidFill>
                    <a:effectLst/>
                    <a:latin typeface="Times New Roman" panose="02020603050405020304" pitchFamily="18" charset="0"/>
                    <a:ea typeface="新細明體"/>
                    <a:cs typeface="Times New Roman" panose="02020603050405020304" pitchFamily="18" charset="0"/>
                  </a:rPr>
                  <a:t>Guangjia</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43" name="TextBox 49"/>
              <p:cNvSpPr txBox="1"/>
              <p:nvPr/>
            </p:nvSpPr>
            <p:spPr>
              <a:xfrm>
                <a:off x="3700950" y="4003836"/>
                <a:ext cx="434991" cy="762176"/>
              </a:xfrm>
              <a:prstGeom prst="rect">
                <a:avLst/>
              </a:prstGeom>
              <a:noFill/>
            </p:spPr>
            <p:txBody>
              <a:bodyPr vert="eaVert" wrap="square" rtlCol="0">
                <a:noAutofit/>
              </a:bodyPr>
              <a:lstStyle/>
              <a:p>
                <a:pPr>
                  <a:spcAft>
                    <a:spcPts val="0"/>
                  </a:spcAft>
                </a:pPr>
                <a:r>
                  <a:rPr lang="en-US" altLang="zh-CN" sz="1300" i="1" kern="1200" dirty="0" err="1">
                    <a:solidFill>
                      <a:srgbClr val="000000"/>
                    </a:solidFill>
                    <a:effectLst/>
                    <a:latin typeface="Times New Roman" panose="02020603050405020304" pitchFamily="18" charset="0"/>
                    <a:ea typeface="新細明體"/>
                    <a:cs typeface="Times New Roman" panose="02020603050405020304" pitchFamily="18" charset="0"/>
                  </a:rPr>
                  <a:t>Zhiyyuan</a:t>
                </a:r>
                <a:r>
                  <a:rPr lang="en-US" altLang="zh-CN" sz="1300" kern="1200" dirty="0">
                    <a:solidFill>
                      <a:srgbClr val="000000"/>
                    </a:solidFill>
                    <a:effectLst/>
                    <a:latin typeface="Times New Roman" panose="02020603050405020304" pitchFamily="18" charset="0"/>
                    <a:ea typeface="新細明體"/>
                    <a:cs typeface="Times New Roman" panose="02020603050405020304" pitchFamily="18" charset="0"/>
                  </a:rPr>
                  <a:t> </a:t>
                </a:r>
                <a:endParaRPr lang="zh-HK" sz="1300" dirty="0">
                  <a:effectLst/>
                  <a:latin typeface="Times New Roman" panose="02020603050405020304" pitchFamily="18" charset="0"/>
                  <a:ea typeface="新細明體"/>
                  <a:cs typeface="Times New Roman" panose="02020603050405020304" pitchFamily="18" charset="0"/>
                </a:endParaRPr>
              </a:p>
            </p:txBody>
          </p:sp>
          <p:sp>
            <p:nvSpPr>
              <p:cNvPr id="44" name="TextBox 50"/>
              <p:cNvSpPr txBox="1"/>
              <p:nvPr/>
            </p:nvSpPr>
            <p:spPr>
              <a:xfrm rot="515285">
                <a:off x="3979800" y="3824417"/>
                <a:ext cx="413612" cy="1039664"/>
              </a:xfrm>
              <a:prstGeom prst="rect">
                <a:avLst/>
              </a:prstGeom>
              <a:noFill/>
            </p:spPr>
            <p:txBody>
              <a:bodyPr vert="eaVert" wrap="square" rtlCol="0">
                <a:noAutofit/>
              </a:bodyPr>
              <a:lstStyle/>
              <a:p>
                <a:pPr>
                  <a:spcAft>
                    <a:spcPts val="0"/>
                  </a:spcAft>
                </a:pPr>
                <a:r>
                  <a:rPr lang="en-US" altLang="zh-CN" sz="1300" i="1" dirty="0">
                    <a:solidFill>
                      <a:srgbClr val="000000"/>
                    </a:solidFill>
                    <a:latin typeface="Times New Roman" panose="02020603050405020304" pitchFamily="18" charset="0"/>
                    <a:ea typeface="新細明體"/>
                    <a:cs typeface="Times New Roman" panose="02020603050405020304" pitchFamily="18" charset="0"/>
                  </a:rPr>
                  <a:t>Jìngyuan</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45" name="TextBox 51"/>
              <p:cNvSpPr txBox="1"/>
              <p:nvPr/>
            </p:nvSpPr>
            <p:spPr>
              <a:xfrm rot="2117046">
                <a:off x="4565836" y="4310502"/>
                <a:ext cx="376162" cy="891757"/>
              </a:xfrm>
              <a:prstGeom prst="rect">
                <a:avLst/>
              </a:prstGeom>
              <a:noFill/>
            </p:spPr>
            <p:txBody>
              <a:bodyPr vert="eaVert" wrap="square" rtlCol="0">
                <a:noAutofit/>
              </a:bodyPr>
              <a:lstStyle/>
              <a:p>
                <a:pPr>
                  <a:spcAft>
                    <a:spcPts val="0"/>
                  </a:spcAft>
                </a:pPr>
                <a:r>
                  <a:rPr lang="en-US" altLang="zh-CN" sz="1300" i="1" kern="1200" dirty="0">
                    <a:solidFill>
                      <a:srgbClr val="000000"/>
                    </a:solidFill>
                    <a:effectLst/>
                    <a:latin typeface="Times New Roman" panose="02020603050405020304" pitchFamily="18" charset="0"/>
                    <a:ea typeface="新細明體"/>
                    <a:cs typeface="Times New Roman" panose="02020603050405020304" pitchFamily="18" charset="0"/>
                  </a:rPr>
                  <a:t>Zhenyuan</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46" name="TextBox 52"/>
              <p:cNvSpPr txBox="1"/>
              <p:nvPr/>
            </p:nvSpPr>
            <p:spPr>
              <a:xfrm rot="2404041">
                <a:off x="4983267" y="4333372"/>
                <a:ext cx="383431" cy="762787"/>
              </a:xfrm>
              <a:prstGeom prst="rect">
                <a:avLst/>
              </a:prstGeom>
              <a:noFill/>
            </p:spPr>
            <p:txBody>
              <a:bodyPr vert="eaVert" wrap="square" rtlCol="0">
                <a:noAutofit/>
              </a:bodyPr>
              <a:lstStyle/>
              <a:p>
                <a:pPr>
                  <a:spcAft>
                    <a:spcPts val="0"/>
                  </a:spcAft>
                </a:pPr>
                <a:r>
                  <a:rPr lang="en-US" altLang="zh-CN" sz="1300" i="1" kern="1200" dirty="0">
                    <a:solidFill>
                      <a:srgbClr val="000000"/>
                    </a:solidFill>
                    <a:effectLst/>
                    <a:latin typeface="Times New Roman" panose="02020603050405020304" pitchFamily="18" charset="0"/>
                    <a:ea typeface="新細明體"/>
                    <a:cs typeface="Times New Roman" panose="02020603050405020304" pitchFamily="18" charset="0"/>
                  </a:rPr>
                  <a:t>Laiyuan</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47" name="TextBox 53"/>
              <p:cNvSpPr txBox="1"/>
              <p:nvPr/>
            </p:nvSpPr>
            <p:spPr>
              <a:xfrm rot="360489">
                <a:off x="5599401" y="4714631"/>
                <a:ext cx="475060" cy="729158"/>
              </a:xfrm>
              <a:prstGeom prst="rect">
                <a:avLst/>
              </a:prstGeom>
              <a:noFill/>
            </p:spPr>
            <p:txBody>
              <a:bodyPr vert="eaVert" wrap="square" rtlCol="0">
                <a:noAutofit/>
              </a:bodyPr>
              <a:lstStyle/>
              <a:p>
                <a:pPr>
                  <a:spcAft>
                    <a:spcPts val="0"/>
                  </a:spcAft>
                </a:pPr>
                <a:r>
                  <a:rPr lang="en-US" altLang="zh-CN" sz="1300" i="1" dirty="0" err="1">
                    <a:solidFill>
                      <a:srgbClr val="000000"/>
                    </a:solidFill>
                    <a:latin typeface="Times New Roman" panose="02020603050405020304" pitchFamily="18" charset="0"/>
                    <a:ea typeface="新細明體"/>
                    <a:cs typeface="Times New Roman" panose="02020603050405020304" pitchFamily="18" charset="0"/>
                  </a:rPr>
                  <a:t>Jīngyua</a:t>
                </a:r>
                <a:r>
                  <a:rPr lang="en-US" altLang="zh-CN" sz="1300" dirty="0" err="1">
                    <a:solidFill>
                      <a:srgbClr val="000000"/>
                    </a:solidFill>
                    <a:latin typeface="Times New Roman" panose="02020603050405020304" pitchFamily="18" charset="0"/>
                    <a:ea typeface="新細明體"/>
                    <a:cs typeface="Times New Roman" panose="02020603050405020304" pitchFamily="18" charset="0"/>
                  </a:rPr>
                  <a:t>n</a:t>
                </a:r>
                <a:endParaRPr lang="en-US" altLang="zh-CN" sz="1300" dirty="0">
                  <a:solidFill>
                    <a:srgbClr val="000000"/>
                  </a:solidFill>
                  <a:latin typeface="Times New Roman" panose="02020603050405020304" pitchFamily="18" charset="0"/>
                  <a:ea typeface="新細明體"/>
                  <a:cs typeface="Times New Roman" panose="02020603050405020304" pitchFamily="18" charset="0"/>
                </a:endParaRPr>
              </a:p>
            </p:txBody>
          </p:sp>
          <p:sp>
            <p:nvSpPr>
              <p:cNvPr id="67" name="Line Callout 2 89"/>
              <p:cNvSpPr/>
              <p:nvPr/>
            </p:nvSpPr>
            <p:spPr>
              <a:xfrm>
                <a:off x="5042683" y="3657433"/>
                <a:ext cx="118622" cy="138620"/>
              </a:xfrm>
              <a:prstGeom prst="borderCallout2">
                <a:avLst>
                  <a:gd name="adj1" fmla="val 18750"/>
                  <a:gd name="adj2" fmla="val -8333"/>
                  <a:gd name="adj3" fmla="val 66133"/>
                  <a:gd name="adj4" fmla="val -26144"/>
                  <a:gd name="adj5" fmla="val 112500"/>
                  <a:gd name="adj6" fmla="val -46667"/>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69" name="TextBox 93"/>
              <p:cNvSpPr txBox="1"/>
              <p:nvPr/>
            </p:nvSpPr>
            <p:spPr>
              <a:xfrm rot="20480952">
                <a:off x="3185408" y="3926951"/>
                <a:ext cx="396556" cy="761765"/>
              </a:xfrm>
              <a:prstGeom prst="rect">
                <a:avLst/>
              </a:prstGeom>
              <a:noFill/>
            </p:spPr>
            <p:txBody>
              <a:bodyPr vert="eaVert" wrap="square" rtlCol="0">
                <a:noAutofit/>
              </a:bodyPr>
              <a:lstStyle/>
              <a:p>
                <a:pPr>
                  <a:spcAft>
                    <a:spcPts val="0"/>
                  </a:spcAft>
                </a:pPr>
                <a:r>
                  <a:rPr lang="en-US" altLang="zh-CN" sz="1300" i="1" kern="1200" dirty="0" err="1">
                    <a:solidFill>
                      <a:srgbClr val="000000"/>
                    </a:solidFill>
                    <a:effectLst/>
                    <a:latin typeface="Times New Roman" panose="02020603050405020304" pitchFamily="18" charset="0"/>
                    <a:ea typeface="新細明體"/>
                    <a:cs typeface="Times New Roman" panose="02020603050405020304" pitchFamily="18" charset="0"/>
                  </a:rPr>
                  <a:t>Jiyuan</a:t>
                </a:r>
                <a:endParaRPr lang="zh-HK" sz="1300" i="1" dirty="0">
                  <a:effectLst/>
                  <a:latin typeface="Times New Roman" panose="02020603050405020304" pitchFamily="18" charset="0"/>
                  <a:ea typeface="新細明體"/>
                  <a:cs typeface="Times New Roman" panose="02020603050405020304" pitchFamily="18" charset="0"/>
                </a:endParaRPr>
              </a:p>
            </p:txBody>
          </p:sp>
        </p:grpSp>
      </p:grpSp>
      <p:sp>
        <p:nvSpPr>
          <p:cNvPr id="70" name="Arc 103"/>
          <p:cNvSpPr/>
          <p:nvPr/>
        </p:nvSpPr>
        <p:spPr>
          <a:xfrm rot="696998">
            <a:off x="6186155" y="3698815"/>
            <a:ext cx="592269" cy="1665140"/>
          </a:xfrm>
          <a:prstGeom prst="arc">
            <a:avLst>
              <a:gd name="adj1" fmla="val 16785372"/>
              <a:gd name="adj2" fmla="val 4518720"/>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cxnSp>
        <p:nvCxnSpPr>
          <p:cNvPr id="71" name="Straight Arrow Connector 106"/>
          <p:cNvCxnSpPr/>
          <p:nvPr/>
        </p:nvCxnSpPr>
        <p:spPr>
          <a:xfrm>
            <a:off x="3784642" y="678490"/>
            <a:ext cx="711730" cy="277240"/>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Freeform 129"/>
          <p:cNvSpPr/>
          <p:nvPr/>
        </p:nvSpPr>
        <p:spPr>
          <a:xfrm>
            <a:off x="3633871" y="1005266"/>
            <a:ext cx="1793472" cy="1281321"/>
          </a:xfrm>
          <a:custGeom>
            <a:avLst/>
            <a:gdLst>
              <a:gd name="connsiteX0" fmla="*/ 0 w 2183641"/>
              <a:gd name="connsiteY0" fmla="*/ 0 h 1665027"/>
              <a:gd name="connsiteX1" fmla="*/ 928047 w 2183641"/>
              <a:gd name="connsiteY1" fmla="*/ 300251 h 1665027"/>
              <a:gd name="connsiteX2" fmla="*/ 1610435 w 2183641"/>
              <a:gd name="connsiteY2" fmla="*/ 846161 h 1665027"/>
              <a:gd name="connsiteX3" fmla="*/ 2183641 w 2183641"/>
              <a:gd name="connsiteY3" fmla="*/ 1665027 h 1665027"/>
              <a:gd name="connsiteX4" fmla="*/ 2183641 w 2183641"/>
              <a:gd name="connsiteY4" fmla="*/ 1665027 h 166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641" h="1665027">
                <a:moveTo>
                  <a:pt x="0" y="0"/>
                </a:moveTo>
                <a:cubicBezTo>
                  <a:pt x="329820" y="79612"/>
                  <a:pt x="659641" y="159224"/>
                  <a:pt x="928047" y="300251"/>
                </a:cubicBezTo>
                <a:cubicBezTo>
                  <a:pt x="1196453" y="441278"/>
                  <a:pt x="1401169" y="618698"/>
                  <a:pt x="1610435" y="846161"/>
                </a:cubicBezTo>
                <a:cubicBezTo>
                  <a:pt x="1819701" y="1073624"/>
                  <a:pt x="2183641" y="1665027"/>
                  <a:pt x="2183641" y="1665027"/>
                </a:cubicBezTo>
                <a:lnTo>
                  <a:pt x="2183641" y="1665027"/>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73" name="Freeform 131"/>
          <p:cNvSpPr/>
          <p:nvPr/>
        </p:nvSpPr>
        <p:spPr>
          <a:xfrm>
            <a:off x="4271906" y="1208241"/>
            <a:ext cx="303769" cy="1274510"/>
          </a:xfrm>
          <a:custGeom>
            <a:avLst/>
            <a:gdLst>
              <a:gd name="connsiteX0" fmla="*/ 0 w 354842"/>
              <a:gd name="connsiteY0" fmla="*/ 0 h 1528549"/>
              <a:gd name="connsiteX1" fmla="*/ 177421 w 354842"/>
              <a:gd name="connsiteY1" fmla="*/ 436729 h 1528549"/>
              <a:gd name="connsiteX2" fmla="*/ 354842 w 354842"/>
              <a:gd name="connsiteY2" fmla="*/ 1528549 h 1528549"/>
              <a:gd name="connsiteX3" fmla="*/ 354842 w 354842"/>
              <a:gd name="connsiteY3" fmla="*/ 1528549 h 1528549"/>
            </a:gdLst>
            <a:ahLst/>
            <a:cxnLst>
              <a:cxn ang="0">
                <a:pos x="connsiteX0" y="connsiteY0"/>
              </a:cxn>
              <a:cxn ang="0">
                <a:pos x="connsiteX1" y="connsiteY1"/>
              </a:cxn>
              <a:cxn ang="0">
                <a:pos x="connsiteX2" y="connsiteY2"/>
              </a:cxn>
              <a:cxn ang="0">
                <a:pos x="connsiteX3" y="connsiteY3"/>
              </a:cxn>
            </a:cxnLst>
            <a:rect l="l" t="t" r="r" b="b"/>
            <a:pathLst>
              <a:path w="354842" h="1528549">
                <a:moveTo>
                  <a:pt x="0" y="0"/>
                </a:moveTo>
                <a:cubicBezTo>
                  <a:pt x="59140" y="90985"/>
                  <a:pt x="118281" y="181971"/>
                  <a:pt x="177421" y="436729"/>
                </a:cubicBezTo>
                <a:cubicBezTo>
                  <a:pt x="236561" y="691487"/>
                  <a:pt x="354842" y="1528549"/>
                  <a:pt x="354842" y="1528549"/>
                </a:cubicBezTo>
                <a:lnTo>
                  <a:pt x="354842" y="1528549"/>
                </a:ln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74" name="Freeform 137"/>
          <p:cNvSpPr/>
          <p:nvPr/>
        </p:nvSpPr>
        <p:spPr>
          <a:xfrm>
            <a:off x="6717760" y="4558841"/>
            <a:ext cx="578924" cy="908601"/>
          </a:xfrm>
          <a:custGeom>
            <a:avLst/>
            <a:gdLst>
              <a:gd name="connsiteX0" fmla="*/ 116006 w 702860"/>
              <a:gd name="connsiteY0" fmla="*/ 0 h 943970"/>
              <a:gd name="connsiteX1" fmla="*/ 6824 w 702860"/>
              <a:gd name="connsiteY1" fmla="*/ 655093 h 943970"/>
              <a:gd name="connsiteX2" fmla="*/ 156949 w 702860"/>
              <a:gd name="connsiteY2" fmla="*/ 900753 h 943970"/>
              <a:gd name="connsiteX3" fmla="*/ 416257 w 702860"/>
              <a:gd name="connsiteY3" fmla="*/ 859809 h 943970"/>
              <a:gd name="connsiteX4" fmla="*/ 702860 w 702860"/>
              <a:gd name="connsiteY4" fmla="*/ 395785 h 943970"/>
              <a:gd name="connsiteX5" fmla="*/ 702860 w 702860"/>
              <a:gd name="connsiteY5" fmla="*/ 395785 h 94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860" h="943970">
                <a:moveTo>
                  <a:pt x="116006" y="0"/>
                </a:moveTo>
                <a:cubicBezTo>
                  <a:pt x="58003" y="252484"/>
                  <a:pt x="0" y="504968"/>
                  <a:pt x="6824" y="655093"/>
                </a:cubicBezTo>
                <a:cubicBezTo>
                  <a:pt x="13648" y="805218"/>
                  <a:pt x="88710" y="866634"/>
                  <a:pt x="156949" y="900753"/>
                </a:cubicBezTo>
                <a:cubicBezTo>
                  <a:pt x="225188" y="934872"/>
                  <a:pt x="325272" y="943970"/>
                  <a:pt x="416257" y="859809"/>
                </a:cubicBezTo>
                <a:cubicBezTo>
                  <a:pt x="507242" y="775648"/>
                  <a:pt x="702860" y="395785"/>
                  <a:pt x="702860" y="395785"/>
                </a:cubicBezTo>
                <a:lnTo>
                  <a:pt x="702860" y="395785"/>
                </a:ln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75" name="Freeform 144"/>
          <p:cNvSpPr/>
          <p:nvPr/>
        </p:nvSpPr>
        <p:spPr>
          <a:xfrm>
            <a:off x="6958237" y="672400"/>
            <a:ext cx="775646" cy="2259461"/>
          </a:xfrm>
          <a:custGeom>
            <a:avLst/>
            <a:gdLst>
              <a:gd name="connsiteX0" fmla="*/ 941696 w 941696"/>
              <a:gd name="connsiteY0" fmla="*/ 2347415 h 2347415"/>
              <a:gd name="connsiteX1" fmla="*/ 846162 w 941696"/>
              <a:gd name="connsiteY1" fmla="*/ 1733266 h 2347415"/>
              <a:gd name="connsiteX2" fmla="*/ 627797 w 941696"/>
              <a:gd name="connsiteY2" fmla="*/ 1105469 h 2347415"/>
              <a:gd name="connsiteX3" fmla="*/ 0 w 941696"/>
              <a:gd name="connsiteY3" fmla="*/ 0 h 2347415"/>
              <a:gd name="connsiteX4" fmla="*/ 0 w 941696"/>
              <a:gd name="connsiteY4" fmla="*/ 0 h 234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6" h="2347415">
                <a:moveTo>
                  <a:pt x="941696" y="2347415"/>
                </a:moveTo>
                <a:cubicBezTo>
                  <a:pt x="920087" y="2143836"/>
                  <a:pt x="898479" y="1940257"/>
                  <a:pt x="846162" y="1733266"/>
                </a:cubicBezTo>
                <a:cubicBezTo>
                  <a:pt x="793845" y="1526275"/>
                  <a:pt x="768824" y="1394347"/>
                  <a:pt x="627797" y="1105469"/>
                </a:cubicBezTo>
                <a:cubicBezTo>
                  <a:pt x="486770" y="816591"/>
                  <a:pt x="0" y="0"/>
                  <a:pt x="0" y="0"/>
                </a:cubicBezTo>
                <a:lnTo>
                  <a:pt x="0" y="0"/>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707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wipe(up)">
                                      <p:cBhvr>
                                        <p:cTn id="20" dur="500"/>
                                        <p:tgtEl>
                                          <p:spTgt spid="8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up)">
                                      <p:cBhvr>
                                        <p:cTn id="25" dur="500"/>
                                        <p:tgtEl>
                                          <p:spTgt spid="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up)">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up)">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wipe(down)">
                                      <p:cBhvr>
                                        <p:cTn id="63" dur="500"/>
                                        <p:tgtEl>
                                          <p:spTgt spid="85"/>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arn(inVertic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wipe(down)">
                                      <p:cBhvr>
                                        <p:cTn id="73" dur="500"/>
                                        <p:tgtEl>
                                          <p:spTgt spid="7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wipe(down)">
                                      <p:cBhvr>
                                        <p:cTn id="78" dur="500"/>
                                        <p:tgtEl>
                                          <p:spTgt spid="7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wipe(down)">
                                      <p:cBhvr>
                                        <p:cTn id="83" dur="500"/>
                                        <p:tgtEl>
                                          <p:spTgt spid="7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down)">
                                      <p:cBhvr>
                                        <p:cTn id="8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41" grpId="0" animBg="1"/>
      <p:bldP spid="70" grpId="0" animBg="1"/>
      <p:bldP spid="72" grpId="0" animBg="1"/>
      <p:bldP spid="73" grpId="0" animBg="1"/>
      <p:bldP spid="74" grpId="0" animBg="1"/>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2" name="矩形 1"/>
          <p:cNvSpPr/>
          <p:nvPr/>
        </p:nvSpPr>
        <p:spPr>
          <a:xfrm>
            <a:off x="436793" y="1220492"/>
            <a:ext cx="2535007" cy="1015663"/>
          </a:xfrm>
          <a:prstGeom prst="rect">
            <a:avLst/>
          </a:prstGeom>
        </p:spPr>
        <p:txBody>
          <a:bodyPr wrap="square">
            <a:spAutoFit/>
          </a:bodyPr>
          <a:lstStyle/>
          <a:p>
            <a:pPr>
              <a:spcAft>
                <a:spcPts val="0"/>
              </a:spcAft>
            </a:pPr>
            <a:r>
              <a:rPr lang="en-US" altLang="zh-TW" sz="2000" b="1" dirty="0">
                <a:solidFill>
                  <a:srgbClr val="E36C0A"/>
                </a:solidFill>
                <a:latin typeface="Times New Roman" panose="02020603050405020304" pitchFamily="18" charset="0"/>
                <a:cs typeface="Times New Roman" panose="02020603050405020304" pitchFamily="18" charset="0"/>
              </a:rPr>
              <a:t>II. General Overview of the Battle of the Yalu River</a:t>
            </a:r>
            <a:endParaRPr lang="zh-HK" altLang="zh-TW" sz="2000" kern="100" dirty="0">
              <a:latin typeface="Times New Roman" panose="02020603050405020304" pitchFamily="18" charset="0"/>
              <a:cs typeface="Times New Roman" panose="02020603050405020304" pitchFamily="18" charset="0"/>
            </a:endParaRPr>
          </a:p>
        </p:txBody>
      </p:sp>
      <p:sp>
        <p:nvSpPr>
          <p:cNvPr id="6" name="TextBox 1"/>
          <p:cNvSpPr txBox="1"/>
          <p:nvPr/>
        </p:nvSpPr>
        <p:spPr>
          <a:xfrm>
            <a:off x="197709" y="2342531"/>
            <a:ext cx="2940908" cy="2239459"/>
          </a:xfrm>
          <a:prstGeom prst="rect">
            <a:avLst/>
          </a:prstGeom>
          <a:solidFill>
            <a:srgbClr val="4F81BD">
              <a:lumMod val="20000"/>
              <a:lumOff val="80000"/>
            </a:srgbClr>
          </a:solidFill>
        </p:spPr>
        <p:txBody>
          <a:bodyPr wrap="square" rtlCol="0">
            <a:spAutoFit/>
          </a:bodyPr>
          <a:lstStyle/>
          <a:p>
            <a:pPr lvl="0" defTabSz="914400">
              <a:lnSpc>
                <a:spcPct val="110000"/>
              </a:lnSpc>
              <a:defRPr/>
            </a:pPr>
            <a:r>
              <a:rPr lang="en-US" altLang="zh-CN" sz="1600" b="1" u="sng" dirty="0" smtClean="0">
                <a:latin typeface="Times New Roman" panose="02020603050405020304" pitchFamily="18" charset="0"/>
                <a:ea typeface="新細明體"/>
                <a:cs typeface="Times New Roman" panose="02020603050405020304" pitchFamily="18" charset="0"/>
              </a:rPr>
              <a:t>The Battle </a:t>
            </a:r>
            <a:r>
              <a:rPr lang="en-US" altLang="zh-CN" sz="1600" b="1" u="sng" dirty="0">
                <a:latin typeface="Times New Roman" panose="02020603050405020304" pitchFamily="18" charset="0"/>
                <a:ea typeface="新細明體"/>
                <a:cs typeface="Times New Roman" panose="02020603050405020304" pitchFamily="18" charset="0"/>
              </a:rPr>
              <a:t>of the Yalu River </a:t>
            </a:r>
          </a:p>
          <a:p>
            <a:pPr lvl="0" defTabSz="914400">
              <a:lnSpc>
                <a:spcPct val="110000"/>
              </a:lnSpc>
              <a:defRPr/>
            </a:pPr>
            <a:r>
              <a:rPr lang="en-US" altLang="zh-CN" sz="1600" b="1" dirty="0">
                <a:latin typeface="Times New Roman" panose="02020603050405020304" pitchFamily="18" charset="0"/>
                <a:ea typeface="新細明體"/>
                <a:cs typeface="Times New Roman" panose="02020603050405020304" pitchFamily="18" charset="0"/>
              </a:rPr>
              <a:t>Date</a:t>
            </a:r>
            <a:r>
              <a:rPr lang="en-US" altLang="zh-CN" sz="1600" dirty="0">
                <a:latin typeface="Times New Roman" panose="02020603050405020304" pitchFamily="18" charset="0"/>
                <a:ea typeface="新細明體"/>
                <a:cs typeface="Times New Roman" panose="02020603050405020304" pitchFamily="18" charset="0"/>
              </a:rPr>
              <a:t>: </a:t>
            </a:r>
            <a:r>
              <a:rPr lang="en-US" altLang="zh-CN" sz="1600" dirty="0" smtClean="0">
                <a:latin typeface="Times New Roman" panose="02020603050405020304" pitchFamily="18" charset="0"/>
                <a:ea typeface="新細明體"/>
                <a:cs typeface="Times New Roman" panose="02020603050405020304" pitchFamily="18" charset="0"/>
              </a:rPr>
              <a:t>17 September, </a:t>
            </a:r>
            <a:r>
              <a:rPr lang="en-US" altLang="zh-CN" sz="1600" dirty="0">
                <a:latin typeface="Times New Roman" panose="02020603050405020304" pitchFamily="18" charset="0"/>
                <a:ea typeface="新細明體"/>
                <a:cs typeface="Times New Roman" panose="02020603050405020304" pitchFamily="18" charset="0"/>
              </a:rPr>
              <a:t>1894</a:t>
            </a:r>
          </a:p>
          <a:p>
            <a:pPr marL="901700" lvl="0" indent="-901700" defTabSz="914400">
              <a:lnSpc>
                <a:spcPct val="110000"/>
              </a:lnSpc>
              <a:defRPr/>
            </a:pPr>
            <a:r>
              <a:rPr lang="en-US" altLang="zh-CN" sz="1600" b="1" dirty="0">
                <a:latin typeface="Times New Roman" panose="02020603050405020304" pitchFamily="18" charset="0"/>
                <a:ea typeface="新細明體"/>
                <a:cs typeface="Times New Roman" panose="02020603050405020304" pitchFamily="18" charset="0"/>
              </a:rPr>
              <a:t>Location</a:t>
            </a:r>
            <a:r>
              <a:rPr lang="en-US" altLang="zh-CN" sz="1600" dirty="0">
                <a:latin typeface="Times New Roman" panose="02020603050405020304" pitchFamily="18" charset="0"/>
                <a:ea typeface="新細明體"/>
                <a:cs typeface="Times New Roman" panose="02020603050405020304" pitchFamily="18" charset="0"/>
              </a:rPr>
              <a:t>: Off the mouth of the Yalu River, Yellow Sea</a:t>
            </a:r>
          </a:p>
          <a:p>
            <a:pPr lvl="0" defTabSz="914400">
              <a:lnSpc>
                <a:spcPct val="110000"/>
              </a:lnSpc>
              <a:defRPr/>
            </a:pPr>
            <a:r>
              <a:rPr lang="en-US" altLang="zh-CN" sz="1600" b="1" dirty="0">
                <a:latin typeface="Times New Roman" panose="02020603050405020304" pitchFamily="18" charset="0"/>
                <a:ea typeface="新細明體"/>
                <a:cs typeface="Times New Roman" panose="02020603050405020304" pitchFamily="18" charset="0"/>
              </a:rPr>
              <a:t>Losses (ships)</a:t>
            </a:r>
            <a:r>
              <a:rPr lang="en-US" altLang="zh-CN" sz="1600" dirty="0">
                <a:latin typeface="Times New Roman" panose="02020603050405020304" pitchFamily="18" charset="0"/>
                <a:ea typeface="新細明體"/>
                <a:cs typeface="Times New Roman" panose="02020603050405020304" pitchFamily="18" charset="0"/>
              </a:rPr>
              <a:t>:</a:t>
            </a:r>
          </a:p>
          <a:p>
            <a:pPr lvl="0" defTabSz="914400">
              <a:lnSpc>
                <a:spcPct val="110000"/>
              </a:lnSpc>
              <a:defRPr/>
            </a:pPr>
            <a:r>
              <a:rPr lang="en-US" altLang="zh-CN" sz="1600" dirty="0">
                <a:latin typeface="Times New Roman" panose="02020603050405020304" pitchFamily="18" charset="0"/>
                <a:ea typeface="新細明體"/>
                <a:cs typeface="Times New Roman" panose="02020603050405020304" pitchFamily="18" charset="0"/>
              </a:rPr>
              <a:t>Japanese: none</a:t>
            </a:r>
          </a:p>
          <a:p>
            <a:pPr lvl="0" defTabSz="914400">
              <a:lnSpc>
                <a:spcPct val="110000"/>
              </a:lnSpc>
              <a:defRPr/>
            </a:pPr>
            <a:r>
              <a:rPr lang="en-US" altLang="zh-CN" sz="1600" dirty="0">
                <a:latin typeface="Times New Roman" panose="02020603050405020304" pitchFamily="18" charset="0"/>
                <a:ea typeface="新細明體"/>
                <a:cs typeface="Times New Roman" panose="02020603050405020304" pitchFamily="18" charset="0"/>
              </a:rPr>
              <a:t>Chinese: 5 ships</a:t>
            </a:r>
          </a:p>
        </p:txBody>
      </p:sp>
      <p:sp>
        <p:nvSpPr>
          <p:cNvPr id="7" name="TextBox 31"/>
          <p:cNvSpPr txBox="1"/>
          <p:nvPr/>
        </p:nvSpPr>
        <p:spPr>
          <a:xfrm>
            <a:off x="6201939" y="6267830"/>
            <a:ext cx="2417805" cy="549189"/>
          </a:xfrm>
          <a:prstGeom prst="rect">
            <a:avLst/>
          </a:prstGeom>
          <a:noFill/>
        </p:spPr>
        <p:txBody>
          <a:bodyPr wrap="square" rtlCol="0">
            <a:spAutoFit/>
          </a:bodyPr>
          <a:lstStyle/>
          <a:p>
            <a:pPr lvl="0" defTabSz="914400">
              <a:lnSpc>
                <a:spcPct val="110000"/>
              </a:lnSpc>
              <a:defRPr/>
            </a:pPr>
            <a:r>
              <a:rPr lang="en-US" altLang="zh-CN" sz="1400" dirty="0">
                <a:solidFill>
                  <a:srgbClr val="000000"/>
                </a:solidFill>
                <a:latin typeface="Times New Roman" panose="02020603050405020304" pitchFamily="18" charset="0"/>
                <a:ea typeface="新細明體"/>
                <a:cs typeface="Times New Roman" panose="02020603050405020304" pitchFamily="18" charset="0"/>
              </a:rPr>
              <a:t>Source: Wikipedia’s “The </a:t>
            </a:r>
            <a:r>
              <a:rPr lang="en-US" altLang="zh-CN" sz="1400" dirty="0" smtClean="0">
                <a:solidFill>
                  <a:srgbClr val="000000"/>
                </a:solidFill>
                <a:latin typeface="Times New Roman" panose="02020603050405020304" pitchFamily="18" charset="0"/>
                <a:ea typeface="新細明體"/>
                <a:cs typeface="Times New Roman" panose="02020603050405020304" pitchFamily="18" charset="0"/>
              </a:rPr>
              <a:t>Battle </a:t>
            </a:r>
            <a:r>
              <a:rPr lang="en-US" altLang="zh-CN" sz="1400" dirty="0">
                <a:solidFill>
                  <a:srgbClr val="000000"/>
                </a:solidFill>
                <a:latin typeface="Times New Roman" panose="02020603050405020304" pitchFamily="18" charset="0"/>
                <a:ea typeface="新細明體"/>
                <a:cs typeface="Times New Roman" panose="02020603050405020304" pitchFamily="18" charset="0"/>
              </a:rPr>
              <a:t>of the Yalu River”.</a:t>
            </a:r>
          </a:p>
        </p:txBody>
      </p:sp>
      <p:graphicFrame>
        <p:nvGraphicFramePr>
          <p:cNvPr id="5" name="Table 4">
            <a:extLst>
              <a:ext uri="{FF2B5EF4-FFF2-40B4-BE49-F238E27FC236}">
                <a16:creationId xmlns:a16="http://schemas.microsoft.com/office/drawing/2014/main" id="{AC88E330-0903-4285-AE56-0280C7DC8187}"/>
              </a:ext>
            </a:extLst>
          </p:cNvPr>
          <p:cNvGraphicFramePr>
            <a:graphicFrameLocks noGrp="1"/>
          </p:cNvGraphicFramePr>
          <p:nvPr>
            <p:extLst>
              <p:ext uri="{D42A27DB-BD31-4B8C-83A1-F6EECF244321}">
                <p14:modId xmlns:p14="http://schemas.microsoft.com/office/powerpoint/2010/main" val="613455351"/>
              </p:ext>
            </p:extLst>
          </p:nvPr>
        </p:nvGraphicFramePr>
        <p:xfrm>
          <a:off x="3435803" y="1370935"/>
          <a:ext cx="5361584" cy="4948338"/>
        </p:xfrm>
        <a:graphic>
          <a:graphicData uri="http://schemas.openxmlformats.org/drawingml/2006/table">
            <a:tbl>
              <a:tblPr firstRow="1" bandRow="1">
                <a:tableStyleId>{5C22544A-7EE6-4342-B048-85BDC9FD1C3A}</a:tableStyleId>
              </a:tblPr>
              <a:tblGrid>
                <a:gridCol w="2680792">
                  <a:extLst>
                    <a:ext uri="{9D8B030D-6E8A-4147-A177-3AD203B41FA5}">
                      <a16:colId xmlns:a16="http://schemas.microsoft.com/office/drawing/2014/main" val="1576896975"/>
                    </a:ext>
                  </a:extLst>
                </a:gridCol>
                <a:gridCol w="2680792">
                  <a:extLst>
                    <a:ext uri="{9D8B030D-6E8A-4147-A177-3AD203B41FA5}">
                      <a16:colId xmlns:a16="http://schemas.microsoft.com/office/drawing/2014/main" val="2288625100"/>
                    </a:ext>
                  </a:extLst>
                </a:gridCol>
              </a:tblGrid>
              <a:tr h="362984">
                <a:tc gridSpan="2">
                  <a:txBody>
                    <a:bodyPr/>
                    <a:lstStyle/>
                    <a:p>
                      <a:pPr algn="ctr">
                        <a:spcAft>
                          <a:spcPts val="0"/>
                        </a:spcAft>
                      </a:pPr>
                      <a:r>
                        <a:rPr lang="en-US" altLang="zh-TW" sz="1800" kern="100" dirty="0">
                          <a:effectLst/>
                          <a:latin typeface="Times New Roman" panose="02020603050405020304" pitchFamily="18" charset="0"/>
                          <a:cs typeface="Times New Roman" panose="02020603050405020304" pitchFamily="18" charset="0"/>
                        </a:rPr>
                        <a:t>Participating Countries</a:t>
                      </a:r>
                      <a:endParaRPr lang="en-HK" sz="1200" kern="1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90746" marR="90746" marT="45373" marB="45373"/>
                </a:tc>
                <a:tc hMerge="1">
                  <a:txBody>
                    <a:bodyPr/>
                    <a:lstStyle/>
                    <a:p>
                      <a:endParaRPr lang="en-HK"/>
                    </a:p>
                  </a:txBody>
                  <a:tcPr/>
                </a:tc>
                <a:extLst>
                  <a:ext uri="{0D108BD9-81ED-4DB2-BD59-A6C34878D82A}">
                    <a16:rowId xmlns:a16="http://schemas.microsoft.com/office/drawing/2014/main" val="2304357779"/>
                  </a:ext>
                </a:extLst>
              </a:tr>
              <a:tr h="472636">
                <a:tc>
                  <a:txBody>
                    <a:bodyPr/>
                    <a:lstStyle/>
                    <a:p>
                      <a:pPr>
                        <a:spcAft>
                          <a:spcPts val="0"/>
                        </a:spcAft>
                      </a:pPr>
                      <a:endParaRPr lang="en-HK" sz="1200" kern="100" dirty="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en-US" sz="1300" kern="12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Qing </a:t>
                      </a:r>
                      <a:r>
                        <a:rPr lang="en-US" sz="1300" strike="noStrike" kern="12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Dynasty</a:t>
                      </a:r>
                      <a:endParaRPr lang="en-HK" sz="1200" strike="sngStrike"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90746" marR="90746" marT="45373" marB="45373"/>
                </a:tc>
                <a:tc>
                  <a:txBody>
                    <a:bodyPr/>
                    <a:lstStyle/>
                    <a:p>
                      <a:pPr>
                        <a:spcAft>
                          <a:spcPts val="0"/>
                        </a:spcAft>
                      </a:pPr>
                      <a:endParaRPr lang="en-HK" sz="1200" kern="100" dirty="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en-US" sz="1300" kern="12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Japan</a:t>
                      </a:r>
                      <a:endParaRPr lang="en-HK" sz="12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90746" marR="90746" marT="45373" marB="45373"/>
                </a:tc>
                <a:extLst>
                  <a:ext uri="{0D108BD9-81ED-4DB2-BD59-A6C34878D82A}">
                    <a16:rowId xmlns:a16="http://schemas.microsoft.com/office/drawing/2014/main" val="2349052137"/>
                  </a:ext>
                </a:extLst>
              </a:tr>
              <a:tr h="362984">
                <a:tc gridSpan="2">
                  <a:txBody>
                    <a:bodyPr/>
                    <a:lstStyle/>
                    <a:p>
                      <a:pPr algn="ctr">
                        <a:spcAft>
                          <a:spcPts val="0"/>
                        </a:spcAft>
                      </a:pPr>
                      <a:r>
                        <a:rPr lang="en-US" sz="18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Commanders in the Battle</a:t>
                      </a:r>
                      <a:endParaRPr lang="en-HK" sz="18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90746" marR="90746" marT="45373" marB="45373"/>
                </a:tc>
                <a:tc hMerge="1">
                  <a:txBody>
                    <a:bodyPr/>
                    <a:lstStyle/>
                    <a:p>
                      <a:endParaRPr lang="en-HK"/>
                    </a:p>
                  </a:txBody>
                  <a:tcPr/>
                </a:tc>
                <a:extLst>
                  <a:ext uri="{0D108BD9-81ED-4DB2-BD59-A6C34878D82A}">
                    <a16:rowId xmlns:a16="http://schemas.microsoft.com/office/drawing/2014/main" val="2268889881"/>
                  </a:ext>
                </a:extLst>
              </a:tr>
              <a:tr h="846964">
                <a:tc>
                  <a:txBody>
                    <a:bodyPr/>
                    <a:lstStyle/>
                    <a:p>
                      <a:pPr>
                        <a:spcAft>
                          <a:spcPts val="0"/>
                        </a:spcAft>
                      </a:pPr>
                      <a:endParaRPr lang="en-HK" sz="1200" kern="100" dirty="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en-US" altLang="zh-CN" sz="1300" kern="1200" dirty="0">
                          <a:solidFill>
                            <a:schemeClr val="tx1"/>
                          </a:solidFill>
                          <a:effectLst/>
                          <a:latin typeface="Times New Roman" panose="02020603050405020304" pitchFamily="18" charset="0"/>
                          <a:cs typeface="Times New Roman" panose="02020603050405020304" pitchFamily="18" charset="0"/>
                        </a:rPr>
                        <a:t>Liu </a:t>
                      </a:r>
                      <a:r>
                        <a:rPr lang="en-US" altLang="zh-CN" sz="1300" kern="1200" dirty="0" smtClean="0">
                          <a:solidFill>
                            <a:schemeClr val="tx1"/>
                          </a:solidFill>
                          <a:effectLst/>
                          <a:latin typeface="Times New Roman" panose="02020603050405020304" pitchFamily="18" charset="0"/>
                          <a:cs typeface="Times New Roman" panose="02020603050405020304" pitchFamily="18" charset="0"/>
                        </a:rPr>
                        <a:t>Buchan </a:t>
                      </a:r>
                      <a:r>
                        <a:rPr lang="zh-TW" altLang="en-US" sz="1300" kern="1200" dirty="0" smtClean="0">
                          <a:solidFill>
                            <a:schemeClr val="tx1"/>
                          </a:solidFill>
                          <a:effectLst/>
                          <a:latin typeface="Times New Roman" panose="02020603050405020304" pitchFamily="18" charset="0"/>
                          <a:cs typeface="Times New Roman" panose="02020603050405020304" pitchFamily="18" charset="0"/>
                        </a:rPr>
                        <a:t>劉步蟾</a:t>
                      </a:r>
                      <a:endParaRPr lang="en-US" altLang="zh-CN" sz="1300" kern="1200" dirty="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en-US" sz="1300" kern="12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Ding </a:t>
                      </a:r>
                      <a:r>
                        <a:rPr lang="en-US" sz="1300" kern="1200" dirty="0" err="1"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Ruchang</a:t>
                      </a:r>
                      <a:r>
                        <a:rPr lang="en-US" sz="1300" kern="12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 </a:t>
                      </a:r>
                      <a:r>
                        <a:rPr lang="zh-TW" altLang="en-US" sz="1300" kern="1200" dirty="0" smtClean="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丁汝昌</a:t>
                      </a:r>
                      <a:endParaRPr lang="en-HK" sz="12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90746" marR="90746" marT="45373" marB="45373"/>
                </a:tc>
                <a:tc>
                  <a:txBody>
                    <a:bodyPr/>
                    <a:lstStyle/>
                    <a:p>
                      <a:pPr>
                        <a:spcAft>
                          <a:spcPts val="0"/>
                        </a:spcAft>
                      </a:pPr>
                      <a:endParaRPr lang="en-HK" sz="1200" kern="100" dirty="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en-US" altLang="zh-CN" sz="1300" kern="1200" dirty="0" err="1">
                          <a:solidFill>
                            <a:schemeClr val="tx1"/>
                          </a:solidFill>
                          <a:effectLst/>
                          <a:latin typeface="Times New Roman" panose="02020603050405020304" pitchFamily="18" charset="0"/>
                          <a:cs typeface="Times New Roman" panose="02020603050405020304" pitchFamily="18" charset="0"/>
                        </a:rPr>
                        <a:t>Tsuboi</a:t>
                      </a:r>
                      <a:r>
                        <a:rPr lang="en-US" altLang="zh-CN" sz="1300" kern="1200" dirty="0">
                          <a:solidFill>
                            <a:schemeClr val="tx1"/>
                          </a:solidFill>
                          <a:effectLst/>
                          <a:latin typeface="Times New Roman" panose="02020603050405020304" pitchFamily="18" charset="0"/>
                          <a:cs typeface="Times New Roman" panose="02020603050405020304" pitchFamily="18" charset="0"/>
                        </a:rPr>
                        <a:t> </a:t>
                      </a:r>
                      <a:r>
                        <a:rPr lang="en-US" altLang="zh-CN" sz="1300" kern="1200" dirty="0" smtClean="0">
                          <a:solidFill>
                            <a:schemeClr val="tx1"/>
                          </a:solidFill>
                          <a:effectLst/>
                          <a:latin typeface="Times New Roman" panose="02020603050405020304" pitchFamily="18" charset="0"/>
                          <a:cs typeface="Times New Roman" panose="02020603050405020304" pitchFamily="18" charset="0"/>
                        </a:rPr>
                        <a:t>Kozo </a:t>
                      </a:r>
                      <a:r>
                        <a:rPr lang="zh-TW" altLang="en-US" sz="1300" kern="1200" dirty="0" smtClean="0">
                          <a:solidFill>
                            <a:schemeClr val="tx1"/>
                          </a:solidFill>
                          <a:effectLst/>
                          <a:latin typeface="Times New Roman" panose="02020603050405020304" pitchFamily="18" charset="0"/>
                          <a:cs typeface="Times New Roman" panose="02020603050405020304" pitchFamily="18" charset="0"/>
                        </a:rPr>
                        <a:t>坪井航三</a:t>
                      </a:r>
                      <a:endParaRPr lang="en-HK" sz="1200" kern="100" dirty="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en-US" altLang="zh-CN" sz="1300" kern="1200" dirty="0">
                          <a:solidFill>
                            <a:schemeClr val="tx1"/>
                          </a:solidFill>
                          <a:effectLst/>
                          <a:latin typeface="Times New Roman" panose="02020603050405020304" pitchFamily="18" charset="0"/>
                          <a:cs typeface="Times New Roman" panose="02020603050405020304" pitchFamily="18" charset="0"/>
                        </a:rPr>
                        <a:t>Ito </a:t>
                      </a:r>
                      <a:r>
                        <a:rPr lang="en-US" altLang="zh-CN" sz="1300" kern="1200" dirty="0" err="1" smtClean="0">
                          <a:solidFill>
                            <a:schemeClr val="tx1"/>
                          </a:solidFill>
                          <a:effectLst/>
                          <a:latin typeface="Times New Roman" panose="02020603050405020304" pitchFamily="18" charset="0"/>
                          <a:cs typeface="Times New Roman" panose="02020603050405020304" pitchFamily="18" charset="0"/>
                        </a:rPr>
                        <a:t>Sukeyuki</a:t>
                      </a:r>
                      <a:r>
                        <a:rPr lang="en-US" altLang="zh-CN" sz="1300" kern="1200" dirty="0" smtClean="0">
                          <a:solidFill>
                            <a:schemeClr val="tx1"/>
                          </a:solidFill>
                          <a:effectLst/>
                          <a:latin typeface="Times New Roman" panose="02020603050405020304" pitchFamily="18" charset="0"/>
                          <a:cs typeface="Times New Roman" panose="02020603050405020304" pitchFamily="18" charset="0"/>
                        </a:rPr>
                        <a:t> </a:t>
                      </a:r>
                      <a:r>
                        <a:rPr lang="zh-TW" altLang="en-US" sz="1300" kern="1200" dirty="0" smtClean="0">
                          <a:solidFill>
                            <a:schemeClr val="tx1"/>
                          </a:solidFill>
                          <a:effectLst/>
                          <a:latin typeface="Times New Roman" panose="02020603050405020304" pitchFamily="18" charset="0"/>
                          <a:cs typeface="Times New Roman" panose="02020603050405020304" pitchFamily="18" charset="0"/>
                        </a:rPr>
                        <a:t>伊東祐亨</a:t>
                      </a:r>
                      <a:endParaRPr lang="en-HK" sz="1200" kern="100" dirty="0">
                        <a:solidFill>
                          <a:schemeClr val="tx1"/>
                        </a:solidFill>
                        <a:effectLst/>
                        <a:latin typeface="Times New Roman" panose="02020603050405020304" pitchFamily="18" charset="0"/>
                        <a:cs typeface="Times New Roman" panose="02020603050405020304" pitchFamily="18" charset="0"/>
                      </a:endParaRPr>
                    </a:p>
                    <a:p>
                      <a:r>
                        <a:rPr lang="en-US" sz="1200" kern="100" dirty="0">
                          <a:solidFill>
                            <a:schemeClr val="tx1"/>
                          </a:solidFill>
                          <a:effectLst/>
                          <a:latin typeface="Times New Roman" panose="02020603050405020304" pitchFamily="18" charset="0"/>
                          <a:cs typeface="Times New Roman" panose="02020603050405020304" pitchFamily="18" charset="0"/>
                        </a:rPr>
                        <a:t> </a:t>
                      </a:r>
                      <a:r>
                        <a:rPr lang="en-HK" sz="1200" kern="100" dirty="0">
                          <a:solidFill>
                            <a:schemeClr val="tx1"/>
                          </a:solidFill>
                          <a:effectLst/>
                          <a:latin typeface="Times New Roman" panose="02020603050405020304" pitchFamily="18" charset="0"/>
                          <a:cs typeface="Times New Roman" panose="02020603050405020304" pitchFamily="18" charset="0"/>
                        </a:rPr>
                        <a:t> </a:t>
                      </a:r>
                    </a:p>
                  </a:txBody>
                  <a:tcPr marL="90746" marR="90746" marT="45373" marB="45373"/>
                </a:tc>
                <a:extLst>
                  <a:ext uri="{0D108BD9-81ED-4DB2-BD59-A6C34878D82A}">
                    <a16:rowId xmlns:a16="http://schemas.microsoft.com/office/drawing/2014/main" val="2496534996"/>
                  </a:ext>
                </a:extLst>
              </a:tr>
              <a:tr h="362984">
                <a:tc gridSpan="2">
                  <a:txBody>
                    <a:bodyPr/>
                    <a:lstStyle/>
                    <a:p>
                      <a:pPr algn="ctr">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Military Power (Warships)</a:t>
                      </a:r>
                      <a:endParaRPr lang="en-HK" sz="12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90746" marR="90746" marT="45373" marB="45373"/>
                </a:tc>
                <a:tc hMerge="1">
                  <a:txBody>
                    <a:bodyPr/>
                    <a:lstStyle/>
                    <a:p>
                      <a:endParaRPr lang="en-HK"/>
                    </a:p>
                  </a:txBody>
                  <a:tcPr/>
                </a:tc>
                <a:extLst>
                  <a:ext uri="{0D108BD9-81ED-4DB2-BD59-A6C34878D82A}">
                    <a16:rowId xmlns:a16="http://schemas.microsoft.com/office/drawing/2014/main" val="2695013170"/>
                  </a:ext>
                </a:extLst>
              </a:tr>
              <a:tr h="680596">
                <a:tc>
                  <a:txBody>
                    <a:bodyPr/>
                    <a:lstStyle/>
                    <a:p>
                      <a:pPr>
                        <a:spcAft>
                          <a:spcPts val="0"/>
                        </a:spcAft>
                      </a:pPr>
                      <a:r>
                        <a:rPr lang="en-US" altLang="zh-TW" sz="1300" kern="100" dirty="0">
                          <a:solidFill>
                            <a:schemeClr val="tx1"/>
                          </a:solidFill>
                          <a:effectLst/>
                          <a:latin typeface="Times New Roman" panose="02020603050405020304" pitchFamily="18" charset="0"/>
                          <a:cs typeface="Times New Roman" panose="02020603050405020304" pitchFamily="18" charset="0"/>
                        </a:rPr>
                        <a:t>2 </a:t>
                      </a:r>
                      <a:r>
                        <a:rPr lang="en-US" sz="1300" kern="100" dirty="0">
                          <a:solidFill>
                            <a:schemeClr val="tx1"/>
                          </a:solidFill>
                          <a:effectLst/>
                          <a:latin typeface="Times New Roman" panose="02020603050405020304" pitchFamily="18" charset="0"/>
                          <a:cs typeface="Times New Roman" panose="02020603050405020304" pitchFamily="18" charset="0"/>
                        </a:rPr>
                        <a:t>battleships</a:t>
                      </a:r>
                      <a:endParaRPr lang="en-HK" sz="1200" kern="100" dirty="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en-US" altLang="zh-TW" sz="1300" kern="100" dirty="0">
                          <a:solidFill>
                            <a:schemeClr val="tx1"/>
                          </a:solidFill>
                          <a:effectLst/>
                          <a:latin typeface="Times New Roman" panose="02020603050405020304" pitchFamily="18" charset="0"/>
                          <a:cs typeface="Times New Roman" panose="02020603050405020304" pitchFamily="18" charset="0"/>
                        </a:rPr>
                        <a:t>10 </a:t>
                      </a:r>
                      <a:r>
                        <a:rPr lang="en-US" sz="1300" kern="100" dirty="0">
                          <a:solidFill>
                            <a:schemeClr val="tx1"/>
                          </a:solidFill>
                          <a:effectLst/>
                          <a:latin typeface="Times New Roman" panose="02020603050405020304" pitchFamily="18" charset="0"/>
                          <a:cs typeface="Times New Roman" panose="02020603050405020304" pitchFamily="18" charset="0"/>
                        </a:rPr>
                        <a:t>cruisers</a:t>
                      </a:r>
                      <a:endParaRPr lang="en-HK" sz="1200" kern="100" dirty="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en-US" altLang="zh-TW" sz="1300" kern="100" dirty="0">
                          <a:solidFill>
                            <a:schemeClr val="tx1"/>
                          </a:solidFill>
                          <a:effectLst/>
                          <a:latin typeface="Times New Roman" panose="02020603050405020304" pitchFamily="18" charset="0"/>
                          <a:cs typeface="Times New Roman" panose="02020603050405020304" pitchFamily="18" charset="0"/>
                        </a:rPr>
                        <a:t>2 </a:t>
                      </a:r>
                      <a:r>
                        <a:rPr lang="en-US" sz="1300" kern="100" dirty="0">
                          <a:solidFill>
                            <a:schemeClr val="tx1"/>
                          </a:solidFill>
                          <a:effectLst/>
                          <a:latin typeface="Times New Roman" panose="02020603050405020304" pitchFamily="18" charset="0"/>
                          <a:cs typeface="Times New Roman" panose="02020603050405020304" pitchFamily="18" charset="0"/>
                        </a:rPr>
                        <a:t>torpedo gunboats</a:t>
                      </a:r>
                      <a:endParaRPr lang="en-HK" sz="12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90746" marR="90746" marT="45373" marB="45373"/>
                </a:tc>
                <a:tc>
                  <a:txBody>
                    <a:bodyPr/>
                    <a:lstStyle/>
                    <a:p>
                      <a:pPr>
                        <a:spcAft>
                          <a:spcPts val="0"/>
                        </a:spcAft>
                      </a:pPr>
                      <a:r>
                        <a:rPr lang="en-US" altLang="zh-TW" sz="1300" kern="100" dirty="0">
                          <a:solidFill>
                            <a:schemeClr val="tx1"/>
                          </a:solidFill>
                          <a:effectLst/>
                          <a:latin typeface="Times New Roman" panose="02020603050405020304" pitchFamily="18" charset="0"/>
                          <a:cs typeface="Times New Roman" panose="02020603050405020304" pitchFamily="18" charset="0"/>
                        </a:rPr>
                        <a:t>Total of 12 (Early Meiji Japanese navy warships were not divided by </a:t>
                      </a:r>
                      <a:r>
                        <a:rPr lang="en-US" altLang="zh-TW" sz="1300" kern="100" dirty="0" smtClean="0">
                          <a:solidFill>
                            <a:schemeClr val="tx1"/>
                          </a:solidFill>
                          <a:effectLst/>
                          <a:latin typeface="Times New Roman" panose="02020603050405020304" pitchFamily="18" charset="0"/>
                          <a:cs typeface="Times New Roman" panose="02020603050405020304" pitchFamily="18" charset="0"/>
                        </a:rPr>
                        <a:t>the ship types)</a:t>
                      </a:r>
                      <a:endParaRPr lang="en-HK" sz="12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90746" marR="90746" marT="45373" marB="45373"/>
                </a:tc>
                <a:extLst>
                  <a:ext uri="{0D108BD9-81ED-4DB2-BD59-A6C34878D82A}">
                    <a16:rowId xmlns:a16="http://schemas.microsoft.com/office/drawing/2014/main" val="3611399231"/>
                  </a:ext>
                </a:extLst>
              </a:tr>
              <a:tr h="362984">
                <a:tc gridSpan="2">
                  <a:txBody>
                    <a:bodyPr/>
                    <a:lstStyle/>
                    <a:p>
                      <a:pPr algn="ctr">
                        <a:spcAft>
                          <a:spcPts val="0"/>
                        </a:spcAft>
                      </a:pPr>
                      <a:r>
                        <a:rPr lang="en-US" altLang="zh-TW" sz="1800" kern="100" dirty="0">
                          <a:solidFill>
                            <a:schemeClr val="tx1"/>
                          </a:solidFill>
                          <a:effectLst/>
                          <a:latin typeface="Times New Roman" panose="02020603050405020304" pitchFamily="18" charset="0"/>
                          <a:cs typeface="Times New Roman" panose="02020603050405020304" pitchFamily="18" charset="0"/>
                        </a:rPr>
                        <a:t>Casualties</a:t>
                      </a:r>
                      <a:endParaRPr lang="en-HK" sz="12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90746" marR="90746" marT="45373" marB="45373"/>
                </a:tc>
                <a:tc hMerge="1">
                  <a:txBody>
                    <a:bodyPr/>
                    <a:lstStyle/>
                    <a:p>
                      <a:endParaRPr lang="en-HK"/>
                    </a:p>
                  </a:txBody>
                  <a:tcPr/>
                </a:tc>
                <a:extLst>
                  <a:ext uri="{0D108BD9-81ED-4DB2-BD59-A6C34878D82A}">
                    <a16:rowId xmlns:a16="http://schemas.microsoft.com/office/drawing/2014/main" val="394262110"/>
                  </a:ext>
                </a:extLst>
              </a:tr>
              <a:tr h="1073829">
                <a:tc>
                  <a:txBody>
                    <a:bodyPr/>
                    <a:lstStyle/>
                    <a:p>
                      <a:pP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5 sunk ships (</a:t>
                      </a:r>
                      <a:r>
                        <a:rPr lang="en-US" sz="1300" i="1" kern="100" dirty="0" err="1" smtClean="0">
                          <a:solidFill>
                            <a:schemeClr val="tx1"/>
                          </a:solidFill>
                          <a:effectLst/>
                          <a:latin typeface="Times New Roman" panose="02020603050405020304" pitchFamily="18" charset="0"/>
                          <a:cs typeface="Times New Roman" panose="02020603050405020304" pitchFamily="18" charset="0"/>
                        </a:rPr>
                        <a:t>Zhiyuan</a:t>
                      </a:r>
                      <a:r>
                        <a:rPr lang="en-US" sz="1300" i="1" kern="100" dirty="0" smtClean="0">
                          <a:solidFill>
                            <a:schemeClr val="tx1"/>
                          </a:solidFill>
                          <a:effectLst/>
                          <a:latin typeface="Times New Roman" panose="02020603050405020304" pitchFamily="18" charset="0"/>
                          <a:cs typeface="Times New Roman" panose="02020603050405020304" pitchFamily="18" charset="0"/>
                        </a:rPr>
                        <a:t> </a:t>
                      </a:r>
                      <a:r>
                        <a:rPr lang="zh-TW" altLang="en-US" sz="1300" i="0" kern="100" dirty="0" smtClean="0">
                          <a:solidFill>
                            <a:schemeClr val="tx1"/>
                          </a:solidFill>
                          <a:effectLst/>
                          <a:latin typeface="Times New Roman" panose="02020603050405020304" pitchFamily="18" charset="0"/>
                          <a:cs typeface="Times New Roman" panose="02020603050405020304" pitchFamily="18" charset="0"/>
                        </a:rPr>
                        <a:t>致遠</a:t>
                      </a:r>
                      <a:r>
                        <a:rPr lang="en-US" sz="1300" kern="100" dirty="0" smtClean="0">
                          <a:solidFill>
                            <a:schemeClr val="tx1"/>
                          </a:solidFill>
                          <a:effectLst/>
                          <a:latin typeface="Times New Roman" panose="02020603050405020304" pitchFamily="18" charset="0"/>
                          <a:cs typeface="Times New Roman" panose="02020603050405020304" pitchFamily="18" charset="0"/>
                        </a:rPr>
                        <a:t>, </a:t>
                      </a:r>
                      <a:r>
                        <a:rPr lang="en-US" sz="1300" i="1" kern="100" dirty="0" err="1" smtClean="0">
                          <a:solidFill>
                            <a:schemeClr val="tx1"/>
                          </a:solidFill>
                          <a:effectLst/>
                          <a:latin typeface="Times New Roman" panose="02020603050405020304" pitchFamily="18" charset="0"/>
                          <a:cs typeface="Times New Roman" panose="02020603050405020304" pitchFamily="18" charset="0"/>
                        </a:rPr>
                        <a:t>Jingyuan</a:t>
                      </a:r>
                      <a:r>
                        <a:rPr lang="en-US" sz="1300" i="1" kern="100" dirty="0" smtClean="0">
                          <a:solidFill>
                            <a:schemeClr val="tx1"/>
                          </a:solidFill>
                          <a:effectLst/>
                          <a:latin typeface="Times New Roman" panose="02020603050405020304" pitchFamily="18" charset="0"/>
                          <a:cs typeface="Times New Roman" panose="02020603050405020304" pitchFamily="18" charset="0"/>
                        </a:rPr>
                        <a:t> </a:t>
                      </a:r>
                      <a:r>
                        <a:rPr lang="zh-TW" altLang="en-US" sz="1300" i="0" kern="100" dirty="0" smtClean="0">
                          <a:solidFill>
                            <a:schemeClr val="tx1"/>
                          </a:solidFill>
                          <a:effectLst/>
                          <a:latin typeface="Times New Roman" panose="02020603050405020304" pitchFamily="18" charset="0"/>
                          <a:cs typeface="Times New Roman" panose="02020603050405020304" pitchFamily="18" charset="0"/>
                        </a:rPr>
                        <a:t>經遠</a:t>
                      </a:r>
                      <a:r>
                        <a:rPr lang="en-US" sz="1300" kern="100" dirty="0" smtClean="0">
                          <a:solidFill>
                            <a:schemeClr val="tx1"/>
                          </a:solidFill>
                          <a:effectLst/>
                          <a:latin typeface="Times New Roman" panose="02020603050405020304" pitchFamily="18" charset="0"/>
                          <a:cs typeface="Times New Roman" panose="02020603050405020304" pitchFamily="18" charset="0"/>
                        </a:rPr>
                        <a:t>, </a:t>
                      </a:r>
                      <a:r>
                        <a:rPr lang="en-US" sz="1300" i="1" kern="100" dirty="0" err="1" smtClean="0">
                          <a:solidFill>
                            <a:schemeClr val="tx1"/>
                          </a:solidFill>
                          <a:effectLst/>
                          <a:latin typeface="Times New Roman" panose="02020603050405020304" pitchFamily="18" charset="0"/>
                          <a:cs typeface="Times New Roman" panose="02020603050405020304" pitchFamily="18" charset="0"/>
                        </a:rPr>
                        <a:t>Chaoyong</a:t>
                      </a:r>
                      <a:r>
                        <a:rPr lang="en-US" sz="1300" i="1" kern="100" dirty="0" smtClean="0">
                          <a:solidFill>
                            <a:schemeClr val="tx1"/>
                          </a:solidFill>
                          <a:effectLst/>
                          <a:latin typeface="Times New Roman" panose="02020603050405020304" pitchFamily="18" charset="0"/>
                          <a:cs typeface="Times New Roman" panose="02020603050405020304" pitchFamily="18" charset="0"/>
                        </a:rPr>
                        <a:t> </a:t>
                      </a:r>
                      <a:r>
                        <a:rPr lang="zh-TW" altLang="en-US" sz="1300" i="0" kern="100" dirty="0" smtClean="0">
                          <a:solidFill>
                            <a:schemeClr val="tx1"/>
                          </a:solidFill>
                          <a:effectLst/>
                          <a:latin typeface="Times New Roman" panose="02020603050405020304" pitchFamily="18" charset="0"/>
                          <a:cs typeface="Times New Roman" panose="02020603050405020304" pitchFamily="18" charset="0"/>
                        </a:rPr>
                        <a:t>超勇</a:t>
                      </a:r>
                      <a:r>
                        <a:rPr lang="en-US" sz="1300" kern="100" dirty="0" smtClean="0">
                          <a:solidFill>
                            <a:schemeClr val="tx1"/>
                          </a:solidFill>
                          <a:effectLst/>
                          <a:latin typeface="Times New Roman" panose="02020603050405020304" pitchFamily="18" charset="0"/>
                          <a:cs typeface="Times New Roman" panose="02020603050405020304" pitchFamily="18" charset="0"/>
                        </a:rPr>
                        <a:t>, </a:t>
                      </a:r>
                      <a:r>
                        <a:rPr lang="en-US" sz="1300" i="1" kern="100" dirty="0" err="1" smtClean="0">
                          <a:solidFill>
                            <a:schemeClr val="tx1"/>
                          </a:solidFill>
                          <a:effectLst/>
                          <a:latin typeface="Times New Roman" panose="02020603050405020304" pitchFamily="18" charset="0"/>
                          <a:cs typeface="Times New Roman" panose="02020603050405020304" pitchFamily="18" charset="0"/>
                        </a:rPr>
                        <a:t>Guangjia</a:t>
                      </a:r>
                      <a:r>
                        <a:rPr lang="en-US" sz="1300" i="1" kern="100" dirty="0" smtClean="0">
                          <a:solidFill>
                            <a:schemeClr val="tx1"/>
                          </a:solidFill>
                          <a:effectLst/>
                          <a:latin typeface="Times New Roman" panose="02020603050405020304" pitchFamily="18" charset="0"/>
                          <a:cs typeface="Times New Roman" panose="02020603050405020304" pitchFamily="18" charset="0"/>
                        </a:rPr>
                        <a:t> </a:t>
                      </a:r>
                      <a:r>
                        <a:rPr lang="zh-TW" altLang="en-US" sz="1300" i="0" kern="100" dirty="0" smtClean="0">
                          <a:solidFill>
                            <a:schemeClr val="tx1"/>
                          </a:solidFill>
                          <a:effectLst/>
                          <a:latin typeface="Times New Roman" panose="02020603050405020304" pitchFamily="18" charset="0"/>
                          <a:cs typeface="Times New Roman" panose="02020603050405020304" pitchFamily="18" charset="0"/>
                        </a:rPr>
                        <a:t>廣甲</a:t>
                      </a:r>
                      <a:r>
                        <a:rPr lang="en-US" sz="1300" kern="100" dirty="0" smtClean="0">
                          <a:solidFill>
                            <a:schemeClr val="tx1"/>
                          </a:solidFill>
                          <a:effectLst/>
                          <a:latin typeface="Times New Roman" panose="02020603050405020304" pitchFamily="18" charset="0"/>
                          <a:cs typeface="Times New Roman" panose="02020603050405020304" pitchFamily="18" charset="0"/>
                        </a:rPr>
                        <a:t>, </a:t>
                      </a:r>
                      <a:r>
                        <a:rPr lang="en-US" sz="1300" i="1" kern="100" dirty="0" err="1" smtClean="0">
                          <a:solidFill>
                            <a:schemeClr val="tx1"/>
                          </a:solidFill>
                          <a:effectLst/>
                          <a:latin typeface="Times New Roman" panose="02020603050405020304" pitchFamily="18" charset="0"/>
                          <a:cs typeface="Times New Roman" panose="02020603050405020304" pitchFamily="18" charset="0"/>
                        </a:rPr>
                        <a:t>Yangwei</a:t>
                      </a:r>
                      <a:r>
                        <a:rPr lang="en-US" sz="1300" i="1" kern="100" dirty="0" smtClean="0">
                          <a:solidFill>
                            <a:schemeClr val="tx1"/>
                          </a:solidFill>
                          <a:effectLst/>
                          <a:latin typeface="Times New Roman" panose="02020603050405020304" pitchFamily="18" charset="0"/>
                          <a:cs typeface="Times New Roman" panose="02020603050405020304" pitchFamily="18" charset="0"/>
                        </a:rPr>
                        <a:t> </a:t>
                      </a:r>
                      <a:r>
                        <a:rPr lang="zh-TW" altLang="en-US" sz="1300" i="0" kern="100" dirty="0" smtClean="0">
                          <a:solidFill>
                            <a:schemeClr val="tx1"/>
                          </a:solidFill>
                          <a:effectLst/>
                          <a:latin typeface="Times New Roman" panose="02020603050405020304" pitchFamily="18" charset="0"/>
                          <a:cs typeface="Times New Roman" panose="02020603050405020304" pitchFamily="18" charset="0"/>
                        </a:rPr>
                        <a:t>揚威</a:t>
                      </a:r>
                      <a:r>
                        <a:rPr lang="en-US" sz="1300" kern="100" dirty="0" smtClean="0">
                          <a:solidFill>
                            <a:schemeClr val="tx1"/>
                          </a:solidFill>
                          <a:effectLst/>
                          <a:latin typeface="Times New Roman" panose="02020603050405020304" pitchFamily="18" charset="0"/>
                          <a:cs typeface="Times New Roman" panose="02020603050405020304" pitchFamily="18" charset="0"/>
                        </a:rPr>
                        <a:t>), </a:t>
                      </a:r>
                      <a:r>
                        <a:rPr lang="en-US" sz="1300" kern="100" dirty="0">
                          <a:solidFill>
                            <a:schemeClr val="tx1"/>
                          </a:solidFill>
                          <a:effectLst/>
                          <a:latin typeface="Times New Roman" panose="02020603050405020304" pitchFamily="18" charset="0"/>
                          <a:cs typeface="Times New Roman" panose="02020603050405020304" pitchFamily="18" charset="0"/>
                        </a:rPr>
                        <a:t>those that were not sunk suffered various degrees of </a:t>
                      </a:r>
                      <a:r>
                        <a:rPr lang="en-US" sz="1300" kern="100" dirty="0" smtClean="0">
                          <a:solidFill>
                            <a:schemeClr val="tx1"/>
                          </a:solidFill>
                          <a:effectLst/>
                          <a:latin typeface="Times New Roman" panose="02020603050405020304" pitchFamily="18" charset="0"/>
                          <a:cs typeface="Times New Roman" panose="02020603050405020304" pitchFamily="18" charset="0"/>
                        </a:rPr>
                        <a:t>damages</a:t>
                      </a:r>
                      <a:endParaRPr lang="en-HK" sz="1200" kern="100" dirty="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850 dead</a:t>
                      </a:r>
                      <a:endParaRPr lang="en-HK" sz="1200" kern="100" dirty="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500 injured</a:t>
                      </a:r>
                      <a:endParaRPr lang="en-HK" sz="12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90746" marR="90746" marT="45373" marB="45373"/>
                </a:tc>
                <a:tc>
                  <a:txBody>
                    <a:bodyPr/>
                    <a:lstStyle/>
                    <a:p>
                      <a:pP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5 heavily damaged ships  (</a:t>
                      </a:r>
                      <a:r>
                        <a:rPr lang="en-US" sz="1300" i="1" kern="100" dirty="0" smtClean="0">
                          <a:solidFill>
                            <a:schemeClr val="tx1"/>
                          </a:solidFill>
                          <a:effectLst/>
                          <a:latin typeface="Times New Roman" panose="02020603050405020304" pitchFamily="18" charset="0"/>
                          <a:cs typeface="Times New Roman" panose="02020603050405020304" pitchFamily="18" charset="0"/>
                        </a:rPr>
                        <a:t>Matsushima </a:t>
                      </a:r>
                      <a:r>
                        <a:rPr lang="zh-TW" altLang="en-US" sz="1300" i="0" kern="100" dirty="0" smtClean="0">
                          <a:solidFill>
                            <a:schemeClr val="tx1"/>
                          </a:solidFill>
                          <a:effectLst/>
                          <a:latin typeface="Times New Roman" panose="02020603050405020304" pitchFamily="18" charset="0"/>
                          <a:cs typeface="Times New Roman" panose="02020603050405020304" pitchFamily="18" charset="0"/>
                        </a:rPr>
                        <a:t>松島</a:t>
                      </a:r>
                      <a:r>
                        <a:rPr lang="en-US" sz="1300" kern="100" dirty="0" smtClean="0">
                          <a:solidFill>
                            <a:schemeClr val="tx1"/>
                          </a:solidFill>
                          <a:effectLst/>
                          <a:latin typeface="Times New Roman" panose="02020603050405020304" pitchFamily="18" charset="0"/>
                          <a:cs typeface="Times New Roman" panose="02020603050405020304" pitchFamily="18" charset="0"/>
                        </a:rPr>
                        <a:t>, </a:t>
                      </a:r>
                      <a:r>
                        <a:rPr lang="en-US" sz="1300" i="1" kern="100" dirty="0" err="1">
                          <a:solidFill>
                            <a:schemeClr val="tx1"/>
                          </a:solidFill>
                          <a:effectLst/>
                          <a:latin typeface="Times New Roman" panose="02020603050405020304" pitchFamily="18" charset="0"/>
                          <a:cs typeface="Times New Roman" panose="02020603050405020304" pitchFamily="18" charset="0"/>
                        </a:rPr>
                        <a:t>Saikyo</a:t>
                      </a:r>
                      <a:r>
                        <a:rPr lang="en-US" sz="1300" i="1" kern="100" dirty="0">
                          <a:solidFill>
                            <a:schemeClr val="tx1"/>
                          </a:solidFill>
                          <a:effectLst/>
                          <a:latin typeface="Times New Roman" panose="02020603050405020304" pitchFamily="18" charset="0"/>
                          <a:cs typeface="Times New Roman" panose="02020603050405020304" pitchFamily="18" charset="0"/>
                        </a:rPr>
                        <a:t> </a:t>
                      </a:r>
                      <a:r>
                        <a:rPr lang="en-US" sz="1300" i="1" kern="100" dirty="0" err="1" smtClean="0">
                          <a:solidFill>
                            <a:schemeClr val="tx1"/>
                          </a:solidFill>
                          <a:effectLst/>
                          <a:latin typeface="Times New Roman" panose="02020603050405020304" pitchFamily="18" charset="0"/>
                          <a:cs typeface="Times New Roman" panose="02020603050405020304" pitchFamily="18" charset="0"/>
                        </a:rPr>
                        <a:t>Maru</a:t>
                      </a:r>
                      <a:r>
                        <a:rPr lang="en-US" sz="1300" i="1" kern="100" dirty="0" smtClean="0">
                          <a:solidFill>
                            <a:schemeClr val="tx1"/>
                          </a:solidFill>
                          <a:effectLst/>
                          <a:latin typeface="Times New Roman" panose="02020603050405020304" pitchFamily="18" charset="0"/>
                          <a:cs typeface="Times New Roman" panose="02020603050405020304" pitchFamily="18" charset="0"/>
                        </a:rPr>
                        <a:t> </a:t>
                      </a:r>
                      <a:r>
                        <a:rPr lang="zh-TW" altLang="en-US" sz="1300" i="0" kern="100" dirty="0" smtClean="0">
                          <a:solidFill>
                            <a:schemeClr val="tx1"/>
                          </a:solidFill>
                          <a:effectLst/>
                          <a:latin typeface="Times New Roman" panose="02020603050405020304" pitchFamily="18" charset="0"/>
                          <a:cs typeface="Times New Roman" panose="02020603050405020304" pitchFamily="18" charset="0"/>
                        </a:rPr>
                        <a:t>西京丸</a:t>
                      </a:r>
                      <a:r>
                        <a:rPr lang="en-US" sz="1300" kern="100" dirty="0" smtClean="0">
                          <a:solidFill>
                            <a:schemeClr val="tx1"/>
                          </a:solidFill>
                          <a:effectLst/>
                          <a:latin typeface="Times New Roman" panose="02020603050405020304" pitchFamily="18" charset="0"/>
                          <a:cs typeface="Times New Roman" panose="02020603050405020304" pitchFamily="18" charset="0"/>
                        </a:rPr>
                        <a:t>, </a:t>
                      </a:r>
                      <a:r>
                        <a:rPr lang="en-US" sz="1300" i="1" kern="100" dirty="0" smtClean="0">
                          <a:solidFill>
                            <a:schemeClr val="tx1"/>
                          </a:solidFill>
                          <a:effectLst/>
                          <a:latin typeface="Times New Roman" panose="02020603050405020304" pitchFamily="18" charset="0"/>
                          <a:cs typeface="Times New Roman" panose="02020603050405020304" pitchFamily="18" charset="0"/>
                        </a:rPr>
                        <a:t>Yoshino </a:t>
                      </a:r>
                      <a:r>
                        <a:rPr lang="zh-TW" altLang="en-US" sz="1300" i="0" kern="100" dirty="0" smtClean="0">
                          <a:solidFill>
                            <a:schemeClr val="tx1"/>
                          </a:solidFill>
                          <a:effectLst/>
                          <a:latin typeface="Times New Roman" panose="02020603050405020304" pitchFamily="18" charset="0"/>
                          <a:cs typeface="Times New Roman" panose="02020603050405020304" pitchFamily="18" charset="0"/>
                        </a:rPr>
                        <a:t>吉野</a:t>
                      </a:r>
                      <a:r>
                        <a:rPr lang="en-US" sz="1300" kern="100" dirty="0" smtClean="0">
                          <a:solidFill>
                            <a:schemeClr val="tx1"/>
                          </a:solidFill>
                          <a:effectLst/>
                          <a:latin typeface="Times New Roman" panose="02020603050405020304" pitchFamily="18" charset="0"/>
                          <a:cs typeface="Times New Roman" panose="02020603050405020304" pitchFamily="18" charset="0"/>
                        </a:rPr>
                        <a:t>, </a:t>
                      </a:r>
                      <a:r>
                        <a:rPr lang="en-US" sz="1300" i="1" kern="100" dirty="0" err="1" smtClean="0">
                          <a:solidFill>
                            <a:schemeClr val="tx1"/>
                          </a:solidFill>
                          <a:effectLst/>
                          <a:latin typeface="Times New Roman" panose="02020603050405020304" pitchFamily="18" charset="0"/>
                          <a:cs typeface="Times New Roman" panose="02020603050405020304" pitchFamily="18" charset="0"/>
                        </a:rPr>
                        <a:t>Hiei</a:t>
                      </a:r>
                      <a:r>
                        <a:rPr lang="en-US" sz="1300" i="1" kern="100" dirty="0" smtClean="0">
                          <a:solidFill>
                            <a:schemeClr val="tx1"/>
                          </a:solidFill>
                          <a:effectLst/>
                          <a:latin typeface="Times New Roman" panose="02020603050405020304" pitchFamily="18" charset="0"/>
                          <a:cs typeface="Times New Roman" panose="02020603050405020304" pitchFamily="18" charset="0"/>
                        </a:rPr>
                        <a:t> </a:t>
                      </a:r>
                      <a:r>
                        <a:rPr lang="zh-TW" altLang="en-US" sz="1300" i="0" kern="100" dirty="0" smtClean="0">
                          <a:solidFill>
                            <a:schemeClr val="tx1"/>
                          </a:solidFill>
                          <a:effectLst/>
                          <a:latin typeface="Times New Roman" panose="02020603050405020304" pitchFamily="18" charset="0"/>
                          <a:cs typeface="Times New Roman" panose="02020603050405020304" pitchFamily="18" charset="0"/>
                        </a:rPr>
                        <a:t>比叡</a:t>
                      </a:r>
                      <a:r>
                        <a:rPr lang="en-US" sz="1300" kern="100" dirty="0" smtClean="0">
                          <a:solidFill>
                            <a:schemeClr val="tx1"/>
                          </a:solidFill>
                          <a:effectLst/>
                          <a:latin typeface="Times New Roman" panose="02020603050405020304" pitchFamily="18" charset="0"/>
                          <a:cs typeface="Times New Roman" panose="02020603050405020304" pitchFamily="18" charset="0"/>
                        </a:rPr>
                        <a:t>, </a:t>
                      </a:r>
                      <a:r>
                        <a:rPr lang="en-US" sz="1300" i="1" kern="100" dirty="0" err="1" smtClean="0">
                          <a:solidFill>
                            <a:schemeClr val="tx1"/>
                          </a:solidFill>
                          <a:effectLst/>
                          <a:latin typeface="Times New Roman" panose="02020603050405020304" pitchFamily="18" charset="0"/>
                          <a:cs typeface="Times New Roman" panose="02020603050405020304" pitchFamily="18" charset="0"/>
                        </a:rPr>
                        <a:t>Akagi</a:t>
                      </a:r>
                      <a:r>
                        <a:rPr lang="en-US" sz="1300" i="1" kern="100" dirty="0" smtClean="0">
                          <a:solidFill>
                            <a:schemeClr val="tx1"/>
                          </a:solidFill>
                          <a:effectLst/>
                          <a:latin typeface="Times New Roman" panose="02020603050405020304" pitchFamily="18" charset="0"/>
                          <a:cs typeface="Times New Roman" panose="02020603050405020304" pitchFamily="18" charset="0"/>
                        </a:rPr>
                        <a:t> </a:t>
                      </a:r>
                      <a:r>
                        <a:rPr lang="zh-TW" altLang="en-US" sz="1300" i="0" kern="100" dirty="0" smtClean="0">
                          <a:solidFill>
                            <a:schemeClr val="tx1"/>
                          </a:solidFill>
                          <a:effectLst/>
                          <a:latin typeface="Times New Roman" panose="02020603050405020304" pitchFamily="18" charset="0"/>
                          <a:cs typeface="Times New Roman" panose="02020603050405020304" pitchFamily="18" charset="0"/>
                        </a:rPr>
                        <a:t>赤城</a:t>
                      </a:r>
                      <a:r>
                        <a:rPr lang="en-US" sz="1300" kern="100" dirty="0" smtClean="0">
                          <a:solidFill>
                            <a:schemeClr val="tx1"/>
                          </a:solidFill>
                          <a:effectLst/>
                          <a:latin typeface="Times New Roman" panose="02020603050405020304" pitchFamily="18" charset="0"/>
                          <a:cs typeface="Times New Roman" panose="02020603050405020304" pitchFamily="18" charset="0"/>
                        </a:rPr>
                        <a:t>), </a:t>
                      </a:r>
                      <a:r>
                        <a:rPr lang="en-US" sz="1300" kern="100" dirty="0">
                          <a:solidFill>
                            <a:schemeClr val="tx1"/>
                          </a:solidFill>
                          <a:effectLst/>
                          <a:latin typeface="Times New Roman" panose="02020603050405020304" pitchFamily="18" charset="0"/>
                          <a:cs typeface="Times New Roman" panose="02020603050405020304" pitchFamily="18" charset="0"/>
                        </a:rPr>
                        <a:t>but none were sunk.</a:t>
                      </a:r>
                      <a:endParaRPr lang="en-HK" sz="1200" kern="100" dirty="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298 dead</a:t>
                      </a:r>
                      <a:endParaRPr lang="en-HK" sz="1200" kern="100" dirty="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200 injured.</a:t>
                      </a:r>
                      <a:endParaRPr lang="en-HK" sz="1200" kern="1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90746" marR="90746" marT="45373" marB="45373"/>
                </a:tc>
                <a:extLst>
                  <a:ext uri="{0D108BD9-81ED-4DB2-BD59-A6C34878D82A}">
                    <a16:rowId xmlns:a16="http://schemas.microsoft.com/office/drawing/2014/main" val="1457784806"/>
                  </a:ext>
                </a:extLst>
              </a:tr>
            </a:tbl>
          </a:graphicData>
        </a:graphic>
      </p:graphicFrame>
      <p:pic>
        <p:nvPicPr>
          <p:cNvPr id="1498" name="Picture 2" descr="http://pic.pimg.tw/myswallownet/8d1c72eda4ccd55d3c41c97e2f7ead57.jpg">
            <a:extLst>
              <a:ext uri="{FF2B5EF4-FFF2-40B4-BE49-F238E27FC236}">
                <a16:creationId xmlns:a16="http://schemas.microsoft.com/office/drawing/2014/main" id="{A2BBE05D-AA40-4290-B6BB-2407100DA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563" y="1756941"/>
            <a:ext cx="646113" cy="431800"/>
          </a:xfrm>
          <a:prstGeom prst="rect">
            <a:avLst/>
          </a:prstGeom>
          <a:noFill/>
          <a:extLst>
            <a:ext uri="{909E8E84-426E-40DD-AFC4-6F175D3DCCD1}">
              <a14:hiddenFill xmlns:a14="http://schemas.microsoft.com/office/drawing/2010/main">
                <a:solidFill>
                  <a:srgbClr val="FFFFFF"/>
                </a:solidFill>
              </a14:hiddenFill>
            </a:ext>
          </a:extLst>
        </p:spPr>
      </p:pic>
      <p:pic>
        <p:nvPicPr>
          <p:cNvPr id="1496" name="Picture 3">
            <a:extLst>
              <a:ext uri="{FF2B5EF4-FFF2-40B4-BE49-F238E27FC236}">
                <a16:creationId xmlns:a16="http://schemas.microsoft.com/office/drawing/2014/main" id="{4A621B76-02C5-4912-AB9B-D06271783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146" y="1761703"/>
            <a:ext cx="639762" cy="427038"/>
          </a:xfrm>
          <a:prstGeom prst="rect">
            <a:avLst/>
          </a:prstGeom>
          <a:noFill/>
          <a:extLst>
            <a:ext uri="{909E8E84-426E-40DD-AFC4-6F175D3DCCD1}">
              <a14:hiddenFill xmlns:a14="http://schemas.microsoft.com/office/drawing/2010/main">
                <a:solidFill>
                  <a:srgbClr val="FFFFFF"/>
                </a:solidFill>
              </a14:hiddenFill>
            </a:ext>
          </a:extLst>
        </p:spPr>
      </p:pic>
      <p:pic>
        <p:nvPicPr>
          <p:cNvPr id="1492" name="Picture 4">
            <a:extLst>
              <a:ext uri="{FF2B5EF4-FFF2-40B4-BE49-F238E27FC236}">
                <a16:creationId xmlns:a16="http://schemas.microsoft.com/office/drawing/2014/main" id="{3690FFB5-D734-4346-950A-B6F1F7B0A9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7335" y="2627107"/>
            <a:ext cx="539750" cy="358775"/>
          </a:xfrm>
          <a:prstGeom prst="rect">
            <a:avLst/>
          </a:prstGeom>
          <a:noFill/>
          <a:extLst>
            <a:ext uri="{909E8E84-426E-40DD-AFC4-6F175D3DCCD1}">
              <a14:hiddenFill xmlns:a14="http://schemas.microsoft.com/office/drawing/2010/main">
                <a:solidFill>
                  <a:srgbClr val="FFFFFF"/>
                </a:solidFill>
              </a14:hiddenFill>
            </a:ext>
          </a:extLst>
        </p:spPr>
      </p:pic>
      <p:pic>
        <p:nvPicPr>
          <p:cNvPr id="1495" name="Picture 471">
            <a:extLst>
              <a:ext uri="{FF2B5EF4-FFF2-40B4-BE49-F238E27FC236}">
                <a16:creationId xmlns:a16="http://schemas.microsoft.com/office/drawing/2014/main" id="{20931725-B4C5-485B-8B61-7E1357F097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600" y="3019173"/>
            <a:ext cx="539750" cy="358775"/>
          </a:xfrm>
          <a:prstGeom prst="rect">
            <a:avLst/>
          </a:prstGeom>
          <a:noFill/>
          <a:extLst>
            <a:ext uri="{909E8E84-426E-40DD-AFC4-6F175D3DCCD1}">
              <a14:hiddenFill xmlns:a14="http://schemas.microsoft.com/office/drawing/2010/main">
                <a:solidFill>
                  <a:srgbClr val="FFFFFF"/>
                </a:solidFill>
              </a14:hiddenFill>
            </a:ext>
          </a:extLst>
        </p:spPr>
      </p:pic>
      <p:pic>
        <p:nvPicPr>
          <p:cNvPr id="1490" name="圖片 29711">
            <a:extLst>
              <a:ext uri="{FF2B5EF4-FFF2-40B4-BE49-F238E27FC236}">
                <a16:creationId xmlns:a16="http://schemas.microsoft.com/office/drawing/2014/main" id="{E00BD76C-ABDC-4E3C-859C-75E9911306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2908" y="3044777"/>
            <a:ext cx="498475" cy="344488"/>
          </a:xfrm>
          <a:prstGeom prst="rect">
            <a:avLst/>
          </a:prstGeom>
          <a:noFill/>
          <a:extLst>
            <a:ext uri="{909E8E84-426E-40DD-AFC4-6F175D3DCCD1}">
              <a14:hiddenFill xmlns:a14="http://schemas.microsoft.com/office/drawing/2010/main">
                <a:solidFill>
                  <a:srgbClr val="FFFFFF"/>
                </a:solidFill>
              </a14:hiddenFill>
            </a:ext>
          </a:extLst>
        </p:spPr>
      </p:pic>
      <p:pic>
        <p:nvPicPr>
          <p:cNvPr id="1491" name="圖片 29712">
            <a:extLst>
              <a:ext uri="{FF2B5EF4-FFF2-40B4-BE49-F238E27FC236}">
                <a16:creationId xmlns:a16="http://schemas.microsoft.com/office/drawing/2014/main" id="{B99B16EF-A6AE-4030-B29A-5736646749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2908" y="2635044"/>
            <a:ext cx="498475" cy="3429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82">
            <a:extLst>
              <a:ext uri="{FF2B5EF4-FFF2-40B4-BE49-F238E27FC236}">
                <a16:creationId xmlns:a16="http://schemas.microsoft.com/office/drawing/2014/main" id="{BA024CAD-CE6E-4B53-B2F2-886ACAFE2BC6}"/>
              </a:ext>
            </a:extLst>
          </p:cNvPr>
          <p:cNvSpPr>
            <a:spLocks noChangeArrowheads="1"/>
          </p:cNvSpPr>
          <p:nvPr/>
        </p:nvSpPr>
        <p:spPr bwMode="auto">
          <a:xfrm>
            <a:off x="3435308" y="141523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713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Rectangle 2"/>
          <p:cNvSpPr/>
          <p:nvPr/>
        </p:nvSpPr>
        <p:spPr>
          <a:xfrm>
            <a:off x="343647" y="671457"/>
            <a:ext cx="8431131" cy="61940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6" name="TextBox 4"/>
          <p:cNvSpPr txBox="1"/>
          <p:nvPr/>
        </p:nvSpPr>
        <p:spPr>
          <a:xfrm>
            <a:off x="343646" y="284332"/>
            <a:ext cx="8431131" cy="492885"/>
          </a:xfrm>
          <a:prstGeom prst="rect">
            <a:avLst/>
          </a:prstGeom>
          <a:solidFill>
            <a:srgbClr val="92D050"/>
          </a:solidFill>
          <a:ln w="38100">
            <a:noFill/>
          </a:ln>
        </p:spPr>
        <p:txBody>
          <a:bodyPr wrap="square" rtlCol="0">
            <a:noAutofit/>
          </a:bodyPr>
          <a:lstStyle/>
          <a:p>
            <a:pPr>
              <a:spcAft>
                <a:spcPts val="0"/>
              </a:spcAft>
            </a:pPr>
            <a:r>
              <a:rPr lang="en-US" altLang="zh-CN" sz="1500" b="1" dirty="0">
                <a:solidFill>
                  <a:srgbClr val="000000"/>
                </a:solidFill>
                <a:latin typeface="Times New Roman" panose="02020603050405020304" pitchFamily="18" charset="0"/>
                <a:ea typeface="新細明體"/>
                <a:cs typeface="Times New Roman" panose="02020603050405020304" pitchFamily="18" charset="0"/>
              </a:rPr>
              <a:t>The Battle of the Yalu River Diagram: Japanese Line Ahead Formation </a:t>
            </a:r>
            <a:r>
              <a:rPr lang="en-US" sz="1500" b="1" dirty="0">
                <a:solidFill>
                  <a:srgbClr val="000000"/>
                </a:solidFill>
                <a:latin typeface="Times New Roman" panose="02020603050405020304" pitchFamily="18" charset="0"/>
                <a:ea typeface="新細明體"/>
                <a:cs typeface="Times New Roman" panose="02020603050405020304" pitchFamily="18" charset="0"/>
              </a:rPr>
              <a:t>vs </a:t>
            </a:r>
            <a:r>
              <a:rPr lang="en-US" sz="1500" b="1" dirty="0" err="1">
                <a:solidFill>
                  <a:srgbClr val="000000"/>
                </a:solidFill>
                <a:latin typeface="Times New Roman" panose="02020603050405020304" pitchFamily="18" charset="0"/>
                <a:ea typeface="新細明體"/>
                <a:cs typeface="Times New Roman" panose="02020603050405020304" pitchFamily="18" charset="0"/>
              </a:rPr>
              <a:t>Beiyang</a:t>
            </a:r>
            <a:r>
              <a:rPr lang="en-US" sz="1500" b="1" dirty="0">
                <a:solidFill>
                  <a:srgbClr val="000000"/>
                </a:solidFill>
                <a:latin typeface="Times New Roman" panose="02020603050405020304" pitchFamily="18" charset="0"/>
                <a:ea typeface="新細明體"/>
                <a:cs typeface="Times New Roman" panose="02020603050405020304" pitchFamily="18" charset="0"/>
              </a:rPr>
              <a:t> Line Abreast F</a:t>
            </a:r>
            <a:r>
              <a:rPr lang="en-US" altLang="zh-CN" sz="1500" b="1" dirty="0">
                <a:solidFill>
                  <a:srgbClr val="000000"/>
                </a:solidFill>
                <a:latin typeface="Times New Roman" panose="02020603050405020304" pitchFamily="18" charset="0"/>
                <a:ea typeface="新細明體"/>
                <a:cs typeface="Times New Roman" panose="02020603050405020304" pitchFamily="18" charset="0"/>
              </a:rPr>
              <a:t>ormation</a:t>
            </a:r>
            <a:r>
              <a:rPr lang="zh-CN" altLang="en-US" sz="1500" b="1" dirty="0">
                <a:solidFill>
                  <a:srgbClr val="000000"/>
                </a:solidFill>
                <a:latin typeface="Times New Roman" panose="02020603050405020304" pitchFamily="18" charset="0"/>
                <a:ea typeface="新細明體"/>
                <a:cs typeface="Times New Roman" panose="02020603050405020304" pitchFamily="18" charset="0"/>
              </a:rPr>
              <a:t> </a:t>
            </a:r>
            <a:endParaRPr lang="zh-HK" altLang="en-US" sz="1500" b="1" dirty="0">
              <a:solidFill>
                <a:srgbClr val="000000"/>
              </a:solidFill>
              <a:latin typeface="Times New Roman" panose="02020603050405020304" pitchFamily="18" charset="0"/>
              <a:ea typeface="新細明體"/>
              <a:cs typeface="Times New Roman" panose="02020603050405020304" pitchFamily="18" charset="0"/>
            </a:endParaRPr>
          </a:p>
        </p:txBody>
      </p:sp>
      <p:sp>
        <p:nvSpPr>
          <p:cNvPr id="8" name="TextBox 61"/>
          <p:cNvSpPr txBox="1"/>
          <p:nvPr/>
        </p:nvSpPr>
        <p:spPr>
          <a:xfrm>
            <a:off x="5117646" y="4904799"/>
            <a:ext cx="3481293" cy="1953201"/>
          </a:xfrm>
          <a:prstGeom prst="rect">
            <a:avLst/>
          </a:prstGeom>
          <a:noFill/>
        </p:spPr>
        <p:txBody>
          <a:bodyPr wrap="square" rtlCol="0">
            <a:noAutofit/>
          </a:bodyPr>
          <a:lstStyle/>
          <a:p>
            <a:pPr>
              <a:spcAft>
                <a:spcPts val="0"/>
              </a:spcAft>
            </a:pPr>
            <a:r>
              <a:rPr lang="en-US" sz="1500" dirty="0">
                <a:solidFill>
                  <a:srgbClr val="000000"/>
                </a:solidFill>
                <a:latin typeface="Times New Roman" panose="02020603050405020304" pitchFamily="18" charset="0"/>
                <a:ea typeface="新細明體"/>
                <a:cs typeface="Times New Roman" panose="02020603050405020304" pitchFamily="18" charset="0"/>
              </a:rPr>
              <a:t>Image 3 of 4: Many </a:t>
            </a:r>
            <a:r>
              <a:rPr lang="en-US" sz="1500" dirty="0" err="1" smtClean="0">
                <a:solidFill>
                  <a:srgbClr val="000000"/>
                </a:solidFill>
                <a:latin typeface="Times New Roman" panose="02020603050405020304" pitchFamily="18" charset="0"/>
                <a:ea typeface="新細明體"/>
                <a:cs typeface="Times New Roman" panose="02020603050405020304" pitchFamily="18" charset="0"/>
              </a:rPr>
              <a:t>Beiyang</a:t>
            </a:r>
            <a:r>
              <a:rPr lang="en-US" sz="1500" dirty="0" smtClean="0">
                <a:solidFill>
                  <a:srgbClr val="000000"/>
                </a:solidFill>
                <a:latin typeface="Times New Roman" panose="02020603050405020304" pitchFamily="18" charset="0"/>
                <a:ea typeface="新細明體"/>
                <a:cs typeface="Times New Roman" panose="02020603050405020304" pitchFamily="18" charset="0"/>
              </a:rPr>
              <a:t> </a:t>
            </a:r>
            <a:r>
              <a:rPr lang="en-US" sz="1500" dirty="0">
                <a:solidFill>
                  <a:srgbClr val="000000"/>
                </a:solidFill>
                <a:latin typeface="Times New Roman" panose="02020603050405020304" pitchFamily="18" charset="0"/>
                <a:ea typeface="新細明體"/>
                <a:cs typeface="Times New Roman" panose="02020603050405020304" pitchFamily="18" charset="0"/>
              </a:rPr>
              <a:t>fleet warships were damaged and the fleet lost its formation. The Japanese vanguard pursued and attacked the </a:t>
            </a:r>
            <a:r>
              <a:rPr lang="en-US" sz="1500" dirty="0" err="1">
                <a:solidFill>
                  <a:srgbClr val="000000"/>
                </a:solidFill>
                <a:latin typeface="Times New Roman" panose="02020603050405020304" pitchFamily="18" charset="0"/>
                <a:ea typeface="新細明體"/>
                <a:cs typeface="Times New Roman" panose="02020603050405020304" pitchFamily="18" charset="0"/>
              </a:rPr>
              <a:t>Beiyang</a:t>
            </a:r>
            <a:r>
              <a:rPr lang="en-US" sz="1500" dirty="0">
                <a:solidFill>
                  <a:srgbClr val="000000"/>
                </a:solidFill>
                <a:latin typeface="Times New Roman" panose="02020603050405020304" pitchFamily="18" charset="0"/>
                <a:ea typeface="新細明體"/>
                <a:cs typeface="Times New Roman" panose="02020603050405020304" pitchFamily="18" charset="0"/>
              </a:rPr>
              <a:t> warships fleeing the area. The Japanese main force surrounded and cornered the desperate ironclad warships,</a:t>
            </a:r>
            <a:r>
              <a:rPr lang="en-US" altLang="zh-TW" sz="1500" kern="1200" dirty="0">
                <a:solidFill>
                  <a:srgbClr val="000000"/>
                </a:solidFill>
                <a:effectLst/>
                <a:latin typeface="Times New Roman" panose="02020603050405020304" pitchFamily="18" charset="0"/>
                <a:ea typeface="新細明體"/>
                <a:cs typeface="Times New Roman" panose="02020603050405020304" pitchFamily="18" charset="0"/>
              </a:rPr>
              <a:t> </a:t>
            </a:r>
            <a:r>
              <a:rPr lang="en-US" altLang="zh-TW" sz="1500" i="1" dirty="0">
                <a:solidFill>
                  <a:srgbClr val="000000"/>
                </a:solidFill>
                <a:latin typeface="Times New Roman" panose="02020603050405020304" pitchFamily="18" charset="0"/>
                <a:ea typeface="新細明體"/>
                <a:cs typeface="Times New Roman" panose="02020603050405020304" pitchFamily="18" charset="0"/>
              </a:rPr>
              <a:t>Dingyuan</a:t>
            </a:r>
            <a:r>
              <a:rPr lang="en-US" altLang="zh-TW" sz="1500" dirty="0">
                <a:solidFill>
                  <a:srgbClr val="000000"/>
                </a:solidFill>
                <a:latin typeface="Times New Roman" panose="02020603050405020304" pitchFamily="18" charset="0"/>
                <a:ea typeface="新細明體"/>
                <a:cs typeface="Times New Roman" panose="02020603050405020304" pitchFamily="18" charset="0"/>
              </a:rPr>
              <a:t> and </a:t>
            </a:r>
            <a:r>
              <a:rPr lang="en-US" altLang="zh-TW" sz="1500" i="1" dirty="0" err="1">
                <a:solidFill>
                  <a:srgbClr val="000000"/>
                </a:solidFill>
                <a:latin typeface="Times New Roman" panose="02020603050405020304" pitchFamily="18" charset="0"/>
                <a:ea typeface="新細明體"/>
                <a:cs typeface="Times New Roman" panose="02020603050405020304" pitchFamily="18" charset="0"/>
              </a:rPr>
              <a:t>Zhenyuan</a:t>
            </a:r>
            <a:r>
              <a:rPr lang="en-US" altLang="zh-TW" sz="1500" i="1" dirty="0">
                <a:solidFill>
                  <a:srgbClr val="000000"/>
                </a:solidFill>
                <a:latin typeface="Times New Roman" panose="02020603050405020304" pitchFamily="18" charset="0"/>
                <a:ea typeface="新細明體"/>
                <a:cs typeface="Times New Roman" panose="02020603050405020304" pitchFamily="18" charset="0"/>
              </a:rPr>
              <a:t>,</a:t>
            </a:r>
            <a:r>
              <a:rPr lang="en-US" altLang="zh-TW" sz="1500" dirty="0">
                <a:solidFill>
                  <a:srgbClr val="000000"/>
                </a:solidFill>
                <a:latin typeface="Times New Roman" panose="02020603050405020304" pitchFamily="18" charset="0"/>
                <a:ea typeface="新細明體"/>
                <a:cs typeface="Times New Roman" panose="02020603050405020304" pitchFamily="18" charset="0"/>
              </a:rPr>
              <a:t> for a last fight.</a:t>
            </a:r>
            <a:endParaRPr lang="zh-HK" sz="1500" dirty="0">
              <a:effectLst/>
              <a:latin typeface="Times New Roman" panose="02020603050405020304" pitchFamily="18" charset="0"/>
              <a:ea typeface="新細明體"/>
              <a:cs typeface="Times New Roman" panose="02020603050405020304" pitchFamily="18" charset="0"/>
            </a:endParaRPr>
          </a:p>
        </p:txBody>
      </p:sp>
      <p:sp>
        <p:nvSpPr>
          <p:cNvPr id="10" name="TextBox 101"/>
          <p:cNvSpPr txBox="1"/>
          <p:nvPr/>
        </p:nvSpPr>
        <p:spPr>
          <a:xfrm>
            <a:off x="6266292" y="1297217"/>
            <a:ext cx="2221915" cy="960381"/>
          </a:xfrm>
          <a:prstGeom prst="rect">
            <a:avLst/>
          </a:prstGeom>
          <a:noFill/>
          <a:ln w="3175">
            <a:solidFill>
              <a:sysClr val="windowText" lastClr="000000"/>
            </a:solid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500" i="1" dirty="0" err="1">
                <a:solidFill>
                  <a:srgbClr val="000000"/>
                </a:solidFill>
                <a:latin typeface="Times New Roman" panose="02020603050405020304" pitchFamily="18" charset="0"/>
                <a:ea typeface="新細明體"/>
                <a:cs typeface="Times New Roman" panose="02020603050405020304" pitchFamily="18" charset="0"/>
              </a:rPr>
              <a:t>Jiyuan</a:t>
            </a:r>
            <a:r>
              <a:rPr lang="en-US" altLang="zh-CN" sz="1500" dirty="0">
                <a:solidFill>
                  <a:srgbClr val="000000"/>
                </a:solidFill>
                <a:latin typeface="Times New Roman" panose="02020603050405020304" pitchFamily="18" charset="0"/>
                <a:ea typeface="新細明體"/>
                <a:cs typeface="Times New Roman" panose="02020603050405020304" pitchFamily="18" charset="0"/>
              </a:rPr>
              <a:t> suddenly abandoned the battlefield. </a:t>
            </a:r>
            <a:r>
              <a:rPr lang="en-US" altLang="zh-CN" sz="1500" i="1" dirty="0" err="1">
                <a:solidFill>
                  <a:srgbClr val="000000"/>
                </a:solidFill>
                <a:latin typeface="Times New Roman" panose="02020603050405020304" pitchFamily="18" charset="0"/>
                <a:ea typeface="新細明體"/>
                <a:cs typeface="Times New Roman" panose="02020603050405020304" pitchFamily="18" charset="0"/>
              </a:rPr>
              <a:t>Guangjia</a:t>
            </a:r>
            <a:r>
              <a:rPr lang="en-US" altLang="zh-CN" sz="1500" dirty="0">
                <a:solidFill>
                  <a:srgbClr val="000000"/>
                </a:solidFill>
                <a:latin typeface="Times New Roman" panose="02020603050405020304" pitchFamily="18" charset="0"/>
                <a:ea typeface="新細明體"/>
                <a:cs typeface="Times New Roman" panose="02020603050405020304" pitchFamily="18" charset="0"/>
              </a:rPr>
              <a:t> and </a:t>
            </a:r>
            <a:r>
              <a:rPr lang="en-US" altLang="zh-CN" sz="1500" i="1" dirty="0">
                <a:solidFill>
                  <a:srgbClr val="000000"/>
                </a:solidFill>
                <a:latin typeface="Times New Roman" panose="02020603050405020304" pitchFamily="18" charset="0"/>
                <a:ea typeface="新細明體"/>
                <a:cs typeface="Times New Roman" panose="02020603050405020304" pitchFamily="18" charset="0"/>
              </a:rPr>
              <a:t>Laiyuan</a:t>
            </a:r>
            <a:r>
              <a:rPr lang="en-US" altLang="zh-CN" sz="1500" dirty="0">
                <a:solidFill>
                  <a:srgbClr val="000000"/>
                </a:solidFill>
                <a:latin typeface="Times New Roman" panose="02020603050405020304" pitchFamily="18" charset="0"/>
                <a:ea typeface="新細明體"/>
                <a:cs typeface="Times New Roman" panose="02020603050405020304" pitchFamily="18" charset="0"/>
              </a:rPr>
              <a:t> followed.</a:t>
            </a:r>
            <a:endParaRPr kumimoji="0" lang="zh-HK" altLang="en-US" sz="15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12" name="TextBox 92"/>
          <p:cNvSpPr txBox="1"/>
          <p:nvPr/>
        </p:nvSpPr>
        <p:spPr>
          <a:xfrm>
            <a:off x="2264740" y="919154"/>
            <a:ext cx="2426767" cy="990799"/>
          </a:xfrm>
          <a:prstGeom prst="rect">
            <a:avLst/>
          </a:prstGeom>
          <a:noFill/>
          <a:ln w="3175">
            <a:solidFill>
              <a:sysClr val="windowText" lastClr="000000"/>
            </a:solidFill>
            <a:prstDash val="solid"/>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The </a:t>
            </a:r>
            <a:r>
              <a:rPr kumimoji="0" lang="en-US" altLang="zh-CN" sz="1500" b="0" i="1" u="none" strike="noStrike" kern="1200" cap="none" spc="0" normalizeH="0" baseline="0" noProof="0" dirty="0" err="1">
                <a:ln>
                  <a:noFill/>
                </a:ln>
                <a:effectLst/>
                <a:uLnTx/>
                <a:uFillTx/>
                <a:latin typeface="Times New Roman" panose="02020603050405020304" pitchFamily="18" charset="0"/>
                <a:ea typeface="新細明體"/>
                <a:cs typeface="Times New Roman" panose="02020603050405020304" pitchFamily="18" charset="0"/>
              </a:rPr>
              <a:t>Zhiyuan</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 fell behind,</a:t>
            </a:r>
            <a:r>
              <a:rPr kumimoji="0" lang="en-US" altLang="zh-CN" sz="1500" b="0" i="0" u="none" strike="noStrike" kern="1200" cap="none" spc="0" normalizeH="0" noProof="0" dirty="0">
                <a:ln>
                  <a:noFill/>
                </a:ln>
                <a:effectLst/>
                <a:uLnTx/>
                <a:uFillTx/>
                <a:latin typeface="Times New Roman" panose="02020603050405020304" pitchFamily="18" charset="0"/>
                <a:ea typeface="新細明體"/>
                <a:cs typeface="Times New Roman" panose="02020603050405020304" pitchFamily="18" charset="0"/>
              </a:rPr>
              <a:t> </a:t>
            </a:r>
            <a:r>
              <a:rPr kumimoji="0" lang="en-US" altLang="zh-CN" sz="1500" b="0" i="0" u="none" strike="noStrike" kern="1200" cap="none" spc="0" normalizeH="0" baseline="0" noProof="0" dirty="0" smtClean="0">
                <a:ln>
                  <a:noFill/>
                </a:ln>
                <a:effectLst/>
                <a:uLnTx/>
                <a:uFillTx/>
                <a:latin typeface="Times New Roman" panose="02020603050405020304" pitchFamily="18" charset="0"/>
                <a:ea typeface="新細明體"/>
                <a:cs typeface="Times New Roman" panose="02020603050405020304" pitchFamily="18" charset="0"/>
              </a:rPr>
              <a:t>suffered </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serious </a:t>
            </a:r>
            <a:r>
              <a:rPr kumimoji="0" lang="en-US" altLang="zh-CN" sz="1500" b="0" i="0" u="none" strike="noStrike" kern="1200" cap="none" spc="0" normalizeH="0" baseline="0" noProof="0" dirty="0" smtClean="0">
                <a:ln>
                  <a:noFill/>
                </a:ln>
                <a:effectLst/>
                <a:uLnTx/>
                <a:uFillTx/>
                <a:latin typeface="Times New Roman" panose="02020603050405020304" pitchFamily="18" charset="0"/>
                <a:ea typeface="新細明體"/>
                <a:cs typeface="Times New Roman" panose="02020603050405020304" pitchFamily="18" charset="0"/>
              </a:rPr>
              <a:t>damage </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and was </a:t>
            </a:r>
            <a:r>
              <a:rPr kumimoji="0" lang="en-US" altLang="zh-CN" sz="1500" b="0" i="0" u="none" strike="noStrike" kern="1200" cap="none" spc="0" normalizeH="0" baseline="0" noProof="0" dirty="0" smtClean="0">
                <a:ln>
                  <a:noFill/>
                </a:ln>
                <a:effectLst/>
                <a:uLnTx/>
                <a:uFillTx/>
                <a:latin typeface="Times New Roman" panose="02020603050405020304" pitchFamily="18" charset="0"/>
                <a:ea typeface="新細明體"/>
                <a:cs typeface="Times New Roman" panose="02020603050405020304" pitchFamily="18" charset="0"/>
              </a:rPr>
              <a:t>sunk very quickly.</a:t>
            </a:r>
            <a:endParaRPr kumimoji="0" lang="zh-HK" altLang="en-US" sz="1500" b="0" i="0" u="none" strike="noStrike" kern="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endParaRPr>
          </a:p>
        </p:txBody>
      </p:sp>
      <p:cxnSp>
        <p:nvCxnSpPr>
          <p:cNvPr id="13" name="Straight Connector 99"/>
          <p:cNvCxnSpPr/>
          <p:nvPr/>
        </p:nvCxnSpPr>
        <p:spPr>
          <a:xfrm>
            <a:off x="3990676" y="1661227"/>
            <a:ext cx="0" cy="1099575"/>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4" name="群組 13"/>
          <p:cNvGrpSpPr/>
          <p:nvPr/>
        </p:nvGrpSpPr>
        <p:grpSpPr>
          <a:xfrm>
            <a:off x="575182" y="1295411"/>
            <a:ext cx="2354100" cy="1438941"/>
            <a:chOff x="-237035" y="-98105"/>
            <a:chExt cx="2354328" cy="1439325"/>
          </a:xfrm>
        </p:grpSpPr>
        <p:sp>
          <p:nvSpPr>
            <p:cNvPr id="44" name="Flowchart: Delay 13"/>
            <p:cNvSpPr/>
            <p:nvPr/>
          </p:nvSpPr>
          <p:spPr>
            <a:xfrm rot="982211">
              <a:off x="154749" y="0"/>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45" name="Flowchart: Delay 14"/>
            <p:cNvSpPr/>
            <p:nvPr/>
          </p:nvSpPr>
          <p:spPr>
            <a:xfrm rot="1633504">
              <a:off x="1553015" y="670066"/>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46" name="Flowchart: Delay 15"/>
            <p:cNvSpPr/>
            <p:nvPr/>
          </p:nvSpPr>
          <p:spPr>
            <a:xfrm rot="1771217">
              <a:off x="610870" y="163195"/>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47" name="Flowchart: Delay 16"/>
            <p:cNvSpPr/>
            <p:nvPr/>
          </p:nvSpPr>
          <p:spPr>
            <a:xfrm rot="1454640">
              <a:off x="1048955" y="437609"/>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48" name="TextBox 76"/>
            <p:cNvSpPr txBox="1"/>
            <p:nvPr/>
          </p:nvSpPr>
          <p:spPr>
            <a:xfrm rot="515917">
              <a:off x="-237035" y="78478"/>
              <a:ext cx="740937" cy="498822"/>
            </a:xfrm>
            <a:prstGeom prst="rect">
              <a:avLst/>
            </a:prstGeom>
            <a:noFill/>
          </p:spPr>
          <p:txBody>
            <a:bodyPr wrap="square" rtlCol="0">
              <a:noAutofit/>
            </a:bodyPr>
            <a:lstStyle/>
            <a:p>
              <a:pPr>
                <a:spcAft>
                  <a:spcPts val="0"/>
                </a:spcAft>
              </a:pPr>
              <a:r>
                <a:rPr lang="en-US" altLang="zh-CN" sz="1300" i="1" kern="1200" dirty="0">
                  <a:solidFill>
                    <a:srgbClr val="000000"/>
                  </a:solidFill>
                  <a:effectLst/>
                  <a:latin typeface="Times New Roman" panose="02020603050405020304" pitchFamily="18" charset="0"/>
                  <a:ea typeface="新細明體"/>
                  <a:cs typeface="Times New Roman" panose="02020603050405020304" pitchFamily="18" charset="0"/>
                </a:rPr>
                <a:t>Naniwa</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49" name="TextBox 77"/>
            <p:cNvSpPr txBox="1"/>
            <p:nvPr/>
          </p:nvSpPr>
          <p:spPr>
            <a:xfrm rot="1692385">
              <a:off x="247408" y="-98105"/>
              <a:ext cx="1110794" cy="498822"/>
            </a:xfrm>
            <a:prstGeom prst="rect">
              <a:avLst/>
            </a:prstGeom>
            <a:noFill/>
          </p:spPr>
          <p:txBody>
            <a:bodyPr wrap="square" rtlCol="0">
              <a:noAutofit/>
            </a:bodyPr>
            <a:lstStyle/>
            <a:p>
              <a:pPr>
                <a:spcAft>
                  <a:spcPts val="0"/>
                </a:spcAft>
              </a:pPr>
              <a:r>
                <a:rPr lang="en-US" altLang="zh-CN" sz="1300" i="1" kern="1200" dirty="0" err="1">
                  <a:solidFill>
                    <a:srgbClr val="000000"/>
                  </a:solidFill>
                  <a:effectLst/>
                  <a:latin typeface="Times New Roman" panose="02020603050405020304" pitchFamily="18" charset="0"/>
                  <a:ea typeface="新細明體"/>
                  <a:cs typeface="Times New Roman" panose="02020603050405020304" pitchFamily="18" charset="0"/>
                </a:rPr>
                <a:t>Akitsushima</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50" name="TextBox 78"/>
            <p:cNvSpPr txBox="1"/>
            <p:nvPr/>
          </p:nvSpPr>
          <p:spPr>
            <a:xfrm rot="1200670">
              <a:off x="582304" y="522852"/>
              <a:ext cx="963428" cy="498822"/>
            </a:xfrm>
            <a:prstGeom prst="rect">
              <a:avLst/>
            </a:prstGeom>
            <a:noFill/>
          </p:spPr>
          <p:txBody>
            <a:bodyPr wrap="square" rtlCol="0">
              <a:noAutofit/>
            </a:bodyPr>
            <a:lstStyle/>
            <a:p>
              <a:pPr>
                <a:spcAft>
                  <a:spcPts val="0"/>
                </a:spcAft>
              </a:pPr>
              <a:r>
                <a:rPr lang="en-US" altLang="zh-CN" sz="1400" i="1" dirty="0" err="1">
                  <a:solidFill>
                    <a:srgbClr val="000000"/>
                  </a:solidFill>
                  <a:latin typeface="Times New Roman" panose="02020603050405020304" pitchFamily="18" charset="0"/>
                  <a:ea typeface="新細明體"/>
                  <a:cs typeface="Times New Roman" panose="02020603050405020304" pitchFamily="18" charset="0"/>
                </a:rPr>
                <a:t>Takachiho</a:t>
              </a:r>
              <a:endParaRPr lang="zh-HK" altLang="en-US" sz="1400" i="1" dirty="0">
                <a:latin typeface="Times New Roman" panose="02020603050405020304" pitchFamily="18" charset="0"/>
                <a:ea typeface="新細明體"/>
                <a:cs typeface="Times New Roman" panose="02020603050405020304" pitchFamily="18" charset="0"/>
              </a:endParaRPr>
            </a:p>
          </p:txBody>
        </p:sp>
        <p:sp>
          <p:nvSpPr>
            <p:cNvPr id="51" name="TextBox 79"/>
            <p:cNvSpPr txBox="1"/>
            <p:nvPr/>
          </p:nvSpPr>
          <p:spPr>
            <a:xfrm rot="2059121">
              <a:off x="1283989" y="842398"/>
              <a:ext cx="833304" cy="498822"/>
            </a:xfrm>
            <a:prstGeom prst="rect">
              <a:avLst/>
            </a:prstGeom>
            <a:noFill/>
          </p:spPr>
          <p:txBody>
            <a:bodyPr wrap="square" rtlCol="0">
              <a:noAutofit/>
            </a:bodyPr>
            <a:lstStyle/>
            <a:p>
              <a:pPr>
                <a:spcAft>
                  <a:spcPts val="0"/>
                </a:spcAft>
              </a:pPr>
              <a:r>
                <a:rPr lang="en-US" altLang="zh-CN" sz="1300" i="1" kern="1200" dirty="0">
                  <a:solidFill>
                    <a:srgbClr val="000000"/>
                  </a:solidFill>
                  <a:effectLst/>
                  <a:latin typeface="Times New Roman" panose="02020603050405020304" pitchFamily="18" charset="0"/>
                  <a:ea typeface="新細明體"/>
                  <a:cs typeface="Times New Roman" panose="02020603050405020304" pitchFamily="18" charset="0"/>
                </a:rPr>
                <a:t>Yoshino</a:t>
              </a:r>
              <a:endParaRPr lang="zh-HK" sz="1300" i="1" dirty="0">
                <a:effectLst/>
                <a:latin typeface="Times New Roman" panose="02020603050405020304" pitchFamily="18" charset="0"/>
                <a:ea typeface="新細明體"/>
                <a:cs typeface="Times New Roman" panose="02020603050405020304" pitchFamily="18" charset="0"/>
              </a:endParaRPr>
            </a:p>
          </p:txBody>
        </p:sp>
      </p:grpSp>
      <p:grpSp>
        <p:nvGrpSpPr>
          <p:cNvPr id="15" name="群組 14"/>
          <p:cNvGrpSpPr/>
          <p:nvPr/>
        </p:nvGrpSpPr>
        <p:grpSpPr>
          <a:xfrm>
            <a:off x="348118" y="4974441"/>
            <a:ext cx="2439250" cy="2085256"/>
            <a:chOff x="0" y="0"/>
            <a:chExt cx="2439525" cy="2085694"/>
          </a:xfrm>
        </p:grpSpPr>
        <p:sp>
          <p:nvSpPr>
            <p:cNvPr id="33" name="Flowchart: Delay 17"/>
            <p:cNvSpPr/>
            <p:nvPr/>
          </p:nvSpPr>
          <p:spPr>
            <a:xfrm rot="2984226">
              <a:off x="304482" y="101968"/>
              <a:ext cx="327347" cy="12341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34" name="Flowchart: Delay 18"/>
            <p:cNvSpPr/>
            <p:nvPr/>
          </p:nvSpPr>
          <p:spPr>
            <a:xfrm rot="2816711">
              <a:off x="616902" y="425183"/>
              <a:ext cx="327347" cy="123412"/>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35" name="Flowchart: Delay 19"/>
            <p:cNvSpPr/>
            <p:nvPr/>
          </p:nvSpPr>
          <p:spPr>
            <a:xfrm rot="2584186">
              <a:off x="939165" y="744270"/>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36" name="Flowchart: Delay 20"/>
            <p:cNvSpPr/>
            <p:nvPr/>
          </p:nvSpPr>
          <p:spPr>
            <a:xfrm rot="2128365">
              <a:off x="1551940" y="1272590"/>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37" name="Flowchart: Delay 24"/>
            <p:cNvSpPr/>
            <p:nvPr/>
          </p:nvSpPr>
          <p:spPr>
            <a:xfrm rot="2374893">
              <a:off x="1250950" y="1001445"/>
              <a:ext cx="308529" cy="130939"/>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38" name="TextBox 65"/>
            <p:cNvSpPr txBox="1"/>
            <p:nvPr/>
          </p:nvSpPr>
          <p:spPr>
            <a:xfrm rot="2337575">
              <a:off x="0" y="155625"/>
              <a:ext cx="678555" cy="498822"/>
            </a:xfrm>
            <a:prstGeom prst="rect">
              <a:avLst/>
            </a:prstGeom>
            <a:noFill/>
          </p:spPr>
          <p:txBody>
            <a:bodyPr wrap="square" rtlCol="0">
              <a:noAutofit/>
            </a:bodyPr>
            <a:lstStyle/>
            <a:p>
              <a:pPr>
                <a:spcAft>
                  <a:spcPts val="0"/>
                </a:spcAft>
              </a:pPr>
              <a:r>
                <a:rPr lang="en-US" altLang="zh-CN" sz="1000" i="1" kern="1200" dirty="0">
                  <a:solidFill>
                    <a:srgbClr val="000000"/>
                  </a:solidFill>
                  <a:effectLst/>
                  <a:latin typeface="Times New Roman" panose="02020603050405020304" pitchFamily="18" charset="0"/>
                  <a:ea typeface="新細明體"/>
                  <a:cs typeface="Times New Roman" panose="02020603050405020304" pitchFamily="18" charset="0"/>
                </a:rPr>
                <a:t>Fuso</a:t>
              </a:r>
              <a:endParaRPr lang="zh-HK" sz="1000" i="1" dirty="0">
                <a:effectLst/>
                <a:latin typeface="Times New Roman" panose="02020603050405020304" pitchFamily="18" charset="0"/>
                <a:ea typeface="新細明體"/>
                <a:cs typeface="Times New Roman" panose="02020603050405020304" pitchFamily="18" charset="0"/>
              </a:endParaRPr>
            </a:p>
          </p:txBody>
        </p:sp>
        <p:sp>
          <p:nvSpPr>
            <p:cNvPr id="39" name="TextBox 72"/>
            <p:cNvSpPr txBox="1"/>
            <p:nvPr/>
          </p:nvSpPr>
          <p:spPr>
            <a:xfrm rot="2678870">
              <a:off x="505098" y="198204"/>
              <a:ext cx="861864" cy="498822"/>
            </a:xfrm>
            <a:prstGeom prst="rect">
              <a:avLst/>
            </a:prstGeom>
            <a:noFill/>
          </p:spPr>
          <p:txBody>
            <a:bodyPr wrap="square" rtlCol="0">
              <a:noAutofit/>
            </a:bodyPr>
            <a:lstStyle/>
            <a:p>
              <a:pPr>
                <a:spcAft>
                  <a:spcPts val="0"/>
                </a:spcAft>
              </a:pPr>
              <a:r>
                <a:rPr lang="en-US" altLang="zh-HK" sz="1000" i="1" dirty="0" err="1">
                  <a:solidFill>
                    <a:srgbClr val="000000"/>
                  </a:solidFill>
                  <a:latin typeface="Times New Roman" panose="02020603050405020304" pitchFamily="18" charset="0"/>
                  <a:ea typeface="新細明體"/>
                  <a:cs typeface="Times New Roman" panose="02020603050405020304" pitchFamily="18" charset="0"/>
                </a:rPr>
                <a:t>Hashidate</a:t>
              </a:r>
              <a:endParaRPr lang="zh-HK" sz="1000" i="1" dirty="0">
                <a:effectLst/>
                <a:latin typeface="Times New Roman" panose="02020603050405020304" pitchFamily="18" charset="0"/>
                <a:ea typeface="新細明體"/>
                <a:cs typeface="Times New Roman" panose="02020603050405020304" pitchFamily="18" charset="0"/>
              </a:endParaRPr>
            </a:p>
          </p:txBody>
        </p:sp>
        <p:sp>
          <p:nvSpPr>
            <p:cNvPr id="40" name="TextBox 73"/>
            <p:cNvSpPr txBox="1"/>
            <p:nvPr/>
          </p:nvSpPr>
          <p:spPr>
            <a:xfrm rot="2524006">
              <a:off x="475014" y="908137"/>
              <a:ext cx="1070781" cy="498822"/>
            </a:xfrm>
            <a:prstGeom prst="rect">
              <a:avLst/>
            </a:prstGeom>
            <a:noFill/>
          </p:spPr>
          <p:txBody>
            <a:bodyPr wrap="square" rtlCol="0">
              <a:noAutofit/>
            </a:bodyPr>
            <a:lstStyle/>
            <a:p>
              <a:pPr>
                <a:spcAft>
                  <a:spcPts val="0"/>
                </a:spcAft>
              </a:pPr>
              <a:r>
                <a:rPr lang="en-US" altLang="zh-CN" sz="1000" i="1" kern="1200" dirty="0">
                  <a:solidFill>
                    <a:srgbClr val="000000"/>
                  </a:solidFill>
                  <a:effectLst/>
                  <a:latin typeface="Times New Roman" panose="02020603050405020304" pitchFamily="18" charset="0"/>
                  <a:ea typeface="新細明體"/>
                  <a:cs typeface="Times New Roman" panose="02020603050405020304" pitchFamily="18" charset="0"/>
                </a:rPr>
                <a:t>Itsukushima</a:t>
              </a:r>
              <a:endParaRPr lang="zh-HK" sz="1000" i="1" dirty="0">
                <a:effectLst/>
                <a:latin typeface="Times New Roman" panose="02020603050405020304" pitchFamily="18" charset="0"/>
                <a:ea typeface="新細明體"/>
                <a:cs typeface="Times New Roman" panose="02020603050405020304" pitchFamily="18" charset="0"/>
              </a:endParaRPr>
            </a:p>
          </p:txBody>
        </p:sp>
        <p:sp>
          <p:nvSpPr>
            <p:cNvPr id="41" name="TextBox 74"/>
            <p:cNvSpPr txBox="1"/>
            <p:nvPr/>
          </p:nvSpPr>
          <p:spPr>
            <a:xfrm rot="2640398">
              <a:off x="1159376" y="828481"/>
              <a:ext cx="740588" cy="498822"/>
            </a:xfrm>
            <a:prstGeom prst="rect">
              <a:avLst/>
            </a:prstGeom>
            <a:noFill/>
          </p:spPr>
          <p:txBody>
            <a:bodyPr wrap="square" rtlCol="0">
              <a:noAutofit/>
            </a:bodyPr>
            <a:lstStyle/>
            <a:p>
              <a:pPr>
                <a:spcAft>
                  <a:spcPts val="0"/>
                </a:spcAft>
              </a:pPr>
              <a:r>
                <a:rPr lang="en-US" altLang="zh-CN" sz="1000" i="1" kern="1200" dirty="0">
                  <a:solidFill>
                    <a:srgbClr val="000000"/>
                  </a:solidFill>
                  <a:effectLst/>
                  <a:latin typeface="Times New Roman" panose="02020603050405020304" pitchFamily="18" charset="0"/>
                  <a:ea typeface="新細明體"/>
                  <a:cs typeface="Times New Roman" panose="02020603050405020304" pitchFamily="18" charset="0"/>
                </a:rPr>
                <a:t>Chiyoda</a:t>
              </a:r>
              <a:endParaRPr lang="zh-HK" sz="1000" i="1" dirty="0">
                <a:effectLst/>
                <a:latin typeface="Times New Roman" panose="02020603050405020304" pitchFamily="18" charset="0"/>
                <a:ea typeface="新細明體"/>
                <a:cs typeface="Times New Roman" panose="02020603050405020304" pitchFamily="18" charset="0"/>
              </a:endParaRPr>
            </a:p>
          </p:txBody>
        </p:sp>
        <p:sp>
          <p:nvSpPr>
            <p:cNvPr id="42" name="TextBox 75"/>
            <p:cNvSpPr txBox="1"/>
            <p:nvPr/>
          </p:nvSpPr>
          <p:spPr>
            <a:xfrm rot="2322581">
              <a:off x="1262726" y="1586872"/>
              <a:ext cx="1176799" cy="498822"/>
            </a:xfrm>
            <a:prstGeom prst="rect">
              <a:avLst/>
            </a:prstGeom>
            <a:noFill/>
          </p:spPr>
          <p:txBody>
            <a:bodyPr wrap="square" rtlCol="0">
              <a:noAutofit/>
            </a:bodyPr>
            <a:lstStyle/>
            <a:p>
              <a:pPr>
                <a:spcAft>
                  <a:spcPts val="0"/>
                </a:spcAft>
              </a:pPr>
              <a:r>
                <a:rPr lang="en-US" altLang="zh-CN" sz="1000" i="1" kern="1200" dirty="0">
                  <a:solidFill>
                    <a:srgbClr val="000000"/>
                  </a:solidFill>
                  <a:effectLst/>
                  <a:latin typeface="Times New Roman" panose="02020603050405020304" pitchFamily="18" charset="0"/>
                  <a:ea typeface="新細明體"/>
                  <a:cs typeface="Times New Roman" panose="02020603050405020304" pitchFamily="18" charset="0"/>
                </a:rPr>
                <a:t>Matsushima</a:t>
              </a:r>
              <a:endParaRPr lang="zh-HK" sz="1000" i="1" dirty="0">
                <a:effectLst/>
                <a:latin typeface="Times New Roman" panose="02020603050405020304" pitchFamily="18" charset="0"/>
                <a:ea typeface="新細明體"/>
                <a:cs typeface="Times New Roman" panose="02020603050405020304" pitchFamily="18" charset="0"/>
              </a:endParaRPr>
            </a:p>
          </p:txBody>
        </p:sp>
        <p:sp>
          <p:nvSpPr>
            <p:cNvPr id="43" name="Line Callout 2 88"/>
            <p:cNvSpPr/>
            <p:nvPr/>
          </p:nvSpPr>
          <p:spPr>
            <a:xfrm>
              <a:off x="1864360" y="1174165"/>
              <a:ext cx="123412" cy="130939"/>
            </a:xfrm>
            <a:prstGeom prst="borderCallout2">
              <a:avLst>
                <a:gd name="adj1" fmla="val 18750"/>
                <a:gd name="adj2" fmla="val -8333"/>
                <a:gd name="adj3" fmla="val 66133"/>
                <a:gd name="adj4" fmla="val -26144"/>
                <a:gd name="adj5" fmla="val 112500"/>
                <a:gd name="adj6" fmla="val -46667"/>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grpSp>
      <p:grpSp>
        <p:nvGrpSpPr>
          <p:cNvPr id="16" name="群組 15"/>
          <p:cNvGrpSpPr/>
          <p:nvPr/>
        </p:nvGrpSpPr>
        <p:grpSpPr>
          <a:xfrm>
            <a:off x="3713674" y="834515"/>
            <a:ext cx="2783355" cy="3433197"/>
            <a:chOff x="143236" y="-82562"/>
            <a:chExt cx="2783969" cy="3433197"/>
          </a:xfrm>
        </p:grpSpPr>
        <p:sp>
          <p:nvSpPr>
            <p:cNvPr id="17" name="Flowchart: Delay 25"/>
            <p:cNvSpPr/>
            <p:nvPr/>
          </p:nvSpPr>
          <p:spPr>
            <a:xfrm rot="365651">
              <a:off x="1631307" y="2863850"/>
              <a:ext cx="308529" cy="130939"/>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18" name="Flowchart: Delay 26"/>
            <p:cNvSpPr/>
            <p:nvPr/>
          </p:nvSpPr>
          <p:spPr>
            <a:xfrm rot="19818574">
              <a:off x="1133467" y="2449830"/>
              <a:ext cx="308529" cy="130939"/>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19" name="Flowchart: Delay 30"/>
            <p:cNvSpPr/>
            <p:nvPr/>
          </p:nvSpPr>
          <p:spPr>
            <a:xfrm rot="19599761">
              <a:off x="2369812" y="22225"/>
              <a:ext cx="308529" cy="130939"/>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20" name="Flowchart: Delay 32"/>
            <p:cNvSpPr/>
            <p:nvPr/>
          </p:nvSpPr>
          <p:spPr>
            <a:xfrm rot="19310454">
              <a:off x="1859272" y="1289685"/>
              <a:ext cx="308529" cy="130939"/>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21" name="Flowchart: Delay 33"/>
            <p:cNvSpPr/>
            <p:nvPr/>
          </p:nvSpPr>
          <p:spPr>
            <a:xfrm rot="16969808">
              <a:off x="1798629" y="251778"/>
              <a:ext cx="327347" cy="12341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22" name="Flowchart: Delay 34"/>
            <p:cNvSpPr/>
            <p:nvPr/>
          </p:nvSpPr>
          <p:spPr>
            <a:xfrm rot="15994428">
              <a:off x="1497004" y="645478"/>
              <a:ext cx="327347" cy="123412"/>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23" name="Flowchart: Delay 35"/>
            <p:cNvSpPr/>
            <p:nvPr/>
          </p:nvSpPr>
          <p:spPr>
            <a:xfrm rot="19642314">
              <a:off x="1316347" y="1800225"/>
              <a:ext cx="308529" cy="130939"/>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24" name="Flowchart: Delay 36"/>
            <p:cNvSpPr/>
            <p:nvPr/>
          </p:nvSpPr>
          <p:spPr>
            <a:xfrm rot="19704924">
              <a:off x="457827" y="2113915"/>
              <a:ext cx="308529" cy="130939"/>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300">
                <a:latin typeface="Times New Roman" panose="02020603050405020304" pitchFamily="18" charset="0"/>
                <a:cs typeface="Times New Roman" panose="02020603050405020304" pitchFamily="18" charset="0"/>
              </a:endParaRPr>
            </a:p>
          </p:txBody>
        </p:sp>
        <p:sp>
          <p:nvSpPr>
            <p:cNvPr id="25" name="TextBox 48"/>
            <p:cNvSpPr txBox="1"/>
            <p:nvPr/>
          </p:nvSpPr>
          <p:spPr>
            <a:xfrm rot="14197629">
              <a:off x="2068722" y="1107687"/>
              <a:ext cx="375202" cy="737263"/>
            </a:xfrm>
            <a:prstGeom prst="rect">
              <a:avLst/>
            </a:prstGeom>
            <a:noFill/>
          </p:spPr>
          <p:txBody>
            <a:bodyPr vert="eaVert" wrap="square" rtlCol="0">
              <a:noAutofit/>
            </a:bodyPr>
            <a:lstStyle/>
            <a:p>
              <a:pPr>
                <a:spcAft>
                  <a:spcPts val="0"/>
                </a:spcAft>
              </a:pPr>
              <a:r>
                <a:rPr lang="en-US" altLang="zh-HK" sz="1300" i="1" dirty="0" err="1">
                  <a:solidFill>
                    <a:srgbClr val="000000"/>
                  </a:solidFill>
                  <a:latin typeface="Times New Roman" panose="02020603050405020304" pitchFamily="18" charset="0"/>
                  <a:ea typeface="新細明體"/>
                  <a:cs typeface="Times New Roman" panose="02020603050405020304" pitchFamily="18" charset="0"/>
                </a:rPr>
                <a:t>Guangjia</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26" name="TextBox 49"/>
            <p:cNvSpPr txBox="1"/>
            <p:nvPr/>
          </p:nvSpPr>
          <p:spPr>
            <a:xfrm rot="14616441">
              <a:off x="318885" y="1579675"/>
              <a:ext cx="581959" cy="933257"/>
            </a:xfrm>
            <a:prstGeom prst="rect">
              <a:avLst/>
            </a:prstGeom>
            <a:noFill/>
          </p:spPr>
          <p:txBody>
            <a:bodyPr vert="eaVert" wrap="square" rtlCol="0">
              <a:noAutofit/>
            </a:bodyPr>
            <a:lstStyle/>
            <a:p>
              <a:pPr>
                <a:spcAft>
                  <a:spcPts val="0"/>
                </a:spcAft>
              </a:pPr>
              <a:r>
                <a:rPr lang="en-US" altLang="zh-CN" sz="1300" i="1" kern="1200" dirty="0" err="1">
                  <a:solidFill>
                    <a:srgbClr val="000000"/>
                  </a:solidFill>
                  <a:effectLst/>
                  <a:latin typeface="Times New Roman" panose="02020603050405020304" pitchFamily="18" charset="0"/>
                  <a:ea typeface="新細明體"/>
                  <a:cs typeface="Times New Roman" panose="02020603050405020304" pitchFamily="18" charset="0"/>
                </a:rPr>
                <a:t>Zhiyuan</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27" name="TextBox 50"/>
            <p:cNvSpPr txBox="1"/>
            <p:nvPr/>
          </p:nvSpPr>
          <p:spPr>
            <a:xfrm rot="16572391">
              <a:off x="1624760" y="2735477"/>
              <a:ext cx="422275" cy="808042"/>
            </a:xfrm>
            <a:prstGeom prst="rect">
              <a:avLst/>
            </a:prstGeom>
            <a:noFill/>
          </p:spPr>
          <p:txBody>
            <a:bodyPr vert="eaVert" wrap="square" rtlCol="0">
              <a:noAutofit/>
            </a:bodyPr>
            <a:lstStyle/>
            <a:p>
              <a:pPr>
                <a:spcAft>
                  <a:spcPts val="0"/>
                </a:spcAft>
              </a:pPr>
              <a:r>
                <a:rPr lang="en-US" altLang="zh-CN" sz="1300" i="1" dirty="0">
                  <a:solidFill>
                    <a:srgbClr val="000000"/>
                  </a:solidFill>
                  <a:latin typeface="Times New Roman" panose="02020603050405020304" pitchFamily="18" charset="0"/>
                  <a:ea typeface="新細明體"/>
                  <a:cs typeface="Times New Roman" panose="02020603050405020304" pitchFamily="18" charset="0"/>
                </a:rPr>
                <a:t>Jìngy</a:t>
              </a:r>
              <a:r>
                <a:rPr lang="en-US" altLang="zh-CN" sz="1300" i="1" kern="1200" dirty="0">
                  <a:solidFill>
                    <a:srgbClr val="000000"/>
                  </a:solidFill>
                  <a:effectLst/>
                  <a:latin typeface="Times New Roman" panose="02020603050405020304" pitchFamily="18" charset="0"/>
                  <a:ea typeface="新細明體"/>
                  <a:cs typeface="Times New Roman" panose="02020603050405020304" pitchFamily="18" charset="0"/>
                </a:rPr>
                <a:t>uan</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28" name="TextBox 52"/>
            <p:cNvSpPr txBox="1"/>
            <p:nvPr/>
          </p:nvSpPr>
          <p:spPr>
            <a:xfrm rot="14057437">
              <a:off x="1430734" y="1630943"/>
              <a:ext cx="410210" cy="738407"/>
            </a:xfrm>
            <a:prstGeom prst="rect">
              <a:avLst/>
            </a:prstGeom>
            <a:noFill/>
          </p:spPr>
          <p:txBody>
            <a:bodyPr vert="eaVert" wrap="square" rtlCol="0">
              <a:noAutofit/>
            </a:bodyPr>
            <a:lstStyle/>
            <a:p>
              <a:pPr>
                <a:spcAft>
                  <a:spcPts val="0"/>
                </a:spcAft>
              </a:pPr>
              <a:r>
                <a:rPr lang="en-US" altLang="zh-CN" sz="1300" i="1" kern="1200" dirty="0">
                  <a:solidFill>
                    <a:srgbClr val="000000"/>
                  </a:solidFill>
                  <a:effectLst/>
                  <a:latin typeface="Times New Roman" panose="02020603050405020304" pitchFamily="18" charset="0"/>
                  <a:ea typeface="新細明體"/>
                  <a:cs typeface="Times New Roman" panose="02020603050405020304" pitchFamily="18" charset="0"/>
                </a:rPr>
                <a:t>Laiyuan</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29" name="TextBox 53"/>
            <p:cNvSpPr txBox="1"/>
            <p:nvPr/>
          </p:nvSpPr>
          <p:spPr>
            <a:xfrm rot="14816913">
              <a:off x="536338" y="2353273"/>
              <a:ext cx="593033" cy="829036"/>
            </a:xfrm>
            <a:prstGeom prst="rect">
              <a:avLst/>
            </a:prstGeom>
            <a:noFill/>
          </p:spPr>
          <p:txBody>
            <a:bodyPr vert="eaVert" wrap="square" rtlCol="0">
              <a:noAutofit/>
            </a:bodyPr>
            <a:lstStyle/>
            <a:p>
              <a:pPr>
                <a:spcAft>
                  <a:spcPts val="0"/>
                </a:spcAft>
              </a:pPr>
              <a:r>
                <a:rPr lang="en-US" altLang="zh-CN" sz="1300" i="1" dirty="0">
                  <a:solidFill>
                    <a:srgbClr val="000000"/>
                  </a:solidFill>
                  <a:latin typeface="Times New Roman" panose="02020603050405020304" pitchFamily="18" charset="0"/>
                  <a:ea typeface="新細明體"/>
                  <a:cs typeface="Times New Roman" panose="02020603050405020304" pitchFamily="18" charset="0"/>
                </a:rPr>
                <a:t>Jīngyuan</a:t>
              </a:r>
            </a:p>
          </p:txBody>
        </p:sp>
        <p:sp>
          <p:nvSpPr>
            <p:cNvPr id="30" name="TextBox 56"/>
            <p:cNvSpPr txBox="1"/>
            <p:nvPr/>
          </p:nvSpPr>
          <p:spPr>
            <a:xfrm rot="16949893">
              <a:off x="1272209" y="-198312"/>
              <a:ext cx="548382" cy="779881"/>
            </a:xfrm>
            <a:prstGeom prst="rect">
              <a:avLst/>
            </a:prstGeom>
            <a:noFill/>
          </p:spPr>
          <p:txBody>
            <a:bodyPr vert="eaVert" wrap="square" rtlCol="0">
              <a:noAutofit/>
            </a:bodyPr>
            <a:lstStyle/>
            <a:p>
              <a:pPr>
                <a:spcAft>
                  <a:spcPts val="0"/>
                </a:spcAft>
              </a:pPr>
              <a:r>
                <a:rPr lang="en-US" altLang="zh-CN" sz="1300" i="1" kern="1200" dirty="0" err="1">
                  <a:solidFill>
                    <a:srgbClr val="000000"/>
                  </a:solidFill>
                  <a:effectLst/>
                  <a:latin typeface="Times New Roman" panose="02020603050405020304" pitchFamily="18" charset="0"/>
                  <a:ea typeface="新細明體"/>
                  <a:cs typeface="Times New Roman" panose="02020603050405020304" pitchFamily="18" charset="0"/>
                </a:rPr>
                <a:t>Pingyuan</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31" name="TextBox 93"/>
            <p:cNvSpPr txBox="1"/>
            <p:nvPr/>
          </p:nvSpPr>
          <p:spPr>
            <a:xfrm rot="14447849">
              <a:off x="2426829" y="-97940"/>
              <a:ext cx="354330" cy="646422"/>
            </a:xfrm>
            <a:prstGeom prst="rect">
              <a:avLst/>
            </a:prstGeom>
            <a:noFill/>
          </p:spPr>
          <p:txBody>
            <a:bodyPr vert="eaVert" wrap="square" rtlCol="0">
              <a:noAutofit/>
            </a:bodyPr>
            <a:lstStyle/>
            <a:p>
              <a:pPr>
                <a:spcAft>
                  <a:spcPts val="0"/>
                </a:spcAft>
              </a:pPr>
              <a:r>
                <a:rPr lang="en-US" altLang="zh-CN" sz="1300" i="1" kern="1200" dirty="0" err="1">
                  <a:solidFill>
                    <a:srgbClr val="000000"/>
                  </a:solidFill>
                  <a:effectLst/>
                  <a:latin typeface="Times New Roman" panose="02020603050405020304" pitchFamily="18" charset="0"/>
                  <a:ea typeface="新細明體"/>
                  <a:cs typeface="Times New Roman" panose="02020603050405020304" pitchFamily="18" charset="0"/>
                </a:rPr>
                <a:t>Jiyuan</a:t>
              </a:r>
              <a:endParaRPr lang="zh-HK" sz="1300" i="1" dirty="0">
                <a:effectLst/>
                <a:latin typeface="Times New Roman" panose="02020603050405020304" pitchFamily="18" charset="0"/>
                <a:ea typeface="新細明體"/>
                <a:cs typeface="Times New Roman" panose="02020603050405020304" pitchFamily="18" charset="0"/>
              </a:endParaRPr>
            </a:p>
          </p:txBody>
        </p:sp>
        <p:sp>
          <p:nvSpPr>
            <p:cNvPr id="32" name="TextBox 70"/>
            <p:cNvSpPr txBox="1"/>
            <p:nvPr/>
          </p:nvSpPr>
          <p:spPr>
            <a:xfrm rot="15887520">
              <a:off x="1311657" y="656203"/>
              <a:ext cx="548382" cy="899875"/>
            </a:xfrm>
            <a:prstGeom prst="rect">
              <a:avLst/>
            </a:prstGeom>
            <a:noFill/>
          </p:spPr>
          <p:txBody>
            <a:bodyPr vert="eaVert" wrap="square" rtlCol="0">
              <a:noAutofit/>
            </a:bodyPr>
            <a:lstStyle/>
            <a:p>
              <a:pPr>
                <a:spcAft>
                  <a:spcPts val="0"/>
                </a:spcAft>
              </a:pPr>
              <a:r>
                <a:rPr lang="en-US" altLang="zh-CN" sz="1300" i="1" kern="1200" dirty="0" err="1">
                  <a:solidFill>
                    <a:srgbClr val="000000"/>
                  </a:solidFill>
                  <a:effectLst/>
                  <a:latin typeface="Times New Roman" panose="02020603050405020304" pitchFamily="18" charset="0"/>
                  <a:ea typeface="新細明體"/>
                  <a:cs typeface="Times New Roman" panose="02020603050405020304" pitchFamily="18" charset="0"/>
                </a:rPr>
                <a:t>Guangbing</a:t>
              </a:r>
              <a:endParaRPr lang="zh-HK" sz="1300" i="1" dirty="0">
                <a:effectLst/>
                <a:latin typeface="Times New Roman" panose="02020603050405020304" pitchFamily="18" charset="0"/>
                <a:ea typeface="新細明體"/>
                <a:cs typeface="Times New Roman" panose="02020603050405020304" pitchFamily="18" charset="0"/>
              </a:endParaRPr>
            </a:p>
          </p:txBody>
        </p:sp>
      </p:grpSp>
      <p:grpSp>
        <p:nvGrpSpPr>
          <p:cNvPr id="58" name="群組 57"/>
          <p:cNvGrpSpPr/>
          <p:nvPr/>
        </p:nvGrpSpPr>
        <p:grpSpPr>
          <a:xfrm>
            <a:off x="1203244" y="2962635"/>
            <a:ext cx="911288" cy="1254526"/>
            <a:chOff x="0" y="0"/>
            <a:chExt cx="911288" cy="1254526"/>
          </a:xfrm>
        </p:grpSpPr>
        <p:sp>
          <p:nvSpPr>
            <p:cNvPr id="59" name="Flowchart: Delay 27"/>
            <p:cNvSpPr/>
            <p:nvPr/>
          </p:nvSpPr>
          <p:spPr>
            <a:xfrm rot="20626765">
              <a:off x="353695" y="0"/>
              <a:ext cx="308529" cy="130939"/>
            </a:xfrm>
            <a:prstGeom prst="flowChartDelay">
              <a:avLst/>
            </a:prstGeom>
            <a:solidFill>
              <a:srgbClr val="1F497D">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Times New Roman" panose="02020603050405020304" pitchFamily="18" charset="0"/>
                <a:ea typeface="新細明體"/>
                <a:cs typeface="Times New Roman" panose="02020603050405020304" pitchFamily="18" charset="0"/>
              </a:endParaRPr>
            </a:p>
          </p:txBody>
        </p:sp>
        <p:sp>
          <p:nvSpPr>
            <p:cNvPr id="60" name="Flowchart: Delay 31"/>
            <p:cNvSpPr/>
            <p:nvPr/>
          </p:nvSpPr>
          <p:spPr>
            <a:xfrm rot="20167850">
              <a:off x="107315" y="868680"/>
              <a:ext cx="308529" cy="130939"/>
            </a:xfrm>
            <a:prstGeom prst="flowChartDelay">
              <a:avLst/>
            </a:prstGeom>
            <a:solidFill>
              <a:srgbClr val="1F497D">
                <a:lumMod val="40000"/>
                <a:lumOff val="60000"/>
              </a:srgb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Times New Roman" panose="02020603050405020304" pitchFamily="18" charset="0"/>
                <a:ea typeface="新細明體"/>
                <a:cs typeface="Times New Roman" panose="02020603050405020304" pitchFamily="18" charset="0"/>
              </a:endParaRPr>
            </a:p>
          </p:txBody>
        </p:sp>
        <p:sp>
          <p:nvSpPr>
            <p:cNvPr id="61" name="TextBox 51"/>
            <p:cNvSpPr txBox="1"/>
            <p:nvPr/>
          </p:nvSpPr>
          <p:spPr>
            <a:xfrm rot="15230936">
              <a:off x="205423" y="-96203"/>
              <a:ext cx="391160" cy="802005"/>
            </a:xfrm>
            <a:prstGeom prst="rect">
              <a:avLst/>
            </a:prstGeom>
            <a:noFill/>
          </p:spPr>
          <p:txBody>
            <a:bodyPr vert="eaVert"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300" b="0" i="1"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Zhenyuan</a:t>
              </a:r>
              <a:endParaRPr kumimoji="0" lang="zh-HK" altLang="en-US" sz="1300" b="0" i="1"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62" name="Line Callout 2 89"/>
            <p:cNvSpPr/>
            <p:nvPr/>
          </p:nvSpPr>
          <p:spPr>
            <a:xfrm>
              <a:off x="466090" y="677545"/>
              <a:ext cx="123412" cy="130939"/>
            </a:xfrm>
            <a:prstGeom prst="borderCallout2">
              <a:avLst>
                <a:gd name="adj1" fmla="val 18750"/>
                <a:gd name="adj2" fmla="val -8333"/>
                <a:gd name="adj3" fmla="val 66133"/>
                <a:gd name="adj4" fmla="val -26144"/>
                <a:gd name="adj5" fmla="val 112500"/>
                <a:gd name="adj6" fmla="val -46667"/>
              </a:avLst>
            </a:prstGeom>
            <a:solidFill>
              <a:srgbClr val="1F497D">
                <a:lumMod val="40000"/>
                <a:lumOff val="60000"/>
              </a:srgbClr>
            </a:solidFill>
            <a:ln w="25400" cap="flat" cmpd="sng" algn="ctr">
              <a:solidFill>
                <a:srgbClr val="1F497D"/>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300" b="0" i="0" u="none" strike="noStrike" kern="0" cap="none" spc="0" normalizeH="0" baseline="0" noProof="0">
                <a:ln>
                  <a:noFill/>
                </a:ln>
                <a:solidFill>
                  <a:sysClr val="window" lastClr="FFFFFF"/>
                </a:solidFill>
                <a:effectLst/>
                <a:uLnTx/>
                <a:uFillTx/>
                <a:latin typeface="Times New Roman" panose="02020603050405020304" pitchFamily="18" charset="0"/>
                <a:ea typeface="新細明體"/>
                <a:cs typeface="Times New Roman" panose="02020603050405020304" pitchFamily="18" charset="0"/>
              </a:endParaRPr>
            </a:p>
          </p:txBody>
        </p:sp>
        <p:sp>
          <p:nvSpPr>
            <p:cNvPr id="63" name="TextBox 90"/>
            <p:cNvSpPr txBox="1"/>
            <p:nvPr/>
          </p:nvSpPr>
          <p:spPr>
            <a:xfrm rot="14368522">
              <a:off x="287707" y="630944"/>
              <a:ext cx="361950" cy="885213"/>
            </a:xfrm>
            <a:prstGeom prst="rect">
              <a:avLst/>
            </a:prstGeom>
            <a:noFill/>
          </p:spPr>
          <p:txBody>
            <a:bodyPr vert="eaVert"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300" b="0" i="1" u="none" strike="noStrike" kern="1200" cap="none" spc="0" normalizeH="0" baseline="0" noProof="0" dirty="0">
                  <a:ln>
                    <a:noFill/>
                  </a:ln>
                  <a:solidFill>
                    <a:srgbClr val="000000"/>
                  </a:solidFill>
                  <a:effectLst/>
                  <a:uLnTx/>
                  <a:uFillTx/>
                  <a:latin typeface="Times New Roman" panose="02020603050405020304" pitchFamily="18" charset="0"/>
                  <a:ea typeface="新細明體"/>
                  <a:cs typeface="Times New Roman" panose="02020603050405020304" pitchFamily="18" charset="0"/>
                </a:rPr>
                <a:t>Dingyuan</a:t>
              </a:r>
              <a:endParaRPr kumimoji="0" lang="zh-HK" altLang="en-US" sz="1300" b="0" i="1"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grpSp>
      <p:sp>
        <p:nvSpPr>
          <p:cNvPr id="64" name="Freeform 83"/>
          <p:cNvSpPr/>
          <p:nvPr/>
        </p:nvSpPr>
        <p:spPr>
          <a:xfrm>
            <a:off x="525003" y="698426"/>
            <a:ext cx="431800" cy="711835"/>
          </a:xfrm>
          <a:custGeom>
            <a:avLst/>
            <a:gdLst>
              <a:gd name="connsiteX0" fmla="*/ 110196 w 532227"/>
              <a:gd name="connsiteY0" fmla="*/ 0 h 858129"/>
              <a:gd name="connsiteX1" fmla="*/ 11723 w 532227"/>
              <a:gd name="connsiteY1" fmla="*/ 211015 h 858129"/>
              <a:gd name="connsiteX2" fmla="*/ 39858 w 532227"/>
              <a:gd name="connsiteY2" fmla="*/ 365760 h 858129"/>
              <a:gd name="connsiteX3" fmla="*/ 194603 w 532227"/>
              <a:gd name="connsiteY3" fmla="*/ 590843 h 858129"/>
              <a:gd name="connsiteX4" fmla="*/ 419686 w 532227"/>
              <a:gd name="connsiteY4" fmla="*/ 815926 h 858129"/>
              <a:gd name="connsiteX5" fmla="*/ 518160 w 532227"/>
              <a:gd name="connsiteY5" fmla="*/ 844062 h 858129"/>
              <a:gd name="connsiteX6" fmla="*/ 504092 w 532227"/>
              <a:gd name="connsiteY6" fmla="*/ 858129 h 85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227" h="858129">
                <a:moveTo>
                  <a:pt x="110196" y="0"/>
                </a:moveTo>
                <a:cubicBezTo>
                  <a:pt x="66821" y="75027"/>
                  <a:pt x="23446" y="150055"/>
                  <a:pt x="11723" y="211015"/>
                </a:cubicBezTo>
                <a:cubicBezTo>
                  <a:pt x="0" y="271975"/>
                  <a:pt x="9378" y="302455"/>
                  <a:pt x="39858" y="365760"/>
                </a:cubicBezTo>
                <a:cubicBezTo>
                  <a:pt x="70338" y="429065"/>
                  <a:pt x="131298" y="515815"/>
                  <a:pt x="194603" y="590843"/>
                </a:cubicBezTo>
                <a:cubicBezTo>
                  <a:pt x="257908" y="665871"/>
                  <a:pt x="365760" y="773723"/>
                  <a:pt x="419686" y="815926"/>
                </a:cubicBezTo>
                <a:cubicBezTo>
                  <a:pt x="473612" y="858129"/>
                  <a:pt x="504093" y="837028"/>
                  <a:pt x="518160" y="844062"/>
                </a:cubicBezTo>
                <a:cubicBezTo>
                  <a:pt x="532227" y="851096"/>
                  <a:pt x="518159" y="854612"/>
                  <a:pt x="504092" y="858129"/>
                </a:cubicBez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65" name="Freeform 84"/>
          <p:cNvSpPr/>
          <p:nvPr/>
        </p:nvSpPr>
        <p:spPr>
          <a:xfrm>
            <a:off x="2686413" y="2216045"/>
            <a:ext cx="1243115" cy="255270"/>
          </a:xfrm>
          <a:custGeom>
            <a:avLst/>
            <a:gdLst>
              <a:gd name="connsiteX0" fmla="*/ 0 w 1069145"/>
              <a:gd name="connsiteY0" fmla="*/ 0 h 281354"/>
              <a:gd name="connsiteX1" fmla="*/ 239151 w 1069145"/>
              <a:gd name="connsiteY1" fmla="*/ 126609 h 281354"/>
              <a:gd name="connsiteX2" fmla="*/ 1069145 w 1069145"/>
              <a:gd name="connsiteY2" fmla="*/ 281354 h 281354"/>
              <a:gd name="connsiteX3" fmla="*/ 1069145 w 1069145"/>
              <a:gd name="connsiteY3" fmla="*/ 281354 h 281354"/>
            </a:gdLst>
            <a:ahLst/>
            <a:cxnLst>
              <a:cxn ang="0">
                <a:pos x="connsiteX0" y="connsiteY0"/>
              </a:cxn>
              <a:cxn ang="0">
                <a:pos x="connsiteX1" y="connsiteY1"/>
              </a:cxn>
              <a:cxn ang="0">
                <a:pos x="connsiteX2" y="connsiteY2"/>
              </a:cxn>
              <a:cxn ang="0">
                <a:pos x="connsiteX3" y="connsiteY3"/>
              </a:cxn>
            </a:cxnLst>
            <a:rect l="l" t="t" r="r" b="b"/>
            <a:pathLst>
              <a:path w="1069145" h="281354">
                <a:moveTo>
                  <a:pt x="0" y="0"/>
                </a:moveTo>
                <a:cubicBezTo>
                  <a:pt x="30480" y="39858"/>
                  <a:pt x="60960" y="79717"/>
                  <a:pt x="239151" y="126609"/>
                </a:cubicBezTo>
                <a:cubicBezTo>
                  <a:pt x="417342" y="173501"/>
                  <a:pt x="1069145" y="281354"/>
                  <a:pt x="1069145" y="281354"/>
                </a:cubicBezTo>
                <a:lnTo>
                  <a:pt x="1069145" y="281354"/>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cxnSp>
        <p:nvCxnSpPr>
          <p:cNvPr id="66" name="Straight Arrow Connector 86"/>
          <p:cNvCxnSpPr/>
          <p:nvPr/>
        </p:nvCxnSpPr>
        <p:spPr>
          <a:xfrm flipV="1">
            <a:off x="6396486" y="788344"/>
            <a:ext cx="370205" cy="26162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7" name="Freeform 82"/>
          <p:cNvSpPr/>
          <p:nvPr/>
        </p:nvSpPr>
        <p:spPr>
          <a:xfrm rot="21274200">
            <a:off x="2268122" y="3875724"/>
            <a:ext cx="608330" cy="2780629"/>
          </a:xfrm>
          <a:custGeom>
            <a:avLst/>
            <a:gdLst>
              <a:gd name="connsiteX0" fmla="*/ 0 w 710419"/>
              <a:gd name="connsiteY0" fmla="*/ 1659988 h 1821766"/>
              <a:gd name="connsiteX1" fmla="*/ 182880 w 710419"/>
              <a:gd name="connsiteY1" fmla="*/ 1758462 h 1821766"/>
              <a:gd name="connsiteX2" fmla="*/ 351693 w 710419"/>
              <a:gd name="connsiteY2" fmla="*/ 1814733 h 1821766"/>
              <a:gd name="connsiteX3" fmla="*/ 604911 w 710419"/>
              <a:gd name="connsiteY3" fmla="*/ 1744394 h 1821766"/>
              <a:gd name="connsiteX4" fmla="*/ 703385 w 710419"/>
              <a:gd name="connsiteY4" fmla="*/ 1350499 h 1821766"/>
              <a:gd name="connsiteX5" fmla="*/ 562708 w 710419"/>
              <a:gd name="connsiteY5" fmla="*/ 815926 h 1821766"/>
              <a:gd name="connsiteX6" fmla="*/ 239151 w 710419"/>
              <a:gd name="connsiteY6" fmla="*/ 0 h 1821766"/>
              <a:gd name="connsiteX7" fmla="*/ 239151 w 710419"/>
              <a:gd name="connsiteY7" fmla="*/ 0 h 182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419" h="1821766">
                <a:moveTo>
                  <a:pt x="0" y="1659988"/>
                </a:moveTo>
                <a:cubicBezTo>
                  <a:pt x="62132" y="1696329"/>
                  <a:pt x="124265" y="1732671"/>
                  <a:pt x="182880" y="1758462"/>
                </a:cubicBezTo>
                <a:cubicBezTo>
                  <a:pt x="241496" y="1784253"/>
                  <a:pt x="281355" y="1817078"/>
                  <a:pt x="351693" y="1814733"/>
                </a:cubicBezTo>
                <a:cubicBezTo>
                  <a:pt x="422031" y="1812388"/>
                  <a:pt x="546296" y="1821766"/>
                  <a:pt x="604911" y="1744394"/>
                </a:cubicBezTo>
                <a:cubicBezTo>
                  <a:pt x="663526" y="1667022"/>
                  <a:pt x="710419" y="1505244"/>
                  <a:pt x="703385" y="1350499"/>
                </a:cubicBezTo>
                <a:cubicBezTo>
                  <a:pt x="696351" y="1195754"/>
                  <a:pt x="640080" y="1041009"/>
                  <a:pt x="562708" y="815926"/>
                </a:cubicBezTo>
                <a:cubicBezTo>
                  <a:pt x="485336" y="590843"/>
                  <a:pt x="239151" y="0"/>
                  <a:pt x="239151" y="0"/>
                </a:cubicBezTo>
                <a:lnTo>
                  <a:pt x="239151" y="0"/>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1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up)">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down)">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wipe(down)">
                                      <p:cBhvr>
                                        <p:cTn id="52" dur="500"/>
                                        <p:tgtEl>
                                          <p:spTgt spid="6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arn(inVertical)">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64" grpId="0" animBg="1"/>
      <p:bldP spid="65" grpId="0" animBg="1"/>
      <p:bldP spid="6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Rectangle 2"/>
          <p:cNvSpPr/>
          <p:nvPr/>
        </p:nvSpPr>
        <p:spPr>
          <a:xfrm>
            <a:off x="356434" y="714209"/>
            <a:ext cx="8431131" cy="61940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9" name="TextBox 92"/>
          <p:cNvSpPr txBox="1"/>
          <p:nvPr/>
        </p:nvSpPr>
        <p:spPr>
          <a:xfrm>
            <a:off x="6120396" y="4561626"/>
            <a:ext cx="2545486" cy="853327"/>
          </a:xfrm>
          <a:prstGeom prst="rect">
            <a:avLst/>
          </a:prstGeom>
          <a:noFill/>
          <a:ln>
            <a:solidFill>
              <a:sysClr val="windowText" lastClr="000000"/>
            </a:solidFill>
            <a:prstDash val="solid"/>
          </a:ln>
        </p:spPr>
        <p:txBody>
          <a:bodyPr wrap="square" rtlCol="0">
            <a:noAutofit/>
          </a:bodyPr>
          <a:lstStyle/>
          <a:p>
            <a:pPr lvl="0" defTabSz="914400">
              <a:defRPr/>
            </a:pPr>
            <a:r>
              <a:rPr lang="en-US" altLang="zh-CN" i="1" dirty="0">
                <a:latin typeface="Times New Roman" panose="02020603050405020304" pitchFamily="18" charset="0"/>
                <a:ea typeface="新細明體"/>
                <a:cs typeface="Times New Roman" panose="02020603050405020304" pitchFamily="18" charset="0"/>
              </a:rPr>
              <a:t>Jīngyuan</a:t>
            </a:r>
            <a:r>
              <a:rPr kumimoji="0" lang="en-US" altLang="zh-CN"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 </a:t>
            </a:r>
            <a:r>
              <a:rPr kumimoji="0" lang="en-US" altLang="zh-CN" b="0" i="0" u="none" strike="noStrike" kern="1200" cap="none" spc="0" normalizeH="0" baseline="0" noProof="0" dirty="0" smtClean="0">
                <a:ln>
                  <a:noFill/>
                </a:ln>
                <a:effectLst/>
                <a:uLnTx/>
                <a:uFillTx/>
                <a:latin typeface="Times New Roman" panose="02020603050405020304" pitchFamily="18" charset="0"/>
                <a:ea typeface="新細明體"/>
                <a:cs typeface="Times New Roman" panose="02020603050405020304" pitchFamily="18" charset="0"/>
              </a:rPr>
              <a:t>suffered</a:t>
            </a:r>
            <a:r>
              <a:rPr kumimoji="0" lang="en-US" altLang="zh-CN" b="0" i="0" u="none" strike="noStrike" kern="1200" cap="none" spc="0" normalizeH="0" noProof="0" dirty="0" smtClean="0">
                <a:ln>
                  <a:noFill/>
                </a:ln>
                <a:effectLst/>
                <a:uLnTx/>
                <a:uFillTx/>
                <a:latin typeface="Times New Roman" panose="02020603050405020304" pitchFamily="18" charset="0"/>
                <a:ea typeface="新細明體"/>
                <a:cs typeface="Times New Roman" panose="02020603050405020304" pitchFamily="18" charset="0"/>
              </a:rPr>
              <a:t> </a:t>
            </a:r>
            <a:r>
              <a:rPr kumimoji="0" lang="en-US" altLang="zh-CN" b="0" i="0" u="none" strike="noStrike" kern="1200" cap="none" spc="0" normalizeH="0" noProof="0" dirty="0">
                <a:ln>
                  <a:noFill/>
                </a:ln>
                <a:effectLst/>
                <a:uLnTx/>
                <a:uFillTx/>
                <a:latin typeface="Times New Roman" panose="02020603050405020304" pitchFamily="18" charset="0"/>
                <a:ea typeface="新細明體"/>
                <a:cs typeface="Times New Roman" panose="02020603050405020304" pitchFamily="18" charset="0"/>
              </a:rPr>
              <a:t>heavy losses and </a:t>
            </a:r>
            <a:r>
              <a:rPr kumimoji="0" lang="en-US" altLang="zh-CN" b="0" i="0" u="none" strike="noStrike" kern="1200" cap="none" spc="0" normalizeH="0" noProof="0" dirty="0" smtClean="0">
                <a:ln>
                  <a:noFill/>
                </a:ln>
                <a:effectLst/>
                <a:uLnTx/>
                <a:uFillTx/>
                <a:latin typeface="Times New Roman" panose="02020603050405020304" pitchFamily="18" charset="0"/>
                <a:ea typeface="新細明體"/>
                <a:cs typeface="Times New Roman" panose="02020603050405020304" pitchFamily="18" charset="0"/>
              </a:rPr>
              <a:t>was sunk very quickly.</a:t>
            </a:r>
            <a:endParaRPr kumimoji="0" lang="zh-HK" altLang="en-US" b="0" i="0" u="none" strike="noStrike" kern="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endParaRPr>
          </a:p>
        </p:txBody>
      </p:sp>
      <p:sp>
        <p:nvSpPr>
          <p:cNvPr id="10" name="TextBox 61"/>
          <p:cNvSpPr txBox="1"/>
          <p:nvPr/>
        </p:nvSpPr>
        <p:spPr>
          <a:xfrm>
            <a:off x="3805383" y="5615864"/>
            <a:ext cx="4860500" cy="1145018"/>
          </a:xfrm>
          <a:prstGeom prst="rect">
            <a:avLst/>
          </a:prstGeom>
          <a:noFill/>
        </p:spPr>
        <p:txBody>
          <a:bodyPr wrap="square" rtlCol="0">
            <a:noAutofit/>
          </a:bodyPr>
          <a:lstStyle/>
          <a:p>
            <a:pPr algn="just">
              <a:lnSpc>
                <a:spcPct val="110000"/>
              </a:lnSpc>
              <a:spcAft>
                <a:spcPts val="0"/>
              </a:spcAft>
            </a:pPr>
            <a:r>
              <a:rPr lang="en-US" altLang="zh-CN" sz="1500" dirty="0">
                <a:latin typeface="Times New Roman" panose="02020603050405020304" pitchFamily="18" charset="0"/>
                <a:ea typeface="新細明體"/>
                <a:cs typeface="Times New Roman" panose="02020603050405020304" pitchFamily="18" charset="0"/>
              </a:rPr>
              <a:t>Image 4 of 4: </a:t>
            </a:r>
            <a:r>
              <a:rPr lang="en-US" altLang="zh-CN" sz="1500" i="1" dirty="0" smtClean="0">
                <a:latin typeface="Times New Roman" panose="02020603050405020304" pitchFamily="18" charset="0"/>
                <a:ea typeface="新細明體"/>
                <a:cs typeface="Times New Roman" panose="02020603050405020304" pitchFamily="18" charset="0"/>
              </a:rPr>
              <a:t>Jīngyuan </a:t>
            </a:r>
            <a:r>
              <a:rPr lang="en-US" altLang="zh-CN" sz="1500" dirty="0">
                <a:latin typeface="Times New Roman" panose="02020603050405020304" pitchFamily="18" charset="0"/>
                <a:ea typeface="新細明體"/>
                <a:cs typeface="Times New Roman" panose="02020603050405020304" pitchFamily="18" charset="0"/>
              </a:rPr>
              <a:t>of the </a:t>
            </a:r>
            <a:r>
              <a:rPr lang="en-US" altLang="zh-CN" sz="1500" dirty="0" err="1">
                <a:latin typeface="Times New Roman" panose="02020603050405020304" pitchFamily="18" charset="0"/>
                <a:ea typeface="新細明體"/>
                <a:cs typeface="Times New Roman" panose="02020603050405020304" pitchFamily="18" charset="0"/>
              </a:rPr>
              <a:t>Beiyang</a:t>
            </a:r>
            <a:r>
              <a:rPr lang="en-US" altLang="zh-CN" sz="1500" dirty="0">
                <a:latin typeface="Times New Roman" panose="02020603050405020304" pitchFamily="18" charset="0"/>
                <a:ea typeface="新細明體"/>
                <a:cs typeface="Times New Roman" panose="02020603050405020304" pitchFamily="18" charset="0"/>
              </a:rPr>
              <a:t> fleet was sunk </a:t>
            </a:r>
            <a:r>
              <a:rPr lang="en-US" altLang="zh-CN" sz="1500" dirty="0" smtClean="0">
                <a:latin typeface="Times New Roman" panose="02020603050405020304" pitchFamily="18" charset="0"/>
                <a:ea typeface="新細明體"/>
                <a:cs typeface="Times New Roman" panose="02020603050405020304" pitchFamily="18" charset="0"/>
              </a:rPr>
              <a:t>in the </a:t>
            </a:r>
            <a:r>
              <a:rPr lang="en-US" altLang="zh-CN" sz="1500" dirty="0">
                <a:latin typeface="Times New Roman" panose="02020603050405020304" pitchFamily="18" charset="0"/>
                <a:ea typeface="新細明體"/>
                <a:cs typeface="Times New Roman" panose="02020603050405020304" pitchFamily="18" charset="0"/>
              </a:rPr>
              <a:t>end. The J</a:t>
            </a:r>
            <a:r>
              <a:rPr lang="en-US" altLang="zh-TW" sz="1500" kern="1200" dirty="0">
                <a:effectLst/>
                <a:latin typeface="Times New Roman" panose="02020603050405020304" pitchFamily="18" charset="0"/>
                <a:ea typeface="新細明體"/>
                <a:cs typeface="Times New Roman" panose="02020603050405020304" pitchFamily="18" charset="0"/>
              </a:rPr>
              <a:t>apanese navy </a:t>
            </a:r>
            <a:r>
              <a:rPr lang="en-US" altLang="zh-TW" sz="1500" dirty="0">
                <a:latin typeface="Times New Roman" panose="02020603050405020304" pitchFamily="18" charset="0"/>
                <a:ea typeface="新細明體"/>
                <a:cs typeface="Times New Roman" panose="02020603050405020304" pitchFamily="18" charset="0"/>
              </a:rPr>
              <a:t>surrounded and attacked </a:t>
            </a:r>
            <a:r>
              <a:rPr lang="en-US" altLang="zh-TW" sz="1500" i="1" dirty="0">
                <a:latin typeface="Times New Roman" panose="02020603050405020304" pitchFamily="18" charset="0"/>
                <a:ea typeface="新細明體"/>
                <a:cs typeface="Times New Roman" panose="02020603050405020304" pitchFamily="18" charset="0"/>
              </a:rPr>
              <a:t>Dingyuan</a:t>
            </a:r>
            <a:r>
              <a:rPr lang="en-US" altLang="zh-TW" sz="1500" dirty="0">
                <a:latin typeface="Times New Roman" panose="02020603050405020304" pitchFamily="18" charset="0"/>
                <a:ea typeface="新細明體"/>
                <a:cs typeface="Times New Roman" panose="02020603050405020304" pitchFamily="18" charset="0"/>
              </a:rPr>
              <a:t> and </a:t>
            </a:r>
            <a:r>
              <a:rPr lang="en-US" altLang="zh-TW" sz="1500" i="1" dirty="0">
                <a:latin typeface="Times New Roman" panose="02020603050405020304" pitchFamily="18" charset="0"/>
                <a:ea typeface="新細明體"/>
                <a:cs typeface="Times New Roman" panose="02020603050405020304" pitchFamily="18" charset="0"/>
              </a:rPr>
              <a:t>Zhenyuan </a:t>
            </a:r>
            <a:r>
              <a:rPr lang="en-US" altLang="zh-TW" sz="1500" dirty="0">
                <a:latin typeface="Times New Roman" panose="02020603050405020304" pitchFamily="18" charset="0"/>
                <a:ea typeface="新細明體"/>
                <a:cs typeface="Times New Roman" panose="02020603050405020304" pitchFamily="18" charset="0"/>
              </a:rPr>
              <a:t>many times but there was no way to sink them. Thus, both sides retreated from the battlefield.</a:t>
            </a:r>
            <a:endParaRPr lang="zh-HK" sz="1500" dirty="0">
              <a:effectLst/>
              <a:latin typeface="Times New Roman" panose="02020603050405020304" pitchFamily="18" charset="0"/>
              <a:ea typeface="新細明體"/>
              <a:cs typeface="Times New Roman" panose="02020603050405020304" pitchFamily="18" charset="0"/>
            </a:endParaRPr>
          </a:p>
        </p:txBody>
      </p:sp>
      <p:sp>
        <p:nvSpPr>
          <p:cNvPr id="11" name="Freeform 58"/>
          <p:cNvSpPr/>
          <p:nvPr/>
        </p:nvSpPr>
        <p:spPr>
          <a:xfrm>
            <a:off x="6083209" y="2716491"/>
            <a:ext cx="208034" cy="797489"/>
          </a:xfrm>
          <a:custGeom>
            <a:avLst/>
            <a:gdLst>
              <a:gd name="connsiteX0" fmla="*/ 0 w 248771"/>
              <a:gd name="connsiteY0" fmla="*/ 860612 h 860612"/>
              <a:gd name="connsiteX1" fmla="*/ 147917 w 248771"/>
              <a:gd name="connsiteY1" fmla="*/ 618565 h 860612"/>
              <a:gd name="connsiteX2" fmla="*/ 174811 w 248771"/>
              <a:gd name="connsiteY2" fmla="*/ 564776 h 860612"/>
              <a:gd name="connsiteX3" fmla="*/ 201705 w 248771"/>
              <a:gd name="connsiteY3" fmla="*/ 457200 h 860612"/>
              <a:gd name="connsiteX4" fmla="*/ 242047 w 248771"/>
              <a:gd name="connsiteY4" fmla="*/ 242047 h 860612"/>
              <a:gd name="connsiteX5" fmla="*/ 242047 w 248771"/>
              <a:gd name="connsiteY5" fmla="*/ 0 h 860612"/>
              <a:gd name="connsiteX6" fmla="*/ 242047 w 248771"/>
              <a:gd name="connsiteY6" fmla="*/ 0 h 86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771" h="860612">
                <a:moveTo>
                  <a:pt x="0" y="860612"/>
                </a:moveTo>
                <a:cubicBezTo>
                  <a:pt x="59391" y="764241"/>
                  <a:pt x="118782" y="667871"/>
                  <a:pt x="147917" y="618565"/>
                </a:cubicBezTo>
                <a:cubicBezTo>
                  <a:pt x="177052" y="569259"/>
                  <a:pt x="165846" y="591670"/>
                  <a:pt x="174811" y="564776"/>
                </a:cubicBezTo>
                <a:cubicBezTo>
                  <a:pt x="183776" y="537882"/>
                  <a:pt x="190499" y="510988"/>
                  <a:pt x="201705" y="457200"/>
                </a:cubicBezTo>
                <a:cubicBezTo>
                  <a:pt x="212911" y="403412"/>
                  <a:pt x="235323" y="318247"/>
                  <a:pt x="242047" y="242047"/>
                </a:cubicBezTo>
                <a:cubicBezTo>
                  <a:pt x="248771" y="165847"/>
                  <a:pt x="242047" y="0"/>
                  <a:pt x="242047" y="0"/>
                </a:cubicBezTo>
                <a:lnTo>
                  <a:pt x="242047" y="0"/>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2" name="Freeform 59"/>
          <p:cNvSpPr/>
          <p:nvPr/>
        </p:nvSpPr>
        <p:spPr>
          <a:xfrm>
            <a:off x="1958360" y="853235"/>
            <a:ext cx="745923" cy="1505268"/>
          </a:xfrm>
          <a:custGeom>
            <a:avLst/>
            <a:gdLst>
              <a:gd name="connsiteX0" fmla="*/ 17930 w 891989"/>
              <a:gd name="connsiteY0" fmla="*/ 2326341 h 2326341"/>
              <a:gd name="connsiteX1" fmla="*/ 58271 w 891989"/>
              <a:gd name="connsiteY1" fmla="*/ 2097741 h 2326341"/>
              <a:gd name="connsiteX2" fmla="*/ 367554 w 891989"/>
              <a:gd name="connsiteY2" fmla="*/ 1371600 h 2326341"/>
              <a:gd name="connsiteX3" fmla="*/ 717177 w 891989"/>
              <a:gd name="connsiteY3" fmla="*/ 806824 h 2326341"/>
              <a:gd name="connsiteX4" fmla="*/ 891989 w 891989"/>
              <a:gd name="connsiteY4" fmla="*/ 0 h 2326341"/>
              <a:gd name="connsiteX5" fmla="*/ 891989 w 891989"/>
              <a:gd name="connsiteY5" fmla="*/ 0 h 232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989" h="2326341">
                <a:moveTo>
                  <a:pt x="17930" y="2326341"/>
                </a:moveTo>
                <a:cubicBezTo>
                  <a:pt x="8965" y="2291603"/>
                  <a:pt x="0" y="2256865"/>
                  <a:pt x="58271" y="2097741"/>
                </a:cubicBezTo>
                <a:cubicBezTo>
                  <a:pt x="116542" y="1938618"/>
                  <a:pt x="257736" y="1586753"/>
                  <a:pt x="367554" y="1371600"/>
                </a:cubicBezTo>
                <a:cubicBezTo>
                  <a:pt x="477372" y="1156447"/>
                  <a:pt x="629771" y="1035424"/>
                  <a:pt x="717177" y="806824"/>
                </a:cubicBezTo>
                <a:cubicBezTo>
                  <a:pt x="804583" y="578224"/>
                  <a:pt x="891989" y="0"/>
                  <a:pt x="891989" y="0"/>
                </a:cubicBezTo>
                <a:lnTo>
                  <a:pt x="891989" y="0"/>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3" name="Freeform 60"/>
          <p:cNvSpPr/>
          <p:nvPr/>
        </p:nvSpPr>
        <p:spPr>
          <a:xfrm>
            <a:off x="2159761" y="872332"/>
            <a:ext cx="767550" cy="2242904"/>
          </a:xfrm>
          <a:custGeom>
            <a:avLst/>
            <a:gdLst>
              <a:gd name="connsiteX0" fmla="*/ 0 w 898712"/>
              <a:gd name="connsiteY0" fmla="*/ 3348318 h 3348318"/>
              <a:gd name="connsiteX1" fmla="*/ 94130 w 898712"/>
              <a:gd name="connsiteY1" fmla="*/ 3025588 h 3348318"/>
              <a:gd name="connsiteX2" fmla="*/ 174812 w 898712"/>
              <a:gd name="connsiteY2" fmla="*/ 2689412 h 3348318"/>
              <a:gd name="connsiteX3" fmla="*/ 591671 w 898712"/>
              <a:gd name="connsiteY3" fmla="*/ 2164976 h 3348318"/>
              <a:gd name="connsiteX4" fmla="*/ 820271 w 898712"/>
              <a:gd name="connsiteY4" fmla="*/ 1667435 h 3348318"/>
              <a:gd name="connsiteX5" fmla="*/ 820271 w 898712"/>
              <a:gd name="connsiteY5" fmla="*/ 1169894 h 3348318"/>
              <a:gd name="connsiteX6" fmla="*/ 887506 w 898712"/>
              <a:gd name="connsiteY6" fmla="*/ 430306 h 3348318"/>
              <a:gd name="connsiteX7" fmla="*/ 887506 w 898712"/>
              <a:gd name="connsiteY7" fmla="*/ 0 h 3348318"/>
              <a:gd name="connsiteX8" fmla="*/ 887506 w 898712"/>
              <a:gd name="connsiteY8" fmla="*/ 0 h 334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712" h="3348318">
                <a:moveTo>
                  <a:pt x="0" y="3348318"/>
                </a:moveTo>
                <a:cubicBezTo>
                  <a:pt x="32497" y="3241862"/>
                  <a:pt x="64995" y="3135406"/>
                  <a:pt x="94130" y="3025588"/>
                </a:cubicBezTo>
                <a:cubicBezTo>
                  <a:pt x="123265" y="2915770"/>
                  <a:pt x="91889" y="2832847"/>
                  <a:pt x="174812" y="2689412"/>
                </a:cubicBezTo>
                <a:cubicBezTo>
                  <a:pt x="257735" y="2545977"/>
                  <a:pt x="484095" y="2335305"/>
                  <a:pt x="591671" y="2164976"/>
                </a:cubicBezTo>
                <a:cubicBezTo>
                  <a:pt x="699247" y="1994647"/>
                  <a:pt x="782171" y="1833282"/>
                  <a:pt x="820271" y="1667435"/>
                </a:cubicBezTo>
                <a:cubicBezTo>
                  <a:pt x="858371" y="1501588"/>
                  <a:pt x="809065" y="1376082"/>
                  <a:pt x="820271" y="1169894"/>
                </a:cubicBezTo>
                <a:cubicBezTo>
                  <a:pt x="831477" y="963706"/>
                  <a:pt x="876300" y="625288"/>
                  <a:pt x="887506" y="430306"/>
                </a:cubicBezTo>
                <a:cubicBezTo>
                  <a:pt x="898712" y="235324"/>
                  <a:pt x="887506" y="0"/>
                  <a:pt x="887506" y="0"/>
                </a:cubicBezTo>
                <a:lnTo>
                  <a:pt x="887506" y="0"/>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4" name="Freeform 64"/>
          <p:cNvSpPr/>
          <p:nvPr/>
        </p:nvSpPr>
        <p:spPr>
          <a:xfrm rot="179102">
            <a:off x="2321823" y="1624534"/>
            <a:ext cx="1067429" cy="2898622"/>
          </a:xfrm>
          <a:custGeom>
            <a:avLst/>
            <a:gdLst>
              <a:gd name="connsiteX0" fmla="*/ 441512 w 1086970"/>
              <a:gd name="connsiteY0" fmla="*/ 3671047 h 3671047"/>
              <a:gd name="connsiteX1" fmla="*/ 589429 w 1086970"/>
              <a:gd name="connsiteY1" fmla="*/ 3079376 h 3671047"/>
              <a:gd name="connsiteX2" fmla="*/ 925606 w 1086970"/>
              <a:gd name="connsiteY2" fmla="*/ 2474258 h 3671047"/>
              <a:gd name="connsiteX3" fmla="*/ 1073523 w 1086970"/>
              <a:gd name="connsiteY3" fmla="*/ 1479176 h 3671047"/>
              <a:gd name="connsiteX4" fmla="*/ 844923 w 1086970"/>
              <a:gd name="connsiteY4" fmla="*/ 914400 h 3671047"/>
              <a:gd name="connsiteX5" fmla="*/ 132229 w 1086970"/>
              <a:gd name="connsiteY5" fmla="*/ 228600 h 3671047"/>
              <a:gd name="connsiteX6" fmla="*/ 51547 w 1086970"/>
              <a:gd name="connsiteY6" fmla="*/ 0 h 3671047"/>
              <a:gd name="connsiteX7" fmla="*/ 51547 w 1086970"/>
              <a:gd name="connsiteY7" fmla="*/ 0 h 367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6970" h="3671047">
                <a:moveTo>
                  <a:pt x="441512" y="3671047"/>
                </a:moveTo>
                <a:cubicBezTo>
                  <a:pt x="475129" y="3474944"/>
                  <a:pt x="508747" y="3278841"/>
                  <a:pt x="589429" y="3079376"/>
                </a:cubicBezTo>
                <a:cubicBezTo>
                  <a:pt x="670111" y="2879911"/>
                  <a:pt x="844924" y="2740958"/>
                  <a:pt x="925606" y="2474258"/>
                </a:cubicBezTo>
                <a:cubicBezTo>
                  <a:pt x="1006288" y="2207558"/>
                  <a:pt x="1086970" y="1739152"/>
                  <a:pt x="1073523" y="1479176"/>
                </a:cubicBezTo>
                <a:cubicBezTo>
                  <a:pt x="1060076" y="1219200"/>
                  <a:pt x="1001805" y="1122829"/>
                  <a:pt x="844923" y="914400"/>
                </a:cubicBezTo>
                <a:cubicBezTo>
                  <a:pt x="688041" y="705971"/>
                  <a:pt x="264458" y="381000"/>
                  <a:pt x="132229" y="228600"/>
                </a:cubicBezTo>
                <a:cubicBezTo>
                  <a:pt x="0" y="76200"/>
                  <a:pt x="51547" y="0"/>
                  <a:pt x="51547" y="0"/>
                </a:cubicBezTo>
                <a:lnTo>
                  <a:pt x="51547" y="0"/>
                </a:lnTo>
              </a:path>
            </a:pathLst>
          </a:custGeom>
          <a:ln>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5" name="Freeform 66"/>
          <p:cNvSpPr/>
          <p:nvPr/>
        </p:nvSpPr>
        <p:spPr>
          <a:xfrm>
            <a:off x="2862936" y="6095736"/>
            <a:ext cx="720154" cy="1001568"/>
          </a:xfrm>
          <a:custGeom>
            <a:avLst/>
            <a:gdLst>
              <a:gd name="connsiteX0" fmla="*/ 1062318 w 1084730"/>
              <a:gd name="connsiteY0" fmla="*/ 1721224 h 1721224"/>
              <a:gd name="connsiteX1" fmla="*/ 1035424 w 1084730"/>
              <a:gd name="connsiteY1" fmla="*/ 1506071 h 1721224"/>
              <a:gd name="connsiteX2" fmla="*/ 766483 w 1084730"/>
              <a:gd name="connsiteY2" fmla="*/ 927847 h 1721224"/>
              <a:gd name="connsiteX3" fmla="*/ 282388 w 1084730"/>
              <a:gd name="connsiteY3" fmla="*/ 282388 h 1721224"/>
              <a:gd name="connsiteX4" fmla="*/ 0 w 1084730"/>
              <a:gd name="connsiteY4" fmla="*/ 0 h 1721224"/>
              <a:gd name="connsiteX5" fmla="*/ 0 w 1084730"/>
              <a:gd name="connsiteY5" fmla="*/ 0 h 172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4730" h="1721224">
                <a:moveTo>
                  <a:pt x="1062318" y="1721224"/>
                </a:moveTo>
                <a:cubicBezTo>
                  <a:pt x="1073524" y="1679762"/>
                  <a:pt x="1084730" y="1638300"/>
                  <a:pt x="1035424" y="1506071"/>
                </a:cubicBezTo>
                <a:cubicBezTo>
                  <a:pt x="986118" y="1373842"/>
                  <a:pt x="891989" y="1131794"/>
                  <a:pt x="766483" y="927847"/>
                </a:cubicBezTo>
                <a:cubicBezTo>
                  <a:pt x="640977" y="723900"/>
                  <a:pt x="410135" y="437029"/>
                  <a:pt x="282388" y="282388"/>
                </a:cubicBezTo>
                <a:cubicBezTo>
                  <a:pt x="154641" y="127747"/>
                  <a:pt x="0" y="0"/>
                  <a:pt x="0" y="0"/>
                </a:cubicBezTo>
                <a:lnTo>
                  <a:pt x="0" y="0"/>
                </a:ln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6" name="Freeform 67"/>
          <p:cNvSpPr/>
          <p:nvPr/>
        </p:nvSpPr>
        <p:spPr>
          <a:xfrm>
            <a:off x="2656593" y="4986733"/>
            <a:ext cx="76841" cy="647960"/>
          </a:xfrm>
          <a:custGeom>
            <a:avLst/>
            <a:gdLst>
              <a:gd name="connsiteX0" fmla="*/ 91888 w 91888"/>
              <a:gd name="connsiteY0" fmla="*/ 699247 h 699247"/>
              <a:gd name="connsiteX1" fmla="*/ 11206 w 91888"/>
              <a:gd name="connsiteY1" fmla="*/ 443753 h 699247"/>
              <a:gd name="connsiteX2" fmla="*/ 24653 w 91888"/>
              <a:gd name="connsiteY2" fmla="*/ 0 h 699247"/>
              <a:gd name="connsiteX3" fmla="*/ 24653 w 91888"/>
              <a:gd name="connsiteY3" fmla="*/ 0 h 699247"/>
            </a:gdLst>
            <a:ahLst/>
            <a:cxnLst>
              <a:cxn ang="0">
                <a:pos x="connsiteX0" y="connsiteY0"/>
              </a:cxn>
              <a:cxn ang="0">
                <a:pos x="connsiteX1" y="connsiteY1"/>
              </a:cxn>
              <a:cxn ang="0">
                <a:pos x="connsiteX2" y="connsiteY2"/>
              </a:cxn>
              <a:cxn ang="0">
                <a:pos x="connsiteX3" y="connsiteY3"/>
              </a:cxn>
            </a:cxnLst>
            <a:rect l="l" t="t" r="r" b="b"/>
            <a:pathLst>
              <a:path w="91888" h="699247">
                <a:moveTo>
                  <a:pt x="91888" y="699247"/>
                </a:moveTo>
                <a:cubicBezTo>
                  <a:pt x="57150" y="629770"/>
                  <a:pt x="22412" y="560294"/>
                  <a:pt x="11206" y="443753"/>
                </a:cubicBezTo>
                <a:cubicBezTo>
                  <a:pt x="0" y="327212"/>
                  <a:pt x="24653" y="0"/>
                  <a:pt x="24653" y="0"/>
                </a:cubicBezTo>
                <a:lnTo>
                  <a:pt x="24653" y="0"/>
                </a:ln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17" name="Freeform 68"/>
          <p:cNvSpPr/>
          <p:nvPr/>
        </p:nvSpPr>
        <p:spPr>
          <a:xfrm>
            <a:off x="2081221" y="4986733"/>
            <a:ext cx="607233" cy="735185"/>
          </a:xfrm>
          <a:custGeom>
            <a:avLst/>
            <a:gdLst>
              <a:gd name="connsiteX0" fmla="*/ 726141 w 726141"/>
              <a:gd name="connsiteY0" fmla="*/ 685800 h 685800"/>
              <a:gd name="connsiteX1" fmla="*/ 578223 w 726141"/>
              <a:gd name="connsiteY1" fmla="*/ 510989 h 685800"/>
              <a:gd name="connsiteX2" fmla="*/ 201706 w 726141"/>
              <a:gd name="connsiteY2" fmla="*/ 121024 h 685800"/>
              <a:gd name="connsiteX3" fmla="*/ 0 w 726141"/>
              <a:gd name="connsiteY3" fmla="*/ 0 h 685800"/>
              <a:gd name="connsiteX4" fmla="*/ 0 w 726141"/>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141" h="685800">
                <a:moveTo>
                  <a:pt x="726141" y="685800"/>
                </a:moveTo>
                <a:cubicBezTo>
                  <a:pt x="695885" y="645459"/>
                  <a:pt x="665629" y="605118"/>
                  <a:pt x="578223" y="510989"/>
                </a:cubicBezTo>
                <a:cubicBezTo>
                  <a:pt x="490817" y="416860"/>
                  <a:pt x="298077" y="206189"/>
                  <a:pt x="201706" y="121024"/>
                </a:cubicBezTo>
                <a:cubicBezTo>
                  <a:pt x="105335" y="35859"/>
                  <a:pt x="0" y="0"/>
                  <a:pt x="0" y="0"/>
                </a:cubicBezTo>
                <a:lnTo>
                  <a:pt x="0" y="0"/>
                </a:lnTo>
              </a:path>
            </a:pathLst>
          </a:custGeom>
          <a:ln>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grpSp>
        <p:nvGrpSpPr>
          <p:cNvPr id="52" name="群組 51"/>
          <p:cNvGrpSpPr/>
          <p:nvPr/>
        </p:nvGrpSpPr>
        <p:grpSpPr>
          <a:xfrm>
            <a:off x="5746676" y="508191"/>
            <a:ext cx="1343963" cy="1220692"/>
            <a:chOff x="5722499" y="430569"/>
            <a:chExt cx="1343963" cy="1220692"/>
          </a:xfrm>
        </p:grpSpPr>
        <p:sp>
          <p:nvSpPr>
            <p:cNvPr id="30" name="Flowchart: Delay 30"/>
            <p:cNvSpPr/>
            <p:nvPr/>
          </p:nvSpPr>
          <p:spPr>
            <a:xfrm rot="19921583">
              <a:off x="6208554" y="1109831"/>
              <a:ext cx="301070" cy="133444"/>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32" name="Flowchart: Delay 33"/>
            <p:cNvSpPr/>
            <p:nvPr/>
          </p:nvSpPr>
          <p:spPr>
            <a:xfrm rot="19049490">
              <a:off x="5722499" y="825317"/>
              <a:ext cx="333610" cy="120428"/>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33" name="TextBox 50"/>
            <p:cNvSpPr txBox="1"/>
            <p:nvPr/>
          </p:nvSpPr>
          <p:spPr>
            <a:xfrm rot="14370443">
              <a:off x="6315674" y="900473"/>
              <a:ext cx="582952" cy="918624"/>
            </a:xfrm>
            <a:prstGeom prst="rect">
              <a:avLst/>
            </a:prstGeom>
            <a:noFill/>
          </p:spPr>
          <p:txBody>
            <a:bodyPr vert="eaVert" wrap="square" rtlCol="0">
              <a:noAutofit/>
            </a:bodyPr>
            <a:lstStyle/>
            <a:p>
              <a:pPr>
                <a:spcAft>
                  <a:spcPts val="0"/>
                </a:spcAft>
              </a:pPr>
              <a:r>
                <a:rPr lang="en-US" altLang="zh-CN" sz="1200" i="1" dirty="0" err="1" smtClean="0">
                  <a:latin typeface="Times New Roman" panose="02020603050405020304" pitchFamily="18" charset="0"/>
                  <a:ea typeface="新細明體"/>
                  <a:cs typeface="Times New Roman" panose="02020603050405020304" pitchFamily="18" charset="0"/>
                </a:rPr>
                <a:t>Jìngyuan</a:t>
              </a:r>
              <a:endParaRPr lang="zh-HK" altLang="zh-TW" sz="1200" i="1" dirty="0">
                <a:latin typeface="Times New Roman" panose="02020603050405020304" pitchFamily="18" charset="0"/>
                <a:ea typeface="新細明體"/>
                <a:cs typeface="Times New Roman" panose="02020603050405020304" pitchFamily="18" charset="0"/>
              </a:endParaRPr>
            </a:p>
          </p:txBody>
        </p:sp>
        <p:sp>
          <p:nvSpPr>
            <p:cNvPr id="35" name="TextBox 52"/>
            <p:cNvSpPr txBox="1"/>
            <p:nvPr/>
          </p:nvSpPr>
          <p:spPr>
            <a:xfrm rot="13445405">
              <a:off x="5973684" y="430569"/>
              <a:ext cx="470176" cy="1122374"/>
            </a:xfrm>
            <a:prstGeom prst="rect">
              <a:avLst/>
            </a:prstGeom>
            <a:noFill/>
          </p:spPr>
          <p:txBody>
            <a:bodyPr vert="eaVert" wrap="square" rtlCol="0">
              <a:noAutofit/>
            </a:bodyPr>
            <a:lstStyle/>
            <a:p>
              <a:r>
                <a:rPr lang="en-US" altLang="zh-CN" sz="1200" i="1" dirty="0" err="1" smtClean="0">
                  <a:latin typeface="Times New Roman" panose="02020603050405020304" pitchFamily="18" charset="0"/>
                  <a:ea typeface="新細明體"/>
                  <a:cs typeface="Times New Roman" panose="02020603050405020304" pitchFamily="18" charset="0"/>
                </a:rPr>
                <a:t>Laiyuan</a:t>
              </a:r>
              <a:endParaRPr lang="zh-HK" sz="1200" strike="sngStrike" dirty="0">
                <a:effectLst/>
                <a:latin typeface="Times New Roman" panose="02020603050405020304" pitchFamily="18" charset="0"/>
                <a:ea typeface="新細明體"/>
                <a:cs typeface="Times New Roman" panose="02020603050405020304" pitchFamily="18" charset="0"/>
              </a:endParaRPr>
            </a:p>
          </p:txBody>
        </p:sp>
      </p:grpSp>
      <p:grpSp>
        <p:nvGrpSpPr>
          <p:cNvPr id="55" name="群組 54"/>
          <p:cNvGrpSpPr/>
          <p:nvPr/>
        </p:nvGrpSpPr>
        <p:grpSpPr>
          <a:xfrm>
            <a:off x="5241376" y="4733462"/>
            <a:ext cx="754241" cy="700760"/>
            <a:chOff x="5517735" y="4733462"/>
            <a:chExt cx="477896" cy="700760"/>
          </a:xfrm>
        </p:grpSpPr>
        <p:sp>
          <p:nvSpPr>
            <p:cNvPr id="28" name="Flowchart: Delay 26"/>
            <p:cNvSpPr/>
            <p:nvPr/>
          </p:nvSpPr>
          <p:spPr>
            <a:xfrm rot="21245589">
              <a:off x="5667493" y="4733462"/>
              <a:ext cx="301070" cy="133444"/>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36" name="TextBox 53"/>
            <p:cNvSpPr txBox="1"/>
            <p:nvPr/>
          </p:nvSpPr>
          <p:spPr>
            <a:xfrm rot="16038732">
              <a:off x="5460136" y="4898728"/>
              <a:ext cx="593093" cy="477896"/>
            </a:xfrm>
            <a:prstGeom prst="rect">
              <a:avLst/>
            </a:prstGeom>
            <a:noFill/>
          </p:spPr>
          <p:txBody>
            <a:bodyPr vert="eaVert" wrap="square" rtlCol="0">
              <a:noAutofit/>
            </a:bodyPr>
            <a:lstStyle/>
            <a:p>
              <a:pPr>
                <a:spcAft>
                  <a:spcPts val="0"/>
                </a:spcAft>
              </a:pPr>
              <a:r>
                <a:rPr lang="en-HK" altLang="zh-TW" sz="1200" i="1" dirty="0" err="1" smtClean="0">
                  <a:latin typeface="Times New Roman" panose="02020603050405020304" pitchFamily="18" charset="0"/>
                  <a:ea typeface="新細明體"/>
                  <a:cs typeface="Times New Roman" panose="02020603050405020304" pitchFamily="18" charset="0"/>
                </a:rPr>
                <a:t>Jīngyuan</a:t>
              </a:r>
              <a:endParaRPr lang="en-HK" altLang="zh-TW" sz="1200" i="1" dirty="0" smtClean="0">
                <a:latin typeface="Times New Roman" panose="02020603050405020304" pitchFamily="18" charset="0"/>
                <a:ea typeface="新細明體"/>
                <a:cs typeface="Times New Roman" panose="02020603050405020304" pitchFamily="18" charset="0"/>
              </a:endParaRPr>
            </a:p>
            <a:p>
              <a:pPr>
                <a:spcAft>
                  <a:spcPts val="0"/>
                </a:spcAft>
              </a:pPr>
              <a:endParaRPr lang="en-US" altLang="zh-CN" sz="1200" strike="sngStrike" dirty="0">
                <a:solidFill>
                  <a:srgbClr val="0070C0"/>
                </a:solidFill>
                <a:latin typeface="Times New Roman" panose="02020603050405020304" pitchFamily="18" charset="0"/>
                <a:ea typeface="新細明體"/>
                <a:cs typeface="Times New Roman" panose="02020603050405020304" pitchFamily="18" charset="0"/>
              </a:endParaRPr>
            </a:p>
          </p:txBody>
        </p:sp>
      </p:grpSp>
      <p:grpSp>
        <p:nvGrpSpPr>
          <p:cNvPr id="7" name="群組 6"/>
          <p:cNvGrpSpPr/>
          <p:nvPr/>
        </p:nvGrpSpPr>
        <p:grpSpPr>
          <a:xfrm>
            <a:off x="2308425" y="5726423"/>
            <a:ext cx="523976" cy="766095"/>
            <a:chOff x="2308425" y="5726423"/>
            <a:chExt cx="523976" cy="766095"/>
          </a:xfrm>
        </p:grpSpPr>
        <p:sp>
          <p:nvSpPr>
            <p:cNvPr id="23" name="Flowchart: Delay 17"/>
            <p:cNvSpPr/>
            <p:nvPr/>
          </p:nvSpPr>
          <p:spPr>
            <a:xfrm rot="14948267">
              <a:off x="2605382" y="5833014"/>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37" name="TextBox 65"/>
            <p:cNvSpPr txBox="1"/>
            <p:nvPr/>
          </p:nvSpPr>
          <p:spPr>
            <a:xfrm rot="4199055">
              <a:off x="2170956" y="5896270"/>
              <a:ext cx="733717" cy="458780"/>
            </a:xfrm>
            <a:prstGeom prst="rect">
              <a:avLst/>
            </a:prstGeom>
            <a:noFill/>
          </p:spPr>
          <p:txBody>
            <a:bodyPr wrap="square" rtlCol="0">
              <a:noAutofit/>
            </a:bodyPr>
            <a:lstStyle/>
            <a:p>
              <a:pPr>
                <a:spcAft>
                  <a:spcPts val="0"/>
                </a:spcAft>
              </a:pPr>
              <a:r>
                <a:rPr lang="en-US" altLang="zh-CN" sz="1200" kern="1200" dirty="0">
                  <a:solidFill>
                    <a:srgbClr val="000000"/>
                  </a:solidFill>
                  <a:effectLst/>
                  <a:latin typeface="Times New Roman" panose="02020603050405020304" pitchFamily="18" charset="0"/>
                  <a:ea typeface="新細明體"/>
                  <a:cs typeface="Times New Roman" panose="02020603050405020304" pitchFamily="18" charset="0"/>
                </a:rPr>
                <a:t>Fuso</a:t>
              </a:r>
              <a:endParaRPr lang="zh-HK" sz="1200" dirty="0">
                <a:effectLst/>
                <a:latin typeface="Times New Roman" panose="02020603050405020304" pitchFamily="18" charset="0"/>
                <a:ea typeface="新細明體"/>
                <a:cs typeface="Times New Roman" panose="02020603050405020304" pitchFamily="18" charset="0"/>
              </a:endParaRPr>
            </a:p>
          </p:txBody>
        </p:sp>
      </p:grpSp>
      <p:grpSp>
        <p:nvGrpSpPr>
          <p:cNvPr id="3" name="群組 2"/>
          <p:cNvGrpSpPr/>
          <p:nvPr/>
        </p:nvGrpSpPr>
        <p:grpSpPr>
          <a:xfrm>
            <a:off x="1420604" y="4359481"/>
            <a:ext cx="628361" cy="1025873"/>
            <a:chOff x="1420604" y="4359481"/>
            <a:chExt cx="628361" cy="1025873"/>
          </a:xfrm>
        </p:grpSpPr>
        <p:sp>
          <p:nvSpPr>
            <p:cNvPr id="24" name="Flowchart: Delay 18"/>
            <p:cNvSpPr/>
            <p:nvPr/>
          </p:nvSpPr>
          <p:spPr>
            <a:xfrm rot="14231776">
              <a:off x="1821946" y="4750070"/>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39" name="TextBox 73"/>
            <p:cNvSpPr txBox="1"/>
            <p:nvPr/>
          </p:nvSpPr>
          <p:spPr>
            <a:xfrm rot="2845828">
              <a:off x="1146249" y="4633836"/>
              <a:ext cx="1025873" cy="477163"/>
            </a:xfrm>
            <a:prstGeom prst="rect">
              <a:avLst/>
            </a:prstGeom>
            <a:noFill/>
          </p:spPr>
          <p:txBody>
            <a:bodyPr wrap="square" rtlCol="0">
              <a:noAutofit/>
            </a:bodyPr>
            <a:lstStyle/>
            <a:p>
              <a:pPr>
                <a:spcAft>
                  <a:spcPts val="0"/>
                </a:spcAft>
              </a:pPr>
              <a:r>
                <a:rPr lang="en-US" altLang="zh-CN" sz="1200" kern="1200" dirty="0">
                  <a:solidFill>
                    <a:srgbClr val="000000"/>
                  </a:solidFill>
                  <a:effectLst/>
                  <a:latin typeface="Times New Roman" panose="02020603050405020304" pitchFamily="18" charset="0"/>
                  <a:ea typeface="新細明體"/>
                  <a:cs typeface="Times New Roman" panose="02020603050405020304" pitchFamily="18" charset="0"/>
                </a:rPr>
                <a:t>Itsukushima</a:t>
              </a:r>
              <a:endParaRPr lang="zh-HK" sz="1200" dirty="0">
                <a:effectLst/>
                <a:latin typeface="Times New Roman" panose="02020603050405020304" pitchFamily="18" charset="0"/>
                <a:ea typeface="新細明體"/>
                <a:cs typeface="Times New Roman" panose="02020603050405020304" pitchFamily="18" charset="0"/>
              </a:endParaRPr>
            </a:p>
          </p:txBody>
        </p:sp>
      </p:grpSp>
      <p:grpSp>
        <p:nvGrpSpPr>
          <p:cNvPr id="49" name="群組 48"/>
          <p:cNvGrpSpPr/>
          <p:nvPr/>
        </p:nvGrpSpPr>
        <p:grpSpPr>
          <a:xfrm>
            <a:off x="1279197" y="3039056"/>
            <a:ext cx="864798" cy="977642"/>
            <a:chOff x="1279197" y="3039056"/>
            <a:chExt cx="864798" cy="977642"/>
          </a:xfrm>
        </p:grpSpPr>
        <p:sp>
          <p:nvSpPr>
            <p:cNvPr id="27" name="Flowchart: Delay 24"/>
            <p:cNvSpPr/>
            <p:nvPr/>
          </p:nvSpPr>
          <p:spPr>
            <a:xfrm rot="17512401">
              <a:off x="1916976" y="3288578"/>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40" name="TextBox 74"/>
            <p:cNvSpPr txBox="1"/>
            <p:nvPr/>
          </p:nvSpPr>
          <p:spPr>
            <a:xfrm rot="870575">
              <a:off x="1279197" y="3039056"/>
              <a:ext cx="859107" cy="977642"/>
            </a:xfrm>
            <a:prstGeom prst="rect">
              <a:avLst/>
            </a:prstGeom>
            <a:noFill/>
          </p:spPr>
          <p:txBody>
            <a:bodyPr wrap="square" rtlCol="0">
              <a:noAutofit/>
            </a:bodyPr>
            <a:lstStyle/>
            <a:p>
              <a:pPr>
                <a:spcAft>
                  <a:spcPts val="0"/>
                </a:spcAft>
              </a:pPr>
              <a:r>
                <a:rPr lang="en-US" altLang="zh-CN" sz="1200" kern="1200" dirty="0">
                  <a:solidFill>
                    <a:srgbClr val="000000"/>
                  </a:solidFill>
                  <a:effectLst/>
                  <a:latin typeface="Times New Roman" panose="02020603050405020304" pitchFamily="18" charset="0"/>
                  <a:ea typeface="新細明體"/>
                  <a:cs typeface="Times New Roman" panose="02020603050405020304" pitchFamily="18" charset="0"/>
                </a:rPr>
                <a:t>Chiyoda</a:t>
              </a:r>
              <a:endParaRPr lang="zh-HK" sz="1200" dirty="0">
                <a:effectLst/>
                <a:latin typeface="Times New Roman" panose="02020603050405020304" pitchFamily="18" charset="0"/>
                <a:ea typeface="新細明體"/>
                <a:cs typeface="Times New Roman" panose="02020603050405020304" pitchFamily="18" charset="0"/>
              </a:endParaRPr>
            </a:p>
          </p:txBody>
        </p:sp>
      </p:grpSp>
      <p:grpSp>
        <p:nvGrpSpPr>
          <p:cNvPr id="54" name="群組 53"/>
          <p:cNvGrpSpPr/>
          <p:nvPr/>
        </p:nvGrpSpPr>
        <p:grpSpPr>
          <a:xfrm>
            <a:off x="4367903" y="3636514"/>
            <a:ext cx="2014267" cy="1135510"/>
            <a:chOff x="4367903" y="3636514"/>
            <a:chExt cx="2014267" cy="1135510"/>
          </a:xfrm>
        </p:grpSpPr>
        <p:sp>
          <p:nvSpPr>
            <p:cNvPr id="22" name="Flowchart: Delay 16"/>
            <p:cNvSpPr/>
            <p:nvPr/>
          </p:nvSpPr>
          <p:spPr>
            <a:xfrm rot="19210207">
              <a:off x="5406021" y="4004670"/>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44" name="TextBox 78"/>
            <p:cNvSpPr txBox="1"/>
            <p:nvPr/>
          </p:nvSpPr>
          <p:spPr>
            <a:xfrm rot="19682815">
              <a:off x="4922508" y="3727735"/>
              <a:ext cx="1004448" cy="166963"/>
            </a:xfrm>
            <a:prstGeom prst="rect">
              <a:avLst/>
            </a:prstGeom>
            <a:noFill/>
          </p:spPr>
          <p:txBody>
            <a:bodyPr wrap="square" rtlCol="0">
              <a:noAutofit/>
            </a:bodyPr>
            <a:lstStyle/>
            <a:p>
              <a:pPr>
                <a:spcAft>
                  <a:spcPts val="0"/>
                </a:spcAft>
              </a:pPr>
              <a:r>
                <a:rPr lang="en-US" altLang="zh-HK" sz="1200" dirty="0" err="1">
                  <a:solidFill>
                    <a:srgbClr val="000000"/>
                  </a:solidFill>
                  <a:effectLst/>
                  <a:latin typeface="Times New Roman" panose="02020603050405020304" pitchFamily="18" charset="0"/>
                  <a:ea typeface="新細明體"/>
                  <a:cs typeface="Times New Roman" panose="02020603050405020304" pitchFamily="18" charset="0"/>
                </a:rPr>
                <a:t>Takachiho</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19" name="Flowchart: Delay 13"/>
            <p:cNvSpPr/>
            <p:nvPr/>
          </p:nvSpPr>
          <p:spPr>
            <a:xfrm rot="19533641">
              <a:off x="4639281" y="4638580"/>
              <a:ext cx="301070" cy="133444"/>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0" name="Flowchart: Delay 14"/>
            <p:cNvSpPr/>
            <p:nvPr/>
          </p:nvSpPr>
          <p:spPr>
            <a:xfrm rot="19080708">
              <a:off x="5740441" y="3636514"/>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21" name="Flowchart: Delay 15"/>
            <p:cNvSpPr/>
            <p:nvPr/>
          </p:nvSpPr>
          <p:spPr>
            <a:xfrm rot="19524973">
              <a:off x="5022550" y="4317991"/>
              <a:ext cx="301070" cy="133444"/>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42" name="TextBox 76"/>
            <p:cNvSpPr txBox="1"/>
            <p:nvPr/>
          </p:nvSpPr>
          <p:spPr>
            <a:xfrm rot="19367606">
              <a:off x="4367903" y="4362625"/>
              <a:ext cx="511880" cy="270400"/>
            </a:xfrm>
            <a:prstGeom prst="rect">
              <a:avLst/>
            </a:prstGeom>
            <a:noFill/>
          </p:spPr>
          <p:txBody>
            <a:bodyPr wrap="square" rtlCol="0">
              <a:noAutofit/>
            </a:bodyPr>
            <a:lstStyle/>
            <a:p>
              <a:pPr>
                <a:spcAft>
                  <a:spcPts val="0"/>
                </a:spcAft>
              </a:pPr>
              <a:r>
                <a:rPr lang="en-US" altLang="zh-CN" sz="1200" kern="1200" dirty="0">
                  <a:solidFill>
                    <a:srgbClr val="000000"/>
                  </a:solidFill>
                  <a:effectLst/>
                  <a:latin typeface="Times New Roman" panose="02020603050405020304" pitchFamily="18" charset="0"/>
                  <a:ea typeface="新細明體"/>
                  <a:cs typeface="Times New Roman" panose="02020603050405020304" pitchFamily="18" charset="0"/>
                </a:rPr>
                <a:t>Naniwa</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43" name="TextBox 77"/>
            <p:cNvSpPr txBox="1"/>
            <p:nvPr/>
          </p:nvSpPr>
          <p:spPr>
            <a:xfrm rot="19654574">
              <a:off x="4881544" y="4326064"/>
              <a:ext cx="1071079" cy="268020"/>
            </a:xfrm>
            <a:prstGeom prst="rect">
              <a:avLst/>
            </a:prstGeom>
            <a:noFill/>
          </p:spPr>
          <p:txBody>
            <a:bodyPr wrap="square" rtlCol="0">
              <a:noAutofit/>
            </a:bodyPr>
            <a:lstStyle/>
            <a:p>
              <a:pPr>
                <a:spcAft>
                  <a:spcPts val="0"/>
                </a:spcAft>
              </a:pPr>
              <a:r>
                <a:rPr lang="en-US" altLang="zh-CN" sz="1200" kern="1200" dirty="0" err="1">
                  <a:solidFill>
                    <a:srgbClr val="000000"/>
                  </a:solidFill>
                  <a:effectLst/>
                  <a:latin typeface="Times New Roman" panose="02020603050405020304" pitchFamily="18" charset="0"/>
                  <a:ea typeface="新細明體"/>
                  <a:cs typeface="Times New Roman" panose="02020603050405020304" pitchFamily="18" charset="0"/>
                </a:rPr>
                <a:t>Akitsushima</a:t>
              </a: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45" name="TextBox 79"/>
            <p:cNvSpPr txBox="1"/>
            <p:nvPr/>
          </p:nvSpPr>
          <p:spPr>
            <a:xfrm rot="19092835">
              <a:off x="5593373" y="3721375"/>
              <a:ext cx="788797" cy="194875"/>
            </a:xfrm>
            <a:prstGeom prst="rect">
              <a:avLst/>
            </a:prstGeom>
            <a:noFill/>
          </p:spPr>
          <p:txBody>
            <a:bodyPr wrap="square" rtlCol="0">
              <a:noAutofit/>
            </a:bodyPr>
            <a:lstStyle/>
            <a:p>
              <a:pPr>
                <a:spcAft>
                  <a:spcPts val="0"/>
                </a:spcAft>
              </a:pPr>
              <a:r>
                <a:rPr lang="en-US" altLang="zh-HK" sz="1200" dirty="0">
                  <a:solidFill>
                    <a:srgbClr val="000000"/>
                  </a:solidFill>
                  <a:latin typeface="Times New Roman" panose="02020603050405020304" pitchFamily="18" charset="0"/>
                  <a:ea typeface="新細明體"/>
                  <a:cs typeface="Times New Roman" panose="02020603050405020304" pitchFamily="18" charset="0"/>
                </a:rPr>
                <a:t>Yoshino</a:t>
              </a:r>
              <a:endParaRPr lang="zh-HK" sz="1200" dirty="0">
                <a:effectLst/>
                <a:latin typeface="Times New Roman" panose="02020603050405020304" pitchFamily="18" charset="0"/>
                <a:ea typeface="新細明體"/>
                <a:cs typeface="Times New Roman" panose="02020603050405020304" pitchFamily="18" charset="0"/>
              </a:endParaRPr>
            </a:p>
          </p:txBody>
        </p:sp>
      </p:grpSp>
      <p:grpSp>
        <p:nvGrpSpPr>
          <p:cNvPr id="50" name="群組 49"/>
          <p:cNvGrpSpPr/>
          <p:nvPr/>
        </p:nvGrpSpPr>
        <p:grpSpPr>
          <a:xfrm>
            <a:off x="689096" y="2132754"/>
            <a:ext cx="1440158" cy="692536"/>
            <a:chOff x="689096" y="2132754"/>
            <a:chExt cx="1440158" cy="692536"/>
          </a:xfrm>
        </p:grpSpPr>
        <p:sp>
          <p:nvSpPr>
            <p:cNvPr id="26" name="Flowchart: Delay 20"/>
            <p:cNvSpPr/>
            <p:nvPr/>
          </p:nvSpPr>
          <p:spPr>
            <a:xfrm rot="18042577">
              <a:off x="1697824" y="2598271"/>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41" name="TextBox 75"/>
            <p:cNvSpPr txBox="1"/>
            <p:nvPr/>
          </p:nvSpPr>
          <p:spPr>
            <a:xfrm rot="1250181">
              <a:off x="689096" y="2132754"/>
              <a:ext cx="1215174" cy="518925"/>
            </a:xfrm>
            <a:prstGeom prst="rect">
              <a:avLst/>
            </a:prstGeom>
            <a:noFill/>
          </p:spPr>
          <p:txBody>
            <a:bodyPr wrap="square" rtlCol="0">
              <a:noAutofit/>
            </a:bodyPr>
            <a:lstStyle/>
            <a:p>
              <a:pPr>
                <a:spcAft>
                  <a:spcPts val="0"/>
                </a:spcAft>
              </a:pPr>
              <a:r>
                <a:rPr lang="en-US" altLang="zh-CN" sz="1400" kern="1200" dirty="0">
                  <a:solidFill>
                    <a:srgbClr val="000000"/>
                  </a:solidFill>
                  <a:effectLst/>
                  <a:latin typeface="Times New Roman" panose="02020603050405020304" pitchFamily="18" charset="0"/>
                  <a:ea typeface="新細明體"/>
                  <a:cs typeface="Times New Roman" panose="02020603050405020304" pitchFamily="18" charset="0"/>
                </a:rPr>
                <a:t>Matsushima</a:t>
              </a:r>
              <a:endParaRPr lang="zh-HK" sz="1400" dirty="0">
                <a:effectLst/>
                <a:latin typeface="Times New Roman" panose="02020603050405020304" pitchFamily="18" charset="0"/>
                <a:ea typeface="新細明體"/>
                <a:cs typeface="Times New Roman" panose="02020603050405020304" pitchFamily="18" charset="0"/>
              </a:endParaRPr>
            </a:p>
          </p:txBody>
        </p:sp>
        <p:sp>
          <p:nvSpPr>
            <p:cNvPr id="46" name="Line Callout 2 88"/>
            <p:cNvSpPr/>
            <p:nvPr/>
          </p:nvSpPr>
          <p:spPr>
            <a:xfrm rot="321822">
              <a:off x="2008826" y="2363840"/>
              <a:ext cx="120428" cy="133444"/>
            </a:xfrm>
            <a:prstGeom prst="borderCallout2">
              <a:avLst>
                <a:gd name="adj1" fmla="val 18750"/>
                <a:gd name="adj2" fmla="val -8333"/>
                <a:gd name="adj3" fmla="val 66133"/>
                <a:gd name="adj4" fmla="val -26144"/>
                <a:gd name="adj5" fmla="val 112500"/>
                <a:gd name="adj6" fmla="val -46667"/>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grpSp>
      <p:grpSp>
        <p:nvGrpSpPr>
          <p:cNvPr id="51" name="群組 50"/>
          <p:cNvGrpSpPr/>
          <p:nvPr/>
        </p:nvGrpSpPr>
        <p:grpSpPr>
          <a:xfrm>
            <a:off x="3557674" y="1296450"/>
            <a:ext cx="848071" cy="1673064"/>
            <a:chOff x="3557674" y="1296450"/>
            <a:chExt cx="848071" cy="1673064"/>
          </a:xfrm>
        </p:grpSpPr>
        <p:sp>
          <p:nvSpPr>
            <p:cNvPr id="29" name="Flowchart: Delay 27"/>
            <p:cNvSpPr/>
            <p:nvPr/>
          </p:nvSpPr>
          <p:spPr>
            <a:xfrm rot="20948587">
              <a:off x="3592964" y="1296450"/>
              <a:ext cx="301070" cy="133444"/>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31" name="Flowchart: Delay 31"/>
            <p:cNvSpPr/>
            <p:nvPr/>
          </p:nvSpPr>
          <p:spPr>
            <a:xfrm rot="21577036">
              <a:off x="3718539" y="2284143"/>
              <a:ext cx="301070" cy="133444"/>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34" name="TextBox 51"/>
            <p:cNvSpPr txBox="1"/>
            <p:nvPr/>
          </p:nvSpPr>
          <p:spPr>
            <a:xfrm rot="15718055">
              <a:off x="3692284" y="1279840"/>
              <a:ext cx="525709" cy="794930"/>
            </a:xfrm>
            <a:prstGeom prst="rect">
              <a:avLst/>
            </a:prstGeom>
            <a:noFill/>
          </p:spPr>
          <p:txBody>
            <a:bodyPr vert="eaVert" wrap="square" rtlCol="0">
              <a:noAutofit/>
            </a:bodyPr>
            <a:lstStyle/>
            <a:p>
              <a:r>
                <a:rPr lang="en-US" altLang="zh-HK" sz="1200" i="1" dirty="0" err="1" smtClean="0">
                  <a:latin typeface="Times New Roman" panose="02020603050405020304" pitchFamily="18" charset="0"/>
                  <a:ea typeface="新細明體"/>
                  <a:cs typeface="Times New Roman" panose="02020603050405020304" pitchFamily="18" charset="0"/>
                </a:rPr>
                <a:t>Zhenyuan</a:t>
              </a:r>
              <a:endParaRPr lang="zh-HK" altLang="zh-TW" sz="1200" i="1" dirty="0">
                <a:latin typeface="Times New Roman" panose="02020603050405020304" pitchFamily="18" charset="0"/>
                <a:ea typeface="新細明體"/>
                <a:cs typeface="Times New Roman" panose="02020603050405020304" pitchFamily="18" charset="0"/>
              </a:endParaRPr>
            </a:p>
          </p:txBody>
        </p:sp>
        <p:sp>
          <p:nvSpPr>
            <p:cNvPr id="47" name="Line Callout 2 89"/>
            <p:cNvSpPr/>
            <p:nvPr/>
          </p:nvSpPr>
          <p:spPr>
            <a:xfrm rot="321822">
              <a:off x="4045157" y="2157496"/>
              <a:ext cx="120428" cy="133444"/>
            </a:xfrm>
            <a:prstGeom prst="borderCallout2">
              <a:avLst>
                <a:gd name="adj1" fmla="val 18750"/>
                <a:gd name="adj2" fmla="val -8333"/>
                <a:gd name="adj3" fmla="val 66133"/>
                <a:gd name="adj4" fmla="val -26144"/>
                <a:gd name="adj5" fmla="val 112500"/>
                <a:gd name="adj6" fmla="val -46667"/>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48" name="TextBox 90"/>
            <p:cNvSpPr txBox="1"/>
            <p:nvPr/>
          </p:nvSpPr>
          <p:spPr>
            <a:xfrm rot="16200000">
              <a:off x="3696535" y="2260304"/>
              <a:ext cx="593093" cy="825327"/>
            </a:xfrm>
            <a:prstGeom prst="rect">
              <a:avLst/>
            </a:prstGeom>
            <a:noFill/>
          </p:spPr>
          <p:txBody>
            <a:bodyPr vert="eaVert" wrap="square" rtlCol="0">
              <a:noAutofit/>
            </a:bodyPr>
            <a:lstStyle/>
            <a:p>
              <a:pPr>
                <a:spcAft>
                  <a:spcPts val="0"/>
                </a:spcAft>
              </a:pPr>
              <a:r>
                <a:rPr lang="en-US" altLang="zh-CN" sz="1200" i="1" dirty="0" err="1" smtClean="0">
                  <a:latin typeface="Times New Roman" panose="02020603050405020304" pitchFamily="18" charset="0"/>
                  <a:ea typeface="新細明體"/>
                  <a:cs typeface="Times New Roman" panose="02020603050405020304" pitchFamily="18" charset="0"/>
                </a:rPr>
                <a:t>Dingyuan</a:t>
              </a:r>
              <a:endParaRPr lang="zh-HK" sz="1200" strike="sngStrike" dirty="0">
                <a:effectLst/>
                <a:latin typeface="Times New Roman" panose="02020603050405020304" pitchFamily="18" charset="0"/>
                <a:ea typeface="新細明體"/>
                <a:cs typeface="Times New Roman" panose="02020603050405020304" pitchFamily="18" charset="0"/>
              </a:endParaRPr>
            </a:p>
          </p:txBody>
        </p:sp>
      </p:grpSp>
      <p:grpSp>
        <p:nvGrpSpPr>
          <p:cNvPr id="8" name="群組 7"/>
          <p:cNvGrpSpPr/>
          <p:nvPr/>
        </p:nvGrpSpPr>
        <p:grpSpPr>
          <a:xfrm>
            <a:off x="2624276" y="4467005"/>
            <a:ext cx="503150" cy="930585"/>
            <a:chOff x="2624276" y="4467005"/>
            <a:chExt cx="503150" cy="930585"/>
          </a:xfrm>
        </p:grpSpPr>
        <p:sp>
          <p:nvSpPr>
            <p:cNvPr id="25" name="Flowchart: Delay 19"/>
            <p:cNvSpPr/>
            <p:nvPr/>
          </p:nvSpPr>
          <p:spPr>
            <a:xfrm rot="15807450">
              <a:off x="2517685" y="4685887"/>
              <a:ext cx="333610" cy="120428"/>
            </a:xfrm>
            <a:prstGeom prst="flowChartDela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latin typeface="Times New Roman" panose="02020603050405020304" pitchFamily="18" charset="0"/>
                <a:cs typeface="Times New Roman" panose="02020603050405020304" pitchFamily="18" charset="0"/>
              </a:endParaRPr>
            </a:p>
          </p:txBody>
        </p:sp>
        <p:sp>
          <p:nvSpPr>
            <p:cNvPr id="38" name="TextBox 72"/>
            <p:cNvSpPr txBox="1"/>
            <p:nvPr/>
          </p:nvSpPr>
          <p:spPr>
            <a:xfrm rot="4824034">
              <a:off x="2518947" y="4789112"/>
              <a:ext cx="930585" cy="286372"/>
            </a:xfrm>
            <a:prstGeom prst="rect">
              <a:avLst/>
            </a:prstGeom>
            <a:noFill/>
          </p:spPr>
          <p:txBody>
            <a:bodyPr wrap="square" rtlCol="0">
              <a:noAutofit/>
            </a:bodyPr>
            <a:lstStyle/>
            <a:p>
              <a:pPr>
                <a:spcAft>
                  <a:spcPts val="0"/>
                </a:spcAft>
              </a:pPr>
              <a:r>
                <a:rPr lang="en-US" altLang="zh-CN" sz="1200" kern="1200" dirty="0" err="1">
                  <a:solidFill>
                    <a:srgbClr val="000000"/>
                  </a:solidFill>
                  <a:effectLst/>
                  <a:latin typeface="Times New Roman" panose="02020603050405020304" pitchFamily="18" charset="0"/>
                  <a:ea typeface="新細明體"/>
                  <a:cs typeface="Times New Roman" panose="02020603050405020304" pitchFamily="18" charset="0"/>
                </a:rPr>
                <a:t>Hashidate</a:t>
              </a:r>
              <a:endParaRPr lang="zh-HK" sz="1200" dirty="0">
                <a:effectLst/>
                <a:latin typeface="Times New Roman" panose="02020603050405020304" pitchFamily="18" charset="0"/>
                <a:ea typeface="新細明體"/>
                <a:cs typeface="Times New Roman" panose="02020603050405020304" pitchFamily="18" charset="0"/>
              </a:endParaRPr>
            </a:p>
          </p:txBody>
        </p:sp>
      </p:grpSp>
      <p:sp>
        <p:nvSpPr>
          <p:cNvPr id="53" name="TextBox 4">
            <a:extLst>
              <a:ext uri="{FF2B5EF4-FFF2-40B4-BE49-F238E27FC236}">
                <a16:creationId xmlns:a16="http://schemas.microsoft.com/office/drawing/2014/main" id="{50690724-2560-47EE-AD84-57F69E818E2B}"/>
              </a:ext>
            </a:extLst>
          </p:cNvPr>
          <p:cNvSpPr txBox="1"/>
          <p:nvPr/>
        </p:nvSpPr>
        <p:spPr>
          <a:xfrm>
            <a:off x="343646" y="284332"/>
            <a:ext cx="8431131" cy="492885"/>
          </a:xfrm>
          <a:prstGeom prst="rect">
            <a:avLst/>
          </a:prstGeom>
          <a:solidFill>
            <a:srgbClr val="92D050"/>
          </a:solidFill>
          <a:ln w="38100">
            <a:noFill/>
          </a:ln>
        </p:spPr>
        <p:txBody>
          <a:bodyPr wrap="square" rtlCol="0">
            <a:noAutofit/>
          </a:bodyPr>
          <a:lstStyle/>
          <a:p>
            <a:pPr>
              <a:spcAft>
                <a:spcPts val="0"/>
              </a:spcAft>
            </a:pPr>
            <a:r>
              <a:rPr lang="en-US" altLang="zh-CN" sz="1500" b="1" dirty="0">
                <a:solidFill>
                  <a:srgbClr val="000000"/>
                </a:solidFill>
                <a:latin typeface="Times New Roman" panose="02020603050405020304" pitchFamily="18" charset="0"/>
                <a:ea typeface="新細明體"/>
                <a:cs typeface="Times New Roman" panose="02020603050405020304" pitchFamily="18" charset="0"/>
              </a:rPr>
              <a:t>The Battle of the Yalu River Diagram: Japanese Line Ahead Formation </a:t>
            </a:r>
            <a:r>
              <a:rPr lang="en-US" sz="1500" b="1" dirty="0">
                <a:solidFill>
                  <a:srgbClr val="000000"/>
                </a:solidFill>
                <a:latin typeface="Times New Roman" panose="02020603050405020304" pitchFamily="18" charset="0"/>
                <a:ea typeface="新細明體"/>
                <a:cs typeface="Times New Roman" panose="02020603050405020304" pitchFamily="18" charset="0"/>
              </a:rPr>
              <a:t>vs </a:t>
            </a:r>
            <a:r>
              <a:rPr lang="en-US" sz="1500" b="1" dirty="0" err="1">
                <a:solidFill>
                  <a:srgbClr val="000000"/>
                </a:solidFill>
                <a:latin typeface="Times New Roman" panose="02020603050405020304" pitchFamily="18" charset="0"/>
                <a:ea typeface="新細明體"/>
                <a:cs typeface="Times New Roman" panose="02020603050405020304" pitchFamily="18" charset="0"/>
              </a:rPr>
              <a:t>Beiyang</a:t>
            </a:r>
            <a:r>
              <a:rPr lang="en-US" sz="1500" b="1" dirty="0">
                <a:solidFill>
                  <a:srgbClr val="000000"/>
                </a:solidFill>
                <a:latin typeface="Times New Roman" panose="02020603050405020304" pitchFamily="18" charset="0"/>
                <a:ea typeface="新細明體"/>
                <a:cs typeface="Times New Roman" panose="02020603050405020304" pitchFamily="18" charset="0"/>
              </a:rPr>
              <a:t> Line Abreast F</a:t>
            </a:r>
            <a:r>
              <a:rPr lang="en-US" altLang="zh-CN" sz="1500" b="1" dirty="0">
                <a:solidFill>
                  <a:srgbClr val="000000"/>
                </a:solidFill>
                <a:latin typeface="Times New Roman" panose="02020603050405020304" pitchFamily="18" charset="0"/>
                <a:ea typeface="新細明體"/>
                <a:cs typeface="Times New Roman" panose="02020603050405020304" pitchFamily="18" charset="0"/>
              </a:rPr>
              <a:t>ormation</a:t>
            </a:r>
            <a:r>
              <a:rPr lang="zh-CN" altLang="en-US" sz="1500" b="1" dirty="0">
                <a:solidFill>
                  <a:srgbClr val="000000"/>
                </a:solidFill>
                <a:latin typeface="Times New Roman" panose="02020603050405020304" pitchFamily="18" charset="0"/>
                <a:ea typeface="新細明體"/>
                <a:cs typeface="Times New Roman" panose="02020603050405020304" pitchFamily="18" charset="0"/>
              </a:rPr>
              <a:t> </a:t>
            </a:r>
            <a:endParaRPr lang="zh-HK" altLang="en-US" sz="1500" b="1" dirty="0">
              <a:latin typeface="Times New Roman" panose="02020603050405020304" pitchFamily="18" charset="0"/>
              <a:ea typeface="新細明體"/>
              <a:cs typeface="Times New Roman" panose="02020603050405020304" pitchFamily="18" charset="0"/>
            </a:endParaRPr>
          </a:p>
        </p:txBody>
      </p:sp>
    </p:spTree>
    <p:extLst>
      <p:ext uri="{BB962C8B-B14F-4D97-AF65-F5344CB8AC3E}">
        <p14:creationId xmlns:p14="http://schemas.microsoft.com/office/powerpoint/2010/main" val="53662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wipe(left)">
                                      <p:cBhvr>
                                        <p:cTn id="60" dur="500"/>
                                        <p:tgtEl>
                                          <p:spTgt spid="5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wipe(left)">
                                      <p:cBhvr>
                                        <p:cTn id="65" dur="500"/>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down)">
                                      <p:cBhvr>
                                        <p:cTn id="70" dur="500"/>
                                        <p:tgtEl>
                                          <p:spTgt spid="5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left)">
                                      <p:cBhvr>
                                        <p:cTn id="80" dur="500"/>
                                        <p:tgtEl>
                                          <p:spTgt spid="55"/>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barn(inVertical)">
                                      <p:cBhvr>
                                        <p:cTn id="85" dur="5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barn(inVertical)">
                                      <p:cBhvr>
                                        <p:cTn id="9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P spid="13" grpId="0" animBg="1"/>
      <p:bldP spid="14"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6" name="TextBox 3"/>
          <p:cNvSpPr txBox="1"/>
          <p:nvPr/>
        </p:nvSpPr>
        <p:spPr>
          <a:xfrm>
            <a:off x="487923" y="901946"/>
            <a:ext cx="8163018" cy="726641"/>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p:spPr>
        <p:txBody>
          <a:bodyPr wrap="square" rtlCol="0">
            <a:noAutofit/>
          </a:bodyPr>
          <a:lstStyle/>
          <a:p>
            <a:pPr lvl="0" defTabSz="914400">
              <a:lnSpc>
                <a:spcPct val="110000"/>
              </a:lnSpc>
              <a:defRPr/>
            </a:pPr>
            <a:r>
              <a:rPr kumimoji="0" lang="en-US" altLang="zh-CN" sz="1500" b="1" i="0" u="none" strike="noStrike" kern="1200" cap="none" spc="0" normalizeH="0" baseline="0" noProof="0" dirty="0" smtClean="0">
                <a:ln>
                  <a:noFill/>
                </a:ln>
                <a:effectLst/>
                <a:uLnTx/>
                <a:uFillTx/>
                <a:latin typeface="Times New Roman"/>
                <a:ea typeface="新細明體"/>
                <a:cs typeface="Times New Roman"/>
              </a:rPr>
              <a:t>Think: </a:t>
            </a:r>
            <a:r>
              <a:rPr lang="en-US" altLang="zh-CN" sz="1500" dirty="0">
                <a:latin typeface="Times New Roman"/>
                <a:ea typeface="新細明體"/>
                <a:cs typeface="Times New Roman"/>
              </a:rPr>
              <a:t>Having understood the course of the Battle of the Yalu River, do you think the defeat of the Qing’s </a:t>
            </a:r>
            <a:r>
              <a:rPr lang="en-US" altLang="zh-CN" sz="1500" dirty="0" err="1">
                <a:latin typeface="Times New Roman"/>
                <a:ea typeface="新細明體"/>
                <a:cs typeface="Times New Roman"/>
              </a:rPr>
              <a:t>Beiyang</a:t>
            </a:r>
            <a:r>
              <a:rPr lang="en-US" altLang="zh-CN" sz="1500" dirty="0">
                <a:latin typeface="Times New Roman"/>
                <a:ea typeface="新細明體"/>
                <a:cs typeface="Times New Roman"/>
              </a:rPr>
              <a:t> Fleet was due to</a:t>
            </a:r>
            <a:r>
              <a:rPr lang="en-US" altLang="zh-HK" sz="1500" dirty="0">
                <a:latin typeface="Times New Roman" panose="02020603050405020304" pitchFamily="18" charset="0"/>
                <a:ea typeface="新細明體"/>
                <a:cs typeface="Times New Roman" panose="02020603050405020304" pitchFamily="18" charset="0"/>
              </a:rPr>
              <a:t> its </a:t>
            </a:r>
            <a:r>
              <a:rPr lang="en-US" altLang="zh-HK" sz="1500" dirty="0">
                <a:solidFill>
                  <a:srgbClr val="000000"/>
                </a:solidFill>
                <a:latin typeface="Times New Roman" panose="02020603050405020304" pitchFamily="18" charset="0"/>
                <a:ea typeface="新細明體"/>
                <a:cs typeface="Times New Roman" panose="02020603050405020304" pitchFamily="18" charset="0"/>
              </a:rPr>
              <a:t>quality, battleship equipment or battle formation?</a:t>
            </a:r>
            <a:endParaRPr kumimoji="0" lang="zh-HK" altLang="en-US" sz="1500"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p:txBody>
      </p:sp>
      <p:sp>
        <p:nvSpPr>
          <p:cNvPr id="8" name="TextBox 3"/>
          <p:cNvSpPr txBox="1"/>
          <p:nvPr/>
        </p:nvSpPr>
        <p:spPr>
          <a:xfrm>
            <a:off x="487922" y="1761129"/>
            <a:ext cx="2430090" cy="553998"/>
          </a:xfrm>
          <a:prstGeom prst="rect">
            <a:avLst/>
          </a:prstGeom>
          <a:solidFill>
            <a:srgbClr val="9BBB59"/>
          </a:solidFill>
          <a:ln w="381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5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 </a:t>
            </a:r>
            <a:r>
              <a:rPr lang="en-US" altLang="zh-CN" sz="1500" dirty="0">
                <a:solidFill>
                  <a:srgbClr val="FFFFFF"/>
                </a:solidFill>
                <a:latin typeface="Times New Roman" panose="02020603050405020304" pitchFamily="18" charset="0"/>
                <a:ea typeface="+mj-ea"/>
                <a:cs typeface="Times New Roman" panose="02020603050405020304" pitchFamily="18" charset="0"/>
              </a:rPr>
              <a:t>end of the warships that were not sunk</a:t>
            </a:r>
            <a:endParaRPr kumimoji="0" lang="zh-HK" altLang="en-US" sz="1500" b="0" i="0" u="none" strike="noStrike" kern="0" cap="none" spc="0" normalizeH="0" baseline="0" noProof="0" dirty="0">
              <a:ln>
                <a:noFill/>
              </a:ln>
              <a:solidFill>
                <a:sysClr val="window" lastClr="FFFFFF"/>
              </a:solidFill>
              <a:effectLst/>
              <a:uLnTx/>
              <a:uFillTx/>
              <a:latin typeface="Times New Roman" panose="02020603050405020304" pitchFamily="18" charset="0"/>
              <a:ea typeface="+mj-ea"/>
              <a:cs typeface="Times New Roman" panose="02020603050405020304" pitchFamily="18" charset="0"/>
            </a:endParaRPr>
          </a:p>
        </p:txBody>
      </p:sp>
      <p:pic>
        <p:nvPicPr>
          <p:cNvPr id="9" name="Picture 2" descr="D:\images\pic\A028.jpg"/>
          <p:cNvPicPr>
            <a:picLocks noChangeAspect="1" noChangeArrowheads="1"/>
          </p:cNvPicPr>
          <p:nvPr/>
        </p:nvPicPr>
        <p:blipFill>
          <a:blip r:embed="rId3" cstate="print"/>
          <a:srcRect/>
          <a:stretch>
            <a:fillRect/>
          </a:stretch>
        </p:blipFill>
        <p:spPr bwMode="auto">
          <a:xfrm>
            <a:off x="3414059" y="1761129"/>
            <a:ext cx="5184588" cy="3965172"/>
          </a:xfrm>
          <a:prstGeom prst="rect">
            <a:avLst/>
          </a:prstGeom>
          <a:noFill/>
          <a:ln w="38100" cmpd="sng">
            <a:solidFill>
              <a:srgbClr val="C00000"/>
            </a:solidFill>
          </a:ln>
          <a:effectLst>
            <a:outerShdw blurRad="50800" dist="38100" dir="2700000" algn="tl" rotWithShape="0">
              <a:prstClr val="black">
                <a:alpha val="40000"/>
              </a:prstClr>
            </a:outerShdw>
          </a:effectLst>
        </p:spPr>
      </p:pic>
      <p:sp>
        <p:nvSpPr>
          <p:cNvPr id="11" name="TextBox 2"/>
          <p:cNvSpPr txBox="1"/>
          <p:nvPr/>
        </p:nvSpPr>
        <p:spPr>
          <a:xfrm>
            <a:off x="487922" y="2514600"/>
            <a:ext cx="2672137" cy="3146612"/>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sz="1400" dirty="0">
                <a:solidFill>
                  <a:schemeClr val="bg1"/>
                </a:solidFill>
                <a:latin typeface="Times New Roman"/>
                <a:ea typeface="新細明體"/>
                <a:cs typeface="Times New Roman"/>
              </a:rPr>
              <a:t>The</a:t>
            </a:r>
            <a:r>
              <a:rPr lang="zh-TW" altLang="en-US" sz="1400" dirty="0">
                <a:solidFill>
                  <a:schemeClr val="bg1"/>
                </a:solidFill>
                <a:latin typeface="Times New Roman"/>
                <a:ea typeface="新細明體"/>
                <a:cs typeface="Times New Roman"/>
              </a:rPr>
              <a:t> </a:t>
            </a:r>
            <a:r>
              <a:rPr lang="en-US" altLang="zh-TW" sz="1400" dirty="0">
                <a:solidFill>
                  <a:schemeClr val="bg1"/>
                </a:solidFill>
                <a:latin typeface="Times New Roman"/>
                <a:ea typeface="新細明體"/>
                <a:cs typeface="Times New Roman"/>
              </a:rPr>
              <a:t>battle was illustrated in the </a:t>
            </a:r>
            <a:r>
              <a:rPr lang="en-US" altLang="zh-TW" sz="1400" dirty="0" smtClean="0">
                <a:solidFill>
                  <a:schemeClr val="bg1"/>
                </a:solidFill>
                <a:latin typeface="Times New Roman"/>
                <a:ea typeface="新細明體"/>
                <a:cs typeface="Times New Roman"/>
              </a:rPr>
              <a:t>24 November AD</a:t>
            </a:r>
            <a:r>
              <a:rPr kumimoji="0" lang="en-US" sz="1400" b="0" i="0" u="none" strike="noStrike" kern="1200" cap="none" spc="0" normalizeH="0" baseline="0" noProof="0" dirty="0" smtClean="0">
                <a:ln>
                  <a:noFill/>
                </a:ln>
                <a:solidFill>
                  <a:schemeClr val="bg1"/>
                </a:solidFill>
                <a:effectLst/>
                <a:uLnTx/>
                <a:uFillTx/>
                <a:latin typeface="Times New Roman"/>
                <a:ea typeface="新細明體"/>
                <a:cs typeface="Times New Roman"/>
              </a:rPr>
              <a:t>1894 </a:t>
            </a:r>
            <a:r>
              <a:rPr kumimoji="0" lang="en-US" sz="1400" b="0" i="1" u="none" strike="noStrike" kern="1200" cap="none" spc="0" normalizeH="0" baseline="0" noProof="0" dirty="0">
                <a:ln>
                  <a:noFill/>
                </a:ln>
                <a:solidFill>
                  <a:schemeClr val="bg1"/>
                </a:solidFill>
                <a:effectLst/>
                <a:uLnTx/>
                <a:uFillTx/>
                <a:latin typeface="Times New Roman"/>
                <a:ea typeface="新細明體"/>
                <a:cs typeface="Times New Roman"/>
              </a:rPr>
              <a:t>The Illustrated London News</a:t>
            </a:r>
            <a:r>
              <a:rPr kumimoji="0" lang="en-US" sz="1400" b="0" i="0" u="none" strike="noStrike" kern="1200" cap="none" spc="0" normalizeH="0" baseline="0" noProof="0" dirty="0">
                <a:ln>
                  <a:noFill/>
                </a:ln>
                <a:solidFill>
                  <a:schemeClr val="bg1"/>
                </a:solidFill>
                <a:effectLst/>
                <a:uLnTx/>
                <a:uFillTx/>
                <a:latin typeface="Times New Roman"/>
                <a:ea typeface="新細明體"/>
                <a:cs typeface="Times New Roman"/>
              </a:rPr>
              <a:t>. It showed the</a:t>
            </a:r>
            <a:r>
              <a:rPr lang="en-US" altLang="zh-TW" sz="1400" dirty="0">
                <a:solidFill>
                  <a:schemeClr val="bg1"/>
                </a:solidFill>
                <a:latin typeface="Times New Roman"/>
                <a:ea typeface="新細明體"/>
                <a:cs typeface="Times New Roman"/>
              </a:rPr>
              <a:t> ironclad battleship </a:t>
            </a:r>
            <a:r>
              <a:rPr lang="en-US" altLang="zh-TW" sz="1400" i="1" dirty="0" err="1">
                <a:solidFill>
                  <a:schemeClr val="bg1"/>
                </a:solidFill>
                <a:latin typeface="Times New Roman"/>
                <a:ea typeface="新細明體"/>
                <a:cs typeface="Times New Roman"/>
              </a:rPr>
              <a:t>Zhenyuan</a:t>
            </a:r>
            <a:r>
              <a:rPr lang="en-US" altLang="zh-TW" sz="1400" dirty="0">
                <a:solidFill>
                  <a:schemeClr val="bg1"/>
                </a:solidFill>
                <a:latin typeface="Times New Roman"/>
                <a:ea typeface="新細明體"/>
                <a:cs typeface="Times New Roman"/>
              </a:rPr>
              <a:t>, which had just battled as part of the </a:t>
            </a:r>
            <a:r>
              <a:rPr lang="en-US" altLang="zh-TW" sz="1400" dirty="0" err="1">
                <a:solidFill>
                  <a:schemeClr val="bg1"/>
                </a:solidFill>
                <a:latin typeface="Times New Roman"/>
                <a:ea typeface="新細明體"/>
                <a:cs typeface="Times New Roman"/>
              </a:rPr>
              <a:t>Beiyang</a:t>
            </a:r>
            <a:r>
              <a:rPr lang="en-US" altLang="zh-TW" sz="1400" dirty="0">
                <a:solidFill>
                  <a:schemeClr val="bg1"/>
                </a:solidFill>
                <a:latin typeface="Times New Roman"/>
                <a:ea typeface="新細明體"/>
                <a:cs typeface="Times New Roman"/>
              </a:rPr>
              <a:t> Fleet’s main force, at Lushun port for maintenance. From the damaged holes one c</a:t>
            </a:r>
            <a:r>
              <a:rPr kumimoji="0" lang="en-US" altLang="zh-TW" sz="1400" b="0" i="0" u="none" strike="noStrike" kern="1200" cap="none" spc="0" normalizeH="0" baseline="0" noProof="0" dirty="0">
                <a:ln>
                  <a:noFill/>
                </a:ln>
                <a:solidFill>
                  <a:schemeClr val="bg1"/>
                </a:solidFill>
                <a:effectLst/>
                <a:uLnTx/>
                <a:uFillTx/>
                <a:latin typeface="Times New Roman"/>
                <a:ea typeface="新細明體"/>
                <a:cs typeface="Times New Roman"/>
              </a:rPr>
              <a:t>an see </a:t>
            </a:r>
            <a:r>
              <a:rPr lang="en-US" altLang="zh-TW" sz="1400" dirty="0">
                <a:solidFill>
                  <a:schemeClr val="bg1"/>
                </a:solidFill>
                <a:latin typeface="Times New Roman"/>
                <a:ea typeface="新細明體"/>
                <a:cs typeface="Times New Roman"/>
              </a:rPr>
              <a:t>the fierce degree of </a:t>
            </a:r>
            <a:r>
              <a:rPr lang="en-US" altLang="zh-TW" sz="1400" dirty="0" smtClean="0">
                <a:solidFill>
                  <a:schemeClr val="bg1"/>
                </a:solidFill>
                <a:latin typeface="Times New Roman"/>
                <a:ea typeface="新細明體"/>
                <a:cs typeface="Times New Roman"/>
              </a:rPr>
              <a:t>the battle </a:t>
            </a:r>
            <a:r>
              <a:rPr lang="en-US" altLang="zh-TW" sz="1400" dirty="0">
                <a:solidFill>
                  <a:schemeClr val="bg1"/>
                </a:solidFill>
                <a:latin typeface="Times New Roman"/>
                <a:ea typeface="新細明體"/>
                <a:cs typeface="Times New Roman"/>
              </a:rPr>
              <a:t>with the Japanese navy.</a:t>
            </a:r>
            <a:endParaRPr kumimoji="0" lang="zh-HK" altLang="en-US" sz="1400" b="0" i="0" u="none" strike="noStrike" kern="0" cap="none" spc="0" normalizeH="0" baseline="0" noProof="0" dirty="0">
              <a:ln>
                <a:noFill/>
              </a:ln>
              <a:solidFill>
                <a:schemeClr val="bg1"/>
              </a:solidFill>
              <a:effectLst/>
              <a:uLnTx/>
              <a:uFillTx/>
              <a:latin typeface="Times New Roman"/>
              <a:ea typeface="新細明體"/>
              <a:cs typeface="Times New Roman"/>
            </a:endParaRPr>
          </a:p>
        </p:txBody>
      </p:sp>
      <p:sp>
        <p:nvSpPr>
          <p:cNvPr id="13" name="TextBox 4"/>
          <p:cNvSpPr txBox="1"/>
          <p:nvPr/>
        </p:nvSpPr>
        <p:spPr>
          <a:xfrm>
            <a:off x="487923" y="5837483"/>
            <a:ext cx="8163019" cy="990189"/>
          </a:xfrm>
          <a:prstGeom prst="rect">
            <a:avLst/>
          </a:prstGeom>
          <a:solidFill>
            <a:srgbClr val="9BBB59">
              <a:lumMod val="20000"/>
              <a:lumOff val="80000"/>
            </a:srgbClr>
          </a:solidFill>
          <a:ln w="38100" cap="flat" cmpd="sng" algn="ctr">
            <a:noFill/>
            <a:prstDash val="solid"/>
          </a:ln>
          <a:effectLst>
            <a:outerShdw blurRad="40000" dist="20000" dir="5400000" rotWithShape="0">
              <a:srgbClr val="000000">
                <a:alpha val="38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500" i="1" dirty="0">
                <a:latin typeface="Times New Roman" panose="02020603050405020304" pitchFamily="18" charset="0"/>
                <a:ea typeface="新細明體"/>
                <a:cs typeface="Times New Roman" panose="02020603050405020304" pitchFamily="18" charset="0"/>
              </a:rPr>
              <a:t>Dingyuan</a:t>
            </a:r>
            <a:r>
              <a:rPr lang="zh-CN" altLang="en-US" sz="1500" dirty="0">
                <a:latin typeface="Times New Roman" panose="02020603050405020304" pitchFamily="18" charset="0"/>
                <a:ea typeface="新細明體"/>
                <a:cs typeface="Times New Roman" panose="02020603050405020304" pitchFamily="18" charset="0"/>
              </a:rPr>
              <a:t> </a:t>
            </a:r>
            <a:r>
              <a:rPr lang="en-US" altLang="zh-CN" sz="1500" dirty="0">
                <a:latin typeface="Times New Roman" panose="02020603050405020304" pitchFamily="18" charset="0"/>
                <a:ea typeface="新細明體"/>
                <a:cs typeface="Times New Roman" panose="02020603050405020304" pitchFamily="18" charset="0"/>
              </a:rPr>
              <a:t>and</a:t>
            </a:r>
            <a:r>
              <a:rPr lang="zh-CN" altLang="en-US" sz="1500" dirty="0">
                <a:latin typeface="Times New Roman" panose="02020603050405020304" pitchFamily="18" charset="0"/>
                <a:ea typeface="新細明體"/>
                <a:cs typeface="Times New Roman" panose="02020603050405020304" pitchFamily="18" charset="0"/>
              </a:rPr>
              <a:t> </a:t>
            </a:r>
            <a:r>
              <a:rPr lang="en-US" altLang="zh-CN" sz="1500" i="1" dirty="0">
                <a:latin typeface="Times New Roman" panose="02020603050405020304" pitchFamily="18" charset="0"/>
                <a:ea typeface="新細明體"/>
                <a:cs typeface="Times New Roman" panose="02020603050405020304" pitchFamily="18" charset="0"/>
              </a:rPr>
              <a:t>Zhenyuan</a:t>
            </a:r>
            <a:r>
              <a:rPr lang="zh-CN" altLang="en-US" sz="1500" dirty="0">
                <a:latin typeface="Times New Roman" panose="02020603050405020304" pitchFamily="18" charset="0"/>
                <a:ea typeface="新細明體"/>
                <a:cs typeface="Times New Roman" panose="02020603050405020304" pitchFamily="18" charset="0"/>
              </a:rPr>
              <a:t> </a:t>
            </a:r>
            <a:r>
              <a:rPr lang="en-US" altLang="zh-CN" sz="1500" dirty="0">
                <a:latin typeface="Times New Roman" panose="02020603050405020304" pitchFamily="18" charset="0"/>
                <a:ea typeface="新細明體"/>
                <a:cs typeface="Times New Roman" panose="02020603050405020304" pitchFamily="18" charset="0"/>
              </a:rPr>
              <a:t>were of the same </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standard</a:t>
            </a:r>
            <a:r>
              <a:rPr lang="en-US" altLang="zh-CN" sz="1500" dirty="0">
                <a:latin typeface="Times New Roman" panose="02020603050405020304" pitchFamily="18" charset="0"/>
                <a:ea typeface="新細明體"/>
                <a:cs typeface="Times New Roman" panose="02020603050405020304" pitchFamily="18" charset="0"/>
              </a:rPr>
              <a:t>, and carried the nickname of “unsinkable </a:t>
            </a:r>
            <a:r>
              <a:rPr lang="en-US" altLang="zh-CN" sz="1500" dirty="0" smtClean="0">
                <a:latin typeface="Times New Roman" panose="02020603050405020304" pitchFamily="18" charset="0"/>
                <a:ea typeface="新細明體"/>
                <a:cs typeface="Times New Roman" panose="02020603050405020304" pitchFamily="18" charset="0"/>
              </a:rPr>
              <a:t>battleships”</a:t>
            </a:r>
            <a:r>
              <a:rPr kumimoji="0" lang="en-US" altLang="zh-CN" sz="1500" b="0" i="0" u="none" strike="noStrike" kern="1200" cap="none" spc="0" normalizeH="0" baseline="0" noProof="0" dirty="0" smtClean="0">
                <a:ln>
                  <a:noFill/>
                </a:ln>
                <a:effectLst/>
                <a:uLnTx/>
                <a:uFillTx/>
                <a:latin typeface="Times New Roman" panose="02020603050405020304" pitchFamily="18" charset="0"/>
                <a:ea typeface="新細明體"/>
                <a:cs typeface="Times New Roman" panose="02020603050405020304" pitchFamily="18" charset="0"/>
              </a:rPr>
              <a:t>. </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In the </a:t>
            </a:r>
            <a:r>
              <a:rPr kumimoji="0" lang="en-US" altLang="zh-CN" sz="1500" b="0" i="0" u="none" strike="noStrike" kern="1200" cap="none" spc="0" normalizeH="0" baseline="0" noProof="0" dirty="0" err="1">
                <a:ln>
                  <a:noFill/>
                </a:ln>
                <a:effectLst/>
                <a:uLnTx/>
                <a:uFillTx/>
                <a:latin typeface="Times New Roman" panose="02020603050405020304" pitchFamily="18" charset="0"/>
                <a:ea typeface="新細明體"/>
                <a:cs typeface="Times New Roman" panose="02020603050405020304" pitchFamily="18" charset="0"/>
              </a:rPr>
              <a:t>Battl</a:t>
            </a:r>
            <a:r>
              <a:rPr lang="en-US" altLang="zh-CN" sz="1500" dirty="0">
                <a:latin typeface="Times New Roman" panose="02020603050405020304" pitchFamily="18" charset="0"/>
                <a:ea typeface="新細明體"/>
                <a:cs typeface="Times New Roman" panose="02020603050405020304" pitchFamily="18" charset="0"/>
              </a:rPr>
              <a:t>e of the Yalu River, they really did not sink but the bodies of these ships were covered with </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holes. The appearance of the </a:t>
            </a:r>
            <a:r>
              <a:rPr kumimoji="0" lang="en-US" altLang="zh-CN" sz="1500" b="0" i="1"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Zhenyuan</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 battleship </a:t>
            </a:r>
            <a:r>
              <a:rPr kumimoji="0" lang="en-US" altLang="zh-CN" sz="1500" b="0" i="0" u="none" strike="noStrike" kern="1200" cap="none" spc="0" normalizeH="0" baseline="0" noProof="0" dirty="0" smtClean="0">
                <a:ln>
                  <a:noFill/>
                </a:ln>
                <a:effectLst/>
                <a:uLnTx/>
                <a:uFillTx/>
                <a:latin typeface="Times New Roman" panose="02020603050405020304" pitchFamily="18" charset="0"/>
                <a:ea typeface="新細明體"/>
                <a:cs typeface="Times New Roman" panose="02020603050405020304" pitchFamily="18" charset="0"/>
              </a:rPr>
              <a:t>could be </a:t>
            </a:r>
            <a:r>
              <a:rPr kumimoji="0" lang="en-US" altLang="zh-CN" sz="1500" b="0" i="0" u="none" strike="noStrike" kern="120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rPr>
              <a:t>said to be a portrayal of the Qing </a:t>
            </a:r>
            <a:r>
              <a:rPr kumimoji="0" lang="en-US" altLang="zh-CN" sz="1500" b="0" i="0" u="none" kern="1200" cap="none" spc="0" normalizeH="0" baseline="0" noProof="0" dirty="0" smtClean="0">
                <a:ln>
                  <a:noFill/>
                </a:ln>
                <a:effectLst/>
                <a:uLnTx/>
                <a:uFillTx/>
                <a:latin typeface="Times New Roman" panose="02020603050405020304" pitchFamily="18" charset="0"/>
                <a:ea typeface="新細明體"/>
                <a:cs typeface="Times New Roman" panose="02020603050405020304" pitchFamily="18" charset="0"/>
              </a:rPr>
              <a:t>Dynasty</a:t>
            </a:r>
            <a:r>
              <a:rPr kumimoji="0" lang="en-US" altLang="zh-CN" sz="1500" b="0" i="0" u="none" strike="noStrike" kern="1200" cap="none" spc="0" normalizeH="0" baseline="0" noProof="0" dirty="0" smtClean="0">
                <a:ln>
                  <a:noFill/>
                </a:ln>
                <a:effectLst/>
                <a:uLnTx/>
                <a:uFillTx/>
                <a:latin typeface="Times New Roman" panose="02020603050405020304" pitchFamily="18" charset="0"/>
                <a:ea typeface="新細明體"/>
                <a:cs typeface="Times New Roman" panose="02020603050405020304" pitchFamily="18" charset="0"/>
              </a:rPr>
              <a:t>.</a:t>
            </a:r>
            <a:endParaRPr kumimoji="0" lang="zh-HK" altLang="en-US" sz="1500" b="0" i="0" u="none" strike="noStrike" kern="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endParaRPr>
          </a:p>
        </p:txBody>
      </p:sp>
    </p:spTree>
    <p:extLst>
      <p:ext uri="{BB962C8B-B14F-4D97-AF65-F5344CB8AC3E}">
        <p14:creationId xmlns:p14="http://schemas.microsoft.com/office/powerpoint/2010/main" val="925987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矩形 4"/>
          <p:cNvSpPr/>
          <p:nvPr/>
        </p:nvSpPr>
        <p:spPr>
          <a:xfrm>
            <a:off x="394956" y="1208241"/>
            <a:ext cx="1948610" cy="461665"/>
          </a:xfrm>
          <a:prstGeom prst="rect">
            <a:avLst/>
          </a:prstGeom>
        </p:spPr>
        <p:txBody>
          <a:bodyPr wrap="none">
            <a:spAutoFit/>
          </a:bodyPr>
          <a:lstStyle/>
          <a:p>
            <a:r>
              <a:rPr lang="en-US" altLang="zh-TW" sz="2400" b="1" kern="100" dirty="0">
                <a:solidFill>
                  <a:srgbClr val="E36C0A"/>
                </a:solidFill>
                <a:latin typeface="Times New Roman" panose="02020603050405020304" pitchFamily="18" charset="0"/>
                <a:cs typeface="Times New Roman" panose="02020603050405020304" pitchFamily="18" charset="0"/>
              </a:rPr>
              <a:t>VI. Appendix</a:t>
            </a:r>
            <a:endParaRPr lang="zh-HK" altLang="zh-TW" sz="2400" kern="100" dirty="0">
              <a:latin typeface="Times New Roman" panose="02020603050405020304" pitchFamily="18" charset="0"/>
              <a:cs typeface="Times New Roman" panose="02020603050405020304" pitchFamily="18" charset="0"/>
            </a:endParaRPr>
          </a:p>
        </p:txBody>
      </p:sp>
      <p:sp>
        <p:nvSpPr>
          <p:cNvPr id="7" name="TextBox 2"/>
          <p:cNvSpPr txBox="1"/>
          <p:nvPr/>
        </p:nvSpPr>
        <p:spPr>
          <a:xfrm>
            <a:off x="464074" y="1803997"/>
            <a:ext cx="2636220" cy="4777958"/>
          </a:xfrm>
          <a:prstGeom prst="rect">
            <a:avLst/>
          </a:prstGeom>
          <a:solidFill>
            <a:srgbClr val="4F81BD">
              <a:lumMod val="20000"/>
              <a:lumOff val="80000"/>
            </a:srgbClr>
          </a:solidFill>
          <a:ln>
            <a:noFill/>
          </a:ln>
        </p:spPr>
        <p:txBody>
          <a:bodyPr wrap="square" rtlCol="0">
            <a:no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b="1" i="0" u="none" strike="noStrike" kern="1200" cap="none" spc="0" normalizeH="0" baseline="0" noProof="0" dirty="0">
                <a:ln>
                  <a:noFill/>
                </a:ln>
                <a:solidFill>
                  <a:sysClr val="windowText" lastClr="000000"/>
                </a:solidFill>
                <a:effectLst/>
                <a:uLnTx/>
                <a:uFillTx/>
                <a:latin typeface="Times New Roman"/>
                <a:ea typeface="新細明體"/>
                <a:cs typeface="Times New Roman"/>
              </a:rPr>
              <a:t>Investigation Activity:</a:t>
            </a:r>
            <a:endParaRPr kumimoji="0" lang="zh-HK" altLang="en-US" b="0" i="0" u="none" strike="noStrike" kern="0" cap="none" spc="0" normalizeH="0" baseline="0" noProof="0" dirty="0">
              <a:ln>
                <a:noFill/>
              </a:ln>
              <a:solidFill>
                <a:sysClr val="windowText" lastClr="000000"/>
              </a:solidFill>
              <a:effectLst/>
              <a:uLnTx/>
              <a:uFillTx/>
              <a:latin typeface="Times New Roman"/>
              <a:ea typeface="新細明體"/>
              <a:cs typeface="Times New Roman"/>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Times New Roman"/>
                <a:ea typeface="新細明體"/>
                <a:cs typeface="Times New Roman"/>
              </a:rPr>
              <a:t>1 </a:t>
            </a:r>
            <a:r>
              <a:rPr kumimoji="0" lang="en-US" b="0" i="0" u="none" strike="noStrike" kern="1200" cap="none" spc="0" normalizeH="0" baseline="0" noProof="0" dirty="0">
                <a:ln>
                  <a:noFill/>
                </a:ln>
                <a:effectLst/>
                <a:uLnTx/>
                <a:uFillTx/>
                <a:latin typeface="Times New Roman"/>
                <a:ea typeface="新細明體"/>
                <a:cs typeface="Times New Roman"/>
              </a:rPr>
              <a:t>T</a:t>
            </a:r>
            <a:r>
              <a:rPr lang="en-US" dirty="0">
                <a:latin typeface="Times New Roman"/>
                <a:ea typeface="新細明體"/>
                <a:cs typeface="Times New Roman"/>
              </a:rPr>
              <a:t>his</a:t>
            </a:r>
            <a:r>
              <a:rPr lang="zh-CN" altLang="en-US" dirty="0">
                <a:latin typeface="Times New Roman"/>
                <a:ea typeface="新細明體"/>
                <a:cs typeface="Times New Roman"/>
              </a:rPr>
              <a:t> </a:t>
            </a:r>
            <a:r>
              <a:rPr lang="en-US" altLang="zh-CN" dirty="0">
                <a:latin typeface="Times New Roman"/>
                <a:ea typeface="新細明體"/>
                <a:cs typeface="Times New Roman"/>
              </a:rPr>
              <a:t>is</a:t>
            </a:r>
            <a:r>
              <a:rPr lang="zh-CN" altLang="en-US" dirty="0">
                <a:latin typeface="Times New Roman"/>
                <a:ea typeface="新細明體"/>
                <a:cs typeface="Times New Roman"/>
              </a:rPr>
              <a:t> </a:t>
            </a:r>
            <a:r>
              <a:rPr lang="en-US" altLang="zh-CN" dirty="0">
                <a:latin typeface="Times New Roman"/>
                <a:ea typeface="新細明體"/>
                <a:cs typeface="Times New Roman"/>
              </a:rPr>
              <a:t>also a</a:t>
            </a:r>
            <a:r>
              <a:rPr lang="zh-CN" altLang="en-US" dirty="0">
                <a:latin typeface="Times New Roman"/>
                <a:ea typeface="新細明體"/>
                <a:cs typeface="Times New Roman"/>
              </a:rPr>
              <a:t> </a:t>
            </a:r>
            <a:r>
              <a:rPr lang="en-US" altLang="zh-CN" dirty="0">
                <a:latin typeface="Times New Roman"/>
                <a:ea typeface="新細明體"/>
                <a:cs typeface="Times New Roman"/>
              </a:rPr>
              <a:t>quick-firing</a:t>
            </a:r>
            <a:r>
              <a:rPr lang="zh-CN" altLang="en-US" dirty="0">
                <a:latin typeface="Times New Roman"/>
                <a:ea typeface="新細明體"/>
                <a:cs typeface="Times New Roman"/>
              </a:rPr>
              <a:t> </a:t>
            </a:r>
            <a:r>
              <a:rPr lang="en-US" altLang="zh-CN" dirty="0">
                <a:latin typeface="Times New Roman"/>
                <a:ea typeface="新細明體"/>
                <a:cs typeface="Times New Roman"/>
              </a:rPr>
              <a:t>gun. D</a:t>
            </a:r>
            <a:r>
              <a:rPr kumimoji="0" lang="en-US" altLang="zh-CN" b="0" i="0" u="none" strike="noStrike" kern="1200" cap="none" spc="0" normalizeH="0" baseline="0" noProof="0" dirty="0">
                <a:ln>
                  <a:noFill/>
                </a:ln>
                <a:effectLst/>
                <a:uLnTx/>
                <a:uFillTx/>
                <a:latin typeface="Times New Roman"/>
                <a:ea typeface="新細明體"/>
                <a:cs typeface="Times New Roman"/>
              </a:rPr>
              <a:t>o you know </a:t>
            </a:r>
            <a:r>
              <a:rPr lang="en-US" altLang="zh-CN" dirty="0">
                <a:latin typeface="Times New Roman"/>
                <a:ea typeface="新細明體"/>
                <a:cs typeface="Times New Roman"/>
              </a:rPr>
              <a:t>where it is in Hong Kong? </a:t>
            </a:r>
            <a:endParaRPr kumimoji="0" lang="zh-HK" altLang="en-US" b="0" i="0" u="none" strike="noStrike" kern="0" cap="none" spc="0" normalizeH="0" baseline="0" noProof="0" dirty="0">
              <a:ln>
                <a:noFill/>
              </a:ln>
              <a:effectLst/>
              <a:uLnTx/>
              <a:uFillTx/>
              <a:latin typeface="Times New Roman"/>
              <a:ea typeface="新細明體"/>
              <a:cs typeface="Times New Roman"/>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Times New Roman"/>
                <a:ea typeface="新細明體"/>
                <a:cs typeface="Times New Roman"/>
              </a:rPr>
              <a:t>2 Please use the information provided on </a:t>
            </a:r>
            <a:r>
              <a:rPr kumimoji="0" lang="en-US" b="0" i="0" u="none" strike="noStrike" kern="1200" cap="none" spc="0" normalizeH="0" baseline="0" noProof="0" dirty="0" smtClean="0">
                <a:ln>
                  <a:noFill/>
                </a:ln>
                <a:effectLst/>
                <a:uLnTx/>
                <a:uFillTx/>
                <a:latin typeface="Times New Roman"/>
                <a:ea typeface="新細明體"/>
                <a:cs typeface="Times New Roman"/>
              </a:rPr>
              <a:t>site </a:t>
            </a:r>
            <a:r>
              <a:rPr kumimoji="0" lang="en-US" b="0" i="0" u="none" strike="noStrike" kern="1200" cap="none" spc="0" normalizeH="0" baseline="0" noProof="0" dirty="0">
                <a:ln>
                  <a:noFill/>
                </a:ln>
                <a:effectLst/>
                <a:uLnTx/>
                <a:uFillTx/>
                <a:latin typeface="Times New Roman"/>
                <a:ea typeface="新細明體"/>
                <a:cs typeface="Times New Roman"/>
              </a:rPr>
              <a:t>to find </a:t>
            </a:r>
            <a:r>
              <a:rPr kumimoji="0" lang="en-US" b="0" i="0" u="none" strike="noStrike" kern="1200" cap="none" spc="0" normalizeH="0" baseline="0" noProof="0" dirty="0" smtClean="0">
                <a:ln>
                  <a:noFill/>
                </a:ln>
                <a:effectLst/>
                <a:uLnTx/>
                <a:uFillTx/>
                <a:latin typeface="Times New Roman"/>
                <a:ea typeface="新細明體"/>
                <a:cs typeface="Times New Roman"/>
              </a:rPr>
              <a:t>out the </a:t>
            </a:r>
            <a:r>
              <a:rPr kumimoji="0" lang="en-US" b="0" i="0" u="none" strike="noStrike" kern="1200" cap="none" spc="0" normalizeH="0" baseline="0" noProof="0" dirty="0">
                <a:ln>
                  <a:noFill/>
                </a:ln>
                <a:effectLst/>
                <a:uLnTx/>
                <a:uFillTx/>
                <a:latin typeface="Times New Roman"/>
                <a:ea typeface="新細明體"/>
                <a:cs typeface="Times New Roman"/>
              </a:rPr>
              <a:t>statistics </a:t>
            </a:r>
            <a:r>
              <a:rPr kumimoji="0" lang="en-US" b="0" i="0" u="none" strike="noStrike" kern="1200" cap="none" spc="0" normalizeH="0" baseline="0" noProof="0" dirty="0" smtClean="0">
                <a:ln>
                  <a:noFill/>
                </a:ln>
                <a:effectLst/>
                <a:uLnTx/>
                <a:uFillTx/>
                <a:latin typeface="Times New Roman"/>
                <a:ea typeface="新細明體"/>
                <a:cs typeface="Times New Roman"/>
              </a:rPr>
              <a:t>of its </a:t>
            </a:r>
            <a:r>
              <a:rPr kumimoji="0" lang="en-US" b="0" i="0" u="none" strike="noStrike" kern="1200" cap="none" spc="0" normalizeH="0" baseline="0" noProof="0" dirty="0">
                <a:ln>
                  <a:noFill/>
                </a:ln>
                <a:effectLst/>
                <a:uLnTx/>
                <a:uFillTx/>
                <a:latin typeface="Times New Roman"/>
                <a:ea typeface="新細明體"/>
                <a:cs typeface="Times New Roman"/>
              </a:rPr>
              <a:t>artillery shell weight.</a:t>
            </a:r>
            <a:endParaRPr kumimoji="0" lang="zh-HK" altLang="en-US" b="0" i="0" u="none" strike="noStrike" kern="0" cap="none" spc="0" normalizeH="0" baseline="0" noProof="0" dirty="0">
              <a:ln>
                <a:noFill/>
              </a:ln>
              <a:effectLst/>
              <a:uLnTx/>
              <a:uFillTx/>
              <a:latin typeface="Times New Roman"/>
              <a:ea typeface="新細明體"/>
              <a:cs typeface="Times New Roman"/>
            </a:endParaRPr>
          </a:p>
          <a:p>
            <a:pPr marL="0" marR="0" lvl="0" indent="0" defTabSz="914400" eaLnBrk="1" fontAlgn="auto" latinLnBrk="0" hangingPunct="1">
              <a:lnSpc>
                <a:spcPct val="12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Times New Roman"/>
                <a:ea typeface="新細明體"/>
                <a:cs typeface="Times New Roman"/>
              </a:rPr>
              <a:t>3 P</a:t>
            </a:r>
            <a:r>
              <a:rPr lang="en-US" dirty="0">
                <a:latin typeface="Times New Roman"/>
                <a:ea typeface="新細明體"/>
                <a:cs typeface="Times New Roman"/>
              </a:rPr>
              <a:t>lease</a:t>
            </a:r>
            <a:r>
              <a:rPr lang="zh-TW" altLang="en-US" dirty="0">
                <a:latin typeface="Times New Roman"/>
                <a:ea typeface="新細明體"/>
                <a:cs typeface="Times New Roman"/>
              </a:rPr>
              <a:t> </a:t>
            </a:r>
            <a:r>
              <a:rPr lang="en-US" altLang="zh-TW" dirty="0">
                <a:latin typeface="Times New Roman"/>
                <a:ea typeface="新細明體"/>
                <a:cs typeface="Times New Roman"/>
              </a:rPr>
              <a:t>examine it on site and use simple</a:t>
            </a:r>
            <a:r>
              <a:rPr lang="zh-TW" altLang="en-US" dirty="0">
                <a:latin typeface="Times New Roman"/>
                <a:ea typeface="新細明體"/>
                <a:cs typeface="Times New Roman"/>
              </a:rPr>
              <a:t> </a:t>
            </a:r>
            <a:r>
              <a:rPr lang="en-US" altLang="zh-TW" dirty="0">
                <a:latin typeface="Times New Roman"/>
                <a:ea typeface="新細明體"/>
                <a:cs typeface="Times New Roman"/>
              </a:rPr>
              <a:t>sentences</a:t>
            </a:r>
            <a:r>
              <a:rPr lang="zh-TW" altLang="en-US" dirty="0">
                <a:latin typeface="Times New Roman"/>
                <a:ea typeface="新細明體"/>
                <a:cs typeface="Times New Roman"/>
              </a:rPr>
              <a:t> </a:t>
            </a:r>
            <a:r>
              <a:rPr lang="en-US" altLang="zh-TW" dirty="0">
                <a:latin typeface="Times New Roman"/>
                <a:ea typeface="新細明體"/>
                <a:cs typeface="Times New Roman"/>
              </a:rPr>
              <a:t>and</a:t>
            </a:r>
            <a:r>
              <a:rPr lang="zh-TW" altLang="en-US" dirty="0">
                <a:latin typeface="Times New Roman"/>
                <a:ea typeface="新細明體"/>
                <a:cs typeface="Times New Roman"/>
              </a:rPr>
              <a:t> </a:t>
            </a:r>
            <a:r>
              <a:rPr lang="en-US" altLang="zh-TW" dirty="0">
                <a:latin typeface="Times New Roman"/>
                <a:ea typeface="新細明體"/>
                <a:cs typeface="Times New Roman"/>
              </a:rPr>
              <a:t>images</a:t>
            </a:r>
            <a:r>
              <a:rPr lang="zh-TW" altLang="en-US" dirty="0">
                <a:latin typeface="Times New Roman"/>
                <a:ea typeface="新細明體"/>
                <a:cs typeface="Times New Roman"/>
              </a:rPr>
              <a:t> </a:t>
            </a:r>
            <a:r>
              <a:rPr lang="en-US" altLang="zh-TW" dirty="0">
                <a:latin typeface="Times New Roman"/>
                <a:ea typeface="新細明體"/>
                <a:cs typeface="Times New Roman"/>
              </a:rPr>
              <a:t>to</a:t>
            </a:r>
            <a:r>
              <a:rPr lang="zh-TW" altLang="en-US" dirty="0">
                <a:latin typeface="Times New Roman"/>
                <a:ea typeface="新細明體"/>
                <a:cs typeface="Times New Roman"/>
              </a:rPr>
              <a:t> </a:t>
            </a:r>
            <a:r>
              <a:rPr lang="en-US" altLang="zh-TW" dirty="0">
                <a:latin typeface="Times New Roman"/>
                <a:ea typeface="新細明體"/>
                <a:cs typeface="Times New Roman"/>
              </a:rPr>
              <a:t>introduce how quick-</a:t>
            </a:r>
            <a:r>
              <a:rPr lang="en-US" altLang="zh-CN" dirty="0">
                <a:latin typeface="Times New Roman"/>
                <a:ea typeface="新細明體"/>
                <a:cs typeface="Times New Roman"/>
              </a:rPr>
              <a:t>firing</a:t>
            </a:r>
            <a:r>
              <a:rPr lang="zh-CN" altLang="en-US" dirty="0">
                <a:latin typeface="Times New Roman"/>
                <a:ea typeface="新細明體"/>
                <a:cs typeface="Times New Roman"/>
              </a:rPr>
              <a:t> </a:t>
            </a:r>
            <a:r>
              <a:rPr lang="en-US" altLang="zh-CN" dirty="0">
                <a:latin typeface="Times New Roman"/>
                <a:ea typeface="新細明體"/>
                <a:cs typeface="Times New Roman"/>
              </a:rPr>
              <a:t>guns </a:t>
            </a:r>
            <a:r>
              <a:rPr lang="en-US" altLang="zh-CN" dirty="0" smtClean="0">
                <a:latin typeface="Times New Roman"/>
                <a:ea typeface="新細明體"/>
                <a:cs typeface="Times New Roman"/>
              </a:rPr>
              <a:t>operate.</a:t>
            </a:r>
            <a:endParaRPr kumimoji="0" lang="zh-HK" altLang="en-US" b="0" i="0" u="none" strike="noStrike" kern="0" cap="none" spc="0" normalizeH="0" baseline="0" noProof="0" dirty="0">
              <a:ln>
                <a:noFill/>
              </a:ln>
              <a:effectLst/>
              <a:uLnTx/>
              <a:uFillTx/>
              <a:latin typeface="Times New Roman"/>
              <a:ea typeface="新細明體"/>
              <a:cs typeface="Times New Roman"/>
            </a:endParaRPr>
          </a:p>
        </p:txBody>
      </p:sp>
      <p:pic>
        <p:nvPicPr>
          <p:cNvPr id="8" name="Picture 2"/>
          <p:cNvPicPr/>
          <p:nvPr/>
        </p:nvPicPr>
        <p:blipFill>
          <a:blip r:embed="rId3" cstate="print"/>
          <a:srcRect/>
          <a:stretch>
            <a:fillRect/>
          </a:stretch>
        </p:blipFill>
        <p:spPr bwMode="auto">
          <a:xfrm>
            <a:off x="3325308" y="1803997"/>
            <a:ext cx="5242560" cy="3931920"/>
          </a:xfrm>
          <a:prstGeom prst="rect">
            <a:avLst/>
          </a:prstGeom>
          <a:noFill/>
          <a:ln w="38100" cmpd="sng">
            <a:solidFill>
              <a:schemeClr val="bg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2247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5" name="矩形 4"/>
          <p:cNvSpPr/>
          <p:nvPr/>
        </p:nvSpPr>
        <p:spPr>
          <a:xfrm>
            <a:off x="398862" y="1274147"/>
            <a:ext cx="4158263" cy="1015663"/>
          </a:xfrm>
          <a:prstGeom prst="rect">
            <a:avLst/>
          </a:prstGeom>
        </p:spPr>
        <p:txBody>
          <a:bodyPr wrap="square">
            <a:spAutoFit/>
          </a:bodyPr>
          <a:lstStyle/>
          <a:p>
            <a:pPr>
              <a:spcAft>
                <a:spcPts val="0"/>
              </a:spcAft>
            </a:pPr>
            <a:r>
              <a:rPr lang="en-US" altLang="zh-TW" sz="2000" b="1" dirty="0">
                <a:solidFill>
                  <a:srgbClr val="E36C0A"/>
                </a:solidFill>
                <a:latin typeface="Times New Roman" panose="02020603050405020304" pitchFamily="18" charset="0"/>
                <a:cs typeface="Times New Roman" panose="02020603050405020304" pitchFamily="18" charset="0"/>
              </a:rPr>
              <a:t>III. Chinese and Japanese Commanders-in-Chief and Military Officers</a:t>
            </a:r>
            <a:endParaRPr lang="zh-HK" altLang="zh-TW" sz="2000" kern="100" dirty="0">
              <a:latin typeface="Times New Roman" panose="02020603050405020304" pitchFamily="18" charset="0"/>
              <a:cs typeface="Times New Roman" panose="02020603050405020304" pitchFamily="18" charset="0"/>
            </a:endParaRPr>
          </a:p>
        </p:txBody>
      </p:sp>
      <p:sp>
        <p:nvSpPr>
          <p:cNvPr id="7" name="TextBox 3"/>
          <p:cNvSpPr txBox="1"/>
          <p:nvPr/>
        </p:nvSpPr>
        <p:spPr>
          <a:xfrm>
            <a:off x="480964" y="2242820"/>
            <a:ext cx="2607676" cy="388620"/>
          </a:xfrm>
          <a:prstGeom prst="rect">
            <a:avLst/>
          </a:prstGeom>
          <a:gradFill flip="none" rotWithShape="1">
            <a:gsLst>
              <a:gs pos="47000">
                <a:srgbClr val="F79646">
                  <a:lumMod val="60000"/>
                  <a:lumOff val="40000"/>
                </a:srgbClr>
              </a:gs>
              <a:gs pos="100000">
                <a:srgbClr val="FFFFFF"/>
              </a:gs>
            </a:gsLst>
            <a:lin ang="0" scaled="1"/>
            <a:tileRect/>
          </a:gradFill>
          <a:ln w="25400" cap="flat" cmpd="sng" algn="ctr">
            <a:solidFill>
              <a:sysClr val="window" lastClr="FFFFFF"/>
            </a:solidFill>
            <a:prstDash val="solid"/>
          </a:ln>
          <a:effectLst/>
        </p:spPr>
        <p:txBody>
          <a:bodyPr wrap="square" rtlCol="0">
            <a:noAutofit/>
          </a:bodyPr>
          <a:lstStyle/>
          <a:p>
            <a:pPr lvl="0" defTabSz="914400">
              <a:defRPr/>
            </a:pPr>
            <a:r>
              <a:rPr lang="en-US" sz="1500" b="1" dirty="0">
                <a:solidFill>
                  <a:srgbClr val="984806"/>
                </a:solidFill>
                <a:latin typeface="Times New Roman" panose="02020603050405020304" pitchFamily="18" charset="0"/>
                <a:ea typeface="新細明體"/>
                <a:cs typeface="Times New Roman" panose="02020603050405020304" pitchFamily="18" charset="0"/>
              </a:rPr>
              <a:t>A. The Chinese Side</a:t>
            </a:r>
            <a:endParaRPr kumimoji="0" lang="zh-HK" altLang="en-US" sz="1500" b="0" i="0" u="none" strike="noStrike" kern="0" cap="none" spc="0" normalizeH="0" baseline="0" noProof="0" dirty="0">
              <a:ln>
                <a:noFill/>
              </a:ln>
              <a:solidFill>
                <a:sysClr val="window" lastClr="FFFFFF"/>
              </a:solidFill>
              <a:effectLst/>
              <a:uLnTx/>
              <a:uFillTx/>
              <a:latin typeface="Times New Roman" panose="02020603050405020304" pitchFamily="18" charset="0"/>
              <a:ea typeface="新細明體"/>
              <a:cs typeface="Times New Roman" panose="02020603050405020304" pitchFamily="18" charset="0"/>
            </a:endParaRPr>
          </a:p>
        </p:txBody>
      </p:sp>
      <p:pic>
        <p:nvPicPr>
          <p:cNvPr id="8" name="圖片 7" descr="C:\From Chu computer\Chinese History\2011-2012 teacher training\HSU Chung Mao\中國近代史圖檔\04-0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6876" y="1381840"/>
            <a:ext cx="4025946" cy="5266495"/>
          </a:xfrm>
          <a:prstGeom prst="rect">
            <a:avLst/>
          </a:prstGeom>
          <a:noFill/>
          <a:ln w="38100" cmpd="sng">
            <a:solidFill>
              <a:schemeClr val="bg1"/>
            </a:solidFill>
          </a:ln>
          <a:effectLst>
            <a:outerShdw blurRad="50800" dist="38100" dir="2700000" algn="tl" rotWithShape="0">
              <a:prstClr val="black">
                <a:alpha val="40000"/>
              </a:prstClr>
            </a:outerShdw>
          </a:effectLst>
        </p:spPr>
      </p:pic>
      <p:sp>
        <p:nvSpPr>
          <p:cNvPr id="9" name="Rectangle 4"/>
          <p:cNvSpPr>
            <a:spLocks noChangeArrowheads="1"/>
          </p:cNvSpPr>
          <p:nvPr/>
        </p:nvSpPr>
        <p:spPr bwMode="auto">
          <a:xfrm>
            <a:off x="6943233" y="6244093"/>
            <a:ext cx="16594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Aft>
                <a:spcPts val="0"/>
              </a:spcAft>
            </a:pPr>
            <a:r>
              <a:rPr lang="en-US" altLang="zh-HK" sz="2000" kern="1200" dirty="0">
                <a:solidFill>
                  <a:srgbClr val="FFFFFF"/>
                </a:solidFill>
                <a:effectLst/>
                <a:latin typeface="Times New Roman"/>
                <a:ea typeface="新細明體"/>
                <a:cs typeface="Times New Roman"/>
              </a:rPr>
              <a:t>Li </a:t>
            </a:r>
            <a:r>
              <a:rPr lang="en-US" altLang="zh-HK" sz="2000" kern="1200" dirty="0" err="1">
                <a:solidFill>
                  <a:srgbClr val="FFFFFF"/>
                </a:solidFill>
                <a:effectLst/>
                <a:latin typeface="Times New Roman"/>
                <a:ea typeface="新細明體"/>
                <a:cs typeface="Times New Roman"/>
              </a:rPr>
              <a:t>Hongzhang</a:t>
            </a:r>
            <a:endParaRPr lang="zh-HK" sz="2000" dirty="0">
              <a:effectLst/>
              <a:latin typeface="Times New Roman"/>
              <a:ea typeface="新細明體"/>
            </a:endParaRPr>
          </a:p>
        </p:txBody>
      </p:sp>
      <p:sp>
        <p:nvSpPr>
          <p:cNvPr id="10" name="文字方塊 9"/>
          <p:cNvSpPr txBox="1"/>
          <p:nvPr/>
        </p:nvSpPr>
        <p:spPr>
          <a:xfrm>
            <a:off x="268224" y="3009559"/>
            <a:ext cx="4181266" cy="3748719"/>
          </a:xfrm>
          <a:prstGeom prst="rect">
            <a:avLst/>
          </a:prstGeom>
          <a:noFill/>
        </p:spPr>
        <p:txBody>
          <a:bodyPr wrap="square" rtlCol="0">
            <a:spAutoFit/>
          </a:bodyPr>
          <a:lstStyle/>
          <a:p>
            <a:pPr marL="342900" lvl="0" indent="-342900" fontAlgn="base">
              <a:lnSpc>
                <a:spcPct val="110000"/>
              </a:lnSpc>
              <a:spcAft>
                <a:spcPts val="0"/>
              </a:spcAft>
              <a:buFont typeface="Arial"/>
              <a:buChar char="•"/>
              <a:tabLst>
                <a:tab pos="457200" algn="l"/>
              </a:tabLst>
            </a:pPr>
            <a:r>
              <a:rPr lang="en-US" altLang="zh-HK" dirty="0">
                <a:solidFill>
                  <a:srgbClr val="000000"/>
                </a:solidFill>
                <a:latin typeface="Times New Roman" panose="02020603050405020304" pitchFamily="18" charset="0"/>
                <a:cs typeface="Times New Roman" panose="02020603050405020304" pitchFamily="18" charset="0"/>
              </a:rPr>
              <a:t>Qing</a:t>
            </a:r>
          </a:p>
          <a:p>
            <a:pPr lvl="0" fontAlgn="base">
              <a:lnSpc>
                <a:spcPct val="110000"/>
              </a:lnSpc>
              <a:spcAft>
                <a:spcPts val="0"/>
              </a:spcAft>
              <a:tabLst>
                <a:tab pos="457200" algn="l"/>
              </a:tabLst>
            </a:pPr>
            <a:r>
              <a:rPr lang="en-US" altLang="zh-HK" dirty="0">
                <a:solidFill>
                  <a:srgbClr val="000000"/>
                </a:solidFill>
                <a:latin typeface="Times New Roman" panose="02020603050405020304" pitchFamily="18" charset="0"/>
                <a:cs typeface="Times New Roman" panose="02020603050405020304" pitchFamily="18" charset="0"/>
              </a:rPr>
              <a:t>– </a:t>
            </a:r>
            <a:r>
              <a:rPr lang="en-US" altLang="zh-HK" dirty="0">
                <a:latin typeface="Times New Roman" panose="02020603050405020304" pitchFamily="18" charset="0"/>
                <a:cs typeface="Times New Roman" panose="02020603050405020304" pitchFamily="18" charset="0"/>
              </a:rPr>
              <a:t>The administration </a:t>
            </a:r>
            <a:r>
              <a:rPr lang="en-US" altLang="zh-HK" dirty="0" smtClean="0">
                <a:latin typeface="Times New Roman" panose="02020603050405020304" pitchFamily="18" charset="0"/>
                <a:cs typeface="Times New Roman" panose="02020603050405020304" pitchFamily="18" charset="0"/>
              </a:rPr>
              <a:t>of Qing </a:t>
            </a:r>
            <a:r>
              <a:rPr lang="en-US" altLang="zh-HK" dirty="0">
                <a:latin typeface="Times New Roman" panose="02020603050405020304" pitchFamily="18" charset="0"/>
                <a:cs typeface="Times New Roman" panose="02020603050405020304" pitchFamily="18" charset="0"/>
              </a:rPr>
              <a:t>navies was separated. The Qing navy which fought in the Sino-Japanese War was the </a:t>
            </a:r>
            <a:r>
              <a:rPr lang="en-US" altLang="zh-HK" dirty="0" err="1">
                <a:latin typeface="Times New Roman" panose="02020603050405020304" pitchFamily="18" charset="0"/>
                <a:cs typeface="Times New Roman" panose="02020603050405020304" pitchFamily="18" charset="0"/>
              </a:rPr>
              <a:t>Beiyang</a:t>
            </a:r>
            <a:r>
              <a:rPr lang="en-US" altLang="zh-HK" dirty="0">
                <a:latin typeface="Times New Roman" panose="02020603050405020304" pitchFamily="18" charset="0"/>
                <a:cs typeface="Times New Roman" panose="02020603050405020304" pitchFamily="18" charset="0"/>
              </a:rPr>
              <a:t> Fleet </a:t>
            </a:r>
            <a:r>
              <a:rPr lang="en-US" altLang="zh-HK" dirty="0" smtClean="0">
                <a:latin typeface="Times New Roman" panose="02020603050405020304" pitchFamily="18" charset="0"/>
                <a:cs typeface="Times New Roman" panose="02020603050405020304" pitchFamily="18" charset="0"/>
              </a:rPr>
              <a:t>headed by </a:t>
            </a:r>
            <a:r>
              <a:rPr lang="en-US" altLang="zh-HK" dirty="0">
                <a:latin typeface="Times New Roman" panose="02020603050405020304" pitchFamily="18" charset="0"/>
                <a:cs typeface="Times New Roman" panose="02020603050405020304" pitchFamily="18" charset="0"/>
              </a:rPr>
              <a:t>Li </a:t>
            </a:r>
            <a:r>
              <a:rPr lang="en-US" altLang="zh-HK" dirty="0" err="1">
                <a:latin typeface="Times New Roman" panose="02020603050405020304" pitchFamily="18" charset="0"/>
                <a:cs typeface="Times New Roman" panose="02020603050405020304" pitchFamily="18" charset="0"/>
              </a:rPr>
              <a:t>Hongzhang</a:t>
            </a:r>
            <a:r>
              <a:rPr lang="en-US" altLang="zh-HK"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李鴻章</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 </a:t>
            </a:r>
            <a:r>
              <a:rPr lang="en-US" altLang="zh-HK" dirty="0" smtClean="0">
                <a:latin typeface="Times New Roman" panose="02020603050405020304" pitchFamily="18" charset="0"/>
                <a:cs typeface="Times New Roman" panose="02020603050405020304" pitchFamily="18" charset="0"/>
              </a:rPr>
              <a:t>(Governor-General </a:t>
            </a:r>
            <a:r>
              <a:rPr lang="en-US" altLang="zh-HK" dirty="0">
                <a:latin typeface="Times New Roman" panose="02020603050405020304" pitchFamily="18" charset="0"/>
                <a:cs typeface="Times New Roman" panose="02020603050405020304" pitchFamily="18" charset="0"/>
              </a:rPr>
              <a:t>of </a:t>
            </a:r>
            <a:r>
              <a:rPr lang="en-US" altLang="zh-HK" dirty="0" err="1">
                <a:latin typeface="Times New Roman" panose="02020603050405020304" pitchFamily="18" charset="0"/>
                <a:cs typeface="Times New Roman" panose="02020603050405020304" pitchFamily="18" charset="0"/>
              </a:rPr>
              <a:t>Zhili</a:t>
            </a:r>
            <a:r>
              <a:rPr lang="en-US" altLang="zh-HK" dirty="0">
                <a:latin typeface="Times New Roman" panose="02020603050405020304" pitchFamily="18" charset="0"/>
                <a:cs typeface="Times New Roman" panose="02020603050405020304" pitchFamily="18" charset="0"/>
              </a:rPr>
              <a:t> Province; Minister of </a:t>
            </a:r>
            <a:r>
              <a:rPr lang="en-US" altLang="zh-HK" dirty="0" smtClean="0">
                <a:latin typeface="Times New Roman" panose="02020603050405020304" pitchFamily="18" charset="0"/>
                <a:cs typeface="Times New Roman" panose="02020603050405020304" pitchFamily="18" charset="0"/>
              </a:rPr>
              <a:t>the </a:t>
            </a:r>
            <a:r>
              <a:rPr lang="en-US" altLang="zh-HK" dirty="0" err="1" smtClean="0">
                <a:latin typeface="Times New Roman" panose="02020603050405020304" pitchFamily="18" charset="0"/>
                <a:cs typeface="Times New Roman" panose="02020603050405020304" pitchFamily="18" charset="0"/>
              </a:rPr>
              <a:t>Beiyang</a:t>
            </a:r>
            <a:r>
              <a:rPr lang="en-US" altLang="zh-HK" dirty="0" smtClean="0">
                <a:latin typeface="Times New Roman" panose="02020603050405020304" pitchFamily="18" charset="0"/>
                <a:cs typeface="Times New Roman" panose="02020603050405020304" pitchFamily="18" charset="0"/>
              </a:rPr>
              <a:t> Fleet). However, </a:t>
            </a:r>
            <a:r>
              <a:rPr lang="en-US" altLang="zh-HK" dirty="0">
                <a:latin typeface="Times New Roman" panose="02020603050405020304" pitchFamily="18" charset="0"/>
                <a:cs typeface="Times New Roman" panose="02020603050405020304" pitchFamily="18" charset="0"/>
              </a:rPr>
              <a:t>he was unable to control the military forces of the whole country. He could only control the </a:t>
            </a:r>
            <a:r>
              <a:rPr lang="en-US" altLang="zh-HK" dirty="0" err="1">
                <a:latin typeface="Times New Roman" panose="02020603050405020304" pitchFamily="18" charset="0"/>
                <a:cs typeface="Times New Roman" panose="02020603050405020304" pitchFamily="18" charset="0"/>
              </a:rPr>
              <a:t>Huai</a:t>
            </a:r>
            <a:r>
              <a:rPr lang="en-US" altLang="zh-HK" dirty="0">
                <a:latin typeface="Times New Roman" panose="02020603050405020304" pitchFamily="18" charset="0"/>
                <a:cs typeface="Times New Roman" panose="02020603050405020304" pitchFamily="18" charset="0"/>
              </a:rPr>
              <a:t> Army </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淮軍</a:t>
            </a:r>
            <a:r>
              <a:rPr lang="en-US" altLang="zh-TW" dirty="0" smtClean="0">
                <a:latin typeface="Times New Roman" panose="02020603050405020304" pitchFamily="18" charset="0"/>
                <a:cs typeface="Times New Roman" panose="02020603050405020304" pitchFamily="18" charset="0"/>
              </a:rPr>
              <a:t>) </a:t>
            </a:r>
            <a:r>
              <a:rPr lang="en-US" altLang="zh-HK" dirty="0" smtClean="0">
                <a:latin typeface="Times New Roman" panose="02020603050405020304" pitchFamily="18" charset="0"/>
                <a:cs typeface="Times New Roman" panose="02020603050405020304" pitchFamily="18" charset="0"/>
              </a:rPr>
              <a:t>and </a:t>
            </a:r>
            <a:r>
              <a:rPr lang="en-US" altLang="zh-HK" dirty="0">
                <a:latin typeface="Times New Roman" panose="02020603050405020304" pitchFamily="18" charset="0"/>
                <a:cs typeface="Times New Roman" panose="02020603050405020304" pitchFamily="18" charset="0"/>
              </a:rPr>
              <a:t>the </a:t>
            </a:r>
            <a:r>
              <a:rPr lang="en-US" altLang="zh-HK" dirty="0" err="1">
                <a:latin typeface="Times New Roman" panose="02020603050405020304" pitchFamily="18" charset="0"/>
                <a:cs typeface="Times New Roman" panose="02020603050405020304" pitchFamily="18" charset="0"/>
              </a:rPr>
              <a:t>Beiyang</a:t>
            </a:r>
            <a:r>
              <a:rPr lang="en-US" altLang="zh-HK" dirty="0">
                <a:latin typeface="Times New Roman" panose="02020603050405020304" pitchFamily="18" charset="0"/>
                <a:cs typeface="Times New Roman" panose="02020603050405020304" pitchFamily="18" charset="0"/>
              </a:rPr>
              <a:t> Fleet as the main forces in conducting the war.</a:t>
            </a:r>
          </a:p>
        </p:txBody>
      </p:sp>
    </p:spTree>
    <p:extLst>
      <p:ext uri="{BB962C8B-B14F-4D97-AF65-F5344CB8AC3E}">
        <p14:creationId xmlns:p14="http://schemas.microsoft.com/office/powerpoint/2010/main" val="331436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23615"/>
            <a:ext cx="9144000" cy="1208241"/>
          </a:xfrm>
          <a:prstGeom prst="rect">
            <a:avLst/>
          </a:prstGeom>
        </p:spPr>
      </p:pic>
      <p:grpSp>
        <p:nvGrpSpPr>
          <p:cNvPr id="8" name="群組 7"/>
          <p:cNvGrpSpPr/>
          <p:nvPr/>
        </p:nvGrpSpPr>
        <p:grpSpPr>
          <a:xfrm>
            <a:off x="64072" y="404931"/>
            <a:ext cx="3982147" cy="480061"/>
            <a:chOff x="-375050" y="-392627"/>
            <a:chExt cx="4067166" cy="480445"/>
          </a:xfrm>
        </p:grpSpPr>
        <p:sp>
          <p:nvSpPr>
            <p:cNvPr id="9" name="TextBox 3"/>
            <p:cNvSpPr txBox="1"/>
            <p:nvPr/>
          </p:nvSpPr>
          <p:spPr>
            <a:xfrm>
              <a:off x="-375050" y="-392627"/>
              <a:ext cx="3347086" cy="480445"/>
            </a:xfrm>
            <a:prstGeom prst="rect">
              <a:avLst/>
            </a:prstGeom>
            <a:solidFill>
              <a:srgbClr val="9BBB59"/>
            </a:solidFill>
          </p:spPr>
          <p:txBody>
            <a:bodyPr wrap="square" rtlCol="0">
              <a:noAutofit/>
            </a:bodyPr>
            <a:lstStyle/>
            <a:p>
              <a:pPr lvl="0" defTabSz="914400">
                <a:defRPr/>
              </a:pPr>
              <a:r>
                <a:rPr lang="en-HK" altLang="zh-CN" sz="2000" dirty="0" err="1">
                  <a:solidFill>
                    <a:srgbClr val="000000"/>
                  </a:solidFill>
                  <a:latin typeface="Times New Roman" panose="02020603050405020304" pitchFamily="18" charset="0"/>
                  <a:ea typeface="新細明體"/>
                  <a:cs typeface="Times New Roman" panose="02020603050405020304" pitchFamily="18" charset="0"/>
                </a:rPr>
                <a:t>Beiyang</a:t>
              </a:r>
              <a:r>
                <a:rPr lang="en-HK" altLang="zh-CN" sz="2000" dirty="0">
                  <a:solidFill>
                    <a:srgbClr val="000000"/>
                  </a:solidFill>
                  <a:latin typeface="Times New Roman" panose="02020603050405020304" pitchFamily="18" charset="0"/>
                  <a:ea typeface="新細明體"/>
                  <a:cs typeface="Times New Roman" panose="02020603050405020304" pitchFamily="18" charset="0"/>
                </a:rPr>
                <a:t> Fleet Commanders</a:t>
              </a:r>
              <a:endParaRPr kumimoji="0" lang="zh-HK" alt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pic>
          <p:nvPicPr>
            <p:cNvPr id="10" name="Picture 7"/>
            <p:cNvPicPr>
              <a:picLocks noChangeAspect="1" noChangeArrowheads="1"/>
            </p:cNvPicPr>
            <p:nvPr/>
          </p:nvPicPr>
          <p:blipFill>
            <a:blip r:embed="rId3" cstate="print"/>
            <a:srcRect/>
            <a:stretch>
              <a:fillRect/>
            </a:stretch>
          </p:blipFill>
          <p:spPr bwMode="auto">
            <a:xfrm>
              <a:off x="2972036" y="-392627"/>
              <a:ext cx="720080" cy="480444"/>
            </a:xfrm>
            <a:prstGeom prst="rect">
              <a:avLst/>
            </a:prstGeom>
            <a:noFill/>
            <a:ln w="9525">
              <a:noFill/>
              <a:miter lim="800000"/>
              <a:headEnd/>
              <a:tailEnd/>
            </a:ln>
            <a:effectLst/>
          </p:spPr>
        </p:pic>
      </p:grpSp>
      <p:sp>
        <p:nvSpPr>
          <p:cNvPr id="15" name="TextBox 4"/>
          <p:cNvSpPr txBox="1"/>
          <p:nvPr/>
        </p:nvSpPr>
        <p:spPr>
          <a:xfrm>
            <a:off x="119924" y="1103567"/>
            <a:ext cx="7169686" cy="2287075"/>
          </a:xfrm>
          <a:prstGeom prst="rect">
            <a:avLst/>
          </a:prstGeom>
          <a:solidFill>
            <a:srgbClr val="4BACC6">
              <a:lumMod val="20000"/>
              <a:lumOff val="80000"/>
            </a:srgbClr>
          </a:solidFill>
          <a:ln>
            <a:noFill/>
          </a:ln>
        </p:spPr>
        <p:txBody>
          <a:bodyPr wrap="square" rtlCol="0">
            <a:noAutofit/>
          </a:bodyPr>
          <a:lstStyle/>
          <a:p>
            <a:r>
              <a:rPr lang="en-HK" sz="1400" b="1" dirty="0">
                <a:latin typeface="Times New Roman" panose="02020603050405020304" pitchFamily="18" charset="0"/>
                <a:cs typeface="Times New Roman" panose="02020603050405020304" pitchFamily="18" charset="0"/>
              </a:rPr>
              <a:t>Ding </a:t>
            </a:r>
            <a:r>
              <a:rPr lang="en-HK" sz="1400" b="1" dirty="0" err="1">
                <a:latin typeface="Times New Roman" panose="02020603050405020304" pitchFamily="18" charset="0"/>
                <a:cs typeface="Times New Roman" panose="02020603050405020304" pitchFamily="18" charset="0"/>
              </a:rPr>
              <a:t>Ruchang</a:t>
            </a:r>
            <a:r>
              <a:rPr lang="en-HK" sz="1400" b="1" dirty="0">
                <a:latin typeface="Times New Roman" panose="02020603050405020304" pitchFamily="18" charset="0"/>
                <a:cs typeface="Times New Roman" panose="02020603050405020304" pitchFamily="18" charset="0"/>
              </a:rPr>
              <a:t> (Admiral)</a:t>
            </a:r>
            <a:endParaRPr lang="en-HK"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AD1836</a:t>
            </a:r>
            <a:r>
              <a:rPr lang="en-US" sz="1400" dirty="0">
                <a:latin typeface="Times New Roman" panose="02020603050405020304" pitchFamily="18" charset="0"/>
                <a:cs typeface="Times New Roman" panose="02020603050405020304" pitchFamily="18" charset="0"/>
              </a:rPr>
              <a:t>: He was born </a:t>
            </a:r>
            <a:r>
              <a:rPr lang="en-HK" sz="1400" dirty="0">
                <a:latin typeface="Times New Roman" panose="02020603050405020304" pitchFamily="18" charset="0"/>
                <a:cs typeface="Times New Roman" panose="02020603050405020304" pitchFamily="18" charset="0"/>
              </a:rPr>
              <a:t>in </a:t>
            </a:r>
            <a:r>
              <a:rPr lang="en-HK" sz="1400" dirty="0" smtClean="0">
                <a:latin typeface="Times New Roman" panose="02020603050405020304" pitchFamily="18" charset="0"/>
                <a:cs typeface="Times New Roman" panose="02020603050405020304" pitchFamily="18" charset="0"/>
              </a:rPr>
              <a:t>Anhui </a:t>
            </a:r>
            <a:r>
              <a:rPr lang="en-US" altLang="zh-TW" sz="1400" dirty="0" smtClean="0">
                <a:latin typeface="Times New Roman" panose="02020603050405020304" pitchFamily="18" charset="0"/>
                <a:cs typeface="Times New Roman" panose="02020603050405020304" pitchFamily="18" charset="0"/>
              </a:rPr>
              <a:t>(</a:t>
            </a:r>
            <a:r>
              <a:rPr lang="zh-TW" altLang="en-US" sz="1400" dirty="0" smtClean="0">
                <a:latin typeface="Times New Roman" panose="02020603050405020304" pitchFamily="18" charset="0"/>
                <a:cs typeface="Times New Roman" panose="02020603050405020304" pitchFamily="18" charset="0"/>
              </a:rPr>
              <a:t>安徽</a:t>
            </a:r>
            <a:r>
              <a:rPr lang="en-US" altLang="zh-TW" sz="1400" dirty="0" smtClean="0">
                <a:latin typeface="Times New Roman" panose="02020603050405020304" pitchFamily="18" charset="0"/>
                <a:cs typeface="Times New Roman" panose="02020603050405020304" pitchFamily="18" charset="0"/>
              </a:rPr>
              <a:t>)</a:t>
            </a:r>
            <a:r>
              <a:rPr lang="en-HK" sz="1400" dirty="0" smtClean="0">
                <a:latin typeface="Times New Roman" panose="02020603050405020304" pitchFamily="18" charset="0"/>
                <a:cs typeface="Times New Roman" panose="02020603050405020304" pitchFamily="18" charset="0"/>
              </a:rPr>
              <a:t>.</a:t>
            </a:r>
            <a:endParaRPr lang="en-HK"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In his early years, he was a cavalry officer in the </a:t>
            </a:r>
            <a:r>
              <a:rPr lang="en-US" sz="1400" dirty="0" err="1">
                <a:latin typeface="Times New Roman" panose="02020603050405020304" pitchFamily="18" charset="0"/>
                <a:cs typeface="Times New Roman" panose="02020603050405020304" pitchFamily="18" charset="0"/>
              </a:rPr>
              <a:t>Huai</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Army.</a:t>
            </a:r>
            <a:endParaRPr lang="en-HK"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AD1882</a:t>
            </a:r>
            <a:r>
              <a:rPr lang="en-US" sz="1400" dirty="0">
                <a:latin typeface="Times New Roman" panose="02020603050405020304" pitchFamily="18" charset="0"/>
                <a:cs typeface="Times New Roman" panose="02020603050405020304" pitchFamily="18" charset="0"/>
              </a:rPr>
              <a:t>: When the Imo Mutiny erupted in Korea, Ding </a:t>
            </a:r>
            <a:r>
              <a:rPr lang="en-US" sz="1400" dirty="0" err="1">
                <a:latin typeface="Times New Roman" panose="02020603050405020304" pitchFamily="18" charset="0"/>
                <a:cs typeface="Times New Roman" panose="02020603050405020304" pitchFamily="18" charset="0"/>
              </a:rPr>
              <a:t>Ruchang</a:t>
            </a:r>
            <a:r>
              <a:rPr lang="en-US" sz="1400" dirty="0">
                <a:latin typeface="Times New Roman" panose="02020603050405020304" pitchFamily="18" charset="0"/>
                <a:cs typeface="Times New Roman" panose="02020603050405020304" pitchFamily="18" charset="0"/>
              </a:rPr>
              <a:t> led the </a:t>
            </a:r>
            <a:r>
              <a:rPr lang="en-US" sz="1400" dirty="0" err="1">
                <a:latin typeface="Times New Roman" panose="02020603050405020304" pitchFamily="18" charset="0"/>
                <a:cs typeface="Times New Roman" panose="02020603050405020304" pitchFamily="18" charset="0"/>
              </a:rPr>
              <a:t>Beiyang</a:t>
            </a:r>
            <a:r>
              <a:rPr lang="en-US" sz="1400" dirty="0">
                <a:latin typeface="Times New Roman" panose="02020603050405020304" pitchFamily="18" charset="0"/>
                <a:cs typeface="Times New Roman" panose="02020603050405020304" pitchFamily="18" charset="0"/>
              </a:rPr>
              <a:t> fleet </a:t>
            </a:r>
            <a:r>
              <a:rPr lang="en-US" sz="1400" dirty="0" smtClean="0">
                <a:latin typeface="Times New Roman" panose="02020603050405020304" pitchFamily="18" charset="0"/>
                <a:cs typeface="Times New Roman" panose="02020603050405020304" pitchFamily="18" charset="0"/>
              </a:rPr>
              <a:t>to</a:t>
            </a:r>
          </a:p>
          <a:p>
            <a:r>
              <a:rPr lang="en-US" sz="1400" dirty="0" smtClean="0">
                <a:latin typeface="Times New Roman" panose="02020603050405020304" pitchFamily="18" charset="0"/>
                <a:cs typeface="Times New Roman" panose="02020603050405020304" pitchFamily="18" charset="0"/>
              </a:rPr>
              <a:t>  suppress </a:t>
            </a:r>
            <a:r>
              <a:rPr lang="en-US" sz="1400" dirty="0">
                <a:latin typeface="Times New Roman" panose="02020603050405020304" pitchFamily="18" charset="0"/>
                <a:cs typeface="Times New Roman" panose="02020603050405020304" pitchFamily="18" charset="0"/>
              </a:rPr>
              <a:t>the rebellion </a:t>
            </a:r>
            <a:r>
              <a:rPr lang="en-HK" sz="1400" dirty="0">
                <a:latin typeface="Times New Roman" panose="02020603050405020304" pitchFamily="18" charset="0"/>
                <a:cs typeface="Times New Roman" panose="02020603050405020304" pitchFamily="18" charset="0"/>
              </a:rPr>
              <a:t>and got an award from the Qing court. </a:t>
            </a:r>
          </a:p>
          <a:p>
            <a:r>
              <a:rPr lang="en-US" sz="1400" dirty="0" smtClean="0">
                <a:latin typeface="Times New Roman" panose="02020603050405020304" pitchFamily="18" charset="0"/>
                <a:cs typeface="Times New Roman" panose="02020603050405020304" pitchFamily="18" charset="0"/>
              </a:rPr>
              <a:t>•AD1888</a:t>
            </a:r>
            <a:r>
              <a:rPr lang="en-US" sz="1400" dirty="0">
                <a:latin typeface="Times New Roman" panose="02020603050405020304" pitchFamily="18" charset="0"/>
                <a:cs typeface="Times New Roman" panose="02020603050405020304" pitchFamily="18" charset="0"/>
              </a:rPr>
              <a:t>: The </a:t>
            </a:r>
            <a:r>
              <a:rPr lang="en-US" sz="1400" dirty="0" err="1">
                <a:latin typeface="Times New Roman" panose="02020603050405020304" pitchFamily="18" charset="0"/>
                <a:cs typeface="Times New Roman" panose="02020603050405020304" pitchFamily="18" charset="0"/>
              </a:rPr>
              <a:t>Beiyang</a:t>
            </a:r>
            <a:r>
              <a:rPr lang="en-US" sz="1400" dirty="0">
                <a:latin typeface="Times New Roman" panose="02020603050405020304" pitchFamily="18" charset="0"/>
                <a:cs typeface="Times New Roman" panose="02020603050405020304" pitchFamily="18" charset="0"/>
              </a:rPr>
              <a:t> fleet was officially founded. He became </a:t>
            </a:r>
            <a:r>
              <a:rPr lang="en-US" sz="1400" dirty="0" smtClean="0">
                <a:latin typeface="Times New Roman" panose="02020603050405020304" pitchFamily="18" charset="0"/>
                <a:cs typeface="Times New Roman" panose="02020603050405020304" pitchFamily="18" charset="0"/>
              </a:rPr>
              <a:t>the admiral of </a:t>
            </a:r>
            <a:r>
              <a:rPr lang="en-US" sz="1400" dirty="0">
                <a:latin typeface="Times New Roman" panose="02020603050405020304" pitchFamily="18" charset="0"/>
                <a:cs typeface="Times New Roman" panose="02020603050405020304" pitchFamily="18" charset="0"/>
              </a:rPr>
              <a:t>the fleet.</a:t>
            </a:r>
            <a:endParaRPr lang="en-HK"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•AD1894</a:t>
            </a:r>
            <a:r>
              <a:rPr lang="en-US" sz="1400" dirty="0">
                <a:latin typeface="Times New Roman" panose="02020603050405020304" pitchFamily="18" charset="0"/>
                <a:cs typeface="Times New Roman" panose="02020603050405020304" pitchFamily="18" charset="0"/>
              </a:rPr>
              <a:t>: At the </a:t>
            </a:r>
            <a:r>
              <a:rPr lang="en-HK" sz="1400" dirty="0">
                <a:latin typeface="Times New Roman" panose="02020603050405020304" pitchFamily="18" charset="0"/>
                <a:cs typeface="Times New Roman" panose="02020603050405020304" pitchFamily="18" charset="0"/>
              </a:rPr>
              <a:t>Battle of the Yalu River, he issued commands from the flagship </a:t>
            </a:r>
            <a:r>
              <a:rPr lang="en-HK" sz="1400" i="1" dirty="0" err="1">
                <a:latin typeface="Times New Roman" panose="02020603050405020304" pitchFamily="18" charset="0"/>
                <a:cs typeface="Times New Roman" panose="02020603050405020304" pitchFamily="18" charset="0"/>
              </a:rPr>
              <a:t>Dingyuan</a:t>
            </a:r>
            <a:r>
              <a:rPr lang="en-HK" sz="1400" dirty="0">
                <a:latin typeface="Times New Roman" panose="02020603050405020304" pitchFamily="18" charset="0"/>
                <a:cs typeface="Times New Roman" panose="02020603050405020304" pitchFamily="18" charset="0"/>
              </a:rPr>
              <a:t>. </a:t>
            </a:r>
            <a:r>
              <a:rPr lang="en-HK" sz="1400" dirty="0" smtClean="0">
                <a:latin typeface="Times New Roman" panose="02020603050405020304" pitchFamily="18" charset="0"/>
                <a:cs typeface="Times New Roman" panose="02020603050405020304" pitchFamily="18" charset="0"/>
              </a:rPr>
              <a:t>Not</a:t>
            </a:r>
          </a:p>
          <a:p>
            <a:r>
              <a:rPr lang="en-HK" sz="1400" dirty="0" smtClean="0">
                <a:latin typeface="Times New Roman" panose="02020603050405020304" pitchFamily="18" charset="0"/>
                <a:cs typeface="Times New Roman" panose="02020603050405020304" pitchFamily="18" charset="0"/>
              </a:rPr>
              <a:t> </a:t>
            </a:r>
            <a:r>
              <a:rPr lang="en-HK" sz="1400" dirty="0">
                <a:latin typeface="Times New Roman" panose="02020603050405020304" pitchFamily="18" charset="0"/>
                <a:cs typeface="Times New Roman" panose="02020603050405020304" pitchFamily="18" charset="0"/>
              </a:rPr>
              <a:t>long after the war began, he was injured by </a:t>
            </a:r>
            <a:r>
              <a:rPr lang="en-HK" sz="1400" dirty="0" smtClean="0">
                <a:latin typeface="Times New Roman" panose="02020603050405020304" pitchFamily="18" charset="0"/>
                <a:cs typeface="Times New Roman" panose="02020603050405020304" pitchFamily="18" charset="0"/>
              </a:rPr>
              <a:t>the Japanese </a:t>
            </a:r>
            <a:r>
              <a:rPr lang="en-HK" sz="1400" dirty="0">
                <a:latin typeface="Times New Roman" panose="02020603050405020304" pitchFamily="18" charset="0"/>
                <a:cs typeface="Times New Roman" panose="02020603050405020304" pitchFamily="18" charset="0"/>
              </a:rPr>
              <a:t>cannons.</a:t>
            </a:r>
          </a:p>
          <a:p>
            <a:r>
              <a:rPr lang="en-US" sz="1400" dirty="0" smtClean="0">
                <a:latin typeface="Times New Roman" panose="02020603050405020304" pitchFamily="18" charset="0"/>
                <a:cs typeface="Times New Roman" panose="02020603050405020304" pitchFamily="18" charset="0"/>
              </a:rPr>
              <a:t>•1 February AD1895</a:t>
            </a:r>
            <a:r>
              <a:rPr lang="en-US" sz="1400" dirty="0">
                <a:latin typeface="Times New Roman" panose="02020603050405020304" pitchFamily="18" charset="0"/>
                <a:cs typeface="Times New Roman" panose="02020603050405020304" pitchFamily="18" charset="0"/>
              </a:rPr>
              <a:t>: He presented a surrender letter to the Japanese fleet before </a:t>
            </a:r>
            <a:r>
              <a:rPr lang="en-US" sz="1400" dirty="0" smtClean="0">
                <a:latin typeface="Times New Roman" panose="02020603050405020304" pitchFamily="18" charset="0"/>
                <a:cs typeface="Times New Roman" panose="02020603050405020304" pitchFamily="18" charset="0"/>
              </a:rPr>
              <a:t>killing himself by swallowing opium. </a:t>
            </a:r>
            <a:endParaRPr lang="en-HK" sz="1400" dirty="0">
              <a:latin typeface="Times New Roman" panose="02020603050405020304" pitchFamily="18" charset="0"/>
              <a:cs typeface="Times New Roman" panose="02020603050405020304" pitchFamily="18" charset="0"/>
            </a:endParaRPr>
          </a:p>
        </p:txBody>
      </p:sp>
      <p:pic>
        <p:nvPicPr>
          <p:cNvPr id="16" name="Picture 6" descr="Liubuqian.jpg"/>
          <p:cNvPicPr/>
          <p:nvPr/>
        </p:nvPicPr>
        <p:blipFill>
          <a:blip r:embed="rId4" cstate="print"/>
          <a:srcRect/>
          <a:stretch>
            <a:fillRect/>
          </a:stretch>
        </p:blipFill>
        <p:spPr bwMode="auto">
          <a:xfrm>
            <a:off x="225096" y="3724281"/>
            <a:ext cx="1715239" cy="2378212"/>
          </a:xfrm>
          <a:prstGeom prst="rect">
            <a:avLst/>
          </a:prstGeom>
          <a:noFill/>
          <a:ln w="28575">
            <a:solidFill>
              <a:srgbClr val="002060"/>
            </a:solidFill>
          </a:ln>
          <a:effectLst>
            <a:outerShdw blurRad="50800" dist="38100" dir="2700000" algn="tl" rotWithShape="0">
              <a:prstClr val="black">
                <a:alpha val="40000"/>
              </a:prstClr>
            </a:outerShdw>
          </a:effectLst>
        </p:spPr>
      </p:pic>
      <p:sp>
        <p:nvSpPr>
          <p:cNvPr id="17" name="TextBox 6"/>
          <p:cNvSpPr txBox="1"/>
          <p:nvPr/>
        </p:nvSpPr>
        <p:spPr>
          <a:xfrm>
            <a:off x="2084832" y="3296347"/>
            <a:ext cx="6861309" cy="2918284"/>
          </a:xfrm>
          <a:prstGeom prst="rect">
            <a:avLst/>
          </a:prstGeom>
          <a:solidFill>
            <a:schemeClr val="accent3">
              <a:lumMod val="20000"/>
              <a:lumOff val="80000"/>
            </a:schemeClr>
          </a:solidFill>
          <a:ln>
            <a:noFill/>
          </a:ln>
        </p:spPr>
        <p:txBody>
          <a:bodyPr wrap="square" rtlCol="0">
            <a:noAutofit/>
          </a:bodyPr>
          <a:lstStyle/>
          <a:p>
            <a:r>
              <a:rPr lang="en-HK" sz="1400" b="1" dirty="0">
                <a:latin typeface="Times New Roman" panose="02020603050405020304" pitchFamily="18" charset="0"/>
                <a:cs typeface="Times New Roman" panose="02020603050405020304" pitchFamily="18" charset="0"/>
              </a:rPr>
              <a:t>Liu Buchan (Captain)</a:t>
            </a:r>
            <a:endParaRPr lang="en-HK"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•AD1852</a:t>
            </a:r>
            <a:r>
              <a:rPr lang="en-US" sz="1400" dirty="0">
                <a:latin typeface="Times New Roman" panose="02020603050405020304" pitchFamily="18" charset="0"/>
                <a:cs typeface="Times New Roman" panose="02020603050405020304" pitchFamily="18" charset="0"/>
              </a:rPr>
              <a:t>: He was</a:t>
            </a:r>
            <a:r>
              <a:rPr lang="en-HK" sz="1400" dirty="0">
                <a:latin typeface="Times New Roman" panose="02020603050405020304" pitchFamily="18" charset="0"/>
                <a:cs typeface="Times New Roman" panose="02020603050405020304" pitchFamily="18" charset="0"/>
              </a:rPr>
              <a:t> born in </a:t>
            </a:r>
            <a:r>
              <a:rPr lang="en-HK" sz="1400" dirty="0" smtClean="0">
                <a:latin typeface="Times New Roman" panose="02020603050405020304" pitchFamily="18" charset="0"/>
                <a:cs typeface="Times New Roman" panose="02020603050405020304" pitchFamily="18" charset="0"/>
              </a:rPr>
              <a:t>Fujian </a:t>
            </a:r>
            <a:r>
              <a:rPr lang="en-US" altLang="zh-TW" sz="1400" dirty="0" smtClean="0">
                <a:latin typeface="Times New Roman" panose="02020603050405020304" pitchFamily="18" charset="0"/>
                <a:cs typeface="Times New Roman" panose="02020603050405020304" pitchFamily="18" charset="0"/>
              </a:rPr>
              <a:t>(</a:t>
            </a:r>
            <a:r>
              <a:rPr lang="zh-TW" altLang="en-US" sz="1400" dirty="0" smtClean="0">
                <a:latin typeface="Times New Roman" panose="02020603050405020304" pitchFamily="18" charset="0"/>
                <a:cs typeface="Times New Roman" panose="02020603050405020304" pitchFamily="18" charset="0"/>
              </a:rPr>
              <a:t>福建</a:t>
            </a:r>
            <a:r>
              <a:rPr lang="en-US" altLang="zh-TW" sz="1400" dirty="0" smtClean="0">
                <a:latin typeface="Times New Roman" panose="02020603050405020304" pitchFamily="18" charset="0"/>
                <a:cs typeface="Times New Roman" panose="02020603050405020304" pitchFamily="18" charset="0"/>
              </a:rPr>
              <a:t>)</a:t>
            </a:r>
            <a:r>
              <a:rPr lang="en-HK" sz="1400" dirty="0" smtClean="0">
                <a:latin typeface="Times New Roman" panose="02020603050405020304" pitchFamily="18" charset="0"/>
                <a:cs typeface="Times New Roman" panose="02020603050405020304" pitchFamily="18" charset="0"/>
              </a:rPr>
              <a:t>.</a:t>
            </a:r>
            <a:endParaRPr lang="en-HK"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•AD1872</a:t>
            </a:r>
            <a:r>
              <a:rPr lang="en-US" sz="1400" dirty="0">
                <a:latin typeface="Times New Roman" panose="02020603050405020304" pitchFamily="18" charset="0"/>
                <a:cs typeface="Times New Roman" panose="02020603050405020304" pitchFamily="18" charset="0"/>
              </a:rPr>
              <a:t>: He graduated first place from </a:t>
            </a:r>
            <a:r>
              <a:rPr lang="en-US" sz="1400" dirty="0" smtClean="0">
                <a:latin typeface="Times New Roman" panose="02020603050405020304" pitchFamily="18" charset="0"/>
                <a:cs typeface="Times New Roman" panose="02020603050405020304" pitchFamily="18" charset="0"/>
              </a:rPr>
              <a:t>the School </a:t>
            </a:r>
            <a:r>
              <a:rPr lang="en-US" sz="1400" dirty="0">
                <a:latin typeface="Times New Roman" panose="02020603050405020304" pitchFamily="18" charset="0"/>
                <a:cs typeface="Times New Roman" panose="02020603050405020304" pitchFamily="18" charset="0"/>
              </a:rPr>
              <a:t>of Naval Administration in </a:t>
            </a:r>
            <a:r>
              <a:rPr lang="en-US" sz="1400" dirty="0" smtClean="0">
                <a:latin typeface="Times New Roman" panose="02020603050405020304" pitchFamily="18" charset="0"/>
                <a:cs typeface="Times New Roman" panose="02020603050405020304" pitchFamily="18" charset="0"/>
              </a:rPr>
              <a:t>Fuzhou.</a:t>
            </a:r>
            <a:endParaRPr lang="en-HK"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•AD1876</a:t>
            </a:r>
            <a:r>
              <a:rPr lang="en-HK" sz="1400" dirty="0">
                <a:latin typeface="Times New Roman" panose="02020603050405020304" pitchFamily="18" charset="0"/>
                <a:cs typeface="Times New Roman" panose="02020603050405020304" pitchFamily="18" charset="0"/>
              </a:rPr>
              <a:t>: He worked at the Britain Royal Navy’s Mediterranean fleet flagship as an </a:t>
            </a:r>
            <a:r>
              <a:rPr lang="en-HK" sz="1400" dirty="0" smtClean="0">
                <a:latin typeface="Times New Roman" panose="02020603050405020304" pitchFamily="18" charset="0"/>
                <a:cs typeface="Times New Roman" panose="02020603050405020304" pitchFamily="18" charset="0"/>
              </a:rPr>
              <a:t>intern</a:t>
            </a:r>
          </a:p>
          <a:p>
            <a:r>
              <a:rPr lang="en-HK" sz="1400" dirty="0" smtClean="0">
                <a:latin typeface="Times New Roman" panose="02020603050405020304" pitchFamily="18" charset="0"/>
                <a:cs typeface="Times New Roman" panose="02020603050405020304" pitchFamily="18" charset="0"/>
              </a:rPr>
              <a:t> </a:t>
            </a:r>
            <a:r>
              <a:rPr lang="en-HK" sz="1400" dirty="0">
                <a:latin typeface="Times New Roman" panose="02020603050405020304" pitchFamily="18" charset="0"/>
                <a:cs typeface="Times New Roman" panose="02020603050405020304" pitchFamily="18" charset="0"/>
              </a:rPr>
              <a:t>and learnt much while on the job.</a:t>
            </a:r>
          </a:p>
          <a:p>
            <a:r>
              <a:rPr lang="en-US" sz="1400" dirty="0" smtClean="0">
                <a:latin typeface="Times New Roman" panose="02020603050405020304" pitchFamily="18" charset="0"/>
                <a:cs typeface="Times New Roman" panose="02020603050405020304" pitchFamily="18" charset="0"/>
              </a:rPr>
              <a:t>•AD1878</a:t>
            </a:r>
            <a:r>
              <a:rPr lang="en-HK" sz="1400" dirty="0">
                <a:latin typeface="Times New Roman" panose="02020603050405020304" pitchFamily="18" charset="0"/>
                <a:cs typeface="Times New Roman" panose="02020603050405020304" pitchFamily="18" charset="0"/>
              </a:rPr>
              <a:t>: He returned to China and immediately became the ship captain of the </a:t>
            </a:r>
            <a:r>
              <a:rPr lang="en-HK" sz="1400" dirty="0" err="1" smtClean="0">
                <a:latin typeface="Times New Roman" panose="02020603050405020304" pitchFamily="18" charset="0"/>
                <a:cs typeface="Times New Roman" panose="02020603050405020304" pitchFamily="18" charset="0"/>
              </a:rPr>
              <a:t>Beiyang</a:t>
            </a:r>
            <a:r>
              <a:rPr lang="en-HK" sz="1400" dirty="0" smtClean="0">
                <a:latin typeface="Times New Roman" panose="02020603050405020304" pitchFamily="18" charset="0"/>
                <a:cs typeface="Times New Roman" panose="02020603050405020304" pitchFamily="18" charset="0"/>
              </a:rPr>
              <a:t> Fleet’s </a:t>
            </a:r>
            <a:r>
              <a:rPr lang="en-HK" sz="1400" i="1" dirty="0" err="1" smtClean="0">
                <a:latin typeface="Times New Roman" panose="02020603050405020304" pitchFamily="18" charset="0"/>
                <a:cs typeface="Times New Roman" panose="02020603050405020304" pitchFamily="18" charset="0"/>
              </a:rPr>
              <a:t>Zhenbei</a:t>
            </a:r>
            <a:r>
              <a:rPr lang="en-HK" sz="1400" i="1" dirty="0" smtClean="0">
                <a:latin typeface="Times New Roman" panose="02020603050405020304" pitchFamily="18" charset="0"/>
                <a:cs typeface="Times New Roman" panose="02020603050405020304" pitchFamily="18" charset="0"/>
              </a:rPr>
              <a:t> </a:t>
            </a:r>
            <a:r>
              <a:rPr lang="zh-TW" altLang="en-US" sz="1400" dirty="0" smtClean="0">
                <a:latin typeface="Times New Roman" panose="02020603050405020304" pitchFamily="18" charset="0"/>
                <a:cs typeface="Times New Roman" panose="02020603050405020304" pitchFamily="18" charset="0"/>
              </a:rPr>
              <a:t>鎮北</a:t>
            </a:r>
            <a:r>
              <a:rPr lang="en-HK" sz="1400" i="1" dirty="0" smtClean="0">
                <a:latin typeface="Times New Roman" panose="02020603050405020304" pitchFamily="18" charset="0"/>
                <a:cs typeface="Times New Roman" panose="02020603050405020304" pitchFamily="18" charset="0"/>
              </a:rPr>
              <a:t>.</a:t>
            </a:r>
            <a:endParaRPr lang="en-HK"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•AD1885</a:t>
            </a:r>
            <a:r>
              <a:rPr lang="en-US" sz="1400" dirty="0">
                <a:latin typeface="Times New Roman" panose="02020603050405020304" pitchFamily="18" charset="0"/>
                <a:cs typeface="Times New Roman" panose="02020603050405020304" pitchFamily="18" charset="0"/>
              </a:rPr>
              <a:t>: The </a:t>
            </a:r>
            <a:r>
              <a:rPr lang="en-US" sz="1400" dirty="0" err="1">
                <a:latin typeface="Times New Roman" panose="02020603050405020304" pitchFamily="18" charset="0"/>
                <a:cs typeface="Times New Roman" panose="02020603050405020304" pitchFamily="18" charset="0"/>
              </a:rPr>
              <a:t>Beiyang</a:t>
            </a:r>
            <a:r>
              <a:rPr lang="en-US" sz="1400" dirty="0">
                <a:latin typeface="Times New Roman" panose="02020603050405020304" pitchFamily="18" charset="0"/>
                <a:cs typeface="Times New Roman" panose="02020603050405020304" pitchFamily="18" charset="0"/>
              </a:rPr>
              <a:t> Fleet </a:t>
            </a:r>
            <a:r>
              <a:rPr lang="en-HK" sz="1400" dirty="0">
                <a:latin typeface="Times New Roman" panose="02020603050405020304" pitchFamily="18" charset="0"/>
                <a:cs typeface="Times New Roman" panose="02020603050405020304" pitchFamily="18" charset="0"/>
              </a:rPr>
              <a:t>acquired </a:t>
            </a:r>
            <a:r>
              <a:rPr lang="en-HK" sz="1400" i="1" dirty="0" err="1">
                <a:latin typeface="Times New Roman" panose="02020603050405020304" pitchFamily="18" charset="0"/>
                <a:cs typeface="Times New Roman" panose="02020603050405020304" pitchFamily="18" charset="0"/>
              </a:rPr>
              <a:t>Dingyuan</a:t>
            </a:r>
            <a:r>
              <a:rPr lang="en-HK" sz="1400" dirty="0">
                <a:latin typeface="Times New Roman" panose="02020603050405020304" pitchFamily="18" charset="0"/>
                <a:cs typeface="Times New Roman" panose="02020603050405020304" pitchFamily="18" charset="0"/>
              </a:rPr>
              <a:t> and he served as its</a:t>
            </a:r>
            <a:r>
              <a:rPr lang="zh-TW" altLang="en-US" sz="1400" dirty="0">
                <a:latin typeface="Times New Roman" panose="02020603050405020304" pitchFamily="18" charset="0"/>
                <a:cs typeface="Times New Roman" panose="02020603050405020304" pitchFamily="18" charset="0"/>
              </a:rPr>
              <a:t> </a:t>
            </a:r>
            <a:r>
              <a:rPr lang="en-US" altLang="zh-TW" sz="1400" dirty="0">
                <a:latin typeface="Times New Roman" panose="02020603050405020304" pitchFamily="18" charset="0"/>
                <a:cs typeface="Times New Roman" panose="02020603050405020304" pitchFamily="18" charset="0"/>
              </a:rPr>
              <a:t>captain.</a:t>
            </a:r>
            <a:endParaRPr lang="en-HK"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•AD1894</a:t>
            </a:r>
            <a:r>
              <a:rPr lang="en-US" sz="1400" dirty="0">
                <a:latin typeface="Times New Roman" panose="02020603050405020304" pitchFamily="18" charset="0"/>
                <a:cs typeface="Times New Roman" panose="02020603050405020304" pitchFamily="18" charset="0"/>
              </a:rPr>
              <a:t>: In the Battle of the Yalu River, Ding </a:t>
            </a:r>
            <a:r>
              <a:rPr lang="en-US" sz="1400" dirty="0" err="1">
                <a:latin typeface="Times New Roman" panose="02020603050405020304" pitchFamily="18" charset="0"/>
                <a:cs typeface="Times New Roman" panose="02020603050405020304" pitchFamily="18" charset="0"/>
              </a:rPr>
              <a:t>Ruchang</a:t>
            </a:r>
            <a:r>
              <a:rPr lang="en-US" sz="1400" dirty="0">
                <a:latin typeface="Times New Roman" panose="02020603050405020304" pitchFamily="18" charset="0"/>
                <a:cs typeface="Times New Roman" panose="02020603050405020304" pitchFamily="18" charset="0"/>
              </a:rPr>
              <a:t> was </a:t>
            </a:r>
            <a:r>
              <a:rPr lang="en-HK" sz="1400" dirty="0">
                <a:latin typeface="Times New Roman" panose="02020603050405020304" pitchFamily="18" charset="0"/>
                <a:cs typeface="Times New Roman" panose="02020603050405020304" pitchFamily="18" charset="0"/>
              </a:rPr>
              <a:t>heavily injured. Liu, in effect</a:t>
            </a:r>
            <a:r>
              <a:rPr lang="en-HK" sz="1400" dirty="0" smtClean="0">
                <a:latin typeface="Times New Roman" panose="02020603050405020304" pitchFamily="18" charset="0"/>
                <a:cs typeface="Times New Roman" panose="02020603050405020304" pitchFamily="18" charset="0"/>
              </a:rPr>
              <a:t>,</a:t>
            </a:r>
          </a:p>
          <a:p>
            <a:r>
              <a:rPr lang="en-HK" sz="1400" dirty="0" smtClean="0">
                <a:latin typeface="Times New Roman" panose="02020603050405020304" pitchFamily="18" charset="0"/>
                <a:cs typeface="Times New Roman" panose="02020603050405020304" pitchFamily="18" charset="0"/>
              </a:rPr>
              <a:t> </a:t>
            </a:r>
            <a:r>
              <a:rPr lang="en-HK" sz="1400" dirty="0">
                <a:latin typeface="Times New Roman" panose="02020603050405020304" pitchFamily="18" charset="0"/>
                <a:cs typeface="Times New Roman" panose="02020603050405020304" pitchFamily="18" charset="0"/>
              </a:rPr>
              <a:t>became the entire fleet’s commander. </a:t>
            </a:r>
          </a:p>
          <a:p>
            <a:r>
              <a:rPr lang="en-US" sz="1400" dirty="0" smtClean="0">
                <a:latin typeface="Times New Roman" panose="02020603050405020304" pitchFamily="18" charset="0"/>
                <a:cs typeface="Times New Roman" panose="02020603050405020304" pitchFamily="18" charset="0"/>
              </a:rPr>
              <a:t>•4 February AD1895</a:t>
            </a:r>
            <a:r>
              <a:rPr lang="en-US" sz="1400" dirty="0">
                <a:latin typeface="Times New Roman" panose="02020603050405020304" pitchFamily="18" charset="0"/>
                <a:cs typeface="Times New Roman" panose="02020603050405020304" pitchFamily="18" charset="0"/>
              </a:rPr>
              <a:t>: The Japanese army </a:t>
            </a:r>
            <a:r>
              <a:rPr lang="en-US" sz="1400" dirty="0" smtClean="0">
                <a:latin typeface="Times New Roman" panose="02020603050405020304" pitchFamily="18" charset="0"/>
                <a:cs typeface="Times New Roman" panose="02020603050405020304" pitchFamily="18" charset="0"/>
              </a:rPr>
              <a:t>attacked </a:t>
            </a:r>
            <a:r>
              <a:rPr lang="en-US" sz="1400" dirty="0" err="1" smtClean="0">
                <a:latin typeface="Times New Roman" panose="02020603050405020304" pitchFamily="18" charset="0"/>
                <a:cs typeface="Times New Roman" panose="02020603050405020304" pitchFamily="18" charset="0"/>
              </a:rPr>
              <a:t>Weihaiwei</a:t>
            </a:r>
            <a:r>
              <a:rPr lang="en-US" sz="1400" dirty="0" smtClean="0">
                <a:latin typeface="Times New Roman" panose="02020603050405020304" pitchFamily="18" charset="0"/>
                <a:cs typeface="Times New Roman" panose="02020603050405020304" pitchFamily="18" charset="0"/>
              </a:rPr>
              <a:t> </a:t>
            </a:r>
            <a:r>
              <a:rPr lang="en-US" altLang="zh-TW" sz="1400" dirty="0" smtClean="0">
                <a:latin typeface="Times New Roman" panose="02020603050405020304" pitchFamily="18" charset="0"/>
                <a:cs typeface="Times New Roman" panose="02020603050405020304" pitchFamily="18" charset="0"/>
              </a:rPr>
              <a:t>(</a:t>
            </a:r>
            <a:r>
              <a:rPr lang="zh-TW" altLang="en-US" sz="1400" dirty="0" smtClean="0">
                <a:latin typeface="Times New Roman" panose="02020603050405020304" pitchFamily="18" charset="0"/>
                <a:cs typeface="Times New Roman" panose="02020603050405020304" pitchFamily="18" charset="0"/>
              </a:rPr>
              <a:t>威海衛</a:t>
            </a:r>
            <a:r>
              <a:rPr lang="en-US" altLang="zh-TW"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surprisingly. To  </a:t>
            </a:r>
            <a:r>
              <a:rPr lang="en-US" sz="1400" dirty="0">
                <a:latin typeface="Times New Roman" panose="02020603050405020304" pitchFamily="18" charset="0"/>
                <a:cs typeface="Times New Roman" panose="02020603050405020304" pitchFamily="18" charset="0"/>
              </a:rPr>
              <a:t>prevent the </a:t>
            </a:r>
            <a:r>
              <a:rPr lang="en-US" sz="1400" i="1" dirty="0">
                <a:latin typeface="Times New Roman" panose="02020603050405020304" pitchFamily="18" charset="0"/>
                <a:cs typeface="Times New Roman" panose="02020603050405020304" pitchFamily="18" charset="0"/>
              </a:rPr>
              <a:t>Dingyuan </a:t>
            </a:r>
            <a:r>
              <a:rPr lang="en-US" sz="1400" dirty="0">
                <a:latin typeface="Times New Roman" panose="02020603050405020304" pitchFamily="18" charset="0"/>
                <a:cs typeface="Times New Roman" panose="02020603050405020304" pitchFamily="18" charset="0"/>
              </a:rPr>
              <a:t>from falling into </a:t>
            </a:r>
            <a:r>
              <a:rPr lang="en-US" sz="1400" dirty="0" smtClean="0">
                <a:latin typeface="Times New Roman" panose="02020603050405020304" pitchFamily="18" charset="0"/>
                <a:cs typeface="Times New Roman" panose="02020603050405020304" pitchFamily="18" charset="0"/>
              </a:rPr>
              <a:t>the Japanese </a:t>
            </a:r>
            <a:r>
              <a:rPr lang="en-US" sz="1400" dirty="0">
                <a:latin typeface="Times New Roman" panose="02020603050405020304" pitchFamily="18" charset="0"/>
                <a:cs typeface="Times New Roman" panose="02020603050405020304" pitchFamily="18" charset="0"/>
              </a:rPr>
              <a:t>hands, Liu Buchan sank the </a:t>
            </a:r>
            <a:r>
              <a:rPr lang="en-US" sz="1400" i="1" dirty="0" smtClean="0">
                <a:latin typeface="Times New Roman" panose="02020603050405020304" pitchFamily="18" charset="0"/>
                <a:cs typeface="Times New Roman" panose="02020603050405020304" pitchFamily="18" charset="0"/>
              </a:rPr>
              <a:t>Dingyuan </a:t>
            </a:r>
            <a:r>
              <a:rPr lang="en-US" sz="1400" dirty="0" smtClean="0">
                <a:latin typeface="Times New Roman" panose="02020603050405020304" pitchFamily="18" charset="0"/>
                <a:cs typeface="Times New Roman" panose="02020603050405020304" pitchFamily="18" charset="0"/>
              </a:rPr>
              <a:t>and </a:t>
            </a:r>
            <a:r>
              <a:rPr lang="en-US" sz="1400" dirty="0">
                <a:latin typeface="Times New Roman" panose="02020603050405020304" pitchFamily="18" charset="0"/>
                <a:cs typeface="Times New Roman" panose="02020603050405020304" pitchFamily="18" charset="0"/>
              </a:rPr>
              <a:t>swallowed opium to kill </a:t>
            </a:r>
            <a:r>
              <a:rPr lang="en-US" sz="1400" dirty="0" smtClean="0">
                <a:latin typeface="Times New Roman" panose="02020603050405020304" pitchFamily="18" charset="0"/>
                <a:cs typeface="Times New Roman" panose="02020603050405020304" pitchFamily="18" charset="0"/>
              </a:rPr>
              <a:t>himself.</a:t>
            </a:r>
            <a:endParaRPr lang="en-HK" sz="1400" dirty="0">
              <a:latin typeface="Times New Roman" panose="02020603050405020304" pitchFamily="18" charset="0"/>
              <a:cs typeface="Times New Roman" panose="02020603050405020304" pitchFamily="18" charset="0"/>
            </a:endParaRPr>
          </a:p>
          <a:p>
            <a:pPr>
              <a:spcAft>
                <a:spcPts val="0"/>
              </a:spcAft>
            </a:pPr>
            <a:endParaRPr lang="zh-HK" sz="1200" dirty="0">
              <a:effectLst/>
              <a:latin typeface="Times New Roman" panose="02020603050405020304" pitchFamily="18" charset="0"/>
              <a:ea typeface="新細明體"/>
              <a:cs typeface="Times New Roman" panose="02020603050405020304" pitchFamily="18" charset="0"/>
            </a:endParaRPr>
          </a:p>
        </p:txBody>
      </p:sp>
      <p:sp>
        <p:nvSpPr>
          <p:cNvPr id="20" name="TextBox 7"/>
          <p:cNvSpPr txBox="1"/>
          <p:nvPr/>
        </p:nvSpPr>
        <p:spPr>
          <a:xfrm>
            <a:off x="298827" y="6267642"/>
            <a:ext cx="8546345"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HK" sz="1400" dirty="0">
                <a:latin typeface="Times New Roman" panose="02020603050405020304" pitchFamily="18" charset="0"/>
                <a:cs typeface="Times New Roman" panose="02020603050405020304" pitchFamily="18" charset="0"/>
              </a:rPr>
              <a:t>It was rumoured that Liu Buchan had some negative opinions regarding his boss, Ding </a:t>
            </a:r>
            <a:r>
              <a:rPr lang="en-HK" sz="1400" dirty="0" err="1">
                <a:latin typeface="Times New Roman" panose="02020603050405020304" pitchFamily="18" charset="0"/>
                <a:cs typeface="Times New Roman" panose="02020603050405020304" pitchFamily="18" charset="0"/>
              </a:rPr>
              <a:t>Ruchang</a:t>
            </a:r>
            <a:r>
              <a:rPr lang="en-HK" sz="1400" dirty="0">
                <a:latin typeface="Times New Roman" panose="02020603050405020304" pitchFamily="18" charset="0"/>
                <a:cs typeface="Times New Roman" panose="02020603050405020304" pitchFamily="18" charset="0"/>
              </a:rPr>
              <a:t>, who did not have any formal naval trainings. However, such resentment did not affect their battle performances.</a:t>
            </a:r>
          </a:p>
        </p:txBody>
      </p:sp>
      <p:pic>
        <p:nvPicPr>
          <p:cNvPr id="11" name="Picture 4" descr="Di Ruchang.jpg"/>
          <p:cNvPicPr/>
          <p:nvPr/>
        </p:nvPicPr>
        <p:blipFill>
          <a:blip r:embed="rId5" cstate="print"/>
          <a:srcRect/>
          <a:stretch>
            <a:fillRect/>
          </a:stretch>
        </p:blipFill>
        <p:spPr bwMode="auto">
          <a:xfrm>
            <a:off x="7326503" y="961146"/>
            <a:ext cx="1439545" cy="2282190"/>
          </a:xfrm>
          <a:prstGeom prst="rect">
            <a:avLst/>
          </a:prstGeom>
          <a:noFill/>
          <a:ln w="28575">
            <a:solidFill>
              <a:srgbClr val="7030A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90800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grpSp>
        <p:nvGrpSpPr>
          <p:cNvPr id="8" name="群組 7"/>
          <p:cNvGrpSpPr/>
          <p:nvPr/>
        </p:nvGrpSpPr>
        <p:grpSpPr>
          <a:xfrm>
            <a:off x="225679" y="968211"/>
            <a:ext cx="3318806" cy="480060"/>
            <a:chOff x="0" y="0"/>
            <a:chExt cx="2514600" cy="480445"/>
          </a:xfrm>
        </p:grpSpPr>
        <p:sp>
          <p:nvSpPr>
            <p:cNvPr id="9" name="TextBox 3"/>
            <p:cNvSpPr txBox="1"/>
            <p:nvPr/>
          </p:nvSpPr>
          <p:spPr>
            <a:xfrm>
              <a:off x="0" y="0"/>
              <a:ext cx="1811020" cy="480445"/>
            </a:xfrm>
            <a:prstGeom prst="rect">
              <a:avLst/>
            </a:prstGeom>
            <a:solidFill>
              <a:srgbClr val="9BBB59"/>
            </a:solidFill>
          </p:spPr>
          <p:txBody>
            <a:bodyPr wrap="square" rtlCol="0">
              <a:noAutofit/>
            </a:bodyPr>
            <a:lstStyle/>
            <a:p>
              <a:r>
                <a:rPr lang="en-HK" dirty="0" err="1">
                  <a:latin typeface="Times New Roman" panose="02020603050405020304" pitchFamily="18" charset="0"/>
                  <a:cs typeface="Times New Roman" panose="02020603050405020304" pitchFamily="18" charset="0"/>
                </a:rPr>
                <a:t>Beiyang</a:t>
              </a:r>
              <a:r>
                <a:rPr lang="en-HK" dirty="0">
                  <a:latin typeface="Times New Roman" panose="02020603050405020304" pitchFamily="18" charset="0"/>
                  <a:cs typeface="Times New Roman" panose="02020603050405020304" pitchFamily="18" charset="0"/>
                </a:rPr>
                <a:t> Navy Uniform</a:t>
              </a:r>
            </a:p>
          </p:txBody>
        </p:sp>
        <p:pic>
          <p:nvPicPr>
            <p:cNvPr id="10" name="Picture 7"/>
            <p:cNvPicPr>
              <a:picLocks noChangeAspect="1" noChangeArrowheads="1"/>
            </p:cNvPicPr>
            <p:nvPr/>
          </p:nvPicPr>
          <p:blipFill>
            <a:blip r:embed="rId3" cstate="print"/>
            <a:srcRect/>
            <a:stretch>
              <a:fillRect/>
            </a:stretch>
          </p:blipFill>
          <p:spPr bwMode="auto">
            <a:xfrm>
              <a:off x="1794521" y="1"/>
              <a:ext cx="720079" cy="480444"/>
            </a:xfrm>
            <a:prstGeom prst="rect">
              <a:avLst/>
            </a:prstGeom>
            <a:noFill/>
            <a:ln w="9525">
              <a:noFill/>
              <a:miter lim="800000"/>
              <a:headEnd/>
              <a:tailEnd/>
            </a:ln>
            <a:effectLst/>
          </p:spPr>
        </p:pic>
      </p:grpSp>
      <p:pic>
        <p:nvPicPr>
          <p:cNvPr id="11" name="圖片 10" descr="http://bift.sres.bjedu.cn/static/resource/2013/1C0954C9CD/A783CF6C83/DCC0CC0F04/E53826E48E/BCAD2CEA99620C0.jpg"/>
          <p:cNvPicPr/>
          <p:nvPr/>
        </p:nvPicPr>
        <p:blipFill>
          <a:blip r:embed="rId4">
            <a:extLst>
              <a:ext uri="{28A0092B-C50C-407E-A947-70E740481C1C}">
                <a14:useLocalDpi xmlns:a14="http://schemas.microsoft.com/office/drawing/2010/main" val="0"/>
              </a:ext>
            </a:extLst>
          </a:blip>
          <a:srcRect/>
          <a:stretch>
            <a:fillRect/>
          </a:stretch>
        </p:blipFill>
        <p:spPr bwMode="auto">
          <a:xfrm>
            <a:off x="457327" y="1716771"/>
            <a:ext cx="5274310" cy="2766695"/>
          </a:xfrm>
          <a:prstGeom prst="rect">
            <a:avLst/>
          </a:prstGeom>
          <a:noFill/>
          <a:ln w="38100" cmpd="sng">
            <a:solidFill>
              <a:schemeClr val="accent6">
                <a:lumMod val="50000"/>
              </a:schemeClr>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Lst>
        </p:spPr>
      </p:pic>
      <p:sp>
        <p:nvSpPr>
          <p:cNvPr id="22" name="TextBox 13"/>
          <p:cNvSpPr txBox="1"/>
          <p:nvPr/>
        </p:nvSpPr>
        <p:spPr>
          <a:xfrm>
            <a:off x="225680" y="5080848"/>
            <a:ext cx="2480944" cy="1611273"/>
          </a:xfrm>
          <a:prstGeom prst="rect">
            <a:avLst/>
          </a:prstGeom>
          <a:solidFill>
            <a:srgbClr val="8064A2">
              <a:lumMod val="20000"/>
              <a:lumOff val="80000"/>
            </a:srgbClr>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r>
              <a:rPr lang="en-US" altLang="zh-CN" sz="1400" b="1" dirty="0">
                <a:latin typeface="Times New Roman" panose="02020603050405020304" pitchFamily="18" charset="0"/>
                <a:cs typeface="Times New Roman" panose="02020603050405020304" pitchFamily="18" charset="0"/>
              </a:rPr>
              <a:t>Navy </a:t>
            </a:r>
            <a:r>
              <a:rPr lang="en-HK" altLang="zh-CN" sz="1400" b="1" dirty="0">
                <a:latin typeface="Times New Roman" panose="02020603050405020304" pitchFamily="18" charset="0"/>
                <a:cs typeface="Times New Roman" panose="02020603050405020304" pitchFamily="18" charset="0"/>
              </a:rPr>
              <a:t>U</a:t>
            </a:r>
            <a:r>
              <a:rPr lang="en-HK" sz="1400" b="1" dirty="0">
                <a:latin typeface="Times New Roman" panose="02020603050405020304" pitchFamily="18" charset="0"/>
                <a:cs typeface="Times New Roman" panose="02020603050405020304" pitchFamily="18" charset="0"/>
              </a:rPr>
              <a:t>niform</a:t>
            </a:r>
          </a:p>
          <a:p>
            <a:r>
              <a:rPr lang="en-US" sz="1400" dirty="0">
                <a:latin typeface="Times New Roman" panose="02020603050405020304" pitchFamily="18" charset="0"/>
                <a:cs typeface="Times New Roman" panose="02020603050405020304" pitchFamily="18" charset="0"/>
              </a:rPr>
              <a:t>-</a:t>
            </a:r>
            <a:r>
              <a:rPr lang="en-HK" sz="1400" dirty="0">
                <a:latin typeface="Times New Roman" panose="02020603050405020304" pitchFamily="18" charset="0"/>
                <a:cs typeface="Times New Roman" panose="02020603050405020304" pitchFamily="18" charset="0"/>
              </a:rPr>
              <a:t>Turban (black)</a:t>
            </a:r>
          </a:p>
          <a:p>
            <a:r>
              <a:rPr lang="en-US" sz="1400" dirty="0">
                <a:latin typeface="Times New Roman" panose="02020603050405020304" pitchFamily="18" charset="0"/>
                <a:cs typeface="Times New Roman" panose="02020603050405020304" pitchFamily="18" charset="0"/>
              </a:rPr>
              <a:t>-Long sleeved jacket (blue)</a:t>
            </a:r>
            <a:endParaRPr lang="en-HK"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a:t>
            </a:r>
            <a:r>
              <a:rPr lang="en-HK" sz="1400" dirty="0">
                <a:latin typeface="Times New Roman" panose="02020603050405020304" pitchFamily="18" charset="0"/>
                <a:cs typeface="Times New Roman" panose="02020603050405020304" pitchFamily="18" charset="0"/>
              </a:rPr>
              <a:t>Dhoti (white)</a:t>
            </a:r>
          </a:p>
          <a:p>
            <a:r>
              <a:rPr lang="en-US" sz="1400" dirty="0">
                <a:latin typeface="Times New Roman" panose="02020603050405020304" pitchFamily="18" charset="0"/>
                <a:cs typeface="Times New Roman" panose="02020603050405020304" pitchFamily="18" charset="0"/>
              </a:rPr>
              <a:t>-Trousers (blue)</a:t>
            </a:r>
            <a:endParaRPr lang="en-HK"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a:t>
            </a:r>
            <a:r>
              <a:rPr lang="en-HK" sz="1400" dirty="0">
                <a:latin typeface="Times New Roman" panose="02020603050405020304" pitchFamily="18" charset="0"/>
                <a:cs typeface="Times New Roman" panose="02020603050405020304" pitchFamily="18" charset="0"/>
              </a:rPr>
              <a:t>Shoes (black)</a:t>
            </a:r>
          </a:p>
        </p:txBody>
      </p:sp>
      <p:sp>
        <p:nvSpPr>
          <p:cNvPr id="25" name="TextBox 20"/>
          <p:cNvSpPr txBox="1"/>
          <p:nvPr/>
        </p:nvSpPr>
        <p:spPr>
          <a:xfrm>
            <a:off x="3279648" y="5093584"/>
            <a:ext cx="5547359" cy="1607514"/>
          </a:xfrm>
          <a:prstGeom prst="rect">
            <a:avLst/>
          </a:prstGeom>
          <a:solidFill>
            <a:srgbClr val="C0504D">
              <a:lumMod val="20000"/>
              <a:lumOff val="80000"/>
            </a:srgbClr>
          </a:solidFill>
          <a:ln w="19050">
            <a:solidFill>
              <a:srgbClr val="F79646">
                <a:lumMod val="75000"/>
              </a:srgbClr>
            </a:solidFill>
          </a:ln>
        </p:spPr>
        <p:txBody>
          <a:bodyPr wrap="square" rtlCol="0">
            <a:noAutofit/>
          </a:bodyPr>
          <a:lstStyle/>
          <a:p>
            <a:r>
              <a:rPr lang="en-HK" sz="1400" b="1" dirty="0">
                <a:latin typeface="Times New Roman" panose="02020603050405020304" pitchFamily="18" charset="0"/>
                <a:cs typeface="Times New Roman" panose="02020603050405020304" pitchFamily="18" charset="0"/>
              </a:rPr>
              <a:t>Navy Officer Uniform</a:t>
            </a:r>
          </a:p>
          <a:p>
            <a:r>
              <a:rPr lang="en-US" sz="1400" dirty="0">
                <a:latin typeface="Times New Roman" panose="02020603050405020304" pitchFamily="18" charset="0"/>
                <a:cs typeface="Times New Roman" panose="02020603050405020304" pitchFamily="18" charset="0"/>
              </a:rPr>
              <a:t>-</a:t>
            </a:r>
            <a:r>
              <a:rPr lang="en-HK" sz="1400" dirty="0">
                <a:latin typeface="Times New Roman" panose="02020603050405020304" pitchFamily="18" charset="0"/>
                <a:cs typeface="Times New Roman" panose="02020603050405020304" pitchFamily="18" charset="0"/>
              </a:rPr>
              <a:t>Official cap (black)</a:t>
            </a:r>
          </a:p>
          <a:p>
            <a:r>
              <a:rPr lang="en-US" sz="1400" dirty="0">
                <a:latin typeface="Times New Roman" panose="02020603050405020304" pitchFamily="18" charset="0"/>
                <a:cs typeface="Times New Roman" panose="02020603050405020304" pitchFamily="18" charset="0"/>
              </a:rPr>
              <a:t>-</a:t>
            </a:r>
            <a:r>
              <a:rPr lang="en-HK" sz="1400" dirty="0">
                <a:latin typeface="Times New Roman" panose="02020603050405020304" pitchFamily="18" charset="0"/>
                <a:cs typeface="Times New Roman" panose="02020603050405020304" pitchFamily="18" charset="0"/>
              </a:rPr>
              <a:t>Long sleeved jacket (blue), cuffs with gold lining to indicate </a:t>
            </a:r>
            <a:r>
              <a:rPr lang="en-HK" sz="1400" dirty="0" smtClean="0">
                <a:latin typeface="Times New Roman" panose="02020603050405020304" pitchFamily="18" charset="0"/>
                <a:cs typeface="Times New Roman" panose="02020603050405020304" pitchFamily="18" charset="0"/>
              </a:rPr>
              <a:t>the official</a:t>
            </a:r>
          </a:p>
          <a:p>
            <a:r>
              <a:rPr lang="en-HK" sz="1400" dirty="0" smtClean="0">
                <a:latin typeface="Times New Roman" panose="02020603050405020304" pitchFamily="18" charset="0"/>
                <a:cs typeface="Times New Roman" panose="02020603050405020304" pitchFamily="18" charset="0"/>
              </a:rPr>
              <a:t> </a:t>
            </a:r>
            <a:r>
              <a:rPr lang="en-HK" sz="1400" dirty="0">
                <a:latin typeface="Times New Roman" panose="02020603050405020304" pitchFamily="18" charset="0"/>
                <a:cs typeface="Times New Roman" panose="02020603050405020304" pitchFamily="18" charset="0"/>
              </a:rPr>
              <a:t>rank</a:t>
            </a:r>
          </a:p>
          <a:p>
            <a:r>
              <a:rPr lang="en-US" sz="1400" dirty="0">
                <a:latin typeface="Times New Roman" panose="02020603050405020304" pitchFamily="18" charset="0"/>
                <a:cs typeface="Times New Roman" panose="02020603050405020304" pitchFamily="18" charset="0"/>
              </a:rPr>
              <a:t>-Trousers (blue)</a:t>
            </a:r>
            <a:endParaRPr lang="en-HK"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-Shoes (black)</a:t>
            </a:r>
            <a:endParaRPr lang="en-HK" sz="1400" dirty="0">
              <a:latin typeface="Times New Roman" panose="02020603050405020304" pitchFamily="18" charset="0"/>
              <a:cs typeface="Times New Roman" panose="02020603050405020304" pitchFamily="18" charset="0"/>
            </a:endParaRPr>
          </a:p>
        </p:txBody>
      </p:sp>
      <p:cxnSp>
        <p:nvCxnSpPr>
          <p:cNvPr id="26" name="Elbow Connector 15"/>
          <p:cNvCxnSpPr/>
          <p:nvPr/>
        </p:nvCxnSpPr>
        <p:spPr>
          <a:xfrm>
            <a:off x="1608165" y="3206496"/>
            <a:ext cx="0" cy="1874352"/>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29" name="Elbow Connector 15"/>
          <p:cNvCxnSpPr/>
          <p:nvPr/>
        </p:nvCxnSpPr>
        <p:spPr>
          <a:xfrm>
            <a:off x="5292080" y="3462528"/>
            <a:ext cx="0" cy="1618320"/>
          </a:xfrm>
          <a:prstGeom prst="straightConnector1">
            <a:avLst/>
          </a:prstGeom>
          <a:ln w="28575"/>
        </p:spPr>
        <p:style>
          <a:lnRef idx="1">
            <a:schemeClr val="accent1"/>
          </a:lnRef>
          <a:fillRef idx="0">
            <a:schemeClr val="accent1"/>
          </a:fillRef>
          <a:effectRef idx="0">
            <a:schemeClr val="accent1"/>
          </a:effectRef>
          <a:fontRef idx="minor">
            <a:schemeClr val="tx1"/>
          </a:fontRef>
        </p:style>
      </p:cxnSp>
      <p:sp>
        <p:nvSpPr>
          <p:cNvPr id="30" name="TextBox 23"/>
          <p:cNvSpPr txBox="1"/>
          <p:nvPr/>
        </p:nvSpPr>
        <p:spPr>
          <a:xfrm>
            <a:off x="6081075" y="1630732"/>
            <a:ext cx="2857913" cy="2862322"/>
          </a:xfrm>
          <a:prstGeom prst="rect">
            <a:avLst/>
          </a:prstGeom>
          <a:solidFill>
            <a:schemeClr val="accent4">
              <a:lumMod val="40000"/>
              <a:lumOff val="60000"/>
            </a:schemeClr>
          </a:solidFill>
          <a:ln w="28575">
            <a:noFill/>
            <a:prstDash val="sysDot"/>
          </a:ln>
        </p:spPr>
        <p:txBody>
          <a:bodyPr wrap="square" rtlCol="0">
            <a:spAutoFit/>
          </a:bodyPr>
          <a:lstStyle/>
          <a:p>
            <a:r>
              <a:rPr lang="en-HK" b="1" dirty="0" smtClean="0">
                <a:latin typeface="Times New Roman" panose="02020603050405020304" pitchFamily="18" charset="0"/>
                <a:cs typeface="Times New Roman" panose="02020603050405020304" pitchFamily="18" charset="0"/>
              </a:rPr>
              <a:t>Think:</a:t>
            </a:r>
            <a:endParaRPr lang="en-HK" dirty="0">
              <a:latin typeface="Times New Roman" panose="02020603050405020304" pitchFamily="18" charset="0"/>
              <a:cs typeface="Times New Roman" panose="02020603050405020304" pitchFamily="18" charset="0"/>
            </a:endParaRPr>
          </a:p>
          <a:p>
            <a:r>
              <a:rPr lang="en-HK" dirty="0">
                <a:latin typeface="Times New Roman" panose="02020603050405020304" pitchFamily="18" charset="0"/>
                <a:cs typeface="Times New Roman" panose="02020603050405020304" pitchFamily="18" charset="0"/>
              </a:rPr>
              <a:t>Why did the navy soldiers of this period not wear the traditional armour or protective equipment? </a:t>
            </a:r>
          </a:p>
          <a:p>
            <a:r>
              <a:rPr lang="en-US" dirty="0">
                <a:latin typeface="Times New Roman" panose="02020603050405020304" pitchFamily="18" charset="0"/>
                <a:cs typeface="Times New Roman" panose="02020603050405020304" pitchFamily="18" charset="0"/>
              </a:rPr>
              <a:t> </a:t>
            </a:r>
            <a:endParaRPr lang="en-HK" dirty="0">
              <a:latin typeface="Times New Roman" panose="02020603050405020304" pitchFamily="18" charset="0"/>
              <a:cs typeface="Times New Roman" panose="02020603050405020304" pitchFamily="18" charset="0"/>
            </a:endParaRPr>
          </a:p>
          <a:p>
            <a:r>
              <a:rPr lang="en-HK" dirty="0">
                <a:latin typeface="Times New Roman" panose="02020603050405020304" pitchFamily="18" charset="0"/>
                <a:cs typeface="Times New Roman" panose="02020603050405020304" pitchFamily="18" charset="0"/>
              </a:rPr>
              <a:t>(Prompt: Was traditional equipment in a modern  maritime battle still useful? Why?)</a:t>
            </a:r>
          </a:p>
        </p:txBody>
      </p:sp>
    </p:spTree>
    <p:extLst>
      <p:ext uri="{BB962C8B-B14F-4D97-AF65-F5344CB8AC3E}">
        <p14:creationId xmlns:p14="http://schemas.microsoft.com/office/powerpoint/2010/main" val="415896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8" name="TextBox 3"/>
          <p:cNvSpPr txBox="1"/>
          <p:nvPr/>
        </p:nvSpPr>
        <p:spPr>
          <a:xfrm>
            <a:off x="212815" y="1185090"/>
            <a:ext cx="2128725" cy="444436"/>
          </a:xfrm>
          <a:prstGeom prst="rect">
            <a:avLst/>
          </a:prstGeom>
          <a:gradFill flip="none" rotWithShape="1">
            <a:gsLst>
              <a:gs pos="47000">
                <a:srgbClr val="F79646">
                  <a:lumMod val="60000"/>
                  <a:lumOff val="40000"/>
                </a:srgbClr>
              </a:gs>
              <a:gs pos="100000">
                <a:srgbClr val="FFFFFF"/>
              </a:gs>
            </a:gsLst>
            <a:lin ang="0" scaled="1"/>
            <a:tileRect/>
          </a:gradFill>
          <a:ln w="25400" cap="flat" cmpd="sng" algn="ctr">
            <a:solidFill>
              <a:sysClr val="window" lastClr="FFFFFF"/>
            </a:solidFill>
            <a:prstDash val="solid"/>
          </a:ln>
          <a:effectLst/>
        </p:spPr>
        <p:txBody>
          <a:bodyPr wrap="square" rtlCol="0">
            <a:noAutofit/>
          </a:bodyPr>
          <a:lstStyle/>
          <a:p>
            <a:pPr lvl="0" defTabSz="914400">
              <a:defRPr/>
            </a:pPr>
            <a:r>
              <a:rPr kumimoji="0" lang="en-US" sz="2000" b="1" i="0" u="none" strike="noStrike" kern="1200" cap="none" spc="0" normalizeH="0" baseline="0" noProof="0" dirty="0">
                <a:ln>
                  <a:noFill/>
                </a:ln>
                <a:solidFill>
                  <a:srgbClr val="984806"/>
                </a:solidFill>
                <a:effectLst/>
                <a:uLnTx/>
                <a:uFillTx/>
                <a:latin typeface="BiauKai"/>
                <a:ea typeface="新細明體"/>
                <a:cs typeface="Times New Roman"/>
              </a:rPr>
              <a:t>B. </a:t>
            </a:r>
            <a:r>
              <a:rPr lang="en-HK" altLang="zh-CN" sz="2000" b="1" dirty="0">
                <a:solidFill>
                  <a:srgbClr val="984806"/>
                </a:solidFill>
                <a:latin typeface="Times New Roman"/>
                <a:ea typeface="BiauKai"/>
                <a:cs typeface="Times New Roman"/>
              </a:rPr>
              <a:t>Japanese Side</a:t>
            </a:r>
            <a:endParaRPr kumimoji="0" lang="zh-HK" altLang="en-US" sz="2000" b="0" i="0" u="none" strike="noStrike" kern="0" cap="none" spc="0" normalizeH="0" baseline="0" noProof="0" dirty="0">
              <a:ln>
                <a:noFill/>
              </a:ln>
              <a:solidFill>
                <a:sysClr val="window" lastClr="FFFFFF"/>
              </a:solidFill>
              <a:effectLst/>
              <a:uLnTx/>
              <a:uFillTx/>
              <a:latin typeface="Times New Roman"/>
              <a:ea typeface="新細明體"/>
            </a:endParaRPr>
          </a:p>
        </p:txBody>
      </p:sp>
      <p:pic>
        <p:nvPicPr>
          <p:cNvPr id="9"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945086" y="1672293"/>
            <a:ext cx="3724275" cy="4740275"/>
          </a:xfrm>
          <a:prstGeom prst="rect">
            <a:avLst/>
          </a:prstGeom>
          <a:noFill/>
          <a:ln w="38100" cmpd="sng">
            <a:solidFill>
              <a:srgbClr val="000000"/>
            </a:solidFill>
            <a:miter lim="800000"/>
            <a:headEnd/>
            <a:tailEnd/>
          </a:ln>
          <a:effectLst>
            <a:outerShdw blurRad="50800" dist="38100" dir="2700000" algn="tl" rotWithShape="0">
              <a:prstClr val="black">
                <a:alpha val="40000"/>
              </a:prstClr>
            </a:outerShdw>
          </a:effectLst>
        </p:spPr>
      </p:pic>
      <p:sp>
        <p:nvSpPr>
          <p:cNvPr id="10" name="Rectangle 5"/>
          <p:cNvSpPr>
            <a:spLocks noChangeArrowheads="1"/>
          </p:cNvSpPr>
          <p:nvPr/>
        </p:nvSpPr>
        <p:spPr bwMode="auto">
          <a:xfrm>
            <a:off x="2523716" y="1755508"/>
            <a:ext cx="1550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Aft>
                <a:spcPts val="0"/>
              </a:spcAft>
            </a:pPr>
            <a:r>
              <a:rPr lang="en-US" altLang="zh-TW" dirty="0">
                <a:solidFill>
                  <a:srgbClr val="FFFFFF"/>
                </a:solidFill>
                <a:latin typeface="Times New Roman"/>
                <a:ea typeface="新細明體"/>
                <a:cs typeface="Times New Roman"/>
              </a:rPr>
              <a:t>Emperor Meiji</a:t>
            </a:r>
            <a:endParaRPr lang="zh-HK" dirty="0">
              <a:solidFill>
                <a:srgbClr val="FFFFFF"/>
              </a:solidFill>
              <a:latin typeface="Times New Roman"/>
              <a:ea typeface="新細明體"/>
              <a:cs typeface="Times New Roman"/>
            </a:endParaRPr>
          </a:p>
        </p:txBody>
      </p:sp>
      <p:sp>
        <p:nvSpPr>
          <p:cNvPr id="11" name="Content Placeholder 2"/>
          <p:cNvSpPr>
            <a:spLocks noGrp="1"/>
          </p:cNvSpPr>
          <p:nvPr/>
        </p:nvSpPr>
        <p:spPr bwMode="auto">
          <a:xfrm>
            <a:off x="5059680" y="2036467"/>
            <a:ext cx="3938016" cy="214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fontAlgn="base">
              <a:lnSpc>
                <a:spcPct val="110000"/>
              </a:lnSpc>
              <a:spcAft>
                <a:spcPts val="0"/>
              </a:spcAft>
              <a:tabLst>
                <a:tab pos="457200" algn="l"/>
              </a:tabLst>
            </a:pPr>
            <a:r>
              <a:rPr lang="en-US" altLang="zh-HK" sz="2000" b="1" dirty="0">
                <a:solidFill>
                  <a:srgbClr val="000000"/>
                </a:solidFill>
                <a:latin typeface="Times New Roman" panose="02020603050405020304" pitchFamily="18" charset="0"/>
                <a:ea typeface="新細明體"/>
                <a:cs typeface="Times New Roman" panose="02020603050405020304" pitchFamily="18" charset="0"/>
              </a:rPr>
              <a:t>• Japan</a:t>
            </a:r>
          </a:p>
          <a:p>
            <a:pPr lvl="0" fontAlgn="base">
              <a:lnSpc>
                <a:spcPct val="110000"/>
              </a:lnSpc>
              <a:spcAft>
                <a:spcPts val="0"/>
              </a:spcAft>
              <a:tabLst>
                <a:tab pos="457200" algn="l"/>
              </a:tabLst>
            </a:pPr>
            <a:r>
              <a:rPr lang="en-US" altLang="zh-HK" dirty="0">
                <a:solidFill>
                  <a:srgbClr val="000000"/>
                </a:solidFill>
                <a:latin typeface="Times New Roman" panose="02020603050405020304" pitchFamily="18" charset="0"/>
                <a:ea typeface="新細明體"/>
                <a:cs typeface="Times New Roman" panose="02020603050405020304" pitchFamily="18" charset="0"/>
              </a:rPr>
              <a:t>– The entire war was commanded from a headquarters in the Japanese government with full support from Emperor Meiji. Therefore, </a:t>
            </a:r>
            <a:r>
              <a:rPr lang="en-US" altLang="zh-CN" dirty="0">
                <a:solidFill>
                  <a:srgbClr val="000000"/>
                </a:solidFill>
                <a:latin typeface="Times New Roman" panose="02020603050405020304" pitchFamily="18" charset="0"/>
                <a:ea typeface="新細明體"/>
                <a:cs typeface="Times New Roman" panose="02020603050405020304" pitchFamily="18" charset="0"/>
              </a:rPr>
              <a:t>its</a:t>
            </a:r>
            <a:r>
              <a:rPr lang="en-US" altLang="zh-HK" dirty="0">
                <a:solidFill>
                  <a:srgbClr val="000000"/>
                </a:solidFill>
                <a:latin typeface="Times New Roman" panose="02020603050405020304" pitchFamily="18" charset="0"/>
                <a:ea typeface="新細明體"/>
                <a:cs typeface="Times New Roman" panose="02020603050405020304" pitchFamily="18" charset="0"/>
              </a:rPr>
              <a:t> navy was coordinated better than that of the Qing Dynasty.</a:t>
            </a:r>
          </a:p>
        </p:txBody>
      </p:sp>
    </p:spTree>
    <p:extLst>
      <p:ext uri="{BB962C8B-B14F-4D97-AF65-F5344CB8AC3E}">
        <p14:creationId xmlns:p14="http://schemas.microsoft.com/office/powerpoint/2010/main" val="158452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3">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7" name="TextBox 2"/>
          <p:cNvSpPr txBox="1"/>
          <p:nvPr/>
        </p:nvSpPr>
        <p:spPr>
          <a:xfrm>
            <a:off x="365570" y="899165"/>
            <a:ext cx="3902896" cy="461010"/>
          </a:xfrm>
          <a:prstGeom prst="rect">
            <a:avLst/>
          </a:prstGeom>
          <a:solidFill>
            <a:srgbClr val="C0504D"/>
          </a:solidFill>
        </p:spPr>
        <p:txBody>
          <a:bodyPr wrap="square" rtlCol="0">
            <a:noAutofit/>
          </a:bodyPr>
          <a:lstStyle/>
          <a:p>
            <a:pPr lvl="0" defTabSz="914400">
              <a:defRPr/>
            </a:pPr>
            <a:r>
              <a:rPr lang="en-HK" altLang="zh-CN" sz="2400" dirty="0">
                <a:solidFill>
                  <a:srgbClr val="FFFFFF"/>
                </a:solidFill>
                <a:latin typeface="Times New Roman" panose="02020603050405020304" pitchFamily="18" charset="0"/>
                <a:ea typeface="新細明體"/>
                <a:cs typeface="Times New Roman" panose="02020603050405020304" pitchFamily="18" charset="0"/>
              </a:rPr>
              <a:t>Japanese Naval Commanders  officers</a:t>
            </a:r>
            <a:endParaRPr kumimoji="0" lang="zh-HK" alt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pic>
        <p:nvPicPr>
          <p:cNvPr id="8" name="圖片 7"/>
          <p:cNvPicPr/>
          <p:nvPr/>
        </p:nvPicPr>
        <p:blipFill>
          <a:blip r:embed="rId4">
            <a:extLst>
              <a:ext uri="{28A0092B-C50C-407E-A947-70E740481C1C}">
                <a14:useLocalDpi xmlns:a14="http://schemas.microsoft.com/office/drawing/2010/main" val="0"/>
              </a:ext>
            </a:extLst>
          </a:blip>
          <a:srcRect/>
          <a:stretch>
            <a:fillRect/>
          </a:stretch>
        </p:blipFill>
        <p:spPr bwMode="auto">
          <a:xfrm>
            <a:off x="4088923" y="886782"/>
            <a:ext cx="704850" cy="485775"/>
          </a:xfrm>
          <a:prstGeom prst="rect">
            <a:avLst/>
          </a:prstGeom>
          <a:noFill/>
          <a:ln>
            <a:noFill/>
          </a:ln>
          <a:extLst>
            <a:ext uri="{FAA26D3D-D897-4be2-8F04-BA451C77F1D7}">
              <ma14:placeholderFlag xmlns:ma14="http://schemas.microsoft.com/office/mac/drawingml/2011/main" xmlns=""/>
            </a:ext>
          </a:extLst>
        </p:spPr>
      </p:pic>
      <p:pic>
        <p:nvPicPr>
          <p:cNvPr id="9" name="Picture 5" descr="Itoh Sukeyuki.jpg"/>
          <p:cNvPicPr/>
          <p:nvPr/>
        </p:nvPicPr>
        <p:blipFill>
          <a:blip r:embed="rId5" cstate="print"/>
          <a:srcRect/>
          <a:stretch>
            <a:fillRect/>
          </a:stretch>
        </p:blipFill>
        <p:spPr bwMode="auto">
          <a:xfrm>
            <a:off x="365570" y="1583287"/>
            <a:ext cx="1750242" cy="2255857"/>
          </a:xfrm>
          <a:prstGeom prst="rect">
            <a:avLst/>
          </a:prstGeom>
          <a:noFill/>
          <a:ln w="38100" cmpd="sng">
            <a:solidFill>
              <a:schemeClr val="bg1"/>
            </a:solidFill>
          </a:ln>
          <a:effectLst>
            <a:outerShdw blurRad="50800" dist="38100" dir="2700000" algn="tl" rotWithShape="0">
              <a:prstClr val="black">
                <a:alpha val="40000"/>
              </a:prstClr>
            </a:outerShdw>
          </a:effectLst>
        </p:spPr>
      </p:pic>
      <p:sp>
        <p:nvSpPr>
          <p:cNvPr id="13" name="TextBox 3"/>
          <p:cNvSpPr txBox="1"/>
          <p:nvPr/>
        </p:nvSpPr>
        <p:spPr>
          <a:xfrm>
            <a:off x="2212753" y="1583286"/>
            <a:ext cx="6385085" cy="245483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28575" cap="flat" cmpd="sng" algn="ctr">
            <a:noFill/>
            <a:prstDash val="solid"/>
          </a:ln>
          <a:effectLst>
            <a:outerShdw blurRad="40000" dist="20000" dir="5400000" rotWithShape="0">
              <a:srgbClr val="000000">
                <a:alpha val="38000"/>
              </a:srgbClr>
            </a:outerShdw>
          </a:effectLst>
        </p:spPr>
        <p:txBody>
          <a:bodyPr wrap="square" rtlCol="0">
            <a:noAutofit/>
          </a:bodyPr>
          <a:lstStyle/>
          <a:p>
            <a:r>
              <a:rPr lang="en-HK" sz="1400" b="1" dirty="0">
                <a:latin typeface="Times New Roman" panose="02020603050405020304" pitchFamily="18" charset="0"/>
                <a:cs typeface="Times New Roman" panose="02020603050405020304" pitchFamily="18" charset="0"/>
              </a:rPr>
              <a:t>Ito </a:t>
            </a:r>
            <a:r>
              <a:rPr lang="en-HK" sz="1400" b="1" dirty="0" err="1">
                <a:latin typeface="Times New Roman" panose="02020603050405020304" pitchFamily="18" charset="0"/>
                <a:cs typeface="Times New Roman" panose="02020603050405020304" pitchFamily="18" charset="0"/>
              </a:rPr>
              <a:t>Sukeyuki</a:t>
            </a:r>
            <a:endParaRPr lang="en-HK"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AD1843</a:t>
            </a:r>
            <a:r>
              <a:rPr lang="en-HK" sz="1400" dirty="0">
                <a:latin typeface="Times New Roman" panose="02020603050405020304" pitchFamily="18" charset="0"/>
                <a:cs typeface="Times New Roman" panose="02020603050405020304" pitchFamily="18" charset="0"/>
              </a:rPr>
              <a:t>: He was born as a noble (his ancestors were feudal lords of Obi) and was </a:t>
            </a:r>
            <a:r>
              <a:rPr lang="en-HK" sz="1400" dirty="0" smtClean="0">
                <a:latin typeface="Times New Roman" panose="02020603050405020304" pitchFamily="18" charset="0"/>
                <a:cs typeface="Times New Roman" panose="02020603050405020304" pitchFamily="18" charset="0"/>
              </a:rPr>
              <a:t>a</a:t>
            </a:r>
          </a:p>
          <a:p>
            <a:r>
              <a:rPr lang="en-HK" sz="1400" dirty="0" smtClean="0">
                <a:latin typeface="Times New Roman" panose="02020603050405020304" pitchFamily="18" charset="0"/>
                <a:cs typeface="Times New Roman" panose="02020603050405020304" pitchFamily="18" charset="0"/>
              </a:rPr>
              <a:t>  Satsuma </a:t>
            </a:r>
            <a:r>
              <a:rPr lang="en-HK" sz="1400" dirty="0">
                <a:latin typeface="Times New Roman" panose="02020603050405020304" pitchFamily="18" charset="0"/>
                <a:cs typeface="Times New Roman" panose="02020603050405020304" pitchFamily="18" charset="0"/>
              </a:rPr>
              <a:t>Domain official</a:t>
            </a:r>
            <a:r>
              <a:rPr lang="en-US" altLang="zh-TW" sz="1400" dirty="0">
                <a:latin typeface="Times New Roman" panose="02020603050405020304" pitchFamily="18" charset="0"/>
                <a:cs typeface="Times New Roman" panose="02020603050405020304" pitchFamily="18" charset="0"/>
              </a:rPr>
              <a:t>.</a:t>
            </a:r>
            <a:endParaRPr lang="en-HK"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AD1892</a:t>
            </a:r>
            <a:r>
              <a:rPr lang="en-HK" sz="1400" dirty="0">
                <a:latin typeface="Times New Roman" panose="02020603050405020304" pitchFamily="18" charset="0"/>
                <a:cs typeface="Times New Roman" panose="02020603050405020304" pitchFamily="18" charset="0"/>
              </a:rPr>
              <a:t>: He became a naval lieutenant.</a:t>
            </a: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AD1894</a:t>
            </a:r>
            <a:r>
              <a:rPr lang="en-HK" sz="1400" dirty="0">
                <a:latin typeface="Times New Roman" panose="02020603050405020304" pitchFamily="18" charset="0"/>
                <a:cs typeface="Times New Roman" panose="02020603050405020304" pitchFamily="18" charset="0"/>
              </a:rPr>
              <a:t>: In the Sino-Japanese War, he was assigned to </a:t>
            </a:r>
            <a:r>
              <a:rPr lang="en-US" altLang="zh-TW" sz="1400" dirty="0">
                <a:latin typeface="Times New Roman" panose="02020603050405020304" pitchFamily="18" charset="0"/>
                <a:cs typeface="Times New Roman" panose="02020603050405020304" pitchFamily="18" charset="0"/>
              </a:rPr>
              <a:t>the Combined Fleet </a:t>
            </a:r>
            <a:r>
              <a:rPr lang="en-HK" sz="1400" dirty="0">
                <a:latin typeface="Times New Roman" panose="02020603050405020304" pitchFamily="18" charset="0"/>
                <a:cs typeface="Times New Roman" panose="02020603050405020304" pitchFamily="18" charset="0"/>
              </a:rPr>
              <a:t>as </a:t>
            </a:r>
            <a:r>
              <a:rPr lang="en-HK" sz="1400" dirty="0" smtClean="0">
                <a:latin typeface="Times New Roman" panose="02020603050405020304" pitchFamily="18" charset="0"/>
                <a:cs typeface="Times New Roman" panose="02020603050405020304" pitchFamily="18" charset="0"/>
              </a:rPr>
              <a:t>a</a:t>
            </a:r>
          </a:p>
          <a:p>
            <a:r>
              <a:rPr lang="en-HK" sz="1400" dirty="0">
                <a:latin typeface="Times New Roman" panose="02020603050405020304" pitchFamily="18" charset="0"/>
                <a:cs typeface="Times New Roman" panose="02020603050405020304" pitchFamily="18" charset="0"/>
              </a:rPr>
              <a:t> </a:t>
            </a:r>
            <a:r>
              <a:rPr lang="en-HK" sz="1400" dirty="0" smtClean="0">
                <a:latin typeface="Times New Roman" panose="02020603050405020304" pitchFamily="18" charset="0"/>
                <a:cs typeface="Times New Roman" panose="02020603050405020304" pitchFamily="18" charset="0"/>
              </a:rPr>
              <a:t> </a:t>
            </a:r>
            <a:r>
              <a:rPr lang="en-HK" sz="1400" dirty="0">
                <a:latin typeface="Times New Roman" panose="02020603050405020304" pitchFamily="18" charset="0"/>
                <a:cs typeface="Times New Roman" panose="02020603050405020304" pitchFamily="18" charset="0"/>
              </a:rPr>
              <a:t>commanding officer and oversaw the flagship </a:t>
            </a:r>
            <a:r>
              <a:rPr lang="en-HK" sz="1400" i="1" dirty="0">
                <a:latin typeface="Times New Roman" panose="02020603050405020304" pitchFamily="18" charset="0"/>
                <a:cs typeface="Times New Roman" panose="02020603050405020304" pitchFamily="18" charset="0"/>
              </a:rPr>
              <a:t>Matsushima.</a:t>
            </a: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AD1895</a:t>
            </a:r>
            <a:r>
              <a:rPr lang="en-US" sz="1400" dirty="0">
                <a:latin typeface="Times New Roman" panose="02020603050405020304" pitchFamily="18" charset="0"/>
                <a:cs typeface="Times New Roman" panose="02020603050405020304" pitchFamily="18" charset="0"/>
              </a:rPr>
              <a:t>: He</a:t>
            </a:r>
            <a:r>
              <a:rPr lang="zh-TW" altLang="en-US" sz="1400" dirty="0">
                <a:latin typeface="Times New Roman" panose="02020603050405020304" pitchFamily="18" charset="0"/>
                <a:cs typeface="Times New Roman" panose="02020603050405020304" pitchFamily="18" charset="0"/>
              </a:rPr>
              <a:t> </a:t>
            </a:r>
            <a:r>
              <a:rPr lang="en-US" altLang="zh-TW" sz="1400" dirty="0">
                <a:latin typeface="Times New Roman" panose="02020603050405020304" pitchFamily="18" charset="0"/>
                <a:cs typeface="Times New Roman" panose="02020603050405020304" pitchFamily="18" charset="0"/>
              </a:rPr>
              <a:t>sent</a:t>
            </a:r>
            <a:r>
              <a:rPr lang="zh-TW" altLang="en-US" sz="1400" dirty="0">
                <a:latin typeface="Times New Roman" panose="02020603050405020304" pitchFamily="18" charset="0"/>
                <a:cs typeface="Times New Roman" panose="02020603050405020304" pitchFamily="18" charset="0"/>
              </a:rPr>
              <a:t> </a:t>
            </a:r>
            <a:r>
              <a:rPr lang="en-US" altLang="zh-TW" sz="1400" dirty="0">
                <a:latin typeface="Times New Roman" panose="02020603050405020304" pitchFamily="18" charset="0"/>
                <a:cs typeface="Times New Roman" panose="02020603050405020304" pitchFamily="18" charset="0"/>
              </a:rPr>
              <a:t>the remains of Ding </a:t>
            </a:r>
            <a:r>
              <a:rPr lang="en-US" altLang="zh-TW" sz="1400" dirty="0" err="1">
                <a:latin typeface="Times New Roman" panose="02020603050405020304" pitchFamily="18" charset="0"/>
                <a:cs typeface="Times New Roman" panose="02020603050405020304" pitchFamily="18" charset="0"/>
              </a:rPr>
              <a:t>Ruchang</a:t>
            </a:r>
            <a:r>
              <a:rPr lang="en-US" altLang="zh-TW" sz="1400" dirty="0">
                <a:latin typeface="Times New Roman" panose="02020603050405020304" pitchFamily="18" charset="0"/>
                <a:cs typeface="Times New Roman" panose="02020603050405020304" pitchFamily="18" charset="0"/>
              </a:rPr>
              <a:t> from the captured</a:t>
            </a:r>
            <a:r>
              <a:rPr lang="en-HK" sz="1400" dirty="0">
                <a:latin typeface="Times New Roman" panose="02020603050405020304" pitchFamily="18" charset="0"/>
                <a:cs typeface="Times New Roman" panose="02020603050405020304" pitchFamily="18" charset="0"/>
              </a:rPr>
              <a:t> enemy </a:t>
            </a:r>
            <a:r>
              <a:rPr lang="en-HK" sz="1400" dirty="0" smtClean="0">
                <a:latin typeface="Times New Roman" panose="02020603050405020304" pitchFamily="18" charset="0"/>
                <a:cs typeface="Times New Roman" panose="02020603050405020304" pitchFamily="18" charset="0"/>
              </a:rPr>
              <a:t>warship</a:t>
            </a:r>
          </a:p>
          <a:p>
            <a:r>
              <a:rPr lang="en-HK" sz="1400" dirty="0">
                <a:latin typeface="Times New Roman" panose="02020603050405020304" pitchFamily="18" charset="0"/>
                <a:cs typeface="Times New Roman" panose="02020603050405020304" pitchFamily="18" charset="0"/>
              </a:rPr>
              <a:t> </a:t>
            </a:r>
            <a:r>
              <a:rPr lang="en-HK" sz="1400" dirty="0" smtClean="0">
                <a:latin typeface="Times New Roman" panose="02020603050405020304" pitchFamily="18" charset="0"/>
                <a:cs typeface="Times New Roman" panose="02020603050405020304" pitchFamily="18" charset="0"/>
              </a:rPr>
              <a:t> </a:t>
            </a:r>
            <a:r>
              <a:rPr lang="en-US" altLang="zh-TW" sz="1400" i="1" dirty="0" err="1">
                <a:latin typeface="Times New Roman" panose="02020603050405020304" pitchFamily="18" charset="0"/>
                <a:cs typeface="Times New Roman" panose="02020603050405020304" pitchFamily="18" charset="0"/>
              </a:rPr>
              <a:t>Kangji</a:t>
            </a:r>
            <a:r>
              <a:rPr lang="en-US" altLang="zh-TW" sz="1400" dirty="0">
                <a:latin typeface="Times New Roman" panose="02020603050405020304" pitchFamily="18" charset="0"/>
                <a:cs typeface="Times New Roman" panose="02020603050405020304" pitchFamily="18" charset="0"/>
              </a:rPr>
              <a:t> </a:t>
            </a:r>
            <a:r>
              <a:rPr lang="en-HK" sz="1400" dirty="0">
                <a:latin typeface="Times New Roman" panose="02020603050405020304" pitchFamily="18" charset="0"/>
                <a:cs typeface="Times New Roman" panose="02020603050405020304" pitchFamily="18" charset="0"/>
              </a:rPr>
              <a:t>back to China and was heavily praised by Japanese domestic public opinion.</a:t>
            </a: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AD1898</a:t>
            </a:r>
            <a:r>
              <a:rPr lang="en-US" sz="1400" dirty="0">
                <a:latin typeface="Times New Roman" panose="02020603050405020304" pitchFamily="18" charset="0"/>
                <a:cs typeface="Times New Roman" panose="02020603050405020304" pitchFamily="18" charset="0"/>
              </a:rPr>
              <a:t>: He</a:t>
            </a:r>
            <a:r>
              <a:rPr lang="en-HK" sz="1400" dirty="0">
                <a:latin typeface="Times New Roman" panose="02020603050405020304" pitchFamily="18" charset="0"/>
                <a:cs typeface="Times New Roman" panose="02020603050405020304" pitchFamily="18" charset="0"/>
              </a:rPr>
              <a:t> became a naval general.</a:t>
            </a: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AD1907</a:t>
            </a:r>
            <a:r>
              <a:rPr lang="en-US" sz="1400" dirty="0">
                <a:latin typeface="Times New Roman" panose="02020603050405020304" pitchFamily="18" charset="0"/>
                <a:cs typeface="Times New Roman" panose="02020603050405020304" pitchFamily="18" charset="0"/>
              </a:rPr>
              <a:t>: He became a </a:t>
            </a:r>
            <a:r>
              <a:rPr lang="en-US" sz="1400" dirty="0" smtClean="0">
                <a:latin typeface="Times New Roman" panose="02020603050405020304" pitchFamily="18" charset="0"/>
                <a:cs typeface="Times New Roman" panose="02020603050405020304" pitchFamily="18" charset="0"/>
              </a:rPr>
              <a:t>Count.</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AD1914</a:t>
            </a:r>
            <a:r>
              <a:rPr lang="en-US" sz="1400" dirty="0">
                <a:latin typeface="Times New Roman" panose="02020603050405020304" pitchFamily="18" charset="0"/>
                <a:cs typeface="Times New Roman" panose="02020603050405020304" pitchFamily="18" charset="0"/>
              </a:rPr>
              <a:t>: He </a:t>
            </a:r>
            <a:r>
              <a:rPr lang="en-HK" sz="1400" dirty="0" smtClean="0">
                <a:latin typeface="Times New Roman" panose="02020603050405020304" pitchFamily="18" charset="0"/>
                <a:cs typeface="Times New Roman" panose="02020603050405020304" pitchFamily="18" charset="0"/>
              </a:rPr>
              <a:t>died.</a:t>
            </a:r>
            <a:endParaRPr lang="en-HK" sz="1400" dirty="0">
              <a:latin typeface="Times New Roman" panose="02020603050405020304" pitchFamily="18" charset="0"/>
              <a:cs typeface="Times New Roman" panose="02020603050405020304" pitchFamily="18" charset="0"/>
            </a:endParaRPr>
          </a:p>
        </p:txBody>
      </p:sp>
      <p:pic>
        <p:nvPicPr>
          <p:cNvPr id="14" name="圖片 13" descr="Tsuboi Koz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570" y="4214191"/>
            <a:ext cx="1642760" cy="2454833"/>
          </a:xfrm>
          <a:prstGeom prst="rect">
            <a:avLst/>
          </a:prstGeom>
          <a:noFill/>
          <a:ln w="38100" cmpd="sng">
            <a:solidFill>
              <a:schemeClr val="bg1"/>
            </a:solid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a:ext>
          </a:extLst>
        </p:spPr>
      </p:pic>
      <p:sp>
        <p:nvSpPr>
          <p:cNvPr id="17" name="TextBox 8"/>
          <p:cNvSpPr txBox="1"/>
          <p:nvPr/>
        </p:nvSpPr>
        <p:spPr>
          <a:xfrm>
            <a:off x="2115812" y="4119702"/>
            <a:ext cx="3902897" cy="2643810"/>
          </a:xfrm>
          <a:prstGeom prst="rect">
            <a:avLst/>
          </a:prstGeom>
          <a:solidFill>
            <a:srgbClr val="4F81BD">
              <a:lumMod val="40000"/>
              <a:lumOff val="60000"/>
            </a:srgbClr>
          </a:solidFill>
          <a:ln w="28575">
            <a:noFill/>
          </a:ln>
        </p:spPr>
        <p:txBody>
          <a:bodyPr wrap="square" rtlCol="0">
            <a:noAutofit/>
          </a:bodyPr>
          <a:lstStyle/>
          <a:p>
            <a:r>
              <a:rPr lang="en-HK" sz="1400" dirty="0">
                <a:latin typeface="Times New Roman" panose="02020603050405020304" pitchFamily="18" charset="0"/>
                <a:cs typeface="Times New Roman" panose="02020603050405020304" pitchFamily="18" charset="0"/>
              </a:rPr>
              <a:t> </a:t>
            </a:r>
            <a:r>
              <a:rPr lang="en-US" altLang="zh-TW" sz="1400" b="1" dirty="0" err="1">
                <a:latin typeface="Times New Roman" panose="02020603050405020304" pitchFamily="18" charset="0"/>
                <a:cs typeface="Times New Roman" panose="02020603050405020304" pitchFamily="18" charset="0"/>
              </a:rPr>
              <a:t>Tsuboi</a:t>
            </a:r>
            <a:r>
              <a:rPr lang="en-US" altLang="zh-TW" sz="1400" b="1" dirty="0">
                <a:latin typeface="Times New Roman" panose="02020603050405020304" pitchFamily="18" charset="0"/>
                <a:cs typeface="Times New Roman" panose="02020603050405020304" pitchFamily="18" charset="0"/>
              </a:rPr>
              <a:t> Kozo</a:t>
            </a:r>
            <a:endParaRPr lang="en-HK"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AD1843</a:t>
            </a:r>
            <a:r>
              <a:rPr lang="en-US" sz="1400" dirty="0">
                <a:latin typeface="Times New Roman" panose="02020603050405020304" pitchFamily="18" charset="0"/>
                <a:cs typeface="Times New Roman" panose="02020603050405020304" pitchFamily="18" charset="0"/>
              </a:rPr>
              <a:t>: He was born in </a:t>
            </a:r>
            <a:r>
              <a:rPr lang="en-US" altLang="zh-TW" sz="1400" dirty="0">
                <a:latin typeface="Times New Roman" panose="02020603050405020304" pitchFamily="18" charset="0"/>
                <a:cs typeface="Times New Roman" panose="02020603050405020304" pitchFamily="18" charset="0"/>
              </a:rPr>
              <a:t>Yamaguchi prefecture.</a:t>
            </a: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AD1868</a:t>
            </a:r>
            <a:r>
              <a:rPr lang="en-US" sz="1400" dirty="0">
                <a:latin typeface="Times New Roman" panose="02020603050405020304" pitchFamily="18" charset="0"/>
                <a:cs typeface="Times New Roman" panose="02020603050405020304" pitchFamily="18" charset="0"/>
              </a:rPr>
              <a:t>: He became a </a:t>
            </a:r>
            <a:r>
              <a:rPr lang="en-US" sz="1400" dirty="0" err="1">
                <a:latin typeface="Times New Roman" panose="02020603050405020304" pitchFamily="18" charset="0"/>
                <a:cs typeface="Times New Roman" panose="02020603050405020304" pitchFamily="18" charset="0"/>
              </a:rPr>
              <a:t>Choshu</a:t>
            </a:r>
            <a:r>
              <a:rPr lang="en-US" sz="1400" dirty="0">
                <a:latin typeface="Times New Roman" panose="02020603050405020304" pitchFamily="18" charset="0"/>
                <a:cs typeface="Times New Roman" panose="02020603050405020304" pitchFamily="18" charset="0"/>
              </a:rPr>
              <a:t> Domain samurai.</a:t>
            </a: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AD1871</a:t>
            </a:r>
            <a:r>
              <a:rPr lang="en-US" sz="1400" dirty="0">
                <a:latin typeface="Times New Roman" panose="02020603050405020304" pitchFamily="18" charset="0"/>
                <a:cs typeface="Times New Roman" panose="02020603050405020304" pitchFamily="18" charset="0"/>
              </a:rPr>
              <a:t>: He became a naval</a:t>
            </a:r>
            <a:r>
              <a:rPr lang="zh-TW" altLang="en-US" sz="1400" dirty="0">
                <a:latin typeface="Times New Roman" panose="02020603050405020304" pitchFamily="18" charset="0"/>
                <a:cs typeface="Times New Roman" panose="02020603050405020304" pitchFamily="18" charset="0"/>
              </a:rPr>
              <a:t> </a:t>
            </a:r>
            <a:r>
              <a:rPr lang="en-US" altLang="zh-TW" sz="1400" dirty="0">
                <a:latin typeface="Times New Roman" panose="02020603050405020304" pitchFamily="18" charset="0"/>
                <a:cs typeface="Times New Roman" panose="02020603050405020304" pitchFamily="18" charset="0"/>
              </a:rPr>
              <a:t>captain and </a:t>
            </a:r>
            <a:r>
              <a:rPr lang="en-US" altLang="zh-TW" sz="1400" dirty="0" smtClean="0">
                <a:latin typeface="Times New Roman" panose="02020603050405020304" pitchFamily="18" charset="0"/>
                <a:cs typeface="Times New Roman" panose="02020603050405020304" pitchFamily="18" charset="0"/>
              </a:rPr>
              <a:t>then</a:t>
            </a:r>
          </a:p>
          <a:p>
            <a:r>
              <a:rPr lang="en-US" altLang="zh-TW" sz="1400" dirty="0" smtClean="0">
                <a:latin typeface="Times New Roman" panose="02020603050405020304" pitchFamily="18" charset="0"/>
                <a:cs typeface="Times New Roman" panose="02020603050405020304" pitchFamily="18" charset="0"/>
              </a:rPr>
              <a:t>  </a:t>
            </a:r>
            <a:r>
              <a:rPr lang="en-HK" sz="1400" dirty="0" smtClean="0">
                <a:latin typeface="Times New Roman" panose="02020603050405020304" pitchFamily="18" charset="0"/>
                <a:cs typeface="Times New Roman" panose="02020603050405020304" pitchFamily="18" charset="0"/>
              </a:rPr>
              <a:t>went to America to learn about their navy.</a:t>
            </a:r>
          </a:p>
          <a:p>
            <a:r>
              <a:rPr lang="en-US" sz="1400" dirty="0" smtClean="0">
                <a:latin typeface="Times New Roman" panose="02020603050405020304" pitchFamily="18" charset="0"/>
                <a:cs typeface="Times New Roman" panose="02020603050405020304" pitchFamily="18" charset="0"/>
              </a:rPr>
              <a:t>• AD1890</a:t>
            </a:r>
            <a:r>
              <a:rPr lang="en-HK" sz="1400" dirty="0">
                <a:latin typeface="Times New Roman" panose="02020603050405020304" pitchFamily="18" charset="0"/>
                <a:cs typeface="Times New Roman" panose="02020603050405020304" pitchFamily="18" charset="0"/>
              </a:rPr>
              <a:t>: He w</a:t>
            </a:r>
            <a:r>
              <a:rPr lang="en-US" altLang="zh-TW" sz="1400" dirty="0">
                <a:latin typeface="Times New Roman" panose="02020603050405020304" pitchFamily="18" charset="0"/>
                <a:cs typeface="Times New Roman" panose="02020603050405020304" pitchFamily="18" charset="0"/>
              </a:rPr>
              <a:t>as</a:t>
            </a:r>
            <a:r>
              <a:rPr lang="zh-TW" altLang="en-US" sz="1400" dirty="0">
                <a:latin typeface="Times New Roman" panose="02020603050405020304" pitchFamily="18" charset="0"/>
                <a:cs typeface="Times New Roman" panose="02020603050405020304" pitchFamily="18" charset="0"/>
              </a:rPr>
              <a:t> </a:t>
            </a:r>
            <a:r>
              <a:rPr lang="en-US" altLang="zh-TW" sz="1400" dirty="0">
                <a:latin typeface="Times New Roman" panose="02020603050405020304" pitchFamily="18" charset="0"/>
                <a:cs typeface="Times New Roman" panose="02020603050405020304" pitchFamily="18" charset="0"/>
              </a:rPr>
              <a:t>promoted</a:t>
            </a:r>
            <a:r>
              <a:rPr lang="zh-TW" altLang="en-US" sz="1400" dirty="0">
                <a:latin typeface="Times New Roman" panose="02020603050405020304" pitchFamily="18" charset="0"/>
                <a:cs typeface="Times New Roman" panose="02020603050405020304" pitchFamily="18" charset="0"/>
              </a:rPr>
              <a:t> </a:t>
            </a:r>
            <a:r>
              <a:rPr lang="en-US" altLang="zh-TW" sz="1400" dirty="0">
                <a:latin typeface="Times New Roman" panose="02020603050405020304" pitchFamily="18" charset="0"/>
                <a:cs typeface="Times New Roman" panose="02020603050405020304" pitchFamily="18" charset="0"/>
              </a:rPr>
              <a:t>to</a:t>
            </a:r>
            <a:r>
              <a:rPr lang="zh-TW" altLang="en-US" sz="1400" dirty="0">
                <a:latin typeface="Times New Roman" panose="02020603050405020304" pitchFamily="18" charset="0"/>
                <a:cs typeface="Times New Roman" panose="02020603050405020304" pitchFamily="18" charset="0"/>
              </a:rPr>
              <a:t> </a:t>
            </a:r>
            <a:r>
              <a:rPr lang="en-HK" sz="1400" dirty="0">
                <a:latin typeface="Times New Roman" panose="02020603050405020304" pitchFamily="18" charset="0"/>
                <a:cs typeface="Times New Roman" panose="02020603050405020304" pitchFamily="18" charset="0"/>
              </a:rPr>
              <a:t>naval</a:t>
            </a:r>
            <a:r>
              <a:rPr lang="zh-TW" altLang="en-US" sz="1400" dirty="0">
                <a:latin typeface="Times New Roman" panose="02020603050405020304" pitchFamily="18" charset="0"/>
                <a:cs typeface="Times New Roman" panose="02020603050405020304" pitchFamily="18" charset="0"/>
              </a:rPr>
              <a:t> </a:t>
            </a:r>
            <a:r>
              <a:rPr lang="en-US" altLang="zh-TW" sz="1400" dirty="0">
                <a:latin typeface="Times New Roman" panose="02020603050405020304" pitchFamily="18" charset="0"/>
                <a:cs typeface="Times New Roman" panose="02020603050405020304" pitchFamily="18" charset="0"/>
              </a:rPr>
              <a:t>major</a:t>
            </a:r>
            <a:r>
              <a:rPr lang="zh-TW" altLang="en-US" sz="1400" dirty="0">
                <a:latin typeface="Times New Roman" panose="02020603050405020304" pitchFamily="18" charset="0"/>
                <a:cs typeface="Times New Roman" panose="02020603050405020304" pitchFamily="18" charset="0"/>
              </a:rPr>
              <a:t> </a:t>
            </a:r>
            <a:r>
              <a:rPr lang="en-US" altLang="zh-TW" sz="1400" dirty="0" smtClean="0">
                <a:latin typeface="Times New Roman" panose="02020603050405020304" pitchFamily="18" charset="0"/>
                <a:cs typeface="Times New Roman" panose="02020603050405020304" pitchFamily="18" charset="0"/>
              </a:rPr>
              <a:t>general.</a:t>
            </a:r>
            <a:endParaRPr lang="en-HK"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AD1894</a:t>
            </a:r>
            <a:r>
              <a:rPr lang="en-US" sz="1400" dirty="0">
                <a:latin typeface="Times New Roman" panose="02020603050405020304" pitchFamily="18" charset="0"/>
                <a:cs typeface="Times New Roman" panose="02020603050405020304" pitchFamily="18" charset="0"/>
              </a:rPr>
              <a:t>: In the</a:t>
            </a:r>
            <a:r>
              <a:rPr lang="en-HK" sz="1400" dirty="0">
                <a:latin typeface="Times New Roman" panose="02020603050405020304" pitchFamily="18" charset="0"/>
                <a:cs typeface="Times New Roman" panose="02020603050405020304" pitchFamily="18" charset="0"/>
              </a:rPr>
              <a:t> </a:t>
            </a:r>
            <a:r>
              <a:rPr lang="en-HK" sz="1400" dirty="0" smtClean="0">
                <a:latin typeface="Times New Roman" panose="02020603050405020304" pitchFamily="18" charset="0"/>
                <a:cs typeface="Times New Roman" panose="02020603050405020304" pitchFamily="18" charset="0"/>
              </a:rPr>
              <a:t>Sino-Japanese </a:t>
            </a:r>
            <a:r>
              <a:rPr lang="en-HK" sz="1400" dirty="0">
                <a:latin typeface="Times New Roman" panose="02020603050405020304" pitchFamily="18" charset="0"/>
                <a:cs typeface="Times New Roman" panose="02020603050405020304" pitchFamily="18" charset="0"/>
              </a:rPr>
              <a:t>War, he was </a:t>
            </a:r>
            <a:r>
              <a:rPr lang="en-HK" sz="1400" dirty="0" smtClean="0">
                <a:latin typeface="Times New Roman" panose="02020603050405020304" pitchFamily="18" charset="0"/>
                <a:cs typeface="Times New Roman" panose="02020603050405020304" pitchFamily="18" charset="0"/>
              </a:rPr>
              <a:t>the</a:t>
            </a:r>
          </a:p>
          <a:p>
            <a:r>
              <a:rPr lang="en-HK" sz="1400" dirty="0">
                <a:latin typeface="Times New Roman" panose="02020603050405020304" pitchFamily="18" charset="0"/>
                <a:cs typeface="Times New Roman" panose="02020603050405020304" pitchFamily="18" charset="0"/>
              </a:rPr>
              <a:t> </a:t>
            </a:r>
            <a:r>
              <a:rPr lang="en-HK" sz="1400" dirty="0" smtClean="0">
                <a:latin typeface="Times New Roman" panose="02020603050405020304" pitchFamily="18" charset="0"/>
                <a:cs typeface="Times New Roman" panose="02020603050405020304" pitchFamily="18" charset="0"/>
              </a:rPr>
              <a:t> </a:t>
            </a:r>
            <a:r>
              <a:rPr lang="en-HK" sz="1400" dirty="0">
                <a:latin typeface="Times New Roman" panose="02020603050405020304" pitchFamily="18" charset="0"/>
                <a:cs typeface="Times New Roman" panose="02020603050405020304" pitchFamily="18" charset="0"/>
              </a:rPr>
              <a:t>commander of the </a:t>
            </a:r>
            <a:r>
              <a:rPr lang="en-US" altLang="zh-CN" sz="1400" dirty="0">
                <a:latin typeface="Times New Roman" panose="02020603050405020304" pitchFamily="18" charset="0"/>
                <a:cs typeface="Times New Roman" panose="02020603050405020304" pitchFamily="18" charset="0"/>
              </a:rPr>
              <a:t>vanguard.</a:t>
            </a:r>
            <a:endParaRPr lang="en-HK"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In the </a:t>
            </a:r>
            <a:r>
              <a:rPr lang="en-HK" sz="1400" dirty="0">
                <a:latin typeface="Times New Roman" panose="02020603050405020304" pitchFamily="18" charset="0"/>
                <a:cs typeface="Times New Roman" panose="02020603050405020304" pitchFamily="18" charset="0"/>
              </a:rPr>
              <a:t>Battle of the Yalu River, he was </a:t>
            </a:r>
            <a:r>
              <a:rPr lang="en-HK" sz="1400" dirty="0" smtClean="0">
                <a:latin typeface="Times New Roman" panose="02020603050405020304" pitchFamily="18" charset="0"/>
                <a:cs typeface="Times New Roman" panose="02020603050405020304" pitchFamily="18" charset="0"/>
              </a:rPr>
              <a:t>promoted</a:t>
            </a:r>
          </a:p>
          <a:p>
            <a:r>
              <a:rPr lang="en-HK" sz="1400" dirty="0" smtClean="0">
                <a:latin typeface="Times New Roman" panose="02020603050405020304" pitchFamily="18" charset="0"/>
                <a:cs typeface="Times New Roman" panose="02020603050405020304" pitchFamily="18" charset="0"/>
              </a:rPr>
              <a:t>  to </a:t>
            </a:r>
            <a:r>
              <a:rPr lang="en-US" altLang="zh-TW" sz="1400" dirty="0">
                <a:latin typeface="Times New Roman" panose="02020603050405020304" pitchFamily="18" charset="0"/>
                <a:cs typeface="Times New Roman" panose="02020603050405020304" pitchFamily="18" charset="0"/>
              </a:rPr>
              <a:t>lieutenant general and awarded with </a:t>
            </a:r>
            <a:r>
              <a:rPr lang="en-US" altLang="zh-TW" sz="1400" dirty="0" smtClean="0">
                <a:latin typeface="Times New Roman" panose="02020603050405020304" pitchFamily="18" charset="0"/>
                <a:cs typeface="Times New Roman" panose="02020603050405020304" pitchFamily="18" charset="0"/>
              </a:rPr>
              <a:t>Baron</a:t>
            </a:r>
          </a:p>
          <a:p>
            <a:r>
              <a:rPr lang="en-US" altLang="zh-TW" sz="1400" dirty="0" smtClean="0">
                <a:latin typeface="Times New Roman" panose="02020603050405020304" pitchFamily="18" charset="0"/>
                <a:cs typeface="Times New Roman" panose="02020603050405020304" pitchFamily="18" charset="0"/>
              </a:rPr>
              <a:t>  status.</a:t>
            </a:r>
            <a:endParaRPr lang="en-HK"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AD1898</a:t>
            </a:r>
            <a:r>
              <a:rPr lang="en-HK" sz="1400" dirty="0">
                <a:latin typeface="Times New Roman" panose="02020603050405020304" pitchFamily="18" charset="0"/>
                <a:cs typeface="Times New Roman" panose="02020603050405020304" pitchFamily="18" charset="0"/>
              </a:rPr>
              <a:t>: He </a:t>
            </a:r>
            <a:r>
              <a:rPr lang="en-HK" sz="1400" dirty="0" smtClean="0">
                <a:latin typeface="Times New Roman" panose="02020603050405020304" pitchFamily="18" charset="0"/>
                <a:cs typeface="Times New Roman" panose="02020603050405020304" pitchFamily="18" charset="0"/>
              </a:rPr>
              <a:t>died.</a:t>
            </a:r>
            <a:endParaRPr lang="en-HK" sz="1400" dirty="0">
              <a:latin typeface="Times New Roman" panose="02020603050405020304" pitchFamily="18" charset="0"/>
              <a:cs typeface="Times New Roman" panose="02020603050405020304" pitchFamily="18" charset="0"/>
            </a:endParaRPr>
          </a:p>
        </p:txBody>
      </p:sp>
      <p:sp>
        <p:nvSpPr>
          <p:cNvPr id="18" name="TextBox 12"/>
          <p:cNvSpPr txBox="1"/>
          <p:nvPr/>
        </p:nvSpPr>
        <p:spPr>
          <a:xfrm>
            <a:off x="6222044" y="4119702"/>
            <a:ext cx="2672573" cy="263149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HK" sz="1500" dirty="0">
                <a:latin typeface="Times New Roman" panose="02020603050405020304" pitchFamily="18" charset="0"/>
                <a:cs typeface="Times New Roman" panose="02020603050405020304" pitchFamily="18" charset="0"/>
              </a:rPr>
              <a:t>The navy of the Meiji Japan was constantly controlled by old powers in Satsuma. Therefore, even though </a:t>
            </a:r>
            <a:r>
              <a:rPr lang="en-US" sz="1500" dirty="0" err="1">
                <a:latin typeface="Times New Roman" panose="02020603050405020304" pitchFamily="18" charset="0"/>
                <a:cs typeface="Times New Roman" panose="02020603050405020304" pitchFamily="18" charset="0"/>
              </a:rPr>
              <a:t>Tsuboi</a:t>
            </a:r>
            <a:r>
              <a:rPr lang="en-US" sz="1500" dirty="0">
                <a:latin typeface="Times New Roman" panose="02020603050405020304" pitchFamily="18" charset="0"/>
                <a:cs typeface="Times New Roman" panose="02020603050405020304" pitchFamily="18" charset="0"/>
              </a:rPr>
              <a:t> Kozo had provided significant military service during the Battle of the</a:t>
            </a:r>
            <a:r>
              <a:rPr lang="en-HK" sz="1500" dirty="0">
                <a:latin typeface="Times New Roman" panose="02020603050405020304" pitchFamily="18" charset="0"/>
                <a:cs typeface="Times New Roman" panose="02020603050405020304" pitchFamily="18" charset="0"/>
              </a:rPr>
              <a:t> Yalu River, his official career was inferior to Ito </a:t>
            </a:r>
            <a:r>
              <a:rPr lang="en-US" altLang="zh-TW" sz="1500" dirty="0" err="1">
                <a:latin typeface="Times New Roman" panose="02020603050405020304" pitchFamily="18" charset="0"/>
                <a:cs typeface="Times New Roman" panose="02020603050405020304" pitchFamily="18" charset="0"/>
              </a:rPr>
              <a:t>Sukeyuki</a:t>
            </a:r>
            <a:r>
              <a:rPr lang="en-US" altLang="zh-TW" sz="1500" dirty="0">
                <a:latin typeface="Times New Roman" panose="02020603050405020304" pitchFamily="18" charset="0"/>
                <a:cs typeface="Times New Roman" panose="02020603050405020304" pitchFamily="18" charset="0"/>
              </a:rPr>
              <a:t> who was born in the same year since </a:t>
            </a:r>
            <a:r>
              <a:rPr lang="en-US" altLang="zh-TW" sz="1500" dirty="0" err="1">
                <a:latin typeface="Times New Roman" panose="02020603050405020304" pitchFamily="18" charset="0"/>
                <a:cs typeface="Times New Roman" panose="02020603050405020304" pitchFamily="18" charset="0"/>
              </a:rPr>
              <a:t>Tsuboi</a:t>
            </a:r>
            <a:r>
              <a:rPr lang="en-US" altLang="zh-TW" sz="1500" dirty="0">
                <a:latin typeface="Times New Roman" panose="02020603050405020304" pitchFamily="18" charset="0"/>
                <a:cs typeface="Times New Roman" panose="02020603050405020304" pitchFamily="18" charset="0"/>
              </a:rPr>
              <a:t> Kozo was born in the </a:t>
            </a:r>
            <a:r>
              <a:rPr lang="en-US" altLang="zh-TW" sz="1500" dirty="0" err="1">
                <a:latin typeface="Times New Roman" panose="02020603050405020304" pitchFamily="18" charset="0"/>
                <a:cs typeface="Times New Roman" panose="02020603050405020304" pitchFamily="18" charset="0"/>
              </a:rPr>
              <a:t>Choshu</a:t>
            </a:r>
            <a:r>
              <a:rPr lang="en-US" altLang="zh-TW" sz="1500" dirty="0">
                <a:latin typeface="Times New Roman" panose="02020603050405020304" pitchFamily="18" charset="0"/>
                <a:cs typeface="Times New Roman" panose="02020603050405020304" pitchFamily="18" charset="0"/>
              </a:rPr>
              <a:t> domain.</a:t>
            </a:r>
            <a:endParaRPr lang="en-HK"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085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top ba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0" y="0"/>
            <a:ext cx="9144000" cy="1208241"/>
          </a:xfrm>
          <a:prstGeom prst="rect">
            <a:avLst/>
          </a:prstGeom>
        </p:spPr>
      </p:pic>
      <p:sp>
        <p:nvSpPr>
          <p:cNvPr id="6" name="TextBox 2"/>
          <p:cNvSpPr txBox="1"/>
          <p:nvPr/>
        </p:nvSpPr>
        <p:spPr>
          <a:xfrm>
            <a:off x="-16153" y="624106"/>
            <a:ext cx="2085876" cy="757883"/>
          </a:xfrm>
          <a:prstGeom prst="rect">
            <a:avLst/>
          </a:prstGeom>
          <a:solidFill>
            <a:schemeClr val="accent2"/>
          </a:solidFill>
        </p:spPr>
        <p:txBody>
          <a:bodyPr wrap="square" rtlCol="0">
            <a:noAutofit/>
          </a:bodyPr>
          <a:lstStyle/>
          <a:p>
            <a:pPr>
              <a:spcAft>
                <a:spcPts val="0"/>
              </a:spcAft>
            </a:pPr>
            <a:r>
              <a:rPr lang="en-HK" altLang="zh-CN" sz="2400" dirty="0">
                <a:solidFill>
                  <a:srgbClr val="FFFFFF"/>
                </a:solidFill>
                <a:latin typeface="Times New Roman" panose="02020603050405020304" pitchFamily="18" charset="0"/>
                <a:ea typeface="新細明體"/>
                <a:cs typeface="Times New Roman" panose="02020603050405020304" pitchFamily="18" charset="0"/>
              </a:rPr>
              <a:t>Japanese naval uniform</a:t>
            </a:r>
            <a:endParaRPr lang="zh-HK" sz="2400" dirty="0">
              <a:effectLst/>
              <a:latin typeface="Times New Roman" panose="02020603050405020304" pitchFamily="18" charset="0"/>
              <a:ea typeface="新細明體"/>
              <a:cs typeface="Times New Roman" panose="02020603050405020304" pitchFamily="18" charset="0"/>
            </a:endParaRPr>
          </a:p>
        </p:txBody>
      </p:sp>
      <p:pic>
        <p:nvPicPr>
          <p:cNvPr id="7" name="圖片 6"/>
          <p:cNvPicPr/>
          <p:nvPr/>
        </p:nvPicPr>
        <p:blipFill>
          <a:blip r:embed="rId3">
            <a:extLst>
              <a:ext uri="{28A0092B-C50C-407E-A947-70E740481C1C}">
                <a14:useLocalDpi xmlns:a14="http://schemas.microsoft.com/office/drawing/2010/main" val="0"/>
              </a:ext>
            </a:extLst>
          </a:blip>
          <a:srcRect/>
          <a:stretch>
            <a:fillRect/>
          </a:stretch>
        </p:blipFill>
        <p:spPr bwMode="auto">
          <a:xfrm>
            <a:off x="1204150" y="1120869"/>
            <a:ext cx="662940" cy="457200"/>
          </a:xfrm>
          <a:prstGeom prst="rect">
            <a:avLst/>
          </a:prstGeom>
          <a:noFill/>
          <a:ln>
            <a:noFill/>
          </a:ln>
          <a:extLst>
            <a:ext uri="{FAA26D3D-D897-4be2-8F04-BA451C77F1D7}">
              <ma14:placeholderFlag xmlns:ma14="http://schemas.microsoft.com/office/mac/drawingml/2011/main" xmlns=""/>
            </a:ext>
          </a:extLst>
        </p:spPr>
      </p:pic>
      <p:pic>
        <p:nvPicPr>
          <p:cNvPr id="9" name="Picture 3"/>
          <p:cNvPicPr>
            <a:picLocks noChangeAspect="1" noChangeArrowheads="1"/>
          </p:cNvPicPr>
          <p:nvPr/>
        </p:nvPicPr>
        <p:blipFill>
          <a:blip r:embed="rId4" cstate="print"/>
          <a:srcRect/>
          <a:stretch>
            <a:fillRect/>
          </a:stretch>
        </p:blipFill>
        <p:spPr bwMode="auto">
          <a:xfrm>
            <a:off x="3492345" y="633033"/>
            <a:ext cx="4980833" cy="2635250"/>
          </a:xfrm>
          <a:prstGeom prst="rect">
            <a:avLst/>
          </a:prstGeom>
          <a:noFill/>
          <a:ln w="38100" cmpd="sng">
            <a:solidFill>
              <a:schemeClr val="accent3">
                <a:lumMod val="60000"/>
                <a:lumOff val="40000"/>
              </a:schemeClr>
            </a:solidFill>
            <a:miter lim="800000"/>
            <a:headEnd/>
            <a:tailEnd/>
          </a:ln>
          <a:effectLst>
            <a:outerShdw blurRad="50800" dist="38100" dir="2700000" algn="tl" rotWithShape="0">
              <a:prstClr val="black">
                <a:alpha val="40000"/>
              </a:prstClr>
            </a:outerShdw>
          </a:effectLst>
        </p:spPr>
      </p:pic>
      <p:sp>
        <p:nvSpPr>
          <p:cNvPr id="11" name="TextBox 32"/>
          <p:cNvSpPr txBox="1"/>
          <p:nvPr/>
        </p:nvSpPr>
        <p:spPr>
          <a:xfrm>
            <a:off x="3507010" y="199915"/>
            <a:ext cx="3903081" cy="397239"/>
          </a:xfrm>
          <a:prstGeom prst="rect">
            <a:avLst/>
          </a:prstGeom>
          <a:solidFill>
            <a:srgbClr val="9BBB59">
              <a:lumMod val="60000"/>
              <a:lumOff val="40000"/>
            </a:srgbClr>
          </a:solidFill>
        </p:spPr>
        <p:txBody>
          <a:bodyPr wrap="square" rtlCol="0">
            <a:noAutofit/>
          </a:bodyPr>
          <a:lstStyle/>
          <a:p>
            <a:r>
              <a:rPr lang="en-HK" dirty="0">
                <a:latin typeface="Times New Roman" panose="02020603050405020304" pitchFamily="18" charset="0"/>
                <a:cs typeface="Times New Roman" panose="02020603050405020304" pitchFamily="18" charset="0"/>
              </a:rPr>
              <a:t>The Battle of the Yalu River (Ukiyo-e)</a:t>
            </a:r>
          </a:p>
        </p:txBody>
      </p:sp>
      <p:pic>
        <p:nvPicPr>
          <p:cNvPr id="12" name="Picture 4"/>
          <p:cNvPicPr>
            <a:picLocks noChangeAspect="1" noChangeArrowheads="1"/>
          </p:cNvPicPr>
          <p:nvPr/>
        </p:nvPicPr>
        <p:blipFill>
          <a:blip r:embed="rId5" cstate="print"/>
          <a:srcRect/>
          <a:stretch>
            <a:fillRect/>
          </a:stretch>
        </p:blipFill>
        <p:spPr bwMode="auto">
          <a:xfrm>
            <a:off x="1969893" y="1877968"/>
            <a:ext cx="1102122" cy="2780629"/>
          </a:xfrm>
          <a:prstGeom prst="rect">
            <a:avLst/>
          </a:prstGeom>
          <a:noFill/>
          <a:ln w="38100">
            <a:solidFill>
              <a:schemeClr val="accent5">
                <a:lumMod val="60000"/>
                <a:lumOff val="40000"/>
              </a:schemeClr>
            </a:solidFill>
            <a:miter lim="800000"/>
            <a:headEnd/>
            <a:tailEnd/>
          </a:ln>
          <a:effectLst>
            <a:outerShdw blurRad="50800" dist="38100" dir="2700000" algn="tl" rotWithShape="0">
              <a:prstClr val="black">
                <a:alpha val="40000"/>
              </a:prstClr>
            </a:outerShdw>
          </a:effectLst>
        </p:spPr>
      </p:pic>
      <p:pic>
        <p:nvPicPr>
          <p:cNvPr id="14" name="Picture 5"/>
          <p:cNvPicPr>
            <a:picLocks noChangeAspect="1" noChangeArrowheads="1"/>
          </p:cNvPicPr>
          <p:nvPr/>
        </p:nvPicPr>
        <p:blipFill>
          <a:blip r:embed="rId6" cstate="print"/>
          <a:srcRect/>
          <a:stretch>
            <a:fillRect/>
          </a:stretch>
        </p:blipFill>
        <p:spPr bwMode="auto">
          <a:xfrm>
            <a:off x="5305067" y="3532660"/>
            <a:ext cx="3196156" cy="2902644"/>
          </a:xfrm>
          <a:prstGeom prst="rect">
            <a:avLst/>
          </a:prstGeom>
          <a:noFill/>
          <a:ln w="38100">
            <a:solidFill>
              <a:schemeClr val="accent5">
                <a:lumMod val="60000"/>
                <a:lumOff val="40000"/>
              </a:schemeClr>
            </a:solidFill>
            <a:miter lim="800000"/>
            <a:headEnd/>
            <a:tailEnd/>
          </a:ln>
          <a:effectLst>
            <a:outerShdw blurRad="50800" dist="38100" dir="2700000" algn="tl" rotWithShape="0">
              <a:prstClr val="black">
                <a:alpha val="40000"/>
              </a:prstClr>
            </a:outerShdw>
          </a:effectLst>
        </p:spPr>
      </p:pic>
      <p:sp>
        <p:nvSpPr>
          <p:cNvPr id="16" name="TextBox 14"/>
          <p:cNvSpPr txBox="1"/>
          <p:nvPr/>
        </p:nvSpPr>
        <p:spPr>
          <a:xfrm>
            <a:off x="92810" y="5168085"/>
            <a:ext cx="2504086" cy="1267219"/>
          </a:xfrm>
          <a:prstGeom prst="rect">
            <a:avLst/>
          </a:prstGeom>
          <a:solidFill>
            <a:srgbClr val="C0504D">
              <a:lumMod val="40000"/>
              <a:lumOff val="60000"/>
            </a:srgbClr>
          </a:solidFill>
        </p:spPr>
        <p:txBody>
          <a:bodyPr wrap="square" rtlCol="0">
            <a:noAutofit/>
          </a:bodyPr>
          <a:lstStyle/>
          <a:p>
            <a:pPr lvl="0" defTabSz="914400">
              <a:defRPr/>
            </a:pPr>
            <a:r>
              <a:rPr lang="en-HK" altLang="zh-CN" sz="1600" dirty="0">
                <a:solidFill>
                  <a:srgbClr val="000000"/>
                </a:solidFill>
                <a:latin typeface="Times New Roman" panose="02020603050405020304" pitchFamily="18" charset="0"/>
                <a:ea typeface="新細明體"/>
                <a:cs typeface="Times New Roman" panose="02020603050405020304" pitchFamily="18" charset="0"/>
              </a:rPr>
              <a:t>After the </a:t>
            </a:r>
            <a:r>
              <a:rPr lang="en-HK" altLang="zh-CN" sz="1600" dirty="0" smtClean="0">
                <a:solidFill>
                  <a:srgbClr val="000000"/>
                </a:solidFill>
                <a:latin typeface="Times New Roman" panose="02020603050405020304" pitchFamily="18" charset="0"/>
                <a:ea typeface="新細明體"/>
                <a:cs typeface="Times New Roman" panose="02020603050405020304" pitchFamily="18" charset="0"/>
              </a:rPr>
              <a:t>Sino</a:t>
            </a:r>
            <a:r>
              <a:rPr lang="en-HK" altLang="zh-CN" sz="1600" dirty="0" smtClean="0">
                <a:solidFill>
                  <a:srgbClr val="7030A0"/>
                </a:solidFill>
                <a:latin typeface="Times New Roman" panose="02020603050405020304" pitchFamily="18" charset="0"/>
                <a:ea typeface="新細明體"/>
                <a:cs typeface="Times New Roman" panose="02020603050405020304" pitchFamily="18" charset="0"/>
              </a:rPr>
              <a:t>-</a:t>
            </a:r>
            <a:r>
              <a:rPr lang="en-HK" altLang="zh-CN" sz="1600" dirty="0" smtClean="0">
                <a:solidFill>
                  <a:srgbClr val="000000"/>
                </a:solidFill>
                <a:latin typeface="Times New Roman" panose="02020603050405020304" pitchFamily="18" charset="0"/>
                <a:ea typeface="新細明體"/>
                <a:cs typeface="Times New Roman" panose="02020603050405020304" pitchFamily="18" charset="0"/>
              </a:rPr>
              <a:t>Japanese </a:t>
            </a:r>
            <a:r>
              <a:rPr lang="en-HK" altLang="zh-CN" sz="1600" dirty="0">
                <a:solidFill>
                  <a:srgbClr val="000000"/>
                </a:solidFill>
                <a:latin typeface="Times New Roman" panose="02020603050405020304" pitchFamily="18" charset="0"/>
                <a:ea typeface="新細明體"/>
                <a:cs typeface="Times New Roman" panose="02020603050405020304" pitchFamily="18" charset="0"/>
              </a:rPr>
              <a:t>war, </a:t>
            </a:r>
            <a:r>
              <a:rPr lang="en-US" altLang="zh-CN" sz="1600" dirty="0">
                <a:solidFill>
                  <a:srgbClr val="000000"/>
                </a:solidFill>
                <a:latin typeface="Times New Roman" panose="02020603050405020304" pitchFamily="18" charset="0"/>
                <a:ea typeface="新細明體"/>
                <a:cs typeface="Times New Roman" panose="02020603050405020304" pitchFamily="18" charset="0"/>
              </a:rPr>
              <a:t>Kabayama </a:t>
            </a:r>
            <a:r>
              <a:rPr lang="en-US" altLang="zh-CN" sz="1600" dirty="0" err="1">
                <a:solidFill>
                  <a:srgbClr val="000000"/>
                </a:solidFill>
                <a:latin typeface="Times New Roman" panose="02020603050405020304" pitchFamily="18" charset="0"/>
                <a:ea typeface="新細明體"/>
                <a:cs typeface="Times New Roman" panose="02020603050405020304" pitchFamily="18" charset="0"/>
              </a:rPr>
              <a:t>Sukenori</a:t>
            </a:r>
            <a:r>
              <a:rPr lang="en-US" altLang="zh-CN" sz="1600" dirty="0">
                <a:solidFill>
                  <a:srgbClr val="000000"/>
                </a:solidFill>
                <a:latin typeface="Times New Roman" panose="02020603050405020304" pitchFamily="18" charset="0"/>
                <a:ea typeface="新細明體"/>
                <a:cs typeface="Times New Roman" panose="02020603050405020304" pitchFamily="18" charset="0"/>
              </a:rPr>
              <a:t> was promoted and became </a:t>
            </a:r>
            <a:r>
              <a:rPr lang="en-HK" altLang="zh-CN" sz="1600" dirty="0">
                <a:solidFill>
                  <a:srgbClr val="000000"/>
                </a:solidFill>
                <a:latin typeface="Times New Roman" panose="02020603050405020304" pitchFamily="18" charset="0"/>
                <a:ea typeface="新細明體"/>
                <a:cs typeface="Times New Roman" panose="02020603050405020304" pitchFamily="18" charset="0"/>
              </a:rPr>
              <a:t>Taiwan’s first colonial governor.</a:t>
            </a:r>
            <a:endParaRPr kumimoji="0" lang="zh-HK" alt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18" name="TextBox 22"/>
          <p:cNvSpPr txBox="1"/>
          <p:nvPr/>
        </p:nvSpPr>
        <p:spPr>
          <a:xfrm>
            <a:off x="3306412" y="3532660"/>
            <a:ext cx="1877868" cy="2429228"/>
          </a:xfrm>
          <a:prstGeom prst="rect">
            <a:avLst/>
          </a:prstGeom>
          <a:solidFill>
            <a:srgbClr val="C0504D">
              <a:lumMod val="40000"/>
              <a:lumOff val="60000"/>
            </a:srgbClr>
          </a:solidFill>
        </p:spPr>
        <p:txBody>
          <a:bodyPr wrap="square" rtlCol="0">
            <a:noAutofit/>
          </a:bodyPr>
          <a:lstStyle/>
          <a:p>
            <a:pPr lvl="0" defTabSz="914400">
              <a:defRPr/>
            </a:pPr>
            <a:r>
              <a:rPr lang="en-US" altLang="zh-TW" sz="1400" dirty="0">
                <a:solidFill>
                  <a:srgbClr val="000000"/>
                </a:solidFill>
                <a:latin typeface="Times New Roman" panose="02020603050405020304" pitchFamily="18" charset="0"/>
                <a:ea typeface="新細明體"/>
                <a:cs typeface="Times New Roman" panose="02020603050405020304" pitchFamily="18" charset="0"/>
              </a:rPr>
              <a:t>The senior officers who assisted Kabayama </a:t>
            </a:r>
            <a:r>
              <a:rPr lang="en-US" altLang="zh-TW" sz="1400" dirty="0" err="1">
                <a:solidFill>
                  <a:srgbClr val="000000"/>
                </a:solidFill>
                <a:latin typeface="Times New Roman" panose="02020603050405020304" pitchFamily="18" charset="0"/>
                <a:ea typeface="新細明體"/>
                <a:cs typeface="Times New Roman" panose="02020603050405020304" pitchFamily="18" charset="0"/>
              </a:rPr>
              <a:t>Sukenori</a:t>
            </a:r>
            <a:r>
              <a:rPr lang="en-US" altLang="zh-TW" sz="1400" dirty="0">
                <a:solidFill>
                  <a:srgbClr val="000000"/>
                </a:solidFill>
                <a:latin typeface="Times New Roman" panose="02020603050405020304" pitchFamily="18" charset="0"/>
                <a:ea typeface="新細明體"/>
                <a:cs typeface="Times New Roman" panose="02020603050405020304" pitchFamily="18" charset="0"/>
              </a:rPr>
              <a:t> to command the </a:t>
            </a:r>
            <a:r>
              <a:rPr lang="en-US" altLang="zh-TW" sz="1400" i="1" dirty="0" err="1">
                <a:solidFill>
                  <a:srgbClr val="000000"/>
                </a:solidFill>
                <a:latin typeface="Times New Roman" panose="02020603050405020304" pitchFamily="18" charset="0"/>
                <a:ea typeface="新細明體"/>
                <a:cs typeface="Times New Roman" panose="02020603050405020304" pitchFamily="18" charset="0"/>
              </a:rPr>
              <a:t>Saikyo</a:t>
            </a:r>
            <a:r>
              <a:rPr lang="en-US" altLang="zh-TW" sz="1400" i="1" dirty="0">
                <a:solidFill>
                  <a:srgbClr val="000000"/>
                </a:solidFill>
                <a:latin typeface="Times New Roman" panose="02020603050405020304" pitchFamily="18" charset="0"/>
                <a:ea typeface="新細明體"/>
                <a:cs typeface="Times New Roman" panose="02020603050405020304" pitchFamily="18" charset="0"/>
              </a:rPr>
              <a:t> Maru</a:t>
            </a:r>
            <a:r>
              <a:rPr lang="en-US" altLang="zh-TW" sz="1400" dirty="0">
                <a:solidFill>
                  <a:srgbClr val="000000"/>
                </a:solidFill>
                <a:latin typeface="Times New Roman" panose="02020603050405020304" pitchFamily="18" charset="0"/>
                <a:ea typeface="新細明體"/>
                <a:cs typeface="Times New Roman" panose="02020603050405020304" pitchFamily="18" charset="0"/>
              </a:rPr>
              <a:t> had more or less the same uniform as Kabayama. However, if you examine it closely, the senior officers had less golden thread. </a:t>
            </a:r>
            <a:endParaRPr kumimoji="0" lang="zh-HK" alt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新細明體"/>
              <a:cs typeface="Times New Roman" panose="02020603050405020304" pitchFamily="18" charset="0"/>
            </a:endParaRPr>
          </a:p>
        </p:txBody>
      </p:sp>
      <p:sp>
        <p:nvSpPr>
          <p:cNvPr id="20" name="TextBox 25"/>
          <p:cNvSpPr txBox="1"/>
          <p:nvPr/>
        </p:nvSpPr>
        <p:spPr>
          <a:xfrm>
            <a:off x="3436011" y="6013753"/>
            <a:ext cx="1757081" cy="638175"/>
          </a:xfrm>
          <a:prstGeom prst="rect">
            <a:avLst/>
          </a:prstGeom>
          <a:solidFill>
            <a:srgbClr val="C0504D">
              <a:lumMod val="40000"/>
              <a:lumOff val="60000"/>
            </a:srgbClr>
          </a:solidFill>
        </p:spPr>
        <p:txBody>
          <a:bodyPr wrap="square" rtlCol="0">
            <a:noAutofit/>
          </a:bodyPr>
          <a:lstStyle/>
          <a:p>
            <a:r>
              <a:rPr lang="en-HK" sz="1500" dirty="0">
                <a:latin typeface="Times New Roman" panose="02020603050405020304" pitchFamily="18" charset="0"/>
                <a:cs typeface="Times New Roman" panose="02020603050405020304" pitchFamily="18" charset="0"/>
              </a:rPr>
              <a:t>Average uniform for warship infantry</a:t>
            </a:r>
          </a:p>
        </p:txBody>
      </p:sp>
      <p:cxnSp>
        <p:nvCxnSpPr>
          <p:cNvPr id="22" name="Straight Connector 10"/>
          <p:cNvCxnSpPr/>
          <p:nvPr/>
        </p:nvCxnSpPr>
        <p:spPr>
          <a:xfrm flipV="1">
            <a:off x="3134155" y="1877969"/>
            <a:ext cx="1180397" cy="401588"/>
          </a:xfrm>
          <a:prstGeom prst="line">
            <a:avLst/>
          </a:prstGeom>
          <a:ln w="28575">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0"/>
          <p:cNvCxnSpPr/>
          <p:nvPr/>
        </p:nvCxnSpPr>
        <p:spPr>
          <a:xfrm flipV="1">
            <a:off x="5063492" y="5491128"/>
            <a:ext cx="1115271" cy="1"/>
          </a:xfrm>
          <a:prstGeom prst="line">
            <a:avLst/>
          </a:prstGeom>
          <a:ln w="28575">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10"/>
          <p:cNvCxnSpPr/>
          <p:nvPr/>
        </p:nvCxnSpPr>
        <p:spPr>
          <a:xfrm flipV="1">
            <a:off x="5063493" y="6018027"/>
            <a:ext cx="2466621" cy="1"/>
          </a:xfrm>
          <a:prstGeom prst="line">
            <a:avLst/>
          </a:prstGeom>
          <a:ln w="28575">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5" name="Elbow Connector 20"/>
          <p:cNvCxnSpPr/>
          <p:nvPr/>
        </p:nvCxnSpPr>
        <p:spPr>
          <a:xfrm rot="16200000" flipH="1">
            <a:off x="4787150" y="2753266"/>
            <a:ext cx="1661332" cy="1108649"/>
          </a:xfrm>
          <a:prstGeom prst="bentConnector3">
            <a:avLst>
              <a:gd name="adj1" fmla="val 50000"/>
            </a:avLst>
          </a:prstGeom>
          <a:ln w="28575">
            <a:solidFill>
              <a:srgbClr val="FF0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4" name="TextBox 8"/>
          <p:cNvSpPr txBox="1"/>
          <p:nvPr/>
        </p:nvSpPr>
        <p:spPr>
          <a:xfrm>
            <a:off x="82058" y="1816866"/>
            <a:ext cx="1856765" cy="3139321"/>
          </a:xfrm>
          <a:prstGeom prst="rect">
            <a:avLst/>
          </a:prstGeom>
          <a:solidFill>
            <a:srgbClr val="F79646">
              <a:lumMod val="40000"/>
              <a:lumOff val="60000"/>
            </a:srgbClr>
          </a:solidFill>
        </p:spPr>
        <p:txBody>
          <a:bodyPr wrap="square" rtlCol="0">
            <a:spAutoFit/>
          </a:bodyPr>
          <a:lstStyle/>
          <a:p>
            <a:pPr lvl="0" defTabSz="914400">
              <a:lnSpc>
                <a:spcPct val="110000"/>
              </a:lnSpc>
              <a:defRPr/>
            </a:pPr>
            <a:r>
              <a:rPr lang="en-HK" altLang="zh-CN" sz="1500" dirty="0">
                <a:latin typeface="Times New Roman" panose="02020603050405020304" pitchFamily="18" charset="0"/>
                <a:ea typeface="新細明體"/>
                <a:cs typeface="Times New Roman" panose="02020603050405020304" pitchFamily="18" charset="0"/>
              </a:rPr>
              <a:t>The Battle of the Yalu River was very important </a:t>
            </a:r>
            <a:r>
              <a:rPr lang="en-HK" altLang="zh-CN" sz="1500" dirty="0" smtClean="0">
                <a:latin typeface="Times New Roman" panose="02020603050405020304" pitchFamily="18" charset="0"/>
                <a:ea typeface="新細明體"/>
                <a:cs typeface="Times New Roman" panose="02020603050405020304" pitchFamily="18" charset="0"/>
              </a:rPr>
              <a:t>to Japan</a:t>
            </a:r>
            <a:r>
              <a:rPr lang="en-HK" altLang="zh-CN" sz="1500" dirty="0">
                <a:latin typeface="Times New Roman" panose="02020603050405020304" pitchFamily="18" charset="0"/>
                <a:ea typeface="新細明體"/>
                <a:cs typeface="Times New Roman" panose="02020603050405020304" pitchFamily="18" charset="0"/>
              </a:rPr>
              <a:t>. Therefore, they </a:t>
            </a:r>
            <a:r>
              <a:rPr lang="en-US" altLang="zh-CN" sz="1500" dirty="0">
                <a:latin typeface="Times New Roman" panose="02020603050405020304" pitchFamily="18" charset="0"/>
                <a:ea typeface="新細明體"/>
                <a:cs typeface="Times New Roman" panose="02020603050405020304" pitchFamily="18" charset="0"/>
              </a:rPr>
              <a:t>appointed the highest minister in the Japanese navy, the Chief of the Naval Staff, Kabayama </a:t>
            </a:r>
            <a:r>
              <a:rPr lang="en-US" altLang="zh-CN" sz="1500" dirty="0" err="1" smtClean="0">
                <a:latin typeface="Times New Roman" panose="02020603050405020304" pitchFamily="18" charset="0"/>
                <a:ea typeface="新細明體"/>
                <a:cs typeface="Times New Roman" panose="02020603050405020304" pitchFamily="18" charset="0"/>
              </a:rPr>
              <a:t>Sukenori</a:t>
            </a:r>
            <a:r>
              <a:rPr lang="en-US" altLang="zh-CN" sz="1500" dirty="0" smtClean="0">
                <a:latin typeface="Times New Roman" panose="02020603050405020304" pitchFamily="18" charset="0"/>
                <a:ea typeface="新細明體"/>
                <a:cs typeface="Times New Roman" panose="02020603050405020304" pitchFamily="18" charset="0"/>
              </a:rPr>
              <a:t> </a:t>
            </a:r>
            <a:r>
              <a:rPr lang="en-US" altLang="zh-TW" sz="1500" dirty="0" smtClean="0">
                <a:latin typeface="Times New Roman" panose="02020603050405020304" pitchFamily="18" charset="0"/>
                <a:ea typeface="新細明體"/>
                <a:cs typeface="Times New Roman" panose="02020603050405020304" pitchFamily="18" charset="0"/>
              </a:rPr>
              <a:t>(</a:t>
            </a:r>
            <a:r>
              <a:rPr lang="zh-TW" altLang="en-US" sz="1500" dirty="0" smtClean="0">
                <a:latin typeface="Times New Roman" panose="02020603050405020304" pitchFamily="18" charset="0"/>
                <a:ea typeface="新細明體"/>
                <a:cs typeface="Times New Roman" panose="02020603050405020304" pitchFamily="18" charset="0"/>
              </a:rPr>
              <a:t>樺山資紀</a:t>
            </a:r>
            <a:r>
              <a:rPr lang="en-US" altLang="zh-TW" sz="1500" dirty="0" smtClean="0">
                <a:latin typeface="Times New Roman" panose="02020603050405020304" pitchFamily="18" charset="0"/>
                <a:ea typeface="新細明體"/>
                <a:cs typeface="Times New Roman" panose="02020603050405020304" pitchFamily="18" charset="0"/>
              </a:rPr>
              <a:t>)</a:t>
            </a:r>
            <a:r>
              <a:rPr lang="en-US" altLang="zh-CN" sz="1500" dirty="0" smtClean="0">
                <a:latin typeface="Times New Roman" panose="02020603050405020304" pitchFamily="18" charset="0"/>
                <a:ea typeface="新細明體"/>
                <a:cs typeface="Times New Roman" panose="02020603050405020304" pitchFamily="18" charset="0"/>
              </a:rPr>
              <a:t>, </a:t>
            </a:r>
            <a:r>
              <a:rPr lang="en-US" altLang="zh-CN" sz="1500" dirty="0">
                <a:latin typeface="Times New Roman" panose="02020603050405020304" pitchFamily="18" charset="0"/>
                <a:ea typeface="新細明體"/>
                <a:cs typeface="Times New Roman" panose="02020603050405020304" pitchFamily="18" charset="0"/>
              </a:rPr>
              <a:t>to watch the battle on the </a:t>
            </a:r>
            <a:r>
              <a:rPr lang="en-US" altLang="zh-CN" sz="1500" i="1" dirty="0" err="1">
                <a:latin typeface="Times New Roman" panose="02020603050405020304" pitchFamily="18" charset="0"/>
                <a:ea typeface="新細明體"/>
                <a:cs typeface="Times New Roman" panose="02020603050405020304" pitchFamily="18" charset="0"/>
              </a:rPr>
              <a:t>Saikyo</a:t>
            </a:r>
            <a:r>
              <a:rPr lang="en-US" altLang="zh-CN" sz="1500" i="1" dirty="0">
                <a:latin typeface="Times New Roman" panose="02020603050405020304" pitchFamily="18" charset="0"/>
                <a:ea typeface="新細明體"/>
                <a:cs typeface="Times New Roman" panose="02020603050405020304" pitchFamily="18" charset="0"/>
              </a:rPr>
              <a:t> Maru</a:t>
            </a:r>
            <a:r>
              <a:rPr lang="en-US" altLang="zh-CN" sz="1500" dirty="0">
                <a:latin typeface="Times New Roman" panose="02020603050405020304" pitchFamily="18" charset="0"/>
                <a:ea typeface="新細明體"/>
                <a:cs typeface="Times New Roman" panose="02020603050405020304" pitchFamily="18" charset="0"/>
              </a:rPr>
              <a:t>. </a:t>
            </a:r>
            <a:endParaRPr kumimoji="0" lang="zh-HK" altLang="en-US" sz="1500" b="0" i="0" u="none" strike="noStrike" kern="0" cap="none" spc="0" normalizeH="0" baseline="0" noProof="0" dirty="0">
              <a:ln>
                <a:noFill/>
              </a:ln>
              <a:effectLst/>
              <a:uLnTx/>
              <a:uFillTx/>
              <a:latin typeface="Times New Roman" panose="02020603050405020304" pitchFamily="18" charset="0"/>
              <a:ea typeface="新細明體"/>
              <a:cs typeface="Times New Roman" panose="02020603050405020304" pitchFamily="18" charset="0"/>
            </a:endParaRPr>
          </a:p>
        </p:txBody>
      </p:sp>
    </p:spTree>
    <p:extLst>
      <p:ext uri="{BB962C8B-B14F-4D97-AF65-F5344CB8AC3E}">
        <p14:creationId xmlns:p14="http://schemas.microsoft.com/office/powerpoint/2010/main" val="33359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44"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19845</TotalTime>
  <Words>4692</Words>
  <Application>Microsoft Office PowerPoint</Application>
  <PresentationFormat>如螢幕大小 (4:3)</PresentationFormat>
  <Paragraphs>574</Paragraphs>
  <Slides>33</Slides>
  <Notes>7</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33</vt:i4>
      </vt:variant>
    </vt:vector>
  </HeadingPairs>
  <TitlesOfParts>
    <vt:vector size="42" baseType="lpstr">
      <vt:lpstr>BiauKai</vt:lpstr>
      <vt:lpstr>宋体</vt:lpstr>
      <vt:lpstr>新細明體</vt:lpstr>
      <vt:lpstr>新細明體</vt:lpstr>
      <vt:lpstr>Arial</vt:lpstr>
      <vt:lpstr>Calibri</vt:lpstr>
      <vt:lpstr>Tahoma</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trilink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albert lau</dc:creator>
  <cp:lastModifiedBy>CHU, Chi-fu</cp:lastModifiedBy>
  <cp:revision>1372</cp:revision>
  <dcterms:created xsi:type="dcterms:W3CDTF">2017-02-07T17:12:51Z</dcterms:created>
  <dcterms:modified xsi:type="dcterms:W3CDTF">2020-06-29T09:44:56Z</dcterms:modified>
</cp:coreProperties>
</file>