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56" r:id="rId2"/>
    <p:sldId id="259" r:id="rId3"/>
    <p:sldId id="283" r:id="rId4"/>
    <p:sldId id="260" r:id="rId5"/>
    <p:sldId id="258" r:id="rId6"/>
    <p:sldId id="257" r:id="rId7"/>
    <p:sldId id="261" r:id="rId8"/>
    <p:sldId id="262" r:id="rId9"/>
    <p:sldId id="263" r:id="rId10"/>
    <p:sldId id="284" r:id="rId11"/>
    <p:sldId id="264" r:id="rId12"/>
    <p:sldId id="265" r:id="rId13"/>
    <p:sldId id="266" r:id="rId14"/>
    <p:sldId id="285" r:id="rId15"/>
    <p:sldId id="268" r:id="rId16"/>
    <p:sldId id="269" r:id="rId17"/>
    <p:sldId id="270" r:id="rId18"/>
    <p:sldId id="271" r:id="rId19"/>
    <p:sldId id="272" r:id="rId20"/>
    <p:sldId id="273" r:id="rId21"/>
  </p:sldIdLst>
  <p:sldSz cx="9144000" cy="6858000" type="screen4x3"/>
  <p:notesSz cx="6858000" cy="9144000"/>
  <p:defaultText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86391" autoAdjust="0"/>
  </p:normalViewPr>
  <p:slideViewPr>
    <p:cSldViewPr snapToGrid="0" snapToObjects="1">
      <p:cViewPr varScale="1">
        <p:scale>
          <a:sx n="75" d="100"/>
          <a:sy n="75" d="100"/>
        </p:scale>
        <p:origin x="78" y="546"/>
      </p:cViewPr>
      <p:guideLst>
        <p:guide orient="horz" pos="2160"/>
        <p:guide pos="2880"/>
      </p:guideLst>
    </p:cSldViewPr>
  </p:slideViewPr>
  <p:outlineViewPr>
    <p:cViewPr>
      <p:scale>
        <a:sx n="33" d="100"/>
        <a:sy n="33" d="100"/>
      </p:scale>
      <p:origin x="328"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EC46B55-62D9-0F41-BC47-304FAF785C52}" type="datetimeFigureOut">
              <a:rPr kumimoji="1" lang="zh-TW" altLang="en-US" smtClean="0"/>
              <a:t>2020/6/29</a:t>
            </a:fld>
            <a:endParaRPr kumimoji="1"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7D6990B-DB6A-C14B-A7FD-024B5123F023}" type="slidenum">
              <a:rPr kumimoji="1" lang="zh-TW" altLang="en-US" smtClean="0"/>
              <a:t>‹#›</a:t>
            </a:fld>
            <a:endParaRPr kumimoji="1" lang="zh-TW" altLang="en-US"/>
          </a:p>
        </p:txBody>
      </p:sp>
    </p:spTree>
    <p:extLst>
      <p:ext uri="{BB962C8B-B14F-4D97-AF65-F5344CB8AC3E}">
        <p14:creationId xmlns:p14="http://schemas.microsoft.com/office/powerpoint/2010/main" val="14562322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DDCEB3-CAC4-AA47-85D1-1DF3EB2F8EB3}" type="datetimeFigureOut">
              <a:rPr kumimoji="1" lang="zh-TW" altLang="en-US" smtClean="0"/>
              <a:t>2020/6/29</a:t>
            </a:fld>
            <a:endParaRPr kumimoji="1" lang="zh-TW" altLang="en-US"/>
          </a:p>
        </p:txBody>
      </p:sp>
      <p:sp>
        <p:nvSpPr>
          <p:cNvPr id="4" name="投影片影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91AEF7-A788-AF4F-9728-C9724F650778}" type="slidenum">
              <a:rPr kumimoji="1" lang="zh-TW" altLang="en-US" smtClean="0"/>
              <a:t>‹#›</a:t>
            </a:fld>
            <a:endParaRPr kumimoji="1" lang="zh-TW" altLang="en-US"/>
          </a:p>
        </p:txBody>
      </p:sp>
    </p:spTree>
    <p:extLst>
      <p:ext uri="{BB962C8B-B14F-4D97-AF65-F5344CB8AC3E}">
        <p14:creationId xmlns:p14="http://schemas.microsoft.com/office/powerpoint/2010/main" val="27757967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B91AEF7-A788-AF4F-9728-C9724F650778}" type="slidenum">
              <a:rPr kumimoji="1" lang="zh-TW" altLang="en-US" smtClean="0"/>
              <a:t>1</a:t>
            </a:fld>
            <a:endParaRPr kumimoji="1" lang="zh-TW" altLang="en-US"/>
          </a:p>
        </p:txBody>
      </p:sp>
    </p:spTree>
    <p:extLst>
      <p:ext uri="{BB962C8B-B14F-4D97-AF65-F5344CB8AC3E}">
        <p14:creationId xmlns:p14="http://schemas.microsoft.com/office/powerpoint/2010/main" val="3075475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B91AEF7-A788-AF4F-9728-C9724F650778}" type="slidenum">
              <a:rPr kumimoji="1" lang="zh-TW" altLang="en-US" smtClean="0"/>
              <a:t>2</a:t>
            </a:fld>
            <a:endParaRPr kumimoji="1" lang="zh-TW" altLang="en-US"/>
          </a:p>
        </p:txBody>
      </p:sp>
    </p:spTree>
    <p:extLst>
      <p:ext uri="{BB962C8B-B14F-4D97-AF65-F5344CB8AC3E}">
        <p14:creationId xmlns:p14="http://schemas.microsoft.com/office/powerpoint/2010/main" val="3595178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kumimoji="1" lang="zh-TW" altLang="en-US"/>
              <a:t>按一下以編輯母片標題樣式</a:t>
            </a:r>
          </a:p>
        </p:txBody>
      </p:sp>
      <p:sp>
        <p:nvSpPr>
          <p:cNvPr id="3" name="子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TW" altLang="en-US"/>
              <a:t>按一下以編輯母片子標題樣式</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800852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1523957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垂直標題 1"/>
          <p:cNvSpPr>
            <a:spLocks noGrp="1"/>
          </p:cNvSpPr>
          <p:nvPr>
            <p:ph type="title" orient="vert"/>
          </p:nvPr>
        </p:nvSpPr>
        <p:spPr>
          <a:xfrm>
            <a:off x="6629400" y="274638"/>
            <a:ext cx="2057400" cy="5851525"/>
          </a:xfrm>
        </p:spPr>
        <p:txBody>
          <a:bodyPr vert="eaVert"/>
          <a:lstStyle/>
          <a:p>
            <a:r>
              <a:rPr kumimoji="1"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718212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內容版面配置區 2"/>
          <p:cNvSpPr>
            <a:spLocks noGrp="1"/>
          </p:cNvSpPr>
          <p:nvPr>
            <p:ph idx="1"/>
          </p:nvPr>
        </p:nvSpPr>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2792891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kumimoji="1"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TW" altLang="en-US"/>
              <a:t>按一下以編輯母片文字樣式</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2669166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日期版面配置區 4"/>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395418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kumimoji="1"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7" name="日期版面配置區 6"/>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8" name="頁尾版面配置區 7"/>
          <p:cNvSpPr>
            <a:spLocks noGrp="1"/>
          </p:cNvSpPr>
          <p:nvPr>
            <p:ph type="ftr" sz="quarter" idx="11"/>
          </p:nvPr>
        </p:nvSpPr>
        <p:spPr/>
        <p:txBody>
          <a:bodyPr/>
          <a:lstStyle/>
          <a:p>
            <a:endParaRPr kumimoji="1" lang="zh-TW" altLang="en-US"/>
          </a:p>
        </p:txBody>
      </p:sp>
      <p:sp>
        <p:nvSpPr>
          <p:cNvPr id="9" name="投影片編號版面配置區 8"/>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962678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日期版面配置區 2"/>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4" name="頁尾版面配置區 3"/>
          <p:cNvSpPr>
            <a:spLocks noGrp="1"/>
          </p:cNvSpPr>
          <p:nvPr>
            <p:ph type="ftr" sz="quarter" idx="11"/>
          </p:nvPr>
        </p:nvSpPr>
        <p:spPr/>
        <p:txBody>
          <a:bodyPr/>
          <a:lstStyle/>
          <a:p>
            <a:endParaRPr kumimoji="1" lang="zh-TW" altLang="en-US"/>
          </a:p>
        </p:txBody>
      </p:sp>
      <p:sp>
        <p:nvSpPr>
          <p:cNvPr id="5" name="投影片編號版面配置區 4"/>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287981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3" name="頁尾版面配置區 2"/>
          <p:cNvSpPr>
            <a:spLocks noGrp="1"/>
          </p:cNvSpPr>
          <p:nvPr>
            <p:ph type="ftr" sz="quarter" idx="1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851027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kumimoji="1"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a:t>按一下以編輯母片文字樣式</a:t>
            </a:r>
          </a:p>
        </p:txBody>
      </p:sp>
      <p:sp>
        <p:nvSpPr>
          <p:cNvPr id="5" name="日期版面配置區 4"/>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609011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kumimoji="1"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a:t>按一下以編輯母片文字樣式</a:t>
            </a:r>
          </a:p>
        </p:txBody>
      </p:sp>
      <p:sp>
        <p:nvSpPr>
          <p:cNvPr id="5" name="日期版面配置區 4"/>
          <p:cNvSpPr>
            <a:spLocks noGrp="1"/>
          </p:cNvSpPr>
          <p:nvPr>
            <p:ph type="dt" sz="half" idx="10"/>
          </p:nvPr>
        </p:nvSpPr>
        <p:spPr/>
        <p:txBody>
          <a:bodyPr/>
          <a:lstStyle/>
          <a:p>
            <a:fld id="{F5BDA9FA-EB68-3B40-918A-FB3F6C7FF9A3}" type="datetimeFigureOut">
              <a:rPr kumimoji="1" lang="zh-TW" altLang="en-US" smtClean="0"/>
              <a:t>2020/6/29</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985446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BDA9FA-EB68-3B40-918A-FB3F6C7FF9A3}" type="datetimeFigureOut">
              <a:rPr kumimoji="1" lang="zh-TW" altLang="en-US" smtClean="0"/>
              <a:t>2020/6/29</a:t>
            </a:fld>
            <a:endParaRPr kumimoji="1"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1167343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3.jpe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104" name="TextBox 3"/>
          <p:cNvSpPr txBox="1"/>
          <p:nvPr/>
        </p:nvSpPr>
        <p:spPr>
          <a:xfrm>
            <a:off x="133181" y="1042297"/>
            <a:ext cx="2454593" cy="1107996"/>
          </a:xfrm>
          <a:prstGeom prst="rect">
            <a:avLst/>
          </a:prstGeom>
          <a:gradFill flip="none" rotWithShape="1">
            <a:gsLst>
              <a:gs pos="47000">
                <a:srgbClr val="4BACC6">
                  <a:lumMod val="20000"/>
                  <a:lumOff val="80000"/>
                </a:srgbClr>
              </a:gs>
              <a:gs pos="100000">
                <a:sysClr val="window" lastClr="FFFFFF"/>
              </a:gs>
            </a:gsLst>
            <a:lin ang="0" scaled="1"/>
            <a:tileRect/>
          </a:gradFill>
          <a:ln w="25400" cap="flat" cmpd="sng" algn="ctr">
            <a:solidFill>
              <a:sysClr val="window" lastClr="FFFFFF"/>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Times New Roman"/>
                <a:ea typeface="BiauKai"/>
                <a:cs typeface="+mn-cs"/>
              </a:rPr>
              <a:t>The Battle of </a:t>
            </a:r>
            <a:r>
              <a:rPr kumimoji="0" lang="en-US" altLang="zh-CN" sz="2400" b="1" i="0" u="none" strike="noStrike" kern="1200" cap="none" spc="0" normalizeH="0" baseline="0" noProof="0" dirty="0" err="1">
                <a:ln>
                  <a:noFill/>
                </a:ln>
                <a:solidFill>
                  <a:srgbClr val="FF0000"/>
                </a:solidFill>
                <a:effectLst/>
                <a:uLnTx/>
                <a:uFillTx/>
                <a:latin typeface="Times New Roman"/>
                <a:ea typeface="BiauKai"/>
                <a:cs typeface="+mn-cs"/>
              </a:rPr>
              <a:t>Yancheng</a:t>
            </a:r>
            <a:r>
              <a:rPr kumimoji="0" lang="en-US" altLang="zh-CN" sz="2400" b="1" i="0" u="none" strike="noStrike" kern="1200" cap="none" spc="0" normalizeH="0" baseline="0" noProof="0" dirty="0">
                <a:ln>
                  <a:noFill/>
                </a:ln>
                <a:solidFill>
                  <a:srgbClr val="FF0000"/>
                </a:solidFill>
                <a:effectLst/>
                <a:uLnTx/>
                <a:uFillTx/>
                <a:latin typeface="Times New Roman"/>
                <a:ea typeface="BiauKai"/>
                <a:cs typeface="+mn-cs"/>
              </a:rPr>
              <a:t>:</a:t>
            </a:r>
            <a:endParaRPr kumimoji="0" lang="en-US" altLang="zh-CN" b="1" i="0" u="none" strike="noStrike" kern="1200" cap="none" spc="0" normalizeH="0" baseline="0" noProof="0" dirty="0">
              <a:ln>
                <a:noFill/>
              </a:ln>
              <a:solidFill>
                <a:srgbClr val="000000"/>
              </a:solidFill>
              <a:effectLst/>
              <a:uLnTx/>
              <a:uFillTx/>
              <a:latin typeface="Times New Roman"/>
              <a:ea typeface="Microsoft YaHei"/>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lang="en-US" altLang="zh-CN" b="1" dirty="0">
                <a:solidFill>
                  <a:srgbClr val="548DD4"/>
                </a:solidFill>
                <a:latin typeface="Times New Roman"/>
                <a:ea typeface="新細明體"/>
              </a:rPr>
              <a:t>Fighting with Cavalry</a:t>
            </a:r>
            <a:endParaRPr kumimoji="0" lang="zh-HK" altLang="en-US" b="0" i="0" u="none" strike="noStrike" kern="0" cap="none" spc="0" normalizeH="0" baseline="0" noProof="0" dirty="0">
              <a:ln>
                <a:noFill/>
              </a:ln>
              <a:solidFill>
                <a:sysClr val="window" lastClr="FFFFFF"/>
              </a:solidFill>
              <a:effectLst/>
              <a:uLnTx/>
              <a:uFillTx/>
              <a:latin typeface="Times New Roman"/>
              <a:ea typeface="新細明體"/>
              <a:cs typeface="+mn-cs"/>
            </a:endParaRPr>
          </a:p>
        </p:txBody>
      </p:sp>
      <p:sp>
        <p:nvSpPr>
          <p:cNvPr id="2" name="矩形 1"/>
          <p:cNvSpPr/>
          <p:nvPr/>
        </p:nvSpPr>
        <p:spPr>
          <a:xfrm>
            <a:off x="133181" y="2146236"/>
            <a:ext cx="2110592" cy="707886"/>
          </a:xfrm>
          <a:prstGeom prst="rect">
            <a:avLst/>
          </a:prstGeom>
        </p:spPr>
        <p:txBody>
          <a:bodyPr wrap="square">
            <a:spAutoFit/>
          </a:bodyPr>
          <a:lstStyle/>
          <a:p>
            <a:pPr marL="342900" lvl="0" indent="-342900">
              <a:spcAft>
                <a:spcPts val="0"/>
              </a:spcAft>
              <a:buFont typeface="+mj-lt"/>
              <a:buAutoNum type="romanUcPeriod"/>
            </a:pPr>
            <a:r>
              <a:rPr lang="en-US" altLang="zh-TW" sz="2000" b="1" dirty="0">
                <a:solidFill>
                  <a:srgbClr val="E36C0A"/>
                </a:solidFill>
                <a:latin typeface="Times New Roman"/>
                <a:ea typeface="BiauKai"/>
              </a:rPr>
              <a:t>Background Information</a:t>
            </a:r>
            <a:endParaRPr lang="zh-HK" altLang="zh-TW" sz="2000" dirty="0">
              <a:latin typeface="Times New Roman"/>
            </a:endParaRPr>
          </a:p>
        </p:txBody>
      </p:sp>
      <p:sp>
        <p:nvSpPr>
          <p:cNvPr id="106" name="TextBox 27"/>
          <p:cNvSpPr txBox="1"/>
          <p:nvPr/>
        </p:nvSpPr>
        <p:spPr>
          <a:xfrm>
            <a:off x="2596439" y="5480225"/>
            <a:ext cx="6443516" cy="1299401"/>
          </a:xfrm>
          <a:prstGeom prst="rect">
            <a:avLst/>
          </a:prstGeom>
          <a:solidFill>
            <a:srgbClr val="C0504D">
              <a:lumMod val="20000"/>
              <a:lumOff val="80000"/>
            </a:srgbClr>
          </a:solidFill>
          <a:ln>
            <a:noFill/>
          </a:ln>
        </p:spPr>
        <p:txBody>
          <a:bodyPr wrap="square" rtlCol="0">
            <a:noAutofit/>
          </a:bodyPr>
          <a:lstStyle/>
          <a:p>
            <a:pPr marL="0" marR="0" lvl="0" indent="0" defTabSz="914400" eaLnBrk="1" fontAlgn="auto" latinLnBrk="0" hangingPunct="1">
              <a:lnSpc>
                <a:spcPct val="110000"/>
              </a:lnSpc>
              <a:spcBef>
                <a:spcPts val="0"/>
              </a:spcBef>
              <a:spcAft>
                <a:spcPts val="0"/>
              </a:spcAft>
              <a:buClrTx/>
              <a:buSzTx/>
              <a:buFontTx/>
              <a:buNone/>
              <a:tabLst/>
              <a:defRPr/>
            </a:pPr>
            <a:r>
              <a:rPr kumimoji="0" lang="en-US" altLang="zh-HK" b="0" i="0" u="none" strike="noStrike" kern="1200" cap="none" spc="0" normalizeH="0" baseline="0" noProof="0" dirty="0">
                <a:ln>
                  <a:noFill/>
                </a:ln>
                <a:effectLst/>
                <a:uLnTx/>
                <a:uFillTx/>
                <a:latin typeface="Times New Roman"/>
                <a:ea typeface="新細明體"/>
                <a:cs typeface="Times New Roman"/>
              </a:rPr>
              <a:t>The Song general, </a:t>
            </a:r>
            <a:r>
              <a:rPr lang="en-US" altLang="zh-HK" dirty="0">
                <a:latin typeface="Times New Roman"/>
                <a:ea typeface="新細明體"/>
                <a:cs typeface="Times New Roman"/>
              </a:rPr>
              <a:t>Yue </a:t>
            </a:r>
            <a:r>
              <a:rPr lang="en-US" altLang="zh-HK" dirty="0" err="1" smtClean="0">
                <a:latin typeface="Times New Roman"/>
                <a:ea typeface="新細明體"/>
                <a:cs typeface="Times New Roman"/>
              </a:rPr>
              <a:t>Fei</a:t>
            </a:r>
            <a:r>
              <a:rPr lang="en-US" altLang="zh-HK" dirty="0" smtClean="0">
                <a:latin typeface="Times New Roman"/>
                <a:ea typeface="新細明體"/>
                <a:cs typeface="Times New Roman"/>
              </a:rPr>
              <a:t> </a:t>
            </a:r>
            <a:r>
              <a:rPr lang="en-US" altLang="zh-TW" dirty="0" smtClean="0">
                <a:latin typeface="Times New Roman"/>
                <a:ea typeface="新細明體"/>
                <a:cs typeface="Times New Roman"/>
              </a:rPr>
              <a:t>(</a:t>
            </a:r>
            <a:r>
              <a:rPr lang="zh-TW" altLang="en-US" dirty="0" smtClean="0">
                <a:latin typeface="Times New Roman"/>
                <a:ea typeface="新細明體"/>
                <a:cs typeface="Times New Roman"/>
              </a:rPr>
              <a:t>岳飛</a:t>
            </a:r>
            <a:r>
              <a:rPr lang="en-US" altLang="zh-TW" dirty="0" smtClean="0">
                <a:latin typeface="Times New Roman"/>
                <a:ea typeface="新細明體"/>
                <a:cs typeface="Times New Roman"/>
              </a:rPr>
              <a:t>)</a:t>
            </a:r>
            <a:r>
              <a:rPr lang="en-US" altLang="zh-HK" dirty="0" smtClean="0">
                <a:latin typeface="Times New Roman"/>
                <a:ea typeface="新細明體"/>
                <a:cs typeface="Times New Roman"/>
              </a:rPr>
              <a:t>, </a:t>
            </a:r>
            <a:r>
              <a:rPr lang="en-US" altLang="zh-HK" dirty="0">
                <a:latin typeface="Times New Roman"/>
                <a:ea typeface="新細明體"/>
                <a:cs typeface="Times New Roman"/>
              </a:rPr>
              <a:t>at </a:t>
            </a:r>
            <a:r>
              <a:rPr lang="en-US" altLang="zh-HK" dirty="0" smtClean="0">
                <a:latin typeface="Times New Roman"/>
                <a:ea typeface="新細明體"/>
                <a:cs typeface="Times New Roman"/>
              </a:rPr>
              <a:t>that time </a:t>
            </a:r>
            <a:r>
              <a:rPr lang="en-US" altLang="zh-HK" dirty="0">
                <a:latin typeface="Times New Roman"/>
                <a:ea typeface="新細明體"/>
                <a:cs typeface="Times New Roman"/>
              </a:rPr>
              <a:t>based at </a:t>
            </a:r>
            <a:r>
              <a:rPr lang="en-US" altLang="zh-HK" dirty="0" err="1" smtClean="0">
                <a:latin typeface="Times New Roman"/>
                <a:ea typeface="新細明體"/>
                <a:cs typeface="Times New Roman"/>
              </a:rPr>
              <a:t>Jiangling</a:t>
            </a:r>
            <a:r>
              <a:rPr lang="en-US" altLang="zh-HK" dirty="0" smtClean="0">
                <a:latin typeface="Times New Roman"/>
                <a:ea typeface="新細明體"/>
                <a:cs typeface="Times New Roman"/>
              </a:rPr>
              <a:t> </a:t>
            </a:r>
            <a:r>
              <a:rPr lang="en-US" altLang="zh-TW" dirty="0" smtClean="0">
                <a:latin typeface="Times New Roman"/>
                <a:ea typeface="新細明體"/>
                <a:cs typeface="Times New Roman"/>
              </a:rPr>
              <a:t>(</a:t>
            </a:r>
            <a:r>
              <a:rPr lang="zh-TW" altLang="en-US" dirty="0" smtClean="0">
                <a:latin typeface="Times New Roman"/>
                <a:ea typeface="新細明體"/>
                <a:cs typeface="Times New Roman"/>
              </a:rPr>
              <a:t>江陵</a:t>
            </a:r>
            <a:r>
              <a:rPr lang="en-US" altLang="zh-TW" dirty="0" smtClean="0">
                <a:latin typeface="Times New Roman"/>
                <a:ea typeface="新細明體"/>
                <a:cs typeface="Times New Roman"/>
              </a:rPr>
              <a:t>)</a:t>
            </a:r>
            <a:r>
              <a:rPr lang="en-US" altLang="zh-HK" dirty="0" smtClean="0">
                <a:latin typeface="Times New Roman"/>
                <a:ea typeface="新細明體"/>
                <a:cs typeface="Times New Roman"/>
              </a:rPr>
              <a:t> in </a:t>
            </a:r>
            <a:r>
              <a:rPr lang="en-US" altLang="zh-HK" dirty="0">
                <a:latin typeface="Times New Roman"/>
                <a:ea typeface="新細明體"/>
                <a:cs typeface="Times New Roman"/>
              </a:rPr>
              <a:t>the middle of the Yangzi river, began an expedition northwards to recover the old capital of </a:t>
            </a:r>
            <a:r>
              <a:rPr lang="en-US" altLang="zh-HK" dirty="0" smtClean="0">
                <a:latin typeface="Times New Roman"/>
                <a:ea typeface="新細明體"/>
                <a:cs typeface="Times New Roman"/>
              </a:rPr>
              <a:t>Kaifeng. </a:t>
            </a:r>
            <a:r>
              <a:rPr lang="en-US" altLang="zh-HK" dirty="0" err="1" smtClean="0">
                <a:latin typeface="Times New Roman"/>
                <a:ea typeface="新細明體"/>
                <a:cs typeface="Times New Roman"/>
              </a:rPr>
              <a:t>Yancheng</a:t>
            </a:r>
            <a:r>
              <a:rPr lang="en-US" altLang="zh-HK" dirty="0" smtClean="0">
                <a:latin typeface="Times New Roman"/>
                <a:ea typeface="新細明體"/>
                <a:cs typeface="Times New Roman"/>
              </a:rPr>
              <a:t> </a:t>
            </a:r>
            <a:r>
              <a:rPr lang="en-US" altLang="zh-TW" dirty="0" smtClean="0">
                <a:latin typeface="Times New Roman"/>
                <a:ea typeface="新細明體"/>
                <a:cs typeface="Times New Roman"/>
              </a:rPr>
              <a:t>(</a:t>
            </a:r>
            <a:r>
              <a:rPr lang="zh-TW" altLang="en-US" dirty="0" smtClean="0">
                <a:latin typeface="Times New Roman"/>
                <a:ea typeface="新細明體"/>
                <a:cs typeface="Times New Roman"/>
              </a:rPr>
              <a:t>郾城</a:t>
            </a:r>
            <a:r>
              <a:rPr lang="en-US" altLang="zh-TW" dirty="0" smtClean="0">
                <a:latin typeface="Times New Roman"/>
                <a:ea typeface="新細明體"/>
                <a:cs typeface="Times New Roman"/>
              </a:rPr>
              <a:t>) </a:t>
            </a:r>
            <a:r>
              <a:rPr lang="en-US" altLang="zh-HK" dirty="0" smtClean="0">
                <a:latin typeface="Times New Roman"/>
                <a:ea typeface="新細明體"/>
                <a:cs typeface="Times New Roman"/>
              </a:rPr>
              <a:t>was in the south of Kaifeng and it became the battlefield</a:t>
            </a:r>
            <a:r>
              <a:rPr lang="en-US" altLang="zh-HK" dirty="0">
                <a:latin typeface="Times New Roman"/>
                <a:ea typeface="新細明體"/>
                <a:cs typeface="Times New Roman"/>
              </a:rPr>
              <a:t>. </a:t>
            </a:r>
            <a:endParaRPr kumimoji="0" lang="zh-HK" altLang="en-US" b="0" i="0" u="none" strike="noStrike" kern="0" cap="none" spc="0" normalizeH="0" baseline="0" noProof="0" dirty="0">
              <a:ln>
                <a:noFill/>
              </a:ln>
              <a:effectLst/>
              <a:uLnTx/>
              <a:uFillTx/>
              <a:latin typeface="Times New Roman"/>
              <a:ea typeface="新細明體"/>
            </a:endParaRPr>
          </a:p>
        </p:txBody>
      </p:sp>
      <p:pic>
        <p:nvPicPr>
          <p:cNvPr id="108" name="Picture 3"/>
          <p:cNvPicPr>
            <a:picLocks noChangeAspect="1" noChangeArrowheads="1"/>
          </p:cNvPicPr>
          <p:nvPr/>
        </p:nvPicPr>
        <p:blipFill>
          <a:blip r:embed="rId4" cstate="print"/>
          <a:srcRect/>
          <a:stretch>
            <a:fillRect/>
          </a:stretch>
        </p:blipFill>
        <p:spPr bwMode="auto">
          <a:xfrm>
            <a:off x="2583547" y="931365"/>
            <a:ext cx="6356985" cy="4449445"/>
          </a:xfrm>
          <a:prstGeom prst="rect">
            <a:avLst/>
          </a:prstGeom>
          <a:noFill/>
          <a:ln w="38100" cmpd="sng">
            <a:solidFill>
              <a:schemeClr val="tx2">
                <a:lumMod val="75000"/>
              </a:schemeClr>
            </a:solidFill>
            <a:miter lim="800000"/>
            <a:headEnd/>
            <a:tailEnd/>
          </a:ln>
          <a:effectLst>
            <a:outerShdw blurRad="50800" dist="38100" dir="2700000" algn="tl" rotWithShape="0">
              <a:prstClr val="black">
                <a:alpha val="40000"/>
              </a:prstClr>
            </a:outerShdw>
          </a:effectLst>
        </p:spPr>
      </p:pic>
      <p:sp>
        <p:nvSpPr>
          <p:cNvPr id="109" name="TextBox 8"/>
          <p:cNvSpPr txBox="1"/>
          <p:nvPr/>
        </p:nvSpPr>
        <p:spPr>
          <a:xfrm>
            <a:off x="4167645" y="1030780"/>
            <a:ext cx="1007745" cy="553998"/>
          </a:xfrm>
          <a:prstGeom prst="rect">
            <a:avLst/>
          </a:prstGeom>
          <a:noFill/>
        </p:spPr>
        <p:txBody>
          <a:bodyPr wrap="square" rtlCol="0">
            <a:spAutoFit/>
          </a:bodyPr>
          <a:lstStyle/>
          <a:p>
            <a:pPr>
              <a:spcAft>
                <a:spcPts val="0"/>
              </a:spcAft>
            </a:pPr>
            <a:r>
              <a:rPr lang="en-US" altLang="zh-CN" sz="1500" kern="1200" dirty="0">
                <a:solidFill>
                  <a:srgbClr val="000000"/>
                </a:solidFill>
                <a:effectLst/>
                <a:latin typeface="Times New Roman"/>
                <a:ea typeface="新細明體"/>
                <a:cs typeface="Times New Roman"/>
              </a:rPr>
              <a:t>Yellow </a:t>
            </a:r>
            <a:r>
              <a:rPr lang="en-US" altLang="zh-CN" sz="1500" dirty="0">
                <a:solidFill>
                  <a:srgbClr val="000000"/>
                </a:solidFill>
                <a:latin typeface="Times New Roman"/>
                <a:ea typeface="新細明體"/>
                <a:cs typeface="Times New Roman"/>
              </a:rPr>
              <a:t>Riv</a:t>
            </a:r>
            <a:r>
              <a:rPr lang="en-US" altLang="zh-CN" sz="1500" kern="1200" dirty="0">
                <a:solidFill>
                  <a:srgbClr val="000000"/>
                </a:solidFill>
                <a:effectLst/>
                <a:latin typeface="Times New Roman"/>
                <a:ea typeface="新細明體"/>
                <a:cs typeface="Times New Roman"/>
              </a:rPr>
              <a:t>er</a:t>
            </a:r>
            <a:endParaRPr lang="zh-HK" sz="1500" dirty="0">
              <a:effectLst/>
              <a:latin typeface="Times New Roman"/>
              <a:ea typeface="新細明體"/>
            </a:endParaRPr>
          </a:p>
        </p:txBody>
      </p:sp>
      <p:sp>
        <p:nvSpPr>
          <p:cNvPr id="110" name="TextBox 9"/>
          <p:cNvSpPr txBox="1"/>
          <p:nvPr/>
        </p:nvSpPr>
        <p:spPr>
          <a:xfrm rot="20921900">
            <a:off x="5412878" y="2785962"/>
            <a:ext cx="1224219" cy="323165"/>
          </a:xfrm>
          <a:prstGeom prst="rect">
            <a:avLst/>
          </a:prstGeom>
          <a:noFill/>
        </p:spPr>
        <p:txBody>
          <a:bodyPr wrap="square" rtlCol="0">
            <a:spAutoFit/>
          </a:bodyPr>
          <a:lstStyle/>
          <a:p>
            <a:pPr>
              <a:spcAft>
                <a:spcPts val="0"/>
              </a:spcAft>
            </a:pPr>
            <a:r>
              <a:rPr lang="en-US" altLang="zh-CN" sz="1500" kern="1200" dirty="0" err="1">
                <a:solidFill>
                  <a:srgbClr val="000000"/>
                </a:solidFill>
                <a:effectLst/>
                <a:latin typeface="Times New Roman"/>
                <a:ea typeface="新細明體"/>
                <a:cs typeface="Times New Roman"/>
              </a:rPr>
              <a:t>Huai</a:t>
            </a:r>
            <a:r>
              <a:rPr lang="en-US" altLang="zh-CN" sz="1500" kern="1200" dirty="0">
                <a:solidFill>
                  <a:srgbClr val="000000"/>
                </a:solidFill>
                <a:effectLst/>
                <a:latin typeface="Times New Roman"/>
                <a:ea typeface="新細明體"/>
                <a:cs typeface="Times New Roman"/>
              </a:rPr>
              <a:t> River</a:t>
            </a:r>
            <a:endParaRPr lang="zh-HK" sz="1500" dirty="0">
              <a:effectLst/>
              <a:latin typeface="Times New Roman"/>
              <a:ea typeface="新細明體"/>
            </a:endParaRPr>
          </a:p>
        </p:txBody>
      </p:sp>
      <p:sp>
        <p:nvSpPr>
          <p:cNvPr id="111" name="TextBox 10"/>
          <p:cNvSpPr txBox="1"/>
          <p:nvPr/>
        </p:nvSpPr>
        <p:spPr>
          <a:xfrm rot="21150721">
            <a:off x="5930669" y="4550689"/>
            <a:ext cx="1080081" cy="553998"/>
          </a:xfrm>
          <a:prstGeom prst="rect">
            <a:avLst/>
          </a:prstGeom>
          <a:noFill/>
        </p:spPr>
        <p:txBody>
          <a:bodyPr wrap="square" rtlCol="0">
            <a:spAutoFit/>
          </a:bodyPr>
          <a:lstStyle/>
          <a:p>
            <a:pPr>
              <a:spcAft>
                <a:spcPts val="0"/>
              </a:spcAft>
            </a:pPr>
            <a:r>
              <a:rPr lang="en-US" altLang="zh-CN" sz="1500" kern="1200" dirty="0">
                <a:solidFill>
                  <a:srgbClr val="000000"/>
                </a:solidFill>
                <a:effectLst/>
                <a:latin typeface="Times New Roman"/>
                <a:ea typeface="新細明體"/>
                <a:cs typeface="Times New Roman"/>
              </a:rPr>
              <a:t>Yangzi River</a:t>
            </a:r>
            <a:endParaRPr lang="zh-HK" sz="1500" dirty="0">
              <a:effectLst/>
              <a:latin typeface="Times New Roman"/>
              <a:ea typeface="新細明體"/>
            </a:endParaRPr>
          </a:p>
        </p:txBody>
      </p:sp>
      <p:sp>
        <p:nvSpPr>
          <p:cNvPr id="112" name="Rectangle 11"/>
          <p:cNvSpPr/>
          <p:nvPr/>
        </p:nvSpPr>
        <p:spPr>
          <a:xfrm>
            <a:off x="4887686" y="1579395"/>
            <a:ext cx="144009" cy="14400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p>
        </p:txBody>
      </p:sp>
      <p:sp>
        <p:nvSpPr>
          <p:cNvPr id="113" name="TextBox 12"/>
          <p:cNvSpPr txBox="1"/>
          <p:nvPr/>
        </p:nvSpPr>
        <p:spPr>
          <a:xfrm>
            <a:off x="4959574" y="1507357"/>
            <a:ext cx="3734050" cy="323165"/>
          </a:xfrm>
          <a:prstGeom prst="rect">
            <a:avLst/>
          </a:prstGeom>
          <a:noFill/>
        </p:spPr>
        <p:txBody>
          <a:bodyPr wrap="square" rtlCol="0">
            <a:spAutoFit/>
          </a:bodyPr>
          <a:lstStyle/>
          <a:p>
            <a:pPr>
              <a:spcAft>
                <a:spcPts val="0"/>
              </a:spcAft>
            </a:pPr>
            <a:r>
              <a:rPr lang="en-US" altLang="zh-HK" sz="1500" dirty="0">
                <a:solidFill>
                  <a:srgbClr val="000000"/>
                </a:solidFill>
                <a:latin typeface="Times New Roman"/>
                <a:ea typeface="新細明體"/>
                <a:cs typeface="Times New Roman"/>
              </a:rPr>
              <a:t>Kaifeng (capital)</a:t>
            </a:r>
            <a:endParaRPr lang="zh-HK" sz="1500" dirty="0">
              <a:effectLst/>
              <a:latin typeface="Times New Roman"/>
              <a:ea typeface="新細明體"/>
            </a:endParaRPr>
          </a:p>
        </p:txBody>
      </p:sp>
      <p:sp>
        <p:nvSpPr>
          <p:cNvPr id="114" name="TextBox 13"/>
          <p:cNvSpPr txBox="1"/>
          <p:nvPr/>
        </p:nvSpPr>
        <p:spPr>
          <a:xfrm>
            <a:off x="3084394" y="4695896"/>
            <a:ext cx="1371105" cy="553998"/>
          </a:xfrm>
          <a:prstGeom prst="rect">
            <a:avLst/>
          </a:prstGeom>
          <a:noFill/>
        </p:spPr>
        <p:txBody>
          <a:bodyPr wrap="square" rtlCol="0">
            <a:spAutoFit/>
          </a:bodyPr>
          <a:lstStyle/>
          <a:p>
            <a:pPr>
              <a:spcAft>
                <a:spcPts val="0"/>
              </a:spcAft>
            </a:pPr>
            <a:r>
              <a:rPr lang="en-US" altLang="zh-CN" sz="1500" dirty="0">
                <a:solidFill>
                  <a:srgbClr val="000000"/>
                </a:solidFill>
                <a:latin typeface="Times New Roman"/>
                <a:ea typeface="新細明體"/>
                <a:cs typeface="Times New Roman"/>
              </a:rPr>
              <a:t>Jiangling prefecture</a:t>
            </a:r>
            <a:endParaRPr lang="zh-HK" sz="1500" dirty="0">
              <a:effectLst/>
              <a:latin typeface="Times New Roman"/>
              <a:ea typeface="新細明體"/>
            </a:endParaRPr>
          </a:p>
        </p:txBody>
      </p:sp>
      <p:sp>
        <p:nvSpPr>
          <p:cNvPr id="115" name="Oval 14"/>
          <p:cNvSpPr/>
          <p:nvPr/>
        </p:nvSpPr>
        <p:spPr>
          <a:xfrm>
            <a:off x="4167645" y="4891550"/>
            <a:ext cx="144009" cy="14400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p>
        </p:txBody>
      </p:sp>
      <p:sp>
        <p:nvSpPr>
          <p:cNvPr id="116" name="Oval 16"/>
          <p:cNvSpPr/>
          <p:nvPr/>
        </p:nvSpPr>
        <p:spPr>
          <a:xfrm>
            <a:off x="4887686" y="1939412"/>
            <a:ext cx="144009" cy="14400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p>
        </p:txBody>
      </p:sp>
      <p:sp>
        <p:nvSpPr>
          <p:cNvPr id="117" name="TextBox 18"/>
          <p:cNvSpPr txBox="1"/>
          <p:nvPr/>
        </p:nvSpPr>
        <p:spPr>
          <a:xfrm>
            <a:off x="4959573" y="1867351"/>
            <a:ext cx="2082671" cy="323165"/>
          </a:xfrm>
          <a:prstGeom prst="rect">
            <a:avLst/>
          </a:prstGeom>
          <a:noFill/>
        </p:spPr>
        <p:txBody>
          <a:bodyPr wrap="square" rtlCol="0">
            <a:spAutoFit/>
          </a:bodyPr>
          <a:lstStyle/>
          <a:p>
            <a:pPr>
              <a:spcAft>
                <a:spcPts val="0"/>
              </a:spcAft>
            </a:pPr>
            <a:r>
              <a:rPr lang="en-US" altLang="zh-CN" sz="1500" kern="1200" dirty="0" err="1">
                <a:solidFill>
                  <a:srgbClr val="000000"/>
                </a:solidFill>
                <a:effectLst/>
                <a:latin typeface="Times New Roman"/>
                <a:ea typeface="新細明體"/>
                <a:cs typeface="Times New Roman"/>
              </a:rPr>
              <a:t>Zhuxian</a:t>
            </a:r>
            <a:r>
              <a:rPr lang="en-US" altLang="zh-CN" sz="1500" kern="1200" dirty="0">
                <a:solidFill>
                  <a:srgbClr val="000000"/>
                </a:solidFill>
                <a:effectLst/>
                <a:latin typeface="Times New Roman"/>
                <a:ea typeface="新細明體"/>
                <a:cs typeface="Times New Roman"/>
              </a:rPr>
              <a:t> (town)</a:t>
            </a:r>
            <a:endParaRPr lang="zh-HK" sz="1500" dirty="0">
              <a:effectLst/>
              <a:latin typeface="Times New Roman"/>
              <a:ea typeface="新細明體"/>
            </a:endParaRPr>
          </a:p>
        </p:txBody>
      </p:sp>
      <p:sp>
        <p:nvSpPr>
          <p:cNvPr id="118" name="TextBox 19"/>
          <p:cNvSpPr txBox="1"/>
          <p:nvPr/>
        </p:nvSpPr>
        <p:spPr>
          <a:xfrm>
            <a:off x="5103574" y="2371341"/>
            <a:ext cx="1307993" cy="323165"/>
          </a:xfrm>
          <a:prstGeom prst="rect">
            <a:avLst/>
          </a:prstGeom>
          <a:noFill/>
        </p:spPr>
        <p:txBody>
          <a:bodyPr wrap="square" rtlCol="0">
            <a:spAutoFit/>
          </a:bodyPr>
          <a:lstStyle/>
          <a:p>
            <a:pPr>
              <a:spcAft>
                <a:spcPts val="0"/>
              </a:spcAft>
            </a:pPr>
            <a:r>
              <a:rPr lang="en-US" altLang="zh-CN" sz="1500" kern="1200" dirty="0" err="1">
                <a:solidFill>
                  <a:srgbClr val="000000"/>
                </a:solidFill>
                <a:effectLst/>
                <a:latin typeface="Times New Roman"/>
                <a:ea typeface="新細明體"/>
                <a:cs typeface="Times New Roman"/>
              </a:rPr>
              <a:t>Yancheng</a:t>
            </a:r>
            <a:endParaRPr lang="zh-HK" sz="1500" dirty="0">
              <a:effectLst/>
              <a:latin typeface="Times New Roman"/>
              <a:ea typeface="新細明體"/>
            </a:endParaRPr>
          </a:p>
        </p:txBody>
      </p:sp>
      <p:pic>
        <p:nvPicPr>
          <p:cNvPr id="119" name="Picture 2"/>
          <p:cNvPicPr>
            <a:picLocks noChangeAspect="1" noChangeArrowheads="1"/>
          </p:cNvPicPr>
          <p:nvPr/>
        </p:nvPicPr>
        <p:blipFill>
          <a:blip r:embed="rId5" cstate="print"/>
          <a:srcRect/>
          <a:stretch>
            <a:fillRect/>
          </a:stretch>
        </p:blipFill>
        <p:spPr bwMode="auto">
          <a:xfrm>
            <a:off x="4887686" y="2371434"/>
            <a:ext cx="276974" cy="361170"/>
          </a:xfrm>
          <a:prstGeom prst="rect">
            <a:avLst/>
          </a:prstGeom>
          <a:noFill/>
          <a:ln w="9525">
            <a:noFill/>
            <a:miter lim="800000"/>
            <a:headEnd/>
            <a:tailEnd/>
          </a:ln>
          <a:effectLst/>
        </p:spPr>
      </p:pic>
      <p:sp>
        <p:nvSpPr>
          <p:cNvPr id="121" name="TextBox 26"/>
          <p:cNvSpPr txBox="1"/>
          <p:nvPr/>
        </p:nvSpPr>
        <p:spPr>
          <a:xfrm rot="17299257">
            <a:off x="3725217" y="3535216"/>
            <a:ext cx="1548665" cy="323165"/>
          </a:xfrm>
          <a:prstGeom prst="rect">
            <a:avLst/>
          </a:prstGeom>
          <a:noFill/>
        </p:spPr>
        <p:txBody>
          <a:bodyPr wrap="square" rtlCol="0">
            <a:spAutoFit/>
          </a:bodyPr>
          <a:lstStyle/>
          <a:p>
            <a:pPr>
              <a:spcAft>
                <a:spcPts val="0"/>
              </a:spcAft>
            </a:pPr>
            <a:r>
              <a:rPr lang="en-US" altLang="zh-CN" sz="1500" kern="1200" dirty="0">
                <a:solidFill>
                  <a:srgbClr val="000000"/>
                </a:solidFill>
                <a:effectLst/>
                <a:latin typeface="Times New Roman"/>
                <a:ea typeface="新細明體"/>
                <a:cs typeface="Times New Roman"/>
              </a:rPr>
              <a:t>Yue Fei’s route</a:t>
            </a:r>
            <a:endParaRPr lang="zh-HK" sz="1500" dirty="0">
              <a:effectLst/>
              <a:latin typeface="Times New Roman"/>
              <a:ea typeface="新細明體"/>
            </a:endParaRPr>
          </a:p>
        </p:txBody>
      </p:sp>
      <p:cxnSp>
        <p:nvCxnSpPr>
          <p:cNvPr id="21" name="Straight Arrow Connector 23"/>
          <p:cNvCxnSpPr/>
          <p:nvPr/>
        </p:nvCxnSpPr>
        <p:spPr>
          <a:xfrm flipV="1">
            <a:off x="4311651" y="2731449"/>
            <a:ext cx="648039" cy="2088098"/>
          </a:xfrm>
          <a:prstGeom prst="straightConnector1">
            <a:avLst/>
          </a:prstGeom>
          <a:ln w="76200">
            <a:solidFill>
              <a:srgbClr val="C00000"/>
            </a:solidFill>
            <a:tailEnd type="stealth"/>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94512" y="2809308"/>
            <a:ext cx="2402260" cy="3970318"/>
          </a:xfrm>
          <a:prstGeom prst="rect">
            <a:avLst/>
          </a:prstGeom>
          <a:solidFill>
            <a:schemeClr val="accent2">
              <a:lumMod val="20000"/>
              <a:lumOff val="80000"/>
            </a:schemeClr>
          </a:solidFill>
        </p:spPr>
        <p:txBody>
          <a:bodyPr wrap="square" rtlCol="0">
            <a:spAutoFit/>
          </a:bodyPr>
          <a:lstStyle/>
          <a:p>
            <a:r>
              <a:rPr lang="en-US" altLang="zh-HK" dirty="0">
                <a:latin typeface="Times New Roman"/>
                <a:cs typeface="Times New Roman"/>
              </a:rPr>
              <a:t>After the </a:t>
            </a:r>
            <a:r>
              <a:rPr lang="en-US" altLang="zh-HK" dirty="0" err="1">
                <a:latin typeface="Times New Roman"/>
                <a:cs typeface="Times New Roman"/>
              </a:rPr>
              <a:t>Jin</a:t>
            </a:r>
            <a:r>
              <a:rPr lang="en-US" altLang="zh-CN" dirty="0" err="1">
                <a:latin typeface="Times New Roman"/>
                <a:cs typeface="Times New Roman"/>
              </a:rPr>
              <a:t>g</a:t>
            </a:r>
            <a:r>
              <a:rPr lang="en-US" altLang="zh-HK" dirty="0" err="1">
                <a:latin typeface="Times New Roman"/>
                <a:cs typeface="Times New Roman"/>
              </a:rPr>
              <a:t>kang</a:t>
            </a:r>
            <a:r>
              <a:rPr lang="en-US" altLang="zh-HK" dirty="0">
                <a:latin typeface="Times New Roman"/>
                <a:cs typeface="Times New Roman"/>
              </a:rPr>
              <a:t> Incident </a:t>
            </a:r>
            <a:r>
              <a:rPr lang="en-US" altLang="zh-TW" dirty="0" smtClean="0">
                <a:latin typeface="Times New Roman"/>
                <a:cs typeface="Times New Roman"/>
              </a:rPr>
              <a:t>(</a:t>
            </a:r>
            <a:r>
              <a:rPr lang="zh-TW" altLang="en-US" dirty="0" smtClean="0">
                <a:latin typeface="Times New Roman"/>
                <a:cs typeface="Times New Roman"/>
              </a:rPr>
              <a:t>靖康之難</a:t>
            </a:r>
            <a:r>
              <a:rPr lang="en-US" altLang="zh-TW" dirty="0" smtClean="0">
                <a:latin typeface="Times New Roman"/>
                <a:cs typeface="Times New Roman"/>
              </a:rPr>
              <a:t>) </a:t>
            </a:r>
            <a:r>
              <a:rPr lang="en-US" altLang="zh-HK" dirty="0" smtClean="0">
                <a:latin typeface="Times New Roman"/>
                <a:cs typeface="Times New Roman"/>
              </a:rPr>
              <a:t>in </a:t>
            </a:r>
            <a:r>
              <a:rPr lang="en-US" altLang="zh-HK" dirty="0">
                <a:latin typeface="Times New Roman"/>
                <a:cs typeface="Times New Roman"/>
              </a:rPr>
              <a:t>which the Song </a:t>
            </a:r>
            <a:r>
              <a:rPr lang="en-US" altLang="zh-HK" dirty="0" smtClean="0">
                <a:latin typeface="Times New Roman"/>
                <a:cs typeface="Times New Roman"/>
              </a:rPr>
              <a:t>emperors were captured </a:t>
            </a:r>
            <a:r>
              <a:rPr lang="en-US" altLang="zh-HK" dirty="0">
                <a:latin typeface="Times New Roman"/>
                <a:cs typeface="Times New Roman"/>
              </a:rPr>
              <a:t>by the Jurchen-led Jin </a:t>
            </a:r>
            <a:r>
              <a:rPr lang="en-US" altLang="zh-HK" dirty="0" smtClean="0">
                <a:latin typeface="Times New Roman"/>
                <a:cs typeface="Times New Roman"/>
              </a:rPr>
              <a:t>Dynasty, </a:t>
            </a:r>
            <a:r>
              <a:rPr lang="en-US" altLang="zh-HK" dirty="0">
                <a:latin typeface="Times New Roman"/>
                <a:cs typeface="Times New Roman"/>
              </a:rPr>
              <a:t>the Song </a:t>
            </a:r>
            <a:r>
              <a:rPr lang="en-US" altLang="zh-HK" dirty="0" smtClean="0">
                <a:latin typeface="Times New Roman"/>
                <a:cs typeface="Times New Roman"/>
              </a:rPr>
              <a:t>Dynasty’s capital</a:t>
            </a:r>
            <a:r>
              <a:rPr lang="en-US" altLang="zh-HK" dirty="0">
                <a:latin typeface="Times New Roman"/>
                <a:cs typeface="Times New Roman"/>
              </a:rPr>
              <a:t>, </a:t>
            </a:r>
            <a:r>
              <a:rPr lang="en-US" altLang="zh-HK" dirty="0" smtClean="0">
                <a:latin typeface="Times New Roman"/>
                <a:cs typeface="Times New Roman"/>
              </a:rPr>
              <a:t>Kaifeng </a:t>
            </a:r>
            <a:r>
              <a:rPr lang="en-US" altLang="zh-TW" dirty="0" smtClean="0">
                <a:latin typeface="Times New Roman"/>
                <a:cs typeface="Times New Roman"/>
              </a:rPr>
              <a:t>(</a:t>
            </a:r>
            <a:r>
              <a:rPr lang="zh-TW" altLang="en-US" dirty="0" smtClean="0">
                <a:latin typeface="Times New Roman"/>
                <a:cs typeface="Times New Roman"/>
              </a:rPr>
              <a:t>開封</a:t>
            </a:r>
            <a:r>
              <a:rPr lang="en-US" altLang="zh-TW" dirty="0" smtClean="0">
                <a:latin typeface="Times New Roman"/>
                <a:cs typeface="Times New Roman"/>
              </a:rPr>
              <a:t>)</a:t>
            </a:r>
            <a:r>
              <a:rPr lang="en-US" altLang="zh-HK" dirty="0" smtClean="0">
                <a:latin typeface="Times New Roman"/>
                <a:cs typeface="Times New Roman"/>
              </a:rPr>
              <a:t>, </a:t>
            </a:r>
            <a:r>
              <a:rPr lang="en-US" altLang="zh-HK" dirty="0">
                <a:latin typeface="Times New Roman"/>
                <a:cs typeface="Times New Roman"/>
              </a:rPr>
              <a:t>fell into Jin</a:t>
            </a:r>
            <a:r>
              <a:rPr lang="zh-HK" altLang="en-US" dirty="0">
                <a:latin typeface="Times New Roman"/>
                <a:cs typeface="Times New Roman"/>
              </a:rPr>
              <a:t> </a:t>
            </a:r>
            <a:r>
              <a:rPr lang="en-US" altLang="zh-HK" dirty="0">
                <a:latin typeface="Times New Roman"/>
                <a:cs typeface="Times New Roman"/>
              </a:rPr>
              <a:t>hands and the </a:t>
            </a:r>
            <a:r>
              <a:rPr lang="en-US" altLang="zh-HK" dirty="0" err="1">
                <a:latin typeface="Times New Roman"/>
                <a:cs typeface="Times New Roman"/>
              </a:rPr>
              <a:t>Huai</a:t>
            </a:r>
            <a:r>
              <a:rPr lang="en-US" altLang="zh-HK" dirty="0">
                <a:latin typeface="Times New Roman"/>
                <a:cs typeface="Times New Roman"/>
              </a:rPr>
              <a:t> </a:t>
            </a:r>
            <a:r>
              <a:rPr lang="en-US" altLang="zh-HK" dirty="0" smtClean="0">
                <a:latin typeface="Times New Roman"/>
                <a:cs typeface="Times New Roman"/>
              </a:rPr>
              <a:t>River </a:t>
            </a:r>
            <a:r>
              <a:rPr lang="en-US" altLang="zh-TW" dirty="0" smtClean="0">
                <a:latin typeface="Times New Roman"/>
                <a:cs typeface="Times New Roman"/>
              </a:rPr>
              <a:t>(</a:t>
            </a:r>
            <a:r>
              <a:rPr lang="zh-TW" altLang="en-US" dirty="0" smtClean="0">
                <a:latin typeface="Times New Roman"/>
                <a:cs typeface="Times New Roman"/>
              </a:rPr>
              <a:t>淮河</a:t>
            </a:r>
            <a:r>
              <a:rPr lang="en-US" altLang="zh-TW" dirty="0" smtClean="0">
                <a:latin typeface="Times New Roman"/>
                <a:cs typeface="Times New Roman"/>
              </a:rPr>
              <a:t>) </a:t>
            </a:r>
            <a:r>
              <a:rPr lang="en-US" altLang="zh-HK" dirty="0" smtClean="0">
                <a:latin typeface="Times New Roman"/>
                <a:cs typeface="Times New Roman"/>
              </a:rPr>
              <a:t>became </a:t>
            </a:r>
            <a:r>
              <a:rPr lang="en-US" altLang="zh-HK" dirty="0">
                <a:latin typeface="Times New Roman"/>
                <a:cs typeface="Times New Roman"/>
              </a:rPr>
              <a:t>the </a:t>
            </a:r>
            <a:r>
              <a:rPr lang="en-US" altLang="zh-HK" dirty="0" smtClean="0">
                <a:latin typeface="Times New Roman"/>
                <a:cs typeface="Times New Roman"/>
              </a:rPr>
              <a:t>natural border of Jin </a:t>
            </a:r>
            <a:r>
              <a:rPr lang="en-US" altLang="zh-HK" dirty="0">
                <a:latin typeface="Times New Roman"/>
                <a:cs typeface="Times New Roman"/>
              </a:rPr>
              <a:t>and Southern </a:t>
            </a:r>
            <a:r>
              <a:rPr lang="en-US" altLang="zh-HK" dirty="0" smtClean="0">
                <a:latin typeface="Times New Roman"/>
                <a:cs typeface="Times New Roman"/>
              </a:rPr>
              <a:t>Song Dynasties. </a:t>
            </a:r>
            <a:endParaRPr lang="en-US" dirty="0"/>
          </a:p>
        </p:txBody>
      </p:sp>
    </p:spTree>
    <p:extLst>
      <p:ext uri="{BB962C8B-B14F-4D97-AF65-F5344CB8AC3E}">
        <p14:creationId xmlns:p14="http://schemas.microsoft.com/office/powerpoint/2010/main" val="426922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1"/>
                                        </p:tgtEl>
                                        <p:attrNameLst>
                                          <p:attrName>style.visibility</p:attrName>
                                        </p:attrNameLst>
                                      </p:cBhvr>
                                      <p:to>
                                        <p:strVal val="visible"/>
                                      </p:to>
                                    </p:set>
                                    <p:animEffect transition="in" filter="fade">
                                      <p:cBhvr>
                                        <p:cTn id="12" dur="1000"/>
                                        <p:tgtEl>
                                          <p:spTgt spid="121"/>
                                        </p:tgtEl>
                                      </p:cBhvr>
                                    </p:animEffect>
                                    <p:anim calcmode="lin" valueType="num">
                                      <p:cBhvr>
                                        <p:cTn id="13" dur="1000" fill="hold"/>
                                        <p:tgtEl>
                                          <p:spTgt spid="121"/>
                                        </p:tgtEl>
                                        <p:attrNameLst>
                                          <p:attrName>ppt_x</p:attrName>
                                        </p:attrNameLst>
                                      </p:cBhvr>
                                      <p:tavLst>
                                        <p:tav tm="0">
                                          <p:val>
                                            <p:strVal val="#ppt_x"/>
                                          </p:val>
                                        </p:tav>
                                        <p:tav tm="100000">
                                          <p:val>
                                            <p:strVal val="#ppt_x"/>
                                          </p:val>
                                        </p:tav>
                                      </p:tavLst>
                                    </p:anim>
                                    <p:anim calcmode="lin" valueType="num">
                                      <p:cBhvr>
                                        <p:cTn id="14" dur="1000" fill="hold"/>
                                        <p:tgtEl>
                                          <p:spTgt spid="1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p:nvPr/>
        </p:nvSpPr>
        <p:spPr>
          <a:xfrm>
            <a:off x="438997" y="1787236"/>
            <a:ext cx="8282050" cy="4292820"/>
          </a:xfrm>
          <a:prstGeom prst="rect">
            <a:avLst/>
          </a:prstGeom>
          <a:solidFill>
            <a:srgbClr val="8064A2">
              <a:lumMod val="40000"/>
              <a:lumOff val="60000"/>
            </a:srgbClr>
          </a:solidFill>
        </p:spPr>
        <p:txBody>
          <a:bodyPr wrap="square">
            <a:noAutofit/>
          </a:bodyPr>
          <a:lstStyle/>
          <a:p>
            <a:pPr lvl="0" defTabSz="914400">
              <a:lnSpc>
                <a:spcPct val="110000"/>
              </a:lnSpc>
              <a:defRPr/>
            </a:pPr>
            <a:r>
              <a:rPr lang="en-US" altLang="zh-HK" b="1" dirty="0">
                <a:solidFill>
                  <a:srgbClr val="000000"/>
                </a:solidFill>
                <a:latin typeface="Times New Roman"/>
                <a:ea typeface="新細明體"/>
                <a:cs typeface="Times New Roman"/>
              </a:rPr>
              <a:t>Quiz:</a:t>
            </a:r>
            <a:r>
              <a:rPr lang="zh-HK" altLang="en-US" b="1" dirty="0">
                <a:solidFill>
                  <a:srgbClr val="000000"/>
                </a:solidFill>
                <a:latin typeface="Times New Roman"/>
                <a:ea typeface="新細明體"/>
                <a:cs typeface="Times New Roman"/>
              </a:rPr>
              <a:t> </a:t>
            </a:r>
            <a:r>
              <a:rPr lang="en-US" altLang="zh-HK" dirty="0">
                <a:solidFill>
                  <a:srgbClr val="000000"/>
                </a:solidFill>
                <a:latin typeface="Times New Roman"/>
                <a:ea typeface="新細明體"/>
                <a:cs typeface="Times New Roman"/>
              </a:rPr>
              <a:t>What was the difference between the equipment of the Jin cavalry as shown in the last image and that of the Song Dynasty? </a:t>
            </a:r>
            <a:r>
              <a:rPr lang="en-US" dirty="0">
                <a:solidFill>
                  <a:srgbClr val="000000"/>
                </a:solidFill>
                <a:latin typeface="Times New Roman"/>
                <a:ea typeface="新細明體"/>
                <a:cs typeface="Times New Roman"/>
              </a:rPr>
              <a:t> </a:t>
            </a:r>
            <a:endParaRPr lang="zh-HK" altLang="en-US" dirty="0">
              <a:solidFill>
                <a:srgbClr val="000000"/>
              </a:solidFill>
              <a:latin typeface="Times New Roman"/>
              <a:ea typeface="新細明體"/>
              <a:cs typeface="Times New Roman"/>
            </a:endParaRPr>
          </a:p>
          <a:p>
            <a:pPr marL="0" marR="0" lvl="0" indent="0" defTabSz="914400" eaLnBrk="1" fontAlgn="auto" latinLnBrk="0" hangingPunct="1">
              <a:lnSpc>
                <a:spcPct val="110000"/>
              </a:lnSpc>
              <a:spcBef>
                <a:spcPts val="0"/>
              </a:spcBef>
              <a:spcAft>
                <a:spcPts val="0"/>
              </a:spcAft>
              <a:buClrTx/>
              <a:buSzTx/>
              <a:buFontTx/>
              <a:buNone/>
              <a:tabLst/>
              <a:defRPr/>
            </a:pPr>
            <a:r>
              <a:rPr kumimoji="0" lang="en-US" b="0" i="0" u="none" strike="noStrike" kern="0" cap="none" spc="0" normalizeH="0" baseline="0" noProof="0" dirty="0">
                <a:ln>
                  <a:noFill/>
                </a:ln>
                <a:solidFill>
                  <a:sysClr val="windowText" lastClr="000000"/>
                </a:solidFill>
                <a:effectLst/>
                <a:uLnTx/>
                <a:uFillTx/>
                <a:latin typeface="新細明體"/>
                <a:ea typeface="新細明體"/>
              </a:rPr>
              <a:t> </a:t>
            </a:r>
            <a:endParaRPr kumimoji="0" lang="zh-HK" altLang="en-US" b="0" i="0" u="none" strike="noStrike" kern="0" cap="none" spc="0" normalizeH="0" baseline="0" noProof="0" dirty="0">
              <a:ln>
                <a:noFill/>
              </a:ln>
              <a:solidFill>
                <a:sysClr val="windowText" lastClr="000000"/>
              </a:solidFill>
              <a:effectLst/>
              <a:uLnTx/>
              <a:uFillTx/>
              <a:latin typeface="Times New Roman"/>
              <a:ea typeface="新細明體"/>
            </a:endParaRPr>
          </a:p>
          <a:p>
            <a:pPr marL="0" marR="0" lvl="0" indent="0" defTabSz="914400" eaLnBrk="1" fontAlgn="auto" latinLnBrk="0" hangingPunct="1">
              <a:lnSpc>
                <a:spcPct val="110000"/>
              </a:lnSpc>
              <a:spcBef>
                <a:spcPts val="0"/>
              </a:spcBef>
              <a:spcAft>
                <a:spcPts val="0"/>
              </a:spcAft>
              <a:buClrTx/>
              <a:buSzTx/>
              <a:buFontTx/>
              <a:buNone/>
              <a:tabLst/>
              <a:defRPr/>
            </a:pPr>
            <a:r>
              <a:rPr kumimoji="0" lang="en-US" b="0" i="0" u="none" strike="noStrike" kern="0" cap="none" spc="0" normalizeH="0" baseline="0" noProof="0" dirty="0">
                <a:ln>
                  <a:noFill/>
                </a:ln>
                <a:solidFill>
                  <a:sysClr val="windowText" lastClr="000000"/>
                </a:solidFill>
                <a:effectLst/>
                <a:uLnTx/>
                <a:uFillTx/>
                <a:latin typeface="新細明體"/>
                <a:ea typeface="新細明體"/>
              </a:rPr>
              <a:t> </a:t>
            </a:r>
            <a:endParaRPr kumimoji="0" lang="zh-HK" altLang="en-US" b="0" i="0" u="none" strike="noStrike" kern="0" cap="none" spc="0" normalizeH="0" baseline="0" noProof="0" dirty="0">
              <a:ln>
                <a:noFill/>
              </a:ln>
              <a:solidFill>
                <a:sysClr val="windowText" lastClr="000000"/>
              </a:solidFill>
              <a:effectLst/>
              <a:uLnTx/>
              <a:uFillTx/>
              <a:latin typeface="Times New Roman"/>
              <a:ea typeface="新細明體"/>
            </a:endParaRPr>
          </a:p>
          <a:p>
            <a:pPr marL="0" marR="0" lvl="0" indent="0" defTabSz="914400" eaLnBrk="1" fontAlgn="auto" latinLnBrk="0" hangingPunct="1">
              <a:lnSpc>
                <a:spcPct val="110000"/>
              </a:lnSpc>
              <a:spcBef>
                <a:spcPts val="0"/>
              </a:spcBef>
              <a:spcAft>
                <a:spcPts val="0"/>
              </a:spcAft>
              <a:buClrTx/>
              <a:buSzTx/>
              <a:buFontTx/>
              <a:buNone/>
              <a:tabLst/>
              <a:defRPr/>
            </a:pPr>
            <a:r>
              <a:rPr kumimoji="0" lang="en-US" b="0" i="0" u="none" strike="noStrike" kern="0" cap="none" spc="0" normalizeH="0" baseline="0" noProof="0" dirty="0">
                <a:ln>
                  <a:noFill/>
                </a:ln>
                <a:solidFill>
                  <a:sysClr val="windowText" lastClr="000000"/>
                </a:solidFill>
                <a:effectLst/>
                <a:uLnTx/>
                <a:uFillTx/>
                <a:latin typeface="新細明體"/>
                <a:ea typeface="新細明體"/>
              </a:rPr>
              <a:t> </a:t>
            </a:r>
            <a:endParaRPr kumimoji="0" lang="zh-HK" altLang="en-US" b="0" i="0" u="none" strike="noStrike" kern="0" cap="none" spc="0" normalizeH="0" baseline="0" noProof="0" dirty="0">
              <a:ln>
                <a:noFill/>
              </a:ln>
              <a:solidFill>
                <a:sysClr val="windowText" lastClr="000000"/>
              </a:solidFill>
              <a:effectLst/>
              <a:uLnTx/>
              <a:uFillTx/>
              <a:latin typeface="Times New Roman"/>
              <a:ea typeface="新細明體"/>
            </a:endParaRPr>
          </a:p>
          <a:p>
            <a:pPr marL="0" marR="0" lvl="0" indent="0" defTabSz="914400" eaLnBrk="1" fontAlgn="auto" latinLnBrk="0" hangingPunct="1">
              <a:lnSpc>
                <a:spcPct val="110000"/>
              </a:lnSpc>
              <a:spcBef>
                <a:spcPts val="0"/>
              </a:spcBef>
              <a:spcAft>
                <a:spcPts val="0"/>
              </a:spcAft>
              <a:buClrTx/>
              <a:buSzTx/>
              <a:buFontTx/>
              <a:buNone/>
              <a:tabLst/>
              <a:defRPr/>
            </a:pPr>
            <a:r>
              <a:rPr kumimoji="0" lang="en-US" b="0" i="0" u="none" strike="noStrike" kern="0" cap="none" spc="0" normalizeH="0" baseline="0" noProof="0" dirty="0">
                <a:ln>
                  <a:noFill/>
                </a:ln>
                <a:solidFill>
                  <a:sysClr val="windowText" lastClr="000000"/>
                </a:solidFill>
                <a:effectLst/>
                <a:uLnTx/>
                <a:uFillTx/>
                <a:latin typeface="新細明體"/>
                <a:ea typeface="新細明體"/>
              </a:rPr>
              <a:t> </a:t>
            </a:r>
            <a:endParaRPr kumimoji="0" lang="zh-HK" altLang="en-US" b="0" i="0" u="none" strike="noStrike" kern="0" cap="none" spc="0" normalizeH="0" baseline="0" noProof="0" dirty="0">
              <a:ln>
                <a:noFill/>
              </a:ln>
              <a:solidFill>
                <a:sysClr val="windowText" lastClr="000000"/>
              </a:solidFill>
              <a:effectLst/>
              <a:uLnTx/>
              <a:uFillTx/>
              <a:latin typeface="Times New Roman"/>
              <a:ea typeface="新細明體"/>
            </a:endParaRPr>
          </a:p>
          <a:p>
            <a:pPr marL="0" marR="0" lvl="0" indent="0" defTabSz="914400" eaLnBrk="1" fontAlgn="auto" latinLnBrk="0" hangingPunct="1">
              <a:lnSpc>
                <a:spcPct val="110000"/>
              </a:lnSpc>
              <a:spcBef>
                <a:spcPts val="0"/>
              </a:spcBef>
              <a:spcAft>
                <a:spcPts val="0"/>
              </a:spcAft>
              <a:buClrTx/>
              <a:buSzTx/>
              <a:buFontTx/>
              <a:buNone/>
              <a:tabLst/>
              <a:defRPr/>
            </a:pPr>
            <a:r>
              <a:rPr kumimoji="0" lang="en-US" b="0" i="0" u="none" strike="noStrike" kern="0" cap="none" spc="0" normalizeH="0" baseline="0" noProof="0" dirty="0">
                <a:ln>
                  <a:noFill/>
                </a:ln>
                <a:solidFill>
                  <a:sysClr val="windowText" lastClr="000000"/>
                </a:solidFill>
                <a:effectLst/>
                <a:uLnTx/>
                <a:uFillTx/>
                <a:latin typeface="新細明體"/>
                <a:ea typeface="新細明體"/>
              </a:rPr>
              <a:t> </a:t>
            </a:r>
            <a:endParaRPr kumimoji="0" lang="zh-HK" altLang="en-US" b="0" i="0" u="none" strike="noStrike" kern="0" cap="none" spc="0" normalizeH="0" baseline="0" noProof="0" dirty="0">
              <a:ln>
                <a:noFill/>
              </a:ln>
              <a:solidFill>
                <a:sysClr val="windowText" lastClr="000000"/>
              </a:solidFill>
              <a:effectLst/>
              <a:uLnTx/>
              <a:uFillTx/>
              <a:latin typeface="Times New Roman"/>
              <a:ea typeface="新細明體"/>
            </a:endParaRPr>
          </a:p>
          <a:p>
            <a:pPr marL="0" marR="0" lvl="0" indent="0" defTabSz="914400" eaLnBrk="1" fontAlgn="auto" latinLnBrk="0" hangingPunct="1">
              <a:lnSpc>
                <a:spcPct val="110000"/>
              </a:lnSpc>
              <a:spcBef>
                <a:spcPts val="0"/>
              </a:spcBef>
              <a:spcAft>
                <a:spcPts val="0"/>
              </a:spcAft>
              <a:buClrTx/>
              <a:buSzTx/>
              <a:buFontTx/>
              <a:buNone/>
              <a:tabLst/>
              <a:defRPr/>
            </a:pPr>
            <a:r>
              <a:rPr kumimoji="0" lang="en-US" b="0" i="0" u="none" strike="noStrike" kern="0" cap="none" spc="0" normalizeH="0" baseline="0" noProof="0" dirty="0">
                <a:ln>
                  <a:noFill/>
                </a:ln>
                <a:solidFill>
                  <a:sysClr val="windowText" lastClr="000000"/>
                </a:solidFill>
                <a:effectLst/>
                <a:uLnTx/>
                <a:uFillTx/>
                <a:latin typeface="新細明體"/>
                <a:ea typeface="新細明體"/>
              </a:rPr>
              <a:t> </a:t>
            </a:r>
            <a:endParaRPr kumimoji="0" lang="zh-HK" altLang="en-US" b="0" i="0" u="none" strike="noStrike" kern="0" cap="none" spc="0" normalizeH="0" baseline="0" noProof="0" dirty="0">
              <a:ln>
                <a:noFill/>
              </a:ln>
              <a:solidFill>
                <a:sysClr val="windowText" lastClr="000000"/>
              </a:solidFill>
              <a:effectLst/>
              <a:uLnTx/>
              <a:uFillTx/>
              <a:latin typeface="Times New Roman"/>
              <a:ea typeface="新細明體"/>
            </a:endParaRPr>
          </a:p>
          <a:p>
            <a:pPr marL="0" marR="0" lvl="0" indent="0" defTabSz="914400" eaLnBrk="1" fontAlgn="auto" latinLnBrk="0" hangingPunct="1">
              <a:lnSpc>
                <a:spcPct val="110000"/>
              </a:lnSpc>
              <a:spcBef>
                <a:spcPts val="0"/>
              </a:spcBef>
              <a:spcAft>
                <a:spcPts val="0"/>
              </a:spcAft>
              <a:buClrTx/>
              <a:buSzTx/>
              <a:buFontTx/>
              <a:buNone/>
              <a:tabLst/>
              <a:defRPr/>
            </a:pPr>
            <a:r>
              <a:rPr kumimoji="0" lang="en-US" b="0" i="0" u="none" strike="noStrike" kern="0" cap="none" spc="0" normalizeH="0" baseline="0" noProof="0" dirty="0">
                <a:ln>
                  <a:noFill/>
                </a:ln>
                <a:solidFill>
                  <a:sysClr val="windowText" lastClr="000000"/>
                </a:solidFill>
                <a:effectLst/>
                <a:uLnTx/>
                <a:uFillTx/>
                <a:latin typeface="新細明體"/>
                <a:ea typeface="新細明體"/>
              </a:rPr>
              <a:t> </a:t>
            </a:r>
            <a:endParaRPr kumimoji="0" lang="zh-HK" altLang="en-US" b="0" i="0" u="none" strike="noStrike" kern="0" cap="none" spc="0" normalizeH="0" baseline="0" noProof="0" dirty="0">
              <a:ln>
                <a:noFill/>
              </a:ln>
              <a:solidFill>
                <a:sysClr val="windowText" lastClr="000000"/>
              </a:solidFill>
              <a:effectLst/>
              <a:uLnTx/>
              <a:uFillTx/>
              <a:latin typeface="Times New Roman"/>
              <a:ea typeface="新細明體"/>
            </a:endParaRPr>
          </a:p>
          <a:p>
            <a:pPr marL="0" marR="0" lvl="0" indent="0" defTabSz="914400" eaLnBrk="1" fontAlgn="auto" latinLnBrk="0" hangingPunct="1">
              <a:lnSpc>
                <a:spcPct val="110000"/>
              </a:lnSpc>
              <a:spcBef>
                <a:spcPts val="0"/>
              </a:spcBef>
              <a:spcAft>
                <a:spcPts val="0"/>
              </a:spcAft>
              <a:buClrTx/>
              <a:buSzTx/>
              <a:buFontTx/>
              <a:buNone/>
              <a:tabLst/>
              <a:defRPr/>
            </a:pPr>
            <a:r>
              <a:rPr kumimoji="0" lang="en-US" b="0" i="0" u="none" strike="noStrike" kern="0" cap="none" spc="0" normalizeH="0" baseline="0" noProof="0" dirty="0">
                <a:ln>
                  <a:noFill/>
                </a:ln>
                <a:solidFill>
                  <a:sysClr val="windowText" lastClr="000000"/>
                </a:solidFill>
                <a:effectLst/>
                <a:uLnTx/>
                <a:uFillTx/>
                <a:latin typeface="新細明體"/>
                <a:ea typeface="新細明體"/>
              </a:rPr>
              <a:t> </a:t>
            </a:r>
            <a:endParaRPr kumimoji="0" lang="zh-HK" altLang="en-US" b="0" i="0" u="none" strike="noStrike" kern="0" cap="none" spc="0" normalizeH="0" baseline="0" noProof="0" dirty="0">
              <a:ln>
                <a:noFill/>
              </a:ln>
              <a:solidFill>
                <a:sysClr val="windowText" lastClr="000000"/>
              </a:solidFill>
              <a:effectLst/>
              <a:uLnTx/>
              <a:uFillTx/>
              <a:latin typeface="Times New Roman"/>
              <a:ea typeface="新細明體"/>
            </a:endParaRPr>
          </a:p>
          <a:p>
            <a:pPr marL="0" marR="0" lvl="0" indent="0" defTabSz="914400" eaLnBrk="1" fontAlgn="auto" latinLnBrk="0" hangingPunct="1">
              <a:lnSpc>
                <a:spcPct val="110000"/>
              </a:lnSpc>
              <a:spcBef>
                <a:spcPts val="0"/>
              </a:spcBef>
              <a:spcAft>
                <a:spcPts val="0"/>
              </a:spcAft>
              <a:buClrTx/>
              <a:buSzTx/>
              <a:buFontTx/>
              <a:buNone/>
              <a:tabLst/>
              <a:defRPr/>
            </a:pPr>
            <a:r>
              <a:rPr kumimoji="0" lang="en-US" b="0" i="0" u="none" strike="noStrike" kern="0" cap="none" spc="0" normalizeH="0" baseline="0" noProof="0" dirty="0">
                <a:ln>
                  <a:noFill/>
                </a:ln>
                <a:solidFill>
                  <a:sysClr val="windowText" lastClr="000000"/>
                </a:solidFill>
                <a:effectLst/>
                <a:uLnTx/>
                <a:uFillTx/>
                <a:latin typeface="新細明體"/>
                <a:ea typeface="新細明體"/>
              </a:rPr>
              <a:t> </a:t>
            </a:r>
            <a:endParaRPr kumimoji="0" lang="zh-HK" altLang="en-US" b="0" i="0" u="none" strike="noStrike" kern="0" cap="none" spc="0" normalizeH="0" baseline="0" noProof="0" dirty="0">
              <a:ln>
                <a:noFill/>
              </a:ln>
              <a:solidFill>
                <a:sysClr val="windowText" lastClr="000000"/>
              </a:solidFill>
              <a:effectLst/>
              <a:uLnTx/>
              <a:uFillTx/>
              <a:latin typeface="Times New Roman"/>
              <a:ea typeface="新細明體"/>
            </a:endParaRPr>
          </a:p>
          <a:p>
            <a:pPr marL="0" marR="0" lvl="0" indent="0" defTabSz="914400" eaLnBrk="1" fontAlgn="auto" latinLnBrk="0" hangingPunct="1">
              <a:lnSpc>
                <a:spcPct val="110000"/>
              </a:lnSpc>
              <a:spcBef>
                <a:spcPts val="0"/>
              </a:spcBef>
              <a:spcAft>
                <a:spcPts val="0"/>
              </a:spcAft>
              <a:buClrTx/>
              <a:buSzTx/>
              <a:buFontTx/>
              <a:buNone/>
              <a:tabLst/>
              <a:defRPr/>
            </a:pPr>
            <a:r>
              <a:rPr kumimoji="0" lang="en-US" b="0" i="0" u="none" strike="noStrike" kern="0" cap="none" spc="0" normalizeH="0" baseline="0" noProof="0" dirty="0">
                <a:ln>
                  <a:noFill/>
                </a:ln>
                <a:solidFill>
                  <a:sysClr val="windowText" lastClr="000000"/>
                </a:solidFill>
                <a:effectLst/>
                <a:uLnTx/>
                <a:uFillTx/>
                <a:latin typeface="新細明體"/>
                <a:ea typeface="新細明體"/>
              </a:rPr>
              <a:t> </a:t>
            </a:r>
            <a:endParaRPr kumimoji="0" lang="zh-HK" altLang="en-US" b="0" i="0" u="none" strike="noStrike" kern="0" cap="none" spc="0" normalizeH="0" baseline="0" noProof="0" dirty="0">
              <a:ln>
                <a:noFill/>
              </a:ln>
              <a:solidFill>
                <a:sysClr val="windowText" lastClr="000000"/>
              </a:solidFill>
              <a:effectLst/>
              <a:uLnTx/>
              <a:uFillTx/>
              <a:latin typeface="Times New Roman"/>
              <a:ea typeface="新細明體"/>
            </a:endParaRPr>
          </a:p>
          <a:p>
            <a:pPr marL="0" marR="0" lvl="0" indent="0" defTabSz="914400" eaLnBrk="1" fontAlgn="auto" latinLnBrk="0" hangingPunct="1">
              <a:lnSpc>
                <a:spcPct val="110000"/>
              </a:lnSpc>
              <a:spcBef>
                <a:spcPts val="0"/>
              </a:spcBef>
              <a:spcAft>
                <a:spcPts val="0"/>
              </a:spcAft>
              <a:buClrTx/>
              <a:buSzTx/>
              <a:buFontTx/>
              <a:buNone/>
              <a:tabLst/>
              <a:defRPr/>
            </a:pPr>
            <a:r>
              <a:rPr kumimoji="0" lang="en-US" b="0" i="0" u="none" strike="noStrike" kern="0" cap="none" spc="0" normalizeH="0" baseline="0" noProof="0" dirty="0">
                <a:ln>
                  <a:noFill/>
                </a:ln>
                <a:solidFill>
                  <a:sysClr val="windowText" lastClr="000000"/>
                </a:solidFill>
                <a:effectLst/>
                <a:uLnTx/>
                <a:uFillTx/>
                <a:latin typeface="新細明體"/>
                <a:ea typeface="新細明體"/>
              </a:rPr>
              <a:t> </a:t>
            </a:r>
            <a:endParaRPr kumimoji="0" lang="zh-HK" altLang="en-US" b="0" i="0" u="none" strike="noStrike" kern="0" cap="none" spc="0" normalizeH="0" baseline="0" noProof="0" dirty="0">
              <a:ln>
                <a:noFill/>
              </a:ln>
              <a:solidFill>
                <a:sysClr val="windowText" lastClr="000000"/>
              </a:solidFill>
              <a:effectLst/>
              <a:uLnTx/>
              <a:uFillTx/>
              <a:latin typeface="Times New Roman"/>
              <a:ea typeface="新細明體"/>
            </a:endParaRPr>
          </a:p>
          <a:p>
            <a:pPr marL="0" marR="0" lvl="0" indent="0" defTabSz="914400" eaLnBrk="1" fontAlgn="auto" latinLnBrk="0" hangingPunct="1">
              <a:lnSpc>
                <a:spcPct val="110000"/>
              </a:lnSpc>
              <a:spcBef>
                <a:spcPts val="0"/>
              </a:spcBef>
              <a:spcAft>
                <a:spcPts val="0"/>
              </a:spcAft>
              <a:buClrTx/>
              <a:buSzTx/>
              <a:buFontTx/>
              <a:buNone/>
              <a:tabLst/>
              <a:defRPr/>
            </a:pPr>
            <a:r>
              <a:rPr kumimoji="0" lang="en-US" b="0" i="0" u="none" strike="noStrike" kern="0" cap="none" spc="0" normalizeH="0" baseline="0" noProof="0" dirty="0">
                <a:ln>
                  <a:noFill/>
                </a:ln>
                <a:solidFill>
                  <a:sysClr val="windowText" lastClr="000000"/>
                </a:solidFill>
                <a:effectLst/>
                <a:uLnTx/>
                <a:uFillTx/>
                <a:latin typeface="新細明體"/>
                <a:ea typeface="新細明體"/>
              </a:rPr>
              <a:t> </a:t>
            </a:r>
            <a:endParaRPr kumimoji="0" lang="zh-HK" altLang="en-US" b="0" i="0" u="none" strike="noStrike" kern="0" cap="none" spc="0" normalizeH="0" baseline="0" noProof="0" dirty="0">
              <a:ln>
                <a:noFill/>
              </a:ln>
              <a:solidFill>
                <a:sysClr val="windowText" lastClr="000000"/>
              </a:solidFill>
              <a:effectLst/>
              <a:uLnTx/>
              <a:uFillTx/>
              <a:latin typeface="Times New Roman"/>
              <a:ea typeface="新細明體"/>
            </a:endParaRPr>
          </a:p>
        </p:txBody>
      </p:sp>
      <p:sp>
        <p:nvSpPr>
          <p:cNvPr id="5" name="文字方塊 4"/>
          <p:cNvSpPr txBox="1"/>
          <p:nvPr/>
        </p:nvSpPr>
        <p:spPr>
          <a:xfrm>
            <a:off x="677644" y="2649381"/>
            <a:ext cx="4221960" cy="2809310"/>
          </a:xfrm>
          <a:prstGeom prst="rect">
            <a:avLst/>
          </a:prstGeom>
          <a:solidFill>
            <a:sysClr val="window" lastClr="FFFFFF"/>
          </a:solidFill>
          <a:ln w="6350">
            <a:solidFill>
              <a:srgbClr val="4F81BD">
                <a:lumMod val="75000"/>
              </a:srgb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10000"/>
              </a:lnSpc>
              <a:spcBef>
                <a:spcPts val="0"/>
              </a:spcBef>
              <a:spcAft>
                <a:spcPts val="0"/>
              </a:spcAft>
              <a:buClrTx/>
              <a:buSzTx/>
              <a:buFontTx/>
              <a:buNone/>
              <a:tabLst/>
              <a:defRPr/>
            </a:pPr>
            <a:r>
              <a:rPr lang="en-US" altLang="zh-HK" sz="1500" dirty="0">
                <a:solidFill>
                  <a:srgbClr val="FF0000"/>
                </a:solidFill>
                <a:latin typeface="Times New Roman"/>
                <a:ea typeface="新細明體"/>
                <a:cs typeface="Times New Roman"/>
              </a:rPr>
              <a:t>Both the Southern Song cavalry and the Jin cavalry were fully equipped with both horse riders and warhorses wearing </a:t>
            </a:r>
            <a:r>
              <a:rPr lang="en-US" altLang="zh-HK" sz="1500" dirty="0" err="1">
                <a:solidFill>
                  <a:srgbClr val="FF0000"/>
                </a:solidFill>
                <a:latin typeface="Times New Roman"/>
                <a:ea typeface="新細明體"/>
                <a:cs typeface="Times New Roman"/>
              </a:rPr>
              <a:t>armours</a:t>
            </a:r>
            <a:r>
              <a:rPr lang="en-US" altLang="zh-HK" sz="1500" dirty="0">
                <a:solidFill>
                  <a:srgbClr val="FF0000"/>
                </a:solidFill>
                <a:latin typeface="Times New Roman"/>
                <a:ea typeface="新細明體"/>
                <a:cs typeface="Times New Roman"/>
              </a:rPr>
              <a:t>. It was said that Jin Wushu’s elite cavalry numbering 3,000 wore heavy white </a:t>
            </a:r>
            <a:r>
              <a:rPr lang="en-US" altLang="zh-HK" sz="1500" dirty="0" err="1">
                <a:solidFill>
                  <a:srgbClr val="FF0000"/>
                </a:solidFill>
                <a:latin typeface="Times New Roman"/>
                <a:ea typeface="新細明體"/>
                <a:cs typeface="Times New Roman"/>
              </a:rPr>
              <a:t>armours</a:t>
            </a:r>
            <a:r>
              <a:rPr lang="en-US" altLang="zh-HK" sz="1500" dirty="0">
                <a:solidFill>
                  <a:srgbClr val="FF0000"/>
                </a:solidFill>
                <a:latin typeface="Times New Roman"/>
                <a:ea typeface="新細明體"/>
                <a:cs typeface="Times New Roman"/>
              </a:rPr>
              <a:t>. Due to the heavy </a:t>
            </a:r>
            <a:r>
              <a:rPr lang="en-US" altLang="zh-HK" sz="1500" dirty="0" err="1">
                <a:solidFill>
                  <a:srgbClr val="FF0000"/>
                </a:solidFill>
                <a:latin typeface="Times New Roman"/>
                <a:ea typeface="新細明體"/>
                <a:cs typeface="Times New Roman"/>
              </a:rPr>
              <a:t>armours</a:t>
            </a:r>
            <a:r>
              <a:rPr lang="en-US" altLang="zh-HK" sz="1500" dirty="0">
                <a:solidFill>
                  <a:srgbClr val="FF0000"/>
                </a:solidFill>
                <a:latin typeface="Times New Roman"/>
                <a:ea typeface="新細明體"/>
                <a:cs typeface="Times New Roman"/>
              </a:rPr>
              <a:t>, these elite </a:t>
            </a:r>
            <a:r>
              <a:rPr lang="en-US" altLang="zh-HK" sz="1500" dirty="0" err="1">
                <a:solidFill>
                  <a:srgbClr val="FF0000"/>
                </a:solidFill>
                <a:latin typeface="Times New Roman"/>
                <a:ea typeface="新細明體"/>
                <a:cs typeface="Times New Roman"/>
              </a:rPr>
              <a:t>calvary</a:t>
            </a:r>
            <a:r>
              <a:rPr lang="en-US" altLang="zh-HK" sz="1500" dirty="0">
                <a:solidFill>
                  <a:srgbClr val="FF0000"/>
                </a:solidFill>
                <a:latin typeface="Times New Roman"/>
                <a:ea typeface="新細明體"/>
                <a:cs typeface="Times New Roman"/>
              </a:rPr>
              <a:t> of Jin Wushu were also known as “Iron </a:t>
            </a:r>
            <a:r>
              <a:rPr lang="en-US" altLang="zh-HK" sz="1500" dirty="0" err="1">
                <a:solidFill>
                  <a:srgbClr val="FF0000"/>
                </a:solidFill>
                <a:latin typeface="Times New Roman"/>
                <a:ea typeface="新細明體"/>
                <a:cs typeface="Times New Roman"/>
              </a:rPr>
              <a:t>Buddhas</a:t>
            </a:r>
            <a:r>
              <a:rPr lang="en-US" altLang="zh-HK" sz="1500" dirty="0">
                <a:solidFill>
                  <a:srgbClr val="FF0000"/>
                </a:solidFill>
                <a:latin typeface="Times New Roman"/>
                <a:ea typeface="新細明體"/>
                <a:cs typeface="Times New Roman"/>
              </a:rPr>
              <a:t>”. These “</a:t>
            </a:r>
            <a:r>
              <a:rPr lang="en-US" altLang="zh-HK" sz="1500" dirty="0" err="1">
                <a:solidFill>
                  <a:srgbClr val="FF0000"/>
                </a:solidFill>
                <a:latin typeface="Times New Roman"/>
                <a:ea typeface="新細明體"/>
                <a:cs typeface="Times New Roman"/>
              </a:rPr>
              <a:t>Buddhas</a:t>
            </a:r>
            <a:r>
              <a:rPr lang="en-US" altLang="zh-HK" sz="1500" dirty="0">
                <a:solidFill>
                  <a:srgbClr val="FF0000"/>
                </a:solidFill>
                <a:latin typeface="Times New Roman"/>
                <a:ea typeface="新細明體"/>
                <a:cs typeface="Times New Roman"/>
              </a:rPr>
              <a:t>” resembled metal pagodas and were incomparable. This also emphasized how the </a:t>
            </a:r>
            <a:r>
              <a:rPr lang="en-US" altLang="zh-HK" sz="1500" dirty="0" err="1">
                <a:solidFill>
                  <a:srgbClr val="FF0000"/>
                </a:solidFill>
                <a:latin typeface="Times New Roman"/>
                <a:ea typeface="新細明體"/>
                <a:cs typeface="Times New Roman"/>
              </a:rPr>
              <a:t>armour</a:t>
            </a:r>
            <a:r>
              <a:rPr lang="en-US" altLang="zh-HK" sz="1500" dirty="0">
                <a:solidFill>
                  <a:srgbClr val="FF0000"/>
                </a:solidFill>
                <a:latin typeface="Times New Roman"/>
                <a:ea typeface="新細明體"/>
                <a:cs typeface="Times New Roman"/>
              </a:rPr>
              <a:t> in this period was</a:t>
            </a:r>
            <a:r>
              <a:rPr lang="zh-HK" altLang="en-US" sz="1500" dirty="0">
                <a:solidFill>
                  <a:srgbClr val="FF0000"/>
                </a:solidFill>
                <a:latin typeface="Times New Roman"/>
                <a:ea typeface="新細明體"/>
                <a:cs typeface="Times New Roman"/>
              </a:rPr>
              <a:t> </a:t>
            </a:r>
            <a:r>
              <a:rPr lang="en-US" altLang="zh-HK" sz="1500" dirty="0">
                <a:solidFill>
                  <a:srgbClr val="FF0000"/>
                </a:solidFill>
                <a:latin typeface="Times New Roman"/>
                <a:ea typeface="新細明體"/>
                <a:cs typeface="Times New Roman"/>
              </a:rPr>
              <a:t>made of metal.</a:t>
            </a:r>
            <a:endParaRPr lang="zh-HK" altLang="en-US" sz="1500" dirty="0">
              <a:solidFill>
                <a:srgbClr val="FF0000"/>
              </a:solidFill>
              <a:latin typeface="Times New Roman"/>
              <a:ea typeface="新細明體"/>
              <a:cs typeface="Times New Roman"/>
            </a:endParaRPr>
          </a:p>
        </p:txBody>
      </p:sp>
      <p:pic>
        <p:nvPicPr>
          <p:cNvPr id="6" name="圖片 5"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pic>
        <p:nvPicPr>
          <p:cNvPr id="7" name="Picture 2"/>
          <p:cNvPicPr/>
          <p:nvPr/>
        </p:nvPicPr>
        <p:blipFill>
          <a:blip r:embed="rId3" cstate="print"/>
          <a:srcRect/>
          <a:stretch>
            <a:fillRect/>
          </a:stretch>
        </p:blipFill>
        <p:spPr bwMode="auto">
          <a:xfrm>
            <a:off x="5138251" y="2649381"/>
            <a:ext cx="3105204" cy="2809310"/>
          </a:xfrm>
          <a:prstGeom prst="rect">
            <a:avLst/>
          </a:prstGeom>
          <a:noFill/>
          <a:ln w="9525">
            <a:noFill/>
            <a:miter lim="800000"/>
            <a:headEnd/>
            <a:tailEnd/>
          </a:ln>
          <a:effectLst/>
        </p:spPr>
      </p:pic>
      <p:sp>
        <p:nvSpPr>
          <p:cNvPr id="2" name="TextBox 1"/>
          <p:cNvSpPr txBox="1"/>
          <p:nvPr/>
        </p:nvSpPr>
        <p:spPr>
          <a:xfrm>
            <a:off x="5138251" y="2649382"/>
            <a:ext cx="1056809"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Iron </a:t>
            </a:r>
            <a:r>
              <a:rPr lang="en-US" dirty="0" err="1">
                <a:latin typeface="Times New Roman" panose="02020603050405020304" pitchFamily="18" charset="0"/>
                <a:cs typeface="Times New Roman" panose="02020603050405020304" pitchFamily="18" charset="0"/>
              </a:rPr>
              <a:t>Buddhas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244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13" name="TextBox 5"/>
          <p:cNvSpPr txBox="1"/>
          <p:nvPr/>
        </p:nvSpPr>
        <p:spPr>
          <a:xfrm>
            <a:off x="522667" y="1008186"/>
            <a:ext cx="8082928" cy="400110"/>
          </a:xfrm>
          <a:prstGeom prst="rect">
            <a:avLst/>
          </a:prstGeom>
          <a:solidFill>
            <a:srgbClr val="C0504D"/>
          </a:solidFill>
          <a:ln w="38100" cap="flat" cmpd="sng" algn="ctr">
            <a:solidFill>
              <a:sysClr val="window" lastClr="FFFFFF"/>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HK" sz="2000" b="1" dirty="0">
                <a:solidFill>
                  <a:srgbClr val="FFFFFF"/>
                </a:solidFill>
                <a:latin typeface="Times New Roman"/>
                <a:ea typeface="新細明體"/>
                <a:cs typeface="Times New Roman"/>
              </a:rPr>
              <a:t>The historical truth about the </a:t>
            </a:r>
            <a:r>
              <a:rPr lang="en-US" altLang="zh-HK" sz="2000" b="1" i="1" dirty="0" err="1" smtClean="0">
                <a:solidFill>
                  <a:srgbClr val="FFFFFF"/>
                </a:solidFill>
                <a:latin typeface="Times New Roman"/>
                <a:ea typeface="新細明體"/>
                <a:cs typeface="Times New Roman"/>
              </a:rPr>
              <a:t>Guaizi</a:t>
            </a:r>
            <a:r>
              <a:rPr lang="en-US" altLang="zh-HK" sz="2000" b="1" i="1" dirty="0" smtClean="0">
                <a:solidFill>
                  <a:srgbClr val="FFFFFF"/>
                </a:solidFill>
                <a:latin typeface="Times New Roman"/>
                <a:ea typeface="新細明體"/>
                <a:cs typeface="Times New Roman"/>
              </a:rPr>
              <a:t> </a:t>
            </a:r>
            <a:r>
              <a:rPr lang="en-US" altLang="zh-HK" sz="2000" b="1" i="1" dirty="0">
                <a:solidFill>
                  <a:srgbClr val="FFFFFF"/>
                </a:solidFill>
                <a:latin typeface="Times New Roman"/>
                <a:ea typeface="新細明體"/>
                <a:cs typeface="Times New Roman"/>
              </a:rPr>
              <a:t>Ma</a:t>
            </a:r>
            <a:r>
              <a:rPr lang="en-US" altLang="zh-HK" sz="2000" b="1" i="1" dirty="0" smtClean="0">
                <a:solidFill>
                  <a:srgbClr val="7030A0"/>
                </a:solidFill>
                <a:latin typeface="Times New Roman"/>
                <a:ea typeface="新細明體"/>
                <a:cs typeface="Times New Roman"/>
              </a:rPr>
              <a:t> </a:t>
            </a:r>
            <a:r>
              <a:rPr lang="zh-TW" altLang="en-US" sz="2000" b="1" i="1" dirty="0">
                <a:solidFill>
                  <a:srgbClr val="FFFFFF"/>
                </a:solidFill>
                <a:latin typeface="Times New Roman"/>
                <a:ea typeface="新細明體"/>
                <a:cs typeface="Times New Roman"/>
              </a:rPr>
              <a:t>拐子馬 </a:t>
            </a:r>
            <a:r>
              <a:rPr lang="en-US" altLang="zh-HK" sz="2000" b="1" dirty="0" smtClean="0">
                <a:solidFill>
                  <a:srgbClr val="FFFFFF"/>
                </a:solidFill>
                <a:latin typeface="Times New Roman"/>
                <a:ea typeface="新細明體"/>
                <a:cs typeface="Times New Roman"/>
              </a:rPr>
              <a:t>(Horse </a:t>
            </a:r>
            <a:r>
              <a:rPr lang="en-US" altLang="zh-HK" sz="2000" b="1" dirty="0">
                <a:solidFill>
                  <a:srgbClr val="FFFFFF"/>
                </a:solidFill>
                <a:latin typeface="Times New Roman"/>
                <a:ea typeface="新細明體"/>
                <a:cs typeface="Times New Roman"/>
              </a:rPr>
              <a:t>team)</a:t>
            </a:r>
            <a:endParaRPr kumimoji="0" lang="zh-HK" altLang="en-US" sz="2000" b="0" i="0" u="none" strike="noStrike" kern="0" cap="none" spc="0" normalizeH="0" baseline="0" noProof="0" dirty="0">
              <a:ln>
                <a:noFill/>
              </a:ln>
              <a:solidFill>
                <a:sysClr val="window" lastClr="FFFFFF"/>
              </a:solidFill>
              <a:effectLst/>
              <a:uLnTx/>
              <a:uFillTx/>
              <a:latin typeface="Times New Roman"/>
              <a:ea typeface="新細明體"/>
            </a:endParaRPr>
          </a:p>
        </p:txBody>
      </p:sp>
      <p:sp>
        <p:nvSpPr>
          <p:cNvPr id="22" name="TextBox 6"/>
          <p:cNvSpPr txBox="1"/>
          <p:nvPr/>
        </p:nvSpPr>
        <p:spPr>
          <a:xfrm>
            <a:off x="332508" y="1394805"/>
            <a:ext cx="8420793" cy="5350261"/>
          </a:xfrm>
          <a:prstGeom prst="rect">
            <a:avLst/>
          </a:prstGeom>
          <a:solidFill>
            <a:srgbClr val="8064A2">
              <a:lumMod val="40000"/>
              <a:lumOff val="60000"/>
            </a:srgbClr>
          </a:solidFill>
        </p:spPr>
        <p:txBody>
          <a:bodyPr wrap="square" rtlCol="0">
            <a:noAutofit/>
          </a:bodyPr>
          <a:lstStyle/>
          <a:p>
            <a:pPr marL="0" marR="0" lvl="0" indent="0" algn="just" defTabSz="914400" eaLnBrk="1" fontAlgn="auto" latinLnBrk="0" hangingPunct="1">
              <a:lnSpc>
                <a:spcPct val="110000"/>
              </a:lnSpc>
              <a:spcBef>
                <a:spcPts val="0"/>
              </a:spcBef>
              <a:spcAft>
                <a:spcPts val="0"/>
              </a:spcAft>
              <a:buClrTx/>
              <a:buSzTx/>
              <a:buFontTx/>
              <a:buNone/>
              <a:tabLst/>
              <a:defRPr/>
            </a:pPr>
            <a:r>
              <a:rPr kumimoji="0" lang="en-US" altLang="zh-HK" sz="1500" b="1"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Quiz: </a:t>
            </a:r>
            <a:r>
              <a:rPr lang="en-US" altLang="zh-HK" sz="1500" dirty="0">
                <a:latin typeface="Times New Roman" panose="02020603050405020304" pitchFamily="18" charset="0"/>
                <a:ea typeface="新細明體"/>
                <a:cs typeface="Times New Roman" panose="02020603050405020304" pitchFamily="18" charset="0"/>
              </a:rPr>
              <a:t>Folklore said that the Jin cavalry was strong </a:t>
            </a:r>
            <a:r>
              <a:rPr kumimoji="0" lang="en-US" altLang="zh-HK" sz="1500" i="0" u="none" strike="noStrike" kern="120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rPr>
              <a:t>due to </a:t>
            </a:r>
            <a:r>
              <a:rPr kumimoji="0" lang="en-US" altLang="zh-HK" sz="1500" i="0" u="none" strike="noStrike" kern="1200" cap="none" spc="0" normalizeH="0" baseline="0" noProof="0" dirty="0" smtClean="0">
                <a:ln>
                  <a:noFill/>
                </a:ln>
                <a:effectLst/>
                <a:uLnTx/>
                <a:uFillTx/>
                <a:latin typeface="Times New Roman" panose="02020603050405020304" pitchFamily="18" charset="0"/>
                <a:ea typeface="新細明體"/>
                <a:cs typeface="Times New Roman" panose="02020603050405020304" pitchFamily="18" charset="0"/>
              </a:rPr>
              <a:t>the use </a:t>
            </a:r>
            <a:r>
              <a:rPr kumimoji="0" lang="en-US" altLang="zh-HK" sz="1500" i="0" u="none" strike="noStrike" kern="120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rPr>
              <a:t>of the </a:t>
            </a:r>
            <a:r>
              <a:rPr kumimoji="0" lang="en-US" altLang="zh-HK" sz="1500" i="1" u="none" strike="noStrike" kern="1200" cap="none" spc="0" normalizeH="0" baseline="0" noProof="0" dirty="0" err="1" smtClean="0">
                <a:ln>
                  <a:noFill/>
                </a:ln>
                <a:effectLst/>
                <a:uLnTx/>
                <a:uFillTx/>
                <a:latin typeface="Times New Roman" panose="02020603050405020304" pitchFamily="18" charset="0"/>
                <a:ea typeface="新細明體"/>
                <a:cs typeface="Times New Roman" panose="02020603050405020304" pitchFamily="18" charset="0"/>
              </a:rPr>
              <a:t>Guaizi</a:t>
            </a:r>
            <a:r>
              <a:rPr kumimoji="0" lang="en-US" altLang="zh-HK" sz="1500" i="1" u="none" strike="noStrike" kern="1200" cap="none" spc="0" normalizeH="0" baseline="0" noProof="0" dirty="0" smtClean="0">
                <a:ln>
                  <a:noFill/>
                </a:ln>
                <a:effectLst/>
                <a:uLnTx/>
                <a:uFillTx/>
                <a:latin typeface="Times New Roman" panose="02020603050405020304" pitchFamily="18" charset="0"/>
                <a:ea typeface="新細明體"/>
                <a:cs typeface="Times New Roman" panose="02020603050405020304" pitchFamily="18" charset="0"/>
              </a:rPr>
              <a:t> Ma</a:t>
            </a:r>
            <a:r>
              <a:rPr kumimoji="0" lang="en-US" altLang="zh-HK" sz="1500" i="0" u="none" strike="noStrike" kern="1200" cap="none" spc="0" normalizeH="0" baseline="0" noProof="0" dirty="0" smtClean="0">
                <a:ln>
                  <a:noFill/>
                </a:ln>
                <a:effectLst/>
                <a:uLnTx/>
                <a:uFillTx/>
                <a:latin typeface="Times New Roman" panose="02020603050405020304" pitchFamily="18" charset="0"/>
                <a:ea typeface="新細明體"/>
                <a:cs typeface="Times New Roman" panose="02020603050405020304" pitchFamily="18" charset="0"/>
              </a:rPr>
              <a:t> tactic</a:t>
            </a:r>
            <a:r>
              <a:rPr kumimoji="0" lang="en-US" altLang="zh-HK" sz="1500" i="0" u="none" strike="noStrike" kern="120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rPr>
              <a:t>, which resembled </a:t>
            </a:r>
            <a:r>
              <a:rPr kumimoji="0" lang="en-US" altLang="zh-HK" sz="1500" b="0" i="0" u="none" strike="noStrike" kern="120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rPr>
              <a:t>the childhood game of “three legged race</a:t>
            </a:r>
            <a:r>
              <a:rPr kumimoji="0" lang="en-US" altLang="zh-HK" sz="1500" b="0" i="0" u="none" strike="noStrike" kern="1200" cap="none" spc="0" normalizeH="0" baseline="0" noProof="0" dirty="0" smtClean="0">
                <a:ln>
                  <a:noFill/>
                </a:ln>
                <a:effectLst/>
                <a:uLnTx/>
                <a:uFillTx/>
                <a:latin typeface="Times New Roman" panose="02020603050405020304" pitchFamily="18" charset="0"/>
                <a:ea typeface="新細明體"/>
                <a:cs typeface="Times New Roman" panose="02020603050405020304" pitchFamily="18" charset="0"/>
              </a:rPr>
              <a:t>” </a:t>
            </a:r>
            <a:r>
              <a:rPr kumimoji="0" lang="en-US" altLang="zh-TW" sz="1500" b="0" i="0" u="none" strike="noStrike" kern="1200" cap="none" spc="0" normalizeH="0" baseline="0" noProof="0" dirty="0" smtClean="0">
                <a:ln>
                  <a:noFill/>
                </a:ln>
                <a:effectLst/>
                <a:uLnTx/>
                <a:uFillTx/>
                <a:latin typeface="Times New Roman" panose="02020603050405020304" pitchFamily="18" charset="0"/>
                <a:ea typeface="新細明體"/>
                <a:cs typeface="Times New Roman" panose="02020603050405020304" pitchFamily="18" charset="0"/>
              </a:rPr>
              <a:t>(</a:t>
            </a:r>
            <a:r>
              <a:rPr kumimoji="0" lang="zh-TW" altLang="en-US" sz="1500" b="0" i="0" u="none" strike="noStrike" kern="1200" cap="none" spc="0" normalizeH="0" baseline="0" noProof="0" dirty="0" smtClean="0">
                <a:ln>
                  <a:noFill/>
                </a:ln>
                <a:effectLst/>
                <a:uLnTx/>
                <a:uFillTx/>
                <a:latin typeface="Times New Roman" panose="02020603050405020304" pitchFamily="18" charset="0"/>
                <a:ea typeface="新細明體"/>
                <a:cs typeface="Times New Roman" panose="02020603050405020304" pitchFamily="18" charset="0"/>
              </a:rPr>
              <a:t>二人三足</a:t>
            </a:r>
            <a:r>
              <a:rPr kumimoji="0" lang="en-US" altLang="zh-TW" sz="1500" b="0" i="0" u="none" strike="noStrike" kern="1200" cap="none" spc="0" normalizeH="0" baseline="0" noProof="0" dirty="0" smtClean="0">
                <a:ln>
                  <a:noFill/>
                </a:ln>
                <a:effectLst/>
                <a:uLnTx/>
                <a:uFillTx/>
                <a:latin typeface="Times New Roman" panose="02020603050405020304" pitchFamily="18" charset="0"/>
                <a:ea typeface="新細明體"/>
                <a:cs typeface="Times New Roman" panose="02020603050405020304" pitchFamily="18" charset="0"/>
              </a:rPr>
              <a:t>)</a:t>
            </a:r>
            <a:r>
              <a:rPr kumimoji="0" lang="en-US" altLang="zh-HK" sz="1500" b="0" i="0" u="none" strike="noStrike" kern="1200" cap="none" spc="0" normalizeH="0" baseline="0" noProof="0" dirty="0" smtClean="0">
                <a:ln>
                  <a:noFill/>
                </a:ln>
                <a:effectLst/>
                <a:uLnTx/>
                <a:uFillTx/>
                <a:latin typeface="Times New Roman" panose="02020603050405020304" pitchFamily="18" charset="0"/>
                <a:ea typeface="新細明體"/>
                <a:cs typeface="Times New Roman" panose="02020603050405020304" pitchFamily="18" charset="0"/>
              </a:rPr>
              <a:t>. </a:t>
            </a:r>
            <a:r>
              <a:rPr kumimoji="0" lang="en-US" altLang="zh-HK" sz="1500" b="0" i="0" u="none" strike="noStrike" kern="120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rPr>
              <a:t>Three heavily </a:t>
            </a:r>
            <a:r>
              <a:rPr kumimoji="0" lang="en-US" altLang="zh-HK" sz="1500" b="0" i="0" u="none" strike="noStrike" kern="1200" cap="none" spc="0" normalizeH="0" baseline="0" noProof="0" dirty="0" err="1">
                <a:ln>
                  <a:noFill/>
                </a:ln>
                <a:effectLst/>
                <a:uLnTx/>
                <a:uFillTx/>
                <a:latin typeface="Times New Roman" panose="02020603050405020304" pitchFamily="18" charset="0"/>
                <a:ea typeface="新細明體"/>
                <a:cs typeface="Times New Roman" panose="02020603050405020304" pitchFamily="18" charset="0"/>
              </a:rPr>
              <a:t>armoured</a:t>
            </a:r>
            <a:r>
              <a:rPr kumimoji="0" lang="en-US" altLang="zh-HK" sz="1500" b="0" i="0" u="none" strike="noStrike" kern="120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rPr>
              <a:t> war horses would be bound together with rope, becoming known as an “</a:t>
            </a:r>
            <a:r>
              <a:rPr lang="en-US" altLang="zh-HK" sz="1500" dirty="0">
                <a:latin typeface="Times New Roman" panose="02020603050405020304" pitchFamily="18" charset="0"/>
                <a:ea typeface="新細明體"/>
                <a:cs typeface="Times New Roman" panose="02020603050405020304" pitchFamily="18" charset="0"/>
              </a:rPr>
              <a:t>Iron Buddha”. They were indestructible and could break through enemy lines. </a:t>
            </a:r>
            <a:endParaRPr kumimoji="0" lang="zh-HK" altLang="en-US" sz="1500" b="0" i="0" u="none" strike="noStrike" kern="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endParaRPr>
          </a:p>
          <a:p>
            <a:pPr marL="0" marR="0" lvl="0" indent="0" algn="just" defTabSz="914400" eaLnBrk="1" fontAlgn="auto" latinLnBrk="0" hangingPunct="1">
              <a:lnSpc>
                <a:spcPct val="110000"/>
              </a:lnSpc>
              <a:spcBef>
                <a:spcPts val="0"/>
              </a:spcBef>
              <a:spcAft>
                <a:spcPts val="0"/>
              </a:spcAft>
              <a:buClrTx/>
              <a:buSzTx/>
              <a:buFontTx/>
              <a:buNone/>
              <a:tabLst/>
              <a:defRPr/>
            </a:pPr>
            <a:r>
              <a:rPr kumimoji="0" lang="en-US" altLang="zh-HK" sz="15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Inferring from common knowledge, do you believe it is possible to </a:t>
            </a:r>
            <a:r>
              <a:rPr lang="en-US" altLang="zh-HK" sz="1500" dirty="0">
                <a:solidFill>
                  <a:srgbClr val="000000"/>
                </a:solidFill>
                <a:latin typeface="Times New Roman" panose="02020603050405020304" pitchFamily="18" charset="0"/>
                <a:ea typeface="新細明體"/>
                <a:cs typeface="Times New Roman" panose="02020603050405020304" pitchFamily="18" charset="0"/>
              </a:rPr>
              <a:t>tie three horses together in a fight? Why? </a:t>
            </a:r>
            <a:endParaRPr kumimoji="0" lang="zh-HK" altLang="en-US" sz="15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sp>
        <p:nvSpPr>
          <p:cNvPr id="24" name="文字方塊 23"/>
          <p:cNvSpPr txBox="1"/>
          <p:nvPr/>
        </p:nvSpPr>
        <p:spPr>
          <a:xfrm>
            <a:off x="522667" y="2674647"/>
            <a:ext cx="7975704" cy="4183353"/>
          </a:xfrm>
          <a:prstGeom prst="rect">
            <a:avLst/>
          </a:prstGeom>
          <a:solidFill>
            <a:sysClr val="window" lastClr="FFFFFF"/>
          </a:solidFill>
          <a:ln w="6350">
            <a:solidFill>
              <a:srgbClr val="4F81BD">
                <a:lumMod val="75000"/>
              </a:srgb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R="0" lvl="0" indent="266700" algn="just" defTabSz="914400" eaLnBrk="1" fontAlgn="auto" latinLnBrk="0" hangingPunct="1">
              <a:lnSpc>
                <a:spcPct val="100000"/>
              </a:lnSpc>
              <a:spcBef>
                <a:spcPts val="0"/>
              </a:spcBef>
              <a:spcAft>
                <a:spcPts val="0"/>
              </a:spcAft>
              <a:buClrTx/>
              <a:buSzTx/>
              <a:buFontTx/>
              <a:buNone/>
              <a:tabLst/>
              <a:defRPr/>
            </a:pPr>
            <a:r>
              <a:rPr kumimoji="0" lang="en-US" altLang="zh-HK" sz="1400" b="0" i="0" u="none" strike="noStrike" kern="1200" cap="none" spc="0" normalizeH="0" baseline="0" noProof="0" dirty="0">
                <a:ln>
                  <a:noFill/>
                </a:ln>
                <a:solidFill>
                  <a:srgbClr val="FF0000"/>
                </a:solidFill>
                <a:effectLst/>
                <a:uLnTx/>
                <a:uFillTx/>
                <a:latin typeface="Times New Roman"/>
                <a:ea typeface="新細明體"/>
              </a:rPr>
              <a:t>It </a:t>
            </a:r>
            <a:r>
              <a:rPr kumimoji="0" lang="en-US" altLang="zh-HK" sz="1400" b="0" i="0" u="none" strike="noStrike" kern="1200" cap="none" spc="0" normalizeH="0" baseline="0" noProof="0" dirty="0" smtClean="0">
                <a:ln>
                  <a:noFill/>
                </a:ln>
                <a:solidFill>
                  <a:srgbClr val="FF0000"/>
                </a:solidFill>
                <a:effectLst/>
                <a:uLnTx/>
                <a:uFillTx/>
                <a:latin typeface="Times New Roman"/>
                <a:ea typeface="新細明體"/>
              </a:rPr>
              <a:t>was also </a:t>
            </a:r>
            <a:r>
              <a:rPr kumimoji="0" lang="en-US" altLang="zh-HK" sz="1400" b="0" i="0" u="none" strike="noStrike" kern="1200" cap="none" spc="0" normalizeH="0" baseline="0" noProof="0" dirty="0">
                <a:ln>
                  <a:noFill/>
                </a:ln>
                <a:solidFill>
                  <a:srgbClr val="FF0000"/>
                </a:solidFill>
                <a:effectLst/>
                <a:uLnTx/>
                <a:uFillTx/>
                <a:latin typeface="Times New Roman"/>
                <a:ea typeface="新細明體"/>
              </a:rPr>
              <a:t>said that </a:t>
            </a:r>
            <a:r>
              <a:rPr kumimoji="0" lang="en-US" altLang="zh-HK" sz="1400" b="0" i="0" u="none" strike="noStrike" kern="1200" cap="none" spc="0" normalizeH="0" noProof="0" dirty="0" smtClean="0">
                <a:ln>
                  <a:noFill/>
                </a:ln>
                <a:solidFill>
                  <a:srgbClr val="FF0000"/>
                </a:solidFill>
                <a:effectLst/>
                <a:uLnTx/>
                <a:uFillTx/>
                <a:latin typeface="Times New Roman"/>
                <a:ea typeface="新細明體"/>
              </a:rPr>
              <a:t>Yue </a:t>
            </a:r>
            <a:r>
              <a:rPr kumimoji="0" lang="en-US" altLang="zh-HK" sz="1400" b="0" i="0" u="none" strike="noStrike" kern="1200" cap="none" spc="0" normalizeH="0" noProof="0" dirty="0">
                <a:ln>
                  <a:noFill/>
                </a:ln>
                <a:solidFill>
                  <a:srgbClr val="FF0000"/>
                </a:solidFill>
                <a:effectLst/>
                <a:uLnTx/>
                <a:uFillTx/>
                <a:latin typeface="Times New Roman"/>
                <a:ea typeface="新細明體"/>
              </a:rPr>
              <a:t>Fei ordered </a:t>
            </a:r>
            <a:r>
              <a:rPr kumimoji="0" lang="en-US" altLang="zh-HK" sz="1400" b="0" i="0" u="none" strike="noStrike" kern="1200" cap="none" spc="0" normalizeH="0" baseline="0" noProof="0" dirty="0">
                <a:ln>
                  <a:noFill/>
                </a:ln>
                <a:solidFill>
                  <a:srgbClr val="FF0000"/>
                </a:solidFill>
                <a:effectLst/>
                <a:uLnTx/>
                <a:uFillTx/>
                <a:latin typeface="Times New Roman"/>
                <a:ea typeface="新細明體"/>
              </a:rPr>
              <a:t>soldiers to equip long knives</a:t>
            </a:r>
            <a:r>
              <a:rPr kumimoji="0" lang="en-US" altLang="zh-HK" sz="1400" b="0" i="0" u="none" strike="noStrike" kern="1200" cap="none" spc="0" normalizeH="0" noProof="0" dirty="0">
                <a:ln>
                  <a:noFill/>
                </a:ln>
                <a:solidFill>
                  <a:srgbClr val="FF0000"/>
                </a:solidFill>
                <a:effectLst/>
                <a:uLnTx/>
                <a:uFillTx/>
                <a:latin typeface="Times New Roman"/>
                <a:ea typeface="新細明體"/>
              </a:rPr>
              <a:t> and </a:t>
            </a:r>
            <a:r>
              <a:rPr kumimoji="0" lang="en-US" altLang="zh-HK" sz="1400" b="0" i="0" u="none" strike="noStrike" kern="1200" cap="none" spc="0" normalizeH="0" noProof="0" dirty="0" smtClean="0">
                <a:ln>
                  <a:noFill/>
                </a:ln>
                <a:solidFill>
                  <a:srgbClr val="FF0000"/>
                </a:solidFill>
                <a:effectLst/>
                <a:uLnTx/>
                <a:uFillTx/>
                <a:latin typeface="Times New Roman"/>
                <a:ea typeface="新細明體"/>
              </a:rPr>
              <a:t>focus </a:t>
            </a:r>
            <a:r>
              <a:rPr kumimoji="0" lang="en-US" altLang="zh-HK" sz="1400" b="0" i="0" u="none" strike="noStrike" kern="1200" cap="none" spc="0" normalizeH="0" noProof="0" dirty="0">
                <a:ln>
                  <a:noFill/>
                </a:ln>
                <a:solidFill>
                  <a:srgbClr val="FF0000"/>
                </a:solidFill>
                <a:effectLst/>
                <a:uLnTx/>
                <a:uFillTx/>
                <a:latin typeface="Times New Roman"/>
                <a:ea typeface="新細明體"/>
              </a:rPr>
              <a:t>on cutting the feet of </a:t>
            </a:r>
            <a:r>
              <a:rPr kumimoji="0" lang="en-US" altLang="zh-HK" sz="1400" b="0" i="0" u="none" strike="noStrike" kern="1200" cap="none" spc="0" normalizeH="0" noProof="0" dirty="0" smtClean="0">
                <a:ln>
                  <a:noFill/>
                </a:ln>
                <a:solidFill>
                  <a:srgbClr val="FF0000"/>
                </a:solidFill>
                <a:effectLst/>
                <a:uLnTx/>
                <a:uFillTx/>
                <a:latin typeface="Times New Roman"/>
                <a:ea typeface="新細明體"/>
              </a:rPr>
              <a:t>horses in the Battle of </a:t>
            </a:r>
            <a:r>
              <a:rPr kumimoji="0" lang="en-US" altLang="zh-HK" sz="1400" b="0" i="0" u="none" strike="noStrike" kern="1200" cap="none" spc="0" normalizeH="0" noProof="0" dirty="0" err="1" smtClean="0">
                <a:ln>
                  <a:noFill/>
                </a:ln>
                <a:solidFill>
                  <a:srgbClr val="FF0000"/>
                </a:solidFill>
                <a:effectLst/>
                <a:uLnTx/>
                <a:uFillTx/>
                <a:latin typeface="Times New Roman"/>
                <a:ea typeface="新細明體"/>
              </a:rPr>
              <a:t>Yancheng</a:t>
            </a:r>
            <a:r>
              <a:rPr kumimoji="0" lang="en-US" altLang="zh-HK" sz="1400" b="0" i="0" u="none" strike="noStrike" kern="1200" cap="none" spc="0" normalizeH="0" noProof="0" dirty="0" smtClean="0">
                <a:ln>
                  <a:noFill/>
                </a:ln>
                <a:solidFill>
                  <a:srgbClr val="FF0000"/>
                </a:solidFill>
                <a:effectLst/>
                <a:uLnTx/>
                <a:uFillTx/>
                <a:latin typeface="Times New Roman"/>
                <a:ea typeface="新細明體"/>
              </a:rPr>
              <a:t>. Even only </a:t>
            </a:r>
            <a:r>
              <a:rPr kumimoji="0" lang="en-US" altLang="zh-HK" sz="1400" b="0" i="0" u="none" strike="noStrike" kern="1200" cap="none" spc="0" normalizeH="0" noProof="0" dirty="0">
                <a:ln>
                  <a:noFill/>
                </a:ln>
                <a:solidFill>
                  <a:srgbClr val="FF0000"/>
                </a:solidFill>
                <a:effectLst/>
                <a:uLnTx/>
                <a:uFillTx/>
                <a:latin typeface="Times New Roman"/>
                <a:ea typeface="新細明體"/>
              </a:rPr>
              <a:t>one </a:t>
            </a:r>
            <a:r>
              <a:rPr kumimoji="0" lang="en-US" altLang="zh-HK" sz="1400" b="0" i="0" u="none" strike="noStrike" kern="1200" cap="none" spc="0" normalizeH="0" noProof="0" dirty="0" smtClean="0">
                <a:ln>
                  <a:noFill/>
                </a:ln>
                <a:solidFill>
                  <a:srgbClr val="FF0000"/>
                </a:solidFill>
                <a:effectLst/>
                <a:uLnTx/>
                <a:uFillTx/>
                <a:latin typeface="Times New Roman"/>
                <a:ea typeface="新細明體"/>
              </a:rPr>
              <a:t>pair of </a:t>
            </a:r>
            <a:r>
              <a:rPr kumimoji="0" lang="en-US" altLang="zh-HK" sz="1400" b="0" i="0" u="none" strike="noStrike" kern="1200" cap="none" spc="0" normalizeH="0" noProof="0" dirty="0">
                <a:ln>
                  <a:noFill/>
                </a:ln>
                <a:solidFill>
                  <a:srgbClr val="FF0000"/>
                </a:solidFill>
                <a:effectLst/>
                <a:uLnTx/>
                <a:uFillTx/>
                <a:latin typeface="Times New Roman"/>
                <a:ea typeface="新細明體"/>
              </a:rPr>
              <a:t>the horses’ feet </a:t>
            </a:r>
            <a:r>
              <a:rPr kumimoji="0" lang="en-US" altLang="zh-HK" sz="1400" b="0" i="0" u="none" strike="noStrike" kern="1200" cap="none" spc="0" normalizeH="0" noProof="0" dirty="0" smtClean="0">
                <a:ln>
                  <a:noFill/>
                </a:ln>
                <a:solidFill>
                  <a:srgbClr val="FF0000"/>
                </a:solidFill>
                <a:effectLst/>
                <a:uLnTx/>
                <a:uFillTx/>
                <a:latin typeface="Times New Roman"/>
                <a:ea typeface="新細明體"/>
              </a:rPr>
              <a:t>was cut</a:t>
            </a:r>
            <a:r>
              <a:rPr lang="en-US" altLang="zh-HK" sz="1400" dirty="0">
                <a:solidFill>
                  <a:srgbClr val="FF0000"/>
                </a:solidFill>
                <a:latin typeface="Times New Roman"/>
                <a:ea typeface="新細明體"/>
              </a:rPr>
              <a:t>, all three horses would naturally </a:t>
            </a:r>
            <a:r>
              <a:rPr lang="en-US" altLang="zh-HK" sz="1400" dirty="0" smtClean="0">
                <a:solidFill>
                  <a:srgbClr val="FF0000"/>
                </a:solidFill>
                <a:latin typeface="Times New Roman"/>
                <a:ea typeface="新細明體"/>
              </a:rPr>
              <a:t>be confused</a:t>
            </a:r>
            <a:r>
              <a:rPr lang="en-US" altLang="zh-HK" sz="1400" dirty="0">
                <a:solidFill>
                  <a:srgbClr val="FF0000"/>
                </a:solidFill>
                <a:latin typeface="Times New Roman"/>
                <a:ea typeface="新細明體"/>
              </a:rPr>
              <a:t>. </a:t>
            </a:r>
            <a:r>
              <a:rPr kumimoji="0" lang="en-US" altLang="zh-HK" sz="1400" b="0" i="0" u="none" strike="noStrike" kern="1200" cap="none" spc="0" normalizeH="0" noProof="0" dirty="0">
                <a:ln>
                  <a:noFill/>
                </a:ln>
                <a:solidFill>
                  <a:srgbClr val="FF0000"/>
                </a:solidFill>
                <a:effectLst/>
                <a:uLnTx/>
                <a:uFillTx/>
                <a:latin typeface="Times New Roman"/>
                <a:ea typeface="新細明體"/>
              </a:rPr>
              <a:t>Yue Fei’s tactics therefore greatly confused and weakened the Jin soldiers.</a:t>
            </a:r>
            <a:endParaRPr kumimoji="0" lang="zh-HK" altLang="en-US" sz="1400" b="0" i="0" u="none" strike="noStrike" kern="0" cap="none" spc="0" normalizeH="0" baseline="0" noProof="0" dirty="0">
              <a:ln>
                <a:noFill/>
              </a:ln>
              <a:solidFill>
                <a:srgbClr val="FF0000"/>
              </a:solidFill>
              <a:effectLst/>
              <a:uLnTx/>
              <a:uFillTx/>
              <a:latin typeface="Times New Roman"/>
              <a:ea typeface="新細明體"/>
            </a:endParaRPr>
          </a:p>
          <a:p>
            <a:pPr marR="0" lvl="0" indent="266700" algn="just" defTabSz="914400" eaLnBrk="1" fontAlgn="auto" latinLnBrk="0" hangingPunct="1">
              <a:lnSpc>
                <a:spcPct val="100000"/>
              </a:lnSpc>
              <a:spcBef>
                <a:spcPts val="0"/>
              </a:spcBef>
              <a:spcAft>
                <a:spcPts val="0"/>
              </a:spcAft>
              <a:buClrTx/>
              <a:buSzTx/>
              <a:buFontTx/>
              <a:buNone/>
              <a:tabLst/>
              <a:defRPr/>
            </a:pPr>
            <a:r>
              <a:rPr kumimoji="0" lang="en-US" altLang="zh-HK" sz="1400" b="0" i="0" u="none" strike="noStrike" kern="1200" cap="none" spc="0" normalizeH="0" baseline="0" noProof="0" dirty="0">
                <a:ln>
                  <a:noFill/>
                </a:ln>
                <a:solidFill>
                  <a:srgbClr val="FF0000"/>
                </a:solidFill>
                <a:effectLst/>
                <a:uLnTx/>
                <a:uFillTx/>
                <a:latin typeface="Times New Roman"/>
                <a:ea typeface="新細明體"/>
              </a:rPr>
              <a:t>This saying </a:t>
            </a:r>
            <a:r>
              <a:rPr kumimoji="0" lang="en-US" altLang="zh-HK" sz="1400" b="0" i="0" u="none" strike="noStrike" kern="1200" cap="none" spc="0" normalizeH="0" noProof="0" dirty="0">
                <a:ln>
                  <a:noFill/>
                </a:ln>
                <a:solidFill>
                  <a:srgbClr val="FF0000"/>
                </a:solidFill>
                <a:effectLst/>
                <a:uLnTx/>
                <a:uFillTx/>
                <a:latin typeface="Times New Roman"/>
                <a:ea typeface="新細明體"/>
              </a:rPr>
              <a:t>first came from Yue Fei’s grandson, Yue </a:t>
            </a:r>
            <a:r>
              <a:rPr kumimoji="0" lang="en-US" altLang="zh-HK" sz="1400" b="0" i="0" u="none" strike="noStrike" kern="1200" cap="none" spc="0" normalizeH="0" noProof="0" dirty="0" err="1" smtClean="0">
                <a:ln>
                  <a:noFill/>
                </a:ln>
                <a:solidFill>
                  <a:srgbClr val="FF0000"/>
                </a:solidFill>
                <a:effectLst/>
                <a:uLnTx/>
                <a:uFillTx/>
                <a:latin typeface="Times New Roman"/>
                <a:ea typeface="新細明體"/>
              </a:rPr>
              <a:t>Ke</a:t>
            </a:r>
            <a:r>
              <a:rPr kumimoji="0" lang="en-US" altLang="zh-HK" sz="1400" b="0" i="0" u="none" strike="noStrike" kern="1200" cap="none" spc="0" normalizeH="0" noProof="0" dirty="0" smtClean="0">
                <a:ln>
                  <a:noFill/>
                </a:ln>
                <a:solidFill>
                  <a:srgbClr val="FF0000"/>
                </a:solidFill>
                <a:effectLst/>
                <a:uLnTx/>
                <a:uFillTx/>
                <a:latin typeface="Times New Roman"/>
                <a:ea typeface="新細明體"/>
              </a:rPr>
              <a:t> </a:t>
            </a:r>
            <a:r>
              <a:rPr kumimoji="0" lang="en-US" altLang="zh-TW" sz="1400" b="0" i="0" u="none" strike="noStrike" kern="1200" cap="none" spc="0" normalizeH="0" noProof="0" dirty="0" smtClean="0">
                <a:ln>
                  <a:noFill/>
                </a:ln>
                <a:solidFill>
                  <a:srgbClr val="FF0000"/>
                </a:solidFill>
                <a:effectLst/>
                <a:uLnTx/>
                <a:uFillTx/>
                <a:latin typeface="Times New Roman"/>
                <a:ea typeface="新細明體"/>
              </a:rPr>
              <a:t>(</a:t>
            </a:r>
            <a:r>
              <a:rPr kumimoji="0" lang="zh-TW" altLang="en-US" sz="1400" b="0" i="0" u="none" strike="noStrike" kern="1200" cap="none" spc="0" normalizeH="0" noProof="0" dirty="0" smtClean="0">
                <a:ln>
                  <a:noFill/>
                </a:ln>
                <a:solidFill>
                  <a:srgbClr val="FF0000"/>
                </a:solidFill>
                <a:effectLst/>
                <a:uLnTx/>
                <a:uFillTx/>
                <a:latin typeface="Times New Roman"/>
                <a:ea typeface="新細明體"/>
              </a:rPr>
              <a:t>岳珂</a:t>
            </a:r>
            <a:r>
              <a:rPr kumimoji="0" lang="en-US" altLang="zh-TW" sz="1400" b="0" i="0" u="none" strike="noStrike" kern="1200" cap="none" spc="0" normalizeH="0" noProof="0" dirty="0" smtClean="0">
                <a:ln>
                  <a:noFill/>
                </a:ln>
                <a:solidFill>
                  <a:srgbClr val="FF0000"/>
                </a:solidFill>
                <a:effectLst/>
                <a:uLnTx/>
                <a:uFillTx/>
                <a:latin typeface="Times New Roman"/>
                <a:ea typeface="新細明體"/>
              </a:rPr>
              <a:t>)</a:t>
            </a:r>
            <a:r>
              <a:rPr lang="en-US" altLang="zh-HK" sz="1400" noProof="0" dirty="0" smtClean="0">
                <a:solidFill>
                  <a:srgbClr val="FF0000"/>
                </a:solidFill>
                <a:latin typeface="Times New Roman"/>
                <a:ea typeface="新細明體"/>
              </a:rPr>
              <a:t>’s </a:t>
            </a:r>
            <a:r>
              <a:rPr lang="en-US" altLang="zh-HK" sz="1400" dirty="0">
                <a:solidFill>
                  <a:srgbClr val="FF0000"/>
                </a:solidFill>
                <a:latin typeface="Times New Roman"/>
                <a:ea typeface="新細明體"/>
              </a:rPr>
              <a:t>(born in </a:t>
            </a:r>
            <a:r>
              <a:rPr lang="en-US" altLang="zh-HK" sz="1400" dirty="0" smtClean="0">
                <a:solidFill>
                  <a:srgbClr val="FF0000"/>
                </a:solidFill>
                <a:latin typeface="Times New Roman"/>
                <a:ea typeface="新細明體"/>
              </a:rPr>
              <a:t>AD1183</a:t>
            </a:r>
            <a:r>
              <a:rPr lang="en-US" altLang="zh-HK" sz="1400" dirty="0">
                <a:solidFill>
                  <a:srgbClr val="FF0000"/>
                </a:solidFill>
                <a:latin typeface="Times New Roman"/>
                <a:ea typeface="新細明體"/>
              </a:rPr>
              <a:t>) </a:t>
            </a:r>
            <a:r>
              <a:rPr lang="en-US" altLang="zh-HK" sz="1400" dirty="0" smtClean="0">
                <a:solidFill>
                  <a:srgbClr val="FF0000"/>
                </a:solidFill>
                <a:latin typeface="Times New Roman"/>
                <a:ea typeface="新細明體"/>
              </a:rPr>
              <a:t>“</a:t>
            </a:r>
            <a:r>
              <a:rPr lang="en-US" altLang="zh-HK" sz="1400" i="1" dirty="0" err="1" smtClean="0">
                <a:solidFill>
                  <a:srgbClr val="FF0000"/>
                </a:solidFill>
                <a:latin typeface="Times New Roman"/>
                <a:ea typeface="新細明體"/>
              </a:rPr>
              <a:t>E’wang</a:t>
            </a:r>
            <a:r>
              <a:rPr lang="en-US" altLang="zh-HK" sz="1400" i="1" dirty="0" smtClean="0">
                <a:solidFill>
                  <a:srgbClr val="FF0000"/>
                </a:solidFill>
                <a:latin typeface="Times New Roman"/>
                <a:ea typeface="新細明體"/>
              </a:rPr>
              <a:t> </a:t>
            </a:r>
            <a:r>
              <a:rPr lang="en-US" altLang="zh-HK" sz="1400" i="1" dirty="0" err="1">
                <a:solidFill>
                  <a:srgbClr val="FF0000"/>
                </a:solidFill>
                <a:latin typeface="Times New Roman"/>
                <a:ea typeface="新細明體"/>
              </a:rPr>
              <a:t>Xingshi</a:t>
            </a:r>
            <a:r>
              <a:rPr lang="en-US" altLang="zh-HK" sz="1400" i="1" dirty="0">
                <a:solidFill>
                  <a:srgbClr val="FF0000"/>
                </a:solidFill>
                <a:latin typeface="Times New Roman"/>
                <a:ea typeface="新細明體"/>
              </a:rPr>
              <a:t> </a:t>
            </a:r>
            <a:r>
              <a:rPr lang="en-US" altLang="zh-HK" sz="1400" i="1" dirty="0" err="1" smtClean="0">
                <a:solidFill>
                  <a:srgbClr val="FF0000"/>
                </a:solidFill>
                <a:latin typeface="Times New Roman"/>
                <a:ea typeface="新細明體"/>
              </a:rPr>
              <a:t>Biannian</a:t>
            </a:r>
            <a:r>
              <a:rPr lang="en-US" altLang="zh-HK" sz="1400" i="1" dirty="0" smtClean="0">
                <a:solidFill>
                  <a:srgbClr val="FF0000"/>
                </a:solidFill>
                <a:latin typeface="Times New Roman"/>
                <a:ea typeface="新細明體"/>
              </a:rPr>
              <a:t>” </a:t>
            </a:r>
            <a:r>
              <a:rPr lang="en-US" altLang="zh-HK" sz="1400" dirty="0">
                <a:solidFill>
                  <a:srgbClr val="FF0000"/>
                </a:solidFill>
                <a:latin typeface="Times New Roman"/>
                <a:ea typeface="新細明體"/>
              </a:rPr>
              <a:t>(Biography of Lord </a:t>
            </a:r>
            <a:r>
              <a:rPr lang="en-US" altLang="zh-HK" sz="1400" i="1" dirty="0" smtClean="0">
                <a:solidFill>
                  <a:srgbClr val="FF0000"/>
                </a:solidFill>
                <a:latin typeface="Times New Roman"/>
                <a:ea typeface="新細明體"/>
              </a:rPr>
              <a:t>E </a:t>
            </a:r>
            <a:r>
              <a:rPr lang="zh-TW" altLang="en-US" sz="1400" dirty="0" smtClean="0">
                <a:solidFill>
                  <a:srgbClr val="FF0000"/>
                </a:solidFill>
                <a:latin typeface="Times New Roman"/>
                <a:ea typeface="新細明體"/>
              </a:rPr>
              <a:t>鄂王行實編年</a:t>
            </a:r>
            <a:r>
              <a:rPr lang="en-US" altLang="zh-HK" sz="1400" dirty="0" smtClean="0">
                <a:solidFill>
                  <a:srgbClr val="FF0000"/>
                </a:solidFill>
                <a:latin typeface="Times New Roman"/>
                <a:ea typeface="新細明體"/>
              </a:rPr>
              <a:t>). </a:t>
            </a:r>
            <a:r>
              <a:rPr lang="en-US" altLang="zh-HK" sz="1400" dirty="0">
                <a:solidFill>
                  <a:srgbClr val="FF0000"/>
                </a:solidFill>
                <a:latin typeface="Times New Roman"/>
                <a:ea typeface="新細明體"/>
              </a:rPr>
              <a:t>When the government </a:t>
            </a:r>
            <a:r>
              <a:rPr lang="en-US" altLang="zh-HK" sz="1400" dirty="0" smtClean="0">
                <a:solidFill>
                  <a:srgbClr val="FF0000"/>
                </a:solidFill>
                <a:latin typeface="Times New Roman"/>
                <a:ea typeface="新細明體"/>
              </a:rPr>
              <a:t>of the </a:t>
            </a:r>
            <a:r>
              <a:rPr kumimoji="0" lang="en-US" altLang="zh-HK" sz="1400" b="0" i="0" u="none" strike="noStrike" kern="1200" cap="none" spc="0" normalizeH="0" baseline="0" noProof="0" dirty="0">
                <a:ln>
                  <a:noFill/>
                </a:ln>
                <a:solidFill>
                  <a:srgbClr val="FF0000"/>
                </a:solidFill>
                <a:effectLst/>
                <a:uLnTx/>
                <a:uFillTx/>
                <a:latin typeface="Times New Roman"/>
                <a:ea typeface="新細明體"/>
              </a:rPr>
              <a:t>Yuan</a:t>
            </a:r>
            <a:r>
              <a:rPr kumimoji="0" lang="en-US" altLang="zh-HK" sz="1400" b="0" i="0" u="none" strike="noStrike" kern="1200" cap="none" spc="0" normalizeH="0" noProof="0" dirty="0">
                <a:ln>
                  <a:noFill/>
                </a:ln>
                <a:solidFill>
                  <a:srgbClr val="FF0000"/>
                </a:solidFill>
                <a:effectLst/>
                <a:uLnTx/>
                <a:uFillTx/>
                <a:latin typeface="Times New Roman"/>
                <a:ea typeface="新細明體"/>
              </a:rPr>
              <a:t> </a:t>
            </a:r>
            <a:r>
              <a:rPr kumimoji="0" lang="en-US" altLang="zh-HK" sz="1400" b="0" i="0" u="none" strike="noStrike" kern="1200" cap="none" spc="0" normalizeH="0" noProof="0" dirty="0" smtClean="0">
                <a:ln>
                  <a:noFill/>
                </a:ln>
                <a:solidFill>
                  <a:srgbClr val="FF0000"/>
                </a:solidFill>
                <a:effectLst/>
                <a:uLnTx/>
                <a:uFillTx/>
                <a:latin typeface="Times New Roman"/>
                <a:ea typeface="新細明體"/>
              </a:rPr>
              <a:t>Dynasty compiled </a:t>
            </a:r>
            <a:r>
              <a:rPr kumimoji="0" lang="en-US" altLang="zh-HK" sz="1400" b="0" i="0" u="none" strike="noStrike" kern="1200" cap="none" spc="0" normalizeH="0" noProof="0" dirty="0">
                <a:ln>
                  <a:noFill/>
                </a:ln>
                <a:solidFill>
                  <a:srgbClr val="FF0000"/>
                </a:solidFill>
                <a:effectLst/>
                <a:uLnTx/>
                <a:uFillTx/>
                <a:latin typeface="Times New Roman"/>
                <a:ea typeface="新細明體"/>
              </a:rPr>
              <a:t>the Song </a:t>
            </a:r>
            <a:r>
              <a:rPr kumimoji="0" lang="en-US" altLang="zh-HK" sz="1400" b="0" i="0" u="none" kern="1200" cap="none" spc="0" normalizeH="0" noProof="0" dirty="0" smtClean="0">
                <a:ln>
                  <a:noFill/>
                </a:ln>
                <a:solidFill>
                  <a:srgbClr val="FF0000"/>
                </a:solidFill>
                <a:effectLst/>
                <a:uLnTx/>
                <a:uFillTx/>
                <a:latin typeface="Times New Roman"/>
                <a:ea typeface="新細明體"/>
              </a:rPr>
              <a:t>history</a:t>
            </a:r>
            <a:r>
              <a:rPr kumimoji="0" lang="en-US" altLang="zh-HK" sz="1400" b="0" i="0" u="none" strike="noStrike" kern="1200" cap="none" spc="0" normalizeH="0" noProof="0" dirty="0" smtClean="0">
                <a:ln>
                  <a:noFill/>
                </a:ln>
                <a:solidFill>
                  <a:srgbClr val="FF0000"/>
                </a:solidFill>
                <a:effectLst/>
                <a:uLnTx/>
                <a:uFillTx/>
                <a:latin typeface="Times New Roman"/>
                <a:ea typeface="新細明體"/>
              </a:rPr>
              <a:t>, </a:t>
            </a:r>
            <a:r>
              <a:rPr kumimoji="0" lang="en-US" altLang="zh-HK" sz="1400" b="0" i="0" u="none" strike="noStrike" kern="1200" cap="none" spc="0" normalizeH="0" noProof="0" dirty="0">
                <a:ln>
                  <a:noFill/>
                </a:ln>
                <a:solidFill>
                  <a:srgbClr val="FF0000"/>
                </a:solidFill>
                <a:effectLst/>
                <a:uLnTx/>
                <a:uFillTx/>
                <a:latin typeface="Times New Roman"/>
                <a:ea typeface="新細明體"/>
              </a:rPr>
              <a:t>it followed this claim. </a:t>
            </a:r>
            <a:r>
              <a:rPr kumimoji="0" lang="en-US" altLang="zh-HK" sz="1400" b="0" u="none" strike="noStrike" kern="1200" cap="none" spc="0" normalizeH="0" noProof="0" dirty="0">
                <a:ln>
                  <a:noFill/>
                </a:ln>
                <a:solidFill>
                  <a:srgbClr val="FF0000"/>
                </a:solidFill>
                <a:effectLst/>
                <a:uLnTx/>
                <a:uFillTx/>
                <a:latin typeface="Times New Roman"/>
                <a:ea typeface="新細明體"/>
              </a:rPr>
              <a:t>Thus, stories </a:t>
            </a:r>
            <a:r>
              <a:rPr lang="en-US" altLang="zh-HK" sz="1400" dirty="0">
                <a:solidFill>
                  <a:srgbClr val="FF0000"/>
                </a:solidFill>
                <a:latin typeface="Times New Roman"/>
                <a:ea typeface="新細明體"/>
              </a:rPr>
              <a:t>like </a:t>
            </a:r>
            <a:r>
              <a:rPr kumimoji="0" lang="en-US" altLang="zh-HK" sz="1400" b="0" u="none" strike="noStrike" kern="1200" cap="none" spc="0" normalizeH="0" noProof="0" dirty="0">
                <a:ln>
                  <a:noFill/>
                </a:ln>
                <a:solidFill>
                  <a:srgbClr val="FF0000"/>
                </a:solidFill>
                <a:effectLst/>
                <a:uLnTx/>
                <a:uFillTx/>
                <a:latin typeface="Times New Roman"/>
                <a:ea typeface="新細明體"/>
              </a:rPr>
              <a:t>this spread. However, some people questioned </a:t>
            </a:r>
            <a:r>
              <a:rPr kumimoji="0" lang="en-US" altLang="zh-HK" sz="1400" b="0" u="none" strike="noStrike" kern="1200" cap="none" spc="0" normalizeH="0" noProof="0" dirty="0" smtClean="0">
                <a:ln>
                  <a:noFill/>
                </a:ln>
                <a:solidFill>
                  <a:srgbClr val="FF0000"/>
                </a:solidFill>
                <a:effectLst/>
                <a:uLnTx/>
                <a:uFillTx/>
                <a:latin typeface="Times New Roman"/>
                <a:ea typeface="新細明體"/>
              </a:rPr>
              <a:t>about that</a:t>
            </a:r>
            <a:r>
              <a:rPr kumimoji="0" lang="en-US" altLang="zh-HK" sz="1400" b="0" u="none" strike="noStrike" kern="1200" cap="none" spc="0" normalizeH="0" noProof="0" dirty="0">
                <a:ln>
                  <a:noFill/>
                </a:ln>
                <a:solidFill>
                  <a:srgbClr val="FF0000"/>
                </a:solidFill>
                <a:effectLst/>
                <a:uLnTx/>
                <a:uFillTx/>
                <a:latin typeface="Times New Roman"/>
                <a:ea typeface="新細明體"/>
              </a:rPr>
              <a:t>. </a:t>
            </a:r>
            <a:r>
              <a:rPr kumimoji="0" lang="en-US" altLang="zh-HK" sz="1400" b="0" u="none" strike="noStrike" kern="1200" cap="none" spc="0" normalizeH="0" noProof="0" dirty="0" smtClean="0">
                <a:ln>
                  <a:noFill/>
                </a:ln>
                <a:solidFill>
                  <a:srgbClr val="FF0000"/>
                </a:solidFill>
                <a:effectLst/>
                <a:uLnTx/>
                <a:uFillTx/>
                <a:latin typeface="Times New Roman"/>
                <a:ea typeface="新細明體"/>
              </a:rPr>
              <a:t>Emperor Qianlong </a:t>
            </a:r>
            <a:r>
              <a:rPr kumimoji="0" lang="en-US" altLang="zh-HK" sz="1400" b="0" u="none" kern="1200" cap="none" spc="0" normalizeH="0" noProof="0" dirty="0" smtClean="0">
                <a:ln>
                  <a:noFill/>
                </a:ln>
                <a:solidFill>
                  <a:srgbClr val="FF0000"/>
                </a:solidFill>
                <a:effectLst/>
                <a:uLnTx/>
                <a:uFillTx/>
                <a:latin typeface="Times New Roman"/>
                <a:ea typeface="新細明體"/>
              </a:rPr>
              <a:t>of the Qing Dynasty</a:t>
            </a:r>
            <a:r>
              <a:rPr kumimoji="0" lang="en-US" altLang="zh-HK" sz="1400" b="0" u="none" strike="noStrike" kern="1200" cap="none" spc="0" normalizeH="0" noProof="0" dirty="0" smtClean="0">
                <a:ln>
                  <a:noFill/>
                </a:ln>
                <a:solidFill>
                  <a:srgbClr val="FF0000"/>
                </a:solidFill>
                <a:effectLst/>
                <a:uLnTx/>
                <a:uFillTx/>
                <a:latin typeface="Times New Roman"/>
                <a:ea typeface="新細明體"/>
              </a:rPr>
              <a:t>, </a:t>
            </a:r>
            <a:r>
              <a:rPr kumimoji="0" lang="en-US" altLang="zh-HK" sz="1400" b="0" u="none" strike="noStrike" kern="1200" cap="none" spc="0" normalizeH="0" noProof="0" dirty="0">
                <a:ln>
                  <a:noFill/>
                </a:ln>
                <a:solidFill>
                  <a:srgbClr val="FF0000"/>
                </a:solidFill>
                <a:effectLst/>
                <a:uLnTx/>
                <a:uFillTx/>
                <a:latin typeface="Times New Roman"/>
                <a:ea typeface="新細明體"/>
              </a:rPr>
              <a:t>who was a self proclaimed </a:t>
            </a:r>
            <a:r>
              <a:rPr kumimoji="0" lang="en-US" altLang="zh-HK" sz="1400" b="0" u="none" strike="noStrike" kern="1200" cap="none" spc="0" normalizeH="0" noProof="0" dirty="0" err="1">
                <a:ln>
                  <a:noFill/>
                </a:ln>
                <a:solidFill>
                  <a:srgbClr val="FF0000"/>
                </a:solidFill>
                <a:effectLst/>
                <a:uLnTx/>
                <a:uFillTx/>
                <a:latin typeface="Times New Roman"/>
                <a:ea typeface="新細明體"/>
              </a:rPr>
              <a:t>Juchen</a:t>
            </a:r>
            <a:r>
              <a:rPr kumimoji="0" lang="en-US" altLang="zh-HK" sz="1400" b="0" u="none" strike="noStrike" kern="1200" cap="none" spc="0" normalizeH="0" noProof="0" dirty="0">
                <a:ln>
                  <a:noFill/>
                </a:ln>
                <a:solidFill>
                  <a:srgbClr val="FF0000"/>
                </a:solidFill>
                <a:effectLst/>
                <a:uLnTx/>
                <a:uFillTx/>
                <a:latin typeface="Times New Roman"/>
                <a:ea typeface="新細明體"/>
              </a:rPr>
              <a:t> </a:t>
            </a:r>
            <a:r>
              <a:rPr kumimoji="0" lang="en-US" altLang="zh-HK" sz="1400" b="0" u="none" strike="noStrike" kern="1200" cap="none" spc="0" normalizeH="0" noProof="0" dirty="0" smtClean="0">
                <a:ln>
                  <a:noFill/>
                </a:ln>
                <a:solidFill>
                  <a:srgbClr val="FF0000"/>
                </a:solidFill>
                <a:effectLst/>
                <a:uLnTx/>
                <a:uFillTx/>
                <a:latin typeface="Times New Roman"/>
                <a:ea typeface="新細明體"/>
              </a:rPr>
              <a:t>descendant, was the one who had doubts on the story. </a:t>
            </a:r>
            <a:r>
              <a:rPr kumimoji="0" lang="en-US" altLang="zh-HK" sz="1400" b="0" i="0" u="none" strike="noStrike" kern="1200" cap="none" spc="0" normalizeH="0" baseline="0" noProof="0" dirty="0">
                <a:ln>
                  <a:noFill/>
                </a:ln>
                <a:solidFill>
                  <a:srgbClr val="FF0000"/>
                </a:solidFill>
                <a:effectLst/>
                <a:uLnTx/>
                <a:uFillTx/>
                <a:latin typeface="Times New Roman"/>
                <a:ea typeface="新細明體"/>
              </a:rPr>
              <a:t>Emperor Qianlong</a:t>
            </a:r>
            <a:r>
              <a:rPr lang="en-US" altLang="zh-HK" sz="1400" dirty="0">
                <a:solidFill>
                  <a:srgbClr val="FF0000"/>
                </a:solidFill>
                <a:latin typeface="Times New Roman"/>
                <a:ea typeface="新細明體"/>
              </a:rPr>
              <a:t> </a:t>
            </a:r>
            <a:r>
              <a:rPr lang="en-US" altLang="zh-TW" sz="1400" dirty="0" smtClean="0">
                <a:solidFill>
                  <a:srgbClr val="FF0000"/>
                </a:solidFill>
                <a:latin typeface="Times New Roman"/>
                <a:ea typeface="新細明體"/>
              </a:rPr>
              <a:t>(</a:t>
            </a:r>
            <a:r>
              <a:rPr lang="zh-TW" altLang="en-US" sz="1400" dirty="0" smtClean="0">
                <a:solidFill>
                  <a:srgbClr val="FF0000"/>
                </a:solidFill>
                <a:latin typeface="Times New Roman"/>
                <a:ea typeface="新細明體"/>
              </a:rPr>
              <a:t>乾隆帝</a:t>
            </a:r>
            <a:r>
              <a:rPr lang="en-US" altLang="zh-TW" sz="1400" dirty="0" smtClean="0">
                <a:solidFill>
                  <a:srgbClr val="FF0000"/>
                </a:solidFill>
                <a:latin typeface="Times New Roman"/>
                <a:ea typeface="新細明體"/>
              </a:rPr>
              <a:t>)</a:t>
            </a:r>
            <a:r>
              <a:rPr lang="zh-TW" altLang="en-US" sz="1400" dirty="0" smtClean="0">
                <a:solidFill>
                  <a:srgbClr val="FF0000"/>
                </a:solidFill>
                <a:latin typeface="Times New Roman"/>
                <a:ea typeface="新細明體"/>
              </a:rPr>
              <a:t> </a:t>
            </a:r>
            <a:r>
              <a:rPr kumimoji="0" lang="en-US" altLang="zh-HK" sz="1400" b="0" i="0" u="none" strike="noStrike" kern="1200" cap="none" spc="0" normalizeH="0" noProof="0" dirty="0" smtClean="0">
                <a:ln>
                  <a:noFill/>
                </a:ln>
                <a:solidFill>
                  <a:srgbClr val="FF0000"/>
                </a:solidFill>
                <a:effectLst/>
                <a:uLnTx/>
                <a:uFillTx/>
                <a:latin typeface="Times New Roman"/>
                <a:ea typeface="新細明體"/>
              </a:rPr>
              <a:t>was</a:t>
            </a:r>
            <a:r>
              <a:rPr kumimoji="0" lang="en-US" altLang="zh-HK" sz="1400" b="0" i="0" u="none" strike="noStrike" kern="1200" cap="none" spc="0" normalizeH="0" baseline="0" noProof="0" dirty="0" smtClean="0">
                <a:ln>
                  <a:noFill/>
                </a:ln>
                <a:solidFill>
                  <a:srgbClr val="FF0000"/>
                </a:solidFill>
                <a:effectLst/>
                <a:uLnTx/>
                <a:uFillTx/>
                <a:latin typeface="Times New Roman"/>
                <a:ea typeface="新細明體"/>
              </a:rPr>
              <a:t> </a:t>
            </a:r>
            <a:r>
              <a:rPr kumimoji="0" lang="en-US" altLang="zh-HK" sz="1400" b="0" i="0" u="none" strike="noStrike" kern="1200" cap="none" spc="0" normalizeH="0" baseline="0" noProof="0" dirty="0">
                <a:ln>
                  <a:noFill/>
                </a:ln>
                <a:solidFill>
                  <a:srgbClr val="FF0000"/>
                </a:solidFill>
                <a:effectLst/>
                <a:uLnTx/>
                <a:uFillTx/>
                <a:latin typeface="Times New Roman"/>
                <a:ea typeface="新細明體"/>
              </a:rPr>
              <a:t>a </a:t>
            </a:r>
            <a:r>
              <a:rPr lang="en-US" altLang="zh-HK" sz="1400" dirty="0">
                <a:solidFill>
                  <a:srgbClr val="FF0000"/>
                </a:solidFill>
                <a:latin typeface="Times New Roman"/>
                <a:ea typeface="新細明體"/>
              </a:rPr>
              <a:t>horse riding enthusiast. Relying on personal experience in riding, he suggested that horsepower and bravery varied from horse to horse. Therefore, tying three horses together to become a cavalry unit was not practical.  </a:t>
            </a:r>
            <a:endParaRPr kumimoji="0" lang="zh-HK" altLang="en-US" sz="1400" b="0" i="0" u="none" strike="noStrike" kern="0" cap="none" spc="0" normalizeH="0" baseline="0" noProof="0" dirty="0">
              <a:ln>
                <a:noFill/>
              </a:ln>
              <a:solidFill>
                <a:srgbClr val="FF0000"/>
              </a:solidFill>
              <a:effectLst/>
              <a:uLnTx/>
              <a:uFillTx/>
              <a:latin typeface="Times New Roman"/>
              <a:ea typeface="新細明體"/>
            </a:endParaRPr>
          </a:p>
          <a:p>
            <a:pPr marR="0" lvl="0" indent="266700" algn="just" defTabSz="914400" eaLnBrk="1" fontAlgn="auto" latinLnBrk="0" hangingPunct="1">
              <a:lnSpc>
                <a:spcPct val="100000"/>
              </a:lnSpc>
              <a:spcBef>
                <a:spcPts val="0"/>
              </a:spcBef>
              <a:spcAft>
                <a:spcPts val="0"/>
              </a:spcAft>
              <a:buClrTx/>
              <a:buSzTx/>
              <a:buFontTx/>
              <a:buNone/>
              <a:tabLst/>
              <a:defRPr/>
            </a:pPr>
            <a:r>
              <a:rPr kumimoji="0" lang="en-US" altLang="zh-HK" sz="1400" b="0" i="0" u="none" strike="noStrike" kern="1200" cap="none" spc="0" normalizeH="0" baseline="0" noProof="0" dirty="0">
                <a:ln>
                  <a:noFill/>
                </a:ln>
                <a:solidFill>
                  <a:srgbClr val="FF0000"/>
                </a:solidFill>
                <a:effectLst/>
                <a:uLnTx/>
                <a:uFillTx/>
                <a:latin typeface="Times New Roman"/>
                <a:ea typeface="新細明體"/>
                <a:cs typeface="Times New Roman"/>
              </a:rPr>
              <a:t>Historian</a:t>
            </a:r>
            <a:r>
              <a:rPr kumimoji="0" lang="en-US" altLang="zh-HK" sz="1400" b="0" i="0" u="none" strike="noStrike" kern="1200" cap="none" spc="0" normalizeH="0" noProof="0" dirty="0">
                <a:ln>
                  <a:noFill/>
                </a:ln>
                <a:solidFill>
                  <a:srgbClr val="FF0000"/>
                </a:solidFill>
                <a:effectLst/>
                <a:uLnTx/>
                <a:uFillTx/>
                <a:latin typeface="Times New Roman"/>
                <a:ea typeface="新細明體"/>
                <a:cs typeface="Times New Roman"/>
              </a:rPr>
              <a:t> </a:t>
            </a:r>
            <a:r>
              <a:rPr kumimoji="0" lang="en-US" altLang="zh-HK" sz="1400" b="0" i="0" u="none" strike="noStrike" kern="1200" cap="none" spc="0" normalizeH="0" baseline="0" noProof="0" dirty="0">
                <a:ln>
                  <a:noFill/>
                </a:ln>
                <a:solidFill>
                  <a:srgbClr val="FF0000"/>
                </a:solidFill>
                <a:effectLst/>
                <a:uLnTx/>
                <a:uFillTx/>
                <a:latin typeface="Times New Roman"/>
                <a:ea typeface="新細明體"/>
                <a:cs typeface="Times New Roman"/>
              </a:rPr>
              <a:t>Deng</a:t>
            </a:r>
            <a:r>
              <a:rPr lang="en-US" altLang="zh-HK" sz="1400" noProof="0" dirty="0">
                <a:solidFill>
                  <a:srgbClr val="FF0000"/>
                </a:solidFill>
                <a:latin typeface="Times New Roman"/>
                <a:ea typeface="新細明體"/>
                <a:cs typeface="Times New Roman"/>
              </a:rPr>
              <a:t> </a:t>
            </a:r>
            <a:r>
              <a:rPr lang="en-US" altLang="zh-HK" sz="1400" noProof="0" dirty="0" err="1" smtClean="0">
                <a:solidFill>
                  <a:srgbClr val="FF0000"/>
                </a:solidFill>
                <a:latin typeface="Times New Roman"/>
                <a:ea typeface="新細明體"/>
                <a:cs typeface="Times New Roman"/>
              </a:rPr>
              <a:t>Guangming</a:t>
            </a:r>
            <a:r>
              <a:rPr lang="en-US" altLang="zh-HK" sz="1400" noProof="0" dirty="0" smtClean="0">
                <a:solidFill>
                  <a:srgbClr val="FF0000"/>
                </a:solidFill>
                <a:latin typeface="Times New Roman"/>
                <a:ea typeface="新細明體"/>
                <a:cs typeface="Times New Roman"/>
              </a:rPr>
              <a:t> </a:t>
            </a:r>
            <a:r>
              <a:rPr lang="en-US" altLang="zh-TW" sz="1400" noProof="0" dirty="0" smtClean="0">
                <a:solidFill>
                  <a:srgbClr val="FF0000"/>
                </a:solidFill>
                <a:latin typeface="Times New Roman"/>
                <a:ea typeface="新細明體"/>
                <a:cs typeface="Times New Roman"/>
              </a:rPr>
              <a:t>(</a:t>
            </a:r>
            <a:r>
              <a:rPr lang="zh-TW" altLang="en-US" sz="1400" noProof="0" dirty="0" smtClean="0">
                <a:solidFill>
                  <a:srgbClr val="FF0000"/>
                </a:solidFill>
                <a:latin typeface="Times New Roman"/>
                <a:ea typeface="新細明體"/>
                <a:cs typeface="Times New Roman"/>
              </a:rPr>
              <a:t>鄧廣銘</a:t>
            </a:r>
            <a:r>
              <a:rPr lang="en-US" altLang="zh-TW" sz="1400" noProof="0" dirty="0" smtClean="0">
                <a:solidFill>
                  <a:srgbClr val="FF0000"/>
                </a:solidFill>
                <a:latin typeface="Times New Roman"/>
                <a:ea typeface="新細明體"/>
                <a:cs typeface="Times New Roman"/>
              </a:rPr>
              <a:t>)</a:t>
            </a:r>
            <a:r>
              <a:rPr lang="en-US" altLang="zh-HK" sz="1400" noProof="0" dirty="0" smtClean="0">
                <a:solidFill>
                  <a:srgbClr val="FF0000"/>
                </a:solidFill>
                <a:latin typeface="Times New Roman"/>
                <a:ea typeface="新細明體"/>
                <a:cs typeface="Times New Roman"/>
              </a:rPr>
              <a:t>’s</a:t>
            </a:r>
            <a:r>
              <a:rPr lang="en-US" altLang="zh-HK" sz="1400" i="1" dirty="0" smtClean="0">
                <a:solidFill>
                  <a:srgbClr val="FF0000"/>
                </a:solidFill>
                <a:latin typeface="Times New Roman"/>
                <a:ea typeface="新細明體"/>
                <a:cs typeface="Times New Roman"/>
              </a:rPr>
              <a:t> </a:t>
            </a:r>
            <a:r>
              <a:rPr lang="en-US" altLang="zh-HK" sz="1400" i="1" dirty="0" err="1">
                <a:solidFill>
                  <a:srgbClr val="FF0000"/>
                </a:solidFill>
                <a:latin typeface="Times New Roman"/>
                <a:ea typeface="新細明體"/>
                <a:cs typeface="Times New Roman"/>
              </a:rPr>
              <a:t>Yuefei</a:t>
            </a:r>
            <a:r>
              <a:rPr lang="en-US" altLang="zh-HK" sz="1400" i="1" dirty="0">
                <a:solidFill>
                  <a:srgbClr val="FF0000"/>
                </a:solidFill>
                <a:latin typeface="Times New Roman"/>
                <a:ea typeface="新細明體"/>
                <a:cs typeface="Times New Roman"/>
              </a:rPr>
              <a:t> </a:t>
            </a:r>
            <a:r>
              <a:rPr lang="en-US" altLang="zh-HK" sz="1400" i="1" dirty="0" err="1">
                <a:solidFill>
                  <a:srgbClr val="FF0000"/>
                </a:solidFill>
                <a:latin typeface="Times New Roman"/>
                <a:ea typeface="新細明體"/>
                <a:cs typeface="Times New Roman"/>
              </a:rPr>
              <a:t>Chuan</a:t>
            </a:r>
            <a:r>
              <a:rPr lang="en-US" altLang="zh-HK" sz="1400" i="1" dirty="0">
                <a:solidFill>
                  <a:srgbClr val="FF0000"/>
                </a:solidFill>
                <a:latin typeface="Times New Roman"/>
                <a:ea typeface="新細明體"/>
                <a:cs typeface="Times New Roman"/>
              </a:rPr>
              <a:t> </a:t>
            </a:r>
            <a:r>
              <a:rPr lang="en-US" altLang="zh-HK" sz="1400" dirty="0">
                <a:solidFill>
                  <a:srgbClr val="FF0000"/>
                </a:solidFill>
                <a:latin typeface="Times New Roman"/>
                <a:ea typeface="新細明體"/>
                <a:cs typeface="Times New Roman"/>
              </a:rPr>
              <a:t>(Biography of Yue </a:t>
            </a:r>
            <a:r>
              <a:rPr lang="en-US" altLang="zh-HK" sz="1400" dirty="0" err="1" smtClean="0">
                <a:solidFill>
                  <a:srgbClr val="FF0000"/>
                </a:solidFill>
                <a:latin typeface="Times New Roman"/>
                <a:ea typeface="新細明體"/>
                <a:cs typeface="Times New Roman"/>
              </a:rPr>
              <a:t>Fei</a:t>
            </a:r>
            <a:r>
              <a:rPr lang="en-US" altLang="zh-HK" sz="1400" dirty="0" smtClean="0">
                <a:solidFill>
                  <a:srgbClr val="FF0000"/>
                </a:solidFill>
                <a:latin typeface="Times New Roman"/>
                <a:ea typeface="新細明體"/>
                <a:cs typeface="Times New Roman"/>
              </a:rPr>
              <a:t> </a:t>
            </a:r>
            <a:r>
              <a:rPr lang="zh-TW" altLang="en-US" sz="1400" dirty="0" smtClean="0">
                <a:solidFill>
                  <a:srgbClr val="FF0000"/>
                </a:solidFill>
                <a:latin typeface="Times New Roman"/>
                <a:ea typeface="新細明體"/>
                <a:cs typeface="Times New Roman"/>
              </a:rPr>
              <a:t>岳飛傳</a:t>
            </a:r>
            <a:r>
              <a:rPr lang="en-US" altLang="zh-HK" sz="1400" dirty="0" smtClean="0">
                <a:solidFill>
                  <a:srgbClr val="FF0000"/>
                </a:solidFill>
                <a:latin typeface="Times New Roman"/>
                <a:ea typeface="新細明體"/>
                <a:cs typeface="Times New Roman"/>
              </a:rPr>
              <a:t>) </a:t>
            </a:r>
            <a:r>
              <a:rPr lang="en-US" altLang="zh-HK" sz="1400" dirty="0">
                <a:solidFill>
                  <a:srgbClr val="FF0000"/>
                </a:solidFill>
                <a:latin typeface="Times New Roman"/>
                <a:ea typeface="新細明體"/>
                <a:cs typeface="Times New Roman"/>
              </a:rPr>
              <a:t>agreed with </a:t>
            </a:r>
            <a:r>
              <a:rPr lang="en-US" altLang="zh-HK" sz="1400" dirty="0" smtClean="0">
                <a:solidFill>
                  <a:srgbClr val="FF0000"/>
                </a:solidFill>
                <a:latin typeface="Times New Roman"/>
                <a:ea typeface="新細明體"/>
                <a:cs typeface="Times New Roman"/>
              </a:rPr>
              <a:t>Emperor Qianlong. He further </a:t>
            </a:r>
            <a:r>
              <a:rPr lang="en-US" altLang="zh-HK" sz="1400" dirty="0">
                <a:solidFill>
                  <a:srgbClr val="FF0000"/>
                </a:solidFill>
                <a:latin typeface="Times New Roman"/>
                <a:ea typeface="新細明體"/>
                <a:cs typeface="Times New Roman"/>
              </a:rPr>
              <a:t>pointed out that </a:t>
            </a:r>
            <a:r>
              <a:rPr lang="en-US" altLang="zh-HK" sz="1400" dirty="0" smtClean="0">
                <a:solidFill>
                  <a:srgbClr val="FF0000"/>
                </a:solidFill>
                <a:latin typeface="Times New Roman"/>
                <a:ea typeface="新細明體"/>
                <a:cs typeface="Times New Roman"/>
              </a:rPr>
              <a:t>Yue </a:t>
            </a:r>
            <a:r>
              <a:rPr lang="en-US" altLang="zh-HK" sz="1400" dirty="0">
                <a:solidFill>
                  <a:srgbClr val="FF0000"/>
                </a:solidFill>
                <a:latin typeface="Times New Roman"/>
                <a:ea typeface="新細明體"/>
                <a:cs typeface="Times New Roman"/>
              </a:rPr>
              <a:t>Fei had already been dead for 40 </a:t>
            </a:r>
            <a:r>
              <a:rPr lang="en-US" altLang="zh-HK" sz="1400" dirty="0" smtClean="0">
                <a:solidFill>
                  <a:srgbClr val="FF0000"/>
                </a:solidFill>
                <a:latin typeface="Times New Roman"/>
                <a:ea typeface="新細明體"/>
                <a:cs typeface="Times New Roman"/>
              </a:rPr>
              <a:t>years when Yue </a:t>
            </a:r>
            <a:r>
              <a:rPr lang="en-US" altLang="zh-HK" sz="1400" dirty="0" err="1" smtClean="0">
                <a:solidFill>
                  <a:srgbClr val="FF0000"/>
                </a:solidFill>
                <a:latin typeface="Times New Roman"/>
                <a:ea typeface="新細明體"/>
                <a:cs typeface="Times New Roman"/>
              </a:rPr>
              <a:t>Ke</a:t>
            </a:r>
            <a:r>
              <a:rPr lang="en-US" altLang="zh-HK" sz="1400" dirty="0" smtClean="0">
                <a:solidFill>
                  <a:srgbClr val="FF0000"/>
                </a:solidFill>
                <a:latin typeface="Times New Roman"/>
                <a:ea typeface="新細明體"/>
                <a:cs typeface="Times New Roman"/>
              </a:rPr>
              <a:t> was born. </a:t>
            </a:r>
            <a:r>
              <a:rPr lang="en-US" altLang="zh-HK" sz="1400" dirty="0">
                <a:solidFill>
                  <a:srgbClr val="FF0000"/>
                </a:solidFill>
                <a:latin typeface="Times New Roman"/>
                <a:ea typeface="新細明體"/>
                <a:cs typeface="Times New Roman"/>
              </a:rPr>
              <a:t>He therefore </a:t>
            </a:r>
            <a:r>
              <a:rPr lang="en-US" altLang="zh-HK" sz="1400" dirty="0" smtClean="0">
                <a:solidFill>
                  <a:srgbClr val="FF0000"/>
                </a:solidFill>
                <a:latin typeface="Times New Roman"/>
                <a:ea typeface="新細明體"/>
                <a:cs typeface="Times New Roman"/>
              </a:rPr>
              <a:t>made guesses when he wrote about his </a:t>
            </a:r>
            <a:r>
              <a:rPr lang="en-US" altLang="zh-HK" sz="1400" dirty="0">
                <a:solidFill>
                  <a:srgbClr val="FF0000"/>
                </a:solidFill>
                <a:latin typeface="Times New Roman"/>
                <a:ea typeface="新細明體"/>
                <a:cs typeface="Times New Roman"/>
              </a:rPr>
              <a:t>own </a:t>
            </a:r>
            <a:r>
              <a:rPr lang="en-US" altLang="zh-HK" sz="1400" dirty="0" smtClean="0">
                <a:solidFill>
                  <a:srgbClr val="FF0000"/>
                </a:solidFill>
                <a:latin typeface="Times New Roman"/>
                <a:ea typeface="新細明體"/>
                <a:cs typeface="Times New Roman"/>
              </a:rPr>
              <a:t>grandfather’s affairs</a:t>
            </a:r>
            <a:r>
              <a:rPr lang="en-US" altLang="zh-HK" sz="1400" dirty="0">
                <a:solidFill>
                  <a:srgbClr val="FF0000"/>
                </a:solidFill>
                <a:latin typeface="Times New Roman"/>
                <a:ea typeface="新細明體"/>
                <a:cs typeface="Times New Roman"/>
              </a:rPr>
              <a:t>.  These guesses confused the </a:t>
            </a:r>
            <a:r>
              <a:rPr lang="en-US" altLang="zh-HK" sz="1400" i="1" dirty="0" err="1" smtClean="0">
                <a:solidFill>
                  <a:srgbClr val="FF0000"/>
                </a:solidFill>
                <a:latin typeface="Times New Roman"/>
                <a:ea typeface="新細明體"/>
                <a:cs typeface="Times New Roman"/>
              </a:rPr>
              <a:t>Guaizi</a:t>
            </a:r>
            <a:r>
              <a:rPr lang="en-US" altLang="zh-HK" sz="1400" i="1" dirty="0" smtClean="0">
                <a:solidFill>
                  <a:srgbClr val="FF0000"/>
                </a:solidFill>
                <a:latin typeface="Times New Roman"/>
                <a:ea typeface="新細明體"/>
                <a:cs typeface="Times New Roman"/>
              </a:rPr>
              <a:t> Ma </a:t>
            </a:r>
            <a:r>
              <a:rPr lang="en-US" altLang="zh-HK" sz="1400" dirty="0" smtClean="0">
                <a:solidFill>
                  <a:srgbClr val="FF0000"/>
                </a:solidFill>
                <a:latin typeface="Times New Roman"/>
                <a:ea typeface="新細明體"/>
                <a:cs typeface="Times New Roman"/>
              </a:rPr>
              <a:t>and “Iron </a:t>
            </a:r>
            <a:r>
              <a:rPr lang="en-US" altLang="zh-HK" sz="1400" dirty="0" err="1" smtClean="0">
                <a:solidFill>
                  <a:srgbClr val="FF0000"/>
                </a:solidFill>
                <a:latin typeface="Times New Roman"/>
                <a:ea typeface="新細明體"/>
                <a:cs typeface="Times New Roman"/>
              </a:rPr>
              <a:t>Budda</a:t>
            </a:r>
            <a:r>
              <a:rPr lang="en-US" altLang="zh-HK" sz="1400" dirty="0" smtClean="0">
                <a:solidFill>
                  <a:srgbClr val="FF0000"/>
                </a:solidFill>
                <a:latin typeface="Times New Roman"/>
                <a:ea typeface="新細明體"/>
                <a:cs typeface="Times New Roman"/>
              </a:rPr>
              <a:t>”. </a:t>
            </a:r>
            <a:r>
              <a:rPr kumimoji="0" lang="en-US" altLang="zh-HK" sz="1400" b="0" i="0" u="none" strike="noStrike" kern="100" cap="none" spc="0" normalizeH="0" baseline="0" noProof="0" dirty="0">
                <a:ln>
                  <a:noFill/>
                </a:ln>
                <a:solidFill>
                  <a:srgbClr val="FF0000"/>
                </a:solidFill>
                <a:effectLst/>
                <a:uLnTx/>
                <a:uFillTx/>
                <a:latin typeface="Times New Roman"/>
                <a:ea typeface="新細明體"/>
                <a:cs typeface="Times New Roman"/>
              </a:rPr>
              <a:t>He pointed out that the Jin army</a:t>
            </a:r>
            <a:r>
              <a:rPr lang="en-US" altLang="zh-HK" sz="1400" kern="100" dirty="0">
                <a:solidFill>
                  <a:srgbClr val="FF0000"/>
                </a:solidFill>
                <a:latin typeface="Times New Roman"/>
                <a:ea typeface="新細明體"/>
                <a:cs typeface="Times New Roman"/>
              </a:rPr>
              <a:t> definitely used the </a:t>
            </a:r>
            <a:r>
              <a:rPr lang="en-US" altLang="zh-HK" sz="1400" i="1" kern="100" dirty="0" err="1" smtClean="0">
                <a:solidFill>
                  <a:srgbClr val="FF0000"/>
                </a:solidFill>
                <a:latin typeface="Times New Roman"/>
                <a:ea typeface="新細明體"/>
                <a:cs typeface="Times New Roman"/>
              </a:rPr>
              <a:t>Guaizi</a:t>
            </a:r>
            <a:r>
              <a:rPr lang="en-US" altLang="zh-HK" sz="1400" i="1" kern="100" dirty="0" smtClean="0">
                <a:solidFill>
                  <a:srgbClr val="FF0000"/>
                </a:solidFill>
                <a:latin typeface="Times New Roman"/>
                <a:ea typeface="新細明體"/>
                <a:cs typeface="Times New Roman"/>
              </a:rPr>
              <a:t> Ma </a:t>
            </a:r>
            <a:r>
              <a:rPr lang="en-US" altLang="zh-HK" sz="1400" kern="100" dirty="0" smtClean="0">
                <a:solidFill>
                  <a:srgbClr val="FF0000"/>
                </a:solidFill>
                <a:latin typeface="Times New Roman"/>
                <a:ea typeface="新細明體"/>
                <a:cs typeface="Times New Roman"/>
              </a:rPr>
              <a:t>tactic. </a:t>
            </a:r>
            <a:r>
              <a:rPr lang="en-US" altLang="zh-HK" sz="1400" kern="100" dirty="0">
                <a:solidFill>
                  <a:srgbClr val="FF0000"/>
                </a:solidFill>
                <a:latin typeface="Times New Roman"/>
                <a:ea typeface="新細明體"/>
                <a:cs typeface="Times New Roman"/>
              </a:rPr>
              <a:t>After research, he found that </a:t>
            </a:r>
            <a:r>
              <a:rPr lang="en-US" altLang="zh-HK" sz="1400" i="1" kern="100" dirty="0" err="1" smtClean="0">
                <a:solidFill>
                  <a:srgbClr val="FF0000"/>
                </a:solidFill>
                <a:latin typeface="Times New Roman"/>
                <a:ea typeface="新細明體"/>
                <a:cs typeface="Times New Roman"/>
              </a:rPr>
              <a:t>Guaizi</a:t>
            </a:r>
            <a:r>
              <a:rPr lang="en-US" altLang="zh-HK" sz="1400" i="1" kern="100" dirty="0" smtClean="0">
                <a:solidFill>
                  <a:srgbClr val="FF0000"/>
                </a:solidFill>
                <a:latin typeface="Times New Roman"/>
                <a:ea typeface="新細明體"/>
                <a:cs typeface="Times New Roman"/>
              </a:rPr>
              <a:t> Ma</a:t>
            </a:r>
            <a:r>
              <a:rPr lang="en-US" altLang="zh-HK" sz="1400" kern="100" dirty="0" smtClean="0">
                <a:solidFill>
                  <a:srgbClr val="FF0000"/>
                </a:solidFill>
                <a:latin typeface="Times New Roman"/>
                <a:ea typeface="新細明體"/>
                <a:cs typeface="Times New Roman"/>
              </a:rPr>
              <a:t> was </a:t>
            </a:r>
            <a:r>
              <a:rPr lang="en-US" altLang="zh-HK" sz="1400" kern="100" dirty="0">
                <a:solidFill>
                  <a:srgbClr val="FF0000"/>
                </a:solidFill>
                <a:latin typeface="Times New Roman"/>
                <a:ea typeface="新細明體"/>
                <a:cs typeface="Times New Roman"/>
              </a:rPr>
              <a:t>a northern dialect phrase referring to cavalry flanking the left and right wings. In Yue </a:t>
            </a:r>
            <a:r>
              <a:rPr lang="en-US" altLang="zh-HK" sz="1400" kern="100" dirty="0" err="1">
                <a:solidFill>
                  <a:srgbClr val="FF0000"/>
                </a:solidFill>
                <a:latin typeface="Times New Roman"/>
                <a:ea typeface="新細明體"/>
                <a:cs typeface="Times New Roman"/>
              </a:rPr>
              <a:t>Ke’s</a:t>
            </a:r>
            <a:r>
              <a:rPr lang="en-US" altLang="zh-HK" sz="1400" kern="100" dirty="0">
                <a:solidFill>
                  <a:srgbClr val="FF0000"/>
                </a:solidFill>
                <a:latin typeface="Times New Roman"/>
                <a:ea typeface="新細明體"/>
                <a:cs typeface="Times New Roman"/>
              </a:rPr>
              <a:t> era, the Southern Song had already taken root in the south and therefore northern sets of dialects had been lost. Seeing </a:t>
            </a:r>
            <a:r>
              <a:rPr lang="en-US" altLang="zh-HK" sz="1400" i="1" kern="100" dirty="0" err="1" smtClean="0">
                <a:solidFill>
                  <a:srgbClr val="FF0000"/>
                </a:solidFill>
                <a:latin typeface="Times New Roman"/>
                <a:ea typeface="新細明體"/>
                <a:cs typeface="Times New Roman"/>
              </a:rPr>
              <a:t>Guaizi</a:t>
            </a:r>
            <a:r>
              <a:rPr lang="en-US" altLang="zh-HK" sz="1400" i="1" kern="100" dirty="0" smtClean="0">
                <a:solidFill>
                  <a:srgbClr val="FF0000"/>
                </a:solidFill>
                <a:latin typeface="Times New Roman"/>
                <a:ea typeface="新細明體"/>
                <a:cs typeface="Times New Roman"/>
              </a:rPr>
              <a:t> Ma</a:t>
            </a:r>
            <a:r>
              <a:rPr lang="en-US" altLang="zh-HK" sz="1400" kern="100" dirty="0" smtClean="0">
                <a:solidFill>
                  <a:srgbClr val="FF0000"/>
                </a:solidFill>
                <a:latin typeface="Times New Roman"/>
                <a:ea typeface="新細明體"/>
                <a:cs typeface="Times New Roman"/>
              </a:rPr>
              <a:t> in </a:t>
            </a:r>
            <a:r>
              <a:rPr lang="en-US" altLang="zh-HK" sz="1400" kern="100" dirty="0">
                <a:solidFill>
                  <a:srgbClr val="FF0000"/>
                </a:solidFill>
                <a:latin typeface="Times New Roman"/>
                <a:ea typeface="新細明體"/>
                <a:cs typeface="Times New Roman"/>
              </a:rPr>
              <a:t>old texts, Yue </a:t>
            </a:r>
            <a:r>
              <a:rPr lang="en-US" altLang="zh-HK" sz="1400" kern="100" dirty="0" err="1">
                <a:solidFill>
                  <a:srgbClr val="FF0000"/>
                </a:solidFill>
                <a:latin typeface="Times New Roman"/>
                <a:ea typeface="新細明體"/>
                <a:cs typeface="Times New Roman"/>
              </a:rPr>
              <a:t>Ke</a:t>
            </a:r>
            <a:r>
              <a:rPr lang="en-US" altLang="zh-HK" sz="1400" kern="100" dirty="0">
                <a:solidFill>
                  <a:srgbClr val="FF0000"/>
                </a:solidFill>
                <a:latin typeface="Times New Roman"/>
                <a:ea typeface="新細明體"/>
                <a:cs typeface="Times New Roman"/>
              </a:rPr>
              <a:t> therefore did not </a:t>
            </a:r>
            <a:r>
              <a:rPr lang="en-US" altLang="zh-HK" sz="1400" kern="100" dirty="0" smtClean="0">
                <a:solidFill>
                  <a:srgbClr val="FF0000"/>
                </a:solidFill>
                <a:latin typeface="Times New Roman"/>
                <a:ea typeface="新細明體"/>
                <a:cs typeface="Times New Roman"/>
              </a:rPr>
              <a:t>understand </a:t>
            </a:r>
            <a:r>
              <a:rPr lang="en-US" altLang="zh-HK" sz="1400" kern="100" dirty="0">
                <a:solidFill>
                  <a:srgbClr val="FF0000"/>
                </a:solidFill>
                <a:latin typeface="Times New Roman"/>
                <a:ea typeface="新細明體"/>
                <a:cs typeface="Times New Roman"/>
              </a:rPr>
              <a:t>and simply used his imagination. As </a:t>
            </a:r>
            <a:r>
              <a:rPr lang="en-US" altLang="zh-HK" sz="1400" kern="100" dirty="0" smtClean="0">
                <a:solidFill>
                  <a:srgbClr val="FF0000"/>
                </a:solidFill>
                <a:latin typeface="Times New Roman"/>
                <a:ea typeface="新細明體"/>
                <a:cs typeface="Times New Roman"/>
              </a:rPr>
              <a:t>a result, </a:t>
            </a:r>
            <a:r>
              <a:rPr lang="en-US" altLang="zh-HK" sz="1400" kern="100" dirty="0">
                <a:solidFill>
                  <a:srgbClr val="FF0000"/>
                </a:solidFill>
                <a:latin typeface="Times New Roman"/>
                <a:ea typeface="新細明體"/>
                <a:cs typeface="Times New Roman"/>
              </a:rPr>
              <a:t>the original formation with cavalry flanking the left and right became the battle formation resembling the “three legged race”. </a:t>
            </a:r>
            <a:endParaRPr kumimoji="0" lang="zh-HK" altLang="en-US" sz="1400" b="0" i="0" u="none" strike="noStrike" kern="100" cap="none" spc="0" normalizeH="0" baseline="0" noProof="0" dirty="0">
              <a:ln>
                <a:noFill/>
              </a:ln>
              <a:solidFill>
                <a:srgbClr val="FF0000"/>
              </a:solidFill>
              <a:effectLst/>
              <a:uLnTx/>
              <a:uFillTx/>
              <a:latin typeface="Calibri"/>
              <a:ea typeface="新細明體"/>
              <a:cs typeface="Times New Roman"/>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dirty="0">
                <a:ln>
                  <a:noFill/>
                </a:ln>
                <a:solidFill>
                  <a:sysClr val="windowText" lastClr="000000"/>
                </a:solidFill>
                <a:effectLst/>
                <a:uLnTx/>
                <a:uFillTx/>
                <a:latin typeface="Times New Roman"/>
                <a:ea typeface="新細明體"/>
                <a:cs typeface="Times New Roman"/>
              </a:rPr>
              <a:t> </a:t>
            </a:r>
            <a:endParaRPr kumimoji="0" lang="zh-HK" altLang="en-US" sz="1200" b="0" i="0" u="none" strike="noStrike" kern="100" cap="none" spc="0" normalizeH="0" baseline="0" noProof="0" dirty="0">
              <a:ln>
                <a:noFill/>
              </a:ln>
              <a:solidFill>
                <a:sysClr val="windowText" lastClr="000000"/>
              </a:solidFill>
              <a:effectLst/>
              <a:uLnTx/>
              <a:uFillTx/>
              <a:latin typeface="Calibri"/>
              <a:ea typeface="新細明體"/>
              <a:cs typeface="Times New Roman"/>
            </a:endParaRPr>
          </a:p>
        </p:txBody>
      </p:sp>
    </p:spTree>
    <p:extLst>
      <p:ext uri="{BB962C8B-B14F-4D97-AF65-F5344CB8AC3E}">
        <p14:creationId xmlns:p14="http://schemas.microsoft.com/office/powerpoint/2010/main" val="106286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2" name="矩形 1"/>
          <p:cNvSpPr/>
          <p:nvPr/>
        </p:nvSpPr>
        <p:spPr>
          <a:xfrm>
            <a:off x="465817" y="1208241"/>
            <a:ext cx="2941570" cy="1015663"/>
          </a:xfrm>
          <a:prstGeom prst="rect">
            <a:avLst/>
          </a:prstGeom>
        </p:spPr>
        <p:txBody>
          <a:bodyPr wrap="square">
            <a:spAutoFit/>
          </a:bodyPr>
          <a:lstStyle/>
          <a:p>
            <a:pPr>
              <a:spcAft>
                <a:spcPts val="0"/>
              </a:spcAft>
            </a:pPr>
            <a:r>
              <a:rPr lang="en-US" altLang="zh-TW" sz="2000" b="1" dirty="0">
                <a:solidFill>
                  <a:srgbClr val="E36C0A"/>
                </a:solidFill>
                <a:latin typeface="Times New Roman" panose="02020603050405020304" pitchFamily="18" charset="0"/>
                <a:ea typeface="Tahoma" panose="020B0604030504040204" pitchFamily="34" charset="0"/>
                <a:cs typeface="Times New Roman" panose="02020603050405020304" pitchFamily="18" charset="0"/>
              </a:rPr>
              <a:t>IV. The Cavalry Formations of the Battles in the Song Period</a:t>
            </a:r>
            <a:endParaRPr lang="zh-HK" altLang="zh-TW" sz="2000" kern="100" dirty="0">
              <a:latin typeface="Times New Roman" panose="02020603050405020304" pitchFamily="18" charset="0"/>
              <a:cs typeface="Times New Roman" panose="02020603050405020304" pitchFamily="18" charset="0"/>
            </a:endParaRPr>
          </a:p>
        </p:txBody>
      </p:sp>
      <p:sp>
        <p:nvSpPr>
          <p:cNvPr id="19" name="TextBox 2"/>
          <p:cNvSpPr txBox="1"/>
          <p:nvPr/>
        </p:nvSpPr>
        <p:spPr>
          <a:xfrm>
            <a:off x="327582" y="2178756"/>
            <a:ext cx="2736329" cy="4588217"/>
          </a:xfrm>
          <a:prstGeom prst="rect">
            <a:avLst/>
          </a:prstGeom>
          <a:solidFill>
            <a:srgbClr val="4BACC6">
              <a:lumMod val="20000"/>
              <a:lumOff val="80000"/>
            </a:srgbClr>
          </a:solidFill>
        </p:spPr>
        <p:txBody>
          <a:bodyPr wrap="square" rtlCol="0">
            <a:noAutofit/>
          </a:bodyPr>
          <a:lstStyle/>
          <a:p>
            <a:pPr lvl="0" algn="just" defTabSz="914400">
              <a:lnSpc>
                <a:spcPct val="110000"/>
              </a:lnSpc>
              <a:defRPr/>
            </a:pPr>
            <a:r>
              <a:rPr kumimoji="0" lang="en-US" altLang="zh-HK" sz="1400" b="0" i="0" u="none" strike="noStrike" kern="1200" cap="none" spc="0" normalizeH="0" baseline="0" noProof="0" dirty="0">
                <a:ln>
                  <a:noFill/>
                </a:ln>
                <a:effectLst/>
                <a:uLnTx/>
                <a:uFillTx/>
                <a:latin typeface="Times New Roman"/>
                <a:ea typeface="新細明體"/>
                <a:cs typeface="Times New Roman"/>
              </a:rPr>
              <a:t>When assessing </a:t>
            </a:r>
            <a:r>
              <a:rPr kumimoji="0" lang="en-US" altLang="zh-HK" sz="1400" b="0" i="0" u="none" strike="noStrike" kern="1200" cap="none" spc="0" normalizeH="0" baseline="0" noProof="0" dirty="0" smtClean="0">
                <a:ln>
                  <a:noFill/>
                </a:ln>
                <a:effectLst/>
                <a:uLnTx/>
                <a:uFillTx/>
                <a:latin typeface="Times New Roman"/>
                <a:ea typeface="新細明體"/>
                <a:cs typeface="Times New Roman"/>
              </a:rPr>
              <a:t>the war tactics of the Song Dynasty, </a:t>
            </a:r>
            <a:r>
              <a:rPr kumimoji="0" lang="en-US" altLang="zh-HK" sz="1400" b="0" i="0" u="none" strike="noStrike" kern="1200" cap="none" spc="0" normalizeH="0" baseline="0" noProof="0" dirty="0">
                <a:ln>
                  <a:noFill/>
                </a:ln>
                <a:effectLst/>
                <a:uLnTx/>
                <a:uFillTx/>
                <a:latin typeface="Times New Roman"/>
                <a:ea typeface="新細明體"/>
                <a:cs typeface="Times New Roman"/>
              </a:rPr>
              <a:t>one needs to refer</a:t>
            </a:r>
            <a:r>
              <a:rPr lang="en-US" altLang="zh-HK" sz="1400" dirty="0">
                <a:latin typeface="Times New Roman"/>
                <a:ea typeface="新細明體"/>
                <a:cs typeface="Times New Roman"/>
              </a:rPr>
              <a:t> to </a:t>
            </a:r>
            <a:r>
              <a:rPr lang="en-US" altLang="zh-HK" sz="1400" i="1" dirty="0">
                <a:latin typeface="Times New Roman"/>
                <a:ea typeface="新細明體"/>
                <a:cs typeface="Times New Roman"/>
              </a:rPr>
              <a:t>“</a:t>
            </a:r>
            <a:r>
              <a:rPr lang="en-US" altLang="zh-HK" sz="1400" i="1" dirty="0" err="1">
                <a:latin typeface="Times New Roman"/>
                <a:ea typeface="新細明體"/>
                <a:cs typeface="Times New Roman"/>
              </a:rPr>
              <a:t>Tangtaizong</a:t>
            </a:r>
            <a:r>
              <a:rPr lang="en-US" altLang="zh-HK" sz="1400" i="1" dirty="0">
                <a:latin typeface="Times New Roman"/>
                <a:ea typeface="新細明體"/>
                <a:cs typeface="Times New Roman"/>
              </a:rPr>
              <a:t> </a:t>
            </a:r>
            <a:r>
              <a:rPr lang="en-US" altLang="zh-HK" sz="1400" i="1" dirty="0" err="1">
                <a:latin typeface="Times New Roman"/>
                <a:ea typeface="新細明體"/>
                <a:cs typeface="Times New Roman"/>
              </a:rPr>
              <a:t>Liweigong</a:t>
            </a:r>
            <a:r>
              <a:rPr lang="en-US" altLang="zh-HK" sz="1400" i="1" dirty="0">
                <a:latin typeface="Times New Roman"/>
                <a:ea typeface="新細明體"/>
                <a:cs typeface="Times New Roman"/>
              </a:rPr>
              <a:t> Wen Dui” </a:t>
            </a:r>
            <a:r>
              <a:rPr lang="en-US" altLang="zh-HK" sz="1400" dirty="0">
                <a:latin typeface="Times New Roman"/>
                <a:ea typeface="新細明體"/>
                <a:cs typeface="Times New Roman"/>
              </a:rPr>
              <a:t>(Duke Li of Wei </a:t>
            </a:r>
            <a:r>
              <a:rPr lang="en-US" altLang="zh-HK" sz="1400" dirty="0" smtClean="0">
                <a:latin typeface="Times New Roman"/>
                <a:ea typeface="新細明體"/>
                <a:cs typeface="Times New Roman"/>
              </a:rPr>
              <a:t>Answering Emperor </a:t>
            </a:r>
            <a:r>
              <a:rPr lang="en-US" altLang="zh-HK" sz="1400" dirty="0" err="1">
                <a:latin typeface="Times New Roman"/>
                <a:ea typeface="新細明體"/>
                <a:cs typeface="Times New Roman"/>
              </a:rPr>
              <a:t>Taizong</a:t>
            </a:r>
            <a:r>
              <a:rPr lang="en-US" altLang="zh-HK" sz="1400" dirty="0">
                <a:latin typeface="Times New Roman"/>
                <a:ea typeface="新細明體"/>
                <a:cs typeface="Times New Roman"/>
              </a:rPr>
              <a:t> of </a:t>
            </a:r>
            <a:r>
              <a:rPr lang="en-US" altLang="zh-HK" sz="1400" dirty="0" smtClean="0">
                <a:latin typeface="Times New Roman"/>
                <a:ea typeface="新細明體"/>
                <a:cs typeface="Times New Roman"/>
              </a:rPr>
              <a:t>Tang </a:t>
            </a:r>
            <a:r>
              <a:rPr lang="zh-TW" altLang="en-US" sz="1400" dirty="0" smtClean="0">
                <a:latin typeface="Times New Roman"/>
                <a:ea typeface="新細明體"/>
                <a:cs typeface="Times New Roman"/>
              </a:rPr>
              <a:t>唐太宗李衛公問對</a:t>
            </a:r>
            <a:r>
              <a:rPr lang="en-US" altLang="zh-HK" sz="1400" dirty="0" smtClean="0">
                <a:latin typeface="Times New Roman"/>
                <a:ea typeface="新細明體"/>
                <a:cs typeface="Times New Roman"/>
              </a:rPr>
              <a:t>). </a:t>
            </a:r>
            <a:r>
              <a:rPr lang="en-US" altLang="zh-HK" sz="1400" dirty="0">
                <a:latin typeface="Times New Roman"/>
                <a:ea typeface="新細明體"/>
                <a:cs typeface="Times New Roman"/>
              </a:rPr>
              <a:t>It </a:t>
            </a:r>
            <a:r>
              <a:rPr lang="en-US" altLang="zh-HK" sz="1400" dirty="0" smtClean="0">
                <a:latin typeface="Times New Roman"/>
                <a:ea typeface="新細明體"/>
                <a:cs typeface="Times New Roman"/>
              </a:rPr>
              <a:t>was said </a:t>
            </a:r>
            <a:r>
              <a:rPr lang="en-US" altLang="zh-HK" sz="1400" dirty="0">
                <a:latin typeface="Times New Roman"/>
                <a:ea typeface="新細明體"/>
                <a:cs typeface="Times New Roman"/>
              </a:rPr>
              <a:t>that the book was written by the famous </a:t>
            </a:r>
            <a:r>
              <a:rPr lang="en-US" altLang="zh-HK" sz="1400" dirty="0" smtClean="0">
                <a:latin typeface="Times New Roman"/>
                <a:ea typeface="新細明體"/>
                <a:cs typeface="Times New Roman"/>
              </a:rPr>
              <a:t>general of the Tang dynasty, Li Jing </a:t>
            </a:r>
            <a:r>
              <a:rPr lang="en-US" altLang="zh-TW" sz="1400" dirty="0" smtClean="0">
                <a:latin typeface="Times New Roman"/>
                <a:ea typeface="新細明體"/>
                <a:cs typeface="Times New Roman"/>
              </a:rPr>
              <a:t>(</a:t>
            </a:r>
            <a:r>
              <a:rPr lang="zh-TW" altLang="en-US" sz="1400" dirty="0" smtClean="0">
                <a:latin typeface="Times New Roman"/>
                <a:ea typeface="新細明體"/>
                <a:cs typeface="Times New Roman"/>
              </a:rPr>
              <a:t>李靖</a:t>
            </a:r>
            <a:r>
              <a:rPr lang="en-US" altLang="zh-TW" sz="1400" dirty="0" smtClean="0">
                <a:latin typeface="Times New Roman"/>
                <a:ea typeface="新細明體"/>
                <a:cs typeface="Times New Roman"/>
              </a:rPr>
              <a:t>)</a:t>
            </a:r>
            <a:r>
              <a:rPr lang="en-US" altLang="zh-HK" sz="1400" dirty="0" smtClean="0">
                <a:latin typeface="Times New Roman"/>
                <a:ea typeface="新細明體"/>
                <a:cs typeface="Times New Roman"/>
              </a:rPr>
              <a:t>.  </a:t>
            </a:r>
            <a:r>
              <a:rPr lang="en-US" altLang="zh-HK" sz="1400" dirty="0">
                <a:latin typeface="Times New Roman"/>
                <a:ea typeface="新細明體"/>
                <a:cs typeface="Times New Roman"/>
              </a:rPr>
              <a:t>However, as no Tang </a:t>
            </a:r>
            <a:r>
              <a:rPr lang="en-US" altLang="zh-HK" sz="1400" dirty="0" smtClean="0">
                <a:latin typeface="Times New Roman"/>
                <a:ea typeface="新細明體"/>
                <a:cs typeface="Times New Roman"/>
              </a:rPr>
              <a:t>Dynasty histories </a:t>
            </a:r>
            <a:r>
              <a:rPr lang="en-US" altLang="zh-HK" sz="1400" dirty="0">
                <a:latin typeface="Times New Roman"/>
                <a:ea typeface="新細明體"/>
                <a:cs typeface="Times New Roman"/>
              </a:rPr>
              <a:t>recorded this book, it </a:t>
            </a:r>
            <a:r>
              <a:rPr lang="en-US" altLang="zh-HK" sz="1400" dirty="0" smtClean="0">
                <a:latin typeface="Times New Roman"/>
                <a:ea typeface="新細明體"/>
                <a:cs typeface="Times New Roman"/>
              </a:rPr>
              <a:t>was possible </a:t>
            </a:r>
            <a:r>
              <a:rPr lang="en-US" altLang="zh-HK" sz="1400" dirty="0">
                <a:latin typeface="Times New Roman"/>
                <a:ea typeface="新細明體"/>
                <a:cs typeface="Times New Roman"/>
              </a:rPr>
              <a:t>that it was written by a Song writer under the fake name of Li Jing. This book recorded the true form of the </a:t>
            </a:r>
            <a:r>
              <a:rPr lang="en-US" altLang="zh-HK" sz="1400" i="1" dirty="0" err="1" smtClean="0">
                <a:latin typeface="Times New Roman"/>
                <a:ea typeface="新細明體"/>
                <a:cs typeface="Times New Roman"/>
              </a:rPr>
              <a:t>Guanzi</a:t>
            </a:r>
            <a:r>
              <a:rPr lang="en-US" altLang="zh-HK" sz="1400" i="1" dirty="0" smtClean="0">
                <a:latin typeface="Times New Roman"/>
                <a:ea typeface="新細明體"/>
                <a:cs typeface="Times New Roman"/>
              </a:rPr>
              <a:t> Ma </a:t>
            </a:r>
            <a:r>
              <a:rPr lang="en-US" altLang="zh-HK" sz="1400" dirty="0" smtClean="0">
                <a:latin typeface="Times New Roman"/>
                <a:ea typeface="新細明體"/>
                <a:cs typeface="Times New Roman"/>
              </a:rPr>
              <a:t>as </a:t>
            </a:r>
            <a:r>
              <a:rPr lang="en-US" altLang="zh-HK" sz="1400" dirty="0">
                <a:latin typeface="Times New Roman"/>
                <a:ea typeface="新細明體"/>
                <a:cs typeface="Times New Roman"/>
              </a:rPr>
              <a:t>cavalry flanking the left and right wings. This formation was the best formation for cavalry in </a:t>
            </a:r>
            <a:r>
              <a:rPr lang="en-US" altLang="zh-HK" sz="1400" dirty="0" smtClean="0">
                <a:latin typeface="Times New Roman"/>
                <a:ea typeface="新細明體"/>
                <a:cs typeface="Times New Roman"/>
              </a:rPr>
              <a:t>the battles</a:t>
            </a:r>
            <a:r>
              <a:rPr lang="en-US" altLang="zh-HK" sz="1400" dirty="0">
                <a:latin typeface="Times New Roman"/>
                <a:ea typeface="新細明體"/>
                <a:cs typeface="Times New Roman"/>
              </a:rPr>
              <a:t>. </a:t>
            </a:r>
            <a:r>
              <a:rPr kumimoji="0" lang="en-US" altLang="zh-HK" sz="1400" b="0" i="0" u="none" strike="noStrike" kern="1200" cap="none" spc="0" normalizeH="0" baseline="0" noProof="0" dirty="0">
                <a:ln>
                  <a:noFill/>
                </a:ln>
                <a:effectLst/>
                <a:uLnTx/>
                <a:uFillTx/>
                <a:latin typeface="Times New Roman"/>
                <a:ea typeface="新細明體"/>
                <a:cs typeface="Times New Roman"/>
              </a:rPr>
              <a:t>Both Song and Jin armies </a:t>
            </a:r>
            <a:r>
              <a:rPr kumimoji="0" lang="en-US" altLang="zh-HK" sz="1400" b="0" i="0" u="none" strike="noStrike" kern="1200" cap="none" spc="0" normalizeH="0" baseline="0" noProof="0" dirty="0" smtClean="0">
                <a:ln>
                  <a:noFill/>
                </a:ln>
                <a:effectLst/>
                <a:uLnTx/>
                <a:uFillTx/>
                <a:latin typeface="Times New Roman"/>
                <a:ea typeface="新細明體"/>
                <a:cs typeface="Times New Roman"/>
              </a:rPr>
              <a:t>used this </a:t>
            </a:r>
            <a:r>
              <a:rPr kumimoji="0" lang="en-US" altLang="zh-HK" sz="1400" b="0" i="0" u="none" strike="noStrike" kern="1200" cap="none" spc="0" normalizeH="0" baseline="0" noProof="0" dirty="0">
                <a:ln>
                  <a:noFill/>
                </a:ln>
                <a:effectLst/>
                <a:uLnTx/>
                <a:uFillTx/>
                <a:latin typeface="Times New Roman"/>
                <a:ea typeface="新細明體"/>
                <a:cs typeface="Times New Roman"/>
              </a:rPr>
              <a:t>tactic</a:t>
            </a:r>
            <a:r>
              <a:rPr kumimoji="0" lang="en-US" altLang="zh-HK" sz="1400" b="0" i="0" u="none" strike="noStrike" kern="1200" cap="none" spc="0" normalizeH="0" baseline="0" noProof="0" dirty="0">
                <a:ln>
                  <a:noFill/>
                </a:ln>
                <a:solidFill>
                  <a:srgbClr val="000000"/>
                </a:solidFill>
                <a:effectLst/>
                <a:uLnTx/>
                <a:uFillTx/>
                <a:latin typeface="Times New Roman"/>
                <a:ea typeface="新細明體"/>
                <a:cs typeface="Times New Roman"/>
              </a:rPr>
              <a:t>.</a:t>
            </a:r>
            <a:endParaRPr kumimoji="0" lang="zh-HK" altLang="en-US" sz="1400" b="0" i="0" u="none" strike="noStrike" kern="0" cap="none" spc="0" normalizeH="0" baseline="0" noProof="0" dirty="0">
              <a:ln>
                <a:noFill/>
              </a:ln>
              <a:solidFill>
                <a:sysClr val="windowText" lastClr="000000"/>
              </a:solidFill>
              <a:effectLst/>
              <a:uLnTx/>
              <a:uFillTx/>
              <a:latin typeface="Times New Roman"/>
              <a:ea typeface="新細明體"/>
            </a:endParaRPr>
          </a:p>
        </p:txBody>
      </p:sp>
      <p:grpSp>
        <p:nvGrpSpPr>
          <p:cNvPr id="20" name="群組 19"/>
          <p:cNvGrpSpPr/>
          <p:nvPr/>
        </p:nvGrpSpPr>
        <p:grpSpPr>
          <a:xfrm>
            <a:off x="3201412" y="1081437"/>
            <a:ext cx="6003828" cy="4027836"/>
            <a:chOff x="228616" y="-1"/>
            <a:chExt cx="6707337" cy="5073607"/>
          </a:xfrm>
        </p:grpSpPr>
        <p:pic>
          <p:nvPicPr>
            <p:cNvPr id="21" name="Picture 3"/>
            <p:cNvPicPr>
              <a:picLocks noChangeAspect="1" noChangeArrowheads="1"/>
            </p:cNvPicPr>
            <p:nvPr/>
          </p:nvPicPr>
          <p:blipFill>
            <a:blip r:embed="rId3" cstate="print"/>
            <a:srcRect/>
            <a:stretch>
              <a:fillRect/>
            </a:stretch>
          </p:blipFill>
          <p:spPr bwMode="auto">
            <a:xfrm>
              <a:off x="228616" y="-1"/>
              <a:ext cx="5832648" cy="4459233"/>
            </a:xfrm>
            <a:prstGeom prst="rect">
              <a:avLst/>
            </a:prstGeom>
            <a:noFill/>
            <a:ln w="9525">
              <a:noFill/>
              <a:miter lim="800000"/>
              <a:headEnd/>
              <a:tailEnd/>
            </a:ln>
            <a:effectLst/>
          </p:spPr>
        </p:pic>
        <p:sp>
          <p:nvSpPr>
            <p:cNvPr id="22" name="Oval 6"/>
            <p:cNvSpPr/>
            <p:nvPr/>
          </p:nvSpPr>
          <p:spPr>
            <a:xfrm>
              <a:off x="4178317" y="3405968"/>
              <a:ext cx="864096" cy="93610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sp>
          <p:nvSpPr>
            <p:cNvPr id="23" name="TextBox 7"/>
            <p:cNvSpPr txBox="1"/>
            <p:nvPr/>
          </p:nvSpPr>
          <p:spPr>
            <a:xfrm>
              <a:off x="3302766" y="4392488"/>
              <a:ext cx="1926444" cy="681118"/>
            </a:xfrm>
            <a:prstGeom prst="rect">
              <a:avLst/>
            </a:prstGeom>
            <a:noFill/>
          </p:spPr>
          <p:txBody>
            <a:bodyPr wrap="square" rtlCol="0">
              <a:noAutofit/>
            </a:bodyPr>
            <a:lstStyle/>
            <a:p>
              <a:pPr>
                <a:spcAft>
                  <a:spcPts val="0"/>
                </a:spcAft>
              </a:pPr>
              <a:r>
                <a:rPr lang="en-US" altLang="zh-HK" sz="1200" kern="1200" dirty="0">
                  <a:solidFill>
                    <a:srgbClr val="000000"/>
                  </a:solidFill>
                  <a:effectLst/>
                  <a:latin typeface="Times New Roman"/>
                  <a:ea typeface="新細明體"/>
                </a:rPr>
                <a:t>Every 3 vanguard squadrons formed a large </a:t>
              </a:r>
              <a:r>
                <a:rPr lang="en-US" altLang="zh-HK" sz="1200" dirty="0">
                  <a:solidFill>
                    <a:srgbClr val="000000"/>
                  </a:solidFill>
                  <a:latin typeface="Times New Roman"/>
                  <a:ea typeface="新細明體"/>
                </a:rPr>
                <a:t>brigade</a:t>
              </a:r>
              <a:endParaRPr lang="zh-HK" sz="1200" dirty="0">
                <a:effectLst/>
                <a:latin typeface="Times New Roman"/>
                <a:ea typeface="新細明體"/>
              </a:endParaRPr>
            </a:p>
          </p:txBody>
        </p:sp>
        <p:sp>
          <p:nvSpPr>
            <p:cNvPr id="24" name="TextBox 8"/>
            <p:cNvSpPr txBox="1"/>
            <p:nvPr/>
          </p:nvSpPr>
          <p:spPr>
            <a:xfrm>
              <a:off x="5616390" y="1092763"/>
              <a:ext cx="1196974" cy="798861"/>
            </a:xfrm>
            <a:prstGeom prst="rect">
              <a:avLst/>
            </a:prstGeom>
            <a:noFill/>
          </p:spPr>
          <p:txBody>
            <a:bodyPr wrap="square" rtlCol="0">
              <a:noAutofit/>
            </a:bodyPr>
            <a:lstStyle/>
            <a:p>
              <a:pPr>
                <a:spcAft>
                  <a:spcPts val="0"/>
                </a:spcAft>
              </a:pPr>
              <a:r>
                <a:rPr lang="en-US" altLang="zh-HK" sz="1200" kern="1200" dirty="0">
                  <a:solidFill>
                    <a:srgbClr val="000000"/>
                  </a:solidFill>
                  <a:effectLst/>
                  <a:latin typeface="Times New Roman"/>
                  <a:ea typeface="新細明體"/>
                  <a:cs typeface="Times New Roman"/>
                </a:rPr>
                <a:t>The vanguard contained archers and crossbowmen.</a:t>
              </a:r>
              <a:endParaRPr lang="zh-HK" sz="1200" dirty="0">
                <a:effectLst/>
                <a:latin typeface="Times New Roman"/>
                <a:ea typeface="新細明體"/>
              </a:endParaRPr>
            </a:p>
          </p:txBody>
        </p:sp>
        <p:sp>
          <p:nvSpPr>
            <p:cNvPr id="25" name="TextBox 9"/>
            <p:cNvSpPr txBox="1"/>
            <p:nvPr/>
          </p:nvSpPr>
          <p:spPr>
            <a:xfrm rot="2311303">
              <a:off x="5091092" y="4423319"/>
              <a:ext cx="1365287" cy="548639"/>
            </a:xfrm>
            <a:prstGeom prst="rect">
              <a:avLst/>
            </a:prstGeom>
            <a:noFill/>
          </p:spPr>
          <p:txBody>
            <a:bodyPr wrap="square" rtlCol="0">
              <a:noAutofit/>
            </a:bodyPr>
            <a:lstStyle/>
            <a:p>
              <a:pPr>
                <a:spcAft>
                  <a:spcPts val="0"/>
                </a:spcAft>
              </a:pPr>
              <a:r>
                <a:rPr lang="en-US" altLang="zh-CN" sz="1500" b="1" kern="1200" dirty="0">
                  <a:solidFill>
                    <a:srgbClr val="000000"/>
                  </a:solidFill>
                  <a:effectLst/>
                  <a:latin typeface="Times New Roman"/>
                  <a:ea typeface="新細明體"/>
                  <a:cs typeface="Times New Roman"/>
                </a:rPr>
                <a:t>Large Brigade</a:t>
              </a:r>
              <a:endParaRPr lang="zh-HK" sz="1500" dirty="0">
                <a:effectLst/>
                <a:latin typeface="Times New Roman"/>
                <a:ea typeface="新細明體"/>
              </a:endParaRPr>
            </a:p>
          </p:txBody>
        </p:sp>
        <p:sp>
          <p:nvSpPr>
            <p:cNvPr id="26" name="TextBox 11"/>
            <p:cNvSpPr txBox="1"/>
            <p:nvPr/>
          </p:nvSpPr>
          <p:spPr>
            <a:xfrm>
              <a:off x="1372857" y="-1"/>
              <a:ext cx="1696118" cy="548639"/>
            </a:xfrm>
            <a:prstGeom prst="rect">
              <a:avLst/>
            </a:prstGeom>
            <a:noFill/>
          </p:spPr>
          <p:txBody>
            <a:bodyPr wrap="square" rtlCol="0">
              <a:noAutofit/>
            </a:bodyPr>
            <a:lstStyle/>
            <a:p>
              <a:pPr>
                <a:spcAft>
                  <a:spcPts val="0"/>
                </a:spcAft>
              </a:pPr>
              <a:r>
                <a:rPr lang="en-US" altLang="zh-CN" b="1" kern="1200" dirty="0">
                  <a:solidFill>
                    <a:srgbClr val="000000"/>
                  </a:solidFill>
                  <a:effectLst/>
                  <a:latin typeface="Times New Roman"/>
                  <a:ea typeface="新細明體"/>
                  <a:cs typeface="Times New Roman"/>
                </a:rPr>
                <a:t>Middle army</a:t>
              </a:r>
              <a:endParaRPr lang="zh-HK" dirty="0">
                <a:effectLst/>
                <a:latin typeface="Times New Roman"/>
                <a:ea typeface="新細明體"/>
              </a:endParaRPr>
            </a:p>
          </p:txBody>
        </p:sp>
        <p:cxnSp>
          <p:nvCxnSpPr>
            <p:cNvPr id="27" name="Straight Arrow Connector 13"/>
            <p:cNvCxnSpPr/>
            <p:nvPr/>
          </p:nvCxnSpPr>
          <p:spPr>
            <a:xfrm flipH="1">
              <a:off x="2146755" y="504056"/>
              <a:ext cx="202126" cy="594413"/>
            </a:xfrm>
            <a:prstGeom prst="straightConnector1">
              <a:avLst/>
            </a:prstGeom>
            <a:ln>
              <a:tailEnd type="oval"/>
            </a:ln>
          </p:spPr>
          <p:style>
            <a:lnRef idx="1">
              <a:schemeClr val="accent1"/>
            </a:lnRef>
            <a:fillRef idx="0">
              <a:schemeClr val="accent1"/>
            </a:fillRef>
            <a:effectRef idx="0">
              <a:schemeClr val="accent1"/>
            </a:effectRef>
            <a:fontRef idx="minor">
              <a:schemeClr val="tx1"/>
            </a:fontRef>
          </p:style>
        </p:cxnSp>
        <p:sp>
          <p:nvSpPr>
            <p:cNvPr id="28" name="TextBox 14"/>
            <p:cNvSpPr txBox="1"/>
            <p:nvPr/>
          </p:nvSpPr>
          <p:spPr>
            <a:xfrm rot="2048787">
              <a:off x="5030722" y="2749937"/>
              <a:ext cx="1573025" cy="548639"/>
            </a:xfrm>
            <a:prstGeom prst="rect">
              <a:avLst/>
            </a:prstGeom>
            <a:noFill/>
          </p:spPr>
          <p:txBody>
            <a:bodyPr wrap="square" rtlCol="0">
              <a:noAutofit/>
            </a:bodyPr>
            <a:lstStyle/>
            <a:p>
              <a:pPr>
                <a:spcAft>
                  <a:spcPts val="0"/>
                </a:spcAft>
              </a:pPr>
              <a:r>
                <a:rPr lang="en-US" altLang="zh-HK" sz="1500" b="1" dirty="0">
                  <a:solidFill>
                    <a:srgbClr val="000000"/>
                  </a:solidFill>
                  <a:latin typeface="Times New Roman"/>
                  <a:ea typeface="新細明體"/>
                  <a:cs typeface="Times New Roman"/>
                </a:rPr>
                <a:t>Reserve force</a:t>
              </a:r>
              <a:endParaRPr lang="zh-HK" sz="1500" dirty="0">
                <a:effectLst/>
                <a:latin typeface="Times New Roman"/>
                <a:ea typeface="新細明體"/>
              </a:endParaRPr>
            </a:p>
          </p:txBody>
        </p:sp>
        <p:sp>
          <p:nvSpPr>
            <p:cNvPr id="29" name="TextBox 15"/>
            <p:cNvSpPr txBox="1"/>
            <p:nvPr/>
          </p:nvSpPr>
          <p:spPr>
            <a:xfrm rot="2115564">
              <a:off x="5459830" y="3811344"/>
              <a:ext cx="1476123" cy="548639"/>
            </a:xfrm>
            <a:prstGeom prst="rect">
              <a:avLst/>
            </a:prstGeom>
            <a:noFill/>
          </p:spPr>
          <p:txBody>
            <a:bodyPr wrap="square" rtlCol="0">
              <a:noAutofit/>
            </a:bodyPr>
            <a:lstStyle/>
            <a:p>
              <a:pPr>
                <a:spcAft>
                  <a:spcPts val="0"/>
                </a:spcAft>
              </a:pPr>
              <a:r>
                <a:rPr lang="en-US" altLang="zh-CN" sz="1500" b="1" kern="1200" dirty="0">
                  <a:solidFill>
                    <a:srgbClr val="000000"/>
                  </a:solidFill>
                  <a:effectLst/>
                  <a:latin typeface="Times New Roman" panose="02020603050405020304" pitchFamily="18" charset="0"/>
                  <a:ea typeface="+mj-ea"/>
                  <a:cs typeface="Times New Roman" panose="02020603050405020304" pitchFamily="18" charset="0"/>
                </a:rPr>
                <a:t>Cavalry</a:t>
              </a:r>
              <a:endParaRPr lang="zh-HK" sz="1500" dirty="0">
                <a:effectLst/>
                <a:latin typeface="Times New Roman" panose="02020603050405020304" pitchFamily="18" charset="0"/>
                <a:ea typeface="+mj-ea"/>
                <a:cs typeface="Times New Roman" panose="02020603050405020304" pitchFamily="18" charset="0"/>
              </a:endParaRPr>
            </a:p>
          </p:txBody>
        </p:sp>
        <p:sp>
          <p:nvSpPr>
            <p:cNvPr id="30" name="Rectangle 17"/>
            <p:cNvSpPr/>
            <p:nvPr/>
          </p:nvSpPr>
          <p:spPr>
            <a:xfrm>
              <a:off x="458726" y="3401212"/>
              <a:ext cx="2751484" cy="695692"/>
            </a:xfrm>
            <a:prstGeom prst="rect">
              <a:avLst/>
            </a:prstGeom>
          </p:spPr>
          <p:txBody>
            <a:bodyPr wrap="square">
              <a:noAutofit/>
            </a:bodyPr>
            <a:lstStyle/>
            <a:p>
              <a:pPr>
                <a:spcAft>
                  <a:spcPts val="0"/>
                </a:spcAft>
              </a:pPr>
              <a:r>
                <a:rPr lang="en-US" altLang="zh-HK" sz="1200" kern="1200" dirty="0">
                  <a:solidFill>
                    <a:srgbClr val="000000"/>
                  </a:solidFill>
                  <a:effectLst/>
                  <a:latin typeface="Times New Roman"/>
                  <a:ea typeface="新細明體"/>
                </a:rPr>
                <a:t>Source: “</a:t>
              </a:r>
              <a:r>
                <a:rPr lang="en-US" altLang="zh-HK" sz="1200" i="1" kern="1200" dirty="0" err="1">
                  <a:solidFill>
                    <a:srgbClr val="000000"/>
                  </a:solidFill>
                  <a:effectLst/>
                  <a:latin typeface="Times New Roman"/>
                  <a:ea typeface="新細明體"/>
                </a:rPr>
                <a:t>Zhanlue</a:t>
              </a:r>
              <a:r>
                <a:rPr lang="en-US" altLang="zh-HK" sz="1200" i="1" dirty="0">
                  <a:solidFill>
                    <a:srgbClr val="000000"/>
                  </a:solidFill>
                  <a:latin typeface="Times New Roman"/>
                  <a:ea typeface="新細明體"/>
                </a:rPr>
                <a:t>,</a:t>
              </a:r>
              <a:r>
                <a:rPr lang="en-US" altLang="zh-HK" sz="1200" i="1" kern="1200" dirty="0">
                  <a:solidFill>
                    <a:srgbClr val="000000"/>
                  </a:solidFill>
                  <a:effectLst/>
                  <a:latin typeface="Times New Roman"/>
                  <a:ea typeface="新細明體"/>
                </a:rPr>
                <a:t> </a:t>
              </a:r>
              <a:r>
                <a:rPr lang="en-US" altLang="zh-HK" sz="1200" i="1" kern="1200" dirty="0" err="1">
                  <a:solidFill>
                    <a:srgbClr val="000000"/>
                  </a:solidFill>
                  <a:effectLst/>
                  <a:latin typeface="Times New Roman"/>
                  <a:ea typeface="新細明體"/>
                </a:rPr>
                <a:t>Zhanshu</a:t>
              </a:r>
              <a:r>
                <a:rPr lang="en-US" altLang="zh-HK" sz="1200" i="1" dirty="0">
                  <a:solidFill>
                    <a:srgbClr val="000000"/>
                  </a:solidFill>
                  <a:latin typeface="Times New Roman"/>
                  <a:ea typeface="新細明體"/>
                </a:rPr>
                <a:t>, </a:t>
              </a:r>
              <a:r>
                <a:rPr lang="en-US" altLang="zh-HK" sz="1200" i="1" kern="1200" dirty="0" err="1">
                  <a:solidFill>
                    <a:srgbClr val="000000"/>
                  </a:solidFill>
                  <a:effectLst/>
                  <a:latin typeface="Times New Roman"/>
                  <a:ea typeface="新細明體"/>
                </a:rPr>
                <a:t>Bingqi</a:t>
              </a:r>
              <a:r>
                <a:rPr lang="en-US" altLang="zh-HK" sz="1200" i="1" kern="1200" dirty="0">
                  <a:solidFill>
                    <a:srgbClr val="000000"/>
                  </a:solidFill>
                  <a:effectLst/>
                  <a:latin typeface="Times New Roman"/>
                  <a:ea typeface="新細明體"/>
                </a:rPr>
                <a:t> </a:t>
              </a:r>
              <a:r>
                <a:rPr lang="en-US" altLang="zh-HK" sz="1200" i="1" kern="1200" dirty="0" err="1">
                  <a:solidFill>
                    <a:srgbClr val="000000"/>
                  </a:solidFill>
                  <a:effectLst/>
                  <a:latin typeface="Times New Roman"/>
                  <a:ea typeface="新細明體"/>
                </a:rPr>
                <a:t>Shidian</a:t>
              </a:r>
              <a:r>
                <a:rPr lang="en-US" altLang="zh-HK" sz="1200" i="1" kern="1200" dirty="0">
                  <a:solidFill>
                    <a:srgbClr val="000000"/>
                  </a:solidFill>
                  <a:effectLst/>
                  <a:latin typeface="Times New Roman"/>
                  <a:ea typeface="新細明體"/>
                </a:rPr>
                <a:t>,” </a:t>
              </a:r>
              <a:r>
                <a:rPr lang="en-US" altLang="zh-HK" sz="1200" kern="1200" dirty="0">
                  <a:solidFill>
                    <a:srgbClr val="000000"/>
                  </a:solidFill>
                  <a:effectLst/>
                  <a:latin typeface="Times New Roman"/>
                  <a:ea typeface="新細明體"/>
                </a:rPr>
                <a:t>vol.7, p.54</a:t>
              </a:r>
              <a:endParaRPr lang="zh-HK" sz="1200" dirty="0">
                <a:effectLst/>
                <a:latin typeface="Times New Roman"/>
                <a:ea typeface="新細明體"/>
              </a:endParaRPr>
            </a:p>
          </p:txBody>
        </p:sp>
      </p:grpSp>
      <p:sp>
        <p:nvSpPr>
          <p:cNvPr id="32" name="TextBox 16"/>
          <p:cNvSpPr txBox="1"/>
          <p:nvPr/>
        </p:nvSpPr>
        <p:spPr>
          <a:xfrm>
            <a:off x="3285565" y="5269123"/>
            <a:ext cx="5809944" cy="1615827"/>
          </a:xfrm>
          <a:prstGeom prst="rect">
            <a:avLst/>
          </a:prstGeom>
          <a:solidFill>
            <a:srgbClr val="8064A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spAutoFit/>
          </a:bodyPr>
          <a:lstStyle/>
          <a:p>
            <a:pPr marL="0" marR="0" lvl="0" indent="0" algn="just" defTabSz="914400" eaLnBrk="1" fontAlgn="auto" latinLnBrk="0" hangingPunct="1">
              <a:lnSpc>
                <a:spcPct val="110000"/>
              </a:lnSpc>
              <a:spcBef>
                <a:spcPts val="0"/>
              </a:spcBef>
              <a:spcAft>
                <a:spcPts val="0"/>
              </a:spcAft>
              <a:buClrTx/>
              <a:buSzTx/>
              <a:buFontTx/>
              <a:buNone/>
              <a:tabLst/>
              <a:defRPr/>
            </a:pPr>
            <a:r>
              <a:rPr lang="en-US" altLang="zh-HK" sz="1500" dirty="0">
                <a:solidFill>
                  <a:srgbClr val="FFFFFF"/>
                </a:solidFill>
                <a:latin typeface="Times New Roman"/>
                <a:ea typeface="新細明體"/>
                <a:cs typeface="Times New Roman"/>
              </a:rPr>
              <a:t>These battle tactics were distinctive in that they allowed the large brigade and the reserve force to take turns fighting the enemy. They would fight the first round of war through attrition, sacrificing their own forces and consuming enemy forces. Then, the cavalry on the left and right sides would begin to attack. The middle army, where the commander-in-chief was based surrounded by elite soldiers, would conserve their strength.</a:t>
            </a:r>
            <a:endParaRPr lang="zh-HK" altLang="en-US" sz="1500" dirty="0">
              <a:solidFill>
                <a:srgbClr val="FFFFFF"/>
              </a:solidFill>
              <a:latin typeface="Times New Roman"/>
              <a:ea typeface="新細明體"/>
              <a:cs typeface="Times New Roman"/>
            </a:endParaRPr>
          </a:p>
        </p:txBody>
      </p:sp>
      <p:cxnSp>
        <p:nvCxnSpPr>
          <p:cNvPr id="17" name="Straight Arrow Connector 13"/>
          <p:cNvCxnSpPr/>
          <p:nvPr/>
        </p:nvCxnSpPr>
        <p:spPr>
          <a:xfrm flipH="1">
            <a:off x="7245927" y="2622822"/>
            <a:ext cx="362692" cy="1162546"/>
          </a:xfrm>
          <a:prstGeom prst="straightConnector1">
            <a:avLst/>
          </a:prstGeom>
          <a:ln>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9928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
            <a:extLst>
              <a:ext uri="{FF2B5EF4-FFF2-40B4-BE49-F238E27FC236}">
                <a16:creationId xmlns:a16="http://schemas.microsoft.com/office/drawing/2014/main" id="{726BAA22-2B1C-435E-8377-0FED6764D5CE}"/>
              </a:ext>
            </a:extLst>
          </p:cNvPr>
          <p:cNvPicPr>
            <a:picLocks noChangeAspect="1" noChangeArrowheads="1"/>
          </p:cNvPicPr>
          <p:nvPr/>
        </p:nvPicPr>
        <p:blipFill>
          <a:blip r:embed="rId2" cstate="print"/>
          <a:srcRect/>
          <a:stretch>
            <a:fillRect/>
          </a:stretch>
        </p:blipFill>
        <p:spPr bwMode="auto">
          <a:xfrm>
            <a:off x="2892096" y="1569176"/>
            <a:ext cx="5220882" cy="3540097"/>
          </a:xfrm>
          <a:prstGeom prst="rect">
            <a:avLst/>
          </a:prstGeom>
          <a:noFill/>
          <a:ln w="9525">
            <a:noFill/>
            <a:miter lim="800000"/>
            <a:headEnd/>
            <a:tailEnd/>
          </a:ln>
          <a:effectLst/>
        </p:spPr>
      </p:pic>
      <p:pic>
        <p:nvPicPr>
          <p:cNvPr id="4" name="圖片 3"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6" name="TextBox 5"/>
          <p:cNvSpPr txBox="1"/>
          <p:nvPr/>
        </p:nvSpPr>
        <p:spPr>
          <a:xfrm>
            <a:off x="73534" y="1358455"/>
            <a:ext cx="2818562" cy="5401479"/>
          </a:xfrm>
          <a:prstGeom prst="rect">
            <a:avLst/>
          </a:prstGeom>
          <a:solidFill>
            <a:srgbClr val="9BBB59">
              <a:lumMod val="60000"/>
              <a:lumOff val="40000"/>
            </a:srgbClr>
          </a:solidFill>
        </p:spPr>
        <p:txBody>
          <a:bodyPr wrap="square" rtlCol="0">
            <a:spAutoFit/>
          </a:bodyPr>
          <a:lstStyle/>
          <a:p>
            <a:pPr marL="0" marR="0" lvl="0" indent="0" defTabSz="914400" eaLnBrk="1" fontAlgn="auto" latinLnBrk="0" hangingPunct="1">
              <a:spcBef>
                <a:spcPts val="0"/>
              </a:spcBef>
              <a:spcAft>
                <a:spcPts val="0"/>
              </a:spcAft>
              <a:buClrTx/>
              <a:buSzTx/>
              <a:buFontTx/>
              <a:buNone/>
              <a:tabLst/>
              <a:defRPr/>
            </a:pPr>
            <a:r>
              <a:rPr kumimoji="0" lang="en-US" altLang="zh-CN" sz="1500" b="1" i="0" u="none" strike="noStrike" kern="1200" cap="none" spc="0" normalizeH="0" baseline="0" noProof="0" dirty="0" smtClean="0">
                <a:ln>
                  <a:noFill/>
                </a:ln>
                <a:effectLst/>
                <a:uLnTx/>
                <a:uFillTx/>
                <a:latin typeface="Times New Roman"/>
                <a:ea typeface="新細明體"/>
              </a:rPr>
              <a:t>The Mode </a:t>
            </a:r>
            <a:r>
              <a:rPr kumimoji="0" lang="en-US" altLang="zh-CN" sz="1500" b="1" i="0" u="none" strike="noStrike" kern="1200" cap="none" spc="0" normalizeH="0" baseline="0" noProof="0" dirty="0">
                <a:ln>
                  <a:noFill/>
                </a:ln>
                <a:effectLst/>
                <a:uLnTx/>
                <a:uFillTx/>
                <a:latin typeface="Times New Roman"/>
                <a:ea typeface="新細明體"/>
              </a:rPr>
              <a:t>of </a:t>
            </a:r>
            <a:r>
              <a:rPr kumimoji="0" lang="en-US" altLang="zh-CN" sz="1500" b="1" i="0" u="none" strike="noStrike" kern="1200" cap="none" spc="0" normalizeH="0" baseline="0" noProof="0" dirty="0" smtClean="0">
                <a:ln>
                  <a:noFill/>
                </a:ln>
                <a:effectLst/>
                <a:uLnTx/>
                <a:uFillTx/>
                <a:latin typeface="Times New Roman"/>
                <a:ea typeface="新細明體"/>
              </a:rPr>
              <a:t>the Battle</a:t>
            </a:r>
            <a:endParaRPr kumimoji="0" lang="zh-HK" altLang="en-US" sz="1500" b="0" i="0" u="none" strike="noStrike" kern="0" cap="none" spc="0" normalizeH="0" baseline="0" noProof="0" dirty="0">
              <a:ln>
                <a:noFill/>
              </a:ln>
              <a:effectLst/>
              <a:uLnTx/>
              <a:uFillTx/>
              <a:latin typeface="Times New Roman"/>
              <a:ea typeface="新細明體"/>
            </a:endParaRPr>
          </a:p>
          <a:p>
            <a:pPr marL="0" marR="0" lvl="0" indent="0" defTabSz="914400" eaLnBrk="1" fontAlgn="auto" latinLnBrk="0" hangingPunct="1">
              <a:spcBef>
                <a:spcPts val="0"/>
              </a:spcBef>
              <a:spcAft>
                <a:spcPts val="0"/>
              </a:spcAft>
              <a:buClrTx/>
              <a:buSzTx/>
              <a:buFontTx/>
              <a:buNone/>
              <a:tabLst/>
              <a:defRPr/>
            </a:pPr>
            <a:r>
              <a:rPr kumimoji="0" lang="en-US" sz="1500" b="0" i="0" u="none" strike="noStrike" kern="1200" cap="none" spc="0" normalizeH="0" baseline="0" noProof="0" dirty="0">
                <a:ln>
                  <a:noFill/>
                </a:ln>
                <a:effectLst/>
                <a:uLnTx/>
                <a:uFillTx/>
                <a:latin typeface="Times New Roman"/>
                <a:ea typeface="新細明體"/>
              </a:rPr>
              <a:t>-When enemies </a:t>
            </a:r>
            <a:r>
              <a:rPr lang="en-US" sz="1500" dirty="0">
                <a:latin typeface="Times New Roman"/>
                <a:ea typeface="新細明體"/>
              </a:rPr>
              <a:t>were 150 steps away, crossbowmen released their arrows. </a:t>
            </a:r>
            <a:endParaRPr kumimoji="0" lang="zh-HK" altLang="en-US" sz="1500" b="0" i="0" u="none" strike="noStrike" kern="0" cap="none" spc="0" normalizeH="0" baseline="0" noProof="0" dirty="0">
              <a:ln>
                <a:noFill/>
              </a:ln>
              <a:effectLst/>
              <a:uLnTx/>
              <a:uFillTx/>
              <a:latin typeface="Times New Roman"/>
              <a:ea typeface="新細明體"/>
            </a:endParaRPr>
          </a:p>
          <a:p>
            <a:pPr lvl="0" defTabSz="914400">
              <a:defRPr/>
            </a:pPr>
            <a:r>
              <a:rPr lang="en-US" sz="1500" dirty="0">
                <a:latin typeface="Times New Roman"/>
                <a:ea typeface="新細明體"/>
              </a:rPr>
              <a:t>- When enemies were 60 steps away, a</a:t>
            </a:r>
            <a:r>
              <a:rPr kumimoji="0" lang="en-US" sz="1500" b="0" i="0" u="none" strike="noStrike" kern="1200" cap="none" spc="0" normalizeH="0" baseline="0" noProof="0" dirty="0" err="1">
                <a:ln>
                  <a:noFill/>
                </a:ln>
                <a:effectLst/>
                <a:uLnTx/>
                <a:uFillTx/>
                <a:latin typeface="Times New Roman"/>
                <a:ea typeface="新細明體"/>
              </a:rPr>
              <a:t>rchers</a:t>
            </a:r>
            <a:r>
              <a:rPr kumimoji="0" lang="en-US" sz="1500" b="0" i="0" u="none" strike="noStrike" kern="1200" cap="none" spc="0" normalizeH="0" baseline="0" noProof="0" dirty="0">
                <a:ln>
                  <a:noFill/>
                </a:ln>
                <a:effectLst/>
                <a:uLnTx/>
                <a:uFillTx/>
                <a:latin typeface="Times New Roman"/>
                <a:ea typeface="新細明體"/>
              </a:rPr>
              <a:t> released their arrows</a:t>
            </a:r>
            <a:endParaRPr kumimoji="0" lang="zh-HK" altLang="en-US" sz="1500" b="0" i="0" u="none" strike="noStrike" kern="0" cap="none" spc="0" normalizeH="0" baseline="0" noProof="0" dirty="0">
              <a:ln>
                <a:noFill/>
              </a:ln>
              <a:effectLst/>
              <a:uLnTx/>
              <a:uFillTx/>
              <a:latin typeface="Times New Roman"/>
              <a:ea typeface="新細明體"/>
            </a:endParaRPr>
          </a:p>
          <a:p>
            <a:pPr marL="0" marR="0" lvl="0" indent="0" defTabSz="914400" eaLnBrk="1" fontAlgn="auto" latinLnBrk="0" hangingPunct="1">
              <a:spcBef>
                <a:spcPts val="0"/>
              </a:spcBef>
              <a:spcAft>
                <a:spcPts val="0"/>
              </a:spcAft>
              <a:buClrTx/>
              <a:buSzTx/>
              <a:buFontTx/>
              <a:buNone/>
              <a:tabLst/>
              <a:defRPr/>
            </a:pPr>
            <a:r>
              <a:rPr kumimoji="0" lang="en-US" sz="1500" b="0" i="0" u="none" strike="noStrike" kern="1200" cap="none" spc="0" normalizeH="0" baseline="0" noProof="0" dirty="0">
                <a:ln>
                  <a:noFill/>
                </a:ln>
                <a:effectLst/>
                <a:uLnTx/>
                <a:uFillTx/>
                <a:latin typeface="Times New Roman"/>
                <a:ea typeface="新細明體"/>
              </a:rPr>
              <a:t>-</a:t>
            </a:r>
            <a:r>
              <a:rPr lang="en-US" sz="1500" dirty="0">
                <a:latin typeface="Times New Roman"/>
                <a:ea typeface="新細明體"/>
              </a:rPr>
              <a:t> </a:t>
            </a:r>
            <a:r>
              <a:rPr lang="en-US" sz="1500" dirty="0" smtClean="0">
                <a:latin typeface="Times New Roman"/>
                <a:ea typeface="新細明體"/>
              </a:rPr>
              <a:t>When enemies were 20 </a:t>
            </a:r>
            <a:r>
              <a:rPr lang="en-US" altLang="zh-HK" sz="1500" dirty="0">
                <a:latin typeface="Times New Roman"/>
                <a:ea typeface="新細明體"/>
              </a:rPr>
              <a:t>steps away, shooting stopped. Swords or axes were drawn and soldiers prepared for close </a:t>
            </a:r>
            <a:r>
              <a:rPr lang="en-US" altLang="zh-HK" sz="1500" dirty="0" smtClean="0">
                <a:latin typeface="Times New Roman"/>
                <a:ea typeface="新細明體"/>
              </a:rPr>
              <a:t>combats.</a:t>
            </a:r>
            <a:r>
              <a:rPr lang="en-US" altLang="zh-HK" sz="1500" dirty="0" smtClean="0">
                <a:highlight>
                  <a:srgbClr val="FFFF00"/>
                </a:highlight>
                <a:latin typeface="Times New Roman"/>
                <a:ea typeface="新細明體"/>
              </a:rPr>
              <a:t> </a:t>
            </a:r>
            <a:endParaRPr kumimoji="0" lang="zh-HK" altLang="en-US" sz="1500" b="0" i="0" u="none" strike="noStrike" kern="0" cap="none" spc="0" normalizeH="0" baseline="0" noProof="0" dirty="0">
              <a:ln>
                <a:noFill/>
              </a:ln>
              <a:effectLst/>
              <a:highlight>
                <a:srgbClr val="FFFF00"/>
              </a:highlight>
              <a:uLnTx/>
              <a:uFillTx/>
              <a:latin typeface="Times New Roman"/>
              <a:ea typeface="新細明體"/>
            </a:endParaRPr>
          </a:p>
          <a:p>
            <a:pPr marL="0" marR="0" lvl="0" indent="0" defTabSz="914400" eaLnBrk="1" fontAlgn="auto" latinLnBrk="0" hangingPunct="1">
              <a:spcBef>
                <a:spcPts val="0"/>
              </a:spcBef>
              <a:spcAft>
                <a:spcPts val="0"/>
              </a:spcAft>
              <a:buClrTx/>
              <a:buSzTx/>
              <a:buFontTx/>
              <a:buNone/>
              <a:tabLst/>
              <a:defRPr/>
            </a:pPr>
            <a:r>
              <a:rPr kumimoji="0" lang="en-US" sz="1500" b="0" i="0" u="none" strike="noStrike" kern="1200" cap="none" spc="0" normalizeH="0" baseline="0" noProof="0" dirty="0">
                <a:ln>
                  <a:noFill/>
                </a:ln>
                <a:effectLst/>
                <a:uLnTx/>
                <a:uFillTx/>
                <a:latin typeface="Times New Roman"/>
                <a:ea typeface="新細明體"/>
              </a:rPr>
              <a:t>-When </a:t>
            </a:r>
            <a:r>
              <a:rPr lang="en-US" sz="1500" dirty="0">
                <a:latin typeface="Times New Roman"/>
                <a:ea typeface="新細明體"/>
              </a:rPr>
              <a:t>enemy</a:t>
            </a:r>
            <a:r>
              <a:rPr lang="zh-HK" altLang="en-US" sz="1500" dirty="0">
                <a:latin typeface="Times New Roman"/>
                <a:ea typeface="新細明體"/>
              </a:rPr>
              <a:t> </a:t>
            </a:r>
            <a:r>
              <a:rPr lang="en-US" altLang="zh-HK" sz="1500" dirty="0">
                <a:latin typeface="Times New Roman"/>
                <a:ea typeface="新細明體"/>
              </a:rPr>
              <a:t>soldiers</a:t>
            </a:r>
            <a:r>
              <a:rPr lang="zh-HK" altLang="en-US" sz="1500" dirty="0">
                <a:latin typeface="Times New Roman"/>
                <a:ea typeface="新細明體"/>
              </a:rPr>
              <a:t> </a:t>
            </a:r>
            <a:r>
              <a:rPr lang="en-US" altLang="zh-HK" sz="1500" dirty="0">
                <a:latin typeface="Times New Roman"/>
                <a:ea typeface="新細明體"/>
              </a:rPr>
              <a:t>arrived, the vanguard and large brigades fought. When they grew tired, they retreated to the back row to rest. Reserve force and cavalry would </a:t>
            </a:r>
            <a:r>
              <a:rPr lang="en-US" altLang="zh-HK" sz="1500" dirty="0" smtClean="0">
                <a:latin typeface="Times New Roman"/>
                <a:ea typeface="新細明體"/>
              </a:rPr>
              <a:t>charge </a:t>
            </a:r>
            <a:r>
              <a:rPr lang="en-US" altLang="zh-HK" sz="1500" dirty="0">
                <a:latin typeface="Times New Roman"/>
                <a:ea typeface="新細明體"/>
              </a:rPr>
              <a:t>forward into </a:t>
            </a:r>
            <a:r>
              <a:rPr lang="en-US" altLang="zh-HK" sz="1500" dirty="0" smtClean="0">
                <a:latin typeface="Times New Roman"/>
                <a:ea typeface="新細明體"/>
              </a:rPr>
              <a:t>the battle</a:t>
            </a:r>
            <a:r>
              <a:rPr lang="en-US" altLang="zh-HK" sz="1500" dirty="0">
                <a:latin typeface="Times New Roman"/>
                <a:ea typeface="新細明體"/>
              </a:rPr>
              <a:t>. Stationed archers assisted from the back. </a:t>
            </a:r>
            <a:endParaRPr kumimoji="0" lang="zh-HK" altLang="en-US" sz="1500" b="0" i="0" u="none" strike="noStrike" kern="0" cap="none" spc="0" normalizeH="0" baseline="0" noProof="0" dirty="0">
              <a:ln>
                <a:noFill/>
              </a:ln>
              <a:effectLst/>
              <a:uLnTx/>
              <a:uFillTx/>
              <a:latin typeface="Times New Roman"/>
              <a:ea typeface="新細明體"/>
            </a:endParaRPr>
          </a:p>
          <a:p>
            <a:pPr marL="0" marR="0" lvl="0" indent="0" defTabSz="914400" eaLnBrk="1" fontAlgn="auto" latinLnBrk="0" hangingPunct="1">
              <a:spcBef>
                <a:spcPts val="0"/>
              </a:spcBef>
              <a:spcAft>
                <a:spcPts val="0"/>
              </a:spcAft>
              <a:buClrTx/>
              <a:buSzTx/>
              <a:buFontTx/>
              <a:buNone/>
              <a:tabLst/>
              <a:defRPr/>
            </a:pPr>
            <a:r>
              <a:rPr kumimoji="0" lang="en-US" sz="1500" b="0" i="0" u="none" strike="noStrike" kern="1200" cap="none" spc="0" normalizeH="0" baseline="0" noProof="0" dirty="0">
                <a:ln>
                  <a:noFill/>
                </a:ln>
                <a:effectLst/>
                <a:uLnTx/>
                <a:uFillTx/>
                <a:latin typeface="Times New Roman"/>
                <a:ea typeface="新細明體"/>
              </a:rPr>
              <a:t>-When the reserve force and cavalry were exhausted, they exchanged places with the large brigades once more. </a:t>
            </a:r>
            <a:endParaRPr kumimoji="0" lang="zh-HK" altLang="en-US" sz="1500" b="0" i="0" u="none" strike="noStrike" kern="0" cap="none" spc="0" normalizeH="0" baseline="0" noProof="0" dirty="0">
              <a:ln>
                <a:noFill/>
              </a:ln>
              <a:effectLst/>
              <a:uLnTx/>
              <a:uFillTx/>
              <a:latin typeface="Times New Roman"/>
              <a:ea typeface="新細明體"/>
            </a:endParaRPr>
          </a:p>
        </p:txBody>
      </p:sp>
      <p:cxnSp>
        <p:nvCxnSpPr>
          <p:cNvPr id="17" name="Straight Arrow Connector 13"/>
          <p:cNvCxnSpPr>
            <a:cxnSpLocks/>
          </p:cNvCxnSpPr>
          <p:nvPr/>
        </p:nvCxnSpPr>
        <p:spPr>
          <a:xfrm flipH="1">
            <a:off x="6894526" y="3071628"/>
            <a:ext cx="477195" cy="1169830"/>
          </a:xfrm>
          <a:prstGeom prst="straightConnector1">
            <a:avLst/>
          </a:prstGeom>
          <a:ln>
            <a:tailEnd type="oval"/>
          </a:ln>
        </p:spPr>
        <p:style>
          <a:lnRef idx="1">
            <a:schemeClr val="accent1"/>
          </a:lnRef>
          <a:fillRef idx="0">
            <a:schemeClr val="accent1"/>
          </a:fillRef>
          <a:effectRef idx="0">
            <a:schemeClr val="accent1"/>
          </a:effectRef>
          <a:fontRef idx="minor">
            <a:schemeClr val="tx1"/>
          </a:fontRef>
        </p:style>
      </p:cxnSp>
      <p:sp>
        <p:nvSpPr>
          <p:cNvPr id="37" name="Oval 6">
            <a:extLst>
              <a:ext uri="{FF2B5EF4-FFF2-40B4-BE49-F238E27FC236}">
                <a16:creationId xmlns:a16="http://schemas.microsoft.com/office/drawing/2014/main" id="{AAF97488-20D2-4C77-84AF-8265E81F2804}"/>
              </a:ext>
            </a:extLst>
          </p:cNvPr>
          <p:cNvSpPr/>
          <p:nvPr/>
        </p:nvSpPr>
        <p:spPr>
          <a:xfrm>
            <a:off x="6427527" y="4273107"/>
            <a:ext cx="773464" cy="7431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sp>
        <p:nvSpPr>
          <p:cNvPr id="38" name="TextBox 7">
            <a:extLst>
              <a:ext uri="{FF2B5EF4-FFF2-40B4-BE49-F238E27FC236}">
                <a16:creationId xmlns:a16="http://schemas.microsoft.com/office/drawing/2014/main" id="{30587347-84F0-455A-8AD6-6E9247C481B1}"/>
              </a:ext>
            </a:extLst>
          </p:cNvPr>
          <p:cNvSpPr txBox="1"/>
          <p:nvPr/>
        </p:nvSpPr>
        <p:spPr>
          <a:xfrm>
            <a:off x="5643809" y="5056286"/>
            <a:ext cx="1724386" cy="540726"/>
          </a:xfrm>
          <a:prstGeom prst="rect">
            <a:avLst/>
          </a:prstGeom>
          <a:noFill/>
        </p:spPr>
        <p:txBody>
          <a:bodyPr wrap="square" rtlCol="0">
            <a:noAutofit/>
          </a:bodyPr>
          <a:lstStyle/>
          <a:p>
            <a:pPr>
              <a:spcAft>
                <a:spcPts val="0"/>
              </a:spcAft>
            </a:pPr>
            <a:r>
              <a:rPr lang="en-US" altLang="zh-HK" sz="1200" kern="1200" dirty="0">
                <a:solidFill>
                  <a:srgbClr val="000000"/>
                </a:solidFill>
                <a:effectLst/>
                <a:latin typeface="Times New Roman"/>
                <a:ea typeface="新細明體"/>
              </a:rPr>
              <a:t>Every 3 vanguard squadrons formed a large </a:t>
            </a:r>
            <a:r>
              <a:rPr lang="en-US" altLang="zh-HK" sz="1200" dirty="0">
                <a:solidFill>
                  <a:srgbClr val="000000"/>
                </a:solidFill>
                <a:latin typeface="Times New Roman"/>
                <a:ea typeface="新細明體"/>
              </a:rPr>
              <a:t>brigade</a:t>
            </a:r>
            <a:endParaRPr lang="zh-HK" sz="1200" dirty="0">
              <a:effectLst/>
              <a:latin typeface="Times New Roman"/>
              <a:ea typeface="新細明體"/>
            </a:endParaRPr>
          </a:p>
        </p:txBody>
      </p:sp>
      <p:sp>
        <p:nvSpPr>
          <p:cNvPr id="39" name="TextBox 8">
            <a:extLst>
              <a:ext uri="{FF2B5EF4-FFF2-40B4-BE49-F238E27FC236}">
                <a16:creationId xmlns:a16="http://schemas.microsoft.com/office/drawing/2014/main" id="{026708E7-74FE-4C1F-8A24-2E94A59B64A1}"/>
              </a:ext>
            </a:extLst>
          </p:cNvPr>
          <p:cNvSpPr txBox="1"/>
          <p:nvPr/>
        </p:nvSpPr>
        <p:spPr>
          <a:xfrm>
            <a:off x="7714765" y="2436700"/>
            <a:ext cx="1071428" cy="634200"/>
          </a:xfrm>
          <a:prstGeom prst="rect">
            <a:avLst/>
          </a:prstGeom>
          <a:noFill/>
        </p:spPr>
        <p:txBody>
          <a:bodyPr wrap="square" rtlCol="0">
            <a:noAutofit/>
          </a:bodyPr>
          <a:lstStyle/>
          <a:p>
            <a:pPr>
              <a:spcAft>
                <a:spcPts val="0"/>
              </a:spcAft>
            </a:pPr>
            <a:r>
              <a:rPr lang="en-US" altLang="zh-HK" sz="1200" kern="1200" dirty="0">
                <a:solidFill>
                  <a:srgbClr val="000000"/>
                </a:solidFill>
                <a:effectLst/>
                <a:latin typeface="Times New Roman"/>
                <a:ea typeface="新細明體"/>
                <a:cs typeface="Times New Roman"/>
              </a:rPr>
              <a:t>The vanguard contained archers and crossbowmen.</a:t>
            </a:r>
            <a:endParaRPr lang="zh-HK" sz="1200" dirty="0">
              <a:effectLst/>
              <a:latin typeface="Times New Roman"/>
              <a:ea typeface="新細明體"/>
            </a:endParaRPr>
          </a:p>
        </p:txBody>
      </p:sp>
      <p:sp>
        <p:nvSpPr>
          <p:cNvPr id="40" name="TextBox 9">
            <a:extLst>
              <a:ext uri="{FF2B5EF4-FFF2-40B4-BE49-F238E27FC236}">
                <a16:creationId xmlns:a16="http://schemas.microsoft.com/office/drawing/2014/main" id="{087FB2F7-C19B-478D-BC06-469FE6D05557}"/>
              </a:ext>
            </a:extLst>
          </p:cNvPr>
          <p:cNvSpPr txBox="1"/>
          <p:nvPr/>
        </p:nvSpPr>
        <p:spPr>
          <a:xfrm rot="2311303">
            <a:off x="7244564" y="5080762"/>
            <a:ext cx="1222087" cy="435554"/>
          </a:xfrm>
          <a:prstGeom prst="rect">
            <a:avLst/>
          </a:prstGeom>
          <a:noFill/>
        </p:spPr>
        <p:txBody>
          <a:bodyPr wrap="square" rtlCol="0">
            <a:noAutofit/>
          </a:bodyPr>
          <a:lstStyle/>
          <a:p>
            <a:pPr>
              <a:spcAft>
                <a:spcPts val="0"/>
              </a:spcAft>
            </a:pPr>
            <a:r>
              <a:rPr lang="en-US" altLang="zh-CN" sz="1500" b="1" kern="1200" dirty="0">
                <a:solidFill>
                  <a:srgbClr val="000000"/>
                </a:solidFill>
                <a:effectLst/>
                <a:latin typeface="Times New Roman"/>
                <a:ea typeface="新細明體"/>
                <a:cs typeface="Times New Roman"/>
              </a:rPr>
              <a:t>Large Brigade</a:t>
            </a:r>
            <a:endParaRPr lang="zh-HK" sz="1500" dirty="0">
              <a:effectLst/>
              <a:latin typeface="Times New Roman"/>
              <a:ea typeface="新細明體"/>
            </a:endParaRPr>
          </a:p>
        </p:txBody>
      </p:sp>
      <p:sp>
        <p:nvSpPr>
          <p:cNvPr id="41" name="TextBox 11">
            <a:extLst>
              <a:ext uri="{FF2B5EF4-FFF2-40B4-BE49-F238E27FC236}">
                <a16:creationId xmlns:a16="http://schemas.microsoft.com/office/drawing/2014/main" id="{FBD8DDDD-A8BA-4AAB-8AD0-61D5A88E3118}"/>
              </a:ext>
            </a:extLst>
          </p:cNvPr>
          <p:cNvSpPr txBox="1"/>
          <p:nvPr/>
        </p:nvSpPr>
        <p:spPr>
          <a:xfrm>
            <a:off x="3916322" y="1569176"/>
            <a:ext cx="1518218" cy="435554"/>
          </a:xfrm>
          <a:prstGeom prst="rect">
            <a:avLst/>
          </a:prstGeom>
          <a:noFill/>
        </p:spPr>
        <p:txBody>
          <a:bodyPr wrap="square" rtlCol="0">
            <a:noAutofit/>
          </a:bodyPr>
          <a:lstStyle/>
          <a:p>
            <a:pPr>
              <a:spcAft>
                <a:spcPts val="0"/>
              </a:spcAft>
            </a:pPr>
            <a:r>
              <a:rPr lang="en-US" altLang="zh-CN" b="1" kern="1200" dirty="0">
                <a:solidFill>
                  <a:srgbClr val="000000"/>
                </a:solidFill>
                <a:effectLst/>
                <a:latin typeface="Times New Roman"/>
                <a:ea typeface="新細明體"/>
                <a:cs typeface="Times New Roman"/>
              </a:rPr>
              <a:t>Middle army</a:t>
            </a:r>
            <a:endParaRPr lang="zh-HK" dirty="0">
              <a:effectLst/>
              <a:latin typeface="Times New Roman"/>
              <a:ea typeface="新細明體"/>
            </a:endParaRPr>
          </a:p>
        </p:txBody>
      </p:sp>
      <p:cxnSp>
        <p:nvCxnSpPr>
          <p:cNvPr id="42" name="Straight Arrow Connector 13">
            <a:extLst>
              <a:ext uri="{FF2B5EF4-FFF2-40B4-BE49-F238E27FC236}">
                <a16:creationId xmlns:a16="http://schemas.microsoft.com/office/drawing/2014/main" id="{D00A3AA3-59A5-4CBA-A53A-2AB7B8019C6C}"/>
              </a:ext>
            </a:extLst>
          </p:cNvPr>
          <p:cNvCxnSpPr/>
          <p:nvPr/>
        </p:nvCxnSpPr>
        <p:spPr>
          <a:xfrm flipH="1">
            <a:off x="4609048" y="1969337"/>
            <a:ext cx="180926" cy="471893"/>
          </a:xfrm>
          <a:prstGeom prst="straightConnector1">
            <a:avLst/>
          </a:prstGeom>
          <a:ln>
            <a:tailEnd type="oval"/>
          </a:ln>
        </p:spPr>
        <p:style>
          <a:lnRef idx="1">
            <a:schemeClr val="accent1"/>
          </a:lnRef>
          <a:fillRef idx="0">
            <a:schemeClr val="accent1"/>
          </a:fillRef>
          <a:effectRef idx="0">
            <a:schemeClr val="accent1"/>
          </a:effectRef>
          <a:fontRef idx="minor">
            <a:schemeClr val="tx1"/>
          </a:fontRef>
        </p:style>
      </p:cxnSp>
      <p:sp>
        <p:nvSpPr>
          <p:cNvPr id="43" name="TextBox 14">
            <a:extLst>
              <a:ext uri="{FF2B5EF4-FFF2-40B4-BE49-F238E27FC236}">
                <a16:creationId xmlns:a16="http://schemas.microsoft.com/office/drawing/2014/main" id="{27F10F8E-5C65-40DB-A3C0-09D483753864}"/>
              </a:ext>
            </a:extLst>
          </p:cNvPr>
          <p:cNvSpPr txBox="1"/>
          <p:nvPr/>
        </p:nvSpPr>
        <p:spPr>
          <a:xfrm rot="2048787">
            <a:off x="7243188" y="3753623"/>
            <a:ext cx="1403311" cy="435554"/>
          </a:xfrm>
          <a:prstGeom prst="rect">
            <a:avLst/>
          </a:prstGeom>
          <a:noFill/>
        </p:spPr>
        <p:txBody>
          <a:bodyPr wrap="square" rtlCol="0">
            <a:noAutofit/>
          </a:bodyPr>
          <a:lstStyle/>
          <a:p>
            <a:pPr>
              <a:spcAft>
                <a:spcPts val="0"/>
              </a:spcAft>
            </a:pPr>
            <a:r>
              <a:rPr lang="en-US" altLang="zh-HK" sz="1500" b="1" dirty="0">
                <a:effectLst/>
                <a:latin typeface="Times New Roman"/>
                <a:ea typeface="新細明體"/>
              </a:rPr>
              <a:t>Reserve force</a:t>
            </a:r>
            <a:endParaRPr lang="zh-HK" sz="1500" b="1" dirty="0">
              <a:effectLst/>
              <a:latin typeface="Times New Roman"/>
              <a:ea typeface="新細明體"/>
            </a:endParaRPr>
          </a:p>
        </p:txBody>
      </p:sp>
      <p:sp>
        <p:nvSpPr>
          <p:cNvPr id="44" name="TextBox 15">
            <a:extLst>
              <a:ext uri="{FF2B5EF4-FFF2-40B4-BE49-F238E27FC236}">
                <a16:creationId xmlns:a16="http://schemas.microsoft.com/office/drawing/2014/main" id="{4C1C6669-473A-4AB8-AE4B-93C958304A80}"/>
              </a:ext>
            </a:extLst>
          </p:cNvPr>
          <p:cNvSpPr txBox="1"/>
          <p:nvPr/>
        </p:nvSpPr>
        <p:spPr>
          <a:xfrm rot="2115564">
            <a:off x="7574626" y="4594927"/>
            <a:ext cx="1321298" cy="435554"/>
          </a:xfrm>
          <a:prstGeom prst="rect">
            <a:avLst/>
          </a:prstGeom>
          <a:noFill/>
        </p:spPr>
        <p:txBody>
          <a:bodyPr wrap="square" rtlCol="0">
            <a:noAutofit/>
          </a:bodyPr>
          <a:lstStyle/>
          <a:p>
            <a:pPr>
              <a:spcAft>
                <a:spcPts val="0"/>
              </a:spcAft>
            </a:pPr>
            <a:r>
              <a:rPr lang="en-US" altLang="zh-CN" sz="1500" b="1" kern="1200" dirty="0">
                <a:solidFill>
                  <a:srgbClr val="000000"/>
                </a:solidFill>
                <a:effectLst/>
                <a:latin typeface="Times New Roman" panose="02020603050405020304" pitchFamily="18" charset="0"/>
                <a:ea typeface="+mj-ea"/>
                <a:cs typeface="Times New Roman" panose="02020603050405020304" pitchFamily="18" charset="0"/>
              </a:rPr>
              <a:t>Cavalry</a:t>
            </a:r>
            <a:endParaRPr lang="zh-HK" sz="1500" dirty="0">
              <a:effectLst/>
              <a:latin typeface="Times New Roman" panose="02020603050405020304" pitchFamily="18" charset="0"/>
              <a:ea typeface="+mj-ea"/>
              <a:cs typeface="Times New Roman" panose="02020603050405020304" pitchFamily="18" charset="0"/>
            </a:endParaRPr>
          </a:p>
        </p:txBody>
      </p:sp>
      <p:sp>
        <p:nvSpPr>
          <p:cNvPr id="45" name="Rectangle 17">
            <a:extLst>
              <a:ext uri="{FF2B5EF4-FFF2-40B4-BE49-F238E27FC236}">
                <a16:creationId xmlns:a16="http://schemas.microsoft.com/office/drawing/2014/main" id="{80F6E552-D79F-4B63-9715-8131C95E502B}"/>
              </a:ext>
            </a:extLst>
          </p:cNvPr>
          <p:cNvSpPr/>
          <p:nvPr/>
        </p:nvSpPr>
        <p:spPr>
          <a:xfrm>
            <a:off x="3098071" y="4269332"/>
            <a:ext cx="2462891" cy="552296"/>
          </a:xfrm>
          <a:prstGeom prst="rect">
            <a:avLst/>
          </a:prstGeom>
        </p:spPr>
        <p:txBody>
          <a:bodyPr wrap="square">
            <a:noAutofit/>
          </a:bodyPr>
          <a:lstStyle/>
          <a:p>
            <a:pPr>
              <a:spcAft>
                <a:spcPts val="0"/>
              </a:spcAft>
            </a:pPr>
            <a:r>
              <a:rPr lang="en-US" altLang="zh-HK" sz="1200" kern="1200" dirty="0">
                <a:solidFill>
                  <a:srgbClr val="000000"/>
                </a:solidFill>
                <a:effectLst/>
                <a:latin typeface="Times New Roman"/>
                <a:ea typeface="新細明體"/>
              </a:rPr>
              <a:t>Copied from “</a:t>
            </a:r>
            <a:r>
              <a:rPr lang="en-US" altLang="zh-HK" sz="1200" i="1" kern="1200" dirty="0" err="1">
                <a:solidFill>
                  <a:srgbClr val="000000"/>
                </a:solidFill>
                <a:effectLst/>
                <a:latin typeface="Times New Roman"/>
                <a:ea typeface="新細明體"/>
              </a:rPr>
              <a:t>Zhanlue</a:t>
            </a:r>
            <a:r>
              <a:rPr lang="en-US" altLang="zh-HK" sz="1200" i="1" dirty="0">
                <a:solidFill>
                  <a:srgbClr val="000000"/>
                </a:solidFill>
                <a:latin typeface="Times New Roman"/>
                <a:ea typeface="新細明體"/>
              </a:rPr>
              <a:t>,</a:t>
            </a:r>
            <a:r>
              <a:rPr lang="en-US" altLang="zh-HK" sz="1200" i="1" kern="1200" dirty="0">
                <a:solidFill>
                  <a:srgbClr val="000000"/>
                </a:solidFill>
                <a:effectLst/>
                <a:latin typeface="Times New Roman"/>
                <a:ea typeface="新細明體"/>
              </a:rPr>
              <a:t> </a:t>
            </a:r>
            <a:r>
              <a:rPr lang="en-US" altLang="zh-HK" sz="1200" i="1" kern="1200" dirty="0" err="1">
                <a:solidFill>
                  <a:srgbClr val="000000"/>
                </a:solidFill>
                <a:effectLst/>
                <a:latin typeface="Times New Roman"/>
                <a:ea typeface="新細明體"/>
              </a:rPr>
              <a:t>Zhanshu</a:t>
            </a:r>
            <a:r>
              <a:rPr lang="en-US" altLang="zh-HK" sz="1200" i="1" dirty="0">
                <a:solidFill>
                  <a:srgbClr val="000000"/>
                </a:solidFill>
                <a:latin typeface="Times New Roman"/>
                <a:ea typeface="新細明體"/>
              </a:rPr>
              <a:t>, </a:t>
            </a:r>
            <a:r>
              <a:rPr lang="en-US" altLang="zh-HK" sz="1200" i="1" kern="1200" dirty="0" err="1">
                <a:solidFill>
                  <a:srgbClr val="000000"/>
                </a:solidFill>
                <a:effectLst/>
                <a:latin typeface="Times New Roman"/>
                <a:ea typeface="新細明體"/>
              </a:rPr>
              <a:t>Bingqi</a:t>
            </a:r>
            <a:r>
              <a:rPr lang="en-US" altLang="zh-HK" sz="1200" i="1" kern="1200" dirty="0">
                <a:solidFill>
                  <a:srgbClr val="000000"/>
                </a:solidFill>
                <a:effectLst/>
                <a:latin typeface="Times New Roman"/>
                <a:ea typeface="新細明體"/>
              </a:rPr>
              <a:t> </a:t>
            </a:r>
            <a:r>
              <a:rPr lang="en-US" altLang="zh-HK" sz="1200" i="1" kern="1200" dirty="0" err="1">
                <a:solidFill>
                  <a:srgbClr val="000000"/>
                </a:solidFill>
                <a:effectLst/>
                <a:latin typeface="Times New Roman"/>
                <a:ea typeface="新細明體"/>
              </a:rPr>
              <a:t>Shidian</a:t>
            </a:r>
            <a:r>
              <a:rPr lang="en-US" altLang="zh-HK" sz="1200" i="1" dirty="0">
                <a:solidFill>
                  <a:srgbClr val="000000"/>
                </a:solidFill>
                <a:latin typeface="Times New Roman"/>
                <a:ea typeface="新細明體"/>
              </a:rPr>
              <a:t>,</a:t>
            </a:r>
            <a:r>
              <a:rPr lang="en-US" altLang="zh-HK" sz="1200" i="1" kern="1200" dirty="0">
                <a:solidFill>
                  <a:srgbClr val="000000"/>
                </a:solidFill>
                <a:effectLst/>
                <a:latin typeface="Times New Roman"/>
                <a:ea typeface="新細明體"/>
              </a:rPr>
              <a:t>” </a:t>
            </a:r>
            <a:r>
              <a:rPr lang="en-US" altLang="zh-HK" sz="1200" kern="1200" dirty="0">
                <a:solidFill>
                  <a:srgbClr val="000000"/>
                </a:solidFill>
                <a:effectLst/>
                <a:latin typeface="Times New Roman"/>
                <a:ea typeface="新細明體"/>
              </a:rPr>
              <a:t>vol.7,p.54</a:t>
            </a:r>
            <a:endParaRPr lang="zh-HK" sz="1200" dirty="0">
              <a:effectLst/>
              <a:latin typeface="Times New Roman"/>
              <a:ea typeface="新細明體"/>
            </a:endParaRPr>
          </a:p>
        </p:txBody>
      </p:sp>
    </p:spTree>
    <p:extLst>
      <p:ext uri="{BB962C8B-B14F-4D97-AF65-F5344CB8AC3E}">
        <p14:creationId xmlns:p14="http://schemas.microsoft.com/office/powerpoint/2010/main" val="3524894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 name="文字方塊 4"/>
          <p:cNvSpPr txBox="1"/>
          <p:nvPr/>
        </p:nvSpPr>
        <p:spPr>
          <a:xfrm>
            <a:off x="408309" y="1252644"/>
            <a:ext cx="3608283" cy="707886"/>
          </a:xfrm>
          <a:prstGeom prst="rect">
            <a:avLst/>
          </a:prstGeom>
          <a:noFill/>
        </p:spPr>
        <p:txBody>
          <a:bodyPr wrap="square" rtlCol="0">
            <a:spAutoFit/>
          </a:bodyPr>
          <a:lstStyle/>
          <a:p>
            <a:pPr>
              <a:spcAft>
                <a:spcPts val="0"/>
              </a:spcAft>
            </a:pPr>
            <a:r>
              <a:rPr lang="en-US" altLang="zh-TW" sz="2000" b="1" dirty="0">
                <a:solidFill>
                  <a:srgbClr val="E36C0A"/>
                </a:solidFill>
                <a:latin typeface="Times New Roman" panose="02020603050405020304" pitchFamily="18" charset="0"/>
                <a:cs typeface="Times New Roman" panose="02020603050405020304" pitchFamily="18" charset="0"/>
              </a:rPr>
              <a:t>V.</a:t>
            </a:r>
            <a:r>
              <a:rPr lang="zh-TW" altLang="en-US" sz="2000" b="1" dirty="0">
                <a:solidFill>
                  <a:srgbClr val="E36C0A"/>
                </a:solidFill>
                <a:latin typeface="Times New Roman" panose="02020603050405020304" pitchFamily="18" charset="0"/>
                <a:cs typeface="Times New Roman" panose="02020603050405020304" pitchFamily="18" charset="0"/>
              </a:rPr>
              <a:t> </a:t>
            </a:r>
            <a:r>
              <a:rPr lang="en-US" altLang="zh-TW" sz="2000" b="1" dirty="0">
                <a:solidFill>
                  <a:srgbClr val="E36C0A"/>
                </a:solidFill>
                <a:latin typeface="Times New Roman" panose="02020603050405020304" pitchFamily="18" charset="0"/>
                <a:cs typeface="Times New Roman" panose="02020603050405020304" pitchFamily="18" charset="0"/>
              </a:rPr>
              <a:t>Jin Battle Tactics: </a:t>
            </a:r>
            <a:r>
              <a:rPr lang="en-US" altLang="zh-CN" sz="2000" b="1" dirty="0">
                <a:solidFill>
                  <a:srgbClr val="E36C0A"/>
                </a:solidFill>
                <a:latin typeface="Times New Roman" panose="02020603050405020304" pitchFamily="18" charset="0"/>
                <a:ea typeface="BiauKai"/>
                <a:cs typeface="Times New Roman" panose="02020603050405020304" pitchFamily="18" charset="0"/>
              </a:rPr>
              <a:t>“Iron Buddhas” and “</a:t>
            </a:r>
            <a:r>
              <a:rPr lang="en-US" altLang="zh-CN" sz="2000" b="1" i="1" dirty="0" err="1">
                <a:solidFill>
                  <a:srgbClr val="E36C0A"/>
                </a:solidFill>
                <a:latin typeface="Times New Roman" panose="02020603050405020304" pitchFamily="18" charset="0"/>
                <a:ea typeface="BiauKai"/>
                <a:cs typeface="Times New Roman" panose="02020603050405020304" pitchFamily="18" charset="0"/>
              </a:rPr>
              <a:t>Guaizi</a:t>
            </a:r>
            <a:r>
              <a:rPr lang="en-US" altLang="zh-CN" sz="2000" b="1" i="1" dirty="0">
                <a:solidFill>
                  <a:srgbClr val="E36C0A"/>
                </a:solidFill>
                <a:latin typeface="Times New Roman" panose="02020603050405020304" pitchFamily="18" charset="0"/>
                <a:ea typeface="BiauKai"/>
                <a:cs typeface="Times New Roman" panose="02020603050405020304" pitchFamily="18" charset="0"/>
              </a:rPr>
              <a:t> Ma</a:t>
            </a:r>
            <a:r>
              <a:rPr lang="en-US" altLang="zh-CN" sz="2000" b="1" dirty="0">
                <a:solidFill>
                  <a:srgbClr val="E36C0A"/>
                </a:solidFill>
                <a:latin typeface="Times New Roman" panose="02020603050405020304" pitchFamily="18" charset="0"/>
                <a:ea typeface="BiauKai"/>
                <a:cs typeface="Times New Roman" panose="02020603050405020304" pitchFamily="18" charset="0"/>
              </a:rPr>
              <a:t>”</a:t>
            </a:r>
            <a:endParaRPr kumimoji="1" lang="zh-TW" altLang="en-US" sz="2000" dirty="0">
              <a:latin typeface="Times New Roman" panose="02020603050405020304" pitchFamily="18" charset="0"/>
              <a:cs typeface="Times New Roman" panose="02020603050405020304" pitchFamily="18" charset="0"/>
            </a:endParaRPr>
          </a:p>
        </p:txBody>
      </p:sp>
      <p:pic>
        <p:nvPicPr>
          <p:cNvPr id="7" name="Picture 2"/>
          <p:cNvPicPr>
            <a:picLocks noChangeAspect="1" noChangeArrowheads="1"/>
          </p:cNvPicPr>
          <p:nvPr/>
        </p:nvPicPr>
        <p:blipFill>
          <a:blip r:embed="rId3" cstate="print"/>
          <a:srcRect/>
          <a:stretch>
            <a:fillRect/>
          </a:stretch>
        </p:blipFill>
        <p:spPr bwMode="auto">
          <a:xfrm>
            <a:off x="4165865" y="897091"/>
            <a:ext cx="4459276" cy="2794694"/>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pic>
        <p:nvPicPr>
          <p:cNvPr id="8" name="Picture 3"/>
          <p:cNvPicPr>
            <a:picLocks noChangeAspect="1" noChangeArrowheads="1"/>
          </p:cNvPicPr>
          <p:nvPr/>
        </p:nvPicPr>
        <p:blipFill>
          <a:blip r:embed="rId4" cstate="print"/>
          <a:srcRect/>
          <a:stretch>
            <a:fillRect/>
          </a:stretch>
        </p:blipFill>
        <p:spPr bwMode="auto">
          <a:xfrm>
            <a:off x="3994075" y="3059176"/>
            <a:ext cx="4780339" cy="922463"/>
          </a:xfrm>
          <a:prstGeom prst="rect">
            <a:avLst/>
          </a:prstGeom>
          <a:noFill/>
          <a:ln w="9525">
            <a:noFill/>
            <a:miter lim="800000"/>
            <a:headEnd/>
            <a:tailEnd/>
          </a:ln>
          <a:effectLst/>
        </p:spPr>
      </p:pic>
      <p:sp>
        <p:nvSpPr>
          <p:cNvPr id="9" name="TextBox 25"/>
          <p:cNvSpPr txBox="1"/>
          <p:nvPr/>
        </p:nvSpPr>
        <p:spPr>
          <a:xfrm>
            <a:off x="172529" y="2105025"/>
            <a:ext cx="3158858" cy="2177630"/>
          </a:xfrm>
          <a:prstGeom prst="rect">
            <a:avLst/>
          </a:prstGeom>
          <a:solidFill>
            <a:schemeClr val="accent2">
              <a:lumMod val="20000"/>
              <a:lumOff val="80000"/>
            </a:schemeClr>
          </a:solidFill>
        </p:spPr>
        <p:txBody>
          <a:bodyPr wrap="square" rtlCol="0">
            <a:noAutofit/>
          </a:bodyPr>
          <a:lstStyle/>
          <a:p>
            <a:pPr>
              <a:spcAft>
                <a:spcPts val="0"/>
              </a:spcAft>
            </a:pPr>
            <a:r>
              <a:rPr lang="en-US" altLang="zh-HK" sz="1500" dirty="0">
                <a:latin typeface="Times New Roman"/>
                <a:ea typeface="新細明體"/>
                <a:cs typeface="Times New Roman"/>
              </a:rPr>
              <a:t>The Jin army </a:t>
            </a:r>
            <a:r>
              <a:rPr lang="en-US" altLang="zh-HK" sz="1500" dirty="0" smtClean="0">
                <a:latin typeface="Times New Roman"/>
                <a:ea typeface="新細明體"/>
                <a:cs typeface="Times New Roman"/>
              </a:rPr>
              <a:t>was made </a:t>
            </a:r>
            <a:r>
              <a:rPr lang="en-US" altLang="zh-HK" sz="1500" dirty="0">
                <a:latin typeface="Times New Roman"/>
                <a:ea typeface="新細明體"/>
                <a:cs typeface="Times New Roman"/>
              </a:rPr>
              <a:t>of infantry and cavalry. </a:t>
            </a:r>
            <a:r>
              <a:rPr lang="en-US" altLang="zh-HK" sz="1500" dirty="0" smtClean="0">
                <a:latin typeface="Times New Roman"/>
                <a:ea typeface="新細明體"/>
                <a:cs typeface="Times New Roman"/>
              </a:rPr>
              <a:t>As the </a:t>
            </a:r>
            <a:r>
              <a:rPr lang="en-US" altLang="zh-HK" sz="1500" dirty="0">
                <a:latin typeface="Times New Roman"/>
                <a:ea typeface="新細明體"/>
                <a:cs typeface="Times New Roman"/>
              </a:rPr>
              <a:t>Song soldiers were also composed </a:t>
            </a:r>
            <a:r>
              <a:rPr lang="en-US" altLang="zh-HK" sz="1500" dirty="0" smtClean="0">
                <a:latin typeface="Times New Roman"/>
                <a:ea typeface="新細明體"/>
                <a:cs typeface="Times New Roman"/>
              </a:rPr>
              <a:t>in the </a:t>
            </a:r>
            <a:r>
              <a:rPr lang="en-US" altLang="zh-HK" sz="1500" dirty="0">
                <a:latin typeface="Times New Roman"/>
                <a:ea typeface="新細明體"/>
                <a:cs typeface="Times New Roman"/>
              </a:rPr>
              <a:t>same way, they had to place large numbers of infantry </a:t>
            </a:r>
            <a:r>
              <a:rPr lang="en-US" altLang="zh-HK" sz="1500" dirty="0" smtClean="0">
                <a:latin typeface="Times New Roman"/>
                <a:ea typeface="新細明體"/>
                <a:cs typeface="Times New Roman"/>
              </a:rPr>
              <a:t>in the front </a:t>
            </a:r>
            <a:r>
              <a:rPr lang="en-US" altLang="zh-HK" sz="1500" dirty="0">
                <a:latin typeface="Times New Roman"/>
                <a:ea typeface="新細明體"/>
                <a:cs typeface="Times New Roman"/>
              </a:rPr>
              <a:t>as the vanguard to rush forwards into </a:t>
            </a:r>
            <a:r>
              <a:rPr lang="en-US" altLang="zh-HK" sz="1500" dirty="0" smtClean="0">
                <a:latin typeface="Times New Roman"/>
                <a:ea typeface="新細明體"/>
                <a:cs typeface="Times New Roman"/>
              </a:rPr>
              <a:t>the battle</a:t>
            </a:r>
            <a:r>
              <a:rPr lang="en-US" altLang="zh-HK" sz="1500" dirty="0">
                <a:latin typeface="Times New Roman"/>
                <a:ea typeface="新細明體"/>
                <a:cs typeface="Times New Roman"/>
              </a:rPr>
              <a:t>. </a:t>
            </a:r>
            <a:r>
              <a:rPr lang="en-US" altLang="zh-HK" sz="1500" dirty="0" smtClean="0">
                <a:latin typeface="Times New Roman"/>
                <a:ea typeface="新細明體"/>
                <a:cs typeface="Times New Roman"/>
              </a:rPr>
              <a:t>The infantry was mainly recruited </a:t>
            </a:r>
            <a:r>
              <a:rPr lang="en-US" altLang="zh-HK" sz="1500" dirty="0">
                <a:latin typeface="Times New Roman"/>
                <a:ea typeface="新細明體"/>
                <a:cs typeface="Times New Roman"/>
              </a:rPr>
              <a:t>from </a:t>
            </a:r>
            <a:r>
              <a:rPr lang="en-US" altLang="zh-HK" sz="1500" dirty="0" smtClean="0">
                <a:latin typeface="Times New Roman"/>
                <a:ea typeface="新細明體"/>
                <a:cs typeface="Times New Roman"/>
              </a:rPr>
              <a:t>the </a:t>
            </a:r>
            <a:r>
              <a:rPr lang="en-US" altLang="zh-HK" sz="1500" dirty="0">
                <a:latin typeface="Times New Roman"/>
                <a:ea typeface="新細明體"/>
                <a:cs typeface="Times New Roman"/>
              </a:rPr>
              <a:t>local population in </a:t>
            </a:r>
            <a:r>
              <a:rPr lang="en-US" altLang="zh-HK" sz="1500" dirty="0" smtClean="0">
                <a:latin typeface="Times New Roman"/>
                <a:ea typeface="新細明體"/>
                <a:cs typeface="Times New Roman"/>
              </a:rPr>
              <a:t>the north China</a:t>
            </a:r>
            <a:r>
              <a:rPr lang="en-US" altLang="zh-HK" sz="1500" dirty="0">
                <a:latin typeface="Times New Roman"/>
                <a:ea typeface="新細明體"/>
                <a:cs typeface="Times New Roman"/>
              </a:rPr>
              <a:t>. </a:t>
            </a:r>
            <a:endParaRPr lang="zh-HK" sz="1500" dirty="0">
              <a:effectLst/>
              <a:latin typeface="Times New Roman"/>
              <a:ea typeface="新細明體"/>
            </a:endParaRPr>
          </a:p>
        </p:txBody>
      </p:sp>
      <p:pic>
        <p:nvPicPr>
          <p:cNvPr id="11" name="Picture 2"/>
          <p:cNvPicPr>
            <a:picLocks noChangeAspect="1" noChangeArrowheads="1"/>
          </p:cNvPicPr>
          <p:nvPr/>
        </p:nvPicPr>
        <p:blipFill>
          <a:blip r:embed="rId5" cstate="print"/>
          <a:srcRect/>
          <a:stretch>
            <a:fillRect/>
          </a:stretch>
        </p:blipFill>
        <p:spPr bwMode="auto">
          <a:xfrm>
            <a:off x="2388892" y="4542577"/>
            <a:ext cx="2181445" cy="2091405"/>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sp>
        <p:nvSpPr>
          <p:cNvPr id="33" name="TextBox 38"/>
          <p:cNvSpPr txBox="1"/>
          <p:nvPr/>
        </p:nvSpPr>
        <p:spPr>
          <a:xfrm>
            <a:off x="683546" y="4723252"/>
            <a:ext cx="1856320" cy="1253354"/>
          </a:xfrm>
          <a:prstGeom prst="rect">
            <a:avLst/>
          </a:prstGeom>
          <a:solidFill>
            <a:schemeClr val="accent2">
              <a:lumMod val="20000"/>
              <a:lumOff val="80000"/>
            </a:schemeClr>
          </a:solidFill>
        </p:spPr>
        <p:txBody>
          <a:bodyPr wrap="square" rtlCol="0">
            <a:noAutofit/>
          </a:bodyPr>
          <a:lstStyle/>
          <a:p>
            <a:pPr>
              <a:spcAft>
                <a:spcPts val="0"/>
              </a:spcAft>
            </a:pPr>
            <a:r>
              <a:rPr lang="en-US" altLang="zh-HK" sz="1200" kern="1200" dirty="0">
                <a:effectLst/>
                <a:latin typeface="Times New Roman"/>
                <a:ea typeface="新細明體"/>
                <a:cs typeface="Times New Roman"/>
              </a:rPr>
              <a:t>The heavily </a:t>
            </a:r>
            <a:r>
              <a:rPr lang="en-US" altLang="zh-HK" sz="1200" kern="1200" dirty="0" err="1">
                <a:effectLst/>
                <a:latin typeface="Times New Roman"/>
                <a:ea typeface="新細明體"/>
                <a:cs typeface="Times New Roman"/>
              </a:rPr>
              <a:t>armoured</a:t>
            </a:r>
            <a:r>
              <a:rPr lang="en-US" altLang="zh-HK" sz="1200" kern="1200" dirty="0">
                <a:effectLst/>
                <a:latin typeface="Times New Roman"/>
                <a:ea typeface="新細明體"/>
                <a:cs typeface="Times New Roman"/>
              </a:rPr>
              <a:t> </a:t>
            </a:r>
            <a:r>
              <a:rPr lang="en-US" altLang="zh-HK" sz="1200" dirty="0">
                <a:latin typeface="Times New Roman"/>
                <a:ea typeface="新細明體"/>
                <a:cs typeface="Times New Roman"/>
              </a:rPr>
              <a:t>cavalry</a:t>
            </a:r>
            <a:r>
              <a:rPr lang="en-US" altLang="zh-HK" sz="1200" i="1" dirty="0">
                <a:latin typeface="Times New Roman"/>
                <a:ea typeface="新細明體"/>
                <a:cs typeface="Times New Roman"/>
              </a:rPr>
              <a:t> </a:t>
            </a:r>
            <a:r>
              <a:rPr lang="en-US" altLang="zh-HK" sz="1200" dirty="0" smtClean="0">
                <a:latin typeface="Times New Roman"/>
                <a:ea typeface="新細明體"/>
                <a:cs typeface="Times New Roman"/>
              </a:rPr>
              <a:t>was placed </a:t>
            </a:r>
            <a:r>
              <a:rPr lang="en-US" altLang="zh-HK" sz="1200" dirty="0">
                <a:latin typeface="Times New Roman"/>
                <a:ea typeface="新細明體"/>
                <a:cs typeface="Times New Roman"/>
              </a:rPr>
              <a:t>in the middle of the army to protect the general. They became known as “Iron Buddhas</a:t>
            </a:r>
            <a:r>
              <a:rPr lang="en-US" altLang="zh-HK" sz="1200" dirty="0">
                <a:solidFill>
                  <a:srgbClr val="000000"/>
                </a:solidFill>
                <a:latin typeface="Times New Roman"/>
                <a:ea typeface="新細明體"/>
                <a:cs typeface="Times New Roman"/>
              </a:rPr>
              <a:t>”.</a:t>
            </a:r>
            <a:endParaRPr lang="zh-HK" sz="1200" dirty="0">
              <a:effectLst/>
              <a:latin typeface="Times New Roman"/>
              <a:ea typeface="新細明體"/>
            </a:endParaRPr>
          </a:p>
        </p:txBody>
      </p:sp>
      <p:pic>
        <p:nvPicPr>
          <p:cNvPr id="48" name="Picture 4"/>
          <p:cNvPicPr>
            <a:picLocks noChangeAspect="1" noChangeArrowheads="1"/>
          </p:cNvPicPr>
          <p:nvPr/>
        </p:nvPicPr>
        <p:blipFill>
          <a:blip r:embed="rId6" cstate="print"/>
          <a:srcRect/>
          <a:stretch>
            <a:fillRect/>
          </a:stretch>
        </p:blipFill>
        <p:spPr bwMode="auto">
          <a:xfrm>
            <a:off x="6753268" y="3978038"/>
            <a:ext cx="1833981" cy="2281613"/>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sp>
        <p:nvSpPr>
          <p:cNvPr id="49" name="TextBox 46"/>
          <p:cNvSpPr txBox="1"/>
          <p:nvPr/>
        </p:nvSpPr>
        <p:spPr>
          <a:xfrm>
            <a:off x="5212919" y="4867956"/>
            <a:ext cx="1634187" cy="1300846"/>
          </a:xfrm>
          <a:prstGeom prst="rect">
            <a:avLst/>
          </a:prstGeom>
          <a:solidFill>
            <a:schemeClr val="accent2">
              <a:lumMod val="20000"/>
              <a:lumOff val="80000"/>
            </a:schemeClr>
          </a:solidFill>
        </p:spPr>
        <p:txBody>
          <a:bodyPr wrap="square" rtlCol="0">
            <a:noAutofit/>
          </a:bodyPr>
          <a:lstStyle/>
          <a:p>
            <a:pPr>
              <a:lnSpc>
                <a:spcPct val="110000"/>
              </a:lnSpc>
              <a:spcAft>
                <a:spcPts val="0"/>
              </a:spcAft>
            </a:pPr>
            <a:r>
              <a:rPr lang="en-US" altLang="zh-HK" sz="1200" kern="1200" dirty="0">
                <a:effectLst/>
                <a:latin typeface="Times New Roman" panose="02020603050405020304" pitchFamily="18" charset="0"/>
                <a:ea typeface="新細明體"/>
                <a:cs typeface="Times New Roman" panose="02020603050405020304" pitchFamily="18" charset="0"/>
              </a:rPr>
              <a:t>Light cavalry </a:t>
            </a:r>
            <a:r>
              <a:rPr lang="en-US" altLang="zh-HK" sz="1200" kern="1200" dirty="0" smtClean="0">
                <a:effectLst/>
                <a:latin typeface="Times New Roman" panose="02020603050405020304" pitchFamily="18" charset="0"/>
                <a:ea typeface="新細明體"/>
                <a:cs typeface="Times New Roman" panose="02020603050405020304" pitchFamily="18" charset="0"/>
              </a:rPr>
              <a:t>was placed </a:t>
            </a:r>
            <a:r>
              <a:rPr lang="en-US" altLang="zh-HK" sz="1200" kern="1200" dirty="0">
                <a:effectLst/>
                <a:latin typeface="Times New Roman" panose="02020603050405020304" pitchFamily="18" charset="0"/>
                <a:ea typeface="新細明體"/>
                <a:cs typeface="Times New Roman" panose="02020603050405020304" pitchFamily="18" charset="0"/>
              </a:rPr>
              <a:t>in the left and right of the middle </a:t>
            </a:r>
            <a:r>
              <a:rPr lang="en-US" altLang="zh-HK" sz="1200" kern="1200" dirty="0" smtClean="0">
                <a:effectLst/>
                <a:latin typeface="Times New Roman" panose="02020603050405020304" pitchFamily="18" charset="0"/>
                <a:ea typeface="新細明體"/>
                <a:cs typeface="Times New Roman" panose="02020603050405020304" pitchFamily="18" charset="0"/>
              </a:rPr>
              <a:t>army</a:t>
            </a:r>
            <a:r>
              <a:rPr lang="en-US" altLang="zh-HK" sz="1200" kern="1200" dirty="0">
                <a:effectLst/>
                <a:latin typeface="Times New Roman" panose="02020603050405020304" pitchFamily="18" charset="0"/>
                <a:ea typeface="新細明體"/>
                <a:cs typeface="Times New Roman" panose="02020603050405020304" pitchFamily="18" charset="0"/>
              </a:rPr>
              <a:t>. They became</a:t>
            </a:r>
            <a:r>
              <a:rPr lang="en-US" altLang="zh-HK" sz="1200" dirty="0">
                <a:latin typeface="Times New Roman" panose="02020603050405020304" pitchFamily="18" charset="0"/>
                <a:ea typeface="新細明體"/>
                <a:cs typeface="Times New Roman" panose="02020603050405020304" pitchFamily="18" charset="0"/>
              </a:rPr>
              <a:t> known as </a:t>
            </a:r>
            <a:r>
              <a:rPr lang="en-US" altLang="zh-HK" sz="1200" i="1" dirty="0" err="1" smtClean="0">
                <a:latin typeface="Times New Roman" panose="02020603050405020304" pitchFamily="18" charset="0"/>
                <a:ea typeface="新細明體"/>
                <a:cs typeface="Times New Roman" panose="02020603050405020304" pitchFamily="18" charset="0"/>
              </a:rPr>
              <a:t>Guaizi</a:t>
            </a:r>
            <a:r>
              <a:rPr lang="en-US" altLang="zh-HK" sz="1200" i="1" dirty="0" smtClean="0">
                <a:latin typeface="Times New Roman" panose="02020603050405020304" pitchFamily="18" charset="0"/>
                <a:ea typeface="新細明體"/>
                <a:cs typeface="Times New Roman" panose="02020603050405020304" pitchFamily="18" charset="0"/>
              </a:rPr>
              <a:t> Ma</a:t>
            </a:r>
            <a:r>
              <a:rPr lang="en-US" altLang="zh-HK" sz="1200" dirty="0" smtClean="0">
                <a:latin typeface="Times New Roman" panose="02020603050405020304" pitchFamily="18" charset="0"/>
                <a:ea typeface="新細明體"/>
                <a:cs typeface="Times New Roman" panose="02020603050405020304" pitchFamily="18" charset="0"/>
              </a:rPr>
              <a:t>.</a:t>
            </a:r>
            <a:endParaRPr lang="zh-HK" sz="1200" dirty="0">
              <a:effectLst/>
              <a:latin typeface="Times New Roman" panose="02020603050405020304" pitchFamily="18" charset="0"/>
              <a:ea typeface="新細明體"/>
              <a:cs typeface="Times New Roman" panose="02020603050405020304" pitchFamily="18" charset="0"/>
            </a:endParaRPr>
          </a:p>
        </p:txBody>
      </p:sp>
      <p:cxnSp>
        <p:nvCxnSpPr>
          <p:cNvPr id="16" name="Straight Arrow Connector 29"/>
          <p:cNvCxnSpPr/>
          <p:nvPr/>
        </p:nvCxnSpPr>
        <p:spPr>
          <a:xfrm>
            <a:off x="3280623" y="3520964"/>
            <a:ext cx="1062139" cy="0"/>
          </a:xfrm>
          <a:prstGeom prst="straightConnector1">
            <a:avLst/>
          </a:prstGeom>
          <a:ln w="28575" cmpd="sng">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18" name="Straight Arrow Connector 29"/>
          <p:cNvCxnSpPr/>
          <p:nvPr/>
        </p:nvCxnSpPr>
        <p:spPr>
          <a:xfrm rot="5400000" flipH="1" flipV="1">
            <a:off x="4286027" y="2514282"/>
            <a:ext cx="2197568" cy="1859022"/>
          </a:xfrm>
          <a:prstGeom prst="bentConnector3">
            <a:avLst>
              <a:gd name="adj1" fmla="val 24541"/>
            </a:avLst>
          </a:prstGeom>
          <a:ln w="28575" cmpd="sng">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19" name="Elbow Connector 48"/>
          <p:cNvCxnSpPr/>
          <p:nvPr/>
        </p:nvCxnSpPr>
        <p:spPr>
          <a:xfrm>
            <a:off x="5439809" y="1871391"/>
            <a:ext cx="2210692" cy="2106647"/>
          </a:xfrm>
          <a:prstGeom prst="bentConnector2">
            <a:avLst/>
          </a:prstGeom>
          <a:ln w="28575" cmpd="sng">
            <a:solidFill>
              <a:srgbClr val="C00000"/>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41"/>
          <p:cNvCxnSpPr/>
          <p:nvPr/>
        </p:nvCxnSpPr>
        <p:spPr>
          <a:xfrm flipV="1">
            <a:off x="7997212" y="2535234"/>
            <a:ext cx="0" cy="1441390"/>
          </a:xfrm>
          <a:prstGeom prst="line">
            <a:avLst/>
          </a:prstGeom>
          <a:ln w="28575" cmpd="sng">
            <a:solidFill>
              <a:srgbClr val="C00000"/>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744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5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fade">
                                      <p:cBhvr>
                                        <p:cTn id="4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3" grpId="0" animBg="1"/>
      <p:bldP spid="4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2" name="矩形 1"/>
          <p:cNvSpPr/>
          <p:nvPr/>
        </p:nvSpPr>
        <p:spPr>
          <a:xfrm>
            <a:off x="390698" y="1281374"/>
            <a:ext cx="9286240" cy="707886"/>
          </a:xfrm>
          <a:prstGeom prst="rect">
            <a:avLst/>
          </a:prstGeom>
        </p:spPr>
        <p:txBody>
          <a:bodyPr wrap="square">
            <a:spAutoFit/>
          </a:bodyPr>
          <a:lstStyle/>
          <a:p>
            <a:pPr>
              <a:spcAft>
                <a:spcPts val="0"/>
              </a:spcAft>
            </a:pPr>
            <a:r>
              <a:rPr lang="en-US" altLang="zh-TW" sz="2000" b="1" dirty="0">
                <a:solidFill>
                  <a:srgbClr val="E36C0A"/>
                </a:solidFill>
                <a:latin typeface="Times New Roman" panose="02020603050405020304" pitchFamily="18" charset="0"/>
                <a:cs typeface="Times New Roman" panose="02020603050405020304" pitchFamily="18" charset="0"/>
              </a:rPr>
              <a:t>VI.	How Yue Yun Defeated the Jin Army: The Reality Behind the Battle of </a:t>
            </a:r>
            <a:r>
              <a:rPr lang="en-US" altLang="zh-TW" sz="2000" b="1" dirty="0" err="1">
                <a:solidFill>
                  <a:srgbClr val="E36C0A"/>
                </a:solidFill>
                <a:latin typeface="Times New Roman" panose="02020603050405020304" pitchFamily="18" charset="0"/>
                <a:cs typeface="Times New Roman" panose="02020603050405020304" pitchFamily="18" charset="0"/>
              </a:rPr>
              <a:t>Yancheng</a:t>
            </a:r>
            <a:endParaRPr lang="zh-HK" altLang="zh-TW" sz="2000" kern="100" dirty="0">
              <a:latin typeface="Times New Roman" panose="02020603050405020304" pitchFamily="18" charset="0"/>
              <a:cs typeface="Times New Roman" panose="02020603050405020304" pitchFamily="18" charset="0"/>
            </a:endParaRPr>
          </a:p>
        </p:txBody>
      </p:sp>
      <p:sp>
        <p:nvSpPr>
          <p:cNvPr id="16" name="TextBox 3"/>
          <p:cNvSpPr txBox="1"/>
          <p:nvPr/>
        </p:nvSpPr>
        <p:spPr>
          <a:xfrm>
            <a:off x="1003330" y="2020128"/>
            <a:ext cx="7220386" cy="4528156"/>
          </a:xfrm>
          <a:prstGeom prst="rect">
            <a:avLst/>
          </a:prstGeom>
          <a:solidFill>
            <a:srgbClr val="4F81BD">
              <a:lumMod val="20000"/>
              <a:lumOff val="80000"/>
            </a:srgbClr>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500" dirty="0">
                <a:latin typeface="Times New Roman"/>
                <a:ea typeface="新細明體"/>
              </a:rPr>
              <a:t>The </a:t>
            </a:r>
            <a:r>
              <a:rPr lang="en-US" sz="1500" dirty="0" smtClean="0">
                <a:latin typeface="Times New Roman"/>
                <a:ea typeface="新細明體"/>
              </a:rPr>
              <a:t>Battle of </a:t>
            </a:r>
            <a:r>
              <a:rPr lang="en-US" sz="1500" dirty="0" err="1">
                <a:latin typeface="Times New Roman"/>
                <a:ea typeface="新細明體"/>
              </a:rPr>
              <a:t>Yancheng</a:t>
            </a:r>
            <a:r>
              <a:rPr lang="en-US" sz="1500" dirty="0">
                <a:latin typeface="Times New Roman"/>
                <a:ea typeface="新細明體"/>
              </a:rPr>
              <a:t> </a:t>
            </a:r>
            <a:r>
              <a:rPr lang="en-US" sz="1500" dirty="0" smtClean="0">
                <a:latin typeface="Times New Roman"/>
                <a:ea typeface="新細明體"/>
              </a:rPr>
              <a:t>happened in AD1140 </a:t>
            </a:r>
            <a:r>
              <a:rPr lang="en-US" sz="1500" dirty="0">
                <a:latin typeface="Times New Roman"/>
                <a:ea typeface="新細明體"/>
              </a:rPr>
              <a:t>was not recorded in great </a:t>
            </a:r>
            <a:r>
              <a:rPr lang="en-US" sz="1500" dirty="0" smtClean="0">
                <a:latin typeface="Times New Roman"/>
                <a:ea typeface="新細明體"/>
              </a:rPr>
              <a:t>details. </a:t>
            </a:r>
            <a:r>
              <a:rPr lang="en-US" sz="1500" dirty="0">
                <a:latin typeface="Times New Roman"/>
                <a:ea typeface="新細明體"/>
              </a:rPr>
              <a:t>The existing available information all comes from the battle reports of the Song army. Firstly, this was not a large battle. </a:t>
            </a:r>
            <a:r>
              <a:rPr kumimoji="0" lang="en-US" sz="1500" b="0" i="0" u="none" strike="noStrike" kern="1200" cap="none" spc="0" normalizeH="0" baseline="0" noProof="0" dirty="0">
                <a:ln>
                  <a:noFill/>
                </a:ln>
                <a:effectLst/>
                <a:uLnTx/>
                <a:uFillTx/>
                <a:latin typeface="Times New Roman"/>
                <a:ea typeface="新細明體"/>
              </a:rPr>
              <a:t>Jin soldiers </a:t>
            </a:r>
            <a:r>
              <a:rPr kumimoji="0" lang="en-US" sz="1500" b="0" i="0" u="none" kern="1200" cap="none" spc="0" normalizeH="0" baseline="0" noProof="0" dirty="0">
                <a:ln>
                  <a:noFill/>
                </a:ln>
                <a:effectLst/>
                <a:uLnTx/>
                <a:uFillTx/>
                <a:latin typeface="Times New Roman"/>
                <a:ea typeface="新細明體"/>
              </a:rPr>
              <a:t>totaled</a:t>
            </a:r>
            <a:r>
              <a:rPr kumimoji="0" lang="en-US" sz="1500" b="0" i="0" u="none" strike="noStrike" kern="1200" cap="none" spc="0" normalizeH="0" baseline="0" noProof="0" dirty="0">
                <a:ln>
                  <a:noFill/>
                </a:ln>
                <a:effectLst/>
                <a:uLnTx/>
                <a:uFillTx/>
                <a:latin typeface="Times New Roman"/>
                <a:ea typeface="新細明體"/>
              </a:rPr>
              <a:t> </a:t>
            </a:r>
            <a:r>
              <a:rPr kumimoji="0" lang="en-US" sz="1500" b="0" i="0" u="none" strike="noStrike" kern="1200" cap="none" spc="0" normalizeH="0" baseline="0" noProof="0" dirty="0" smtClean="0">
                <a:ln>
                  <a:noFill/>
                </a:ln>
                <a:effectLst/>
                <a:uLnTx/>
                <a:uFillTx/>
                <a:latin typeface="Times New Roman"/>
                <a:ea typeface="新細明體"/>
              </a:rPr>
              <a:t>only </a:t>
            </a:r>
            <a:r>
              <a:rPr kumimoji="0" lang="en-US" sz="1500" b="0" i="0" u="none" strike="noStrike" kern="1200" cap="none" spc="0" normalizeH="0" baseline="0" noProof="0" dirty="0">
                <a:ln>
                  <a:noFill/>
                </a:ln>
                <a:effectLst/>
                <a:uLnTx/>
                <a:uFillTx/>
                <a:latin typeface="Times New Roman"/>
                <a:ea typeface="新細明體"/>
              </a:rPr>
              <a:t>15,000 men</a:t>
            </a:r>
            <a:r>
              <a:rPr lang="en-US" sz="1500" dirty="0">
                <a:latin typeface="Times New Roman"/>
                <a:ea typeface="新細明體"/>
              </a:rPr>
              <a:t>. Secondly, Song soldiers </a:t>
            </a:r>
            <a:r>
              <a:rPr lang="en-US" sz="1500" dirty="0" smtClean="0">
                <a:latin typeface="Times New Roman"/>
                <a:ea typeface="新細明體"/>
              </a:rPr>
              <a:t>suspected </a:t>
            </a:r>
            <a:r>
              <a:rPr lang="en-US" sz="1500" dirty="0">
                <a:latin typeface="Times New Roman"/>
                <a:ea typeface="新細明體"/>
              </a:rPr>
              <a:t>that Jin Wushu was within but </a:t>
            </a:r>
            <a:r>
              <a:rPr lang="en-US" sz="1500" dirty="0" smtClean="0">
                <a:latin typeface="Times New Roman"/>
                <a:ea typeface="新細明體"/>
              </a:rPr>
              <a:t>there was no </a:t>
            </a:r>
            <a:r>
              <a:rPr lang="en-US" sz="1500" dirty="0">
                <a:latin typeface="Times New Roman"/>
                <a:ea typeface="新細明體"/>
              </a:rPr>
              <a:t>exact evidence to show that Jin Wushu was in such a small battle. </a:t>
            </a:r>
          </a:p>
          <a:p>
            <a:pPr defTabSz="914400">
              <a:defRPr/>
            </a:pPr>
            <a:r>
              <a:rPr lang="en-US" altLang="zh-HK" sz="1500" dirty="0">
                <a:latin typeface="Times New Roman"/>
                <a:ea typeface="新細明體"/>
              </a:rPr>
              <a:t>In the </a:t>
            </a:r>
            <a:r>
              <a:rPr lang="en-US" altLang="zh-HK" sz="1500" dirty="0" smtClean="0">
                <a:latin typeface="Times New Roman"/>
                <a:ea typeface="新細明體"/>
              </a:rPr>
              <a:t>Battle of </a:t>
            </a:r>
            <a:r>
              <a:rPr lang="en-US" altLang="zh-HK" sz="1500" dirty="0" err="1">
                <a:latin typeface="Times New Roman"/>
                <a:ea typeface="新細明體"/>
              </a:rPr>
              <a:t>Yancheng</a:t>
            </a:r>
            <a:r>
              <a:rPr lang="en-US" altLang="zh-HK" sz="1500" dirty="0">
                <a:latin typeface="Times New Roman"/>
                <a:ea typeface="新細明體"/>
              </a:rPr>
              <a:t>, the Song army </a:t>
            </a:r>
            <a:r>
              <a:rPr lang="en-US" altLang="zh-HK" sz="1500" dirty="0" smtClean="0">
                <a:latin typeface="Times New Roman"/>
                <a:ea typeface="新細明體"/>
              </a:rPr>
              <a:t>won. </a:t>
            </a:r>
            <a:r>
              <a:rPr lang="en-US" altLang="zh-HK" sz="1500" dirty="0">
                <a:latin typeface="Times New Roman"/>
                <a:ea typeface="新細明體"/>
              </a:rPr>
              <a:t>However, the victory was not achieved by the Song army using </a:t>
            </a:r>
            <a:r>
              <a:rPr kumimoji="0" lang="en-US" altLang="zh-HK" sz="1500" b="0" i="0" u="none" strike="noStrike" kern="1200" cap="none" spc="0" normalizeH="0" baseline="0" noProof="0" dirty="0">
                <a:ln>
                  <a:noFill/>
                </a:ln>
                <a:effectLst/>
                <a:uLnTx/>
                <a:uFillTx/>
                <a:latin typeface="Times New Roman"/>
                <a:ea typeface="新細明體"/>
              </a:rPr>
              <a:t>knives to </a:t>
            </a:r>
            <a:r>
              <a:rPr lang="en-US" altLang="zh-HK" sz="1500" dirty="0">
                <a:latin typeface="Times New Roman"/>
                <a:ea typeface="新細明體"/>
              </a:rPr>
              <a:t>cut </a:t>
            </a:r>
            <a:r>
              <a:rPr lang="en-US" altLang="zh-HK" sz="1500" dirty="0" smtClean="0">
                <a:latin typeface="Times New Roman"/>
                <a:ea typeface="新細明體"/>
              </a:rPr>
              <a:t>horses’ feet</a:t>
            </a:r>
            <a:r>
              <a:rPr lang="en-US" altLang="zh-HK" sz="1500" dirty="0">
                <a:latin typeface="Times New Roman"/>
                <a:ea typeface="新細明體"/>
              </a:rPr>
              <a:t>,</a:t>
            </a:r>
            <a:r>
              <a:rPr lang="zh-HK" altLang="en-US" sz="1500" dirty="0">
                <a:latin typeface="Times New Roman"/>
                <a:ea typeface="新細明體"/>
              </a:rPr>
              <a:t> </a:t>
            </a:r>
            <a:r>
              <a:rPr lang="en-US" sz="1500" dirty="0">
                <a:latin typeface="Times New Roman"/>
                <a:ea typeface="新細明體"/>
              </a:rPr>
              <a:t>but rather </a:t>
            </a:r>
            <a:r>
              <a:rPr lang="en-US" sz="1500" dirty="0" smtClean="0">
                <a:latin typeface="Times New Roman"/>
                <a:ea typeface="新細明體"/>
              </a:rPr>
              <a:t>by Yue Yun’s </a:t>
            </a:r>
            <a:r>
              <a:rPr lang="en-US" sz="1500" dirty="0">
                <a:latin typeface="Times New Roman"/>
                <a:ea typeface="新細明體"/>
              </a:rPr>
              <a:t>leading </a:t>
            </a:r>
            <a:r>
              <a:rPr lang="en-US" sz="1500" dirty="0" smtClean="0">
                <a:latin typeface="Times New Roman"/>
                <a:ea typeface="新細明體"/>
              </a:rPr>
              <a:t>of the </a:t>
            </a:r>
            <a:r>
              <a:rPr lang="en-US" sz="1500" dirty="0">
                <a:latin typeface="Times New Roman"/>
                <a:ea typeface="新細明體"/>
              </a:rPr>
              <a:t>elite cavalry, the </a:t>
            </a:r>
            <a:r>
              <a:rPr lang="en-US" sz="1500" i="1" dirty="0" err="1">
                <a:latin typeface="Times New Roman"/>
                <a:ea typeface="新細明體"/>
              </a:rPr>
              <a:t>Beiwei</a:t>
            </a:r>
            <a:r>
              <a:rPr lang="en-US" sz="1500" i="1" dirty="0">
                <a:latin typeface="Times New Roman"/>
                <a:ea typeface="新細明體"/>
              </a:rPr>
              <a:t> </a:t>
            </a:r>
            <a:r>
              <a:rPr lang="en-US" sz="1500" dirty="0">
                <a:latin typeface="Times New Roman"/>
                <a:ea typeface="新細明體"/>
              </a:rPr>
              <a:t>army, to beat back Jin cavalry. </a:t>
            </a:r>
            <a:r>
              <a:rPr lang="en-US" altLang="zh-HK" sz="1500" dirty="0">
                <a:latin typeface="Times New Roman"/>
                <a:ea typeface="新細明體"/>
              </a:rPr>
              <a:t>Perhaps, Yue Yun’s father, Marshal Yue Fei, had known that the Song army would definitely win in this small battle, and therefore sent his son for the task so as to develop a good record in the military. </a:t>
            </a:r>
            <a:endParaRPr kumimoji="0" lang="en-US" altLang="zh-HK" sz="1500" b="0" i="0" u="none" strike="noStrike" kern="1200" cap="none" spc="0" normalizeH="0" baseline="0" noProof="0" dirty="0">
              <a:ln>
                <a:noFill/>
              </a:ln>
              <a:effectLst/>
              <a:highlight>
                <a:srgbClr val="FFFF00"/>
              </a:highlight>
              <a:uLnTx/>
              <a:uFillTx/>
              <a:latin typeface="Times New Roman"/>
              <a:ea typeface="新細明體"/>
            </a:endParaRPr>
          </a:p>
          <a:p>
            <a:pPr marL="0" marR="0" lvl="0" indent="0" defTabSz="914400" eaLnBrk="1" fontAlgn="auto" latinLnBrk="0" hangingPunct="1">
              <a:lnSpc>
                <a:spcPct val="100000"/>
              </a:lnSpc>
              <a:spcBef>
                <a:spcPts val="0"/>
              </a:spcBef>
              <a:spcAft>
                <a:spcPts val="0"/>
              </a:spcAft>
              <a:buClrTx/>
              <a:buSzTx/>
              <a:buFontTx/>
              <a:buNone/>
              <a:tabLst/>
              <a:defRPr/>
            </a:pPr>
            <a:r>
              <a:rPr lang="en-US" altLang="zh-HK" sz="1500" dirty="0">
                <a:latin typeface="Times New Roman"/>
                <a:ea typeface="新細明體"/>
              </a:rPr>
              <a:t>After the victory at </a:t>
            </a:r>
            <a:r>
              <a:rPr lang="en-US" altLang="zh-HK" sz="1500" dirty="0" err="1">
                <a:latin typeface="Times New Roman"/>
                <a:ea typeface="新細明體"/>
              </a:rPr>
              <a:t>Yancheng</a:t>
            </a:r>
            <a:r>
              <a:rPr lang="en-US" altLang="zh-HK" sz="1500" dirty="0">
                <a:latin typeface="Times New Roman"/>
                <a:ea typeface="新細明體"/>
              </a:rPr>
              <a:t>, the Song army went a step further and attacked </a:t>
            </a:r>
            <a:r>
              <a:rPr lang="en-US" altLang="zh-HK" sz="1500" dirty="0" err="1">
                <a:latin typeface="Times New Roman"/>
                <a:ea typeface="新細明體"/>
              </a:rPr>
              <a:t>Zhuxian</a:t>
            </a:r>
            <a:r>
              <a:rPr lang="en-US" altLang="zh-HK" sz="1500" dirty="0">
                <a:latin typeface="Times New Roman"/>
                <a:ea typeface="新細明體"/>
              </a:rPr>
              <a:t> </a:t>
            </a:r>
            <a:r>
              <a:rPr lang="en-US" altLang="zh-HK" sz="1500" dirty="0" smtClean="0">
                <a:latin typeface="Times New Roman"/>
                <a:ea typeface="新細明體"/>
              </a:rPr>
              <a:t>town (</a:t>
            </a:r>
            <a:r>
              <a:rPr lang="zh-TW" altLang="en-US" sz="1500" dirty="0" smtClean="0">
                <a:latin typeface="Times New Roman"/>
                <a:ea typeface="新細明體"/>
              </a:rPr>
              <a:t>朱仙鎮</a:t>
            </a:r>
            <a:r>
              <a:rPr lang="en-US" altLang="zh-HK" sz="1500" dirty="0" smtClean="0">
                <a:latin typeface="Times New Roman"/>
                <a:ea typeface="新細明體"/>
              </a:rPr>
              <a:t>), </a:t>
            </a:r>
            <a:r>
              <a:rPr lang="en-US" altLang="zh-HK" sz="1500" dirty="0">
                <a:latin typeface="Times New Roman"/>
                <a:ea typeface="新細明體"/>
              </a:rPr>
              <a:t>which was </a:t>
            </a:r>
            <a:r>
              <a:rPr lang="en-US" altLang="zh-HK" sz="1500" dirty="0" smtClean="0">
                <a:latin typeface="Times New Roman"/>
                <a:ea typeface="新細明體"/>
              </a:rPr>
              <a:t>not </a:t>
            </a:r>
            <a:r>
              <a:rPr lang="en-US" altLang="zh-HK" sz="1500" dirty="0">
                <a:latin typeface="Times New Roman"/>
                <a:ea typeface="新細明體"/>
              </a:rPr>
              <a:t>far </a:t>
            </a:r>
            <a:r>
              <a:rPr lang="en-US" altLang="zh-HK" sz="1500" dirty="0" smtClean="0">
                <a:latin typeface="Times New Roman"/>
                <a:ea typeface="新細明體"/>
              </a:rPr>
              <a:t>away </a:t>
            </a:r>
            <a:r>
              <a:rPr lang="en-US" altLang="zh-HK" sz="1500" dirty="0">
                <a:latin typeface="Times New Roman"/>
                <a:ea typeface="新細明體"/>
              </a:rPr>
              <a:t>from </a:t>
            </a:r>
            <a:r>
              <a:rPr lang="en-US" altLang="zh-HK" sz="1500" dirty="0" smtClean="0">
                <a:latin typeface="Times New Roman"/>
                <a:ea typeface="新細明體"/>
              </a:rPr>
              <a:t>the old </a:t>
            </a:r>
            <a:r>
              <a:rPr lang="en-US" altLang="zh-HK" sz="1500" dirty="0">
                <a:latin typeface="Times New Roman"/>
                <a:ea typeface="新細明體"/>
              </a:rPr>
              <a:t>capital of </a:t>
            </a:r>
            <a:r>
              <a:rPr lang="en-US" altLang="zh-HK" sz="1500" dirty="0" smtClean="0">
                <a:latin typeface="Times New Roman"/>
                <a:ea typeface="新細明體"/>
              </a:rPr>
              <a:t>Kaifeng at that time. </a:t>
            </a:r>
            <a:r>
              <a:rPr lang="en-US" altLang="zh-HK" sz="1500" dirty="0">
                <a:latin typeface="Times New Roman"/>
                <a:ea typeface="新細明體"/>
              </a:rPr>
              <a:t>Unexpectedly,  Marshal Yue Fei then received twelve military orders from the imperial court </a:t>
            </a:r>
            <a:r>
              <a:rPr lang="en-US" altLang="zh-HK" sz="1500" dirty="0" smtClean="0">
                <a:latin typeface="Times New Roman"/>
                <a:ea typeface="新細明體"/>
              </a:rPr>
              <a:t>which ordered him to retreat immediately. </a:t>
            </a:r>
            <a:r>
              <a:rPr lang="en-US" altLang="zh-HK" sz="1500" dirty="0">
                <a:latin typeface="Times New Roman"/>
                <a:ea typeface="新細明體"/>
              </a:rPr>
              <a:t>Yue Fei returned to </a:t>
            </a:r>
            <a:r>
              <a:rPr lang="en-US" altLang="zh-HK" sz="1500" dirty="0" smtClean="0">
                <a:latin typeface="Times New Roman"/>
                <a:ea typeface="新細明體"/>
              </a:rPr>
              <a:t>the capital of Southern Song, </a:t>
            </a:r>
            <a:r>
              <a:rPr lang="en-US" altLang="zh-HK" sz="1500" dirty="0" err="1" smtClean="0">
                <a:latin typeface="Times New Roman"/>
                <a:ea typeface="新細明體"/>
              </a:rPr>
              <a:t>Lin’an</a:t>
            </a:r>
            <a:r>
              <a:rPr lang="en-US" altLang="zh-HK" sz="1500" dirty="0" smtClean="0">
                <a:latin typeface="Times New Roman"/>
                <a:ea typeface="新細明體"/>
              </a:rPr>
              <a:t> (</a:t>
            </a:r>
            <a:r>
              <a:rPr lang="zh-TW" altLang="en-US" sz="1500" dirty="0" smtClean="0">
                <a:latin typeface="Times New Roman"/>
                <a:ea typeface="新細明體"/>
              </a:rPr>
              <a:t>臨安，即杭州</a:t>
            </a:r>
            <a:r>
              <a:rPr lang="en-US" altLang="zh-HK" sz="1500" dirty="0" smtClean="0">
                <a:latin typeface="Times New Roman"/>
                <a:ea typeface="新細明體"/>
              </a:rPr>
              <a:t>Hangzhou), </a:t>
            </a:r>
            <a:r>
              <a:rPr lang="en-US" altLang="zh-HK" sz="1500" dirty="0">
                <a:latin typeface="Times New Roman"/>
                <a:ea typeface="新細明體"/>
              </a:rPr>
              <a:t>afterwards and was stripped of military power. In </a:t>
            </a:r>
            <a:r>
              <a:rPr lang="en-US" altLang="zh-HK" sz="1500" dirty="0" smtClean="0">
                <a:latin typeface="Times New Roman"/>
                <a:ea typeface="新細明體"/>
              </a:rPr>
              <a:t>AD1142</a:t>
            </a:r>
            <a:r>
              <a:rPr lang="en-US" altLang="zh-HK" sz="1500" dirty="0">
                <a:latin typeface="Times New Roman"/>
                <a:ea typeface="新細明體"/>
              </a:rPr>
              <a:t>, the imperial household ordered Yue Fei to commit suicide and at the same time executed Yue Yun under baseless charges.</a:t>
            </a:r>
            <a:endParaRPr kumimoji="0" lang="zh-HK" altLang="en-US" sz="1500" b="0" i="0" u="none" strike="noStrike" kern="0" cap="none" spc="0" normalizeH="0" baseline="0" noProof="0" dirty="0">
              <a:ln>
                <a:noFill/>
              </a:ln>
              <a:effectLst/>
              <a:uLnTx/>
              <a:uFillTx/>
              <a:latin typeface="Times New Roman"/>
              <a:ea typeface="新細明體"/>
            </a:endParaRPr>
          </a:p>
        </p:txBody>
      </p:sp>
    </p:spTree>
    <p:extLst>
      <p:ext uri="{BB962C8B-B14F-4D97-AF65-F5344CB8AC3E}">
        <p14:creationId xmlns:p14="http://schemas.microsoft.com/office/powerpoint/2010/main" val="904202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14" name="TextBox 1"/>
          <p:cNvSpPr txBox="1"/>
          <p:nvPr/>
        </p:nvSpPr>
        <p:spPr>
          <a:xfrm>
            <a:off x="441804" y="1270713"/>
            <a:ext cx="3684533" cy="707886"/>
          </a:xfrm>
          <a:prstGeom prst="rect">
            <a:avLst/>
          </a:prstGeom>
          <a:noFill/>
          <a:ln w="38100" cap="flat" cmpd="sng" algn="ctr">
            <a:no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HK" sz="2000" b="1" i="0" u="none" strike="noStrike" kern="1200" cap="none" spc="0" normalizeH="0" baseline="0" noProof="0" dirty="0">
                <a:ln>
                  <a:noFill/>
                </a:ln>
                <a:solidFill>
                  <a:srgbClr val="E36C0A"/>
                </a:solidFill>
                <a:effectLst/>
                <a:uLnTx/>
                <a:uFillTx/>
                <a:latin typeface="Times New Roman"/>
                <a:ea typeface="BiauKai"/>
                <a:cs typeface="Times New Roman"/>
              </a:rPr>
              <a:t>Appendix: Leonardo </a:t>
            </a:r>
            <a:r>
              <a:rPr kumimoji="0" lang="en-US" altLang="zh-HK" sz="2000" b="1" i="0" u="none" strike="noStrike" kern="1200" cap="none" spc="0" normalizeH="0" baseline="0" noProof="0" dirty="0" smtClean="0">
                <a:ln>
                  <a:noFill/>
                </a:ln>
                <a:solidFill>
                  <a:srgbClr val="E36C0A"/>
                </a:solidFill>
                <a:effectLst/>
                <a:uLnTx/>
                <a:uFillTx/>
                <a:latin typeface="Times New Roman"/>
                <a:ea typeface="BiauKai"/>
                <a:cs typeface="Times New Roman"/>
              </a:rPr>
              <a:t>da </a:t>
            </a:r>
            <a:r>
              <a:rPr kumimoji="0" lang="en-US" altLang="zh-HK" sz="2000" b="1" i="0" u="none" strike="noStrike" kern="1200" cap="none" spc="0" normalizeH="0" baseline="0" noProof="0" dirty="0">
                <a:ln>
                  <a:noFill/>
                </a:ln>
                <a:solidFill>
                  <a:srgbClr val="E36C0A"/>
                </a:solidFill>
                <a:effectLst/>
                <a:uLnTx/>
                <a:uFillTx/>
                <a:latin typeface="Times New Roman"/>
                <a:ea typeface="BiauKai"/>
                <a:cs typeface="Times New Roman"/>
              </a:rPr>
              <a:t>Vinci’s Crossbow</a:t>
            </a:r>
            <a:endParaRPr kumimoji="0" lang="zh-HK" altLang="en-US" sz="2000" b="0" i="0" u="none" strike="noStrike" kern="0" cap="none" spc="0" normalizeH="0" baseline="0" noProof="0" dirty="0">
              <a:ln>
                <a:noFill/>
              </a:ln>
              <a:solidFill>
                <a:sysClr val="window" lastClr="FFFFFF"/>
              </a:solidFill>
              <a:effectLst/>
              <a:uLnTx/>
              <a:uFillTx/>
              <a:latin typeface="Times New Roman"/>
              <a:ea typeface="新細明體"/>
            </a:endParaRPr>
          </a:p>
        </p:txBody>
      </p:sp>
      <p:pic>
        <p:nvPicPr>
          <p:cNvPr id="15" name="Picture 2" descr="Leonardo self.jpg"/>
          <p:cNvPicPr/>
          <p:nvPr/>
        </p:nvPicPr>
        <p:blipFill>
          <a:blip r:embed="rId3" cstate="print"/>
          <a:srcRect/>
          <a:stretch>
            <a:fillRect/>
          </a:stretch>
        </p:blipFill>
        <p:spPr bwMode="auto">
          <a:xfrm>
            <a:off x="1629295" y="2041071"/>
            <a:ext cx="1414972" cy="2328157"/>
          </a:xfrm>
          <a:prstGeom prst="rect">
            <a:avLst/>
          </a:prstGeom>
          <a:noFill/>
          <a:ln w="38100" cmpd="sng">
            <a:solidFill>
              <a:schemeClr val="bg1"/>
            </a:solidFill>
          </a:ln>
          <a:effectLst>
            <a:outerShdw blurRad="50800" dist="38100" dir="2700000" algn="tl" rotWithShape="0">
              <a:prstClr val="black">
                <a:alpha val="40000"/>
              </a:prstClr>
            </a:outerShdw>
          </a:effectLst>
        </p:spPr>
      </p:pic>
      <p:sp>
        <p:nvSpPr>
          <p:cNvPr id="17" name="TextBox 3"/>
          <p:cNvSpPr txBox="1"/>
          <p:nvPr/>
        </p:nvSpPr>
        <p:spPr>
          <a:xfrm>
            <a:off x="196645" y="4478371"/>
            <a:ext cx="3929692" cy="2315245"/>
          </a:xfrm>
          <a:prstGeom prst="rect">
            <a:avLst/>
          </a:prstGeom>
          <a:solidFill>
            <a:srgbClr val="1F497D">
              <a:lumMod val="20000"/>
              <a:lumOff val="80000"/>
            </a:srgbClr>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effectLst/>
                <a:uLnTx/>
                <a:uFillTx/>
                <a:latin typeface="Times New Roman"/>
                <a:ea typeface="新細明體"/>
              </a:rPr>
              <a:t>Leonardo </a:t>
            </a:r>
            <a:r>
              <a:rPr kumimoji="0" lang="en-US" sz="1500" b="0" i="0" u="none" strike="noStrike" kern="1200" cap="none" spc="0" normalizeH="0" baseline="0" noProof="0" dirty="0" smtClean="0">
                <a:ln>
                  <a:noFill/>
                </a:ln>
                <a:solidFill>
                  <a:srgbClr val="0070C0"/>
                </a:solidFill>
                <a:effectLst/>
                <a:uLnTx/>
                <a:uFillTx/>
                <a:latin typeface="Times New Roman"/>
                <a:ea typeface="新細明體"/>
              </a:rPr>
              <a:t>Da</a:t>
            </a:r>
            <a:r>
              <a:rPr kumimoji="0" lang="en-US" sz="1500" b="0" i="0" u="none" strike="noStrike" kern="1200" cap="none" spc="0" normalizeH="0" baseline="0" noProof="0" dirty="0" smtClean="0">
                <a:ln>
                  <a:noFill/>
                </a:ln>
                <a:effectLst/>
                <a:uLnTx/>
                <a:uFillTx/>
                <a:latin typeface="Times New Roman"/>
                <a:ea typeface="新細明體"/>
              </a:rPr>
              <a:t> </a:t>
            </a:r>
            <a:r>
              <a:rPr kumimoji="0" lang="en-US" sz="1500" b="0" i="0" u="none" strike="noStrike" kern="1200" cap="none" spc="0" normalizeH="0" baseline="0" noProof="0" dirty="0" err="1" smtClean="0">
                <a:ln>
                  <a:noFill/>
                </a:ln>
                <a:effectLst/>
                <a:uLnTx/>
                <a:uFillTx/>
                <a:latin typeface="Times New Roman"/>
                <a:ea typeface="新細明體"/>
              </a:rPr>
              <a:t>da</a:t>
            </a:r>
            <a:r>
              <a:rPr kumimoji="0" lang="en-US" sz="1500" b="0" i="0" u="none" strike="noStrike" kern="1200" cap="none" spc="0" normalizeH="0" baseline="0" noProof="0" dirty="0" smtClean="0">
                <a:ln>
                  <a:noFill/>
                </a:ln>
                <a:effectLst/>
                <a:uLnTx/>
                <a:uFillTx/>
                <a:latin typeface="Times New Roman"/>
                <a:ea typeface="新細明體"/>
              </a:rPr>
              <a:t> </a:t>
            </a:r>
            <a:r>
              <a:rPr kumimoji="0" lang="en-US" sz="1500" b="0" i="0" u="none" strike="noStrike" kern="1200" cap="none" spc="0" normalizeH="0" baseline="0" noProof="0" dirty="0">
                <a:ln>
                  <a:noFill/>
                </a:ln>
                <a:effectLst/>
                <a:uLnTx/>
                <a:uFillTx/>
                <a:latin typeface="Times New Roman"/>
                <a:ea typeface="新細明體"/>
              </a:rPr>
              <a:t>Vinci (1452-1519</a:t>
            </a:r>
            <a:r>
              <a:rPr lang="en-US" sz="1500" dirty="0">
                <a:latin typeface="Times New Roman"/>
                <a:ea typeface="新細明體"/>
              </a:rPr>
              <a:t>) was a famous painter from the </a:t>
            </a:r>
            <a:r>
              <a:rPr lang="en-US" altLang="zh-HK" sz="1500" dirty="0">
                <a:latin typeface="Times New Roman"/>
                <a:ea typeface="新細明體"/>
              </a:rPr>
              <a:t>Italian </a:t>
            </a:r>
            <a:r>
              <a:rPr lang="en-US" altLang="zh-HK" sz="1500" dirty="0" smtClean="0">
                <a:latin typeface="Times New Roman"/>
                <a:ea typeface="新細明體"/>
              </a:rPr>
              <a:t>Renaissance period</a:t>
            </a:r>
            <a:r>
              <a:rPr lang="en-US" altLang="zh-HK" sz="1500" dirty="0">
                <a:latin typeface="Times New Roman"/>
                <a:ea typeface="新細明體"/>
              </a:rPr>
              <a:t>. He was </a:t>
            </a:r>
            <a:r>
              <a:rPr lang="en-US" altLang="zh-HK" sz="1500" dirty="0" smtClean="0">
                <a:latin typeface="Times New Roman"/>
                <a:ea typeface="新細明體"/>
              </a:rPr>
              <a:t>widely </a:t>
            </a:r>
            <a:r>
              <a:rPr lang="en-US" altLang="zh-HK" sz="1500" dirty="0">
                <a:latin typeface="Times New Roman"/>
                <a:ea typeface="新細明體"/>
              </a:rPr>
              <a:t>known for producing “Mona Lisa” and “The Last Supper”. However, </a:t>
            </a:r>
            <a:r>
              <a:rPr lang="en-US" altLang="zh-HK" sz="1500" dirty="0" smtClean="0">
                <a:latin typeface="Times New Roman"/>
                <a:ea typeface="新細明體"/>
              </a:rPr>
              <a:t>Da Vinci was </a:t>
            </a:r>
            <a:r>
              <a:rPr lang="en-US" altLang="zh-HK" sz="1500" dirty="0">
                <a:latin typeface="Times New Roman"/>
                <a:ea typeface="新細明體"/>
              </a:rPr>
              <a:t>also a military engineer and he made weapon plans for new types of weapons on behalf of his monarch. Throughout his life, he designed many new, odd, and eccentric machines including airplanes, </a:t>
            </a:r>
            <a:r>
              <a:rPr lang="en-US" altLang="zh-HK" sz="1500" dirty="0" smtClean="0">
                <a:latin typeface="Times New Roman"/>
                <a:ea typeface="新細明體"/>
              </a:rPr>
              <a:t>tanks, a </a:t>
            </a:r>
            <a:r>
              <a:rPr lang="en-US" altLang="zh-HK" sz="1500" dirty="0">
                <a:latin typeface="Times New Roman"/>
                <a:ea typeface="新細明體"/>
              </a:rPr>
              <a:t>gigantic mechanical </a:t>
            </a:r>
            <a:r>
              <a:rPr lang="en-US" altLang="zh-HK" sz="1500" dirty="0" smtClean="0">
                <a:latin typeface="Times New Roman"/>
                <a:ea typeface="新細明體"/>
              </a:rPr>
              <a:t>crossbow, etc. </a:t>
            </a:r>
            <a:endParaRPr kumimoji="0" lang="zh-HK" altLang="en-US" sz="1500" b="0" i="0" u="none" strike="noStrike" kern="0" cap="none" spc="0" normalizeH="0" baseline="0" noProof="0" dirty="0">
              <a:ln>
                <a:noFill/>
              </a:ln>
              <a:effectLst/>
              <a:uLnTx/>
              <a:uFillTx/>
              <a:latin typeface="Times New Roman"/>
              <a:ea typeface="新細明體"/>
            </a:endParaRPr>
          </a:p>
        </p:txBody>
      </p:sp>
      <p:pic>
        <p:nvPicPr>
          <p:cNvPr id="18" name="Picture 4" descr="https://upload.wikimedia.org/wikipedia/commons/2/2f/Vinci%2C_Leonardo_da_-_Crossbow_sketch_-_1500.jpg"/>
          <p:cNvPicPr/>
          <p:nvPr/>
        </p:nvPicPr>
        <p:blipFill>
          <a:blip r:embed="rId4" cstate="print"/>
          <a:srcRect/>
          <a:stretch>
            <a:fillRect/>
          </a:stretch>
        </p:blipFill>
        <p:spPr bwMode="auto">
          <a:xfrm>
            <a:off x="4126337" y="1270713"/>
            <a:ext cx="4717006" cy="3469890"/>
          </a:xfrm>
          <a:prstGeom prst="rect">
            <a:avLst/>
          </a:prstGeom>
          <a:noFill/>
          <a:ln w="38100" cmpd="sng">
            <a:solidFill>
              <a:schemeClr val="bg1"/>
            </a:solidFill>
          </a:ln>
          <a:effectLst>
            <a:outerShdw blurRad="50800" dist="38100" dir="2700000" algn="tl" rotWithShape="0">
              <a:prstClr val="black">
                <a:alpha val="40000"/>
              </a:prstClr>
            </a:outerShdw>
          </a:effectLst>
        </p:spPr>
      </p:pic>
      <p:sp>
        <p:nvSpPr>
          <p:cNvPr id="20" name="TextBox 5"/>
          <p:cNvSpPr txBox="1"/>
          <p:nvPr/>
        </p:nvSpPr>
        <p:spPr>
          <a:xfrm>
            <a:off x="6805835" y="4928352"/>
            <a:ext cx="2037508" cy="646331"/>
          </a:xfrm>
          <a:prstGeom prst="rect">
            <a:avLst/>
          </a:prstGeom>
          <a:solidFill>
            <a:srgbClr val="4F81BD">
              <a:lumMod val="40000"/>
              <a:lumOff val="60000"/>
            </a:srgbClr>
          </a:solidFill>
          <a:ln w="38100" cap="flat" cmpd="sng" algn="ctr">
            <a:no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HK" b="0" i="0" u="none" kern="1200" cap="none" spc="0" normalizeH="0" baseline="0" noProof="0" dirty="0">
                <a:ln>
                  <a:noFill/>
                </a:ln>
                <a:effectLst/>
                <a:uLnTx/>
                <a:uFillTx/>
                <a:latin typeface="Times New Roman"/>
                <a:ea typeface="新細明體"/>
                <a:cs typeface="Times New Roman"/>
              </a:rPr>
              <a:t>Da Vinci’s</a:t>
            </a:r>
            <a:r>
              <a:rPr kumimoji="0" lang="en-US" altLang="zh-HK" b="0" i="0" u="none" strike="noStrike" kern="1200" cap="none" spc="0" normalizeH="0" baseline="0" noProof="0" dirty="0">
                <a:ln>
                  <a:noFill/>
                </a:ln>
                <a:solidFill>
                  <a:srgbClr val="000000"/>
                </a:solidFill>
                <a:effectLst/>
                <a:uLnTx/>
                <a:uFillTx/>
                <a:latin typeface="Times New Roman"/>
                <a:ea typeface="新細明體"/>
                <a:cs typeface="Times New Roman"/>
              </a:rPr>
              <a:t> </a:t>
            </a:r>
            <a:r>
              <a:rPr kumimoji="0" lang="en-US" altLang="zh-HK" b="0" i="0" u="none" strike="noStrike" kern="1200" cap="none" spc="0" normalizeH="0" baseline="0" noProof="0" dirty="0" smtClean="0">
                <a:ln>
                  <a:noFill/>
                </a:ln>
                <a:solidFill>
                  <a:srgbClr val="000000"/>
                </a:solidFill>
                <a:effectLst/>
                <a:uLnTx/>
                <a:uFillTx/>
                <a:latin typeface="Times New Roman"/>
                <a:ea typeface="新細明體"/>
                <a:cs typeface="Times New Roman"/>
              </a:rPr>
              <a:t>Crossbow </a:t>
            </a:r>
            <a:r>
              <a:rPr kumimoji="0" lang="en-US" altLang="zh-HK" b="0" i="0" u="none" strike="noStrike" kern="1200" cap="none" spc="0" normalizeH="0" baseline="0" noProof="0" dirty="0">
                <a:ln>
                  <a:noFill/>
                </a:ln>
                <a:solidFill>
                  <a:srgbClr val="000000"/>
                </a:solidFill>
                <a:effectLst/>
                <a:uLnTx/>
                <a:uFillTx/>
                <a:latin typeface="Times New Roman"/>
                <a:ea typeface="新細明體"/>
                <a:cs typeface="Times New Roman"/>
              </a:rPr>
              <a:t>blueprint</a:t>
            </a:r>
            <a:endParaRPr kumimoji="0" lang="zh-HK" altLang="en-US" b="0" i="0" u="none" strike="noStrike" kern="0" cap="none" spc="0" normalizeH="0" baseline="0" noProof="0" dirty="0">
              <a:ln>
                <a:noFill/>
              </a:ln>
              <a:solidFill>
                <a:sysClr val="window" lastClr="FFFFFF"/>
              </a:solidFill>
              <a:effectLst/>
              <a:uLnTx/>
              <a:uFillTx/>
              <a:latin typeface="Times New Roman"/>
              <a:ea typeface="新細明體"/>
            </a:endParaRPr>
          </a:p>
        </p:txBody>
      </p:sp>
      <p:cxnSp>
        <p:nvCxnSpPr>
          <p:cNvPr id="5" name="Straight Connector 4"/>
          <p:cNvCxnSpPr/>
          <p:nvPr/>
        </p:nvCxnSpPr>
        <p:spPr>
          <a:xfrm flipV="1">
            <a:off x="1321724" y="4655127"/>
            <a:ext cx="199505" cy="831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5821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pic>
        <p:nvPicPr>
          <p:cNvPr id="15" name="Picture 2"/>
          <p:cNvPicPr>
            <a:picLocks noChangeAspect="1" noChangeArrowheads="1"/>
          </p:cNvPicPr>
          <p:nvPr/>
        </p:nvPicPr>
        <p:blipFill>
          <a:blip r:embed="rId3" cstate="print"/>
          <a:srcRect/>
          <a:stretch>
            <a:fillRect/>
          </a:stretch>
        </p:blipFill>
        <p:spPr bwMode="auto">
          <a:xfrm>
            <a:off x="770315" y="1305440"/>
            <a:ext cx="7314397" cy="4175955"/>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sp>
        <p:nvSpPr>
          <p:cNvPr id="16" name="TextBox 2"/>
          <p:cNvSpPr txBox="1"/>
          <p:nvPr/>
        </p:nvSpPr>
        <p:spPr>
          <a:xfrm>
            <a:off x="512703" y="1208241"/>
            <a:ext cx="3279509" cy="1043264"/>
          </a:xfrm>
          <a:prstGeom prst="rect">
            <a:avLst/>
          </a:prstGeom>
          <a:solidFill>
            <a:schemeClr val="tx2">
              <a:lumMod val="20000"/>
              <a:lumOff val="80000"/>
            </a:schemeClr>
          </a:solidFill>
        </p:spPr>
        <p:txBody>
          <a:bodyPr wrap="square" rtlCol="0">
            <a:noAutofit/>
          </a:bodyPr>
          <a:lstStyle/>
          <a:p>
            <a:pPr>
              <a:spcAft>
                <a:spcPts val="0"/>
              </a:spcAft>
            </a:pPr>
            <a:r>
              <a:rPr lang="en-US" altLang="zh-HK" sz="1500" kern="1200" dirty="0">
                <a:effectLst/>
                <a:latin typeface="Times New Roman"/>
                <a:ea typeface="新細明體"/>
              </a:rPr>
              <a:t>A reproduction of a giant crossbow from </a:t>
            </a:r>
            <a:r>
              <a:rPr lang="en-US" altLang="zh-HK" sz="1500" dirty="0" smtClean="0">
                <a:latin typeface="Times New Roman"/>
                <a:ea typeface="新細明體"/>
              </a:rPr>
              <a:t>Da Vinci’s blueprints </a:t>
            </a:r>
            <a:r>
              <a:rPr lang="en-US" altLang="zh-HK" sz="1500" dirty="0">
                <a:latin typeface="Times New Roman"/>
                <a:ea typeface="新細明體"/>
              </a:rPr>
              <a:t>in the </a:t>
            </a:r>
            <a:r>
              <a:rPr lang="en-US" altLang="zh-HK" sz="1500" kern="1200" dirty="0">
                <a:effectLst/>
                <a:latin typeface="Times New Roman"/>
                <a:ea typeface="新細明體"/>
              </a:rPr>
              <a:t>Italian Museum (</a:t>
            </a:r>
            <a:r>
              <a:rPr lang="en-US" sz="1500" kern="1200" dirty="0">
                <a:effectLst/>
                <a:latin typeface="Times New Roman"/>
                <a:ea typeface="新細明體"/>
              </a:rPr>
              <a:t>Roma-Palazzo </a:t>
            </a:r>
            <a:r>
              <a:rPr lang="en-US" sz="1500" kern="1200" dirty="0" err="1">
                <a:effectLst/>
                <a:latin typeface="Times New Roman"/>
                <a:ea typeface="新細明體"/>
              </a:rPr>
              <a:t>della</a:t>
            </a:r>
            <a:r>
              <a:rPr lang="en-US" sz="1500" kern="1200" dirty="0">
                <a:effectLst/>
                <a:latin typeface="Times New Roman"/>
                <a:ea typeface="新細明體"/>
              </a:rPr>
              <a:t> </a:t>
            </a:r>
            <a:r>
              <a:rPr lang="en-US" sz="1500" kern="1200" dirty="0" err="1">
                <a:effectLst/>
                <a:latin typeface="Times New Roman"/>
                <a:ea typeface="新細明體"/>
              </a:rPr>
              <a:t>Cancelleria</a:t>
            </a:r>
            <a:r>
              <a:rPr lang="en-US" sz="1500" kern="1200" dirty="0">
                <a:effectLst/>
                <a:latin typeface="Times New Roman"/>
                <a:ea typeface="新細明體"/>
              </a:rPr>
              <a:t>).</a:t>
            </a:r>
            <a:endParaRPr lang="zh-HK" sz="1500" dirty="0">
              <a:effectLst/>
              <a:latin typeface="Times New Roman"/>
              <a:ea typeface="新細明體"/>
            </a:endParaRPr>
          </a:p>
        </p:txBody>
      </p:sp>
      <p:cxnSp>
        <p:nvCxnSpPr>
          <p:cNvPr id="18" name="Elbow Connector 8"/>
          <p:cNvCxnSpPr/>
          <p:nvPr/>
        </p:nvCxnSpPr>
        <p:spPr>
          <a:xfrm rot="5400000">
            <a:off x="4824620" y="4546205"/>
            <a:ext cx="1577237" cy="617927"/>
          </a:xfrm>
          <a:prstGeom prst="bentConnector3">
            <a:avLst>
              <a:gd name="adj1" fmla="val 50000"/>
            </a:avLst>
          </a:prstGeom>
          <a:ln w="28575" cmpd="sng">
            <a:solidFill>
              <a:srgbClr val="C00000"/>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9" name="TextBox 4"/>
          <p:cNvSpPr txBox="1"/>
          <p:nvPr/>
        </p:nvSpPr>
        <p:spPr>
          <a:xfrm>
            <a:off x="512704" y="5643785"/>
            <a:ext cx="7899776" cy="1043265"/>
          </a:xfrm>
          <a:prstGeom prst="rect">
            <a:avLst/>
          </a:prstGeom>
          <a:solidFill>
            <a:schemeClr val="accent5">
              <a:lumMod val="20000"/>
              <a:lumOff val="80000"/>
            </a:schemeClr>
          </a:solidFill>
        </p:spPr>
        <p:txBody>
          <a:bodyPr wrap="square" rtlCol="0">
            <a:noAutofit/>
          </a:bodyPr>
          <a:lstStyle/>
          <a:p>
            <a:pPr>
              <a:lnSpc>
                <a:spcPct val="110000"/>
              </a:lnSpc>
              <a:spcAft>
                <a:spcPts val="0"/>
              </a:spcAft>
            </a:pPr>
            <a:r>
              <a:rPr lang="en-US" altLang="zh-HK" sz="1500" b="1" kern="1200" dirty="0">
                <a:solidFill>
                  <a:srgbClr val="000000"/>
                </a:solidFill>
                <a:effectLst/>
                <a:latin typeface="Times New Roman"/>
                <a:ea typeface="新細明體"/>
                <a:cs typeface="Times New Roman"/>
              </a:rPr>
              <a:t>Question 1: </a:t>
            </a:r>
            <a:r>
              <a:rPr lang="en-US" altLang="zh-HK" sz="1500" kern="1200" dirty="0">
                <a:effectLst/>
                <a:latin typeface="Times New Roman"/>
                <a:ea typeface="新細明體"/>
                <a:cs typeface="Times New Roman"/>
              </a:rPr>
              <a:t>The most important </a:t>
            </a:r>
            <a:r>
              <a:rPr lang="en-US" altLang="zh-HK" sz="1500" kern="1200" dirty="0" smtClean="0">
                <a:effectLst/>
                <a:latin typeface="Times New Roman"/>
                <a:ea typeface="新細明體"/>
                <a:cs typeface="Times New Roman"/>
              </a:rPr>
              <a:t>parts </a:t>
            </a:r>
            <a:r>
              <a:rPr lang="en-US" altLang="zh-HK" sz="1500" kern="1200" dirty="0">
                <a:effectLst/>
                <a:latin typeface="Times New Roman"/>
                <a:ea typeface="新細明體"/>
                <a:cs typeface="Times New Roman"/>
              </a:rPr>
              <a:t>of the mechanical crossbow are </a:t>
            </a:r>
            <a:r>
              <a:rPr lang="en-US" altLang="zh-HK" sz="1500" kern="1200" dirty="0" smtClean="0">
                <a:effectLst/>
                <a:latin typeface="Times New Roman"/>
                <a:ea typeface="新細明體"/>
                <a:cs typeface="Times New Roman"/>
              </a:rPr>
              <a:t>the </a:t>
            </a:r>
            <a:r>
              <a:rPr lang="en-US" altLang="zh-HK" sz="1500" kern="1200" dirty="0">
                <a:effectLst/>
                <a:latin typeface="Times New Roman"/>
                <a:ea typeface="新細明體"/>
                <a:cs typeface="Times New Roman"/>
              </a:rPr>
              <a:t>two wheels on its left and right. When they turn, they pull the bowstring back. </a:t>
            </a:r>
            <a:r>
              <a:rPr lang="en-US" altLang="zh-HK" sz="1500" dirty="0">
                <a:latin typeface="Times New Roman"/>
                <a:ea typeface="新細明體"/>
                <a:cs typeface="Times New Roman"/>
              </a:rPr>
              <a:t>Can you explain how </a:t>
            </a:r>
            <a:r>
              <a:rPr lang="en-US" altLang="zh-HK" sz="1500" dirty="0" smtClean="0">
                <a:latin typeface="Times New Roman"/>
                <a:ea typeface="新細明體"/>
                <a:cs typeface="Times New Roman"/>
              </a:rPr>
              <a:t>the mechanical crossbow works </a:t>
            </a:r>
            <a:r>
              <a:rPr lang="en-US" altLang="zh-HK" sz="1500" dirty="0">
                <a:latin typeface="Times New Roman"/>
                <a:ea typeface="新細明體"/>
                <a:cs typeface="Times New Roman"/>
              </a:rPr>
              <a:t>using the </a:t>
            </a:r>
            <a:r>
              <a:rPr lang="en-US" altLang="zh-HK" sz="1500" dirty="0" smtClean="0">
                <a:latin typeface="Times New Roman"/>
                <a:ea typeface="新細明體"/>
                <a:cs typeface="Times New Roman"/>
              </a:rPr>
              <a:t>image on </a:t>
            </a:r>
            <a:r>
              <a:rPr lang="en-US" altLang="zh-HK" sz="1500" dirty="0">
                <a:latin typeface="Times New Roman"/>
                <a:ea typeface="新細明體"/>
                <a:cs typeface="Times New Roman"/>
              </a:rPr>
              <a:t>this page? (Hint: When these two wheels move, how do the large wooden gears on the upper planks and the wooden block with an iron nail in front of it move?)</a:t>
            </a:r>
            <a:endParaRPr lang="zh-HK" sz="1500" dirty="0">
              <a:effectLst/>
              <a:highlight>
                <a:srgbClr val="FFFF00"/>
              </a:highlight>
              <a:latin typeface="Times New Roman"/>
              <a:ea typeface="新細明體"/>
            </a:endParaRPr>
          </a:p>
        </p:txBody>
      </p:sp>
    </p:spTree>
    <p:extLst>
      <p:ext uri="{BB962C8B-B14F-4D97-AF65-F5344CB8AC3E}">
        <p14:creationId xmlns:p14="http://schemas.microsoft.com/office/powerpoint/2010/main" val="252850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grpSp>
        <p:nvGrpSpPr>
          <p:cNvPr id="12" name="群組 11"/>
          <p:cNvGrpSpPr/>
          <p:nvPr/>
        </p:nvGrpSpPr>
        <p:grpSpPr>
          <a:xfrm>
            <a:off x="1392555" y="1917700"/>
            <a:ext cx="6358891" cy="3559174"/>
            <a:chOff x="-83178" y="25017"/>
            <a:chExt cx="6941178" cy="3499098"/>
          </a:xfrm>
        </p:grpSpPr>
        <p:pic>
          <p:nvPicPr>
            <p:cNvPr id="13" name="Picture 4"/>
            <p:cNvPicPr>
              <a:picLocks noChangeAspect="1" noChangeArrowheads="1"/>
            </p:cNvPicPr>
            <p:nvPr/>
          </p:nvPicPr>
          <p:blipFill>
            <a:blip r:embed="rId3" cstate="print"/>
            <a:srcRect/>
            <a:stretch>
              <a:fillRect/>
            </a:stretch>
          </p:blipFill>
          <p:spPr bwMode="auto">
            <a:xfrm>
              <a:off x="-83178" y="25017"/>
              <a:ext cx="3456383" cy="2278945"/>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pic>
          <p:nvPicPr>
            <p:cNvPr id="14" name="Picture 5"/>
            <p:cNvPicPr>
              <a:picLocks noChangeAspect="1" noChangeArrowheads="1"/>
            </p:cNvPicPr>
            <p:nvPr/>
          </p:nvPicPr>
          <p:blipFill>
            <a:blip r:embed="rId4" cstate="print"/>
            <a:srcRect/>
            <a:stretch>
              <a:fillRect/>
            </a:stretch>
          </p:blipFill>
          <p:spPr bwMode="auto">
            <a:xfrm>
              <a:off x="3501008" y="25017"/>
              <a:ext cx="3356992" cy="2284691"/>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sp>
          <p:nvSpPr>
            <p:cNvPr id="15" name="TextBox 21"/>
            <p:cNvSpPr txBox="1"/>
            <p:nvPr/>
          </p:nvSpPr>
          <p:spPr>
            <a:xfrm>
              <a:off x="0" y="2447957"/>
              <a:ext cx="6858000" cy="1076158"/>
            </a:xfrm>
            <a:prstGeom prst="rect">
              <a:avLst/>
            </a:prstGeom>
            <a:solidFill>
              <a:schemeClr val="accent5">
                <a:lumMod val="20000"/>
                <a:lumOff val="80000"/>
              </a:schemeClr>
            </a:solidFill>
          </p:spPr>
          <p:txBody>
            <a:bodyPr wrap="square" rtlCol="0">
              <a:noAutofit/>
            </a:bodyPr>
            <a:lstStyle/>
            <a:p>
              <a:pPr>
                <a:spcAft>
                  <a:spcPts val="0"/>
                </a:spcAft>
              </a:pPr>
              <a:r>
                <a:rPr lang="en-US" altLang="zh-HK" sz="1500" b="1" kern="1200" dirty="0">
                  <a:solidFill>
                    <a:srgbClr val="000000"/>
                  </a:solidFill>
                  <a:effectLst/>
                  <a:latin typeface="Times New Roman"/>
                  <a:ea typeface="新細明體"/>
                </a:rPr>
                <a:t>Question 2: </a:t>
              </a:r>
              <a:r>
                <a:rPr lang="en-US" altLang="zh-HK" sz="1500" dirty="0">
                  <a:solidFill>
                    <a:srgbClr val="000000"/>
                  </a:solidFill>
                  <a:latin typeface="Times New Roman"/>
                  <a:ea typeface="新細明體"/>
                </a:rPr>
                <a:t>Since the invention of mechanical crossbows, the level of the Southern Song’s science and technology no longer lagged behind Europe. How true is </a:t>
              </a:r>
              <a:r>
                <a:rPr lang="en-US" altLang="zh-HK" sz="1500" dirty="0">
                  <a:latin typeface="Times New Roman"/>
                  <a:ea typeface="新細明體"/>
                </a:rPr>
                <a:t>this claim? Express your opinion. (Hint: compare the Southern Song period to the </a:t>
              </a:r>
              <a:r>
                <a:rPr lang="en-US" altLang="zh-HK" sz="1500" dirty="0" smtClean="0">
                  <a:latin typeface="Times New Roman"/>
                  <a:ea typeface="新細明體"/>
                </a:rPr>
                <a:t>Da Vinci period</a:t>
              </a:r>
              <a:r>
                <a:rPr lang="en-US" altLang="zh-HK" sz="1500" dirty="0">
                  <a:latin typeface="Times New Roman"/>
                  <a:ea typeface="新細明體"/>
                </a:rPr>
                <a:t>)</a:t>
              </a:r>
              <a:endParaRPr lang="zh-HK" sz="1500" dirty="0">
                <a:effectLst/>
                <a:latin typeface="Times New Roman"/>
                <a:ea typeface="新細明體"/>
              </a:endParaRPr>
            </a:p>
          </p:txBody>
        </p:sp>
      </p:grpSp>
      <p:sp>
        <p:nvSpPr>
          <p:cNvPr id="9" name="Oval 22"/>
          <p:cNvSpPr/>
          <p:nvPr/>
        </p:nvSpPr>
        <p:spPr>
          <a:xfrm>
            <a:off x="3526155" y="2258475"/>
            <a:ext cx="725641" cy="805687"/>
          </a:xfrm>
          <a:prstGeom prst="ellipse">
            <a:avLst/>
          </a:prstGeom>
          <a:noFill/>
          <a:ln w="28575" cmpd="sng">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sp>
        <p:nvSpPr>
          <p:cNvPr id="10" name="Oval 23"/>
          <p:cNvSpPr/>
          <p:nvPr/>
        </p:nvSpPr>
        <p:spPr>
          <a:xfrm>
            <a:off x="5863480" y="2624697"/>
            <a:ext cx="923543" cy="878932"/>
          </a:xfrm>
          <a:prstGeom prst="ellipse">
            <a:avLst/>
          </a:prstGeom>
          <a:noFill/>
          <a:ln w="28575" cmpd="sng">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spTree>
    <p:extLst>
      <p:ext uri="{BB962C8B-B14F-4D97-AF65-F5344CB8AC3E}">
        <p14:creationId xmlns:p14="http://schemas.microsoft.com/office/powerpoint/2010/main" val="100743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anim calcmode="lin" valueType="num">
                                      <p:cBhvr>
                                        <p:cTn id="13" dur="2000" fill="hold"/>
                                        <p:tgtEl>
                                          <p:spTgt spid="10"/>
                                        </p:tgtEl>
                                        <p:attrNameLst>
                                          <p:attrName>ppt_w</p:attrName>
                                        </p:attrNameLst>
                                      </p:cBhvr>
                                      <p:tavLst>
                                        <p:tav tm="0" fmla="#ppt_w*sin(2.5*pi*$)">
                                          <p:val>
                                            <p:fltVal val="0"/>
                                          </p:val>
                                        </p:tav>
                                        <p:tav tm="100000">
                                          <p:val>
                                            <p:fltVal val="1"/>
                                          </p:val>
                                        </p:tav>
                                      </p:tavLst>
                                    </p:anim>
                                    <p:anim calcmode="lin" valueType="num">
                                      <p:cBhvr>
                                        <p:cTn id="1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12" name="TextBox 4"/>
          <p:cNvSpPr txBox="1"/>
          <p:nvPr/>
        </p:nvSpPr>
        <p:spPr>
          <a:xfrm>
            <a:off x="423424" y="1295681"/>
            <a:ext cx="3386358" cy="646331"/>
          </a:xfrm>
          <a:prstGeom prst="rect">
            <a:avLst/>
          </a:prstGeom>
          <a:solidFill>
            <a:srgbClr val="8064A2">
              <a:lumMod val="40000"/>
              <a:lumOff val="60000"/>
            </a:srgbClr>
          </a:solidFill>
          <a:ln>
            <a:noFill/>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b="1" dirty="0">
                <a:solidFill>
                  <a:srgbClr val="000000"/>
                </a:solidFill>
                <a:latin typeface="Times New Roman"/>
                <a:ea typeface="新細明體"/>
                <a:cs typeface="Times New Roman"/>
              </a:rPr>
              <a:t>Answers to </a:t>
            </a:r>
            <a:r>
              <a:rPr lang="en-US" altLang="zh-CN" b="1" dirty="0" smtClean="0">
                <a:solidFill>
                  <a:srgbClr val="000000"/>
                </a:solidFill>
                <a:latin typeface="Times New Roman"/>
                <a:ea typeface="新細明體"/>
                <a:cs typeface="Times New Roman"/>
              </a:rPr>
              <a:t>“</a:t>
            </a:r>
            <a:r>
              <a:rPr lang="en-US" altLang="zh-CN" b="1" dirty="0">
                <a:solidFill>
                  <a:srgbClr val="000000"/>
                </a:solidFill>
                <a:latin typeface="Times New Roman"/>
                <a:ea typeface="新細明體"/>
                <a:cs typeface="Times New Roman"/>
              </a:rPr>
              <a:t>Da Vinci’s </a:t>
            </a:r>
            <a:r>
              <a:rPr lang="en-US" altLang="zh-CN" b="1" dirty="0" smtClean="0">
                <a:solidFill>
                  <a:srgbClr val="000000"/>
                </a:solidFill>
                <a:latin typeface="Times New Roman"/>
                <a:ea typeface="新細明體"/>
                <a:cs typeface="Times New Roman"/>
              </a:rPr>
              <a:t>Giant </a:t>
            </a:r>
            <a:r>
              <a:rPr lang="en-US" altLang="zh-CN" b="1" dirty="0">
                <a:solidFill>
                  <a:srgbClr val="000000"/>
                </a:solidFill>
                <a:latin typeface="Times New Roman"/>
                <a:ea typeface="新細明體"/>
                <a:cs typeface="Times New Roman"/>
              </a:rPr>
              <a:t>Crossbow” Question</a:t>
            </a:r>
            <a:endParaRPr kumimoji="0" lang="en-US" b="0" i="0" u="none" strike="noStrike" kern="0" cap="none" spc="0" normalizeH="0" baseline="0" noProof="0" dirty="0">
              <a:ln>
                <a:noFill/>
              </a:ln>
              <a:solidFill>
                <a:sysClr val="windowText" lastClr="000000"/>
              </a:solidFill>
              <a:effectLst/>
              <a:uLnTx/>
              <a:uFillTx/>
              <a:latin typeface="Times New Roman"/>
              <a:ea typeface="新細明體"/>
              <a:cs typeface="Times New Roman"/>
            </a:endParaRPr>
          </a:p>
        </p:txBody>
      </p:sp>
      <p:grpSp>
        <p:nvGrpSpPr>
          <p:cNvPr id="13" name="群組 12"/>
          <p:cNvGrpSpPr/>
          <p:nvPr/>
        </p:nvGrpSpPr>
        <p:grpSpPr>
          <a:xfrm>
            <a:off x="969178" y="2232829"/>
            <a:ext cx="3429000" cy="2554605"/>
            <a:chOff x="0" y="0"/>
            <a:chExt cx="3567112" cy="2657475"/>
          </a:xfrm>
        </p:grpSpPr>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567112" cy="265747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5" name="TextBox 7"/>
            <p:cNvSpPr txBox="1"/>
            <p:nvPr/>
          </p:nvSpPr>
          <p:spPr>
            <a:xfrm>
              <a:off x="0" y="0"/>
              <a:ext cx="1727835" cy="425878"/>
            </a:xfrm>
            <a:prstGeom prst="rect">
              <a:avLst/>
            </a:prstGeom>
            <a:noFill/>
          </p:spPr>
          <p:txBody>
            <a:bodyPr wrap="square" rtlCol="0">
              <a:noAutofit/>
            </a:bodyPr>
            <a:lstStyle/>
            <a:p>
              <a:pPr>
                <a:spcAft>
                  <a:spcPts val="0"/>
                </a:spcAft>
              </a:pPr>
              <a:r>
                <a:rPr lang="en-US" altLang="zh-CN" sz="1400" b="1" dirty="0">
                  <a:solidFill>
                    <a:srgbClr val="000000"/>
                  </a:solidFill>
                  <a:latin typeface="Times New Roman"/>
                  <a:ea typeface="新細明體"/>
                  <a:cs typeface="Times New Roman"/>
                </a:rPr>
                <a:t>Song Dynasty Crossbow Machine</a:t>
              </a:r>
              <a:endParaRPr lang="en-US" sz="1400" b="1" dirty="0">
                <a:effectLst/>
                <a:latin typeface="Times New Roman"/>
                <a:ea typeface="新細明體"/>
                <a:cs typeface="Times New Roman"/>
              </a:endParaRPr>
            </a:p>
          </p:txBody>
        </p:sp>
        <p:sp>
          <p:nvSpPr>
            <p:cNvPr id="16" name="TextBox 9"/>
            <p:cNvSpPr txBox="1"/>
            <p:nvPr/>
          </p:nvSpPr>
          <p:spPr>
            <a:xfrm>
              <a:off x="1727835" y="114299"/>
              <a:ext cx="969781" cy="439699"/>
            </a:xfrm>
            <a:prstGeom prst="rect">
              <a:avLst/>
            </a:prstGeom>
            <a:noFill/>
          </p:spPr>
          <p:txBody>
            <a:bodyPr wrap="square" rtlCol="0">
              <a:noAutofit/>
            </a:bodyPr>
            <a:lstStyle/>
            <a:p>
              <a:pPr>
                <a:spcAft>
                  <a:spcPts val="0"/>
                </a:spcAft>
              </a:pPr>
              <a:r>
                <a:rPr lang="en-US" sz="1500" dirty="0">
                  <a:solidFill>
                    <a:srgbClr val="000000"/>
                  </a:solidFill>
                  <a:latin typeface="Times New Roman" panose="02020603050405020304" pitchFamily="18" charset="0"/>
                  <a:ea typeface="新細明體"/>
                  <a:cs typeface="Times New Roman" panose="02020603050405020304" pitchFamily="18" charset="0"/>
                </a:rPr>
                <a:t>Trigger</a:t>
              </a:r>
              <a:endParaRPr lang="en-US" sz="1500" dirty="0">
                <a:effectLst/>
                <a:latin typeface="Times New Roman" panose="02020603050405020304" pitchFamily="18" charset="0"/>
                <a:ea typeface="新細明體"/>
                <a:cs typeface="Times New Roman" panose="02020603050405020304" pitchFamily="18" charset="0"/>
              </a:endParaRPr>
            </a:p>
          </p:txBody>
        </p:sp>
        <p:cxnSp>
          <p:nvCxnSpPr>
            <p:cNvPr id="17" name="Straight Arrow Connector 11"/>
            <p:cNvCxnSpPr/>
            <p:nvPr/>
          </p:nvCxnSpPr>
          <p:spPr>
            <a:xfrm>
              <a:off x="2107592" y="553998"/>
              <a:ext cx="0" cy="312132"/>
            </a:xfrm>
            <a:prstGeom prst="straightConnector1">
              <a:avLst/>
            </a:prstGeom>
            <a:ln w="28575" cmpd="sng">
              <a:solidFill>
                <a:srgbClr val="FF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18" name="TextBox 8"/>
          <p:cNvSpPr txBox="1"/>
          <p:nvPr/>
        </p:nvSpPr>
        <p:spPr>
          <a:xfrm>
            <a:off x="4606054" y="2225209"/>
            <a:ext cx="3590747" cy="3108791"/>
          </a:xfrm>
          <a:prstGeom prst="rect">
            <a:avLst/>
          </a:prstGeom>
          <a:solidFill>
            <a:schemeClr val="accent5">
              <a:lumMod val="20000"/>
              <a:lumOff val="80000"/>
            </a:schemeClr>
          </a:solidFill>
          <a:ln>
            <a:noFill/>
          </a:ln>
        </p:spPr>
        <p:txBody>
          <a:bodyPr wrap="square" rtlCol="0">
            <a:noAutofit/>
          </a:bodyPr>
          <a:lstStyle/>
          <a:p>
            <a:pPr>
              <a:lnSpc>
                <a:spcPct val="110000"/>
              </a:lnSpc>
              <a:spcAft>
                <a:spcPts val="0"/>
              </a:spcAft>
            </a:pPr>
            <a:r>
              <a:rPr lang="en-US" altLang="zh-CN" sz="1500" kern="1200" dirty="0">
                <a:solidFill>
                  <a:srgbClr val="000000"/>
                </a:solidFill>
                <a:effectLst/>
                <a:latin typeface="Times New Roman"/>
                <a:ea typeface="新細明體"/>
                <a:cs typeface="Times New Roman"/>
              </a:rPr>
              <a:t>To </a:t>
            </a:r>
            <a:r>
              <a:rPr lang="en-US" altLang="zh-CN" sz="1500" kern="1200" dirty="0">
                <a:effectLst/>
                <a:latin typeface="Times New Roman"/>
                <a:ea typeface="新細明體"/>
                <a:cs typeface="Times New Roman"/>
              </a:rPr>
              <a:t>make giant crossbows, hard wood had to be chosen and large bows had to be made. Most importantly, one had to think of</a:t>
            </a:r>
            <a:r>
              <a:rPr lang="en-US" altLang="zh-CN" sz="1500" dirty="0">
                <a:latin typeface="Times New Roman"/>
                <a:ea typeface="新細明體"/>
                <a:cs typeface="Times New Roman"/>
              </a:rPr>
              <a:t> a way to pull the bowstring back to the greatest possible extent. The Song </a:t>
            </a:r>
            <a:r>
              <a:rPr lang="en-US" altLang="zh-CN" sz="1500" dirty="0" smtClean="0">
                <a:latin typeface="Times New Roman"/>
                <a:ea typeface="新細明體"/>
                <a:cs typeface="Times New Roman"/>
              </a:rPr>
              <a:t>Dynasty’s crossbow </a:t>
            </a:r>
            <a:r>
              <a:rPr lang="en-US" altLang="zh-CN" sz="1500" dirty="0">
                <a:latin typeface="Times New Roman"/>
                <a:ea typeface="新細明體"/>
                <a:cs typeface="Times New Roman"/>
              </a:rPr>
              <a:t>machine used manpower to turn the wooden wheels on both sides and pull the bowstring backwards. The string would be fastened onto the trigger. When it was time to shoot, the trigger could be pulled down and the arrow would naturally fly straight out. </a:t>
            </a:r>
            <a:endParaRPr lang="en-US" sz="1500" dirty="0">
              <a:effectLst/>
              <a:latin typeface="Times New Roman"/>
              <a:ea typeface="新細明體"/>
              <a:cs typeface="Times New Roman"/>
            </a:endParaRPr>
          </a:p>
        </p:txBody>
      </p:sp>
    </p:spTree>
    <p:extLst>
      <p:ext uri="{BB962C8B-B14F-4D97-AF65-F5344CB8AC3E}">
        <p14:creationId xmlns:p14="http://schemas.microsoft.com/office/powerpoint/2010/main" val="2979292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8" name="TextBox 3"/>
          <p:cNvSpPr txBox="1"/>
          <p:nvPr/>
        </p:nvSpPr>
        <p:spPr>
          <a:xfrm>
            <a:off x="198120" y="1208242"/>
            <a:ext cx="3718560" cy="5596418"/>
          </a:xfrm>
          <a:prstGeom prst="rect">
            <a:avLst/>
          </a:prstGeom>
          <a:noFill/>
          <a:ln w="25400" cap="flat" cmpd="sng" algn="ctr">
            <a:noFill/>
            <a:prstDash val="solid"/>
          </a:ln>
          <a:effectLst/>
        </p:spPr>
        <p:txBody>
          <a:bodyPr wrap="square" rtlCol="0">
            <a:noAutofit/>
          </a:bodyPr>
          <a:lstStyle/>
          <a:p>
            <a:pPr marL="0" marR="0" lvl="0" indent="0" defTabSz="914400" eaLnBrk="1" fontAlgn="auto" latinLnBrk="0" hangingPunct="1">
              <a:lnSpc>
                <a:spcPct val="110000"/>
              </a:lnSpc>
              <a:spcBef>
                <a:spcPts val="0"/>
              </a:spcBef>
              <a:spcAft>
                <a:spcPts val="0"/>
              </a:spcAft>
              <a:buClrTx/>
              <a:buSzTx/>
              <a:buFontTx/>
              <a:buNone/>
              <a:tabLst/>
              <a:defRPr/>
            </a:pPr>
            <a:r>
              <a:rPr lang="en-US" altLang="zh-HK" sz="1500" u="sng" dirty="0">
                <a:solidFill>
                  <a:srgbClr val="000000"/>
                </a:solidFill>
                <a:latin typeface="Times New Roman"/>
                <a:ea typeface="新細明體"/>
                <a:cs typeface="Times New Roman"/>
              </a:rPr>
              <a:t>Basic information about the battle</a:t>
            </a:r>
            <a:endParaRPr kumimoji="0" lang="zh-HK" altLang="en-US" sz="1500" b="0" i="0" u="sng" strike="noStrike" kern="0" cap="none" spc="0" normalizeH="0" baseline="0" noProof="0" dirty="0">
              <a:ln>
                <a:noFill/>
              </a:ln>
              <a:solidFill>
                <a:sysClr val="window" lastClr="FFFFFF"/>
              </a:solidFill>
              <a:effectLst/>
              <a:uLnTx/>
              <a:uFillTx/>
              <a:latin typeface="Times New Roman"/>
              <a:ea typeface="新細明體"/>
            </a:endParaRPr>
          </a:p>
          <a:p>
            <a:pPr marL="0" marR="0" lvl="0" indent="0" defTabSz="914400" eaLnBrk="1" fontAlgn="auto" latinLnBrk="0" hangingPunct="1">
              <a:lnSpc>
                <a:spcPct val="110000"/>
              </a:lnSpc>
              <a:spcBef>
                <a:spcPts val="0"/>
              </a:spcBef>
              <a:spcAft>
                <a:spcPts val="0"/>
              </a:spcAft>
              <a:buClrTx/>
              <a:buSzTx/>
              <a:buFontTx/>
              <a:buNone/>
              <a:tabLst/>
              <a:defRPr/>
            </a:pPr>
            <a:r>
              <a:rPr kumimoji="0" lang="en-US" altLang="zh-HK" sz="1500" b="0" i="0" u="none" strike="noStrike" kern="1200" cap="none" spc="0" normalizeH="0" baseline="0" noProof="0" dirty="0">
                <a:ln>
                  <a:noFill/>
                </a:ln>
                <a:effectLst/>
                <a:uLnTx/>
                <a:uFillTx/>
                <a:latin typeface="Times New Roman"/>
                <a:ea typeface="新細明體"/>
                <a:cs typeface="Times New Roman"/>
              </a:rPr>
              <a:t>Year: </a:t>
            </a:r>
            <a:r>
              <a:rPr kumimoji="0" lang="en-US" altLang="zh-HK" sz="1500" b="0" i="0" u="none" strike="noStrike" kern="1200" cap="none" spc="0" normalizeH="0" baseline="0" noProof="0" dirty="0" smtClean="0">
                <a:ln>
                  <a:noFill/>
                </a:ln>
                <a:effectLst/>
                <a:uLnTx/>
                <a:uFillTx/>
                <a:latin typeface="Times New Roman"/>
                <a:ea typeface="新細明體"/>
                <a:cs typeface="Times New Roman"/>
              </a:rPr>
              <a:t>AD1140</a:t>
            </a:r>
            <a:endParaRPr kumimoji="0" lang="en-US" altLang="zh-HK" sz="1500" b="0" i="0" u="none" strike="noStrike" kern="1200" cap="none" spc="0" normalizeH="0" baseline="0" noProof="0" dirty="0">
              <a:ln>
                <a:noFill/>
              </a:ln>
              <a:effectLst/>
              <a:uLnTx/>
              <a:uFillTx/>
              <a:latin typeface="Times New Roman"/>
              <a:ea typeface="新細明體"/>
              <a:cs typeface="Times New Roman"/>
            </a:endParaRPr>
          </a:p>
          <a:p>
            <a:pPr marL="0" marR="0" lvl="0" indent="0" defTabSz="914400" eaLnBrk="1" fontAlgn="auto" latinLnBrk="0" hangingPunct="1">
              <a:lnSpc>
                <a:spcPct val="110000"/>
              </a:lnSpc>
              <a:spcBef>
                <a:spcPts val="0"/>
              </a:spcBef>
              <a:spcAft>
                <a:spcPts val="0"/>
              </a:spcAft>
              <a:buClrTx/>
              <a:buSzTx/>
              <a:buFontTx/>
              <a:buNone/>
              <a:tabLst/>
              <a:defRPr/>
            </a:pPr>
            <a:r>
              <a:rPr lang="en-US" altLang="zh-HK" sz="1500" dirty="0" smtClean="0">
                <a:latin typeface="Times New Roman"/>
                <a:ea typeface="新細明體"/>
                <a:cs typeface="Times New Roman"/>
              </a:rPr>
              <a:t>Location</a:t>
            </a:r>
            <a:r>
              <a:rPr lang="en-US" altLang="zh-HK" sz="1500" dirty="0">
                <a:latin typeface="Times New Roman"/>
                <a:ea typeface="新細明體"/>
                <a:cs typeface="Times New Roman"/>
              </a:rPr>
              <a:t>: </a:t>
            </a:r>
            <a:r>
              <a:rPr lang="en-US" altLang="zh-HK" sz="1500" dirty="0" err="1">
                <a:latin typeface="Times New Roman"/>
                <a:ea typeface="新細明體"/>
                <a:cs typeface="Times New Roman"/>
              </a:rPr>
              <a:t>Yancheng</a:t>
            </a:r>
            <a:r>
              <a:rPr lang="en-US" altLang="zh-HK" sz="1500" dirty="0">
                <a:latin typeface="Times New Roman"/>
                <a:ea typeface="新細明體"/>
                <a:cs typeface="Times New Roman"/>
              </a:rPr>
              <a:t> </a:t>
            </a:r>
            <a:r>
              <a:rPr lang="en-US" altLang="zh-HK" sz="1500" dirty="0" smtClean="0">
                <a:latin typeface="Times New Roman"/>
                <a:ea typeface="新細明體"/>
                <a:cs typeface="Times New Roman"/>
              </a:rPr>
              <a:t>County, </a:t>
            </a:r>
            <a:r>
              <a:rPr lang="en-US" altLang="zh-HK" sz="1500" dirty="0">
                <a:latin typeface="Times New Roman"/>
                <a:ea typeface="新細明體"/>
                <a:cs typeface="Times New Roman"/>
              </a:rPr>
              <a:t>mid-southern Henan</a:t>
            </a:r>
          </a:p>
          <a:p>
            <a:pPr marL="0" marR="0" lvl="0" indent="0" defTabSz="914400" eaLnBrk="1" fontAlgn="auto" latinLnBrk="0" hangingPunct="1">
              <a:lnSpc>
                <a:spcPct val="110000"/>
              </a:lnSpc>
              <a:spcBef>
                <a:spcPts val="0"/>
              </a:spcBef>
              <a:spcAft>
                <a:spcPts val="0"/>
              </a:spcAft>
              <a:buClrTx/>
              <a:buSzTx/>
              <a:buFontTx/>
              <a:buNone/>
              <a:tabLst/>
              <a:defRPr/>
            </a:pPr>
            <a:r>
              <a:rPr lang="en-US" altLang="zh-HK" sz="1500" dirty="0">
                <a:latin typeface="Times New Roman"/>
                <a:ea typeface="新細明體"/>
                <a:cs typeface="Times New Roman"/>
              </a:rPr>
              <a:t>Geography:</a:t>
            </a:r>
            <a:r>
              <a:rPr lang="zh-HK" altLang="en-US" sz="1500" dirty="0">
                <a:latin typeface="Times New Roman"/>
                <a:ea typeface="新細明體"/>
                <a:cs typeface="Times New Roman"/>
              </a:rPr>
              <a:t> </a:t>
            </a:r>
            <a:r>
              <a:rPr lang="en-US" altLang="zh-HK" sz="1500" dirty="0">
                <a:latin typeface="Times New Roman"/>
                <a:ea typeface="新細明體"/>
                <a:cs typeface="Times New Roman"/>
              </a:rPr>
              <a:t>South bank of the Yellow</a:t>
            </a:r>
            <a:r>
              <a:rPr lang="zh-HK" altLang="en-US" sz="1500" dirty="0">
                <a:latin typeface="Times New Roman"/>
                <a:ea typeface="新細明體"/>
                <a:cs typeface="Times New Roman"/>
              </a:rPr>
              <a:t> </a:t>
            </a:r>
            <a:r>
              <a:rPr lang="en-US" altLang="zh-HK" sz="1500" dirty="0">
                <a:latin typeface="Times New Roman"/>
                <a:ea typeface="新細明體"/>
                <a:cs typeface="Times New Roman"/>
              </a:rPr>
              <a:t>River, flat terrain</a:t>
            </a:r>
          </a:p>
          <a:p>
            <a:pPr marL="0" marR="0" lvl="0" indent="0" defTabSz="914400" eaLnBrk="1" fontAlgn="auto" latinLnBrk="0" hangingPunct="1">
              <a:lnSpc>
                <a:spcPct val="110000"/>
              </a:lnSpc>
              <a:spcBef>
                <a:spcPts val="0"/>
              </a:spcBef>
              <a:spcAft>
                <a:spcPts val="0"/>
              </a:spcAft>
              <a:buClrTx/>
              <a:buSzTx/>
              <a:buFontTx/>
              <a:buNone/>
              <a:tabLst/>
              <a:defRPr/>
            </a:pPr>
            <a:endParaRPr kumimoji="0" lang="zh-HK" altLang="en-US" sz="1500" b="0" i="0" u="none" strike="noStrike" kern="0" cap="none" spc="0" normalizeH="0" baseline="0" noProof="0" dirty="0">
              <a:ln>
                <a:noFill/>
              </a:ln>
              <a:effectLst/>
              <a:uLnTx/>
              <a:uFillTx/>
              <a:latin typeface="Times New Roman"/>
              <a:ea typeface="新細明體"/>
            </a:endParaRPr>
          </a:p>
          <a:p>
            <a:pPr marL="0" marR="0" lvl="0" indent="0" defTabSz="914400" eaLnBrk="1" fontAlgn="auto" latinLnBrk="0" hangingPunct="1">
              <a:lnSpc>
                <a:spcPct val="110000"/>
              </a:lnSpc>
              <a:spcBef>
                <a:spcPts val="0"/>
              </a:spcBef>
              <a:spcAft>
                <a:spcPts val="0"/>
              </a:spcAft>
              <a:buClrTx/>
              <a:buSzTx/>
              <a:buFontTx/>
              <a:buNone/>
              <a:tabLst/>
              <a:defRPr/>
            </a:pPr>
            <a:r>
              <a:rPr lang="en-US" altLang="zh-HK" sz="1400" b="1" dirty="0">
                <a:latin typeface="Times New Roman"/>
                <a:ea typeface="新細明體"/>
                <a:cs typeface="Times New Roman"/>
              </a:rPr>
              <a:t>Commander-in-chiefs:</a:t>
            </a:r>
            <a:endParaRPr kumimoji="0" lang="en-US" altLang="zh-HK" sz="1400" b="1" i="0" u="none" strike="noStrike" kern="1200" cap="none" spc="0" normalizeH="0" baseline="0" noProof="0" dirty="0">
              <a:ln>
                <a:noFill/>
              </a:ln>
              <a:effectLst/>
              <a:uLnTx/>
              <a:uFillTx/>
              <a:latin typeface="Times New Roman"/>
              <a:ea typeface="新細明體"/>
              <a:cs typeface="Times New Roman"/>
            </a:endParaRPr>
          </a:p>
          <a:p>
            <a:pPr marL="1074738" lvl="0" indent="-1074738" defTabSz="914400">
              <a:lnSpc>
                <a:spcPct val="110000"/>
              </a:lnSpc>
              <a:defRPr/>
            </a:pPr>
            <a:r>
              <a:rPr kumimoji="0" lang="en-US" altLang="zh-HK" sz="1400" b="0" i="0" u="none" strike="noStrike" kern="1200" cap="none" spc="0" normalizeH="0" baseline="0" noProof="0" dirty="0" err="1" smtClean="0">
                <a:ln>
                  <a:noFill/>
                </a:ln>
                <a:effectLst/>
                <a:uLnTx/>
                <a:uFillTx/>
                <a:latin typeface="Times New Roman"/>
                <a:ea typeface="新細明體"/>
                <a:cs typeface="Times New Roman"/>
              </a:rPr>
              <a:t>Jin</a:t>
            </a:r>
            <a:r>
              <a:rPr kumimoji="0" lang="en-US" altLang="zh-HK" sz="1400" b="0" i="0" u="none" strike="noStrike" kern="1200" cap="none" spc="0" normalizeH="0" baseline="0" noProof="0" dirty="0" smtClean="0">
                <a:ln>
                  <a:noFill/>
                </a:ln>
                <a:effectLst/>
                <a:uLnTx/>
                <a:uFillTx/>
                <a:latin typeface="Times New Roman"/>
                <a:ea typeface="新細明體"/>
                <a:cs typeface="Times New Roman"/>
              </a:rPr>
              <a:t> </a:t>
            </a:r>
            <a:r>
              <a:rPr lang="en-US" altLang="zh-HK" sz="1400" dirty="0" smtClean="0">
                <a:latin typeface="Times New Roman"/>
                <a:ea typeface="新細明體"/>
                <a:cs typeface="Times New Roman"/>
              </a:rPr>
              <a:t>– </a:t>
            </a:r>
            <a:r>
              <a:rPr lang="en-US" altLang="zh-HK" sz="1400" dirty="0">
                <a:latin typeface="Times New Roman"/>
                <a:ea typeface="新細明體"/>
                <a:cs typeface="Times New Roman"/>
              </a:rPr>
              <a:t>(</a:t>
            </a:r>
            <a:r>
              <a:rPr lang="en-US" altLang="zh-HK" sz="1400" dirty="0" err="1">
                <a:latin typeface="Times New Roman"/>
                <a:ea typeface="新細明體"/>
                <a:cs typeface="Times New Roman"/>
              </a:rPr>
              <a:t>Wanyan</a:t>
            </a:r>
            <a:r>
              <a:rPr lang="en-US" altLang="zh-HK" sz="1400" dirty="0">
                <a:latin typeface="Times New Roman"/>
                <a:ea typeface="新細明體"/>
                <a:cs typeface="Times New Roman"/>
              </a:rPr>
              <a:t> </a:t>
            </a:r>
            <a:r>
              <a:rPr lang="en-US" altLang="zh-HK" sz="1400" dirty="0" err="1" smtClean="0">
                <a:latin typeface="Times New Roman"/>
                <a:ea typeface="新細明體"/>
                <a:cs typeface="Times New Roman"/>
              </a:rPr>
              <a:t>Zongbi</a:t>
            </a:r>
            <a:r>
              <a:rPr lang="en-US" altLang="zh-HK" sz="1400" dirty="0" smtClean="0">
                <a:latin typeface="Times New Roman"/>
                <a:ea typeface="新細明體"/>
                <a:cs typeface="Times New Roman"/>
              </a:rPr>
              <a:t> </a:t>
            </a:r>
            <a:r>
              <a:rPr lang="zh-TW" altLang="en-US" sz="1400" dirty="0" smtClean="0">
                <a:latin typeface="Times New Roman"/>
                <a:ea typeface="新細明體"/>
                <a:cs typeface="Times New Roman"/>
              </a:rPr>
              <a:t>元顏宗弼</a:t>
            </a:r>
            <a:r>
              <a:rPr lang="en-US" altLang="zh-HK" sz="1400" dirty="0" smtClean="0">
                <a:latin typeface="Times New Roman"/>
                <a:ea typeface="新細明體"/>
                <a:cs typeface="Times New Roman"/>
              </a:rPr>
              <a:t>, </a:t>
            </a:r>
            <a:r>
              <a:rPr lang="en-US" altLang="zh-HK" sz="1400" dirty="0">
                <a:latin typeface="Times New Roman"/>
                <a:ea typeface="新細明體"/>
                <a:cs typeface="Times New Roman"/>
              </a:rPr>
              <a:t>known as Jin </a:t>
            </a:r>
            <a:r>
              <a:rPr lang="en-US" altLang="zh-HK" sz="1400" dirty="0" err="1" smtClean="0">
                <a:latin typeface="Times New Roman"/>
                <a:ea typeface="新細明體"/>
                <a:cs typeface="Times New Roman"/>
              </a:rPr>
              <a:t>Wushu</a:t>
            </a:r>
            <a:r>
              <a:rPr lang="en-US" altLang="zh-HK" sz="1400" dirty="0" smtClean="0">
                <a:latin typeface="Times New Roman"/>
                <a:ea typeface="新細明體"/>
                <a:cs typeface="Times New Roman"/>
              </a:rPr>
              <a:t> </a:t>
            </a:r>
            <a:r>
              <a:rPr lang="zh-TW" altLang="en-US" sz="1400" dirty="0" smtClean="0">
                <a:latin typeface="Times New Roman"/>
                <a:ea typeface="新細明體"/>
                <a:cs typeface="Times New Roman"/>
              </a:rPr>
              <a:t>金兀朮</a:t>
            </a:r>
            <a:r>
              <a:rPr lang="en-US" altLang="zh-HK" sz="1400" dirty="0" smtClean="0">
                <a:latin typeface="Times New Roman"/>
                <a:ea typeface="新細明體"/>
                <a:cs typeface="Times New Roman"/>
              </a:rPr>
              <a:t>)</a:t>
            </a:r>
            <a:endParaRPr kumimoji="0" lang="en-US" altLang="zh-HK" sz="1400" b="0" i="0" u="none" strike="noStrike" kern="1200" cap="none" spc="0" normalizeH="0" baseline="0" noProof="0" dirty="0">
              <a:ln>
                <a:noFill/>
              </a:ln>
              <a:effectLst/>
              <a:uLnTx/>
              <a:uFillTx/>
              <a:latin typeface="Times New Roman"/>
              <a:ea typeface="新細明體"/>
              <a:cs typeface="Times New Roman"/>
            </a:endParaRPr>
          </a:p>
          <a:p>
            <a:pPr marL="0" marR="0" lvl="0" indent="0" defTabSz="91440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Times New Roman"/>
                <a:ea typeface="新細明體"/>
                <a:cs typeface="Times New Roman"/>
              </a:rPr>
              <a:t>	        Vs.</a:t>
            </a:r>
          </a:p>
          <a:p>
            <a:pPr lvl="0" defTabSz="914400">
              <a:lnSpc>
                <a:spcPct val="110000"/>
              </a:lnSpc>
              <a:defRPr/>
            </a:pPr>
            <a:r>
              <a:rPr kumimoji="0" lang="en-US" sz="1400" b="0" i="0" u="none" strike="noStrike" kern="1200" cap="none" spc="0" normalizeH="0" baseline="0" noProof="0" dirty="0">
                <a:ln>
                  <a:noFill/>
                </a:ln>
                <a:effectLst/>
                <a:uLnTx/>
                <a:uFillTx/>
                <a:latin typeface="Times New Roman"/>
                <a:ea typeface="新細明體"/>
                <a:cs typeface="Times New Roman"/>
              </a:rPr>
              <a:t>Southern </a:t>
            </a:r>
            <a:r>
              <a:rPr kumimoji="0" lang="en-US" sz="1400" b="0" i="0" u="none" strike="noStrike" kern="1200" cap="none" spc="0" normalizeH="0" baseline="0" noProof="0" dirty="0" smtClean="0">
                <a:ln>
                  <a:noFill/>
                </a:ln>
                <a:effectLst/>
                <a:uLnTx/>
                <a:uFillTx/>
                <a:latin typeface="Times New Roman"/>
                <a:ea typeface="新細明體"/>
                <a:cs typeface="Times New Roman"/>
              </a:rPr>
              <a:t>Song</a:t>
            </a:r>
            <a:r>
              <a:rPr lang="en-US" altLang="zh-HK" sz="1400" dirty="0">
                <a:solidFill>
                  <a:srgbClr val="0070C0"/>
                </a:solidFill>
                <a:latin typeface="Times New Roman"/>
                <a:ea typeface="新細明體"/>
                <a:cs typeface="Times New Roman"/>
              </a:rPr>
              <a:t> </a:t>
            </a:r>
            <a:r>
              <a:rPr kumimoji="0" lang="en-US" sz="1400" b="0" i="0" u="none" strike="noStrike" kern="1200" cap="none" spc="0" normalizeH="0" baseline="0" noProof="0" dirty="0" smtClean="0">
                <a:ln>
                  <a:noFill/>
                </a:ln>
                <a:effectLst/>
                <a:uLnTx/>
                <a:uFillTx/>
                <a:latin typeface="Times New Roman"/>
                <a:ea typeface="新細明體"/>
                <a:cs typeface="Times New Roman"/>
              </a:rPr>
              <a:t>- </a:t>
            </a:r>
            <a:r>
              <a:rPr kumimoji="0" lang="en-US" sz="1400" b="0" i="0" u="none" strike="noStrike" kern="1200" cap="none" spc="0" normalizeH="0" baseline="0" noProof="0" dirty="0">
                <a:ln>
                  <a:noFill/>
                </a:ln>
                <a:effectLst/>
                <a:uLnTx/>
                <a:uFillTx/>
                <a:latin typeface="Times New Roman"/>
                <a:ea typeface="新細明體"/>
                <a:cs typeface="Times New Roman"/>
              </a:rPr>
              <a:t>(Commander Yue </a:t>
            </a:r>
            <a:r>
              <a:rPr kumimoji="0" lang="en-US" sz="1400" b="0" i="0" u="none" strike="noStrike" kern="1200" cap="none" spc="0" normalizeH="0" baseline="0" noProof="0" dirty="0" smtClean="0">
                <a:ln>
                  <a:noFill/>
                </a:ln>
                <a:effectLst/>
                <a:uLnTx/>
                <a:uFillTx/>
                <a:latin typeface="Times New Roman"/>
                <a:ea typeface="新細明體"/>
                <a:cs typeface="Times New Roman"/>
              </a:rPr>
              <a:t>Yun </a:t>
            </a:r>
            <a:r>
              <a:rPr kumimoji="0" lang="zh-TW" altLang="en-US" sz="1400" b="0" i="0" u="none" strike="noStrike" kern="1200" cap="none" spc="0" normalizeH="0" baseline="0" noProof="0" dirty="0" smtClean="0">
                <a:ln>
                  <a:noFill/>
                </a:ln>
                <a:effectLst/>
                <a:uLnTx/>
                <a:uFillTx/>
                <a:latin typeface="Times New Roman"/>
                <a:ea typeface="新細明體"/>
                <a:cs typeface="Times New Roman"/>
              </a:rPr>
              <a:t>岳雲</a:t>
            </a:r>
            <a:r>
              <a:rPr kumimoji="0" lang="en-US" sz="1400" b="0" i="0" u="none" strike="noStrike" kern="1200" cap="none" spc="0" normalizeH="0" baseline="0" noProof="0" dirty="0" smtClean="0">
                <a:ln>
                  <a:noFill/>
                </a:ln>
                <a:effectLst/>
                <a:uLnTx/>
                <a:uFillTx/>
                <a:latin typeface="Times New Roman"/>
                <a:ea typeface="新細明體"/>
                <a:cs typeface="Times New Roman"/>
              </a:rPr>
              <a:t>)</a:t>
            </a:r>
            <a:r>
              <a:rPr lang="zh-TW" altLang="en-US" sz="1400" dirty="0" smtClean="0">
                <a:latin typeface="Times New Roman"/>
                <a:ea typeface="新細明體"/>
                <a:cs typeface="Times New Roman"/>
              </a:rPr>
              <a:t>   </a:t>
            </a:r>
            <a:endParaRPr kumimoji="0" lang="zh-HK" altLang="en-US" sz="1400" b="0" i="0" u="none" strike="noStrike" kern="0" cap="none" spc="0" normalizeH="0" baseline="0" noProof="0" dirty="0">
              <a:ln>
                <a:noFill/>
              </a:ln>
              <a:effectLst/>
              <a:uLnTx/>
              <a:uFillTx/>
              <a:latin typeface="Times New Roman"/>
              <a:ea typeface="新細明體"/>
            </a:endParaRPr>
          </a:p>
          <a:p>
            <a:pPr marL="0" marR="0" lvl="0" indent="0" defTabSz="914400" eaLnBrk="1" fontAlgn="auto" latinLnBrk="0" hangingPunct="1">
              <a:lnSpc>
                <a:spcPct val="110000"/>
              </a:lnSpc>
              <a:spcBef>
                <a:spcPts val="0"/>
              </a:spcBef>
              <a:spcAft>
                <a:spcPts val="0"/>
              </a:spcAft>
              <a:buClrTx/>
              <a:buSzTx/>
              <a:buFontTx/>
              <a:buNone/>
              <a:tabLst/>
              <a:defRPr/>
            </a:pPr>
            <a:endParaRPr lang="en-US" altLang="zh-HK" sz="1400" dirty="0">
              <a:latin typeface="Times New Roman"/>
              <a:ea typeface="新細明體"/>
              <a:cs typeface="Times New Roman"/>
            </a:endParaRPr>
          </a:p>
          <a:p>
            <a:pPr marL="0" marR="0" lvl="0" indent="0" defTabSz="914400" eaLnBrk="1" fontAlgn="auto" latinLnBrk="0" hangingPunct="1">
              <a:lnSpc>
                <a:spcPct val="110000"/>
              </a:lnSpc>
              <a:spcBef>
                <a:spcPts val="0"/>
              </a:spcBef>
              <a:spcAft>
                <a:spcPts val="0"/>
              </a:spcAft>
              <a:buClrTx/>
              <a:buSzTx/>
              <a:buFontTx/>
              <a:buNone/>
              <a:tabLst/>
              <a:defRPr/>
            </a:pPr>
            <a:r>
              <a:rPr lang="en-US" altLang="zh-HK" sz="1400" b="1" dirty="0">
                <a:latin typeface="Times New Roman"/>
                <a:ea typeface="新細明體"/>
                <a:cs typeface="Times New Roman"/>
              </a:rPr>
              <a:t>Total </a:t>
            </a:r>
            <a:r>
              <a:rPr lang="en-US" altLang="zh-HK" sz="1400" b="1" dirty="0" smtClean="0">
                <a:latin typeface="Times New Roman"/>
                <a:ea typeface="新細明體"/>
                <a:cs typeface="Times New Roman"/>
              </a:rPr>
              <a:t>number of </a:t>
            </a:r>
            <a:r>
              <a:rPr lang="en-US" altLang="zh-HK" sz="1400" b="1" dirty="0">
                <a:latin typeface="Times New Roman"/>
                <a:ea typeface="新細明體"/>
                <a:cs typeface="Times New Roman"/>
              </a:rPr>
              <a:t>soldiers:</a:t>
            </a:r>
          </a:p>
          <a:p>
            <a:pPr marL="0" marR="0" lvl="0" indent="0" defTabSz="914400" eaLnBrk="1" fontAlgn="auto" latinLnBrk="0" hangingPunct="1">
              <a:lnSpc>
                <a:spcPct val="110000"/>
              </a:lnSpc>
              <a:spcBef>
                <a:spcPts val="0"/>
              </a:spcBef>
              <a:spcAft>
                <a:spcPts val="0"/>
              </a:spcAft>
              <a:buClrTx/>
              <a:buSzTx/>
              <a:buFontTx/>
              <a:buNone/>
              <a:tabLst/>
              <a:defRPr/>
            </a:pPr>
            <a:r>
              <a:rPr lang="en-US" altLang="zh-HK" sz="1400" dirty="0">
                <a:latin typeface="Times New Roman"/>
                <a:ea typeface="新細明體"/>
                <a:cs typeface="Times New Roman"/>
              </a:rPr>
              <a:t>Jin:</a:t>
            </a:r>
            <a:r>
              <a:rPr lang="zh-HK" altLang="en-US" sz="1400" dirty="0">
                <a:latin typeface="Times New Roman"/>
                <a:ea typeface="新細明體"/>
                <a:cs typeface="Times New Roman"/>
              </a:rPr>
              <a:t> </a:t>
            </a:r>
            <a:r>
              <a:rPr lang="en-US" altLang="zh-HK" sz="1400" dirty="0">
                <a:latin typeface="Times New Roman"/>
                <a:ea typeface="新細明體"/>
                <a:cs typeface="Times New Roman"/>
              </a:rPr>
              <a:t>15,000; Southern Song: unknown</a:t>
            </a:r>
            <a:endParaRPr kumimoji="0" lang="en-US" altLang="zh-HK" sz="1400" b="0" i="0" u="none" strike="noStrike" kern="1200" cap="none" spc="0" normalizeH="0" baseline="0" noProof="0" dirty="0">
              <a:ln>
                <a:noFill/>
              </a:ln>
              <a:effectLst/>
              <a:uLnTx/>
              <a:uFillTx/>
              <a:latin typeface="Times New Roman"/>
              <a:ea typeface="新細明體"/>
              <a:cs typeface="Times New Roman"/>
            </a:endParaRPr>
          </a:p>
          <a:p>
            <a:pPr marL="0" marR="0" lvl="0" indent="0" defTabSz="914400" eaLnBrk="1" fontAlgn="auto" latinLnBrk="0" hangingPunct="1">
              <a:lnSpc>
                <a:spcPct val="110000"/>
              </a:lnSpc>
              <a:spcBef>
                <a:spcPts val="0"/>
              </a:spcBef>
              <a:spcAft>
                <a:spcPts val="0"/>
              </a:spcAft>
              <a:buClrTx/>
              <a:buSzTx/>
              <a:buFontTx/>
              <a:buNone/>
              <a:tabLst/>
              <a:defRPr/>
            </a:pPr>
            <a:endParaRPr lang="en-US" altLang="zh-HK" sz="1400" dirty="0">
              <a:latin typeface="Times New Roman"/>
              <a:ea typeface="新細明體"/>
              <a:cs typeface="Times New Roman"/>
            </a:endParaRPr>
          </a:p>
          <a:p>
            <a:pPr marL="0" marR="0" lvl="0" indent="0" defTabSz="914400" eaLnBrk="1" fontAlgn="auto" latinLnBrk="0" hangingPunct="1">
              <a:lnSpc>
                <a:spcPct val="110000"/>
              </a:lnSpc>
              <a:spcBef>
                <a:spcPts val="0"/>
              </a:spcBef>
              <a:spcAft>
                <a:spcPts val="0"/>
              </a:spcAft>
              <a:buClrTx/>
              <a:buSzTx/>
              <a:buFontTx/>
              <a:buNone/>
              <a:tabLst/>
              <a:defRPr/>
            </a:pPr>
            <a:r>
              <a:rPr kumimoji="0" lang="en-US" altLang="zh-HK" sz="1400" b="1" i="0" u="none" strike="noStrike" kern="1200" cap="none" spc="0" normalizeH="0" baseline="0" noProof="0" dirty="0">
                <a:ln>
                  <a:noFill/>
                </a:ln>
                <a:effectLst/>
                <a:uLnTx/>
                <a:uFillTx/>
                <a:latin typeface="Times New Roman"/>
                <a:ea typeface="新細明體"/>
                <a:cs typeface="Times New Roman"/>
              </a:rPr>
              <a:t>Elite cavalry:</a:t>
            </a:r>
            <a:r>
              <a:rPr kumimoji="0" lang="zh-HK" altLang="en-US" sz="1400" b="1" i="0" u="none" strike="noStrike" kern="1200" cap="none" spc="0" normalizeH="0" baseline="0" noProof="0" dirty="0">
                <a:ln>
                  <a:noFill/>
                </a:ln>
                <a:effectLst/>
                <a:uLnTx/>
                <a:uFillTx/>
                <a:latin typeface="Times New Roman"/>
                <a:ea typeface="新細明體"/>
                <a:cs typeface="Times New Roman"/>
              </a:rPr>
              <a:t> </a:t>
            </a:r>
            <a:endParaRPr kumimoji="0" lang="en-US" altLang="zh-HK" sz="1400" b="1" i="0" u="none" strike="noStrike" kern="1200" cap="none" spc="0" normalizeH="0" baseline="0" noProof="0" dirty="0">
              <a:ln>
                <a:noFill/>
              </a:ln>
              <a:effectLst/>
              <a:uLnTx/>
              <a:uFillTx/>
              <a:latin typeface="Times New Roman"/>
              <a:ea typeface="新細明體"/>
              <a:cs typeface="Times New Roman"/>
            </a:endParaRPr>
          </a:p>
          <a:p>
            <a:pPr marL="0" marR="0" lvl="0" indent="0" defTabSz="914400" eaLnBrk="1" fontAlgn="auto" latinLnBrk="0" hangingPunct="1">
              <a:lnSpc>
                <a:spcPct val="110000"/>
              </a:lnSpc>
              <a:spcBef>
                <a:spcPts val="0"/>
              </a:spcBef>
              <a:spcAft>
                <a:spcPts val="0"/>
              </a:spcAft>
              <a:buClrTx/>
              <a:buSzTx/>
              <a:buFontTx/>
              <a:buNone/>
              <a:tabLst/>
              <a:defRPr/>
            </a:pPr>
            <a:r>
              <a:rPr lang="en-US" altLang="zh-HK" sz="1400" dirty="0" err="1">
                <a:latin typeface="Times New Roman"/>
                <a:ea typeface="新細明體"/>
                <a:cs typeface="Times New Roman"/>
              </a:rPr>
              <a:t>Jin</a:t>
            </a:r>
            <a:r>
              <a:rPr lang="en-US" altLang="zh-HK" sz="1400" dirty="0">
                <a:latin typeface="Times New Roman"/>
                <a:ea typeface="新細明體"/>
                <a:cs typeface="Times New Roman"/>
              </a:rPr>
              <a:t>: “</a:t>
            </a:r>
            <a:r>
              <a:rPr kumimoji="0" lang="en-US" altLang="zh-HK" sz="1400" b="0" i="0" u="none" strike="noStrike" kern="1200" cap="none" spc="0" normalizeH="0" baseline="0" noProof="0" dirty="0">
                <a:ln>
                  <a:noFill/>
                </a:ln>
                <a:effectLst/>
                <a:uLnTx/>
                <a:uFillTx/>
                <a:latin typeface="Times New Roman"/>
                <a:ea typeface="新細明體"/>
                <a:cs typeface="Times New Roman"/>
              </a:rPr>
              <a:t>Iron </a:t>
            </a:r>
            <a:r>
              <a:rPr lang="en-US" altLang="zh-HK" sz="1400" dirty="0">
                <a:latin typeface="Times New Roman"/>
                <a:ea typeface="新細明體"/>
                <a:cs typeface="Times New Roman"/>
              </a:rPr>
              <a:t>B</a:t>
            </a:r>
            <a:r>
              <a:rPr kumimoji="0" lang="en-US" altLang="zh-HK" sz="1400" b="0" i="0" u="none" strike="noStrike" kern="1200" cap="none" spc="0" normalizeH="0" baseline="0" noProof="0" dirty="0" err="1">
                <a:ln>
                  <a:noFill/>
                </a:ln>
                <a:effectLst/>
                <a:uLnTx/>
                <a:uFillTx/>
                <a:latin typeface="Times New Roman"/>
                <a:ea typeface="新細明體"/>
                <a:cs typeface="Times New Roman"/>
              </a:rPr>
              <a:t>uddha</a:t>
            </a:r>
            <a:r>
              <a:rPr kumimoji="0" lang="en-US" altLang="zh-HK" sz="1400" b="0" i="0" u="none" strike="noStrike" kern="1200" cap="none" spc="0" normalizeH="0" baseline="0" noProof="0" dirty="0" smtClean="0">
                <a:ln>
                  <a:noFill/>
                </a:ln>
                <a:effectLst/>
                <a:uLnTx/>
                <a:uFillTx/>
                <a:latin typeface="Times New Roman"/>
                <a:ea typeface="新細明體"/>
                <a:cs typeface="Times New Roman"/>
              </a:rPr>
              <a:t>” </a:t>
            </a:r>
            <a:r>
              <a:rPr kumimoji="0" lang="en-US" altLang="zh-TW" sz="1400" b="0" i="0" u="none" strike="noStrike" kern="1200" cap="none" spc="0" normalizeH="0" baseline="0" noProof="0" dirty="0" smtClean="0">
                <a:ln>
                  <a:noFill/>
                </a:ln>
                <a:effectLst/>
                <a:uLnTx/>
                <a:uFillTx/>
                <a:latin typeface="Times New Roman"/>
                <a:ea typeface="新細明體"/>
                <a:cs typeface="Times New Roman"/>
              </a:rPr>
              <a:t>(</a:t>
            </a:r>
            <a:r>
              <a:rPr kumimoji="0" lang="zh-TW" altLang="en-US" sz="1400" b="0" i="0" u="none" strike="noStrike" kern="1200" cap="none" spc="0" normalizeH="0" baseline="0" noProof="0" dirty="0" smtClean="0">
                <a:ln>
                  <a:noFill/>
                </a:ln>
                <a:effectLst/>
                <a:uLnTx/>
                <a:uFillTx/>
                <a:latin typeface="Times New Roman"/>
                <a:ea typeface="新細明體"/>
                <a:cs typeface="Times New Roman"/>
              </a:rPr>
              <a:t>鐵浮屠</a:t>
            </a:r>
            <a:r>
              <a:rPr kumimoji="0" lang="en-US" altLang="zh-TW" sz="1400" b="0" i="0" u="none" strike="noStrike" kern="1200" cap="none" spc="0" normalizeH="0" baseline="0" noProof="0" dirty="0" smtClean="0">
                <a:ln>
                  <a:noFill/>
                </a:ln>
                <a:effectLst/>
                <a:uLnTx/>
                <a:uFillTx/>
                <a:latin typeface="Times New Roman"/>
                <a:ea typeface="新細明體"/>
                <a:cs typeface="Times New Roman"/>
              </a:rPr>
              <a:t>)</a:t>
            </a:r>
            <a:endParaRPr kumimoji="0" lang="zh-HK" altLang="en-US" sz="1400" b="0" i="0" u="none" strike="noStrike" kern="0" cap="none" spc="0" normalizeH="0" baseline="0" noProof="0" dirty="0">
              <a:ln>
                <a:noFill/>
              </a:ln>
              <a:effectLst/>
              <a:uLnTx/>
              <a:uFillTx/>
              <a:latin typeface="Times New Roman"/>
              <a:ea typeface="新細明體"/>
            </a:endParaRPr>
          </a:p>
          <a:p>
            <a:pPr marL="0" marR="0" lvl="0" indent="0" defTabSz="914400" eaLnBrk="1" fontAlgn="auto" latinLnBrk="0" hangingPunct="1">
              <a:lnSpc>
                <a:spcPct val="110000"/>
              </a:lnSpc>
              <a:spcBef>
                <a:spcPts val="0"/>
              </a:spcBef>
              <a:spcAft>
                <a:spcPts val="0"/>
              </a:spcAft>
              <a:buClrTx/>
              <a:buSzTx/>
              <a:buFontTx/>
              <a:buNone/>
              <a:tabLst/>
              <a:defRPr/>
            </a:pPr>
            <a:r>
              <a:rPr kumimoji="0" lang="en-US" altLang="zh-HK" sz="1400" b="0" i="0" u="none" strike="noStrike" kern="1200" cap="none" spc="0" normalizeH="0" baseline="0" noProof="0" dirty="0">
                <a:ln>
                  <a:noFill/>
                </a:ln>
                <a:effectLst/>
                <a:uLnTx/>
                <a:uFillTx/>
                <a:latin typeface="Times New Roman"/>
                <a:ea typeface="新細明體"/>
                <a:cs typeface="Times New Roman"/>
              </a:rPr>
              <a:t>Yue Yun: </a:t>
            </a:r>
            <a:r>
              <a:rPr kumimoji="0" lang="en-US" altLang="zh-HK" sz="1400" b="0" i="1" u="none" strike="noStrike" kern="1200" cap="none" spc="0" normalizeH="0" baseline="0" noProof="0" dirty="0" err="1">
                <a:ln>
                  <a:noFill/>
                </a:ln>
                <a:effectLst/>
                <a:uLnTx/>
                <a:uFillTx/>
                <a:latin typeface="Times New Roman"/>
                <a:ea typeface="新細明體"/>
                <a:cs typeface="Times New Roman"/>
              </a:rPr>
              <a:t>Beiwei</a:t>
            </a:r>
            <a:r>
              <a:rPr kumimoji="0" lang="en-US" altLang="zh-HK" sz="1400" b="0" i="0" u="none" strike="noStrike" kern="1200" cap="none" spc="0" normalizeH="0" baseline="0" noProof="0" dirty="0">
                <a:ln>
                  <a:noFill/>
                </a:ln>
                <a:effectLst/>
                <a:uLnTx/>
                <a:uFillTx/>
                <a:latin typeface="Times New Roman"/>
                <a:ea typeface="新細明體"/>
                <a:cs typeface="Times New Roman"/>
              </a:rPr>
              <a:t> </a:t>
            </a:r>
            <a:r>
              <a:rPr kumimoji="0" lang="en-US" altLang="zh-HK" sz="1400" b="0" i="0" u="none" strike="noStrike" kern="1200" cap="none" spc="0" normalizeH="0" baseline="0" noProof="0" dirty="0" smtClean="0">
                <a:ln>
                  <a:noFill/>
                </a:ln>
                <a:effectLst/>
                <a:uLnTx/>
                <a:uFillTx/>
                <a:latin typeface="Times New Roman"/>
                <a:ea typeface="新細明體"/>
                <a:cs typeface="Times New Roman"/>
              </a:rPr>
              <a:t>army </a:t>
            </a:r>
            <a:r>
              <a:rPr kumimoji="0" lang="en-US" altLang="zh-TW" sz="1400" b="0" i="0" u="none" strike="noStrike" kern="1200" cap="none" spc="0" normalizeH="0" baseline="0" noProof="0" dirty="0" smtClean="0">
                <a:ln>
                  <a:noFill/>
                </a:ln>
                <a:effectLst/>
                <a:uLnTx/>
                <a:uFillTx/>
                <a:latin typeface="Times New Roman"/>
                <a:ea typeface="新細明體"/>
                <a:cs typeface="Times New Roman"/>
              </a:rPr>
              <a:t>(</a:t>
            </a:r>
            <a:r>
              <a:rPr kumimoji="0" lang="zh-TW" altLang="en-US" sz="1400" b="0" i="0" u="none" strike="noStrike" kern="1200" cap="none" spc="0" normalizeH="0" baseline="0" noProof="0" dirty="0" smtClean="0">
                <a:ln>
                  <a:noFill/>
                </a:ln>
                <a:effectLst/>
                <a:uLnTx/>
                <a:uFillTx/>
                <a:latin typeface="Times New Roman"/>
                <a:ea typeface="新細明體"/>
                <a:cs typeface="Times New Roman"/>
              </a:rPr>
              <a:t>背嵬兵</a:t>
            </a:r>
            <a:r>
              <a:rPr kumimoji="0" lang="en-US" altLang="zh-TW" sz="1400" b="0" i="0" u="none" strike="noStrike" kern="1200" cap="none" spc="0" normalizeH="0" baseline="0" noProof="0" dirty="0" smtClean="0">
                <a:ln>
                  <a:noFill/>
                </a:ln>
                <a:effectLst/>
                <a:uLnTx/>
                <a:uFillTx/>
                <a:latin typeface="Times New Roman"/>
                <a:ea typeface="新細明體"/>
                <a:cs typeface="Times New Roman"/>
              </a:rPr>
              <a:t>)</a:t>
            </a:r>
            <a:endParaRPr kumimoji="0" lang="zh-HK" altLang="en-US" sz="1400" b="0" i="0" u="none" strike="noStrike" kern="0" cap="none" spc="0" normalizeH="0" baseline="0" noProof="0" dirty="0">
              <a:ln>
                <a:noFill/>
              </a:ln>
              <a:effectLst/>
              <a:uLnTx/>
              <a:uFillTx/>
              <a:latin typeface="Times New Roman"/>
              <a:ea typeface="新細明體"/>
            </a:endParaRPr>
          </a:p>
          <a:p>
            <a:pPr marL="0" marR="0" lvl="0" indent="0" defTabSz="914400" eaLnBrk="1" fontAlgn="auto" latinLnBrk="0" hangingPunct="1">
              <a:lnSpc>
                <a:spcPct val="110000"/>
              </a:lnSpc>
              <a:spcBef>
                <a:spcPts val="0"/>
              </a:spcBef>
              <a:spcAft>
                <a:spcPts val="0"/>
              </a:spcAft>
              <a:buClrTx/>
              <a:buSzTx/>
              <a:buFontTx/>
              <a:buNone/>
              <a:tabLst/>
              <a:defRPr/>
            </a:pPr>
            <a:endParaRPr kumimoji="0" lang="en-US" altLang="zh-HK" sz="1400" b="0" i="0" u="none" strike="noStrike" kern="1200" cap="none" spc="0" normalizeH="0" baseline="0" noProof="0" dirty="0">
              <a:ln>
                <a:noFill/>
              </a:ln>
              <a:effectLst/>
              <a:uLnTx/>
              <a:uFillTx/>
              <a:latin typeface="Times New Roman"/>
              <a:ea typeface="新細明體"/>
              <a:cs typeface="Times New Roman"/>
            </a:endParaRPr>
          </a:p>
          <a:p>
            <a:pPr marL="0" marR="0" lvl="0" indent="0" defTabSz="914400" eaLnBrk="1" fontAlgn="auto" latinLnBrk="0" hangingPunct="1">
              <a:lnSpc>
                <a:spcPct val="110000"/>
              </a:lnSpc>
              <a:spcBef>
                <a:spcPts val="0"/>
              </a:spcBef>
              <a:spcAft>
                <a:spcPts val="0"/>
              </a:spcAft>
              <a:buClrTx/>
              <a:buSzTx/>
              <a:buFontTx/>
              <a:buNone/>
              <a:tabLst/>
              <a:defRPr/>
            </a:pPr>
            <a:r>
              <a:rPr kumimoji="0" lang="en-US" altLang="zh-HK" sz="1400" b="1" i="0" u="none" strike="noStrike" kern="1200" cap="none" spc="0" normalizeH="0" baseline="0" noProof="0" dirty="0">
                <a:ln>
                  <a:noFill/>
                </a:ln>
                <a:effectLst/>
                <a:uLnTx/>
                <a:uFillTx/>
                <a:latin typeface="Times New Roman"/>
                <a:ea typeface="新細明體"/>
                <a:cs typeface="Times New Roman"/>
              </a:rPr>
              <a:t>Result of </a:t>
            </a:r>
            <a:r>
              <a:rPr kumimoji="0" lang="en-US" altLang="zh-HK" sz="1400" b="1" i="0" u="none" strike="noStrike" kern="1200" cap="none" spc="0" normalizeH="0" baseline="0" noProof="0" dirty="0" smtClean="0">
                <a:ln>
                  <a:noFill/>
                </a:ln>
                <a:effectLst/>
                <a:uLnTx/>
                <a:uFillTx/>
                <a:latin typeface="Times New Roman"/>
                <a:ea typeface="新細明體"/>
                <a:cs typeface="Times New Roman"/>
              </a:rPr>
              <a:t>the battle</a:t>
            </a:r>
            <a:r>
              <a:rPr kumimoji="0" lang="en-US" altLang="zh-HK" sz="1400" b="1" i="0" u="none" strike="noStrike" kern="1200" cap="none" spc="0" normalizeH="0" baseline="0" noProof="0" dirty="0">
                <a:ln>
                  <a:noFill/>
                </a:ln>
                <a:effectLst/>
                <a:uLnTx/>
                <a:uFillTx/>
                <a:latin typeface="Times New Roman"/>
                <a:ea typeface="新細明體"/>
                <a:cs typeface="Times New Roman"/>
              </a:rPr>
              <a:t>: </a:t>
            </a:r>
            <a:r>
              <a:rPr kumimoji="0" lang="en-US" altLang="zh-HK" sz="1400" b="1" i="0" u="none" strike="noStrike" kern="1200" cap="none" spc="0" normalizeH="0" baseline="0" noProof="0" dirty="0" smtClean="0">
                <a:ln>
                  <a:noFill/>
                </a:ln>
                <a:effectLst/>
                <a:uLnTx/>
                <a:uFillTx/>
                <a:latin typeface="Times New Roman"/>
                <a:ea typeface="新細明體"/>
                <a:cs typeface="Times New Roman"/>
              </a:rPr>
              <a:t>Southern </a:t>
            </a:r>
            <a:r>
              <a:rPr kumimoji="0" lang="en-US" altLang="zh-HK" sz="1400" b="0" i="0" u="none" strike="noStrike" kern="1200" cap="none" spc="0" normalizeH="0" baseline="0" noProof="0" dirty="0" smtClean="0">
                <a:ln>
                  <a:noFill/>
                </a:ln>
                <a:effectLst/>
                <a:uLnTx/>
                <a:uFillTx/>
                <a:latin typeface="Times New Roman"/>
                <a:ea typeface="新細明體"/>
                <a:cs typeface="Times New Roman"/>
              </a:rPr>
              <a:t>Song </a:t>
            </a:r>
            <a:r>
              <a:rPr kumimoji="0" lang="en-US" altLang="zh-HK" sz="1400" b="0" i="0" u="none" kern="1200" cap="none" spc="0" normalizeH="0" baseline="0" noProof="0" dirty="0" smtClean="0">
                <a:ln>
                  <a:noFill/>
                </a:ln>
                <a:effectLst/>
                <a:uLnTx/>
                <a:uFillTx/>
                <a:latin typeface="Times New Roman"/>
                <a:ea typeface="新細明體"/>
                <a:cs typeface="Times New Roman"/>
              </a:rPr>
              <a:t>Dynasty won in the battle</a:t>
            </a:r>
            <a:r>
              <a:rPr kumimoji="0" lang="en-US" altLang="zh-HK" sz="1400" b="0" i="0" u="none" strike="noStrike" kern="1200" cap="none" spc="0" normalizeH="0" baseline="0" noProof="0" dirty="0" smtClean="0">
                <a:ln>
                  <a:noFill/>
                </a:ln>
                <a:effectLst/>
                <a:uLnTx/>
                <a:uFillTx/>
                <a:latin typeface="Times New Roman"/>
                <a:ea typeface="新細明體"/>
                <a:cs typeface="Times New Roman"/>
              </a:rPr>
              <a:t>. </a:t>
            </a:r>
            <a:r>
              <a:rPr kumimoji="0" lang="en-US" altLang="zh-HK" sz="1400" b="0" i="0" u="none" strike="noStrike" kern="1200" cap="none" spc="0" normalizeH="0" baseline="0" noProof="0" dirty="0">
                <a:ln>
                  <a:noFill/>
                </a:ln>
                <a:effectLst/>
                <a:uLnTx/>
                <a:uFillTx/>
                <a:latin typeface="Times New Roman"/>
                <a:ea typeface="新細明體"/>
                <a:cs typeface="Times New Roman"/>
              </a:rPr>
              <a:t>Jin soldiers retreated from Kaifeng.</a:t>
            </a:r>
            <a:endParaRPr kumimoji="0" lang="zh-HK" altLang="en-US" sz="1400" b="0" i="0" u="none" strike="noStrike" kern="0" cap="none" spc="0" normalizeH="0" baseline="0" noProof="0" dirty="0">
              <a:ln>
                <a:noFill/>
              </a:ln>
              <a:effectLst/>
              <a:uLnTx/>
              <a:uFillTx/>
              <a:latin typeface="Times New Roman"/>
              <a:ea typeface="新細明體"/>
            </a:endParaRPr>
          </a:p>
        </p:txBody>
      </p:sp>
      <p:sp>
        <p:nvSpPr>
          <p:cNvPr id="60" name="TextBox 3"/>
          <p:cNvSpPr txBox="1"/>
          <p:nvPr/>
        </p:nvSpPr>
        <p:spPr>
          <a:xfrm>
            <a:off x="4572000" y="1889786"/>
            <a:ext cx="2156806" cy="923330"/>
          </a:xfrm>
          <a:prstGeom prst="rect">
            <a:avLst/>
          </a:prstGeom>
          <a:solidFill>
            <a:srgbClr val="C0504D">
              <a:lumMod val="40000"/>
              <a:lumOff val="6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HK" b="1" dirty="0">
                <a:solidFill>
                  <a:srgbClr val="000000"/>
                </a:solidFill>
                <a:latin typeface="Times New Roman"/>
                <a:ea typeface="新細明體"/>
                <a:cs typeface="Times New Roman"/>
              </a:rPr>
              <a:t>Introduction: Art of war in the Song Dynasty</a:t>
            </a:r>
            <a:endParaRPr lang="zh-HK" altLang="en-US" b="1" dirty="0">
              <a:solidFill>
                <a:srgbClr val="000000"/>
              </a:solidFill>
              <a:latin typeface="Times New Roman"/>
              <a:ea typeface="新細明體"/>
              <a:cs typeface="Times New Roman"/>
            </a:endParaRPr>
          </a:p>
        </p:txBody>
      </p:sp>
      <p:pic>
        <p:nvPicPr>
          <p:cNvPr id="61" name="圖片 60"/>
          <p:cNvPicPr/>
          <p:nvPr/>
        </p:nvPicPr>
        <p:blipFill>
          <a:blip r:embed="rId4" cstate="print"/>
          <a:srcRect/>
          <a:stretch>
            <a:fillRect/>
          </a:stretch>
        </p:blipFill>
        <p:spPr bwMode="auto">
          <a:xfrm>
            <a:off x="6787239" y="1208241"/>
            <a:ext cx="1823085" cy="3092450"/>
          </a:xfrm>
          <a:prstGeom prst="rect">
            <a:avLst/>
          </a:prstGeom>
          <a:noFill/>
          <a:ln w="9525">
            <a:noFill/>
            <a:miter lim="800000"/>
            <a:headEnd/>
            <a:tailEnd/>
          </a:ln>
          <a:effectLst>
            <a:outerShdw blurRad="50800" dist="38100" dir="2700000" algn="tl" rotWithShape="0">
              <a:prstClr val="black">
                <a:alpha val="40000"/>
              </a:prstClr>
            </a:outerShdw>
          </a:effectLst>
          <a:extLst>
            <a:ext uri="{FAA26D3D-D897-4be2-8F04-BA451C77F1D7}">
              <ma14:placeholderFlag xmlns="" xmlns:ma14="http://schemas.microsoft.com/office/mac/drawingml/2011/main"/>
            </a:ext>
          </a:extLst>
        </p:spPr>
      </p:pic>
      <p:sp>
        <p:nvSpPr>
          <p:cNvPr id="63" name="TextBox 2"/>
          <p:cNvSpPr txBox="1"/>
          <p:nvPr/>
        </p:nvSpPr>
        <p:spPr>
          <a:xfrm>
            <a:off x="4033203" y="3217663"/>
            <a:ext cx="4973637" cy="3393237"/>
          </a:xfrm>
          <a:prstGeom prst="rect">
            <a:avLst/>
          </a:prstGeom>
          <a:solidFill>
            <a:srgbClr val="4F81BD">
              <a:lumMod val="20000"/>
              <a:lumOff val="80000"/>
            </a:srgbClr>
          </a:solidFill>
        </p:spPr>
        <p:txBody>
          <a:bodyPr wrap="square" rtlCol="0">
            <a:spAutoFit/>
          </a:bodyPr>
          <a:lstStyle/>
          <a:p>
            <a:pPr lvl="0" defTabSz="914400">
              <a:lnSpc>
                <a:spcPct val="110000"/>
              </a:lnSpc>
              <a:defRPr/>
            </a:pPr>
            <a:r>
              <a:rPr lang="en-US" altLang="zh-HK" sz="1500" dirty="0">
                <a:latin typeface="Times New Roman"/>
                <a:ea typeface="新細明體"/>
                <a:cs typeface="Times New Roman"/>
              </a:rPr>
              <a:t>Faced with</a:t>
            </a:r>
            <a:r>
              <a:rPr lang="zh-HK" altLang="en-US" sz="1500" dirty="0">
                <a:latin typeface="Times New Roman"/>
                <a:ea typeface="新細明體"/>
                <a:cs typeface="Times New Roman"/>
              </a:rPr>
              <a:t> </a:t>
            </a:r>
            <a:r>
              <a:rPr lang="en-US" altLang="zh-HK" sz="1500" dirty="0" smtClean="0">
                <a:latin typeface="Times New Roman"/>
                <a:ea typeface="新細明體"/>
                <a:cs typeface="Times New Roman"/>
              </a:rPr>
              <a:t>the never-ending</a:t>
            </a:r>
            <a:r>
              <a:rPr lang="zh-HK" altLang="en-US" sz="1500" dirty="0" smtClean="0">
                <a:latin typeface="Times New Roman"/>
                <a:ea typeface="新細明體"/>
                <a:cs typeface="Times New Roman"/>
              </a:rPr>
              <a:t> </a:t>
            </a:r>
            <a:r>
              <a:rPr lang="en-US" altLang="zh-HK" sz="1500" dirty="0">
                <a:latin typeface="Times New Roman"/>
                <a:ea typeface="新細明體"/>
                <a:cs typeface="Times New Roman"/>
              </a:rPr>
              <a:t>war</a:t>
            </a:r>
            <a:r>
              <a:rPr lang="zh-HK" altLang="en-US" sz="1500" dirty="0">
                <a:latin typeface="Times New Roman"/>
                <a:ea typeface="新細明體"/>
                <a:cs typeface="Times New Roman"/>
              </a:rPr>
              <a:t> </a:t>
            </a:r>
            <a:r>
              <a:rPr lang="en-US" altLang="zh-HK" sz="1500" dirty="0">
                <a:latin typeface="Times New Roman"/>
                <a:ea typeface="新細明體"/>
                <a:cs typeface="Times New Roman"/>
              </a:rPr>
              <a:t>crises, the Song </a:t>
            </a:r>
            <a:r>
              <a:rPr lang="en-US" altLang="zh-HK" sz="1500" dirty="0" smtClean="0">
                <a:latin typeface="Times New Roman"/>
                <a:ea typeface="新細明體"/>
                <a:cs typeface="Times New Roman"/>
              </a:rPr>
              <a:t>Dynasty had </a:t>
            </a:r>
            <a:r>
              <a:rPr lang="en-US" altLang="zh-HK" sz="1500" dirty="0">
                <a:latin typeface="Times New Roman"/>
                <a:ea typeface="新細明體"/>
                <a:cs typeface="Times New Roman"/>
              </a:rPr>
              <a:t>to carefully select weapons and arrangements for national defense</a:t>
            </a:r>
            <a:r>
              <a:rPr kumimoji="0" lang="en-US" altLang="zh-HK" sz="1500" b="0" i="0" u="none" strike="noStrike" kern="1200" cap="none" spc="0" normalizeH="0" baseline="0" noProof="0" dirty="0">
                <a:ln>
                  <a:noFill/>
                </a:ln>
                <a:effectLst/>
                <a:uLnTx/>
                <a:uFillTx/>
                <a:latin typeface="Times New Roman"/>
                <a:ea typeface="新細明體"/>
                <a:cs typeface="Times New Roman"/>
              </a:rPr>
              <a:t>. In </a:t>
            </a:r>
            <a:r>
              <a:rPr kumimoji="0" lang="en-US" altLang="zh-HK" sz="1500" b="0" i="0" u="none" strike="noStrike" kern="1200" cap="none" spc="0" normalizeH="0" baseline="0" noProof="0" dirty="0" smtClean="0">
                <a:ln>
                  <a:noFill/>
                </a:ln>
                <a:effectLst/>
                <a:uLnTx/>
                <a:uFillTx/>
                <a:latin typeface="Times New Roman"/>
                <a:ea typeface="新細明體"/>
                <a:cs typeface="Times New Roman"/>
              </a:rPr>
              <a:t>AD1044</a:t>
            </a:r>
            <a:r>
              <a:rPr kumimoji="0" lang="en-US" altLang="zh-HK" sz="1500" b="0" i="0" u="none" strike="noStrike" kern="1200" cap="none" spc="0" normalizeH="0" baseline="0" noProof="0" dirty="0">
                <a:ln>
                  <a:noFill/>
                </a:ln>
                <a:effectLst/>
                <a:uLnTx/>
                <a:uFillTx/>
                <a:latin typeface="Times New Roman"/>
                <a:ea typeface="新細明體"/>
                <a:cs typeface="Times New Roman"/>
              </a:rPr>
              <a:t>, in response to an imperial court order, </a:t>
            </a:r>
            <a:r>
              <a:rPr lang="en-US" altLang="zh-HK" sz="1500" dirty="0">
                <a:latin typeface="Times New Roman"/>
                <a:ea typeface="新細明體"/>
                <a:cs typeface="Times New Roman"/>
              </a:rPr>
              <a:t>Grand Minister</a:t>
            </a:r>
            <a:r>
              <a:rPr kumimoji="0" lang="en-US" altLang="zh-HK" sz="1500" b="0" i="0" u="none" strike="noStrike" kern="1200" cap="none" spc="0" normalizeH="0" baseline="0" noProof="0" dirty="0">
                <a:ln>
                  <a:noFill/>
                </a:ln>
                <a:effectLst/>
                <a:uLnTx/>
                <a:uFillTx/>
                <a:latin typeface="Times New Roman"/>
                <a:ea typeface="新細明體"/>
                <a:cs typeface="Times New Roman"/>
              </a:rPr>
              <a:t> </a:t>
            </a:r>
            <a:r>
              <a:rPr kumimoji="0" lang="en-US" altLang="zh-HK" sz="1500" b="0" i="0" u="none" strike="noStrike" kern="1200" cap="none" spc="0" normalizeH="0" baseline="0" noProof="0" dirty="0" err="1">
                <a:ln>
                  <a:noFill/>
                </a:ln>
                <a:effectLst/>
                <a:uLnTx/>
                <a:uFillTx/>
                <a:latin typeface="Times New Roman"/>
                <a:ea typeface="新細明體"/>
                <a:cs typeface="Times New Roman"/>
              </a:rPr>
              <a:t>Ceng</a:t>
            </a:r>
            <a:r>
              <a:rPr kumimoji="0" lang="en-US" altLang="zh-HK" sz="1500" b="0" i="0" u="none" strike="noStrike" kern="1200" cap="none" spc="0" normalizeH="0" baseline="0" noProof="0" dirty="0">
                <a:ln>
                  <a:noFill/>
                </a:ln>
                <a:effectLst/>
                <a:uLnTx/>
                <a:uFillTx/>
                <a:latin typeface="Times New Roman"/>
                <a:ea typeface="新細明體"/>
                <a:cs typeface="Times New Roman"/>
              </a:rPr>
              <a:t> </a:t>
            </a:r>
            <a:r>
              <a:rPr kumimoji="0" lang="en-US" altLang="zh-HK" sz="1500" b="0" i="0" u="none" strike="noStrike" kern="1200" cap="none" spc="0" normalizeH="0" baseline="0" noProof="0" dirty="0" err="1">
                <a:ln>
                  <a:noFill/>
                </a:ln>
                <a:effectLst/>
                <a:uLnTx/>
                <a:uFillTx/>
                <a:latin typeface="Times New Roman"/>
                <a:ea typeface="新細明體"/>
                <a:cs typeface="Times New Roman"/>
              </a:rPr>
              <a:t>Gongliang</a:t>
            </a:r>
            <a:r>
              <a:rPr kumimoji="0" lang="en-US" altLang="zh-HK" sz="1500" b="0" i="0" u="none" strike="noStrike" kern="1200" cap="none" spc="0" normalizeH="0" baseline="0" noProof="0" dirty="0">
                <a:ln>
                  <a:noFill/>
                </a:ln>
                <a:effectLst/>
                <a:uLnTx/>
                <a:uFillTx/>
                <a:latin typeface="Times New Roman"/>
                <a:ea typeface="新細明體"/>
                <a:cs typeface="Times New Roman"/>
              </a:rPr>
              <a:t> </a:t>
            </a:r>
            <a:r>
              <a:rPr kumimoji="0" lang="en-US" altLang="zh-HK" sz="1500" b="0" i="0" u="none" strike="noStrike" kern="1200" cap="none" spc="0" normalizeH="0" baseline="0" noProof="0" dirty="0" smtClean="0">
                <a:ln>
                  <a:noFill/>
                </a:ln>
                <a:effectLst/>
                <a:uLnTx/>
                <a:uFillTx/>
                <a:latin typeface="Times New Roman"/>
                <a:ea typeface="新細明體"/>
                <a:cs typeface="Times New Roman"/>
              </a:rPr>
              <a:t>(</a:t>
            </a:r>
            <a:r>
              <a:rPr lang="zh-TW" altLang="en-US" sz="1500" dirty="0" smtClean="0">
                <a:latin typeface="Times New Roman"/>
                <a:ea typeface="新細明體"/>
                <a:cs typeface="Times New Roman"/>
              </a:rPr>
              <a:t>曾公亮</a:t>
            </a:r>
            <a:r>
              <a:rPr kumimoji="0" lang="en-US" altLang="zh-HK" sz="1500" b="0" i="0" u="none" strike="noStrike" kern="1200" cap="none" spc="0" normalizeH="0" baseline="0" noProof="0" dirty="0" smtClean="0">
                <a:ln>
                  <a:noFill/>
                </a:ln>
                <a:effectLst/>
                <a:uLnTx/>
                <a:uFillTx/>
                <a:latin typeface="Times New Roman"/>
                <a:ea typeface="新細明體"/>
                <a:cs typeface="Times New Roman"/>
              </a:rPr>
              <a:t>) and </a:t>
            </a:r>
            <a:r>
              <a:rPr kumimoji="0" lang="en-US" altLang="zh-HK" sz="1500" b="0" i="0" u="none" strike="noStrike" kern="1200" cap="none" spc="0" normalizeH="0" baseline="0" noProof="0" dirty="0">
                <a:ln>
                  <a:noFill/>
                </a:ln>
                <a:effectLst/>
                <a:uLnTx/>
                <a:uFillTx/>
                <a:latin typeface="Times New Roman"/>
                <a:ea typeface="新細明體"/>
                <a:cs typeface="Times New Roman"/>
              </a:rPr>
              <a:t>Ding </a:t>
            </a:r>
            <a:r>
              <a:rPr kumimoji="0" lang="en-US" altLang="zh-HK" sz="1500" b="0" i="0" u="none" strike="noStrike" kern="1200" cap="none" spc="0" normalizeH="0" baseline="0" noProof="0" dirty="0" smtClean="0">
                <a:ln>
                  <a:noFill/>
                </a:ln>
                <a:effectLst/>
                <a:uLnTx/>
                <a:uFillTx/>
                <a:latin typeface="Times New Roman"/>
                <a:ea typeface="新細明體"/>
                <a:cs typeface="Times New Roman"/>
              </a:rPr>
              <a:t>Du </a:t>
            </a:r>
            <a:r>
              <a:rPr kumimoji="0" lang="en-US" altLang="zh-TW" sz="1500" b="0" i="0" u="none" strike="noStrike" kern="1200" cap="none" spc="0" normalizeH="0" baseline="0" noProof="0" dirty="0" smtClean="0">
                <a:ln>
                  <a:noFill/>
                </a:ln>
                <a:effectLst/>
                <a:uLnTx/>
                <a:uFillTx/>
                <a:latin typeface="Times New Roman"/>
                <a:ea typeface="新細明體"/>
                <a:cs typeface="Times New Roman"/>
              </a:rPr>
              <a:t>(</a:t>
            </a:r>
            <a:r>
              <a:rPr lang="zh-TW" altLang="en-US" sz="1500" dirty="0">
                <a:latin typeface="Times New Roman"/>
                <a:ea typeface="新細明體"/>
                <a:cs typeface="Times New Roman"/>
              </a:rPr>
              <a:t>丁</a:t>
            </a:r>
            <a:r>
              <a:rPr kumimoji="0" lang="zh-TW" altLang="en-US" sz="1500" b="0" i="0" u="none" strike="noStrike" kern="1200" cap="none" spc="0" normalizeH="0" baseline="0" noProof="0" dirty="0" smtClean="0">
                <a:ln>
                  <a:noFill/>
                </a:ln>
                <a:effectLst/>
                <a:uLnTx/>
                <a:uFillTx/>
                <a:latin typeface="Times New Roman"/>
                <a:ea typeface="新細明體"/>
                <a:cs typeface="Times New Roman"/>
              </a:rPr>
              <a:t>度</a:t>
            </a:r>
            <a:r>
              <a:rPr kumimoji="0" lang="en-US" altLang="zh-TW" sz="1500" b="0" i="0" u="none" strike="noStrike" kern="1200" cap="none" spc="0" normalizeH="0" baseline="0" noProof="0" dirty="0" smtClean="0">
                <a:ln>
                  <a:noFill/>
                </a:ln>
                <a:effectLst/>
                <a:uLnTx/>
                <a:uFillTx/>
                <a:latin typeface="Times New Roman"/>
                <a:ea typeface="新細明體"/>
                <a:cs typeface="Times New Roman"/>
              </a:rPr>
              <a:t>)</a:t>
            </a:r>
            <a:r>
              <a:rPr kumimoji="0" lang="en-US" altLang="zh-HK" sz="1500" b="0" i="0" u="none" strike="noStrike" kern="1200" cap="none" spc="0" normalizeH="0" baseline="0" noProof="0" dirty="0" smtClean="0">
                <a:ln>
                  <a:noFill/>
                </a:ln>
                <a:effectLst/>
                <a:uLnTx/>
                <a:uFillTx/>
                <a:latin typeface="Times New Roman"/>
                <a:ea typeface="新細明體"/>
                <a:cs typeface="Times New Roman"/>
              </a:rPr>
              <a:t> </a:t>
            </a:r>
            <a:r>
              <a:rPr kumimoji="0" lang="en-US" altLang="zh-HK" sz="1500" b="0" i="0" u="none" strike="noStrike" kern="1200" cap="none" spc="0" normalizeH="0" baseline="0" noProof="0" dirty="0">
                <a:ln>
                  <a:noFill/>
                </a:ln>
                <a:effectLst/>
                <a:uLnTx/>
                <a:uFillTx/>
                <a:latin typeface="Times New Roman"/>
                <a:ea typeface="新細明體"/>
                <a:cs typeface="Times New Roman"/>
              </a:rPr>
              <a:t>compiled </a:t>
            </a:r>
            <a:r>
              <a:rPr kumimoji="0" lang="en-US" altLang="zh-HK" sz="1500" b="0" i="0" u="none" strike="noStrike" kern="1200" cap="none" spc="0" normalizeH="0" baseline="0" noProof="0" dirty="0" smtClean="0">
                <a:ln>
                  <a:noFill/>
                </a:ln>
                <a:effectLst/>
                <a:uLnTx/>
                <a:uFillTx/>
                <a:latin typeface="Times New Roman"/>
                <a:ea typeface="新細明體"/>
                <a:cs typeface="Times New Roman"/>
              </a:rPr>
              <a:t>“</a:t>
            </a:r>
            <a:r>
              <a:rPr kumimoji="0" lang="en-US" altLang="zh-HK" sz="1500" b="0" i="1" u="none" strike="noStrike" kern="1200" cap="none" spc="0" normalizeH="0" baseline="0" noProof="0" dirty="0" err="1" smtClean="0">
                <a:ln>
                  <a:noFill/>
                </a:ln>
                <a:effectLst/>
                <a:uLnTx/>
                <a:uFillTx/>
                <a:latin typeface="Times New Roman"/>
                <a:ea typeface="新細明體"/>
                <a:cs typeface="Times New Roman"/>
              </a:rPr>
              <a:t>Wujing</a:t>
            </a:r>
            <a:r>
              <a:rPr kumimoji="0" lang="en-US" altLang="zh-HK" sz="1500" b="0" i="1" u="none" strike="noStrike" kern="1200" cap="none" spc="0" normalizeH="0" baseline="0" noProof="0" dirty="0" smtClean="0">
                <a:ln>
                  <a:noFill/>
                </a:ln>
                <a:effectLst/>
                <a:uLnTx/>
                <a:uFillTx/>
                <a:latin typeface="Times New Roman"/>
                <a:ea typeface="新細明體"/>
                <a:cs typeface="Times New Roman"/>
              </a:rPr>
              <a:t> </a:t>
            </a:r>
            <a:r>
              <a:rPr lang="en-US" altLang="zh-HK" sz="1500" i="1" noProof="0" dirty="0" err="1" smtClean="0">
                <a:latin typeface="Times New Roman"/>
                <a:ea typeface="新細明體"/>
                <a:cs typeface="Times New Roman"/>
              </a:rPr>
              <a:t>Z</a:t>
            </a:r>
            <a:r>
              <a:rPr kumimoji="0" lang="en-US" altLang="zh-HK" sz="1500" b="0" i="1" u="none" strike="noStrike" kern="1200" cap="none" spc="0" normalizeH="0" baseline="0" noProof="0" dirty="0" err="1" smtClean="0">
                <a:ln>
                  <a:noFill/>
                </a:ln>
                <a:effectLst/>
                <a:uLnTx/>
                <a:uFillTx/>
                <a:latin typeface="Times New Roman"/>
                <a:ea typeface="新細明體"/>
                <a:cs typeface="Times New Roman"/>
              </a:rPr>
              <a:t>ongyao</a:t>
            </a:r>
            <a:r>
              <a:rPr lang="en-US" altLang="zh-HK" sz="1500" i="1" dirty="0" smtClean="0">
                <a:latin typeface="Times New Roman"/>
                <a:ea typeface="新細明體"/>
                <a:cs typeface="Times New Roman"/>
              </a:rPr>
              <a:t>”</a:t>
            </a:r>
            <a:r>
              <a:rPr kumimoji="0" lang="en-US" altLang="zh-HK" sz="1500" b="0" i="1" u="none" strike="noStrike" kern="1200" cap="none" spc="0" normalizeH="0" baseline="0" noProof="0" dirty="0" smtClean="0">
                <a:ln>
                  <a:noFill/>
                </a:ln>
                <a:effectLst/>
                <a:uLnTx/>
                <a:uFillTx/>
                <a:latin typeface="Times New Roman"/>
                <a:ea typeface="新細明體"/>
                <a:cs typeface="Times New Roman"/>
              </a:rPr>
              <a:t> </a:t>
            </a:r>
            <a:r>
              <a:rPr kumimoji="0" lang="en-US" altLang="zh-HK" sz="1500" b="0" u="none" strike="noStrike" kern="1200" cap="none" spc="0" normalizeH="0" baseline="0" noProof="0" dirty="0" smtClean="0">
                <a:ln>
                  <a:noFill/>
                </a:ln>
                <a:effectLst/>
                <a:uLnTx/>
                <a:uFillTx/>
                <a:latin typeface="Times New Roman"/>
                <a:ea typeface="新細明體"/>
                <a:cs typeface="Times New Roman"/>
              </a:rPr>
              <a:t>(The </a:t>
            </a:r>
            <a:r>
              <a:rPr kumimoji="0" lang="en-US" altLang="zh-HK" sz="1500" b="0" u="none" strike="noStrike" kern="1200" cap="none" spc="0" normalizeH="0" baseline="0" noProof="0" dirty="0">
                <a:ln>
                  <a:noFill/>
                </a:ln>
                <a:effectLst/>
                <a:uLnTx/>
                <a:uFillTx/>
                <a:latin typeface="Times New Roman"/>
                <a:ea typeface="新細明體"/>
                <a:cs typeface="Times New Roman"/>
              </a:rPr>
              <a:t>Essentials of the Military </a:t>
            </a:r>
            <a:r>
              <a:rPr kumimoji="0" lang="en-US" altLang="zh-HK" sz="1500" b="0" u="none" strike="noStrike" kern="1200" cap="none" spc="0" normalizeH="0" baseline="0" noProof="0" dirty="0" smtClean="0">
                <a:ln>
                  <a:noFill/>
                </a:ln>
                <a:effectLst/>
                <a:uLnTx/>
                <a:uFillTx/>
                <a:latin typeface="Times New Roman"/>
                <a:ea typeface="新細明體"/>
                <a:cs typeface="Times New Roman"/>
              </a:rPr>
              <a:t>Classics </a:t>
            </a:r>
            <a:r>
              <a:rPr lang="zh-TW" altLang="en-US" sz="1500" dirty="0" smtClean="0">
                <a:latin typeface="Times New Roman"/>
                <a:ea typeface="新細明體"/>
                <a:cs typeface="Times New Roman"/>
              </a:rPr>
              <a:t>武</a:t>
            </a:r>
            <a:r>
              <a:rPr lang="zh-TW" altLang="en-US" sz="1500" dirty="0">
                <a:latin typeface="Times New Roman"/>
                <a:ea typeface="新細明體"/>
                <a:cs typeface="Times New Roman"/>
              </a:rPr>
              <a:t>經總要</a:t>
            </a:r>
            <a:r>
              <a:rPr kumimoji="0" lang="en-US" altLang="zh-HK" sz="1500" b="0" u="none" strike="noStrike" kern="1200" cap="none" spc="0" normalizeH="0" baseline="0" noProof="0" dirty="0" smtClean="0">
                <a:ln>
                  <a:noFill/>
                </a:ln>
                <a:effectLst/>
                <a:uLnTx/>
                <a:uFillTx/>
                <a:latin typeface="Times New Roman"/>
                <a:ea typeface="新細明體"/>
                <a:cs typeface="Times New Roman"/>
              </a:rPr>
              <a:t>)</a:t>
            </a:r>
            <a:r>
              <a:rPr lang="en-US" altLang="zh-HK" sz="1500" dirty="0" smtClean="0">
                <a:latin typeface="Times New Roman"/>
                <a:ea typeface="新細明體"/>
                <a:cs typeface="Times New Roman"/>
              </a:rPr>
              <a:t>. </a:t>
            </a:r>
            <a:r>
              <a:rPr lang="en-US" altLang="zh-HK" sz="1500" dirty="0">
                <a:latin typeface="Times New Roman"/>
                <a:ea typeface="新細明體"/>
                <a:cs typeface="Times New Roman"/>
              </a:rPr>
              <a:t>It</a:t>
            </a:r>
            <a:r>
              <a:rPr kumimoji="0" lang="en-US" altLang="zh-HK" sz="1500" b="0" i="0" u="none" strike="noStrike" kern="1200" cap="none" spc="0" normalizeH="0" baseline="0" noProof="0" dirty="0">
                <a:ln>
                  <a:noFill/>
                </a:ln>
                <a:effectLst/>
                <a:uLnTx/>
                <a:uFillTx/>
                <a:latin typeface="Times New Roman"/>
                <a:ea typeface="新細明體"/>
                <a:cs typeface="Times New Roman"/>
              </a:rPr>
              <a:t> became </a:t>
            </a:r>
            <a:r>
              <a:rPr lang="en-US" altLang="zh-HK" sz="1500" dirty="0" smtClean="0">
                <a:latin typeface="Times New Roman"/>
                <a:ea typeface="新細明體"/>
                <a:cs typeface="Times New Roman"/>
              </a:rPr>
              <a:t>contemporary </a:t>
            </a:r>
            <a:r>
              <a:rPr kumimoji="0" lang="en-US" altLang="zh-HK" sz="1500" b="0" i="0" u="none" strike="noStrike" kern="1200" cap="none" spc="0" normalizeH="0" baseline="0" noProof="0" dirty="0" smtClean="0">
                <a:ln>
                  <a:noFill/>
                </a:ln>
                <a:effectLst/>
                <a:uLnTx/>
                <a:uFillTx/>
                <a:latin typeface="Times New Roman"/>
                <a:ea typeface="新細明體"/>
                <a:cs typeface="Times New Roman"/>
              </a:rPr>
              <a:t>reference </a:t>
            </a:r>
            <a:r>
              <a:rPr kumimoji="0" lang="en-US" altLang="zh-HK" sz="1500" b="0" i="0" u="none" strike="noStrike" kern="1200" cap="none" spc="0" normalizeH="0" baseline="0" noProof="0" dirty="0">
                <a:ln>
                  <a:noFill/>
                </a:ln>
                <a:effectLst/>
                <a:uLnTx/>
                <a:uFillTx/>
                <a:latin typeface="Times New Roman"/>
                <a:ea typeface="新細明體"/>
                <a:cs typeface="Times New Roman"/>
              </a:rPr>
              <a:t>document for national </a:t>
            </a:r>
            <a:r>
              <a:rPr kumimoji="0" lang="en-US" altLang="zh-HK" sz="1500" b="0" i="0" u="none" kern="1200" cap="none" spc="0" normalizeH="0" baseline="0" noProof="0" dirty="0" smtClean="0">
                <a:ln>
                  <a:noFill/>
                </a:ln>
                <a:effectLst/>
                <a:uLnTx/>
                <a:uFillTx/>
                <a:latin typeface="Times New Roman"/>
                <a:ea typeface="新細明體"/>
                <a:cs typeface="Times New Roman"/>
              </a:rPr>
              <a:t>defense</a:t>
            </a:r>
            <a:r>
              <a:rPr kumimoji="0" lang="en-US" altLang="zh-HK" sz="1500" b="0" i="0" u="none" strike="noStrike" kern="1200" cap="none" spc="0" normalizeH="0" baseline="0" noProof="0" dirty="0" smtClean="0">
                <a:ln>
                  <a:noFill/>
                </a:ln>
                <a:effectLst/>
                <a:uLnTx/>
                <a:uFillTx/>
                <a:latin typeface="Times New Roman"/>
                <a:ea typeface="新細明體"/>
                <a:cs typeface="Times New Roman"/>
              </a:rPr>
              <a:t>. </a:t>
            </a:r>
            <a:r>
              <a:rPr kumimoji="0" lang="en-US" altLang="zh-HK" sz="1500" b="0" i="0" u="none" strike="noStrike" kern="1200" cap="none" spc="0" normalizeH="0" baseline="0" noProof="0" dirty="0">
                <a:ln>
                  <a:noFill/>
                </a:ln>
                <a:effectLst/>
                <a:uLnTx/>
                <a:uFillTx/>
                <a:latin typeface="Times New Roman"/>
                <a:ea typeface="新細明體"/>
                <a:cs typeface="Times New Roman"/>
              </a:rPr>
              <a:t>However, when the Jin army occupied </a:t>
            </a:r>
            <a:r>
              <a:rPr lang="en-US" altLang="zh-HK" sz="1500" dirty="0" smtClean="0">
                <a:latin typeface="Times New Roman"/>
                <a:ea typeface="新細明體"/>
                <a:cs typeface="Times New Roman"/>
              </a:rPr>
              <a:t>Kaifeng </a:t>
            </a:r>
            <a:r>
              <a:rPr lang="en-US" altLang="zh-HK" sz="1500" dirty="0">
                <a:latin typeface="Times New Roman"/>
                <a:ea typeface="新細明體"/>
                <a:cs typeface="Times New Roman"/>
              </a:rPr>
              <a:t>in </a:t>
            </a:r>
            <a:r>
              <a:rPr lang="en-US" altLang="zh-HK" sz="1500" dirty="0" smtClean="0">
                <a:latin typeface="Times New Roman"/>
                <a:ea typeface="新細明體"/>
                <a:cs typeface="Times New Roman"/>
              </a:rPr>
              <a:t>AD1126</a:t>
            </a:r>
            <a:r>
              <a:rPr lang="en-US" altLang="zh-HK" sz="1500" dirty="0">
                <a:latin typeface="Times New Roman"/>
                <a:ea typeface="新細明體"/>
                <a:cs typeface="Times New Roman"/>
              </a:rPr>
              <a:t>, the original manuscript was lost. In </a:t>
            </a:r>
            <a:r>
              <a:rPr lang="en-US" altLang="zh-HK" sz="1500" dirty="0" smtClean="0">
                <a:latin typeface="Times New Roman"/>
                <a:ea typeface="新細明體"/>
                <a:cs typeface="Times New Roman"/>
              </a:rPr>
              <a:t>AD1231</a:t>
            </a:r>
            <a:r>
              <a:rPr lang="en-US" altLang="zh-HK" sz="1500" dirty="0">
                <a:latin typeface="Times New Roman"/>
                <a:ea typeface="新細明體"/>
                <a:cs typeface="Times New Roman"/>
              </a:rPr>
              <a:t>, </a:t>
            </a:r>
            <a:r>
              <a:rPr lang="en-US" altLang="zh-HK" sz="1500" dirty="0" smtClean="0">
                <a:latin typeface="Times New Roman"/>
                <a:ea typeface="新細明體"/>
                <a:cs typeface="Times New Roman"/>
              </a:rPr>
              <a:t>people of Southern </a:t>
            </a:r>
            <a:r>
              <a:rPr lang="en-US" altLang="zh-HK" sz="1500" dirty="0">
                <a:latin typeface="Times New Roman"/>
                <a:ea typeface="新細明體"/>
                <a:cs typeface="Times New Roman"/>
              </a:rPr>
              <a:t>Song </a:t>
            </a:r>
            <a:r>
              <a:rPr lang="en-US" altLang="zh-HK" sz="1500" dirty="0" smtClean="0">
                <a:latin typeface="Times New Roman"/>
                <a:ea typeface="新細明體"/>
                <a:cs typeface="Times New Roman"/>
              </a:rPr>
              <a:t>made </a:t>
            </a:r>
            <a:r>
              <a:rPr lang="en-US" altLang="zh-HK" sz="1500" dirty="0">
                <a:latin typeface="Times New Roman"/>
                <a:ea typeface="新細明體"/>
                <a:cs typeface="Times New Roman"/>
              </a:rPr>
              <a:t>a new one, but </a:t>
            </a:r>
            <a:r>
              <a:rPr lang="en-US" altLang="zh-HK" sz="1500" dirty="0" smtClean="0">
                <a:latin typeface="Times New Roman"/>
                <a:ea typeface="新細明體"/>
                <a:cs typeface="Times New Roman"/>
              </a:rPr>
              <a:t>they claimed </a:t>
            </a:r>
            <a:r>
              <a:rPr lang="en-US" altLang="zh-HK" sz="1500" dirty="0">
                <a:latin typeface="Times New Roman"/>
                <a:ea typeface="新細明體"/>
                <a:cs typeface="Times New Roman"/>
              </a:rPr>
              <a:t>that </a:t>
            </a:r>
            <a:r>
              <a:rPr lang="en-US" altLang="zh-HK" sz="1500" dirty="0" smtClean="0">
                <a:latin typeface="Times New Roman"/>
                <a:ea typeface="新細明體"/>
                <a:cs typeface="Times New Roman"/>
              </a:rPr>
              <a:t>it was restored from </a:t>
            </a:r>
            <a:r>
              <a:rPr lang="en-US" altLang="zh-HK" sz="1500" dirty="0">
                <a:latin typeface="Times New Roman"/>
                <a:ea typeface="新細明體"/>
                <a:cs typeface="Times New Roman"/>
              </a:rPr>
              <a:t>some existing copies of the lost book. This is the </a:t>
            </a:r>
            <a:r>
              <a:rPr lang="en-US" altLang="zh-HK" sz="1500" dirty="0" smtClean="0">
                <a:latin typeface="Times New Roman"/>
                <a:ea typeface="新細明體"/>
                <a:cs typeface="Times New Roman"/>
              </a:rPr>
              <a:t>“</a:t>
            </a:r>
            <a:r>
              <a:rPr lang="en-US" altLang="zh-HK" sz="1500" i="1" dirty="0" err="1" smtClean="0">
                <a:latin typeface="Times New Roman"/>
                <a:ea typeface="新細明體"/>
                <a:cs typeface="Times New Roman"/>
              </a:rPr>
              <a:t>Wujing</a:t>
            </a:r>
            <a:r>
              <a:rPr lang="en-US" altLang="zh-HK" sz="1500" i="1" dirty="0" smtClean="0">
                <a:latin typeface="Times New Roman"/>
                <a:ea typeface="新細明體"/>
                <a:cs typeface="Times New Roman"/>
              </a:rPr>
              <a:t> </a:t>
            </a:r>
            <a:r>
              <a:rPr lang="en-US" altLang="zh-HK" sz="1500" i="1" dirty="0" err="1" smtClean="0">
                <a:latin typeface="Times New Roman"/>
                <a:ea typeface="新細明體"/>
                <a:cs typeface="Times New Roman"/>
              </a:rPr>
              <a:t>Zongyao</a:t>
            </a:r>
            <a:r>
              <a:rPr lang="en-US" altLang="zh-HK" sz="1500" i="1" dirty="0" smtClean="0">
                <a:latin typeface="Times New Roman"/>
                <a:ea typeface="新細明體"/>
                <a:cs typeface="Times New Roman"/>
              </a:rPr>
              <a:t>” </a:t>
            </a:r>
            <a:r>
              <a:rPr lang="en-US" altLang="zh-HK" sz="1500" dirty="0" smtClean="0">
                <a:latin typeface="Times New Roman"/>
                <a:ea typeface="新細明體"/>
                <a:cs typeface="Times New Roman"/>
              </a:rPr>
              <a:t>that we </a:t>
            </a:r>
            <a:r>
              <a:rPr lang="en-US" altLang="zh-HK" sz="1500" dirty="0">
                <a:latin typeface="Times New Roman"/>
                <a:ea typeface="新細明體"/>
                <a:cs typeface="Times New Roman"/>
              </a:rPr>
              <a:t>see today. The book shows </a:t>
            </a:r>
            <a:r>
              <a:rPr lang="en-US" altLang="zh-HK" sz="1500" dirty="0" smtClean="0">
                <a:latin typeface="Times New Roman"/>
                <a:ea typeface="新細明體"/>
                <a:cs typeface="Times New Roman"/>
              </a:rPr>
              <a:t>the weapon </a:t>
            </a:r>
            <a:r>
              <a:rPr lang="en-US" altLang="zh-HK" sz="1500" dirty="0">
                <a:latin typeface="Times New Roman"/>
                <a:ea typeface="新細明體"/>
                <a:cs typeface="Times New Roman"/>
              </a:rPr>
              <a:t>development in the Northern and Southern Song </a:t>
            </a:r>
            <a:r>
              <a:rPr lang="en-US" altLang="zh-HK" sz="1500" dirty="0" smtClean="0">
                <a:latin typeface="Times New Roman"/>
                <a:ea typeface="新細明體"/>
                <a:cs typeface="Times New Roman"/>
              </a:rPr>
              <a:t>Dynasties. </a:t>
            </a:r>
            <a:endParaRPr kumimoji="0" lang="zh-HK" altLang="en-US" sz="1500" b="0" i="0" u="none" strike="noStrike" kern="0" cap="none" spc="0" normalizeH="0" baseline="0" noProof="0" dirty="0">
              <a:ln>
                <a:noFill/>
              </a:ln>
              <a:effectLst/>
              <a:uLnTx/>
              <a:uFillTx/>
              <a:latin typeface="Times New Roman"/>
              <a:ea typeface="新細明體"/>
            </a:endParaRPr>
          </a:p>
        </p:txBody>
      </p:sp>
    </p:spTree>
    <p:extLst>
      <p:ext uri="{BB962C8B-B14F-4D97-AF65-F5344CB8AC3E}">
        <p14:creationId xmlns:p14="http://schemas.microsoft.com/office/powerpoint/2010/main" val="3074145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grpSp>
        <p:nvGrpSpPr>
          <p:cNvPr id="8" name="群組 7"/>
          <p:cNvGrpSpPr/>
          <p:nvPr/>
        </p:nvGrpSpPr>
        <p:grpSpPr>
          <a:xfrm>
            <a:off x="1681866" y="1012409"/>
            <a:ext cx="5486400" cy="3657600"/>
            <a:chOff x="0" y="0"/>
            <a:chExt cx="5904656" cy="3936438"/>
          </a:xfrm>
        </p:grpSpPr>
        <p:pic>
          <p:nvPicPr>
            <p:cNvPr id="9" name="Picture 4"/>
            <p:cNvPicPr>
              <a:picLocks noChangeAspect="1" noChangeArrowheads="1"/>
            </p:cNvPicPr>
            <p:nvPr/>
          </p:nvPicPr>
          <p:blipFill>
            <a:blip r:embed="rId3" cstate="print"/>
            <a:srcRect/>
            <a:stretch>
              <a:fillRect/>
            </a:stretch>
          </p:blipFill>
          <p:spPr bwMode="auto">
            <a:xfrm>
              <a:off x="0" y="0"/>
              <a:ext cx="5904656" cy="3936438"/>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sp>
          <p:nvSpPr>
            <p:cNvPr id="10" name="TextBox 13"/>
            <p:cNvSpPr txBox="1"/>
            <p:nvPr/>
          </p:nvSpPr>
          <p:spPr>
            <a:xfrm>
              <a:off x="4619770" y="2551313"/>
              <a:ext cx="504190" cy="777240"/>
            </a:xfrm>
            <a:prstGeom prst="rect">
              <a:avLst/>
            </a:prstGeom>
            <a:noFill/>
          </p:spPr>
          <p:txBody>
            <a:bodyPr wrap="square" rtlCol="0">
              <a:noAutofit/>
            </a:bodyPr>
            <a:lstStyle/>
            <a:p>
              <a:pPr>
                <a:spcAft>
                  <a:spcPts val="0"/>
                </a:spcAft>
              </a:pPr>
              <a:r>
                <a:rPr lang="en-US" sz="3200" b="1" kern="1200">
                  <a:solidFill>
                    <a:srgbClr val="FFFFFF"/>
                  </a:solidFill>
                  <a:effectLst/>
                  <a:latin typeface="Times New Roman"/>
                  <a:ea typeface="新細明體"/>
                  <a:cs typeface="Times New Roman"/>
                </a:rPr>
                <a:t>A</a:t>
              </a:r>
              <a:endParaRPr lang="en-US" sz="1200">
                <a:effectLst/>
                <a:latin typeface="Times New Roman"/>
                <a:ea typeface="新細明體"/>
                <a:cs typeface="Times New Roman"/>
              </a:endParaRPr>
            </a:p>
          </p:txBody>
        </p:sp>
        <p:sp>
          <p:nvSpPr>
            <p:cNvPr id="11" name="TextBox 15"/>
            <p:cNvSpPr txBox="1"/>
            <p:nvPr/>
          </p:nvSpPr>
          <p:spPr>
            <a:xfrm>
              <a:off x="4700772" y="887707"/>
              <a:ext cx="504190" cy="777240"/>
            </a:xfrm>
            <a:prstGeom prst="rect">
              <a:avLst/>
            </a:prstGeom>
            <a:noFill/>
          </p:spPr>
          <p:txBody>
            <a:bodyPr wrap="square" rtlCol="0">
              <a:noAutofit/>
            </a:bodyPr>
            <a:lstStyle/>
            <a:p>
              <a:pPr>
                <a:spcAft>
                  <a:spcPts val="0"/>
                </a:spcAft>
              </a:pPr>
              <a:r>
                <a:rPr lang="en-US" sz="3200" b="1" kern="1200">
                  <a:solidFill>
                    <a:srgbClr val="FFFFFF"/>
                  </a:solidFill>
                  <a:effectLst/>
                  <a:latin typeface="Times New Roman"/>
                  <a:ea typeface="新細明體"/>
                  <a:cs typeface="Times New Roman"/>
                </a:rPr>
                <a:t>B</a:t>
              </a:r>
              <a:endParaRPr lang="en-US" sz="1200">
                <a:effectLst/>
                <a:latin typeface="Times New Roman"/>
                <a:ea typeface="新細明體"/>
                <a:cs typeface="Times New Roman"/>
              </a:endParaRPr>
            </a:p>
          </p:txBody>
        </p:sp>
        <p:sp>
          <p:nvSpPr>
            <p:cNvPr id="12" name="TextBox 17"/>
            <p:cNvSpPr txBox="1"/>
            <p:nvPr/>
          </p:nvSpPr>
          <p:spPr>
            <a:xfrm>
              <a:off x="2893920" y="964649"/>
              <a:ext cx="504190" cy="777240"/>
            </a:xfrm>
            <a:prstGeom prst="rect">
              <a:avLst/>
            </a:prstGeom>
            <a:noFill/>
          </p:spPr>
          <p:txBody>
            <a:bodyPr wrap="square" rtlCol="0">
              <a:noAutofit/>
            </a:bodyPr>
            <a:lstStyle/>
            <a:p>
              <a:pPr>
                <a:spcAft>
                  <a:spcPts val="0"/>
                </a:spcAft>
              </a:pPr>
              <a:r>
                <a:rPr lang="en-US" sz="3200" b="1" kern="1200">
                  <a:solidFill>
                    <a:srgbClr val="FFFFFF"/>
                  </a:solidFill>
                  <a:effectLst/>
                  <a:latin typeface="Times New Roman"/>
                  <a:ea typeface="新細明體"/>
                  <a:cs typeface="Times New Roman"/>
                </a:rPr>
                <a:t>C</a:t>
              </a:r>
              <a:endParaRPr lang="en-US" sz="1200">
                <a:effectLst/>
                <a:latin typeface="Times New Roman"/>
                <a:ea typeface="新細明體"/>
                <a:cs typeface="Times New Roman"/>
              </a:endParaRPr>
            </a:p>
          </p:txBody>
        </p:sp>
      </p:grpSp>
      <p:sp>
        <p:nvSpPr>
          <p:cNvPr id="15" name="TextBox 12"/>
          <p:cNvSpPr txBox="1"/>
          <p:nvPr/>
        </p:nvSpPr>
        <p:spPr>
          <a:xfrm>
            <a:off x="129540" y="4762500"/>
            <a:ext cx="8592026" cy="1981200"/>
          </a:xfrm>
          <a:prstGeom prst="rect">
            <a:avLst/>
          </a:prstGeom>
          <a:solidFill>
            <a:srgbClr val="8064A2">
              <a:lumMod val="40000"/>
              <a:lumOff val="60000"/>
            </a:srgbClr>
          </a:solidFill>
          <a:ln>
            <a:noFill/>
          </a:ln>
        </p:spPr>
        <p:txBody>
          <a:bodyPr wrap="square" rtlCol="0">
            <a:noAutofit/>
          </a:bodyPr>
          <a:lstStyle/>
          <a:p>
            <a:pPr lvl="0" defTabSz="914400">
              <a:defRPr/>
            </a:pPr>
            <a:r>
              <a:rPr kumimoji="0" lang="en-US" altLang="zh-CN" sz="1500" b="0" i="0" u="none" strike="noStrike" kern="1200" cap="none" spc="0" normalizeH="0" baseline="0" noProof="0" dirty="0">
                <a:ln>
                  <a:noFill/>
                </a:ln>
                <a:solidFill>
                  <a:srgbClr val="FF0000"/>
                </a:solidFill>
                <a:effectLst/>
                <a:uLnTx/>
                <a:uFillTx/>
                <a:latin typeface="Times New Roman"/>
                <a:ea typeface="新細明體"/>
                <a:cs typeface="Times New Roman"/>
              </a:rPr>
              <a:t>Leonard </a:t>
            </a:r>
            <a:r>
              <a:rPr kumimoji="0" lang="en-US" altLang="zh-CN" sz="1500" b="0" i="0" u="none" strike="noStrike" kern="1200" cap="none" spc="0" normalizeH="0" baseline="0" noProof="0" dirty="0" smtClean="0">
                <a:ln>
                  <a:noFill/>
                </a:ln>
                <a:solidFill>
                  <a:srgbClr val="FF0000"/>
                </a:solidFill>
                <a:effectLst/>
                <a:uLnTx/>
                <a:uFillTx/>
                <a:latin typeface="Times New Roman"/>
                <a:ea typeface="新細明體"/>
                <a:cs typeface="Times New Roman"/>
              </a:rPr>
              <a:t>da </a:t>
            </a:r>
            <a:r>
              <a:rPr kumimoji="0" lang="en-US" altLang="zh-CN" sz="1500" b="0" i="0" u="none" strike="noStrike" kern="1200" cap="none" spc="0" normalizeH="0" baseline="0" noProof="0" dirty="0">
                <a:ln>
                  <a:noFill/>
                </a:ln>
                <a:solidFill>
                  <a:srgbClr val="FF0000"/>
                </a:solidFill>
                <a:effectLst/>
                <a:uLnTx/>
                <a:uFillTx/>
                <a:latin typeface="Times New Roman"/>
                <a:ea typeface="新細明體"/>
                <a:cs typeface="Times New Roman"/>
              </a:rPr>
              <a:t>Vinci’s </a:t>
            </a:r>
            <a:r>
              <a:rPr lang="en-US" altLang="zh-CN" sz="1500" dirty="0">
                <a:solidFill>
                  <a:srgbClr val="FF0000"/>
                </a:solidFill>
                <a:latin typeface="Times New Roman"/>
                <a:ea typeface="新細明體"/>
                <a:cs typeface="Times New Roman"/>
              </a:rPr>
              <a:t>blueprint was identical in this respect to the </a:t>
            </a:r>
            <a:r>
              <a:rPr kumimoji="0" lang="en-US" altLang="zh-CN" sz="1500" b="0" i="0" u="none" strike="noStrike" kern="1200" cap="none" spc="0" normalizeH="0" baseline="0" noProof="0" dirty="0">
                <a:ln>
                  <a:noFill/>
                </a:ln>
                <a:solidFill>
                  <a:srgbClr val="FF0000"/>
                </a:solidFill>
                <a:effectLst/>
                <a:uLnTx/>
                <a:uFillTx/>
                <a:latin typeface="Times New Roman"/>
                <a:ea typeface="新細明體"/>
                <a:cs typeface="Times New Roman"/>
              </a:rPr>
              <a:t>Song </a:t>
            </a:r>
            <a:r>
              <a:rPr kumimoji="0" lang="en-US" altLang="zh-CN" sz="1500" b="0" i="0" u="none" strike="noStrike" kern="1200" cap="none" spc="0" normalizeH="0" baseline="0" noProof="0" dirty="0" smtClean="0">
                <a:ln>
                  <a:noFill/>
                </a:ln>
                <a:solidFill>
                  <a:srgbClr val="FF0000"/>
                </a:solidFill>
                <a:effectLst/>
                <a:uLnTx/>
                <a:uFillTx/>
                <a:latin typeface="Times New Roman"/>
                <a:ea typeface="新細明體"/>
                <a:cs typeface="Times New Roman"/>
              </a:rPr>
              <a:t>Dynasty’s crossbow</a:t>
            </a:r>
            <a:r>
              <a:rPr kumimoji="0" lang="en-US" altLang="zh-CN" sz="1500" b="0" i="0" u="none" strike="noStrike" kern="1200" cap="none" spc="0" normalizeH="0" noProof="0" dirty="0" smtClean="0">
                <a:ln>
                  <a:noFill/>
                </a:ln>
                <a:solidFill>
                  <a:srgbClr val="FF0000"/>
                </a:solidFill>
                <a:effectLst/>
                <a:uLnTx/>
                <a:uFillTx/>
                <a:latin typeface="Times New Roman"/>
                <a:ea typeface="新細明體"/>
                <a:cs typeface="Times New Roman"/>
              </a:rPr>
              <a:t> </a:t>
            </a:r>
            <a:r>
              <a:rPr kumimoji="0" lang="en-US" altLang="zh-CN" sz="1500" b="0" i="0" u="none" strike="noStrike" kern="1200" cap="none" spc="0" normalizeH="0" noProof="0" dirty="0">
                <a:ln>
                  <a:noFill/>
                </a:ln>
                <a:solidFill>
                  <a:srgbClr val="FF0000"/>
                </a:solidFill>
                <a:effectLst/>
                <a:uLnTx/>
                <a:uFillTx/>
                <a:latin typeface="Times New Roman"/>
                <a:ea typeface="新細明體"/>
                <a:cs typeface="Times New Roman"/>
              </a:rPr>
              <a:t>machine</a:t>
            </a:r>
            <a:r>
              <a:rPr kumimoji="0" lang="en-US" altLang="zh-CN" sz="1500" b="0" i="0" u="none" strike="noStrike" kern="1200" cap="none" spc="0" normalizeH="0" baseline="0" noProof="0" dirty="0">
                <a:ln>
                  <a:noFill/>
                </a:ln>
                <a:solidFill>
                  <a:srgbClr val="FF0000"/>
                </a:solidFill>
                <a:effectLst/>
                <a:uLnTx/>
                <a:uFillTx/>
                <a:latin typeface="Times New Roman"/>
                <a:ea typeface="新細明體"/>
                <a:cs typeface="Times New Roman"/>
              </a:rPr>
              <a:t>. Therefore, the technological level of </a:t>
            </a:r>
            <a:r>
              <a:rPr kumimoji="0" lang="en-US" altLang="zh-CN" sz="1500" b="0" i="0" u="none" strike="noStrike" kern="1200" cap="none" spc="0" normalizeH="0" baseline="0" noProof="0" dirty="0" smtClean="0">
                <a:ln>
                  <a:noFill/>
                </a:ln>
                <a:solidFill>
                  <a:srgbClr val="FF0000"/>
                </a:solidFill>
                <a:effectLst/>
                <a:uLnTx/>
                <a:uFillTx/>
                <a:latin typeface="Times New Roman"/>
                <a:ea typeface="新細明體"/>
                <a:cs typeface="Times New Roman"/>
              </a:rPr>
              <a:t>Song </a:t>
            </a:r>
            <a:r>
              <a:rPr kumimoji="0" lang="en-US" altLang="zh-CN" sz="1500" b="0" i="0" u="none" strike="noStrike" kern="1200" cap="none" spc="0" normalizeH="0" baseline="0" noProof="0" dirty="0">
                <a:ln>
                  <a:noFill/>
                </a:ln>
                <a:solidFill>
                  <a:srgbClr val="FF0000"/>
                </a:solidFill>
                <a:effectLst/>
                <a:uLnTx/>
                <a:uFillTx/>
                <a:latin typeface="Times New Roman"/>
                <a:ea typeface="新細明體"/>
                <a:cs typeface="Times New Roman"/>
              </a:rPr>
              <a:t>was</a:t>
            </a:r>
            <a:r>
              <a:rPr lang="en-US" altLang="zh-CN" sz="1500" dirty="0">
                <a:solidFill>
                  <a:srgbClr val="FF0000"/>
                </a:solidFill>
                <a:latin typeface="Times New Roman"/>
                <a:ea typeface="新細明體"/>
                <a:cs typeface="Times New Roman"/>
              </a:rPr>
              <a:t> not far behind Europe. However, </a:t>
            </a:r>
            <a:r>
              <a:rPr lang="en-US" altLang="zh-CN" sz="1500" dirty="0">
                <a:solidFill>
                  <a:srgbClr val="FF0000"/>
                </a:solidFill>
                <a:latin typeface="Times New Roman"/>
                <a:ea typeface="新細明體"/>
                <a:cs typeface="Times New Roman"/>
              </a:rPr>
              <a:t>d</a:t>
            </a:r>
            <a:r>
              <a:rPr lang="en-US" altLang="zh-CN" sz="1500" dirty="0" smtClean="0">
                <a:solidFill>
                  <a:srgbClr val="FF0000"/>
                </a:solidFill>
                <a:latin typeface="Times New Roman"/>
                <a:ea typeface="新細明體"/>
                <a:cs typeface="Times New Roman"/>
              </a:rPr>
              <a:t>a Vinci’s </a:t>
            </a:r>
            <a:r>
              <a:rPr lang="en-US" altLang="zh-CN" sz="1500" dirty="0" smtClean="0">
                <a:solidFill>
                  <a:srgbClr val="FF0000"/>
                </a:solidFill>
                <a:latin typeface="Times New Roman"/>
                <a:ea typeface="新細明體"/>
                <a:cs typeface="Times New Roman"/>
              </a:rPr>
              <a:t>giant </a:t>
            </a:r>
            <a:r>
              <a:rPr lang="en-US" altLang="zh-CN" sz="1500" dirty="0">
                <a:solidFill>
                  <a:srgbClr val="FF0000"/>
                </a:solidFill>
                <a:latin typeface="Times New Roman"/>
                <a:ea typeface="新細明體"/>
                <a:cs typeface="Times New Roman"/>
              </a:rPr>
              <a:t>crossbow, theoretically, was still a success. </a:t>
            </a:r>
            <a:r>
              <a:rPr lang="en-US" altLang="zh-CN" sz="1500" dirty="0">
                <a:solidFill>
                  <a:srgbClr val="FF0000"/>
                </a:solidFill>
                <a:latin typeface="Times New Roman"/>
                <a:ea typeface="新細明體"/>
                <a:cs typeface="Times New Roman"/>
              </a:rPr>
              <a:t>Leonard </a:t>
            </a:r>
            <a:r>
              <a:rPr lang="en-US" altLang="zh-CN" sz="1500" dirty="0" smtClean="0">
                <a:solidFill>
                  <a:srgbClr val="FF0000"/>
                </a:solidFill>
                <a:latin typeface="Times New Roman"/>
                <a:ea typeface="新細明體"/>
                <a:cs typeface="Times New Roman"/>
              </a:rPr>
              <a:t>da </a:t>
            </a:r>
            <a:r>
              <a:rPr lang="en-US" altLang="zh-CN" sz="1500" dirty="0">
                <a:solidFill>
                  <a:srgbClr val="FF0000"/>
                </a:solidFill>
                <a:latin typeface="Times New Roman"/>
                <a:ea typeface="新細明體"/>
                <a:cs typeface="Times New Roman"/>
              </a:rPr>
              <a:t>Vinci’s </a:t>
            </a:r>
            <a:r>
              <a:rPr lang="en-US" altLang="zh-CN" sz="1500" dirty="0" smtClean="0">
                <a:solidFill>
                  <a:srgbClr val="FF0000"/>
                </a:solidFill>
                <a:latin typeface="Times New Roman"/>
                <a:ea typeface="新細明體"/>
                <a:cs typeface="Times New Roman"/>
              </a:rPr>
              <a:t>giant </a:t>
            </a:r>
            <a:r>
              <a:rPr lang="en-US" altLang="zh-CN" sz="1500" dirty="0">
                <a:solidFill>
                  <a:srgbClr val="FF0000"/>
                </a:solidFill>
                <a:latin typeface="Times New Roman"/>
                <a:ea typeface="新細明體"/>
                <a:cs typeface="Times New Roman"/>
              </a:rPr>
              <a:t>crossbow and Song </a:t>
            </a:r>
            <a:r>
              <a:rPr lang="en-US" altLang="zh-CN" sz="1500" dirty="0" smtClean="0">
                <a:solidFill>
                  <a:srgbClr val="FF0000"/>
                </a:solidFill>
                <a:latin typeface="Times New Roman"/>
                <a:ea typeface="新細明體"/>
                <a:cs typeface="Times New Roman"/>
              </a:rPr>
              <a:t>Dynasty’s crossbow </a:t>
            </a:r>
            <a:r>
              <a:rPr lang="en-US" altLang="zh-CN" sz="1500" dirty="0">
                <a:solidFill>
                  <a:srgbClr val="FF0000"/>
                </a:solidFill>
                <a:latin typeface="Times New Roman"/>
                <a:ea typeface="新細明體"/>
                <a:cs typeface="Times New Roman"/>
              </a:rPr>
              <a:t>machine </a:t>
            </a:r>
            <a:r>
              <a:rPr lang="en-US" altLang="zh-CN" sz="1500" dirty="0" smtClean="0">
                <a:solidFill>
                  <a:srgbClr val="FF0000"/>
                </a:solidFill>
                <a:latin typeface="Times New Roman"/>
                <a:ea typeface="新細明體"/>
                <a:cs typeface="Times New Roman"/>
              </a:rPr>
              <a:t>were nearly </a:t>
            </a:r>
            <a:r>
              <a:rPr lang="en-US" altLang="zh-CN" sz="1500" dirty="0">
                <a:solidFill>
                  <a:srgbClr val="FF0000"/>
                </a:solidFill>
                <a:latin typeface="Times New Roman"/>
                <a:ea typeface="新細明體"/>
                <a:cs typeface="Times New Roman"/>
              </a:rPr>
              <a:t>identical, but </a:t>
            </a:r>
            <a:r>
              <a:rPr lang="en-US" altLang="zh-CN" sz="1500" dirty="0" smtClean="0">
                <a:solidFill>
                  <a:srgbClr val="FF0000"/>
                </a:solidFill>
                <a:latin typeface="Times New Roman"/>
                <a:ea typeface="新細明體"/>
                <a:cs typeface="Times New Roman"/>
              </a:rPr>
              <a:t>da </a:t>
            </a:r>
            <a:r>
              <a:rPr lang="en-US" altLang="zh-CN" sz="1500" dirty="0">
                <a:solidFill>
                  <a:srgbClr val="FF0000"/>
                </a:solidFill>
                <a:latin typeface="Times New Roman"/>
                <a:ea typeface="新細明體"/>
                <a:cs typeface="Times New Roman"/>
              </a:rPr>
              <a:t>Vinci’s </a:t>
            </a:r>
            <a:r>
              <a:rPr lang="en-US" altLang="zh-CN" sz="1500" dirty="0" smtClean="0">
                <a:solidFill>
                  <a:srgbClr val="FF0000"/>
                </a:solidFill>
                <a:latin typeface="Times New Roman"/>
                <a:ea typeface="新細明體"/>
                <a:cs typeface="Times New Roman"/>
              </a:rPr>
              <a:t>crossbow </a:t>
            </a:r>
            <a:r>
              <a:rPr lang="en-US" altLang="zh-CN" sz="1500" dirty="0">
                <a:solidFill>
                  <a:srgbClr val="FF0000"/>
                </a:solidFill>
                <a:latin typeface="Times New Roman"/>
                <a:ea typeface="新細明體"/>
                <a:cs typeface="Times New Roman"/>
              </a:rPr>
              <a:t>had an extra wheel (B). Therefore, when </a:t>
            </a:r>
            <a:r>
              <a:rPr lang="en-US" altLang="zh-CN" sz="1500" dirty="0" smtClean="0">
                <a:solidFill>
                  <a:srgbClr val="FF0000"/>
                </a:solidFill>
                <a:latin typeface="Times New Roman"/>
                <a:ea typeface="新細明體"/>
                <a:cs typeface="Times New Roman"/>
              </a:rPr>
              <a:t>soldiers </a:t>
            </a:r>
            <a:r>
              <a:rPr lang="en-US" altLang="zh-CN" sz="1500" dirty="0">
                <a:solidFill>
                  <a:srgbClr val="FF0000"/>
                </a:solidFill>
                <a:latin typeface="Times New Roman"/>
                <a:ea typeface="新細明體"/>
                <a:cs typeface="Times New Roman"/>
              </a:rPr>
              <a:t>turned A, B would move and pull back the wooden block (C) linked to the bowstring easily. </a:t>
            </a:r>
            <a:r>
              <a:rPr kumimoji="0" lang="en-US" sz="1500" b="0" i="0" u="none" strike="noStrike" kern="0" cap="none" spc="0" normalizeH="0" baseline="0" noProof="0" dirty="0">
                <a:ln>
                  <a:noFill/>
                </a:ln>
                <a:solidFill>
                  <a:srgbClr val="FF0000"/>
                </a:solidFill>
                <a:effectLst/>
                <a:uLnTx/>
                <a:uFillTx/>
                <a:latin typeface="Times New Roman"/>
                <a:ea typeface="新細明體"/>
                <a:cs typeface="Times New Roman"/>
              </a:rPr>
              <a:t>Therefore, in </a:t>
            </a:r>
            <a:r>
              <a:rPr lang="en-US" sz="1500" kern="0" dirty="0">
                <a:solidFill>
                  <a:srgbClr val="FF0000"/>
                </a:solidFill>
                <a:latin typeface="Times New Roman"/>
                <a:ea typeface="新細明體"/>
                <a:cs typeface="Times New Roman"/>
              </a:rPr>
              <a:t>comparison to the Song </a:t>
            </a:r>
            <a:r>
              <a:rPr lang="en-US" sz="1500" kern="0" dirty="0" smtClean="0">
                <a:solidFill>
                  <a:srgbClr val="FF0000"/>
                </a:solidFill>
                <a:latin typeface="Times New Roman"/>
                <a:ea typeface="新細明體"/>
                <a:cs typeface="Times New Roman"/>
              </a:rPr>
              <a:t>Dynasty’s crossbow </a:t>
            </a:r>
            <a:r>
              <a:rPr lang="en-US" sz="1500" kern="0" dirty="0">
                <a:solidFill>
                  <a:srgbClr val="FF0000"/>
                </a:solidFill>
                <a:latin typeface="Times New Roman"/>
                <a:ea typeface="新細明體"/>
                <a:cs typeface="Times New Roman"/>
              </a:rPr>
              <a:t>machine</a:t>
            </a:r>
            <a:r>
              <a:rPr lang="en-US" sz="1500" i="1" kern="0" dirty="0">
                <a:solidFill>
                  <a:srgbClr val="FF0000"/>
                </a:solidFill>
                <a:latin typeface="Times New Roman"/>
                <a:ea typeface="新細明體"/>
                <a:cs typeface="Times New Roman"/>
              </a:rPr>
              <a:t>, </a:t>
            </a:r>
            <a:r>
              <a:rPr lang="en-US" sz="1500" kern="0" dirty="0">
                <a:solidFill>
                  <a:srgbClr val="FF0000"/>
                </a:solidFill>
                <a:latin typeface="Times New Roman"/>
                <a:ea typeface="新細明體"/>
                <a:cs typeface="Times New Roman"/>
              </a:rPr>
              <a:t>d</a:t>
            </a:r>
            <a:r>
              <a:rPr lang="en-US" sz="1500" kern="0" dirty="0" smtClean="0">
                <a:solidFill>
                  <a:srgbClr val="FF0000"/>
                </a:solidFill>
                <a:latin typeface="Times New Roman"/>
                <a:ea typeface="新細明體"/>
                <a:cs typeface="Times New Roman"/>
              </a:rPr>
              <a:t>a </a:t>
            </a:r>
            <a:r>
              <a:rPr lang="en-US" sz="1500" kern="0" dirty="0" smtClean="0">
                <a:solidFill>
                  <a:srgbClr val="FF0000"/>
                </a:solidFill>
                <a:latin typeface="Times New Roman"/>
                <a:ea typeface="新細明體"/>
                <a:cs typeface="Times New Roman"/>
              </a:rPr>
              <a:t>Vinci’s giant </a:t>
            </a:r>
            <a:r>
              <a:rPr lang="en-US" sz="1500" kern="0" dirty="0">
                <a:solidFill>
                  <a:srgbClr val="FF0000"/>
                </a:solidFill>
                <a:latin typeface="Times New Roman"/>
                <a:ea typeface="新細明體"/>
                <a:cs typeface="Times New Roman"/>
              </a:rPr>
              <a:t>crossbow, due to an extra set of wheels, made pulling the bowstring more effortless. </a:t>
            </a:r>
            <a:endParaRPr kumimoji="0" lang="en-US" sz="1500" b="0" i="0" u="none" strike="noStrike" kern="0" cap="none" spc="0" normalizeH="0" baseline="0" noProof="0" dirty="0">
              <a:ln>
                <a:noFill/>
              </a:ln>
              <a:solidFill>
                <a:sysClr val="windowText" lastClr="000000"/>
              </a:solidFill>
              <a:effectLst/>
              <a:uLnTx/>
              <a:uFillTx/>
              <a:latin typeface="Times New Roman"/>
              <a:ea typeface="新細明體"/>
              <a:cs typeface="Times New Roman"/>
            </a:endParaRPr>
          </a:p>
        </p:txBody>
      </p:sp>
    </p:spTree>
    <p:extLst>
      <p:ext uri="{BB962C8B-B14F-4D97-AF65-F5344CB8AC3E}">
        <p14:creationId xmlns:p14="http://schemas.microsoft.com/office/powerpoint/2010/main" val="1001844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pic>
        <p:nvPicPr>
          <p:cNvPr id="53" name="Picture 3"/>
          <p:cNvPicPr/>
          <p:nvPr/>
        </p:nvPicPr>
        <p:blipFill>
          <a:blip r:embed="rId3" cstate="print"/>
          <a:srcRect/>
          <a:stretch>
            <a:fillRect/>
          </a:stretch>
        </p:blipFill>
        <p:spPr bwMode="auto">
          <a:xfrm>
            <a:off x="451891" y="1172717"/>
            <a:ext cx="3728720" cy="2788285"/>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sp>
        <p:nvSpPr>
          <p:cNvPr id="54" name="矩形 53"/>
          <p:cNvSpPr/>
          <p:nvPr/>
        </p:nvSpPr>
        <p:spPr>
          <a:xfrm>
            <a:off x="1234528" y="1642433"/>
            <a:ext cx="2163445" cy="1600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latin typeface="Times New Roman" panose="02020603050405020304" pitchFamily="18" charset="0"/>
              <a:cs typeface="Times New Roman" panose="02020603050405020304" pitchFamily="18" charset="0"/>
            </a:endParaRPr>
          </a:p>
        </p:txBody>
      </p:sp>
      <p:sp>
        <p:nvSpPr>
          <p:cNvPr id="55" name="TextBox 6"/>
          <p:cNvSpPr txBox="1"/>
          <p:nvPr/>
        </p:nvSpPr>
        <p:spPr>
          <a:xfrm>
            <a:off x="4373880" y="931653"/>
            <a:ext cx="4462691" cy="1994427"/>
          </a:xfrm>
          <a:prstGeom prst="rect">
            <a:avLst/>
          </a:prstGeom>
          <a:solidFill>
            <a:schemeClr val="accent4">
              <a:lumMod val="40000"/>
              <a:lumOff val="60000"/>
            </a:schemeClr>
          </a:solidFill>
          <a:ln>
            <a:noFill/>
          </a:ln>
        </p:spPr>
        <p:txBody>
          <a:bodyPr wrap="square" rtlCol="0">
            <a:noAutofit/>
          </a:bodyPr>
          <a:lstStyle/>
          <a:p>
            <a:pPr algn="just">
              <a:lnSpc>
                <a:spcPct val="110000"/>
              </a:lnSpc>
              <a:spcAft>
                <a:spcPts val="0"/>
              </a:spcAft>
            </a:pPr>
            <a:r>
              <a:rPr lang="en-US" altLang="zh-HK" sz="1500" kern="1200" dirty="0" smtClean="0">
                <a:effectLst/>
                <a:latin typeface="Times New Roman" panose="02020603050405020304" pitchFamily="18" charset="0"/>
                <a:ea typeface="Tahoma" panose="020B0604030504040204" pitchFamily="34" charset="0"/>
                <a:cs typeface="Times New Roman" panose="02020603050405020304" pitchFamily="18" charset="0"/>
              </a:rPr>
              <a:t>Many military </a:t>
            </a:r>
            <a:r>
              <a:rPr lang="en-US" altLang="zh-HK" sz="1500" kern="1200" dirty="0">
                <a:effectLst/>
                <a:latin typeface="Times New Roman" panose="02020603050405020304" pitchFamily="18" charset="0"/>
                <a:ea typeface="Tahoma" panose="020B0604030504040204" pitchFamily="34" charset="0"/>
                <a:cs typeface="Times New Roman" panose="02020603050405020304" pitchFamily="18" charset="0"/>
              </a:rPr>
              <a:t>plans</a:t>
            </a:r>
            <a:r>
              <a:rPr lang="en-US" altLang="zh-HK" sz="1500" dirty="0">
                <a:latin typeface="Times New Roman" panose="02020603050405020304" pitchFamily="18" charset="0"/>
                <a:ea typeface="Tahoma" panose="020B0604030504040204" pitchFamily="34" charset="0"/>
                <a:cs typeface="Times New Roman" panose="02020603050405020304" pitchFamily="18" charset="0"/>
              </a:rPr>
              <a:t> </a:t>
            </a:r>
            <a:r>
              <a:rPr lang="en-US" altLang="zh-HK" sz="1500" dirty="0" smtClean="0">
                <a:latin typeface="Times New Roman" panose="02020603050405020304" pitchFamily="18" charset="0"/>
                <a:ea typeface="Tahoma" panose="020B0604030504040204" pitchFamily="34" charset="0"/>
                <a:cs typeface="Times New Roman" panose="02020603050405020304" pitchFamily="18" charset="0"/>
              </a:rPr>
              <a:t>from “</a:t>
            </a:r>
            <a:r>
              <a:rPr lang="en-US" altLang="zh-HK" sz="1500" i="1" dirty="0" err="1" smtClean="0">
                <a:latin typeface="Times New Roman" panose="02020603050405020304" pitchFamily="18" charset="0"/>
                <a:ea typeface="Tahoma" panose="020B0604030504040204" pitchFamily="34" charset="0"/>
                <a:cs typeface="Times New Roman" panose="02020603050405020304" pitchFamily="18" charset="0"/>
              </a:rPr>
              <a:t>Wujing</a:t>
            </a:r>
            <a:r>
              <a:rPr lang="en-US" altLang="zh-HK" sz="1500" i="1" dirty="0" smtClean="0">
                <a:latin typeface="Times New Roman" panose="02020603050405020304" pitchFamily="18" charset="0"/>
                <a:ea typeface="Tahoma" panose="020B0604030504040204" pitchFamily="34" charset="0"/>
                <a:cs typeface="Times New Roman" panose="02020603050405020304" pitchFamily="18" charset="0"/>
              </a:rPr>
              <a:t> </a:t>
            </a:r>
            <a:r>
              <a:rPr lang="en-US" altLang="zh-HK" sz="1500" i="1" dirty="0" err="1" smtClean="0">
                <a:latin typeface="Times New Roman" panose="02020603050405020304" pitchFamily="18" charset="0"/>
                <a:ea typeface="Tahoma" panose="020B0604030504040204" pitchFamily="34" charset="0"/>
                <a:cs typeface="Times New Roman" panose="02020603050405020304" pitchFamily="18" charset="0"/>
              </a:rPr>
              <a:t>Zongyao</a:t>
            </a:r>
            <a:r>
              <a:rPr lang="en-US" altLang="zh-HK" sz="1500" i="1" dirty="0" smtClean="0">
                <a:latin typeface="Times New Roman" panose="02020603050405020304" pitchFamily="18" charset="0"/>
                <a:ea typeface="Tahoma" panose="020B0604030504040204" pitchFamily="34" charset="0"/>
                <a:cs typeface="Times New Roman" panose="02020603050405020304" pitchFamily="18" charset="0"/>
              </a:rPr>
              <a:t>” </a:t>
            </a:r>
            <a:r>
              <a:rPr lang="en-US" altLang="zh-HK" sz="1500" dirty="0" smtClean="0">
                <a:latin typeface="Times New Roman" panose="02020603050405020304" pitchFamily="18" charset="0"/>
                <a:ea typeface="Tahoma" panose="020B0604030504040204" pitchFamily="34" charset="0"/>
                <a:cs typeface="Times New Roman" panose="02020603050405020304" pitchFamily="18" charset="0"/>
              </a:rPr>
              <a:t>influenced </a:t>
            </a:r>
            <a:r>
              <a:rPr lang="en-US" altLang="zh-HK" sz="1500" dirty="0">
                <a:latin typeface="Times New Roman" panose="02020603050405020304" pitchFamily="18" charset="0"/>
                <a:ea typeface="Tahoma" panose="020B0604030504040204" pitchFamily="34" charset="0"/>
                <a:cs typeface="Times New Roman" panose="02020603050405020304" pitchFamily="18" charset="0"/>
              </a:rPr>
              <a:t>later </a:t>
            </a:r>
            <a:r>
              <a:rPr lang="en-US" altLang="zh-HK" sz="1500" dirty="0" smtClean="0">
                <a:latin typeface="Times New Roman" panose="02020603050405020304" pitchFamily="18" charset="0"/>
                <a:ea typeface="Tahoma" panose="020B0604030504040204" pitchFamily="34" charset="0"/>
                <a:cs typeface="Times New Roman" panose="02020603050405020304" pitchFamily="18" charset="0"/>
              </a:rPr>
              <a:t>developments. </a:t>
            </a:r>
            <a:r>
              <a:rPr lang="en-US" altLang="zh-HK" sz="1500" dirty="0">
                <a:latin typeface="Times New Roman" panose="02020603050405020304" pitchFamily="18" charset="0"/>
                <a:ea typeface="Tahoma" panose="020B0604030504040204" pitchFamily="34" charset="0"/>
                <a:cs typeface="Times New Roman" panose="02020603050405020304" pitchFamily="18" charset="0"/>
              </a:rPr>
              <a:t>For example, it recommended that </a:t>
            </a:r>
            <a:r>
              <a:rPr lang="en-US" altLang="zh-HK" sz="1500" kern="1200" dirty="0" smtClean="0">
                <a:effectLst/>
                <a:latin typeface="Times New Roman" panose="02020603050405020304" pitchFamily="18" charset="0"/>
                <a:ea typeface="Tahoma" panose="020B0604030504040204" pitchFamily="34" charset="0"/>
                <a:cs typeface="Times New Roman" panose="02020603050405020304" pitchFamily="18" charset="0"/>
              </a:rPr>
              <a:t>a </a:t>
            </a:r>
            <a:r>
              <a:rPr lang="en-US" altLang="zh-HK" sz="1500" kern="1200" dirty="0">
                <a:effectLst/>
                <a:latin typeface="Times New Roman" panose="02020603050405020304" pitchFamily="18" charset="0"/>
                <a:ea typeface="Tahoma" panose="020B0604030504040204" pitchFamily="34" charset="0"/>
                <a:cs typeface="Times New Roman" panose="02020603050405020304" pitchFamily="18" charset="0"/>
              </a:rPr>
              <a:t>semi-circular </a:t>
            </a:r>
            <a:r>
              <a:rPr lang="en-US" altLang="zh-HK" sz="1500" dirty="0">
                <a:latin typeface="Times New Roman" panose="02020603050405020304" pitchFamily="18" charset="0"/>
                <a:ea typeface="Tahoma" panose="020B0604030504040204" pitchFamily="34" charset="0"/>
                <a:cs typeface="Times New Roman" panose="02020603050405020304" pitchFamily="18" charset="0"/>
              </a:rPr>
              <a:t>barbican entrance </a:t>
            </a:r>
            <a:r>
              <a:rPr lang="en-US" altLang="zh-HK" sz="1500" dirty="0" smtClean="0">
                <a:latin typeface="Times New Roman" panose="02020603050405020304" pitchFamily="18" charset="0"/>
                <a:ea typeface="Tahoma" panose="020B0604030504040204" pitchFamily="34" charset="0"/>
                <a:cs typeface="Times New Roman" panose="02020603050405020304" pitchFamily="18" charset="0"/>
              </a:rPr>
              <a:t>was constructed in front of the city gate so as to form a double entrance </a:t>
            </a:r>
            <a:r>
              <a:rPr lang="en-US" altLang="zh-HK" sz="1500" dirty="0">
                <a:latin typeface="Times New Roman" panose="02020603050405020304" pitchFamily="18" charset="0"/>
                <a:ea typeface="Tahoma" panose="020B0604030504040204" pitchFamily="34" charset="0"/>
                <a:cs typeface="Times New Roman" panose="02020603050405020304" pitchFamily="18" charset="0"/>
              </a:rPr>
              <a:t>defenses. </a:t>
            </a:r>
            <a:endParaRPr lang="en-US" altLang="zh-HK" sz="1500" kern="1200" dirty="0">
              <a:effectLst/>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10000"/>
              </a:lnSpc>
              <a:spcAft>
                <a:spcPts val="0"/>
              </a:spcAft>
            </a:pPr>
            <a:r>
              <a:rPr lang="en-US" altLang="zh-HK" sz="1500" dirty="0">
                <a:latin typeface="Times New Roman" panose="02020603050405020304" pitchFamily="18" charset="0"/>
                <a:ea typeface="Tahoma" panose="020B0604030504040204" pitchFamily="34" charset="0"/>
                <a:cs typeface="Times New Roman" panose="02020603050405020304" pitchFamily="18" charset="0"/>
              </a:rPr>
              <a:t>Quiz: What defensive advantages did t</a:t>
            </a:r>
            <a:r>
              <a:rPr lang="en-US" altLang="zh-HK" sz="15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his design have? </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57" name="文字方塊 56"/>
          <p:cNvSpPr txBox="1"/>
          <p:nvPr/>
        </p:nvSpPr>
        <p:spPr>
          <a:xfrm>
            <a:off x="4368297" y="2937832"/>
            <a:ext cx="4370512" cy="1192207"/>
          </a:xfrm>
          <a:prstGeom prst="rect">
            <a:avLst/>
          </a:prstGeom>
          <a:solidFill>
            <a:sysClr val="window" lastClr="FFFFFF"/>
          </a:solidFill>
          <a:ln w="6350">
            <a:solidFill>
              <a:srgbClr val="4F81BD">
                <a:lumMod val="75000"/>
              </a:srgb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altLang="zh-HK" sz="15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When enemies forced</a:t>
            </a:r>
            <a:r>
              <a:rPr kumimoji="0" lang="en-US" altLang="zh-HK" sz="1500" b="0" i="0" u="none" strike="noStrike" kern="1200" cap="none" spc="0" normalizeH="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their way into </a:t>
            </a:r>
            <a:r>
              <a:rPr kumimoji="0" lang="en-US" altLang="zh-HK" sz="1500" b="0" i="0" u="none" strike="noStrike" kern="1200" cap="none" spc="0" normalizeH="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the </a:t>
            </a:r>
            <a:r>
              <a:rPr kumimoji="0" lang="en-US" altLang="zh-HK" sz="1500" b="0"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city </a:t>
            </a:r>
            <a:r>
              <a:rPr kumimoji="0" lang="en-US" altLang="zh-HK" sz="1500" b="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gate, </a:t>
            </a:r>
            <a:r>
              <a:rPr kumimoji="0" lang="en-US" altLang="zh-HK" sz="1500" b="0" i="0" u="none" strike="noStrike" kern="1200" cap="none" spc="0" normalizeH="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they fell into a container and were unable to advance or retreat.  Garrison soldiers from the walls above the city </a:t>
            </a:r>
            <a:r>
              <a:rPr kumimoji="0" lang="en-US" altLang="zh-HK" sz="1500" b="0" i="0" u="none" strike="noStrike" kern="1200" cap="none" spc="0" normalizeH="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gate could </a:t>
            </a:r>
            <a:r>
              <a:rPr kumimoji="0" lang="en-US" altLang="zh-HK" sz="1500" b="0" i="0" u="none" strike="noStrike" kern="1200" cap="none" spc="0" normalizeH="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then shoot the enemies with arrows from different directions.</a:t>
            </a:r>
            <a:endParaRPr kumimoji="0" lang="zh-HK" altLang="en-US" sz="1500" b="0" i="0" u="none" strike="noStrike" kern="100" cap="none" spc="0" normalizeH="0" baseline="0" noProof="0" dirty="0">
              <a:ln>
                <a:noFill/>
              </a:ln>
              <a:solidFill>
                <a:srgbClr val="FF0000"/>
              </a:solidFill>
              <a:effectLst/>
              <a:uLnTx/>
              <a:uFillTx/>
              <a:latin typeface="Times New Roman" panose="02020603050405020304" pitchFamily="18" charset="0"/>
              <a:ea typeface="新細明體"/>
              <a:cs typeface="Times New Roman" panose="02020603050405020304" pitchFamily="18" charset="0"/>
            </a:endParaRPr>
          </a:p>
        </p:txBody>
      </p:sp>
      <p:sp>
        <p:nvSpPr>
          <p:cNvPr id="2" name="矩形 1"/>
          <p:cNvSpPr/>
          <p:nvPr/>
        </p:nvSpPr>
        <p:spPr>
          <a:xfrm>
            <a:off x="451891" y="4230074"/>
            <a:ext cx="3307765" cy="400110"/>
          </a:xfrm>
          <a:prstGeom prst="rect">
            <a:avLst/>
          </a:prstGeom>
        </p:spPr>
        <p:txBody>
          <a:bodyPr wrap="none">
            <a:spAutoFit/>
          </a:bodyPr>
          <a:lstStyle/>
          <a:p>
            <a:pPr>
              <a:spcAft>
                <a:spcPts val="0"/>
              </a:spcAft>
            </a:pPr>
            <a:r>
              <a:rPr lang="en-US" altLang="zh-TW" sz="2000" b="1" dirty="0">
                <a:solidFill>
                  <a:srgbClr val="E36C0A"/>
                </a:solidFill>
                <a:latin typeface="Times New Roman" panose="02020603050405020304" pitchFamily="18" charset="0"/>
                <a:ea typeface="Tahoma" panose="020B0604030504040204" pitchFamily="34" charset="0"/>
                <a:cs typeface="Times New Roman" panose="02020603050405020304" pitchFamily="18" charset="0"/>
              </a:rPr>
              <a:t>II. The Southern Song Army</a:t>
            </a:r>
            <a:endParaRPr lang="zh-HK" altLang="zh-TW" sz="2000" kern="100" dirty="0">
              <a:latin typeface="Times New Roman" panose="02020603050405020304" pitchFamily="18" charset="0"/>
              <a:cs typeface="Times New Roman" panose="02020603050405020304" pitchFamily="18" charset="0"/>
            </a:endParaRPr>
          </a:p>
        </p:txBody>
      </p:sp>
      <p:sp>
        <p:nvSpPr>
          <p:cNvPr id="59" name="TextBox 6"/>
          <p:cNvSpPr txBox="1"/>
          <p:nvPr/>
        </p:nvSpPr>
        <p:spPr>
          <a:xfrm>
            <a:off x="451890" y="4788699"/>
            <a:ext cx="1541297" cy="1014775"/>
          </a:xfrm>
          <a:prstGeom prst="rect">
            <a:avLst/>
          </a:prstGeom>
          <a:gradFill flip="none" rotWithShape="1">
            <a:gsLst>
              <a:gs pos="47000">
                <a:srgbClr val="F79646">
                  <a:lumMod val="40000"/>
                  <a:lumOff val="60000"/>
                </a:srgbClr>
              </a:gs>
              <a:gs pos="100000">
                <a:srgbClr val="FFFFFF"/>
              </a:gs>
            </a:gsLst>
            <a:lin ang="0" scaled="1"/>
            <a:tileRect/>
          </a:gra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84806"/>
                </a:solidFill>
                <a:effectLst/>
                <a:uLnTx/>
                <a:uFillTx/>
                <a:latin typeface="Times New Roman" panose="02020603050405020304" pitchFamily="18" charset="0"/>
                <a:ea typeface="Tahoma" panose="020B0604030504040204" pitchFamily="34" charset="0"/>
                <a:cs typeface="Times New Roman" panose="02020603050405020304" pitchFamily="18" charset="0"/>
              </a:rPr>
              <a:t>A.</a:t>
            </a:r>
            <a:r>
              <a:rPr kumimoji="0" lang="zh-TW" altLang="en-US" sz="2000" b="1" i="0" u="none" strike="noStrike" kern="1200" cap="none" spc="0" normalizeH="0" baseline="0" noProof="0" dirty="0">
                <a:ln>
                  <a:noFill/>
                </a:ln>
                <a:solidFill>
                  <a:srgbClr val="984806"/>
                </a:solidFill>
                <a:effectLst/>
                <a:uLnTx/>
                <a:uFillTx/>
                <a:latin typeface="Times New Roman" panose="02020603050405020304" pitchFamily="18" charset="0"/>
                <a:ea typeface="新細明體"/>
                <a:cs typeface="Times New Roman" panose="02020603050405020304" pitchFamily="18" charset="0"/>
              </a:rPr>
              <a:t> </a:t>
            </a:r>
            <a:r>
              <a:rPr kumimoji="0" lang="en-US" altLang="zh-HK" sz="2000" b="1" i="0" u="none" strike="noStrike" kern="1200" cap="none" spc="0" normalizeH="0" baseline="0" noProof="0" dirty="0">
                <a:ln>
                  <a:noFill/>
                </a:ln>
                <a:solidFill>
                  <a:srgbClr val="984806"/>
                </a:solidFill>
                <a:effectLst/>
                <a:uLnTx/>
                <a:uFillTx/>
                <a:latin typeface="Times New Roman" panose="02020603050405020304" pitchFamily="18" charset="0"/>
                <a:ea typeface="Tahoma" panose="020B0604030504040204" pitchFamily="34" charset="0"/>
                <a:cs typeface="Times New Roman" panose="02020603050405020304" pitchFamily="18" charset="0"/>
              </a:rPr>
              <a:t>Southern Song </a:t>
            </a:r>
            <a:r>
              <a:rPr lang="en-US" altLang="zh-HK" sz="2000" b="1" dirty="0">
                <a:solidFill>
                  <a:srgbClr val="984806"/>
                </a:solidFill>
                <a:latin typeface="Times New Roman" panose="02020603050405020304" pitchFamily="18" charset="0"/>
                <a:ea typeface="Tahoma" panose="020B0604030504040204" pitchFamily="34" charset="0"/>
                <a:cs typeface="Times New Roman" panose="02020603050405020304" pitchFamily="18" charset="0"/>
              </a:rPr>
              <a:t>L</a:t>
            </a:r>
            <a:r>
              <a:rPr kumimoji="0" lang="en-US" altLang="zh-HK" sz="2000" b="1" i="0" u="none" strike="noStrike" kern="1200" cap="none" spc="0" normalizeH="0" baseline="0" noProof="0" dirty="0" err="1">
                <a:ln>
                  <a:noFill/>
                </a:ln>
                <a:solidFill>
                  <a:srgbClr val="984806"/>
                </a:solidFill>
                <a:effectLst/>
                <a:uLnTx/>
                <a:uFillTx/>
                <a:latin typeface="Times New Roman" panose="02020603050405020304" pitchFamily="18" charset="0"/>
                <a:ea typeface="Tahoma" panose="020B0604030504040204" pitchFamily="34" charset="0"/>
                <a:cs typeface="Times New Roman" panose="02020603050405020304" pitchFamily="18" charset="0"/>
              </a:rPr>
              <a:t>ight</a:t>
            </a:r>
            <a:r>
              <a:rPr kumimoji="0" lang="en-US" altLang="zh-HK" sz="2000" b="1" i="0" u="none" strike="noStrike" kern="1200" cap="none" spc="0" normalizeH="0" baseline="0" noProof="0" dirty="0">
                <a:ln>
                  <a:noFill/>
                </a:ln>
                <a:solidFill>
                  <a:srgbClr val="984806"/>
                </a:solidFill>
                <a:effectLst/>
                <a:uLnTx/>
                <a:uFillTx/>
                <a:latin typeface="Times New Roman" panose="02020603050405020304" pitchFamily="18" charset="0"/>
                <a:ea typeface="Tahoma" panose="020B0604030504040204" pitchFamily="34" charset="0"/>
                <a:cs typeface="Times New Roman" panose="02020603050405020304" pitchFamily="18" charset="0"/>
              </a:rPr>
              <a:t> Cavalry</a:t>
            </a:r>
            <a:endParaRPr kumimoji="0" lang="zh-HK" alt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pic>
        <p:nvPicPr>
          <p:cNvPr id="60" name="圖片 5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7660" y="4449152"/>
            <a:ext cx="2704339" cy="2433905"/>
          </a:xfrm>
          <a:prstGeom prst="rect">
            <a:avLst/>
          </a:prstGeom>
          <a:noFill/>
          <a:ln w="9525">
            <a:noFill/>
            <a:miter lim="800000"/>
            <a:headEnd/>
            <a:tailEnd/>
          </a:ln>
          <a:effectLst/>
          <a:extLst>
            <a:ext uri="{FAA26D3D-D897-4be2-8F04-BA451C77F1D7}">
              <ma14:placeholderFlag xmlns="" xmlns:ma14="http://schemas.microsoft.com/office/mac/drawingml/2011/main"/>
            </a:ext>
          </a:extLst>
        </p:spPr>
      </p:pic>
      <p:sp>
        <p:nvSpPr>
          <p:cNvPr id="61" name="TextBox 5"/>
          <p:cNvSpPr txBox="1"/>
          <p:nvPr/>
        </p:nvSpPr>
        <p:spPr>
          <a:xfrm>
            <a:off x="451891" y="6427617"/>
            <a:ext cx="3111116" cy="461665"/>
          </a:xfrm>
          <a:prstGeom prst="rect">
            <a:avLst/>
          </a:prstGeom>
          <a:noFill/>
        </p:spPr>
        <p:txBody>
          <a:bodyPr wrap="square" rtlCol="0">
            <a:spAutoFit/>
          </a:bodyPr>
          <a:lstStyle/>
          <a:p>
            <a:pPr>
              <a:spcAft>
                <a:spcPts val="0"/>
              </a:spcAft>
            </a:pPr>
            <a:r>
              <a:rPr lang="en-US" altLang="zh-HK" sz="1200" kern="120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Source: </a:t>
            </a:r>
            <a:r>
              <a:rPr lang="en-US" altLang="zh-HK" sz="1200" kern="1200" dirty="0" smtClean="0">
                <a:solidFill>
                  <a:srgbClr val="7030A0"/>
                </a:solidFill>
                <a:effectLst/>
                <a:latin typeface="Times New Roman" panose="02020603050405020304" pitchFamily="18" charset="0"/>
                <a:ea typeface="Tahoma" panose="020B0604030504040204" pitchFamily="34" charset="0"/>
                <a:cs typeface="Times New Roman" panose="02020603050405020304" pitchFamily="18" charset="0"/>
              </a:rPr>
              <a:t>“</a:t>
            </a:r>
            <a:r>
              <a:rPr lang="en-US" altLang="zh-HK" sz="1200" i="1" kern="1200" dirty="0" err="1" smtClean="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Tushuo</a:t>
            </a:r>
            <a:r>
              <a:rPr lang="en-US" altLang="zh-HK" sz="1200" i="1" kern="1200" dirty="0" smtClean="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HK" sz="1200" i="1" kern="1200" dirty="0" err="1">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Zhongguo</a:t>
            </a:r>
            <a:r>
              <a:rPr lang="en-US" altLang="zh-HK" sz="1200" i="1" kern="120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HK" sz="1200" i="1" kern="1200" dirty="0" err="1">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Wuqi</a:t>
            </a:r>
            <a:r>
              <a:rPr lang="en-US" altLang="zh-HK" sz="1200" i="1" kern="120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HK" sz="1200" i="1" kern="1200" dirty="0" err="1" smtClean="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Jicheng</a:t>
            </a:r>
            <a:r>
              <a:rPr lang="en-US" altLang="zh-HK" sz="1200" i="1" kern="1200" dirty="0" smtClean="0">
                <a:solidFill>
                  <a:srgbClr val="7030A0"/>
                </a:solidFill>
                <a:effectLst/>
                <a:latin typeface="Times New Roman" panose="02020603050405020304" pitchFamily="18" charset="0"/>
                <a:ea typeface="Tahoma" panose="020B0604030504040204" pitchFamily="34" charset="0"/>
                <a:cs typeface="Times New Roman" panose="02020603050405020304" pitchFamily="18" charset="0"/>
              </a:rPr>
              <a:t>”</a:t>
            </a:r>
            <a:r>
              <a:rPr lang="en-US" altLang="zh-HK" sz="1200" i="1" kern="1200" dirty="0" smtClean="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HK" sz="1200" kern="120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(Illustrated Chinese Weapons), p.56</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63" name="TextBox 4"/>
          <p:cNvSpPr txBox="1"/>
          <p:nvPr/>
        </p:nvSpPr>
        <p:spPr>
          <a:xfrm>
            <a:off x="4466060" y="4368947"/>
            <a:ext cx="4272749" cy="2348455"/>
          </a:xfrm>
          <a:prstGeom prst="rect">
            <a:avLst/>
          </a:prstGeom>
          <a:solidFill>
            <a:srgbClr val="4F81BD">
              <a:lumMod val="40000"/>
              <a:lumOff val="60000"/>
            </a:srgbClr>
          </a:solidFill>
        </p:spPr>
        <p:txBody>
          <a:bodyPr wrap="square" rtlCol="0">
            <a:noAutofit/>
          </a:bodyPr>
          <a:lstStyle/>
          <a:p>
            <a:pPr marL="0" marR="0" lvl="0" indent="0" algn="just" defTabSz="914400" eaLnBrk="1" fontAlgn="auto" latinLnBrk="0" hangingPunct="1">
              <a:lnSpc>
                <a:spcPct val="110000"/>
              </a:lnSpc>
              <a:spcBef>
                <a:spcPts val="0"/>
              </a:spcBef>
              <a:spcAft>
                <a:spcPts val="0"/>
              </a:spcAft>
              <a:buClrTx/>
              <a:buSzTx/>
              <a:buFontTx/>
              <a:buNone/>
              <a:tabLst/>
              <a:defRPr/>
            </a:pPr>
            <a:r>
              <a:rPr lang="en-US" altLang="zh-HK" sz="1500" noProof="0" dirty="0">
                <a:latin typeface="Times New Roman" panose="02020603050405020304" pitchFamily="18" charset="0"/>
                <a:ea typeface="Tahoma" panose="020B0604030504040204" pitchFamily="34" charset="0"/>
                <a:cs typeface="Times New Roman" panose="02020603050405020304" pitchFamily="18" charset="0"/>
              </a:rPr>
              <a:t>In </a:t>
            </a:r>
            <a:r>
              <a:rPr lang="en-US" altLang="zh-HK" sz="1500" noProof="0" dirty="0" smtClean="0">
                <a:latin typeface="Times New Roman" panose="02020603050405020304" pitchFamily="18" charset="0"/>
                <a:ea typeface="Tahoma" panose="020B0604030504040204" pitchFamily="34" charset="0"/>
                <a:cs typeface="Times New Roman" panose="02020603050405020304" pitchFamily="18" charset="0"/>
              </a:rPr>
              <a:t>the Song Dynasty, </a:t>
            </a:r>
            <a:r>
              <a:rPr lang="en-US" altLang="zh-HK" sz="1500" noProof="0" dirty="0">
                <a:latin typeface="Times New Roman" panose="02020603050405020304" pitchFamily="18" charset="0"/>
                <a:ea typeface="Tahoma" panose="020B0604030504040204" pitchFamily="34" charset="0"/>
                <a:cs typeface="Times New Roman" panose="02020603050405020304" pitchFamily="18" charset="0"/>
              </a:rPr>
              <a:t>the development of cavalry was at a relatively mature stage.  Stirrups allowed soldiers to control the </a:t>
            </a:r>
            <a:r>
              <a:rPr lang="en-US" altLang="zh-HK" sz="1500" noProof="0" dirty="0" smtClean="0">
                <a:latin typeface="Times New Roman" panose="02020603050405020304" pitchFamily="18" charset="0"/>
                <a:ea typeface="Tahoma" panose="020B0604030504040204" pitchFamily="34" charset="0"/>
                <a:cs typeface="Times New Roman" panose="02020603050405020304" pitchFamily="18" charset="0"/>
              </a:rPr>
              <a:t>horses, </a:t>
            </a:r>
            <a:r>
              <a:rPr lang="en-US" altLang="zh-HK" sz="1500" noProof="0" dirty="0">
                <a:latin typeface="Times New Roman" panose="02020603050405020304" pitchFamily="18" charset="0"/>
                <a:ea typeface="Tahoma" panose="020B0604030504040204" pitchFamily="34" charset="0"/>
                <a:cs typeface="Times New Roman" panose="02020603050405020304" pitchFamily="18" charset="0"/>
              </a:rPr>
              <a:t>and shoot arrows above the horses’ heads. </a:t>
            </a:r>
          </a:p>
          <a:p>
            <a:pPr lvl="0" algn="just" defTabSz="914400">
              <a:lnSpc>
                <a:spcPct val="110000"/>
              </a:lnSpc>
              <a:defRPr/>
            </a:pPr>
            <a:r>
              <a:rPr lang="en-US" altLang="zh-HK" sz="1500" kern="0" dirty="0">
                <a:latin typeface="Times New Roman" panose="02020603050405020304" pitchFamily="18" charset="0"/>
                <a:ea typeface="Tahoma" panose="020B0604030504040204" pitchFamily="34" charset="0"/>
                <a:cs typeface="Times New Roman" panose="02020603050405020304" pitchFamily="18" charset="0"/>
              </a:rPr>
              <a:t>It was not easy for the Song </a:t>
            </a:r>
            <a:r>
              <a:rPr lang="en-US" altLang="zh-HK" sz="1500" kern="0" dirty="0" smtClean="0">
                <a:latin typeface="Times New Roman" panose="02020603050405020304" pitchFamily="18" charset="0"/>
                <a:ea typeface="Tahoma" panose="020B0604030504040204" pitchFamily="34" charset="0"/>
                <a:cs typeface="Times New Roman" panose="02020603050405020304" pitchFamily="18" charset="0"/>
              </a:rPr>
              <a:t>Dynasty to </a:t>
            </a:r>
            <a:r>
              <a:rPr lang="en-US" altLang="zh-HK" sz="1500" kern="0" dirty="0">
                <a:latin typeface="Times New Roman" panose="02020603050405020304" pitchFamily="18" charset="0"/>
                <a:ea typeface="Tahoma" panose="020B0604030504040204" pitchFamily="34" charset="0"/>
                <a:cs typeface="Times New Roman" panose="02020603050405020304" pitchFamily="18" charset="0"/>
              </a:rPr>
              <a:t>develop their cavalry because </a:t>
            </a:r>
            <a:r>
              <a:rPr lang="en-US" altLang="zh-HK" sz="1500" kern="0" dirty="0" smtClean="0">
                <a:latin typeface="Times New Roman" panose="02020603050405020304" pitchFamily="18" charset="0"/>
                <a:ea typeface="Tahoma" panose="020B0604030504040204" pitchFamily="34" charset="0"/>
                <a:cs typeface="Times New Roman" panose="02020603050405020304" pitchFamily="18" charset="0"/>
              </a:rPr>
              <a:t>all </a:t>
            </a:r>
            <a:r>
              <a:rPr lang="en-US" altLang="zh-HK" sz="1500" kern="0" dirty="0">
                <a:latin typeface="Times New Roman" panose="02020603050405020304" pitchFamily="18" charset="0"/>
                <a:ea typeface="Tahoma" panose="020B0604030504040204" pitchFamily="34" charset="0"/>
                <a:cs typeface="Times New Roman" panose="02020603050405020304" pitchFamily="18" charset="0"/>
              </a:rPr>
              <a:t>good warhorses were produced in the </a:t>
            </a:r>
            <a:r>
              <a:rPr lang="en-US" altLang="zh-HK" sz="1500" kern="0" dirty="0" smtClean="0">
                <a:latin typeface="Times New Roman" panose="02020603050405020304" pitchFamily="18" charset="0"/>
                <a:ea typeface="Tahoma" panose="020B0604030504040204" pitchFamily="34" charset="0"/>
                <a:cs typeface="Times New Roman" panose="02020603050405020304" pitchFamily="18" charset="0"/>
              </a:rPr>
              <a:t>north historically. </a:t>
            </a:r>
            <a:r>
              <a:rPr lang="en-US" altLang="zh-HK" sz="1500" kern="0" dirty="0">
                <a:latin typeface="Times New Roman" panose="02020603050405020304" pitchFamily="18" charset="0"/>
                <a:ea typeface="Tahoma" panose="020B0604030504040204" pitchFamily="34" charset="0"/>
                <a:cs typeface="Times New Roman" panose="02020603050405020304" pitchFamily="18" charset="0"/>
              </a:rPr>
              <a:t>Nevertheless, facing </a:t>
            </a:r>
            <a:r>
              <a:rPr lang="en-US" altLang="zh-HK" sz="1500" kern="0" dirty="0" smtClean="0">
                <a:latin typeface="Times New Roman" panose="02020603050405020304" pitchFamily="18" charset="0"/>
                <a:ea typeface="Tahoma" panose="020B0604030504040204" pitchFamily="34" charset="0"/>
                <a:cs typeface="Times New Roman" panose="02020603050405020304" pitchFamily="18" charset="0"/>
              </a:rPr>
              <a:t>the threat of Liao </a:t>
            </a:r>
            <a:r>
              <a:rPr lang="en-US" altLang="zh-HK" sz="1500" kern="0" dirty="0">
                <a:latin typeface="Times New Roman" panose="02020603050405020304" pitchFamily="18" charset="0"/>
                <a:ea typeface="Tahoma" panose="020B0604030504040204" pitchFamily="34" charset="0"/>
                <a:cs typeface="Times New Roman" panose="02020603050405020304" pitchFamily="18" charset="0"/>
              </a:rPr>
              <a:t>and </a:t>
            </a:r>
            <a:r>
              <a:rPr lang="en-US" altLang="zh-HK" sz="1500" kern="0" dirty="0" err="1">
                <a:latin typeface="Times New Roman" panose="02020603050405020304" pitchFamily="18" charset="0"/>
                <a:ea typeface="Tahoma" panose="020B0604030504040204" pitchFamily="34" charset="0"/>
                <a:cs typeface="Times New Roman" panose="02020603050405020304" pitchFamily="18" charset="0"/>
              </a:rPr>
              <a:t>Jin</a:t>
            </a:r>
            <a:r>
              <a:rPr lang="en-US" altLang="zh-HK" sz="1500" kern="0" dirty="0">
                <a:latin typeface="Times New Roman" panose="02020603050405020304" pitchFamily="18" charset="0"/>
                <a:ea typeface="Tahoma" panose="020B0604030504040204" pitchFamily="34" charset="0"/>
                <a:cs typeface="Times New Roman" panose="02020603050405020304" pitchFamily="18" charset="0"/>
              </a:rPr>
              <a:t> </a:t>
            </a:r>
            <a:r>
              <a:rPr lang="en-US" altLang="zh-HK" sz="1500" kern="0" dirty="0" smtClean="0">
                <a:latin typeface="Times New Roman" panose="02020603050405020304" pitchFamily="18" charset="0"/>
                <a:ea typeface="Tahoma" panose="020B0604030504040204" pitchFamily="34" charset="0"/>
                <a:cs typeface="Times New Roman" panose="02020603050405020304" pitchFamily="18" charset="0"/>
              </a:rPr>
              <a:t>on its borders</a:t>
            </a:r>
            <a:r>
              <a:rPr lang="en-US" altLang="zh-HK" sz="1500" kern="0" dirty="0">
                <a:latin typeface="Times New Roman" panose="02020603050405020304" pitchFamily="18" charset="0"/>
                <a:ea typeface="Tahoma" panose="020B0604030504040204" pitchFamily="34" charset="0"/>
                <a:cs typeface="Times New Roman" panose="02020603050405020304" pitchFamily="18" charset="0"/>
              </a:rPr>
              <a:t>, the Song </a:t>
            </a:r>
            <a:r>
              <a:rPr lang="en-US" altLang="zh-HK" sz="1500" kern="0" dirty="0" smtClean="0">
                <a:latin typeface="Times New Roman" panose="02020603050405020304" pitchFamily="18" charset="0"/>
                <a:ea typeface="Tahoma" panose="020B0604030504040204" pitchFamily="34" charset="0"/>
                <a:cs typeface="Times New Roman" panose="02020603050405020304" pitchFamily="18" charset="0"/>
              </a:rPr>
              <a:t>Dynasty still </a:t>
            </a:r>
            <a:r>
              <a:rPr lang="en-US" altLang="zh-HK" sz="1500" kern="0" dirty="0">
                <a:latin typeface="Times New Roman" panose="02020603050405020304" pitchFamily="18" charset="0"/>
                <a:ea typeface="Tahoma" panose="020B0604030504040204" pitchFamily="34" charset="0"/>
                <a:cs typeface="Times New Roman" panose="02020603050405020304" pitchFamily="18" charset="0"/>
              </a:rPr>
              <a:t>valued the development of cavalry. </a:t>
            </a:r>
            <a:r>
              <a:rPr kumimoji="0" lang="zh-HK" altLang="en-US" sz="1500" b="0" i="0" u="none" strike="noStrike" kern="120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rPr>
              <a:t> </a:t>
            </a:r>
            <a:endParaRPr kumimoji="0" lang="zh-HK" altLang="en-US" sz="1500" b="0" i="0" u="none" strike="noStrike" kern="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endParaRPr>
          </a:p>
        </p:txBody>
      </p:sp>
      <p:sp>
        <p:nvSpPr>
          <p:cNvPr id="12" name="橢圓 11"/>
          <p:cNvSpPr/>
          <p:nvPr/>
        </p:nvSpPr>
        <p:spPr>
          <a:xfrm>
            <a:off x="2788373" y="5803475"/>
            <a:ext cx="6096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675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heel(1)">
                                      <p:cBhvr>
                                        <p:cTn id="7" dur="2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7" grpId="0" animBg="1"/>
      <p:bldP spid="63"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6" name="TextBox 3"/>
          <p:cNvSpPr txBox="1"/>
          <p:nvPr/>
        </p:nvSpPr>
        <p:spPr>
          <a:xfrm>
            <a:off x="289372" y="1049016"/>
            <a:ext cx="2310826" cy="400110"/>
          </a:xfrm>
          <a:prstGeom prst="rect">
            <a:avLst/>
          </a:prstGeom>
          <a:gradFill flip="none" rotWithShape="1">
            <a:gsLst>
              <a:gs pos="47000">
                <a:srgbClr val="F79646">
                  <a:lumMod val="40000"/>
                  <a:lumOff val="60000"/>
                </a:srgbClr>
              </a:gs>
              <a:gs pos="100000">
                <a:srgbClr val="FFFFFF"/>
              </a:gs>
            </a:gsLst>
            <a:lin ang="0" scaled="1"/>
            <a:tileRect/>
          </a:gradFill>
          <a:ln w="38100" cap="flat" cmpd="sng" algn="ctr">
            <a:no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84806"/>
                </a:solidFill>
                <a:effectLst/>
                <a:uLnTx/>
                <a:uFillTx/>
                <a:latin typeface="Times New Roman" panose="02020603050405020304" pitchFamily="18" charset="0"/>
                <a:ea typeface="新細明體"/>
                <a:cs typeface="Times New Roman" panose="02020603050405020304" pitchFamily="18" charset="0"/>
              </a:rPr>
              <a:t>B.</a:t>
            </a:r>
            <a:r>
              <a:rPr kumimoji="0" lang="zh-TW" altLang="en-US" sz="2000" b="1" i="0" u="none" strike="noStrike" kern="1200" cap="none" spc="0" normalizeH="0" baseline="0" noProof="0" dirty="0">
                <a:ln>
                  <a:noFill/>
                </a:ln>
                <a:solidFill>
                  <a:srgbClr val="984806"/>
                </a:solidFill>
                <a:effectLst/>
                <a:uLnTx/>
                <a:uFillTx/>
                <a:latin typeface="Times New Roman" panose="02020603050405020304" pitchFamily="18" charset="0"/>
                <a:ea typeface="新細明體"/>
                <a:cs typeface="Times New Roman" panose="02020603050405020304" pitchFamily="18" charset="0"/>
              </a:rPr>
              <a:t> </a:t>
            </a:r>
            <a:r>
              <a:rPr lang="en-US" altLang="zh-TW" sz="2000" b="1" dirty="0">
                <a:solidFill>
                  <a:srgbClr val="984806"/>
                </a:solidFill>
                <a:latin typeface="Times New Roman" panose="02020603050405020304" pitchFamily="18" charset="0"/>
                <a:ea typeface="新細明體"/>
                <a:cs typeface="Times New Roman" panose="02020603050405020304" pitchFamily="18" charset="0"/>
              </a:rPr>
              <a:t>H</a:t>
            </a:r>
            <a:r>
              <a:rPr lang="en-US" altLang="zh-HK" sz="2000" b="1" dirty="0">
                <a:solidFill>
                  <a:srgbClr val="984806"/>
                </a:solidFill>
                <a:latin typeface="Times New Roman" panose="02020603050405020304" pitchFamily="18" charset="0"/>
                <a:ea typeface="BiauKai"/>
                <a:cs typeface="Times New Roman" panose="02020603050405020304" pitchFamily="18" charset="0"/>
              </a:rPr>
              <a:t>eavy Cavalry</a:t>
            </a:r>
            <a:endParaRPr kumimoji="0" lang="zh-HK" altLang="en-US" sz="2000" b="0" i="0" u="none" strike="noStrike" kern="0" cap="none" spc="0" normalizeH="0" baseline="0" noProof="0" dirty="0">
              <a:ln>
                <a:noFill/>
              </a:ln>
              <a:solidFill>
                <a:sysClr val="window" lastClr="FFFFFF"/>
              </a:solidFill>
              <a:effectLst/>
              <a:uLnTx/>
              <a:uFillTx/>
              <a:latin typeface="Times New Roman" panose="02020603050405020304" pitchFamily="18" charset="0"/>
              <a:ea typeface="新細明體"/>
              <a:cs typeface="Times New Roman" panose="02020603050405020304" pitchFamily="18" charset="0"/>
            </a:endParaRPr>
          </a:p>
        </p:txBody>
      </p:sp>
      <p:grpSp>
        <p:nvGrpSpPr>
          <p:cNvPr id="7" name="群組 6"/>
          <p:cNvGrpSpPr/>
          <p:nvPr/>
        </p:nvGrpSpPr>
        <p:grpSpPr>
          <a:xfrm>
            <a:off x="3320991" y="771455"/>
            <a:ext cx="5054601" cy="6032253"/>
            <a:chOff x="0" y="971600"/>
            <a:chExt cx="6857998" cy="8172400"/>
          </a:xfrm>
        </p:grpSpPr>
        <p:pic>
          <p:nvPicPr>
            <p:cNvPr id="9" name="Picture 3"/>
            <p:cNvPicPr>
              <a:picLocks noChangeAspect="1" noChangeArrowheads="1"/>
            </p:cNvPicPr>
            <p:nvPr/>
          </p:nvPicPr>
          <p:blipFill>
            <a:blip r:embed="rId3" cstate="print"/>
            <a:srcRect/>
            <a:stretch>
              <a:fillRect/>
            </a:stretch>
          </p:blipFill>
          <p:spPr bwMode="auto">
            <a:xfrm>
              <a:off x="908720" y="971600"/>
              <a:ext cx="5402345" cy="8172400"/>
            </a:xfrm>
            <a:prstGeom prst="rect">
              <a:avLst/>
            </a:prstGeom>
            <a:noFill/>
            <a:ln w="9525">
              <a:noFill/>
              <a:miter lim="800000"/>
              <a:headEnd/>
              <a:tailEnd/>
            </a:ln>
            <a:effectLst/>
          </p:spPr>
        </p:pic>
        <p:pic>
          <p:nvPicPr>
            <p:cNvPr id="10" name="Picture 4"/>
            <p:cNvPicPr>
              <a:picLocks noChangeAspect="1" noChangeArrowheads="1"/>
            </p:cNvPicPr>
            <p:nvPr/>
          </p:nvPicPr>
          <p:blipFill>
            <a:blip r:embed="rId4" cstate="print"/>
            <a:srcRect/>
            <a:stretch>
              <a:fillRect/>
            </a:stretch>
          </p:blipFill>
          <p:spPr bwMode="auto">
            <a:xfrm>
              <a:off x="5160650" y="1277888"/>
              <a:ext cx="1697348" cy="2555776"/>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pic>
          <p:nvPicPr>
            <p:cNvPr id="11" name="Picture 3"/>
            <p:cNvPicPr>
              <a:picLocks noChangeAspect="1" noChangeArrowheads="1"/>
            </p:cNvPicPr>
            <p:nvPr/>
          </p:nvPicPr>
          <p:blipFill>
            <a:blip r:embed="rId5" cstate="print"/>
            <a:srcRect/>
            <a:stretch>
              <a:fillRect/>
            </a:stretch>
          </p:blipFill>
          <p:spPr bwMode="auto">
            <a:xfrm>
              <a:off x="5190092" y="6033749"/>
              <a:ext cx="1667906" cy="2592289"/>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pic>
          <p:nvPicPr>
            <p:cNvPr id="12" name="Picture 3"/>
            <p:cNvPicPr>
              <a:picLocks noChangeAspect="1" noChangeArrowheads="1"/>
            </p:cNvPicPr>
            <p:nvPr/>
          </p:nvPicPr>
          <p:blipFill>
            <a:blip r:embed="rId6" cstate="print"/>
            <a:srcRect/>
            <a:stretch>
              <a:fillRect/>
            </a:stretch>
          </p:blipFill>
          <p:spPr bwMode="auto">
            <a:xfrm>
              <a:off x="0" y="5580112"/>
              <a:ext cx="1588213" cy="3113584"/>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grpSp>
      <p:sp>
        <p:nvSpPr>
          <p:cNvPr id="14" name="TextBox 6"/>
          <p:cNvSpPr txBox="1"/>
          <p:nvPr/>
        </p:nvSpPr>
        <p:spPr>
          <a:xfrm>
            <a:off x="219416" y="1509555"/>
            <a:ext cx="2827133" cy="5327116"/>
          </a:xfrm>
          <a:prstGeom prst="rect">
            <a:avLst/>
          </a:prstGeom>
          <a:solidFill>
            <a:srgbClr val="8064A2">
              <a:lumMod val="20000"/>
              <a:lumOff val="80000"/>
            </a:srgbClr>
          </a:solidFill>
        </p:spPr>
        <p:txBody>
          <a:bodyPr wrap="square" rtlCol="0">
            <a:noAutofit/>
          </a:bodyPr>
          <a:lstStyle/>
          <a:p>
            <a:pPr lvl="0" defTabSz="914400">
              <a:lnSpc>
                <a:spcPct val="110000"/>
              </a:lnSpc>
              <a:defRPr/>
            </a:pPr>
            <a:r>
              <a:rPr lang="en-US" altLang="zh-HK" sz="1500" dirty="0" err="1">
                <a:latin typeface="Times New Roman"/>
                <a:ea typeface="新細明體"/>
                <a:cs typeface="Times New Roman"/>
              </a:rPr>
              <a:t>Armoured</a:t>
            </a:r>
            <a:r>
              <a:rPr lang="en-US" altLang="zh-HK" sz="1500" dirty="0">
                <a:latin typeface="Times New Roman"/>
                <a:ea typeface="新細明體"/>
                <a:cs typeface="Times New Roman"/>
              </a:rPr>
              <a:t> Song</a:t>
            </a:r>
            <a:r>
              <a:rPr lang="zh-HK" altLang="en-US" sz="1500" dirty="0">
                <a:latin typeface="Times New Roman"/>
                <a:ea typeface="新細明體"/>
                <a:cs typeface="Times New Roman"/>
              </a:rPr>
              <a:t> </a:t>
            </a:r>
            <a:r>
              <a:rPr lang="en-US" altLang="zh-HK" sz="1500" dirty="0">
                <a:latin typeface="Times New Roman"/>
                <a:ea typeface="新細明體"/>
                <a:cs typeface="Times New Roman"/>
              </a:rPr>
              <a:t>cavalry:</a:t>
            </a:r>
          </a:p>
          <a:p>
            <a:pPr lvl="0" defTabSz="914400">
              <a:lnSpc>
                <a:spcPct val="110000"/>
              </a:lnSpc>
              <a:defRPr/>
            </a:pPr>
            <a:r>
              <a:rPr lang="en-US" altLang="zh-HK" sz="1500" dirty="0">
                <a:latin typeface="Times New Roman"/>
                <a:ea typeface="新細明體"/>
                <a:cs typeface="Times New Roman"/>
              </a:rPr>
              <a:t>From the</a:t>
            </a:r>
            <a:r>
              <a:rPr lang="en-US" altLang="zh-HK" sz="1500" i="1" dirty="0">
                <a:latin typeface="Times New Roman"/>
                <a:ea typeface="新細明體"/>
                <a:cs typeface="Times New Roman"/>
              </a:rPr>
              <a:t> </a:t>
            </a:r>
            <a:r>
              <a:rPr lang="en-US" altLang="zh-HK" sz="1500" i="1" dirty="0" smtClean="0">
                <a:latin typeface="Times New Roman"/>
                <a:ea typeface="新細明體"/>
                <a:cs typeface="Times New Roman"/>
              </a:rPr>
              <a:t>“</a:t>
            </a:r>
            <a:r>
              <a:rPr lang="en-US" altLang="zh-HK" sz="1500" i="1" dirty="0" err="1" smtClean="0">
                <a:latin typeface="Times New Roman"/>
                <a:ea typeface="新細明體"/>
                <a:cs typeface="Times New Roman"/>
              </a:rPr>
              <a:t>Wujing</a:t>
            </a:r>
            <a:r>
              <a:rPr lang="en-US" altLang="zh-HK" sz="1500" i="1" dirty="0" smtClean="0">
                <a:latin typeface="Times New Roman"/>
                <a:ea typeface="新細明體"/>
                <a:cs typeface="Times New Roman"/>
              </a:rPr>
              <a:t> </a:t>
            </a:r>
            <a:r>
              <a:rPr lang="en-US" altLang="zh-HK" sz="1500" i="1" dirty="0" err="1" smtClean="0">
                <a:latin typeface="Times New Roman"/>
                <a:ea typeface="新細明體"/>
                <a:cs typeface="Times New Roman"/>
              </a:rPr>
              <a:t>Zongyao</a:t>
            </a:r>
            <a:r>
              <a:rPr lang="en-US" altLang="zh-HK" sz="1500" i="1" dirty="0" smtClean="0">
                <a:latin typeface="Times New Roman"/>
                <a:ea typeface="新細明體"/>
                <a:cs typeface="Times New Roman"/>
              </a:rPr>
              <a:t>” </a:t>
            </a:r>
            <a:endParaRPr lang="en-US" altLang="zh-HK" sz="1500" i="1" dirty="0">
              <a:latin typeface="Times New Roman"/>
              <a:ea typeface="新細明體"/>
              <a:cs typeface="Times New Roman"/>
            </a:endParaRPr>
          </a:p>
          <a:p>
            <a:pPr lvl="0" defTabSz="914400">
              <a:lnSpc>
                <a:spcPct val="110000"/>
              </a:lnSpc>
              <a:defRPr/>
            </a:pPr>
            <a:r>
              <a:rPr lang="en-US" altLang="zh-HK" sz="1500" dirty="0">
                <a:latin typeface="Times New Roman"/>
                <a:ea typeface="新細明體"/>
                <a:cs typeface="Times New Roman"/>
              </a:rPr>
              <a:t>we</a:t>
            </a:r>
            <a:r>
              <a:rPr lang="zh-HK" altLang="en-US" sz="1500" dirty="0">
                <a:latin typeface="Times New Roman"/>
                <a:ea typeface="新細明體"/>
                <a:cs typeface="Times New Roman"/>
              </a:rPr>
              <a:t> </a:t>
            </a:r>
            <a:r>
              <a:rPr lang="en-US" altLang="zh-HK" sz="1500" dirty="0">
                <a:latin typeface="Times New Roman"/>
                <a:ea typeface="新細明體"/>
                <a:cs typeface="Times New Roman"/>
              </a:rPr>
              <a:t>know that</a:t>
            </a:r>
            <a:r>
              <a:rPr lang="zh-HK" altLang="en-US" sz="1500" dirty="0">
                <a:latin typeface="Times New Roman"/>
                <a:ea typeface="新細明體"/>
                <a:cs typeface="Times New Roman"/>
              </a:rPr>
              <a:t> </a:t>
            </a:r>
            <a:r>
              <a:rPr lang="en-US" altLang="zh-HK" sz="1500" dirty="0" smtClean="0">
                <a:latin typeface="Times New Roman"/>
                <a:ea typeface="新細明體"/>
                <a:cs typeface="Times New Roman"/>
              </a:rPr>
              <a:t>the </a:t>
            </a:r>
            <a:r>
              <a:rPr lang="en-US" altLang="zh-HK" sz="1500" dirty="0" err="1" smtClean="0">
                <a:latin typeface="Times New Roman"/>
                <a:ea typeface="新細明體"/>
                <a:cs typeface="Times New Roman"/>
              </a:rPr>
              <a:t>armours</a:t>
            </a:r>
            <a:r>
              <a:rPr lang="en-US" altLang="zh-HK" sz="1500" dirty="0" smtClean="0">
                <a:latin typeface="Times New Roman"/>
                <a:ea typeface="新細明體"/>
                <a:cs typeface="Times New Roman"/>
              </a:rPr>
              <a:t> of the Song</a:t>
            </a:r>
            <a:r>
              <a:rPr lang="zh-HK" altLang="en-US" sz="1500" dirty="0" smtClean="0">
                <a:latin typeface="Times New Roman"/>
                <a:ea typeface="新細明體"/>
                <a:cs typeface="Times New Roman"/>
              </a:rPr>
              <a:t> </a:t>
            </a:r>
            <a:r>
              <a:rPr lang="en-US" altLang="zh-HK" sz="1500" dirty="0">
                <a:latin typeface="Times New Roman"/>
                <a:ea typeface="新細明體"/>
                <a:cs typeface="Times New Roman"/>
              </a:rPr>
              <a:t>army were made of materials including iron, </a:t>
            </a:r>
            <a:r>
              <a:rPr lang="en-US" altLang="zh-HK" sz="1500" dirty="0" smtClean="0">
                <a:latin typeface="Times New Roman"/>
                <a:ea typeface="新細明體"/>
                <a:cs typeface="Times New Roman"/>
              </a:rPr>
              <a:t>leather </a:t>
            </a:r>
            <a:r>
              <a:rPr lang="en-US" altLang="zh-HK" sz="1500" dirty="0">
                <a:latin typeface="Times New Roman"/>
                <a:ea typeface="新細明體"/>
                <a:cs typeface="Times New Roman"/>
              </a:rPr>
              <a:t>and paper. The military handbook contained no </a:t>
            </a:r>
            <a:r>
              <a:rPr lang="en-US" altLang="zh-HK" sz="1500" dirty="0" smtClean="0">
                <a:latin typeface="Times New Roman"/>
                <a:ea typeface="新細明體"/>
                <a:cs typeface="Times New Roman"/>
              </a:rPr>
              <a:t>explanations </a:t>
            </a:r>
            <a:r>
              <a:rPr lang="en-US" altLang="zh-HK" sz="1500" dirty="0">
                <a:latin typeface="Times New Roman"/>
                <a:ea typeface="新細明體"/>
                <a:cs typeface="Times New Roman"/>
              </a:rPr>
              <a:t>for this but we can guess </a:t>
            </a:r>
            <a:r>
              <a:rPr lang="en-US" altLang="zh-HK" sz="1500" dirty="0" smtClean="0">
                <a:latin typeface="Times New Roman"/>
                <a:ea typeface="新細明體"/>
                <a:cs typeface="Times New Roman"/>
              </a:rPr>
              <a:t>that the materials of the </a:t>
            </a:r>
            <a:r>
              <a:rPr lang="en-US" altLang="zh-HK" sz="1500" dirty="0" err="1" smtClean="0">
                <a:latin typeface="Times New Roman"/>
                <a:ea typeface="新細明體"/>
                <a:cs typeface="Times New Roman"/>
              </a:rPr>
              <a:t>armours</a:t>
            </a:r>
            <a:r>
              <a:rPr lang="en-US" altLang="zh-HK" sz="1500" dirty="0" smtClean="0">
                <a:latin typeface="Times New Roman"/>
                <a:ea typeface="新細明體"/>
                <a:cs typeface="Times New Roman"/>
              </a:rPr>
              <a:t> might vary </a:t>
            </a:r>
            <a:r>
              <a:rPr lang="en-US" altLang="zh-HK" sz="1500" dirty="0">
                <a:latin typeface="Times New Roman"/>
                <a:ea typeface="新細明體"/>
                <a:cs typeface="Times New Roman"/>
              </a:rPr>
              <a:t>according to the infantry’s various divisions. Though paper </a:t>
            </a:r>
            <a:r>
              <a:rPr lang="en-US" altLang="zh-HK" sz="1500" dirty="0" err="1" smtClean="0">
                <a:latin typeface="Times New Roman"/>
                <a:ea typeface="新細明體"/>
                <a:cs typeface="Times New Roman"/>
              </a:rPr>
              <a:t>armours</a:t>
            </a:r>
            <a:r>
              <a:rPr lang="en-US" altLang="zh-HK" sz="1500" dirty="0" smtClean="0">
                <a:latin typeface="Times New Roman"/>
                <a:ea typeface="新細明體"/>
                <a:cs typeface="Times New Roman"/>
              </a:rPr>
              <a:t> were weak</a:t>
            </a:r>
            <a:r>
              <a:rPr lang="en-US" altLang="zh-HK" sz="1500" dirty="0">
                <a:latin typeface="Times New Roman"/>
                <a:ea typeface="新細明體"/>
                <a:cs typeface="Times New Roman"/>
              </a:rPr>
              <a:t>, </a:t>
            </a:r>
            <a:r>
              <a:rPr lang="en-US" altLang="zh-HK" sz="1500" dirty="0" smtClean="0">
                <a:latin typeface="Times New Roman"/>
                <a:ea typeface="新細明體"/>
                <a:cs typeface="Times New Roman"/>
              </a:rPr>
              <a:t>Song’s armies only </a:t>
            </a:r>
            <a:r>
              <a:rPr lang="en-US" altLang="zh-HK" sz="1500" dirty="0">
                <a:latin typeface="Times New Roman"/>
                <a:ea typeface="新細明體"/>
                <a:cs typeface="Times New Roman"/>
              </a:rPr>
              <a:t>needed to soak </a:t>
            </a:r>
            <a:r>
              <a:rPr lang="en-US" altLang="zh-HK" sz="1500" dirty="0" smtClean="0">
                <a:latin typeface="Times New Roman"/>
                <a:ea typeface="新細明體"/>
                <a:cs typeface="Times New Roman"/>
              </a:rPr>
              <a:t>the </a:t>
            </a:r>
            <a:r>
              <a:rPr lang="en-US" altLang="zh-HK" sz="1500" dirty="0" err="1" smtClean="0">
                <a:latin typeface="Times New Roman"/>
                <a:ea typeface="新細明體"/>
                <a:cs typeface="Times New Roman"/>
              </a:rPr>
              <a:t>armours</a:t>
            </a:r>
            <a:r>
              <a:rPr lang="en-US" altLang="zh-HK" sz="1500" dirty="0" smtClean="0">
                <a:latin typeface="Times New Roman"/>
                <a:ea typeface="新細明體"/>
                <a:cs typeface="Times New Roman"/>
              </a:rPr>
              <a:t> in the water </a:t>
            </a:r>
            <a:r>
              <a:rPr lang="en-US" altLang="zh-HK" sz="1500" dirty="0">
                <a:latin typeface="Times New Roman"/>
                <a:ea typeface="新細明體"/>
                <a:cs typeface="Times New Roman"/>
              </a:rPr>
              <a:t>before going to </a:t>
            </a:r>
            <a:r>
              <a:rPr lang="en-US" altLang="zh-HK" sz="1500" dirty="0" smtClean="0">
                <a:latin typeface="Times New Roman"/>
                <a:ea typeface="新細明體"/>
                <a:cs typeface="Times New Roman"/>
              </a:rPr>
              <a:t>the battle</a:t>
            </a:r>
            <a:r>
              <a:rPr lang="en-US" altLang="zh-HK" sz="1500" dirty="0">
                <a:latin typeface="Times New Roman"/>
                <a:ea typeface="新細明體"/>
                <a:cs typeface="Times New Roman"/>
              </a:rPr>
              <a:t>. The softness of </a:t>
            </a:r>
            <a:r>
              <a:rPr lang="en-US" altLang="zh-HK" sz="1500" dirty="0" smtClean="0">
                <a:latin typeface="Times New Roman"/>
                <a:ea typeface="新細明體"/>
                <a:cs typeface="Times New Roman"/>
              </a:rPr>
              <a:t>the wet </a:t>
            </a:r>
            <a:r>
              <a:rPr lang="en-US" altLang="zh-HK" sz="1500" dirty="0">
                <a:latin typeface="Times New Roman"/>
                <a:ea typeface="新細明體"/>
                <a:cs typeface="Times New Roman"/>
              </a:rPr>
              <a:t>paper was able to absorb some of the impact of the arrows</a:t>
            </a:r>
            <a:r>
              <a:rPr lang="en-US" altLang="zh-HK" sz="1500" dirty="0">
                <a:solidFill>
                  <a:srgbClr val="000000"/>
                </a:solidFill>
                <a:latin typeface="Times New Roman"/>
                <a:ea typeface="新細明體"/>
                <a:cs typeface="Times New Roman"/>
              </a:rPr>
              <a:t>.</a:t>
            </a:r>
            <a:endParaRPr kumimoji="0" lang="en-US" altLang="zh-HK" sz="1500" b="0" i="0" u="none" strike="noStrike" kern="1200" cap="none" spc="0" normalizeH="0" baseline="0" noProof="0" dirty="0">
              <a:ln>
                <a:noFill/>
              </a:ln>
              <a:solidFill>
                <a:srgbClr val="000000"/>
              </a:solidFill>
              <a:effectLst/>
              <a:uLnTx/>
              <a:uFillTx/>
              <a:latin typeface="Times New Roman"/>
              <a:ea typeface="新細明體"/>
              <a:cs typeface="Times New Roman"/>
            </a:endParaRPr>
          </a:p>
          <a:p>
            <a:pPr lvl="0" defTabSz="914400">
              <a:lnSpc>
                <a:spcPct val="110000"/>
              </a:lnSpc>
              <a:defRPr/>
            </a:pPr>
            <a:endParaRPr kumimoji="0" lang="en-US" altLang="zh-HK" sz="1500" b="0" i="0" u="none" strike="noStrike" kern="1200" cap="none" spc="0" normalizeH="0" baseline="0" noProof="0" dirty="0">
              <a:ln>
                <a:noFill/>
              </a:ln>
              <a:solidFill>
                <a:srgbClr val="000000"/>
              </a:solidFill>
              <a:effectLst/>
              <a:uLnTx/>
              <a:uFillTx/>
              <a:latin typeface="Times New Roman"/>
              <a:ea typeface="新細明體"/>
              <a:cs typeface="Times New Roman"/>
            </a:endParaRPr>
          </a:p>
          <a:p>
            <a:pPr lvl="0" defTabSz="914400">
              <a:lnSpc>
                <a:spcPct val="110000"/>
              </a:lnSpc>
              <a:defRPr/>
            </a:pPr>
            <a:r>
              <a:rPr kumimoji="0" lang="en-US" altLang="zh-HK" sz="1500" b="0" i="0" u="none" strike="noStrike" kern="1200" cap="none" spc="0" normalizeH="0" baseline="0" noProof="0" dirty="0">
                <a:ln>
                  <a:noFill/>
                </a:ln>
                <a:solidFill>
                  <a:srgbClr val="000000"/>
                </a:solidFill>
                <a:effectLst/>
                <a:uLnTx/>
                <a:uFillTx/>
                <a:latin typeface="Times New Roman"/>
                <a:ea typeface="新細明體"/>
                <a:cs typeface="Times New Roman"/>
              </a:rPr>
              <a:t>Quiz: Please </a:t>
            </a:r>
            <a:r>
              <a:rPr lang="en-US" altLang="zh-HK" sz="1500" dirty="0">
                <a:solidFill>
                  <a:srgbClr val="000000"/>
                </a:solidFill>
                <a:latin typeface="Times New Roman"/>
                <a:ea typeface="新細明體"/>
                <a:cs typeface="Times New Roman"/>
              </a:rPr>
              <a:t>match the various </a:t>
            </a:r>
            <a:r>
              <a:rPr lang="en-US" altLang="zh-HK" sz="1500" dirty="0" err="1">
                <a:solidFill>
                  <a:srgbClr val="000000"/>
                </a:solidFill>
                <a:latin typeface="Times New Roman"/>
                <a:ea typeface="新細明體"/>
                <a:cs typeface="Times New Roman"/>
              </a:rPr>
              <a:t>armour</a:t>
            </a:r>
            <a:r>
              <a:rPr lang="en-US" altLang="zh-HK" sz="1500" dirty="0">
                <a:solidFill>
                  <a:srgbClr val="000000"/>
                </a:solidFill>
                <a:latin typeface="Times New Roman"/>
                <a:ea typeface="新細明體"/>
                <a:cs typeface="Times New Roman"/>
              </a:rPr>
              <a:t> pieces onto the body of the soldier. </a:t>
            </a:r>
            <a:endParaRPr kumimoji="0" lang="zh-HK" altLang="en-US" sz="1500" b="0" i="0" u="none" strike="noStrike" kern="0" cap="none" spc="0" normalizeH="0" baseline="0" noProof="0" dirty="0">
              <a:ln>
                <a:noFill/>
              </a:ln>
              <a:solidFill>
                <a:sysClr val="windowText" lastClr="000000"/>
              </a:solidFill>
              <a:effectLst/>
              <a:uLnTx/>
              <a:uFillTx/>
              <a:latin typeface="Times New Roman"/>
              <a:ea typeface="新細明體"/>
            </a:endParaRPr>
          </a:p>
        </p:txBody>
      </p:sp>
      <p:cxnSp>
        <p:nvCxnSpPr>
          <p:cNvPr id="15" name="直線接點 14"/>
          <p:cNvCxnSpPr/>
          <p:nvPr/>
        </p:nvCxnSpPr>
        <p:spPr>
          <a:xfrm flipH="1">
            <a:off x="5879158" y="1449126"/>
            <a:ext cx="1820057" cy="155887"/>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直線接點 15"/>
          <p:cNvCxnSpPr/>
          <p:nvPr/>
        </p:nvCxnSpPr>
        <p:spPr>
          <a:xfrm flipH="1">
            <a:off x="6480015" y="2249226"/>
            <a:ext cx="914400" cy="406057"/>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直線接點 16"/>
          <p:cNvCxnSpPr/>
          <p:nvPr/>
        </p:nvCxnSpPr>
        <p:spPr>
          <a:xfrm flipH="1" flipV="1">
            <a:off x="6099650" y="2812697"/>
            <a:ext cx="1599565" cy="194310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直線接點 17"/>
          <p:cNvCxnSpPr/>
          <p:nvPr/>
        </p:nvCxnSpPr>
        <p:spPr>
          <a:xfrm flipH="1" flipV="1">
            <a:off x="6203282" y="3779233"/>
            <a:ext cx="1066165" cy="159956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1499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74" name="TextBox 2"/>
          <p:cNvSpPr txBox="1"/>
          <p:nvPr/>
        </p:nvSpPr>
        <p:spPr>
          <a:xfrm>
            <a:off x="448560" y="1310185"/>
            <a:ext cx="2890660" cy="4831308"/>
          </a:xfrm>
          <a:prstGeom prst="rect">
            <a:avLst/>
          </a:prstGeom>
          <a:solidFill>
            <a:srgbClr val="8064A2">
              <a:lumMod val="20000"/>
              <a:lumOff val="80000"/>
            </a:srgbClr>
          </a:solidFill>
          <a:ln w="38100" cap="flat" cmpd="sng" algn="ctr">
            <a:noFill/>
            <a:prstDash val="solid"/>
          </a:ln>
          <a:effectLst/>
        </p:spPr>
        <p:txBody>
          <a:bodyPr wrap="square" rtlCol="0">
            <a:noAutofit/>
          </a:bodyPr>
          <a:lstStyle/>
          <a:p>
            <a:pPr marL="0" marR="0" lvl="0" indent="0" defTabSz="914400" eaLnBrk="1" fontAlgn="auto" latinLnBrk="0" hangingPunct="1">
              <a:lnSpc>
                <a:spcPct val="110000"/>
              </a:lnSpc>
              <a:spcBef>
                <a:spcPts val="0"/>
              </a:spcBef>
              <a:spcAft>
                <a:spcPts val="0"/>
              </a:spcAft>
              <a:buClrTx/>
              <a:buSzTx/>
              <a:buFontTx/>
              <a:buNone/>
              <a:tabLst/>
              <a:defRPr/>
            </a:pPr>
            <a:r>
              <a:rPr kumimoji="0" lang="en-US" altLang="zh-HK" sz="1500" b="0" i="0" u="none" strike="noStrike" kern="1200" cap="none" spc="0" normalizeH="0" baseline="0" noProof="0" dirty="0">
                <a:ln>
                  <a:noFill/>
                </a:ln>
                <a:effectLst/>
                <a:uLnTx/>
                <a:uFillTx/>
                <a:latin typeface="Times New Roman"/>
                <a:ea typeface="新細明體"/>
                <a:cs typeface="Times New Roman"/>
              </a:rPr>
              <a:t>To protect warhorses and </a:t>
            </a:r>
            <a:r>
              <a:rPr kumimoji="0" lang="en-US" altLang="zh-HK" sz="1500" b="0" i="0" u="none" strike="noStrike" kern="1200" cap="none" spc="0" normalizeH="0" baseline="0" noProof="0" dirty="0" smtClean="0">
                <a:ln>
                  <a:noFill/>
                </a:ln>
                <a:effectLst/>
                <a:uLnTx/>
                <a:uFillTx/>
                <a:latin typeface="Times New Roman"/>
                <a:ea typeface="新細明體"/>
                <a:cs typeface="Times New Roman"/>
              </a:rPr>
              <a:t>increase </a:t>
            </a:r>
            <a:r>
              <a:rPr kumimoji="0" lang="en-US" altLang="zh-HK" sz="1500" b="0" i="0" u="none" strike="noStrike" kern="1200" cap="none" spc="0" normalizeH="0" baseline="0" noProof="0" dirty="0">
                <a:ln>
                  <a:noFill/>
                </a:ln>
                <a:effectLst/>
                <a:uLnTx/>
                <a:uFillTx/>
                <a:latin typeface="Times New Roman"/>
                <a:ea typeface="新細明體"/>
                <a:cs typeface="Times New Roman"/>
              </a:rPr>
              <a:t>cavalry’s attack </a:t>
            </a:r>
            <a:r>
              <a:rPr kumimoji="0" lang="en-US" altLang="zh-HK" sz="1500" b="0" i="0" u="none" strike="noStrike" kern="1200" cap="none" spc="0" normalizeH="0" baseline="0" noProof="0" dirty="0" smtClean="0">
                <a:ln>
                  <a:noFill/>
                </a:ln>
                <a:effectLst/>
                <a:uLnTx/>
                <a:uFillTx/>
                <a:latin typeface="Times New Roman"/>
                <a:ea typeface="新細明體"/>
                <a:cs typeface="Times New Roman"/>
              </a:rPr>
              <a:t>capabilities at the same</a:t>
            </a:r>
            <a:r>
              <a:rPr kumimoji="0" lang="en-US" altLang="zh-HK" sz="1500" b="0" i="0" u="none" strike="noStrike" kern="1200" cap="none" spc="0" normalizeH="0" noProof="0" dirty="0" smtClean="0">
                <a:ln>
                  <a:noFill/>
                </a:ln>
                <a:effectLst/>
                <a:uLnTx/>
                <a:uFillTx/>
                <a:latin typeface="Times New Roman"/>
                <a:ea typeface="新細明體"/>
                <a:cs typeface="Times New Roman"/>
              </a:rPr>
              <a:t> time</a:t>
            </a:r>
            <a:r>
              <a:rPr kumimoji="0" lang="en-US" altLang="zh-HK" sz="1500" b="0" i="0" u="none" strike="noStrike" kern="1200" cap="none" spc="0" normalizeH="0" baseline="0" noProof="0" dirty="0" smtClean="0">
                <a:ln>
                  <a:noFill/>
                </a:ln>
                <a:effectLst/>
                <a:uLnTx/>
                <a:uFillTx/>
                <a:latin typeface="Times New Roman"/>
                <a:ea typeface="新細明體"/>
                <a:cs typeface="Times New Roman"/>
              </a:rPr>
              <a:t>, </a:t>
            </a:r>
            <a:r>
              <a:rPr kumimoji="0" lang="en-US" altLang="zh-HK" sz="1500" b="0" i="0" u="none" strike="noStrike" kern="1200" cap="none" spc="0" normalizeH="0" baseline="0" noProof="0" dirty="0">
                <a:ln>
                  <a:noFill/>
                </a:ln>
                <a:effectLst/>
                <a:uLnTx/>
                <a:uFillTx/>
                <a:latin typeface="Times New Roman"/>
                <a:ea typeface="新細明體"/>
                <a:cs typeface="Times New Roman"/>
              </a:rPr>
              <a:t>both Song and </a:t>
            </a:r>
            <a:r>
              <a:rPr kumimoji="0" lang="en-US" altLang="zh-HK" sz="1500" b="0" i="0" u="none" strike="noStrike" kern="1200" cap="none" spc="0" normalizeH="0" baseline="0" noProof="0" dirty="0" err="1">
                <a:ln>
                  <a:noFill/>
                </a:ln>
                <a:effectLst/>
                <a:uLnTx/>
                <a:uFillTx/>
                <a:latin typeface="Times New Roman"/>
                <a:ea typeface="新細明體"/>
                <a:cs typeface="Times New Roman"/>
              </a:rPr>
              <a:t>Jin</a:t>
            </a:r>
            <a:r>
              <a:rPr kumimoji="0" lang="en-US" altLang="zh-HK" sz="1500" b="0" i="0" u="none" strike="noStrike" kern="1200" cap="none" spc="0" normalizeH="0" baseline="0" noProof="0" dirty="0">
                <a:ln>
                  <a:noFill/>
                </a:ln>
                <a:effectLst/>
                <a:uLnTx/>
                <a:uFillTx/>
                <a:latin typeface="Times New Roman"/>
                <a:ea typeface="新細明體"/>
                <a:cs typeface="Times New Roman"/>
              </a:rPr>
              <a:t> </a:t>
            </a:r>
            <a:r>
              <a:rPr kumimoji="0" lang="en-US" altLang="zh-HK" sz="1500" b="0" i="0" u="none" strike="noStrike" kern="1200" cap="none" spc="0" normalizeH="0" baseline="0" noProof="0" dirty="0" smtClean="0">
                <a:ln>
                  <a:noFill/>
                </a:ln>
                <a:effectLst/>
                <a:uLnTx/>
                <a:uFillTx/>
                <a:latin typeface="Times New Roman"/>
                <a:ea typeface="新細明體"/>
                <a:cs typeface="Times New Roman"/>
              </a:rPr>
              <a:t>Dynasties developed </a:t>
            </a:r>
            <a:r>
              <a:rPr kumimoji="0" lang="en-US" altLang="zh-HK" sz="1500" b="0" i="0" u="none" strike="noStrike" kern="1200" cap="none" spc="0" normalizeH="0" baseline="0" noProof="0" dirty="0" err="1" smtClean="0">
                <a:ln>
                  <a:noFill/>
                </a:ln>
                <a:effectLst/>
                <a:uLnTx/>
                <a:uFillTx/>
                <a:latin typeface="Times New Roman"/>
                <a:ea typeface="新細明體"/>
                <a:cs typeface="Times New Roman"/>
              </a:rPr>
              <a:t>armours</a:t>
            </a:r>
            <a:r>
              <a:rPr kumimoji="0" lang="en-US" altLang="zh-HK" sz="1500" b="0" i="0" u="none" strike="noStrike" kern="1200" cap="none" spc="0" normalizeH="0" baseline="0" noProof="0" dirty="0" smtClean="0">
                <a:ln>
                  <a:noFill/>
                </a:ln>
                <a:effectLst/>
                <a:uLnTx/>
                <a:uFillTx/>
                <a:latin typeface="Times New Roman"/>
                <a:ea typeface="新細明體"/>
                <a:cs typeface="Times New Roman"/>
              </a:rPr>
              <a:t> </a:t>
            </a:r>
            <a:r>
              <a:rPr kumimoji="0" lang="en-US" altLang="zh-HK" sz="1500" b="0" i="0" u="none" strike="noStrike" kern="1200" cap="none" spc="0" normalizeH="0" baseline="0" noProof="0" dirty="0">
                <a:ln>
                  <a:noFill/>
                </a:ln>
                <a:effectLst/>
                <a:uLnTx/>
                <a:uFillTx/>
                <a:latin typeface="Times New Roman"/>
                <a:ea typeface="新細明體"/>
                <a:cs typeface="Times New Roman"/>
              </a:rPr>
              <a:t>on horses. </a:t>
            </a:r>
          </a:p>
          <a:p>
            <a:pPr marL="0" marR="0" lvl="0" indent="0" defTabSz="914400" eaLnBrk="1" fontAlgn="auto" latinLnBrk="0" hangingPunct="1">
              <a:lnSpc>
                <a:spcPct val="110000"/>
              </a:lnSpc>
              <a:spcBef>
                <a:spcPts val="0"/>
              </a:spcBef>
              <a:spcAft>
                <a:spcPts val="0"/>
              </a:spcAft>
              <a:buClrTx/>
              <a:buSzTx/>
              <a:buFontTx/>
              <a:buNone/>
              <a:tabLst/>
              <a:defRPr/>
            </a:pPr>
            <a:r>
              <a:rPr kumimoji="0" lang="en-US" altLang="zh-HK" sz="1500" b="0" i="0" u="none" strike="noStrike" kern="0" cap="none" spc="0" normalizeH="0" baseline="0" noProof="0" dirty="0">
                <a:ln>
                  <a:noFill/>
                </a:ln>
                <a:effectLst/>
                <a:uLnTx/>
                <a:uFillTx/>
                <a:latin typeface="Times New Roman"/>
                <a:ea typeface="新細明體"/>
                <a:cs typeface="Times New Roman"/>
              </a:rPr>
              <a:t>The </a:t>
            </a:r>
            <a:r>
              <a:rPr lang="en-US" altLang="zh-HK" sz="1500" kern="0" dirty="0">
                <a:latin typeface="Times New Roman"/>
                <a:ea typeface="新細明體"/>
                <a:cs typeface="Times New Roman"/>
              </a:rPr>
              <a:t>Song </a:t>
            </a:r>
            <a:r>
              <a:rPr lang="en-US" altLang="zh-HK" sz="1500" kern="0" dirty="0" smtClean="0">
                <a:latin typeface="Times New Roman"/>
                <a:ea typeface="新細明體"/>
                <a:cs typeface="Times New Roman"/>
              </a:rPr>
              <a:t>Dynasty immediately </a:t>
            </a:r>
            <a:r>
              <a:rPr lang="en-US" altLang="zh-HK" sz="1500" kern="0" dirty="0">
                <a:latin typeface="Times New Roman"/>
                <a:ea typeface="新細明體"/>
                <a:cs typeface="Times New Roman"/>
              </a:rPr>
              <a:t>used </a:t>
            </a:r>
            <a:r>
              <a:rPr lang="en-US" altLang="zh-HK" sz="1500" kern="0" dirty="0" err="1" smtClean="0">
                <a:latin typeface="Times New Roman"/>
                <a:ea typeface="新細明體"/>
                <a:cs typeface="Times New Roman"/>
              </a:rPr>
              <a:t>chainmails</a:t>
            </a:r>
            <a:r>
              <a:rPr lang="en-US" altLang="zh-HK" sz="1500" kern="0" dirty="0" smtClean="0">
                <a:latin typeface="Times New Roman"/>
                <a:ea typeface="新細明體"/>
                <a:cs typeface="Times New Roman"/>
              </a:rPr>
              <a:t> </a:t>
            </a:r>
            <a:r>
              <a:rPr lang="en-US" altLang="zh-HK" sz="1500" kern="0" dirty="0">
                <a:latin typeface="Times New Roman"/>
                <a:ea typeface="新細明體"/>
                <a:cs typeface="Times New Roman"/>
              </a:rPr>
              <a:t>in </a:t>
            </a:r>
            <a:r>
              <a:rPr lang="en-US" altLang="zh-HK" sz="1500" kern="0" dirty="0" smtClean="0">
                <a:latin typeface="Times New Roman"/>
                <a:ea typeface="新細明體"/>
                <a:cs typeface="Times New Roman"/>
              </a:rPr>
              <a:t>the battles and heavy cavalry developed. </a:t>
            </a:r>
            <a:r>
              <a:rPr lang="en-US" altLang="zh-HK" sz="1500" kern="0" dirty="0">
                <a:latin typeface="Times New Roman"/>
                <a:ea typeface="新細明體"/>
                <a:cs typeface="Times New Roman"/>
              </a:rPr>
              <a:t>F</a:t>
            </a:r>
            <a:r>
              <a:rPr kumimoji="0" lang="en-US" altLang="zh-HK" sz="1500" b="0" u="none" strike="noStrike" kern="1200" cap="none" spc="0" normalizeH="0" baseline="0" noProof="0" dirty="0">
                <a:ln>
                  <a:noFill/>
                </a:ln>
                <a:effectLst/>
                <a:uLnTx/>
                <a:uFillTx/>
                <a:latin typeface="Times New Roman"/>
                <a:ea typeface="新細明體"/>
                <a:cs typeface="Times New Roman"/>
              </a:rPr>
              <a:t>rom</a:t>
            </a:r>
            <a:r>
              <a:rPr lang="en-US" altLang="zh-HK" sz="1500" dirty="0">
                <a:latin typeface="Times New Roman"/>
                <a:ea typeface="新細明體"/>
                <a:cs typeface="Times New Roman"/>
              </a:rPr>
              <a:t> </a:t>
            </a:r>
            <a:r>
              <a:rPr lang="en-US" altLang="zh-HK" sz="1500" dirty="0" smtClean="0">
                <a:latin typeface="Times New Roman"/>
                <a:ea typeface="新細明體"/>
                <a:cs typeface="Times New Roman"/>
              </a:rPr>
              <a:t>the descriptions of </a:t>
            </a:r>
            <a:r>
              <a:rPr lang="en-US" altLang="zh-HK" sz="1500" i="1" dirty="0" smtClean="0">
                <a:latin typeface="Times New Roman"/>
                <a:ea typeface="新細明體"/>
                <a:cs typeface="Times New Roman"/>
              </a:rPr>
              <a:t>“</a:t>
            </a:r>
            <a:r>
              <a:rPr lang="en-US" altLang="zh-HK" sz="1500" i="1" dirty="0" err="1" smtClean="0">
                <a:latin typeface="Times New Roman"/>
                <a:ea typeface="新細明體"/>
                <a:cs typeface="Times New Roman"/>
              </a:rPr>
              <a:t>Wujing</a:t>
            </a:r>
            <a:r>
              <a:rPr lang="en-US" altLang="zh-HK" sz="1500" i="1" dirty="0" smtClean="0">
                <a:latin typeface="Times New Roman"/>
                <a:ea typeface="新細明體"/>
                <a:cs typeface="Times New Roman"/>
              </a:rPr>
              <a:t> </a:t>
            </a:r>
            <a:r>
              <a:rPr lang="en-US" altLang="zh-HK" sz="1500" i="1" dirty="0" err="1" smtClean="0">
                <a:latin typeface="Times New Roman"/>
                <a:ea typeface="新細明體"/>
                <a:cs typeface="Times New Roman"/>
              </a:rPr>
              <a:t>Zongyao</a:t>
            </a:r>
            <a:r>
              <a:rPr lang="en-US" altLang="zh-HK" sz="1500" i="1" dirty="0" smtClean="0">
                <a:latin typeface="Times New Roman"/>
                <a:ea typeface="新細明體"/>
                <a:cs typeface="Times New Roman"/>
              </a:rPr>
              <a:t>”</a:t>
            </a:r>
            <a:r>
              <a:rPr kumimoji="0" lang="en-US" altLang="zh-HK" sz="1500" b="0" i="0" u="none" strike="noStrike" kern="1200" cap="none" spc="0" normalizeH="0" baseline="0" noProof="0" dirty="0" smtClean="0">
                <a:ln>
                  <a:noFill/>
                </a:ln>
                <a:effectLst/>
                <a:uLnTx/>
                <a:uFillTx/>
                <a:latin typeface="Times New Roman"/>
                <a:ea typeface="新細明體"/>
                <a:cs typeface="Times New Roman"/>
              </a:rPr>
              <a:t>, </a:t>
            </a:r>
            <a:r>
              <a:rPr kumimoji="0" lang="en-US" altLang="zh-HK" sz="1500" b="0" i="0" u="none" strike="noStrike" kern="1200" cap="none" spc="0" normalizeH="0" baseline="0" noProof="0" dirty="0">
                <a:ln>
                  <a:noFill/>
                </a:ln>
                <a:effectLst/>
                <a:uLnTx/>
                <a:uFillTx/>
                <a:latin typeface="Times New Roman"/>
                <a:ea typeface="新細明體"/>
                <a:cs typeface="Times New Roman"/>
              </a:rPr>
              <a:t>the chainmail</a:t>
            </a:r>
            <a:r>
              <a:rPr kumimoji="0" lang="en-US" altLang="zh-HK" sz="1500" b="0" i="0" u="none" strike="noStrike" kern="1200" cap="none" spc="0" normalizeH="0" noProof="0" dirty="0">
                <a:ln>
                  <a:noFill/>
                </a:ln>
                <a:effectLst/>
                <a:uLnTx/>
                <a:uFillTx/>
                <a:latin typeface="Times New Roman"/>
                <a:ea typeface="新細明體"/>
                <a:cs typeface="Times New Roman"/>
              </a:rPr>
              <a:t> </a:t>
            </a:r>
            <a:r>
              <a:rPr kumimoji="0" lang="en-US" altLang="zh-HK" sz="1500" b="0" i="0" u="none" strike="noStrike" kern="1200" cap="none" spc="0" normalizeH="0" baseline="0" noProof="0" dirty="0" err="1">
                <a:ln>
                  <a:noFill/>
                </a:ln>
                <a:effectLst/>
                <a:uLnTx/>
                <a:uFillTx/>
                <a:latin typeface="Times New Roman"/>
                <a:ea typeface="新細明體"/>
                <a:cs typeface="Times New Roman"/>
              </a:rPr>
              <a:t>armour</a:t>
            </a:r>
            <a:r>
              <a:rPr kumimoji="0" lang="en-US" altLang="zh-HK" sz="1500" b="0" i="0" u="none" strike="noStrike" kern="1200" cap="none" spc="0" normalizeH="0" baseline="0" noProof="0" dirty="0">
                <a:ln>
                  <a:noFill/>
                </a:ln>
                <a:effectLst/>
                <a:uLnTx/>
                <a:uFillTx/>
                <a:latin typeface="Times New Roman"/>
                <a:ea typeface="新細明體"/>
                <a:cs typeface="Times New Roman"/>
              </a:rPr>
              <a:t> of one warhorse consisted of six parts. </a:t>
            </a:r>
          </a:p>
          <a:p>
            <a:pPr marL="0" marR="0" lvl="0" indent="0" defTabSz="914400" eaLnBrk="1" fontAlgn="auto" latinLnBrk="0" hangingPunct="1">
              <a:lnSpc>
                <a:spcPct val="110000"/>
              </a:lnSpc>
              <a:spcBef>
                <a:spcPts val="0"/>
              </a:spcBef>
              <a:spcAft>
                <a:spcPts val="0"/>
              </a:spcAft>
              <a:buClrTx/>
              <a:buSzTx/>
              <a:buFontTx/>
              <a:buNone/>
              <a:tabLst/>
              <a:defRPr/>
            </a:pPr>
            <a:endParaRPr kumimoji="0" lang="zh-HK" altLang="en-US" sz="1500" b="0" i="0" u="none" strike="noStrike" kern="0" cap="none" spc="0" normalizeH="0" baseline="0" noProof="0" dirty="0">
              <a:ln>
                <a:noFill/>
              </a:ln>
              <a:effectLst/>
              <a:uLnTx/>
              <a:uFillTx/>
              <a:latin typeface="Times New Roman"/>
              <a:ea typeface="新細明體"/>
            </a:endParaRPr>
          </a:p>
          <a:p>
            <a:pPr marL="0" marR="0" lvl="0" indent="0" defTabSz="914400" eaLnBrk="1" fontAlgn="auto" latinLnBrk="0" hangingPunct="1">
              <a:lnSpc>
                <a:spcPct val="110000"/>
              </a:lnSpc>
              <a:spcBef>
                <a:spcPts val="0"/>
              </a:spcBef>
              <a:spcAft>
                <a:spcPts val="0"/>
              </a:spcAft>
              <a:buClrTx/>
              <a:buSzTx/>
              <a:buFontTx/>
              <a:buNone/>
              <a:tabLst/>
              <a:defRPr/>
            </a:pPr>
            <a:r>
              <a:rPr kumimoji="0" lang="en-US" altLang="zh-HK" sz="1500" b="0" i="0" u="none" strike="noStrike" kern="1200" cap="none" spc="0" normalizeH="0" baseline="0" noProof="0" dirty="0">
                <a:ln>
                  <a:noFill/>
                </a:ln>
                <a:effectLst/>
                <a:uLnTx/>
                <a:uFillTx/>
                <a:latin typeface="Times New Roman"/>
                <a:ea typeface="新細明體"/>
                <a:cs typeface="Times New Roman"/>
              </a:rPr>
              <a:t>Quiz: Please match the below </a:t>
            </a:r>
            <a:r>
              <a:rPr lang="en-US" altLang="zh-HK" sz="1500" dirty="0">
                <a:latin typeface="Times New Roman"/>
                <a:ea typeface="新細明體"/>
                <a:cs typeface="Times New Roman"/>
              </a:rPr>
              <a:t>six pieces of </a:t>
            </a:r>
            <a:r>
              <a:rPr lang="en-US" altLang="zh-HK" sz="1500" dirty="0" err="1">
                <a:latin typeface="Times New Roman"/>
                <a:ea typeface="新細明體"/>
                <a:cs typeface="Times New Roman"/>
              </a:rPr>
              <a:t>armour</a:t>
            </a:r>
            <a:r>
              <a:rPr lang="en-US" altLang="zh-HK" sz="1500" dirty="0">
                <a:latin typeface="Times New Roman"/>
                <a:ea typeface="新細明體"/>
                <a:cs typeface="Times New Roman"/>
              </a:rPr>
              <a:t> onto the horse’s body. </a:t>
            </a:r>
            <a:endParaRPr kumimoji="0" lang="zh-HK" altLang="en-US" sz="1500" b="0" i="0" u="none" strike="noStrike" kern="0" cap="none" spc="0" normalizeH="0" baseline="0" noProof="0" dirty="0">
              <a:ln>
                <a:noFill/>
              </a:ln>
              <a:effectLst/>
              <a:uLnTx/>
              <a:uFillTx/>
              <a:latin typeface="Times New Roman"/>
              <a:ea typeface="新細明體"/>
            </a:endParaRPr>
          </a:p>
        </p:txBody>
      </p:sp>
      <p:grpSp>
        <p:nvGrpSpPr>
          <p:cNvPr id="75" name="群組 74"/>
          <p:cNvGrpSpPr/>
          <p:nvPr/>
        </p:nvGrpSpPr>
        <p:grpSpPr>
          <a:xfrm>
            <a:off x="3528346" y="1092137"/>
            <a:ext cx="5512669" cy="5727711"/>
            <a:chOff x="0" y="0"/>
            <a:chExt cx="6943456" cy="7214202"/>
          </a:xfrm>
        </p:grpSpPr>
        <p:pic>
          <p:nvPicPr>
            <p:cNvPr id="76" name="Picture 3"/>
            <p:cNvPicPr>
              <a:picLocks noChangeAspect="1" noChangeArrowheads="1"/>
            </p:cNvPicPr>
            <p:nvPr/>
          </p:nvPicPr>
          <p:blipFill>
            <a:blip r:embed="rId3" cstate="print"/>
            <a:srcRect/>
            <a:stretch>
              <a:fillRect/>
            </a:stretch>
          </p:blipFill>
          <p:spPr bwMode="auto">
            <a:xfrm>
              <a:off x="936104" y="2880322"/>
              <a:ext cx="5184576" cy="4085183"/>
            </a:xfrm>
            <a:prstGeom prst="rect">
              <a:avLst/>
            </a:prstGeom>
            <a:noFill/>
            <a:ln w="9525">
              <a:noFill/>
              <a:miter lim="800000"/>
              <a:headEnd/>
              <a:tailEnd/>
            </a:ln>
            <a:effectLst/>
          </p:spPr>
        </p:pic>
        <p:pic>
          <p:nvPicPr>
            <p:cNvPr id="77" name="Picture 2"/>
            <p:cNvPicPr>
              <a:picLocks noChangeAspect="1" noChangeArrowheads="1"/>
            </p:cNvPicPr>
            <p:nvPr/>
          </p:nvPicPr>
          <p:blipFill>
            <a:blip r:embed="rId4" cstate="print"/>
            <a:srcRect/>
            <a:stretch>
              <a:fillRect/>
            </a:stretch>
          </p:blipFill>
          <p:spPr bwMode="auto">
            <a:xfrm>
              <a:off x="0" y="1"/>
              <a:ext cx="1988840" cy="2851923"/>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pic>
          <p:nvPicPr>
            <p:cNvPr id="78" name="Picture 4"/>
            <p:cNvPicPr>
              <a:picLocks noChangeAspect="1" noChangeArrowheads="1"/>
            </p:cNvPicPr>
            <p:nvPr/>
          </p:nvPicPr>
          <p:blipFill>
            <a:blip r:embed="rId5" cstate="print"/>
            <a:srcRect/>
            <a:stretch>
              <a:fillRect/>
            </a:stretch>
          </p:blipFill>
          <p:spPr bwMode="auto">
            <a:xfrm>
              <a:off x="4464498" y="0"/>
              <a:ext cx="1803713" cy="2808312"/>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pic>
          <p:nvPicPr>
            <p:cNvPr id="79" name="Picture 4"/>
            <p:cNvPicPr>
              <a:picLocks noChangeAspect="1" noChangeArrowheads="1"/>
            </p:cNvPicPr>
            <p:nvPr/>
          </p:nvPicPr>
          <p:blipFill>
            <a:blip r:embed="rId6" cstate="print"/>
            <a:srcRect/>
            <a:stretch>
              <a:fillRect/>
            </a:stretch>
          </p:blipFill>
          <p:spPr bwMode="auto">
            <a:xfrm>
              <a:off x="2232249" y="1"/>
              <a:ext cx="2016224" cy="2841043"/>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sp>
          <p:nvSpPr>
            <p:cNvPr id="86" name="TextBox 29"/>
            <p:cNvSpPr txBox="1"/>
            <p:nvPr/>
          </p:nvSpPr>
          <p:spPr>
            <a:xfrm>
              <a:off x="4467466" y="5702356"/>
              <a:ext cx="2475990" cy="1511846"/>
            </a:xfrm>
            <a:prstGeom prst="rect">
              <a:avLst/>
            </a:prstGeom>
            <a:noFill/>
            <a:ln>
              <a:noFill/>
            </a:ln>
            <a:effectLst/>
          </p:spPr>
          <p:style>
            <a:lnRef idx="3">
              <a:schemeClr val="lt1"/>
            </a:lnRef>
            <a:fillRef idx="1">
              <a:schemeClr val="accent3"/>
            </a:fillRef>
            <a:effectRef idx="1">
              <a:schemeClr val="accent3"/>
            </a:effectRef>
            <a:fontRef idx="minor">
              <a:schemeClr val="lt1"/>
            </a:fontRef>
          </p:style>
          <p:txBody>
            <a:bodyPr wrap="square" rtlCol="0">
              <a:spAutoFit/>
            </a:bodyPr>
            <a:lstStyle/>
            <a:p>
              <a:pPr>
                <a:spcAft>
                  <a:spcPts val="0"/>
                </a:spcAft>
              </a:pPr>
              <a:r>
                <a:rPr lang="en-US" altLang="zh-HK" b="1" dirty="0">
                  <a:solidFill>
                    <a:schemeClr val="tx1"/>
                  </a:solidFill>
                  <a:latin typeface="Times New Roman"/>
                  <a:ea typeface="新細明體"/>
                  <a:cs typeface="Times New Roman"/>
                </a:rPr>
                <a:t>An imagined illustration of </a:t>
              </a:r>
              <a:r>
                <a:rPr lang="en-US" altLang="zh-HK" b="1" dirty="0" smtClean="0">
                  <a:solidFill>
                    <a:schemeClr val="tx1"/>
                  </a:solidFill>
                  <a:latin typeface="Times New Roman"/>
                  <a:ea typeface="新細明體"/>
                  <a:cs typeface="Times New Roman"/>
                </a:rPr>
                <a:t>the Song </a:t>
              </a:r>
              <a:r>
                <a:rPr lang="en-US" altLang="zh-HK" b="1" dirty="0">
                  <a:solidFill>
                    <a:schemeClr val="tx1"/>
                  </a:solidFill>
                  <a:latin typeface="Times New Roman"/>
                  <a:ea typeface="新細明體"/>
                  <a:cs typeface="Times New Roman"/>
                </a:rPr>
                <a:t>heavy cavalry</a:t>
              </a:r>
              <a:endParaRPr lang="zh-HK" dirty="0">
                <a:solidFill>
                  <a:schemeClr val="tx1"/>
                </a:solidFill>
                <a:effectLst/>
                <a:latin typeface="Times New Roman"/>
                <a:ea typeface="新細明體"/>
              </a:endParaRPr>
            </a:p>
          </p:txBody>
        </p:sp>
      </p:grpSp>
      <p:cxnSp>
        <p:nvCxnSpPr>
          <p:cNvPr id="87" name="Elbow Connector 17"/>
          <p:cNvCxnSpPr/>
          <p:nvPr/>
        </p:nvCxnSpPr>
        <p:spPr>
          <a:xfrm>
            <a:off x="3928536" y="3207453"/>
            <a:ext cx="2629812" cy="2286828"/>
          </a:xfrm>
          <a:prstGeom prst="bentConnector3">
            <a:avLst>
              <a:gd name="adj1" fmla="val -759"/>
            </a:avLst>
          </a:prstGeom>
          <a:ln w="28575">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88" name="Elbow Connector 7"/>
          <p:cNvCxnSpPr/>
          <p:nvPr/>
        </p:nvCxnSpPr>
        <p:spPr>
          <a:xfrm rot="16200000" flipH="1">
            <a:off x="3442570" y="3007359"/>
            <a:ext cx="2744194" cy="285849"/>
          </a:xfrm>
          <a:prstGeom prst="bentConnector3">
            <a:avLst>
              <a:gd name="adj1" fmla="val 50000"/>
            </a:avLst>
          </a:prstGeom>
          <a:ln w="28575">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89" name="Elbow Connector 13"/>
          <p:cNvCxnSpPr/>
          <p:nvPr/>
        </p:nvCxnSpPr>
        <p:spPr>
          <a:xfrm rot="5400000">
            <a:off x="3928513" y="2978774"/>
            <a:ext cx="2915706" cy="400189"/>
          </a:xfrm>
          <a:prstGeom prst="bentConnector3">
            <a:avLst>
              <a:gd name="adj1" fmla="val 202"/>
            </a:avLst>
          </a:prstGeom>
          <a:ln w="28575">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0" name="Elbow Connector 20"/>
          <p:cNvCxnSpPr/>
          <p:nvPr/>
        </p:nvCxnSpPr>
        <p:spPr>
          <a:xfrm rot="5400000">
            <a:off x="4700303" y="2149811"/>
            <a:ext cx="3258730" cy="2058114"/>
          </a:xfrm>
          <a:prstGeom prst="bentConnector3">
            <a:avLst>
              <a:gd name="adj1" fmla="val 61498"/>
            </a:avLst>
          </a:prstGeom>
          <a:ln w="28575">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91" name="Straight Arrow Connector 28"/>
          <p:cNvCxnSpPr/>
          <p:nvPr/>
        </p:nvCxnSpPr>
        <p:spPr>
          <a:xfrm>
            <a:off x="6558347" y="2978770"/>
            <a:ext cx="0" cy="2286828"/>
          </a:xfrm>
          <a:prstGeom prst="straightConnector1">
            <a:avLst/>
          </a:prstGeom>
          <a:ln w="28575">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92" name="Elbow Connector 23"/>
          <p:cNvCxnSpPr/>
          <p:nvPr/>
        </p:nvCxnSpPr>
        <p:spPr>
          <a:xfrm rot="5400000">
            <a:off x="5129082" y="3035957"/>
            <a:ext cx="2572682" cy="2115284"/>
          </a:xfrm>
          <a:prstGeom prst="bentConnector3">
            <a:avLst>
              <a:gd name="adj1" fmla="val 100976"/>
            </a:avLst>
          </a:prstGeom>
          <a:ln w="28575">
            <a:solidFill>
              <a:srgbClr val="C00000"/>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02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fade">
                                      <p:cBhvr>
                                        <p:cTn id="12" dur="500"/>
                                        <p:tgtEl>
                                          <p:spTgt spid="8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0"/>
                                        </p:tgtEl>
                                        <p:attrNameLst>
                                          <p:attrName>style.visibility</p:attrName>
                                        </p:attrNameLst>
                                      </p:cBhvr>
                                      <p:to>
                                        <p:strVal val="visible"/>
                                      </p:to>
                                    </p:set>
                                    <p:animEffect transition="in" filter="fade">
                                      <p:cBhvr>
                                        <p:cTn id="22" dur="500"/>
                                        <p:tgtEl>
                                          <p:spTgt spid="9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1"/>
                                        </p:tgtEl>
                                        <p:attrNameLst>
                                          <p:attrName>style.visibility</p:attrName>
                                        </p:attrNameLst>
                                      </p:cBhvr>
                                      <p:to>
                                        <p:strVal val="visible"/>
                                      </p:to>
                                    </p:set>
                                    <p:animEffect transition="in" filter="fade">
                                      <p:cBhvr>
                                        <p:cTn id="27" dur="500"/>
                                        <p:tgtEl>
                                          <p:spTgt spid="9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2"/>
                                        </p:tgtEl>
                                        <p:attrNameLst>
                                          <p:attrName>style.visibility</p:attrName>
                                        </p:attrNameLst>
                                      </p:cBhvr>
                                      <p:to>
                                        <p:strVal val="visible"/>
                                      </p:to>
                                    </p:set>
                                    <p:animEffect transition="in" filter="fade">
                                      <p:cBhvr>
                                        <p:cTn id="32"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37" name="TextBox 1"/>
          <p:cNvSpPr txBox="1"/>
          <p:nvPr/>
        </p:nvSpPr>
        <p:spPr>
          <a:xfrm>
            <a:off x="521017" y="1226800"/>
            <a:ext cx="2565565" cy="400110"/>
          </a:xfrm>
          <a:prstGeom prst="rect">
            <a:avLst/>
          </a:prstGeom>
          <a:gradFill flip="none" rotWithShape="1">
            <a:gsLst>
              <a:gs pos="47000">
                <a:srgbClr val="F79646">
                  <a:lumMod val="40000"/>
                  <a:lumOff val="60000"/>
                </a:srgbClr>
              </a:gs>
              <a:gs pos="100000">
                <a:srgbClr val="FFFFFF"/>
              </a:gs>
            </a:gsLst>
            <a:lin ang="0" scaled="1"/>
            <a:tileRect/>
          </a:gradFill>
          <a:ln w="38100" cap="flat" cmpd="sng" algn="ctr">
            <a:no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84806"/>
                </a:solidFill>
                <a:effectLst/>
                <a:uLnTx/>
                <a:uFillTx/>
                <a:latin typeface="Times New Roman" panose="02020603050405020304" pitchFamily="18" charset="0"/>
                <a:ea typeface="新細明體"/>
                <a:cs typeface="Times New Roman" panose="02020603050405020304" pitchFamily="18" charset="0"/>
              </a:rPr>
              <a:t>C.</a:t>
            </a:r>
            <a:r>
              <a:rPr kumimoji="0" lang="zh-TW" altLang="en-US" sz="2000" b="1" i="0" u="none" strike="noStrike" kern="1200" cap="none" spc="0" normalizeH="0" baseline="0" noProof="0" dirty="0">
                <a:ln>
                  <a:noFill/>
                </a:ln>
                <a:solidFill>
                  <a:srgbClr val="984806"/>
                </a:solidFill>
                <a:effectLst/>
                <a:uLnTx/>
                <a:uFillTx/>
                <a:latin typeface="Times New Roman" panose="02020603050405020304" pitchFamily="18" charset="0"/>
                <a:ea typeface="新細明體"/>
                <a:cs typeface="Times New Roman" panose="02020603050405020304" pitchFamily="18" charset="0"/>
              </a:rPr>
              <a:t> </a:t>
            </a:r>
            <a:r>
              <a:rPr lang="en-US" altLang="zh-TW" sz="2000" b="1" dirty="0">
                <a:solidFill>
                  <a:srgbClr val="984806"/>
                </a:solidFill>
                <a:latin typeface="Times New Roman" panose="02020603050405020304" pitchFamily="18" charset="0"/>
                <a:ea typeface="新細明體"/>
                <a:cs typeface="Times New Roman" panose="02020603050405020304" pitchFamily="18" charset="0"/>
              </a:rPr>
              <a:t>Heavy</a:t>
            </a:r>
            <a:r>
              <a:rPr kumimoji="0" lang="en-US" altLang="zh-HK" sz="2000" b="1" i="0" u="none" strike="noStrike" kern="1200" cap="none" spc="0" normalizeH="0" baseline="0" noProof="0" dirty="0">
                <a:ln>
                  <a:noFill/>
                </a:ln>
                <a:solidFill>
                  <a:srgbClr val="984806"/>
                </a:solidFill>
                <a:effectLst/>
                <a:uLnTx/>
                <a:uFillTx/>
                <a:latin typeface="Times New Roman" panose="02020603050405020304" pitchFamily="18" charset="0"/>
                <a:ea typeface="BiauKai"/>
                <a:cs typeface="Times New Roman" panose="02020603050405020304" pitchFamily="18" charset="0"/>
              </a:rPr>
              <a:t> Infantry</a:t>
            </a:r>
            <a:endParaRPr kumimoji="0" lang="zh-HK" altLang="en-US" sz="2000" b="0" i="0" u="none" strike="noStrike" kern="0" cap="none" spc="0" normalizeH="0" baseline="0" noProof="0" dirty="0">
              <a:ln>
                <a:noFill/>
              </a:ln>
              <a:solidFill>
                <a:sysClr val="window" lastClr="FFFFFF"/>
              </a:solidFill>
              <a:effectLst/>
              <a:uLnTx/>
              <a:uFillTx/>
              <a:latin typeface="Times New Roman" panose="02020603050405020304" pitchFamily="18" charset="0"/>
              <a:ea typeface="新細明體"/>
              <a:cs typeface="Times New Roman" panose="02020603050405020304" pitchFamily="18" charset="0"/>
            </a:endParaRPr>
          </a:p>
        </p:txBody>
      </p:sp>
      <p:pic>
        <p:nvPicPr>
          <p:cNvPr id="40" name="Picture 2"/>
          <p:cNvPicPr>
            <a:picLocks noChangeAspect="1" noChangeArrowheads="1"/>
          </p:cNvPicPr>
          <p:nvPr/>
        </p:nvPicPr>
        <p:blipFill>
          <a:blip r:embed="rId3" cstate="print"/>
          <a:srcRect/>
          <a:stretch>
            <a:fillRect/>
          </a:stretch>
        </p:blipFill>
        <p:spPr bwMode="auto">
          <a:xfrm>
            <a:off x="2680962" y="2843762"/>
            <a:ext cx="2565565" cy="3953138"/>
          </a:xfrm>
          <a:prstGeom prst="rect">
            <a:avLst/>
          </a:prstGeom>
          <a:noFill/>
          <a:ln w="9525">
            <a:noFill/>
            <a:miter lim="800000"/>
            <a:headEnd/>
            <a:tailEnd/>
          </a:ln>
        </p:spPr>
      </p:pic>
      <p:pic>
        <p:nvPicPr>
          <p:cNvPr id="41" name="Picture 3"/>
          <p:cNvPicPr>
            <a:picLocks noChangeAspect="1" noChangeArrowheads="1"/>
          </p:cNvPicPr>
          <p:nvPr/>
        </p:nvPicPr>
        <p:blipFill>
          <a:blip r:embed="rId4" cstate="print"/>
          <a:srcRect/>
          <a:stretch>
            <a:fillRect/>
          </a:stretch>
        </p:blipFill>
        <p:spPr bwMode="auto">
          <a:xfrm>
            <a:off x="3967" y="1411466"/>
            <a:ext cx="3969061" cy="5385434"/>
          </a:xfrm>
          <a:prstGeom prst="rect">
            <a:avLst/>
          </a:prstGeom>
          <a:noFill/>
          <a:ln w="9525">
            <a:noFill/>
            <a:miter lim="800000"/>
            <a:headEnd/>
            <a:tailEnd/>
          </a:ln>
          <a:effectLst/>
        </p:spPr>
      </p:pic>
      <p:sp>
        <p:nvSpPr>
          <p:cNvPr id="42" name="矩形 41"/>
          <p:cNvSpPr/>
          <p:nvPr/>
        </p:nvSpPr>
        <p:spPr>
          <a:xfrm>
            <a:off x="1321345" y="5552560"/>
            <a:ext cx="448945" cy="758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latin typeface="Times New Roman" panose="02020603050405020304" pitchFamily="18" charset="0"/>
              <a:cs typeface="Times New Roman" panose="02020603050405020304" pitchFamily="18" charset="0"/>
            </a:endParaRPr>
          </a:p>
        </p:txBody>
      </p:sp>
      <p:sp>
        <p:nvSpPr>
          <p:cNvPr id="43" name="矩形 42"/>
          <p:cNvSpPr/>
          <p:nvPr/>
        </p:nvSpPr>
        <p:spPr>
          <a:xfrm>
            <a:off x="2154554" y="5622933"/>
            <a:ext cx="407670" cy="758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latin typeface="Times New Roman" panose="02020603050405020304" pitchFamily="18" charset="0"/>
              <a:cs typeface="Times New Roman" panose="02020603050405020304" pitchFamily="18" charset="0"/>
            </a:endParaRPr>
          </a:p>
        </p:txBody>
      </p:sp>
      <p:sp>
        <p:nvSpPr>
          <p:cNvPr id="45" name="TextBox 3"/>
          <p:cNvSpPr txBox="1"/>
          <p:nvPr/>
        </p:nvSpPr>
        <p:spPr>
          <a:xfrm>
            <a:off x="5489775" y="4820330"/>
            <a:ext cx="3474115" cy="1957411"/>
          </a:xfrm>
          <a:prstGeom prst="rect">
            <a:avLst/>
          </a:prstGeom>
          <a:solidFill>
            <a:srgbClr val="8064A2">
              <a:lumMod val="40000"/>
              <a:lumOff val="60000"/>
            </a:srgbClr>
          </a:solidFill>
        </p:spPr>
        <p:txBody>
          <a:bodyPr wrap="square" rtlCol="0">
            <a:noAutofit/>
          </a:bodyPr>
          <a:lstStyle/>
          <a:p>
            <a:pPr marL="0" marR="0" lvl="0" indent="0" defTabSz="914400" eaLnBrk="1" fontAlgn="auto" latinLnBrk="0" hangingPunct="1">
              <a:lnSpc>
                <a:spcPct val="110000"/>
              </a:lnSpc>
              <a:spcBef>
                <a:spcPts val="0"/>
              </a:spcBef>
              <a:spcAft>
                <a:spcPts val="0"/>
              </a:spcAft>
              <a:buClrTx/>
              <a:buSzTx/>
              <a:buFontTx/>
              <a:buNone/>
              <a:tabLst/>
              <a:defRPr/>
            </a:pPr>
            <a:r>
              <a:rPr lang="en-US" altLang="zh-HK" sz="1500" b="1" dirty="0">
                <a:solidFill>
                  <a:srgbClr val="000000"/>
                </a:solidFill>
                <a:latin typeface="Times New Roman" panose="02020603050405020304" pitchFamily="18" charset="0"/>
                <a:ea typeface="新細明體"/>
                <a:cs typeface="Times New Roman" panose="02020603050405020304" pitchFamily="18" charset="0"/>
              </a:rPr>
              <a:t>Quiz:</a:t>
            </a:r>
            <a:r>
              <a:rPr lang="zh-HK" altLang="en-US" sz="1500" b="1" dirty="0">
                <a:solidFill>
                  <a:srgbClr val="000000"/>
                </a:solidFill>
                <a:latin typeface="Times New Roman" panose="02020603050405020304" pitchFamily="18" charset="0"/>
                <a:ea typeface="新細明體"/>
                <a:cs typeface="Times New Roman" panose="02020603050405020304" pitchFamily="18" charset="0"/>
              </a:rPr>
              <a:t> </a:t>
            </a:r>
            <a:r>
              <a:rPr lang="en-US" altLang="zh-HK" sz="1500" dirty="0">
                <a:solidFill>
                  <a:srgbClr val="000000"/>
                </a:solidFill>
                <a:latin typeface="Times New Roman" panose="02020603050405020304" pitchFamily="18" charset="0"/>
                <a:ea typeface="新細明體"/>
                <a:cs typeface="Times New Roman" panose="02020603050405020304" pitchFamily="18" charset="0"/>
              </a:rPr>
              <a:t>What was the difference between the </a:t>
            </a:r>
            <a:r>
              <a:rPr lang="en-US" altLang="zh-HK" sz="1500" dirty="0" err="1">
                <a:solidFill>
                  <a:srgbClr val="000000"/>
                </a:solidFill>
                <a:latin typeface="Times New Roman" panose="02020603050405020304" pitchFamily="18" charset="0"/>
                <a:ea typeface="新細明體"/>
                <a:cs typeface="Times New Roman" panose="02020603050405020304" pitchFamily="18" charset="0"/>
              </a:rPr>
              <a:t>armour</a:t>
            </a:r>
            <a:r>
              <a:rPr lang="en-US" altLang="zh-HK" sz="1500" dirty="0">
                <a:solidFill>
                  <a:srgbClr val="000000"/>
                </a:solidFill>
                <a:latin typeface="Times New Roman" panose="02020603050405020304" pitchFamily="18" charset="0"/>
                <a:ea typeface="新細明體"/>
                <a:cs typeface="Times New Roman" panose="02020603050405020304" pitchFamily="18" charset="0"/>
              </a:rPr>
              <a:t> of heavy infantry and heavy cavalry? Why?</a:t>
            </a:r>
            <a:endParaRPr lang="zh-HK" altLang="en-US" sz="1500" dirty="0">
              <a:solidFill>
                <a:srgbClr val="000000"/>
              </a:solidFill>
              <a:latin typeface="Times New Roman" panose="02020603050405020304" pitchFamily="18" charset="0"/>
              <a:ea typeface="新細明體"/>
              <a:cs typeface="Times New Roman" panose="02020603050405020304" pitchFamily="18" charset="0"/>
            </a:endParaRPr>
          </a:p>
        </p:txBody>
      </p:sp>
      <p:sp>
        <p:nvSpPr>
          <p:cNvPr id="47" name="文字方塊 46"/>
          <p:cNvSpPr txBox="1"/>
          <p:nvPr/>
        </p:nvSpPr>
        <p:spPr>
          <a:xfrm>
            <a:off x="5621189" y="5626046"/>
            <a:ext cx="3211286" cy="1081781"/>
          </a:xfrm>
          <a:prstGeom prst="rect">
            <a:avLst/>
          </a:prstGeom>
          <a:solidFill>
            <a:sysClr val="window" lastClr="FFFFFF"/>
          </a:solidFill>
          <a:ln w="6350">
            <a:solidFill>
              <a:srgbClr val="4F81BD">
                <a:lumMod val="75000"/>
              </a:srgb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10000"/>
              </a:lnSpc>
              <a:spcBef>
                <a:spcPts val="0"/>
              </a:spcBef>
              <a:spcAft>
                <a:spcPts val="0"/>
              </a:spcAft>
              <a:buClrTx/>
              <a:buSzTx/>
              <a:buFontTx/>
              <a:buNone/>
              <a:tabLst/>
              <a:defRPr/>
            </a:pPr>
            <a:r>
              <a:rPr lang="en-US" altLang="zh-HK" sz="1500" dirty="0">
                <a:solidFill>
                  <a:srgbClr val="FF0000"/>
                </a:solidFill>
                <a:latin typeface="Times New Roman" panose="02020603050405020304" pitchFamily="18" charset="0"/>
                <a:ea typeface="新細明體"/>
                <a:cs typeface="Times New Roman" panose="02020603050405020304" pitchFamily="18" charset="0"/>
              </a:rPr>
              <a:t>Song Dynasty’s heavy infantry also wore </a:t>
            </a:r>
            <a:r>
              <a:rPr lang="en-US" altLang="zh-HK" sz="1500" dirty="0" err="1">
                <a:solidFill>
                  <a:srgbClr val="FF0000"/>
                </a:solidFill>
                <a:latin typeface="Times New Roman" panose="02020603050405020304" pitchFamily="18" charset="0"/>
                <a:ea typeface="新細明體"/>
                <a:cs typeface="Times New Roman" panose="02020603050405020304" pitchFamily="18" charset="0"/>
              </a:rPr>
              <a:t>armour</a:t>
            </a:r>
            <a:r>
              <a:rPr lang="en-US" altLang="zh-HK" sz="1500" dirty="0">
                <a:solidFill>
                  <a:srgbClr val="FF0000"/>
                </a:solidFill>
                <a:latin typeface="Times New Roman" panose="02020603050405020304" pitchFamily="18" charset="0"/>
                <a:ea typeface="新細明體"/>
                <a:cs typeface="Times New Roman" panose="02020603050405020304" pitchFamily="18" charset="0"/>
              </a:rPr>
              <a:t> below the knee which protected the whole body. </a:t>
            </a:r>
            <a:endParaRPr lang="zh-HK" altLang="en-US" sz="1500" dirty="0">
              <a:solidFill>
                <a:srgbClr val="FF0000"/>
              </a:solidFill>
              <a:latin typeface="Times New Roman" panose="02020603050405020304" pitchFamily="18" charset="0"/>
              <a:ea typeface="新細明體"/>
              <a:cs typeface="Times New Roman" panose="02020603050405020304" pitchFamily="18" charset="0"/>
            </a:endParaRPr>
          </a:p>
        </p:txBody>
      </p:sp>
      <p:sp>
        <p:nvSpPr>
          <p:cNvPr id="4" name="文字方塊 3"/>
          <p:cNvSpPr txBox="1"/>
          <p:nvPr/>
        </p:nvSpPr>
        <p:spPr>
          <a:xfrm>
            <a:off x="5621189" y="2392105"/>
            <a:ext cx="3210880" cy="1938992"/>
          </a:xfrm>
          <a:prstGeom prst="rect">
            <a:avLst/>
          </a:prstGeom>
          <a:noFill/>
          <a:ln>
            <a:solidFill>
              <a:schemeClr val="accent1"/>
            </a:solidFill>
          </a:ln>
        </p:spPr>
        <p:txBody>
          <a:bodyPr wrap="square" rtlCol="0">
            <a:spAutoFit/>
          </a:bodyPr>
          <a:lstStyle/>
          <a:p>
            <a:r>
              <a:rPr lang="en-US" altLang="zh-TW" sz="1500" dirty="0">
                <a:latin typeface="Times New Roman" panose="02020603050405020304" pitchFamily="18" charset="0"/>
                <a:cs typeface="Times New Roman" panose="02020603050405020304" pitchFamily="18" charset="0"/>
              </a:rPr>
              <a:t>The long shield was widely used </a:t>
            </a:r>
            <a:r>
              <a:rPr lang="en-US" altLang="zh-TW" sz="1500" dirty="0" smtClean="0">
                <a:latin typeface="Times New Roman" panose="02020603050405020304" pitchFamily="18" charset="0"/>
                <a:cs typeface="Times New Roman" panose="02020603050405020304" pitchFamily="18" charset="0"/>
              </a:rPr>
              <a:t>in the </a:t>
            </a:r>
            <a:r>
              <a:rPr lang="en-US" altLang="zh-TW" sz="1500" dirty="0">
                <a:latin typeface="Times New Roman" panose="02020603050405020304" pitchFamily="18" charset="0"/>
                <a:cs typeface="Times New Roman" panose="02020603050405020304" pitchFamily="18" charset="0"/>
              </a:rPr>
              <a:t>battlefield. Frontline infantry used shields arranged in a row to form defensive surrounding walls. This could resist not only bows and arrows but also reduce the effectiveness of </a:t>
            </a:r>
            <a:r>
              <a:rPr lang="en-US" altLang="zh-TW" sz="1500" dirty="0" smtClean="0">
                <a:latin typeface="Times New Roman" panose="02020603050405020304" pitchFamily="18" charset="0"/>
                <a:cs typeface="Times New Roman" panose="02020603050405020304" pitchFamily="18" charset="0"/>
              </a:rPr>
              <a:t>the enemy </a:t>
            </a:r>
            <a:r>
              <a:rPr lang="en-US" altLang="zh-TW" sz="1500" dirty="0">
                <a:latin typeface="Times New Roman" panose="02020603050405020304" pitchFamily="18" charset="0"/>
                <a:cs typeface="Times New Roman" panose="02020603050405020304" pitchFamily="18" charset="0"/>
              </a:rPr>
              <a:t>cavalry and infantry’s direct attacks. </a:t>
            </a:r>
            <a:endParaRPr lang="zh-HK" altLang="en-US" sz="1500" dirty="0">
              <a:latin typeface="Times New Roman" panose="02020603050405020304" pitchFamily="18" charset="0"/>
              <a:cs typeface="Times New Roman" panose="02020603050405020304" pitchFamily="18" charset="0"/>
            </a:endParaRPr>
          </a:p>
        </p:txBody>
      </p:sp>
      <p:cxnSp>
        <p:nvCxnSpPr>
          <p:cNvPr id="7" name="直線接點 6"/>
          <p:cNvCxnSpPr/>
          <p:nvPr/>
        </p:nvCxnSpPr>
        <p:spPr>
          <a:xfrm>
            <a:off x="5246527" y="3366655"/>
            <a:ext cx="37466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589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1000" fill="hold"/>
                                        <p:tgtEl>
                                          <p:spTgt spid="43"/>
                                        </p:tgtEl>
                                        <p:attrNameLst>
                                          <p:attrName>ppt_w</p:attrName>
                                        </p:attrNameLst>
                                      </p:cBhvr>
                                      <p:tavLst>
                                        <p:tav tm="0">
                                          <p:val>
                                            <p:fltVal val="0"/>
                                          </p:val>
                                        </p:tav>
                                        <p:tav tm="100000">
                                          <p:val>
                                            <p:strVal val="#ppt_w"/>
                                          </p:val>
                                        </p:tav>
                                      </p:tavLst>
                                    </p:anim>
                                    <p:anim calcmode="lin" valueType="num">
                                      <p:cBhvr>
                                        <p:cTn id="8" dur="1000" fill="hold"/>
                                        <p:tgtEl>
                                          <p:spTgt spid="43"/>
                                        </p:tgtEl>
                                        <p:attrNameLst>
                                          <p:attrName>ppt_h</p:attrName>
                                        </p:attrNameLst>
                                      </p:cBhvr>
                                      <p:tavLst>
                                        <p:tav tm="0">
                                          <p:val>
                                            <p:fltVal val="0"/>
                                          </p:val>
                                        </p:tav>
                                        <p:tav tm="100000">
                                          <p:val>
                                            <p:strVal val="#ppt_h"/>
                                          </p:val>
                                        </p:tav>
                                      </p:tavLst>
                                    </p:anim>
                                    <p:anim calcmode="lin" valueType="num">
                                      <p:cBhvr>
                                        <p:cTn id="9" dur="1000" fill="hold"/>
                                        <p:tgtEl>
                                          <p:spTgt spid="43"/>
                                        </p:tgtEl>
                                        <p:attrNameLst>
                                          <p:attrName>style.rotation</p:attrName>
                                        </p:attrNameLst>
                                      </p:cBhvr>
                                      <p:tavLst>
                                        <p:tav tm="0">
                                          <p:val>
                                            <p:fltVal val="90"/>
                                          </p:val>
                                        </p:tav>
                                        <p:tav tm="100000">
                                          <p:val>
                                            <p:fltVal val="0"/>
                                          </p:val>
                                        </p:tav>
                                      </p:tavLst>
                                    </p:anim>
                                    <p:animEffect transition="in" filter="fade">
                                      <p:cBhvr>
                                        <p:cTn id="10" dur="1000"/>
                                        <p:tgtEl>
                                          <p:spTgt spid="4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p:cTn id="13" dur="1000" fill="hold"/>
                                        <p:tgtEl>
                                          <p:spTgt spid="42"/>
                                        </p:tgtEl>
                                        <p:attrNameLst>
                                          <p:attrName>ppt_w</p:attrName>
                                        </p:attrNameLst>
                                      </p:cBhvr>
                                      <p:tavLst>
                                        <p:tav tm="0">
                                          <p:val>
                                            <p:fltVal val="0"/>
                                          </p:val>
                                        </p:tav>
                                        <p:tav tm="100000">
                                          <p:val>
                                            <p:strVal val="#ppt_w"/>
                                          </p:val>
                                        </p:tav>
                                      </p:tavLst>
                                    </p:anim>
                                    <p:anim calcmode="lin" valueType="num">
                                      <p:cBhvr>
                                        <p:cTn id="14" dur="1000" fill="hold"/>
                                        <p:tgtEl>
                                          <p:spTgt spid="42"/>
                                        </p:tgtEl>
                                        <p:attrNameLst>
                                          <p:attrName>ppt_h</p:attrName>
                                        </p:attrNameLst>
                                      </p:cBhvr>
                                      <p:tavLst>
                                        <p:tav tm="0">
                                          <p:val>
                                            <p:fltVal val="0"/>
                                          </p:val>
                                        </p:tav>
                                        <p:tav tm="100000">
                                          <p:val>
                                            <p:strVal val="#ppt_h"/>
                                          </p:val>
                                        </p:tav>
                                      </p:tavLst>
                                    </p:anim>
                                    <p:anim calcmode="lin" valueType="num">
                                      <p:cBhvr>
                                        <p:cTn id="15" dur="1000" fill="hold"/>
                                        <p:tgtEl>
                                          <p:spTgt spid="42"/>
                                        </p:tgtEl>
                                        <p:attrNameLst>
                                          <p:attrName>style.rotation</p:attrName>
                                        </p:attrNameLst>
                                      </p:cBhvr>
                                      <p:tavLst>
                                        <p:tav tm="0">
                                          <p:val>
                                            <p:fltVal val="90"/>
                                          </p:val>
                                        </p:tav>
                                        <p:tav tm="100000">
                                          <p:val>
                                            <p:fltVal val="0"/>
                                          </p:val>
                                        </p:tav>
                                      </p:tavLst>
                                    </p:anim>
                                    <p:animEffect transition="in" filter="fade">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43" presetClass="entr" presetSubtype="0"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100"/>
                                        <p:tgtEl>
                                          <p:spTgt spid="47"/>
                                        </p:tgtEl>
                                      </p:cBhvr>
                                    </p:animEffect>
                                    <p:anim calcmode="lin" valueType="num">
                                      <p:cBhvr>
                                        <p:cTn id="22" dur="400" fill="hold"/>
                                        <p:tgtEl>
                                          <p:spTgt spid="47"/>
                                        </p:tgtEl>
                                        <p:attrNameLst>
                                          <p:attrName>ppt_x</p:attrName>
                                        </p:attrNameLst>
                                      </p:cBhvr>
                                      <p:tavLst>
                                        <p:tav tm="0">
                                          <p:val>
                                            <p:strVal val="#ppt_x"/>
                                          </p:val>
                                        </p:tav>
                                        <p:tav tm="100000">
                                          <p:val>
                                            <p:strVal val="#ppt_x"/>
                                          </p:val>
                                        </p:tav>
                                      </p:tavLst>
                                    </p:anim>
                                    <p:anim calcmode="lin" valueType="num">
                                      <p:cBhvr>
                                        <p:cTn id="23" dur="400" fill="hold"/>
                                        <p:tgtEl>
                                          <p:spTgt spid="47"/>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4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4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12" name="TextBox 3"/>
          <p:cNvSpPr txBox="1"/>
          <p:nvPr/>
        </p:nvSpPr>
        <p:spPr>
          <a:xfrm>
            <a:off x="441089" y="1212906"/>
            <a:ext cx="3083616" cy="472440"/>
          </a:xfrm>
          <a:prstGeom prst="rect">
            <a:avLst/>
          </a:prstGeom>
          <a:gradFill flip="none" rotWithShape="1">
            <a:gsLst>
              <a:gs pos="0">
                <a:srgbClr val="F79646">
                  <a:lumMod val="40000"/>
                  <a:lumOff val="60000"/>
                </a:srgbClr>
              </a:gs>
              <a:gs pos="100000">
                <a:srgbClr val="FFFFFF"/>
              </a:gs>
            </a:gsLst>
            <a:lin ang="18780000" scaled="0"/>
            <a:tileRect/>
          </a:gradFill>
          <a:ln w="38100" cap="flat" cmpd="sng" algn="ctr">
            <a:noFill/>
            <a:prstDash val="solid"/>
          </a:ln>
          <a:effectLst/>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84806"/>
                </a:solidFill>
                <a:effectLst/>
                <a:uLnTx/>
                <a:uFillTx/>
                <a:latin typeface="Times New Roman" panose="02020603050405020304" pitchFamily="18" charset="0"/>
                <a:ea typeface="新細明體"/>
                <a:cs typeface="Times New Roman" panose="02020603050405020304" pitchFamily="18" charset="0"/>
              </a:rPr>
              <a:t>D.</a:t>
            </a:r>
            <a:r>
              <a:rPr kumimoji="0" lang="zh-TW" altLang="en-US" sz="1800" b="1" i="0" u="none" strike="noStrike" kern="1200" cap="none" spc="0" normalizeH="0" baseline="0" noProof="0" dirty="0">
                <a:ln>
                  <a:noFill/>
                </a:ln>
                <a:solidFill>
                  <a:srgbClr val="984806"/>
                </a:solidFill>
                <a:effectLst/>
                <a:uLnTx/>
                <a:uFillTx/>
                <a:latin typeface="Times New Roman" panose="02020603050405020304" pitchFamily="18" charset="0"/>
                <a:ea typeface="新細明體"/>
                <a:cs typeface="Times New Roman" panose="02020603050405020304" pitchFamily="18" charset="0"/>
              </a:rPr>
              <a:t> </a:t>
            </a:r>
            <a:r>
              <a:rPr kumimoji="0" lang="en-US" altLang="zh-TW" sz="1800" b="1" i="0" u="none" strike="noStrike" kern="1200" cap="none" spc="0" normalizeH="0" baseline="0" noProof="0" dirty="0">
                <a:ln>
                  <a:noFill/>
                </a:ln>
                <a:solidFill>
                  <a:srgbClr val="984806"/>
                </a:solidFill>
                <a:effectLst/>
                <a:uLnTx/>
                <a:uFillTx/>
                <a:latin typeface="Times New Roman" panose="02020603050405020304" pitchFamily="18" charset="0"/>
                <a:ea typeface="新細明體"/>
                <a:cs typeface="Times New Roman" panose="02020603050405020304" pitchFamily="18" charset="0"/>
              </a:rPr>
              <a:t>Light </a:t>
            </a:r>
            <a:r>
              <a:rPr kumimoji="0" lang="en-US" altLang="zh-TW" sz="1800" b="1" i="0" u="none" strike="noStrike" kern="1200" cap="none" spc="0" normalizeH="0" baseline="0" noProof="0" dirty="0" smtClean="0">
                <a:ln>
                  <a:noFill/>
                </a:ln>
                <a:solidFill>
                  <a:srgbClr val="984806"/>
                </a:solidFill>
                <a:effectLst/>
                <a:uLnTx/>
                <a:uFillTx/>
                <a:latin typeface="Times New Roman" panose="02020603050405020304" pitchFamily="18" charset="0"/>
                <a:ea typeface="新細明體"/>
                <a:cs typeface="Times New Roman" panose="02020603050405020304" pitchFamily="18" charset="0"/>
              </a:rPr>
              <a:t>Infantry / </a:t>
            </a:r>
            <a:r>
              <a:rPr kumimoji="0" lang="en-US" altLang="zh-TW" sz="1800" b="1" i="0" u="none" strike="noStrike" kern="1200" cap="none" spc="0" normalizeH="0" baseline="0" noProof="0" dirty="0">
                <a:ln>
                  <a:noFill/>
                </a:ln>
                <a:solidFill>
                  <a:srgbClr val="984806"/>
                </a:solidFill>
                <a:effectLst/>
                <a:uLnTx/>
                <a:uFillTx/>
                <a:latin typeface="Times New Roman" panose="02020603050405020304" pitchFamily="18" charset="0"/>
                <a:ea typeface="新細明體"/>
                <a:cs typeface="Times New Roman" panose="02020603050405020304" pitchFamily="18" charset="0"/>
              </a:rPr>
              <a:t>Archers</a:t>
            </a:r>
            <a:endParaRPr kumimoji="0" lang="zh-HK" altLang="en-US" sz="1200" b="0" i="0" u="none" strike="noStrike" kern="0" cap="none" spc="0" normalizeH="0" baseline="0" noProof="0" dirty="0">
              <a:ln>
                <a:noFill/>
              </a:ln>
              <a:solidFill>
                <a:sysClr val="window" lastClr="FFFFFF"/>
              </a:solidFill>
              <a:effectLst/>
              <a:uLnTx/>
              <a:uFillTx/>
              <a:latin typeface="Times New Roman" panose="02020603050405020304" pitchFamily="18" charset="0"/>
              <a:ea typeface="新細明體"/>
              <a:cs typeface="Times New Roman" panose="02020603050405020304" pitchFamily="18" charset="0"/>
            </a:endParaRPr>
          </a:p>
        </p:txBody>
      </p:sp>
      <p:grpSp>
        <p:nvGrpSpPr>
          <p:cNvPr id="13" name="群組 12"/>
          <p:cNvGrpSpPr/>
          <p:nvPr/>
        </p:nvGrpSpPr>
        <p:grpSpPr>
          <a:xfrm>
            <a:off x="3524705" y="1901020"/>
            <a:ext cx="5367975" cy="4627991"/>
            <a:chOff x="0" y="0"/>
            <a:chExt cx="6712711" cy="5886767"/>
          </a:xfrm>
        </p:grpSpPr>
        <p:pic>
          <p:nvPicPr>
            <p:cNvPr id="15" name="Picture 2"/>
            <p:cNvPicPr>
              <a:picLocks noChangeAspect="1" noChangeArrowheads="1"/>
            </p:cNvPicPr>
            <p:nvPr/>
          </p:nvPicPr>
          <p:blipFill>
            <a:blip r:embed="rId3" cstate="print"/>
            <a:srcRect/>
            <a:stretch>
              <a:fillRect/>
            </a:stretch>
          </p:blipFill>
          <p:spPr bwMode="auto">
            <a:xfrm>
              <a:off x="2995679" y="936103"/>
              <a:ext cx="3717032" cy="4603037"/>
            </a:xfrm>
            <a:prstGeom prst="rect">
              <a:avLst/>
            </a:prstGeom>
            <a:noFill/>
            <a:ln w="9525">
              <a:noFill/>
              <a:miter lim="800000"/>
              <a:headEnd/>
              <a:tailEnd/>
            </a:ln>
            <a:effectLst/>
          </p:spPr>
        </p:pic>
        <p:pic>
          <p:nvPicPr>
            <p:cNvPr id="16" name="Picture 3"/>
            <p:cNvPicPr>
              <a:picLocks noChangeAspect="1" noChangeArrowheads="1"/>
            </p:cNvPicPr>
            <p:nvPr/>
          </p:nvPicPr>
          <p:blipFill>
            <a:blip r:embed="rId4" cstate="print"/>
            <a:srcRect/>
            <a:stretch>
              <a:fillRect/>
            </a:stretch>
          </p:blipFill>
          <p:spPr bwMode="auto">
            <a:xfrm>
              <a:off x="0" y="0"/>
              <a:ext cx="4037838" cy="5796136"/>
            </a:xfrm>
            <a:prstGeom prst="rect">
              <a:avLst/>
            </a:prstGeom>
            <a:noFill/>
            <a:ln w="9525">
              <a:noFill/>
              <a:miter lim="800000"/>
              <a:headEnd/>
              <a:tailEnd/>
            </a:ln>
            <a:effectLst/>
          </p:spPr>
        </p:pic>
        <p:sp>
          <p:nvSpPr>
            <p:cNvPr id="17" name="TextBox 5"/>
            <p:cNvSpPr txBox="1"/>
            <p:nvPr/>
          </p:nvSpPr>
          <p:spPr>
            <a:xfrm>
              <a:off x="2995679" y="5468043"/>
              <a:ext cx="3336835" cy="418724"/>
            </a:xfrm>
            <a:prstGeom prst="rect">
              <a:avLst/>
            </a:prstGeom>
            <a:noFill/>
          </p:spPr>
          <p:txBody>
            <a:bodyPr wrap="square" rtlCol="0">
              <a:noAutofit/>
            </a:bodyPr>
            <a:lstStyle/>
            <a:p>
              <a:pPr>
                <a:spcAft>
                  <a:spcPts val="0"/>
                </a:spcAft>
              </a:pPr>
              <a:r>
                <a:rPr lang="en-US" altLang="zh-HK" sz="1200" dirty="0">
                  <a:solidFill>
                    <a:srgbClr val="000000"/>
                  </a:solidFill>
                  <a:latin typeface="Times New Roman" panose="02020603050405020304" pitchFamily="18" charset="0"/>
                  <a:ea typeface="新細明體"/>
                  <a:cs typeface="Times New Roman" panose="02020603050405020304" pitchFamily="18" charset="0"/>
                </a:rPr>
                <a:t>Source: “</a:t>
              </a:r>
              <a:r>
                <a:rPr lang="en-US" altLang="zh-HK" sz="1200" i="1" dirty="0" err="1">
                  <a:solidFill>
                    <a:srgbClr val="000000"/>
                  </a:solidFill>
                  <a:latin typeface="Times New Roman" panose="02020603050405020304" pitchFamily="18" charset="0"/>
                  <a:ea typeface="新細明體"/>
                  <a:cs typeface="Times New Roman" panose="02020603050405020304" pitchFamily="18" charset="0"/>
                </a:rPr>
                <a:t>Tushuo</a:t>
              </a:r>
              <a:r>
                <a:rPr lang="en-US" altLang="zh-HK" sz="1200" i="1" dirty="0">
                  <a:solidFill>
                    <a:srgbClr val="000000"/>
                  </a:solidFill>
                  <a:latin typeface="Times New Roman" panose="02020603050405020304" pitchFamily="18" charset="0"/>
                  <a:ea typeface="新細明體"/>
                  <a:cs typeface="Times New Roman" panose="02020603050405020304" pitchFamily="18" charset="0"/>
                </a:rPr>
                <a:t> </a:t>
              </a:r>
              <a:r>
                <a:rPr lang="en-US" altLang="zh-HK" sz="1200" i="1" dirty="0" err="1">
                  <a:solidFill>
                    <a:srgbClr val="000000"/>
                  </a:solidFill>
                  <a:latin typeface="Times New Roman" panose="02020603050405020304" pitchFamily="18" charset="0"/>
                  <a:ea typeface="新細明體"/>
                  <a:cs typeface="Times New Roman" panose="02020603050405020304" pitchFamily="18" charset="0"/>
                </a:rPr>
                <a:t>Zhongguo</a:t>
              </a:r>
              <a:r>
                <a:rPr lang="en-US" altLang="zh-HK" sz="1200" i="1" dirty="0">
                  <a:solidFill>
                    <a:srgbClr val="000000"/>
                  </a:solidFill>
                  <a:latin typeface="Times New Roman" panose="02020603050405020304" pitchFamily="18" charset="0"/>
                  <a:ea typeface="新細明體"/>
                  <a:cs typeface="Times New Roman" panose="02020603050405020304" pitchFamily="18" charset="0"/>
                </a:rPr>
                <a:t> </a:t>
              </a:r>
              <a:r>
                <a:rPr lang="en-US" altLang="zh-HK" sz="1200" i="1" dirty="0" err="1">
                  <a:solidFill>
                    <a:srgbClr val="000000"/>
                  </a:solidFill>
                  <a:latin typeface="Times New Roman" panose="02020603050405020304" pitchFamily="18" charset="0"/>
                  <a:ea typeface="新細明體"/>
                  <a:cs typeface="Times New Roman" panose="02020603050405020304" pitchFamily="18" charset="0"/>
                </a:rPr>
                <a:t>Wuqi</a:t>
              </a:r>
              <a:r>
                <a:rPr lang="en-US" altLang="zh-HK" sz="1200" i="1" dirty="0">
                  <a:solidFill>
                    <a:srgbClr val="000000"/>
                  </a:solidFill>
                  <a:latin typeface="Times New Roman" panose="02020603050405020304" pitchFamily="18" charset="0"/>
                  <a:ea typeface="新細明體"/>
                  <a:cs typeface="Times New Roman" panose="02020603050405020304" pitchFamily="18" charset="0"/>
                </a:rPr>
                <a:t> </a:t>
              </a:r>
              <a:r>
                <a:rPr lang="en-US" altLang="zh-HK" sz="1200" i="1" dirty="0" err="1">
                  <a:solidFill>
                    <a:srgbClr val="000000"/>
                  </a:solidFill>
                  <a:latin typeface="Times New Roman" panose="02020603050405020304" pitchFamily="18" charset="0"/>
                  <a:ea typeface="新細明體"/>
                  <a:cs typeface="Times New Roman" panose="02020603050405020304" pitchFamily="18" charset="0"/>
                </a:rPr>
                <a:t>Jicheng</a:t>
              </a:r>
              <a:r>
                <a:rPr lang="en-US" altLang="zh-HK" sz="1200" i="1" dirty="0">
                  <a:solidFill>
                    <a:srgbClr val="000000"/>
                  </a:solidFill>
                  <a:latin typeface="Times New Roman" panose="02020603050405020304" pitchFamily="18" charset="0"/>
                  <a:ea typeface="新細明體"/>
                  <a:cs typeface="Times New Roman" panose="02020603050405020304" pitchFamily="18" charset="0"/>
                </a:rPr>
                <a:t>,” </a:t>
              </a:r>
              <a:r>
                <a:rPr lang="en-US" altLang="zh-HK" sz="1200" dirty="0">
                  <a:solidFill>
                    <a:srgbClr val="000000"/>
                  </a:solidFill>
                  <a:latin typeface="Times New Roman" panose="02020603050405020304" pitchFamily="18" charset="0"/>
                  <a:ea typeface="新細明體"/>
                  <a:cs typeface="Times New Roman" panose="02020603050405020304" pitchFamily="18" charset="0"/>
                </a:rPr>
                <a:t>p.57</a:t>
              </a:r>
              <a:endParaRPr lang="zh-HK" altLang="en-US" sz="1200" dirty="0">
                <a:latin typeface="Times New Roman" panose="02020603050405020304" pitchFamily="18" charset="0"/>
                <a:ea typeface="新細明體"/>
                <a:cs typeface="Times New Roman" panose="02020603050405020304" pitchFamily="18" charset="0"/>
              </a:endParaRPr>
            </a:p>
          </p:txBody>
        </p:sp>
      </p:grpSp>
      <p:sp>
        <p:nvSpPr>
          <p:cNvPr id="19" name="TextBox 4"/>
          <p:cNvSpPr txBox="1"/>
          <p:nvPr/>
        </p:nvSpPr>
        <p:spPr>
          <a:xfrm>
            <a:off x="436081" y="2032747"/>
            <a:ext cx="3391587" cy="4662815"/>
          </a:xfrm>
          <a:prstGeom prst="rect">
            <a:avLst/>
          </a:prstGeom>
          <a:solidFill>
            <a:srgbClr val="8064A2">
              <a:lumMod val="20000"/>
              <a:lumOff val="80000"/>
            </a:srgbClr>
          </a:solidFill>
        </p:spPr>
        <p:txBody>
          <a:bodyPr wrap="square" rtlCol="0">
            <a:spAutoFit/>
          </a:bodyPr>
          <a:lstStyle/>
          <a:p>
            <a:pPr marL="0" marR="0" lvl="0" indent="0" algn="just" defTabSz="914400" eaLnBrk="1" fontAlgn="auto" latinLnBrk="0" hangingPunct="1">
              <a:lnSpc>
                <a:spcPct val="110000"/>
              </a:lnSpc>
              <a:spcBef>
                <a:spcPts val="0"/>
              </a:spcBef>
              <a:spcAft>
                <a:spcPts val="0"/>
              </a:spcAft>
              <a:buClrTx/>
              <a:buSzTx/>
              <a:buFontTx/>
              <a:buNone/>
              <a:tabLst/>
              <a:defRPr/>
            </a:pPr>
            <a:r>
              <a:rPr lang="en-US" altLang="zh-HK" sz="1500" dirty="0">
                <a:solidFill>
                  <a:srgbClr val="000000"/>
                </a:solidFill>
                <a:latin typeface="Times New Roman" panose="02020603050405020304" pitchFamily="18" charset="0"/>
                <a:ea typeface="新細明體"/>
                <a:cs typeface="Times New Roman" panose="02020603050405020304" pitchFamily="18" charset="0"/>
              </a:rPr>
              <a:t>In the battles, it was impossible for all infantry to wear expensive </a:t>
            </a:r>
            <a:r>
              <a:rPr lang="en-US" altLang="zh-HK" sz="1500" dirty="0" err="1">
                <a:solidFill>
                  <a:srgbClr val="000000"/>
                </a:solidFill>
                <a:latin typeface="Times New Roman" panose="02020603050405020304" pitchFamily="18" charset="0"/>
                <a:ea typeface="新細明體"/>
                <a:cs typeface="Times New Roman" panose="02020603050405020304" pitchFamily="18" charset="0"/>
              </a:rPr>
              <a:t>armours</a:t>
            </a:r>
            <a:r>
              <a:rPr lang="en-US" altLang="zh-HK" sz="1500" dirty="0">
                <a:solidFill>
                  <a:srgbClr val="000000"/>
                </a:solidFill>
                <a:latin typeface="Times New Roman" panose="02020603050405020304" pitchFamily="18" charset="0"/>
                <a:ea typeface="新細明體"/>
                <a:cs typeface="Times New Roman" panose="02020603050405020304" pitchFamily="18" charset="0"/>
              </a:rPr>
              <a:t>. Most of the soldiers on the frontlines were light infantry who did not wear </a:t>
            </a:r>
            <a:r>
              <a:rPr lang="en-US" altLang="zh-HK" sz="1500" dirty="0" err="1">
                <a:solidFill>
                  <a:srgbClr val="000000"/>
                </a:solidFill>
                <a:latin typeface="Times New Roman" panose="02020603050405020304" pitchFamily="18" charset="0"/>
                <a:ea typeface="新細明體"/>
                <a:cs typeface="Times New Roman" panose="02020603050405020304" pitchFamily="18" charset="0"/>
              </a:rPr>
              <a:t>armours</a:t>
            </a:r>
            <a:r>
              <a:rPr lang="en-US" altLang="zh-HK" sz="1500" dirty="0">
                <a:solidFill>
                  <a:srgbClr val="000000"/>
                </a:solidFill>
                <a:latin typeface="Times New Roman" panose="02020603050405020304" pitchFamily="18" charset="0"/>
                <a:ea typeface="新細明體"/>
                <a:cs typeface="Times New Roman" panose="02020603050405020304" pitchFamily="18" charset="0"/>
              </a:rPr>
              <a:t> and were provided with bows, arrows and swords only. When two armies fought, the enemy entered firing range and were shot at with arrows. When the enemy army came closer, bows and arrows were abandoned in </a:t>
            </a:r>
            <a:r>
              <a:rPr lang="en-US" altLang="zh-HK" sz="1500" dirty="0" err="1">
                <a:solidFill>
                  <a:srgbClr val="000000"/>
                </a:solidFill>
                <a:latin typeface="Times New Roman" panose="02020603050405020304" pitchFamily="18" charset="0"/>
                <a:ea typeface="新細明體"/>
                <a:cs typeface="Times New Roman" panose="02020603050405020304" pitchFamily="18" charset="0"/>
              </a:rPr>
              <a:t>favour</a:t>
            </a:r>
            <a:r>
              <a:rPr lang="en-US" altLang="zh-HK" sz="1500" dirty="0">
                <a:solidFill>
                  <a:srgbClr val="000000"/>
                </a:solidFill>
                <a:latin typeface="Times New Roman" panose="02020603050405020304" pitchFamily="18" charset="0"/>
                <a:ea typeface="新細明體"/>
                <a:cs typeface="Times New Roman" panose="02020603050405020304" pitchFamily="18" charset="0"/>
              </a:rPr>
              <a:t> of fighting with swords. These types of soldiers were essential in the wars. However, their casualties were also the most severe and therefore they would not be the office holders. Song</a:t>
            </a:r>
            <a:r>
              <a:rPr lang="zh-HK" altLang="en-US" sz="1500" dirty="0">
                <a:solidFill>
                  <a:srgbClr val="000000"/>
                </a:solidFill>
                <a:latin typeface="Times New Roman" panose="02020603050405020304" pitchFamily="18" charset="0"/>
                <a:ea typeface="新細明體"/>
                <a:cs typeface="Times New Roman" panose="02020603050405020304" pitchFamily="18" charset="0"/>
              </a:rPr>
              <a:t> </a:t>
            </a:r>
            <a:r>
              <a:rPr lang="en-US" altLang="zh-HK" sz="1500" dirty="0">
                <a:solidFill>
                  <a:srgbClr val="000000"/>
                </a:solidFill>
                <a:latin typeface="Times New Roman" panose="02020603050405020304" pitchFamily="18" charset="0"/>
                <a:ea typeface="新細明體"/>
                <a:cs typeface="Times New Roman" panose="02020603050405020304" pitchFamily="18" charset="0"/>
              </a:rPr>
              <a:t>and</a:t>
            </a:r>
            <a:r>
              <a:rPr lang="zh-HK" altLang="en-US" sz="1500" dirty="0">
                <a:solidFill>
                  <a:srgbClr val="000000"/>
                </a:solidFill>
                <a:latin typeface="Times New Roman" panose="02020603050405020304" pitchFamily="18" charset="0"/>
                <a:ea typeface="新細明體"/>
                <a:cs typeface="Times New Roman" panose="02020603050405020304" pitchFamily="18" charset="0"/>
              </a:rPr>
              <a:t> </a:t>
            </a:r>
            <a:r>
              <a:rPr lang="en-US" altLang="zh-HK" sz="1500" dirty="0" err="1">
                <a:solidFill>
                  <a:srgbClr val="000000"/>
                </a:solidFill>
                <a:latin typeface="Times New Roman" panose="02020603050405020304" pitchFamily="18" charset="0"/>
                <a:ea typeface="新細明體"/>
                <a:cs typeface="Times New Roman" panose="02020603050405020304" pitchFamily="18" charset="0"/>
              </a:rPr>
              <a:t>Jin</a:t>
            </a:r>
            <a:r>
              <a:rPr lang="en-US" altLang="zh-HK" sz="1500" dirty="0">
                <a:solidFill>
                  <a:srgbClr val="000000"/>
                </a:solidFill>
                <a:latin typeface="Times New Roman" panose="02020603050405020304" pitchFamily="18" charset="0"/>
                <a:ea typeface="新細明體"/>
                <a:cs typeface="Times New Roman" panose="02020603050405020304" pitchFamily="18" charset="0"/>
              </a:rPr>
              <a:t> armies</a:t>
            </a:r>
            <a:r>
              <a:rPr lang="zh-HK" altLang="en-US" sz="1500" dirty="0">
                <a:solidFill>
                  <a:srgbClr val="000000"/>
                </a:solidFill>
                <a:latin typeface="Times New Roman" panose="02020603050405020304" pitchFamily="18" charset="0"/>
                <a:ea typeface="新細明體"/>
                <a:cs typeface="Times New Roman" panose="02020603050405020304" pitchFamily="18" charset="0"/>
              </a:rPr>
              <a:t> </a:t>
            </a:r>
            <a:r>
              <a:rPr lang="en-US" altLang="zh-HK" sz="1500" dirty="0">
                <a:solidFill>
                  <a:srgbClr val="000000"/>
                </a:solidFill>
                <a:latin typeface="Times New Roman" panose="02020603050405020304" pitchFamily="18" charset="0"/>
                <a:ea typeface="新細明體"/>
                <a:cs typeface="Times New Roman" panose="02020603050405020304" pitchFamily="18" charset="0"/>
              </a:rPr>
              <a:t>both forcefully recruited</a:t>
            </a:r>
            <a:r>
              <a:rPr lang="zh-HK" altLang="en-US" sz="1500" dirty="0">
                <a:solidFill>
                  <a:srgbClr val="000000"/>
                </a:solidFill>
                <a:latin typeface="Times New Roman" panose="02020603050405020304" pitchFamily="18" charset="0"/>
                <a:ea typeface="新細明體"/>
                <a:cs typeface="Times New Roman" panose="02020603050405020304" pitchFamily="18" charset="0"/>
              </a:rPr>
              <a:t> </a:t>
            </a:r>
            <a:r>
              <a:rPr lang="en-US" altLang="zh-HK" sz="1500" dirty="0">
                <a:solidFill>
                  <a:srgbClr val="000000"/>
                </a:solidFill>
                <a:latin typeface="Times New Roman" panose="02020603050405020304" pitchFamily="18" charset="0"/>
                <a:ea typeface="新細明體"/>
                <a:cs typeface="Times New Roman" panose="02020603050405020304" pitchFamily="18" charset="0"/>
              </a:rPr>
              <a:t>able bodied men from nearby village farms to replenish these types of soldiers during wartime. </a:t>
            </a:r>
            <a:endParaRPr lang="zh-HK" altLang="en-US" sz="1500" dirty="0">
              <a:solidFill>
                <a:srgbClr val="000000"/>
              </a:solidFill>
              <a:latin typeface="Times New Roman" panose="02020603050405020304" pitchFamily="18" charset="0"/>
              <a:ea typeface="新細明體"/>
              <a:cs typeface="Times New Roman" panose="02020603050405020304" pitchFamily="18" charset="0"/>
            </a:endParaRPr>
          </a:p>
        </p:txBody>
      </p:sp>
    </p:spTree>
    <p:extLst>
      <p:ext uri="{BB962C8B-B14F-4D97-AF65-F5344CB8AC3E}">
        <p14:creationId xmlns:p14="http://schemas.microsoft.com/office/powerpoint/2010/main" val="717852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11" name="TextBox 6"/>
          <p:cNvSpPr txBox="1"/>
          <p:nvPr/>
        </p:nvSpPr>
        <p:spPr>
          <a:xfrm>
            <a:off x="434340" y="1208241"/>
            <a:ext cx="2472633" cy="475615"/>
          </a:xfrm>
          <a:prstGeom prst="rect">
            <a:avLst/>
          </a:prstGeom>
          <a:gradFill flip="none" rotWithShape="1">
            <a:gsLst>
              <a:gs pos="47000">
                <a:srgbClr val="F79646">
                  <a:lumMod val="40000"/>
                  <a:lumOff val="60000"/>
                </a:srgbClr>
              </a:gs>
              <a:gs pos="100000">
                <a:srgbClr val="FFFFFF"/>
              </a:gs>
            </a:gsLst>
            <a:lin ang="0" scaled="1"/>
            <a:tileRect/>
          </a:gradFill>
          <a:ln w="38100" cap="flat" cmpd="sng" algn="ctr">
            <a:noFill/>
            <a:prstDash val="solid"/>
          </a:ln>
          <a:effectLst/>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84806"/>
                </a:solidFill>
                <a:effectLst/>
                <a:uLnTx/>
                <a:uFillTx/>
                <a:latin typeface="Times New Roman" panose="02020603050405020304" pitchFamily="18" charset="0"/>
                <a:ea typeface="新細明體"/>
                <a:cs typeface="Times New Roman" panose="02020603050405020304" pitchFamily="18" charset="0"/>
              </a:rPr>
              <a:t>E.</a:t>
            </a:r>
            <a:r>
              <a:rPr kumimoji="0" lang="zh-TW" altLang="en-US" sz="1800" b="1" i="0" u="none" strike="noStrike" kern="1200" cap="none" spc="0" normalizeH="0" baseline="0" noProof="0" dirty="0">
                <a:ln>
                  <a:noFill/>
                </a:ln>
                <a:solidFill>
                  <a:srgbClr val="984806"/>
                </a:solidFill>
                <a:effectLst/>
                <a:uLnTx/>
                <a:uFillTx/>
                <a:latin typeface="Times New Roman" panose="02020603050405020304" pitchFamily="18" charset="0"/>
                <a:ea typeface="新細明體"/>
                <a:cs typeface="Times New Roman" panose="02020603050405020304" pitchFamily="18" charset="0"/>
              </a:rPr>
              <a:t> </a:t>
            </a:r>
            <a:r>
              <a:rPr lang="en-US" altLang="zh-TW" b="1" dirty="0">
                <a:solidFill>
                  <a:srgbClr val="984806"/>
                </a:solidFill>
                <a:latin typeface="Times New Roman" panose="02020603050405020304" pitchFamily="18" charset="0"/>
                <a:ea typeface="新細明體"/>
                <a:cs typeface="Times New Roman" panose="02020603050405020304" pitchFamily="18" charset="0"/>
              </a:rPr>
              <a:t>Crossbowmen</a:t>
            </a:r>
            <a:endParaRPr kumimoji="0" lang="zh-HK" altLang="en-US" sz="1200" b="0" i="0" u="none" strike="noStrike" kern="0" cap="none" spc="0" normalizeH="0" baseline="0" noProof="0" dirty="0">
              <a:ln>
                <a:noFill/>
              </a:ln>
              <a:solidFill>
                <a:sysClr val="window" lastClr="FFFFFF"/>
              </a:solidFill>
              <a:effectLst/>
              <a:uLnTx/>
              <a:uFillTx/>
              <a:latin typeface="Times New Roman" panose="02020603050405020304" pitchFamily="18" charset="0"/>
              <a:ea typeface="新細明體"/>
              <a:cs typeface="Times New Roman" panose="02020603050405020304" pitchFamily="18" charset="0"/>
            </a:endParaRPr>
          </a:p>
        </p:txBody>
      </p:sp>
      <p:grpSp>
        <p:nvGrpSpPr>
          <p:cNvPr id="13" name="群組 12"/>
          <p:cNvGrpSpPr/>
          <p:nvPr/>
        </p:nvGrpSpPr>
        <p:grpSpPr>
          <a:xfrm>
            <a:off x="3503588" y="1270738"/>
            <a:ext cx="3562472" cy="2893599"/>
            <a:chOff x="0" y="0"/>
            <a:chExt cx="5025204" cy="3903539"/>
          </a:xfrm>
        </p:grpSpPr>
        <p:pic>
          <p:nvPicPr>
            <p:cNvPr id="15" name="Picture 4"/>
            <p:cNvPicPr>
              <a:picLocks noChangeAspect="1" noChangeArrowheads="1"/>
            </p:cNvPicPr>
            <p:nvPr/>
          </p:nvPicPr>
          <p:blipFill>
            <a:blip r:embed="rId3" cstate="print"/>
            <a:srcRect/>
            <a:stretch>
              <a:fillRect/>
            </a:stretch>
          </p:blipFill>
          <p:spPr bwMode="auto">
            <a:xfrm>
              <a:off x="0" y="0"/>
              <a:ext cx="4386308" cy="3236443"/>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sp>
          <p:nvSpPr>
            <p:cNvPr id="16" name="TextBox 8"/>
            <p:cNvSpPr txBox="1"/>
            <p:nvPr/>
          </p:nvSpPr>
          <p:spPr>
            <a:xfrm>
              <a:off x="1421754" y="3477084"/>
              <a:ext cx="3603450" cy="426455"/>
            </a:xfrm>
            <a:prstGeom prst="rect">
              <a:avLst/>
            </a:prstGeom>
            <a:noFill/>
          </p:spPr>
          <p:txBody>
            <a:bodyPr wrap="square" rtlCol="0">
              <a:noAutofit/>
            </a:bodyPr>
            <a:lstStyle/>
            <a:p>
              <a:pPr>
                <a:spcAft>
                  <a:spcPts val="0"/>
                </a:spcAft>
              </a:pPr>
              <a:r>
                <a:rPr lang="en-US" altLang="zh-HK" sz="1200" dirty="0">
                  <a:solidFill>
                    <a:srgbClr val="000000"/>
                  </a:solidFill>
                  <a:latin typeface="Times New Roman" panose="02020603050405020304" pitchFamily="18" charset="0"/>
                  <a:ea typeface="新細明體"/>
                  <a:cs typeface="Times New Roman" panose="02020603050405020304" pitchFamily="18" charset="0"/>
                </a:rPr>
                <a:t>Source: </a:t>
              </a:r>
              <a:r>
                <a:rPr lang="en-US" altLang="zh-HK" sz="1200" dirty="0" smtClean="0">
                  <a:solidFill>
                    <a:srgbClr val="7030A0"/>
                  </a:solidFill>
                  <a:latin typeface="Times New Roman" panose="02020603050405020304" pitchFamily="18" charset="0"/>
                  <a:ea typeface="新細明體"/>
                  <a:cs typeface="Times New Roman" panose="02020603050405020304" pitchFamily="18" charset="0"/>
                </a:rPr>
                <a:t>“</a:t>
              </a:r>
              <a:r>
                <a:rPr lang="en-US" altLang="zh-HK" sz="1200" i="1" dirty="0" err="1" smtClean="0">
                  <a:solidFill>
                    <a:srgbClr val="000000"/>
                  </a:solidFill>
                  <a:latin typeface="Times New Roman" panose="02020603050405020304" pitchFamily="18" charset="0"/>
                  <a:ea typeface="新細明體"/>
                  <a:cs typeface="Times New Roman" panose="02020603050405020304" pitchFamily="18" charset="0"/>
                </a:rPr>
                <a:t>Tushuo</a:t>
              </a:r>
              <a:r>
                <a:rPr lang="en-US" altLang="zh-HK" sz="1200" i="1" dirty="0" smtClean="0">
                  <a:solidFill>
                    <a:srgbClr val="000000"/>
                  </a:solidFill>
                  <a:latin typeface="Times New Roman" panose="02020603050405020304" pitchFamily="18" charset="0"/>
                  <a:ea typeface="新細明體"/>
                  <a:cs typeface="Times New Roman" panose="02020603050405020304" pitchFamily="18" charset="0"/>
                </a:rPr>
                <a:t> </a:t>
              </a:r>
              <a:r>
                <a:rPr lang="en-US" altLang="zh-HK" sz="1200" i="1" dirty="0" err="1">
                  <a:solidFill>
                    <a:srgbClr val="000000"/>
                  </a:solidFill>
                  <a:latin typeface="Times New Roman" panose="02020603050405020304" pitchFamily="18" charset="0"/>
                  <a:ea typeface="新細明體"/>
                  <a:cs typeface="Times New Roman" panose="02020603050405020304" pitchFamily="18" charset="0"/>
                </a:rPr>
                <a:t>Zhongguo</a:t>
              </a:r>
              <a:r>
                <a:rPr lang="en-US" altLang="zh-HK" sz="1200" i="1" dirty="0">
                  <a:solidFill>
                    <a:srgbClr val="000000"/>
                  </a:solidFill>
                  <a:latin typeface="Times New Roman" panose="02020603050405020304" pitchFamily="18" charset="0"/>
                  <a:ea typeface="新細明體"/>
                  <a:cs typeface="Times New Roman" panose="02020603050405020304" pitchFamily="18" charset="0"/>
                </a:rPr>
                <a:t> </a:t>
              </a:r>
              <a:r>
                <a:rPr lang="en-US" altLang="zh-HK" sz="1200" i="1" dirty="0" err="1">
                  <a:solidFill>
                    <a:srgbClr val="000000"/>
                  </a:solidFill>
                  <a:latin typeface="Times New Roman" panose="02020603050405020304" pitchFamily="18" charset="0"/>
                  <a:ea typeface="新細明體"/>
                  <a:cs typeface="Times New Roman" panose="02020603050405020304" pitchFamily="18" charset="0"/>
                </a:rPr>
                <a:t>Wuqi</a:t>
              </a:r>
              <a:r>
                <a:rPr lang="en-US" altLang="zh-HK" sz="1200" i="1" dirty="0">
                  <a:solidFill>
                    <a:srgbClr val="000000"/>
                  </a:solidFill>
                  <a:latin typeface="Times New Roman" panose="02020603050405020304" pitchFamily="18" charset="0"/>
                  <a:ea typeface="新細明體"/>
                  <a:cs typeface="Times New Roman" panose="02020603050405020304" pitchFamily="18" charset="0"/>
                </a:rPr>
                <a:t> </a:t>
              </a:r>
              <a:r>
                <a:rPr lang="en-US" altLang="zh-HK" sz="1200" i="1" dirty="0" err="1">
                  <a:solidFill>
                    <a:srgbClr val="000000"/>
                  </a:solidFill>
                  <a:latin typeface="Times New Roman" panose="02020603050405020304" pitchFamily="18" charset="0"/>
                  <a:ea typeface="新細明體"/>
                  <a:cs typeface="Times New Roman" panose="02020603050405020304" pitchFamily="18" charset="0"/>
                </a:rPr>
                <a:t>Jicheng</a:t>
              </a:r>
              <a:r>
                <a:rPr lang="en-US" altLang="zh-HK" sz="1200" i="1" dirty="0">
                  <a:solidFill>
                    <a:srgbClr val="000000"/>
                  </a:solidFill>
                  <a:latin typeface="Times New Roman" panose="02020603050405020304" pitchFamily="18" charset="0"/>
                  <a:ea typeface="新細明體"/>
                  <a:cs typeface="Times New Roman" panose="02020603050405020304" pitchFamily="18" charset="0"/>
                </a:rPr>
                <a:t>,” </a:t>
              </a:r>
              <a:r>
                <a:rPr lang="en-US" altLang="zh-HK" sz="1200" dirty="0">
                  <a:solidFill>
                    <a:srgbClr val="000000"/>
                  </a:solidFill>
                  <a:latin typeface="Times New Roman" panose="02020603050405020304" pitchFamily="18" charset="0"/>
                  <a:ea typeface="新細明體"/>
                  <a:cs typeface="Times New Roman" panose="02020603050405020304" pitchFamily="18" charset="0"/>
                </a:rPr>
                <a:t>p.62</a:t>
              </a:r>
              <a:endParaRPr lang="zh-HK" altLang="en-US" sz="1200" dirty="0">
                <a:latin typeface="Times New Roman" panose="02020603050405020304" pitchFamily="18" charset="0"/>
                <a:ea typeface="新細明體"/>
                <a:cs typeface="Times New Roman" panose="02020603050405020304" pitchFamily="18" charset="0"/>
              </a:endParaRPr>
            </a:p>
          </p:txBody>
        </p:sp>
      </p:grpSp>
      <p:sp>
        <p:nvSpPr>
          <p:cNvPr id="22" name="TextBox 7"/>
          <p:cNvSpPr txBox="1"/>
          <p:nvPr/>
        </p:nvSpPr>
        <p:spPr>
          <a:xfrm>
            <a:off x="175260" y="1852681"/>
            <a:ext cx="3109758" cy="4408899"/>
          </a:xfrm>
          <a:prstGeom prst="rect">
            <a:avLst/>
          </a:prstGeom>
          <a:solidFill>
            <a:srgbClr val="8064A2">
              <a:lumMod val="20000"/>
              <a:lumOff val="80000"/>
            </a:srgbClr>
          </a:solidFill>
        </p:spPr>
        <p:txBody>
          <a:bodyPr wrap="square" rtlCol="0">
            <a:spAutoFit/>
          </a:bodyPr>
          <a:lstStyle/>
          <a:p>
            <a:pPr marL="0" marR="0" lvl="0" indent="0" defTabSz="914400" eaLnBrk="1" fontAlgn="auto" latinLnBrk="0" hangingPunct="1">
              <a:lnSpc>
                <a:spcPct val="110000"/>
              </a:lnSpc>
              <a:spcBef>
                <a:spcPts val="0"/>
              </a:spcBef>
              <a:spcAft>
                <a:spcPts val="0"/>
              </a:spcAft>
              <a:buClrTx/>
              <a:buSzTx/>
              <a:buFontTx/>
              <a:buNone/>
              <a:tabLst/>
              <a:defRPr/>
            </a:pPr>
            <a:r>
              <a:rPr lang="en-US" altLang="zh-HK" sz="1500" dirty="0">
                <a:solidFill>
                  <a:srgbClr val="000000"/>
                </a:solidFill>
                <a:latin typeface="Times New Roman" panose="02020603050405020304" pitchFamily="18" charset="0"/>
                <a:ea typeface="新細明體"/>
                <a:cs typeface="Times New Roman" panose="02020603050405020304" pitchFamily="18" charset="0"/>
              </a:rPr>
              <a:t>Crossbowmen remained, from the Qin Dynasty onwards, the battlefield’s long distance killers. The power of the crossbow depended on its size. The bigger it was, the further it could shoot and the more force its arrows had. The problem was that there were limits to one man’s strength when pulling crossbows. The Song Dynasty therefore designed large scale mechanical crossbows, the “three bow crossbow”, which used the strength of tens of people on three large crossbows placed together. It became a </a:t>
            </a:r>
            <a:r>
              <a:rPr lang="en-US" altLang="zh-HK" sz="1500" dirty="0" err="1">
                <a:solidFill>
                  <a:srgbClr val="000000"/>
                </a:solidFill>
                <a:latin typeface="Times New Roman" panose="02020603050405020304" pitchFamily="18" charset="0"/>
                <a:ea typeface="新細明體"/>
                <a:cs typeface="Times New Roman" panose="02020603050405020304" pitchFamily="18" charset="0"/>
              </a:rPr>
              <a:t>deadl</a:t>
            </a:r>
            <a:r>
              <a:rPr lang="en-US" altLang="zh-HK" sz="1500" dirty="0">
                <a:solidFill>
                  <a:srgbClr val="000000"/>
                </a:solidFill>
                <a:latin typeface="Times New Roman" panose="02020603050405020304" pitchFamily="18" charset="0"/>
                <a:ea typeface="新細明體"/>
                <a:cs typeface="Times New Roman" panose="02020603050405020304" pitchFamily="18" charset="0"/>
              </a:rPr>
              <a:t>y weapon in the battlefields and could take down the heavy cavalry of </a:t>
            </a:r>
            <a:r>
              <a:rPr lang="en-US" altLang="zh-HK" sz="1500" dirty="0" err="1">
                <a:solidFill>
                  <a:srgbClr val="000000"/>
                </a:solidFill>
                <a:latin typeface="Times New Roman" panose="02020603050405020304" pitchFamily="18" charset="0"/>
                <a:ea typeface="新細明體"/>
                <a:cs typeface="Times New Roman" panose="02020603050405020304" pitchFamily="18" charset="0"/>
              </a:rPr>
              <a:t>Jin</a:t>
            </a:r>
            <a:r>
              <a:rPr lang="en-US" altLang="zh-HK" sz="1500" dirty="0">
                <a:solidFill>
                  <a:srgbClr val="000000"/>
                </a:solidFill>
                <a:latin typeface="Times New Roman" panose="02020603050405020304" pitchFamily="18" charset="0"/>
                <a:ea typeface="新細明體"/>
                <a:cs typeface="Times New Roman" panose="02020603050405020304" pitchFamily="18" charset="0"/>
              </a:rPr>
              <a:t>. </a:t>
            </a:r>
            <a:endParaRPr lang="zh-HK" altLang="en-US" sz="1500" dirty="0">
              <a:solidFill>
                <a:srgbClr val="000000"/>
              </a:solidFill>
              <a:latin typeface="Times New Roman" panose="02020603050405020304" pitchFamily="18" charset="0"/>
              <a:ea typeface="新細明體"/>
              <a:cs typeface="Times New Roman" panose="02020603050405020304" pitchFamily="18" charset="0"/>
            </a:endParaRPr>
          </a:p>
        </p:txBody>
      </p:sp>
      <p:pic>
        <p:nvPicPr>
          <p:cNvPr id="23" name="Picture 2"/>
          <p:cNvPicPr>
            <a:picLocks noChangeAspect="1" noChangeArrowheads="1"/>
          </p:cNvPicPr>
          <p:nvPr/>
        </p:nvPicPr>
        <p:blipFill>
          <a:blip r:embed="rId4" cstate="print"/>
          <a:srcRect/>
          <a:stretch>
            <a:fillRect/>
          </a:stretch>
        </p:blipFill>
        <p:spPr bwMode="auto">
          <a:xfrm>
            <a:off x="6494827" y="1529742"/>
            <a:ext cx="2449278" cy="2817795"/>
          </a:xfrm>
          <a:prstGeom prst="rect">
            <a:avLst/>
          </a:prstGeom>
          <a:noFill/>
          <a:ln w="9525">
            <a:noFill/>
            <a:miter lim="800000"/>
            <a:headEnd/>
            <a:tailEnd/>
          </a:ln>
          <a:effectLst/>
        </p:spPr>
      </p:pic>
      <p:grpSp>
        <p:nvGrpSpPr>
          <p:cNvPr id="24" name="群組 23"/>
          <p:cNvGrpSpPr/>
          <p:nvPr/>
        </p:nvGrpSpPr>
        <p:grpSpPr>
          <a:xfrm>
            <a:off x="3285018" y="4347537"/>
            <a:ext cx="3497823" cy="2354699"/>
            <a:chOff x="-767070" y="0"/>
            <a:chExt cx="6671726" cy="4267836"/>
          </a:xfrm>
        </p:grpSpPr>
        <p:pic>
          <p:nvPicPr>
            <p:cNvPr id="25" name="Picture 5"/>
            <p:cNvPicPr>
              <a:picLocks noChangeAspect="1" noChangeArrowheads="1"/>
            </p:cNvPicPr>
            <p:nvPr/>
          </p:nvPicPr>
          <p:blipFill>
            <a:blip r:embed="rId5" cstate="print"/>
            <a:srcRect/>
            <a:stretch>
              <a:fillRect/>
            </a:stretch>
          </p:blipFill>
          <p:spPr bwMode="auto">
            <a:xfrm>
              <a:off x="432048" y="0"/>
              <a:ext cx="5472608" cy="4062175"/>
            </a:xfrm>
            <a:prstGeom prst="rect">
              <a:avLst/>
            </a:prstGeom>
            <a:noFill/>
            <a:ln w="9525">
              <a:noFill/>
              <a:miter lim="800000"/>
              <a:headEnd/>
              <a:tailEnd/>
            </a:ln>
            <a:effectLst/>
          </p:spPr>
        </p:pic>
        <p:sp>
          <p:nvSpPr>
            <p:cNvPr id="26" name="TextBox 9"/>
            <p:cNvSpPr txBox="1"/>
            <p:nvPr/>
          </p:nvSpPr>
          <p:spPr>
            <a:xfrm>
              <a:off x="-767070" y="1138846"/>
              <a:ext cx="1780457" cy="2438335"/>
            </a:xfrm>
            <a:prstGeom prst="rect">
              <a:avLst/>
            </a:prstGeom>
            <a:noFill/>
            <a:ln>
              <a:solidFill>
                <a:srgbClr val="00B050"/>
              </a:solidFill>
            </a:ln>
          </p:spPr>
          <p:txBody>
            <a:bodyPr wrap="square" rtlCol="0">
              <a:noAutofit/>
            </a:bodyPr>
            <a:lstStyle/>
            <a:p>
              <a:pPr>
                <a:spcAft>
                  <a:spcPts val="0"/>
                </a:spcAft>
              </a:pPr>
              <a:r>
                <a:rPr lang="en-US" altLang="zh-HK" sz="1200" kern="120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A machine </a:t>
              </a:r>
              <a:r>
                <a:rPr lang="en-US" altLang="zh-HK" sz="12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u</a:t>
              </a:r>
              <a:r>
                <a:rPr lang="en-US" altLang="zh-HK" sz="1200" kern="120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sed to pull bowstrings</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27" name="TextBox 11"/>
            <p:cNvSpPr txBox="1"/>
            <p:nvPr/>
          </p:nvSpPr>
          <p:spPr>
            <a:xfrm>
              <a:off x="1814887" y="3440187"/>
              <a:ext cx="3286327" cy="827649"/>
            </a:xfrm>
            <a:prstGeom prst="rect">
              <a:avLst/>
            </a:prstGeom>
            <a:noFill/>
          </p:spPr>
          <p:txBody>
            <a:bodyPr wrap="square" rtlCol="0">
              <a:noAutofit/>
            </a:bodyPr>
            <a:lstStyle/>
            <a:p>
              <a:pPr>
                <a:spcAft>
                  <a:spcPts val="0"/>
                </a:spcAft>
              </a:pPr>
              <a:r>
                <a:rPr lang="en-US" altLang="zh-CN" b="1" kern="1200" dirty="0">
                  <a:solidFill>
                    <a:srgbClr val="000000"/>
                  </a:solidFill>
                  <a:effectLst/>
                  <a:latin typeface="Times New Roman" panose="02020603050405020304" pitchFamily="18" charset="0"/>
                  <a:ea typeface="新細明體"/>
                  <a:cs typeface="Times New Roman" panose="02020603050405020304" pitchFamily="18" charset="0"/>
                </a:rPr>
                <a:t>Three bow crossbow</a:t>
              </a:r>
              <a:endParaRPr lang="zh-HK" dirty="0">
                <a:effectLst/>
                <a:latin typeface="Times New Roman" panose="02020603050405020304" pitchFamily="18" charset="0"/>
                <a:ea typeface="新細明體"/>
                <a:cs typeface="Times New Roman" panose="02020603050405020304" pitchFamily="18" charset="0"/>
              </a:endParaRPr>
            </a:p>
          </p:txBody>
        </p:sp>
      </p:grpSp>
      <p:sp>
        <p:nvSpPr>
          <p:cNvPr id="29" name="文字方塊 28"/>
          <p:cNvSpPr txBox="1">
            <a:spLocks noChangeArrowheads="1"/>
          </p:cNvSpPr>
          <p:nvPr/>
        </p:nvSpPr>
        <p:spPr bwMode="auto">
          <a:xfrm>
            <a:off x="6906689" y="4414717"/>
            <a:ext cx="1913567" cy="2336293"/>
          </a:xfrm>
          <a:prstGeom prst="rect">
            <a:avLst/>
          </a:prstGeom>
          <a:solidFill>
            <a:srgbClr val="9BBB59">
              <a:lumMod val="40000"/>
              <a:lumOff val="60000"/>
            </a:srgbClr>
          </a:solidFill>
          <a:ln w="9525">
            <a:no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HK" sz="1500" b="1" dirty="0">
                <a:solidFill>
                  <a:srgbClr val="000000"/>
                </a:solidFill>
                <a:latin typeface="Times New Roman" panose="02020603050405020304" pitchFamily="18" charset="0"/>
                <a:ea typeface="新細明體"/>
                <a:cs typeface="Times New Roman" panose="02020603050405020304" pitchFamily="18" charset="0"/>
              </a:rPr>
              <a:t>Consider: </a:t>
            </a:r>
            <a:r>
              <a:rPr lang="en-US" altLang="zh-HK" sz="1500" dirty="0">
                <a:solidFill>
                  <a:srgbClr val="000000"/>
                </a:solidFill>
                <a:latin typeface="Times New Roman" panose="02020603050405020304" pitchFamily="18" charset="0"/>
                <a:ea typeface="新細明體"/>
                <a:cs typeface="Times New Roman" panose="02020603050405020304" pitchFamily="18" charset="0"/>
              </a:rPr>
              <a:t>Please look carefully at how this “three bow crossbow” operates. How powerful do you think it was? Which types of enemies could it be used to fight against?</a:t>
            </a:r>
            <a:endParaRPr lang="zh-HK" altLang="en-US" sz="1500" dirty="0">
              <a:solidFill>
                <a:srgbClr val="000000"/>
              </a:solidFill>
              <a:latin typeface="Times New Roman" panose="02020603050405020304" pitchFamily="18" charset="0"/>
              <a:ea typeface="新細明體"/>
              <a:cs typeface="Times New Roman" panose="02020603050405020304" pitchFamily="18" charset="0"/>
            </a:endParaRPr>
          </a:p>
        </p:txBody>
      </p:sp>
    </p:spTree>
    <p:extLst>
      <p:ext uri="{BB962C8B-B14F-4D97-AF65-F5344CB8AC3E}">
        <p14:creationId xmlns:p14="http://schemas.microsoft.com/office/powerpoint/2010/main" val="3665454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2" name="矩形 1"/>
          <p:cNvSpPr/>
          <p:nvPr/>
        </p:nvSpPr>
        <p:spPr>
          <a:xfrm>
            <a:off x="438998" y="1208241"/>
            <a:ext cx="1933543" cy="400110"/>
          </a:xfrm>
          <a:prstGeom prst="rect">
            <a:avLst/>
          </a:prstGeom>
        </p:spPr>
        <p:txBody>
          <a:bodyPr wrap="none">
            <a:spAutoFit/>
          </a:bodyPr>
          <a:lstStyle/>
          <a:p>
            <a:pPr>
              <a:spcAft>
                <a:spcPts val="0"/>
              </a:spcAft>
            </a:pPr>
            <a:r>
              <a:rPr lang="en-US" altLang="zh-TW" sz="2000" b="1" dirty="0">
                <a:solidFill>
                  <a:srgbClr val="E36C0A"/>
                </a:solidFill>
                <a:latin typeface="Times New Roman" panose="02020603050405020304" pitchFamily="18" charset="0"/>
                <a:cs typeface="Times New Roman" panose="02020603050405020304" pitchFamily="18" charset="0"/>
              </a:rPr>
              <a:t>III.	</a:t>
            </a:r>
            <a:r>
              <a:rPr lang="en-US" altLang="zh-TW" sz="2000" b="1" dirty="0" err="1">
                <a:solidFill>
                  <a:srgbClr val="E36C0A"/>
                </a:solidFill>
                <a:latin typeface="Times New Roman" panose="02020603050405020304" pitchFamily="18" charset="0"/>
                <a:cs typeface="Times New Roman" panose="02020603050405020304" pitchFamily="18" charset="0"/>
              </a:rPr>
              <a:t>Jin</a:t>
            </a:r>
            <a:r>
              <a:rPr lang="en-US" altLang="zh-TW" sz="2000" b="1" dirty="0">
                <a:solidFill>
                  <a:srgbClr val="E36C0A"/>
                </a:solidFill>
                <a:latin typeface="Times New Roman" panose="02020603050405020304" pitchFamily="18" charset="0"/>
                <a:cs typeface="Times New Roman" panose="02020603050405020304" pitchFamily="18" charset="0"/>
              </a:rPr>
              <a:t> Soldiers</a:t>
            </a:r>
            <a:endParaRPr lang="zh-HK" altLang="zh-TW" sz="2000" kern="100" dirty="0">
              <a:latin typeface="Times New Roman" panose="02020603050405020304" pitchFamily="18" charset="0"/>
              <a:cs typeface="Times New Roman" panose="02020603050405020304" pitchFamily="18" charset="0"/>
            </a:endParaRPr>
          </a:p>
        </p:txBody>
      </p:sp>
      <p:pic>
        <p:nvPicPr>
          <p:cNvPr id="17" name="圖片 1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696" y="1759074"/>
            <a:ext cx="6479724" cy="4287579"/>
          </a:xfrm>
          <a:prstGeom prst="rect">
            <a:avLst/>
          </a:prstGeom>
          <a:noFill/>
          <a:ln w="9525">
            <a:noFill/>
            <a:miter lim="800000"/>
            <a:headEnd/>
            <a:tailEnd/>
          </a:ln>
          <a:effectLst/>
          <a:extLst>
            <a:ext uri="{FAA26D3D-D897-4be2-8F04-BA451C77F1D7}">
              <ma14:placeholderFlag xmlns="" xmlns:ma14="http://schemas.microsoft.com/office/mac/drawingml/2011/main"/>
            </a:ext>
          </a:extLst>
        </p:spPr>
      </p:pic>
      <p:sp>
        <p:nvSpPr>
          <p:cNvPr id="6" name="Rectangle 5"/>
          <p:cNvSpPr/>
          <p:nvPr/>
        </p:nvSpPr>
        <p:spPr>
          <a:xfrm>
            <a:off x="7109460" y="1759073"/>
            <a:ext cx="2034539" cy="4860802"/>
          </a:xfrm>
          <a:prstGeom prst="rect">
            <a:avLst/>
          </a:prstGeom>
          <a:solidFill>
            <a:srgbClr val="8064A2">
              <a:lumMod val="40000"/>
              <a:lumOff val="60000"/>
            </a:srgbClr>
          </a:solidFill>
        </p:spPr>
        <p:txBody>
          <a:bodyPr wrap="square">
            <a:noAutofit/>
          </a:bodyPr>
          <a:lstStyle/>
          <a:p>
            <a:pPr marL="0" marR="0" lvl="0" indent="0" defTabSz="914400" eaLnBrk="1" fontAlgn="auto" latinLnBrk="0" hangingPunct="1">
              <a:lnSpc>
                <a:spcPct val="110000"/>
              </a:lnSpc>
              <a:spcBef>
                <a:spcPts val="0"/>
              </a:spcBef>
              <a:spcAft>
                <a:spcPts val="0"/>
              </a:spcAft>
              <a:buClrTx/>
              <a:buSzTx/>
              <a:buFontTx/>
              <a:buNone/>
              <a:tabLst/>
              <a:defRPr/>
            </a:pPr>
            <a:r>
              <a:rPr lang="en-US" altLang="zh-TW" sz="1400" dirty="0">
                <a:solidFill>
                  <a:srgbClr val="000000"/>
                </a:solidFill>
                <a:latin typeface="Times New Roman" panose="02020603050405020304" pitchFamily="18" charset="0"/>
                <a:ea typeface="新細明體"/>
                <a:cs typeface="Times New Roman" panose="02020603050405020304" pitchFamily="18" charset="0"/>
              </a:rPr>
              <a:t>These are </a:t>
            </a:r>
            <a:r>
              <a:rPr lang="en-US" altLang="zh-HK" sz="1400" dirty="0">
                <a:solidFill>
                  <a:srgbClr val="000000"/>
                </a:solidFill>
                <a:latin typeface="Times New Roman" panose="02020603050405020304" pitchFamily="18" charset="0"/>
                <a:ea typeface="新細明體"/>
                <a:cs typeface="Times New Roman" panose="02020603050405020304" pitchFamily="18" charset="0"/>
              </a:rPr>
              <a:t>very</a:t>
            </a:r>
            <a:r>
              <a:rPr lang="zh-HK" altLang="en-US" sz="1400" dirty="0">
                <a:solidFill>
                  <a:srgbClr val="000000"/>
                </a:solidFill>
                <a:latin typeface="Times New Roman" panose="02020603050405020304" pitchFamily="18" charset="0"/>
                <a:ea typeface="新細明體"/>
                <a:cs typeface="Times New Roman" panose="02020603050405020304" pitchFamily="18" charset="0"/>
              </a:rPr>
              <a:t> </a:t>
            </a:r>
            <a:r>
              <a:rPr lang="en-US" altLang="zh-HK" sz="1400" dirty="0">
                <a:solidFill>
                  <a:srgbClr val="000000"/>
                </a:solidFill>
                <a:latin typeface="Times New Roman" panose="02020603050405020304" pitchFamily="18" charset="0"/>
                <a:ea typeface="新細明體"/>
                <a:cs typeface="Times New Roman" panose="02020603050405020304" pitchFamily="18" charset="0"/>
              </a:rPr>
              <a:t>rare</a:t>
            </a:r>
            <a:r>
              <a:rPr lang="zh-HK" altLang="en-US" sz="1400" dirty="0">
                <a:solidFill>
                  <a:srgbClr val="000000"/>
                </a:solidFill>
                <a:latin typeface="Times New Roman" panose="02020603050405020304" pitchFamily="18" charset="0"/>
                <a:ea typeface="新細明體"/>
                <a:cs typeface="Times New Roman" panose="02020603050405020304" pitchFamily="18" charset="0"/>
              </a:rPr>
              <a:t> </a:t>
            </a:r>
            <a:r>
              <a:rPr lang="en-US" altLang="zh-HK" sz="1400" dirty="0">
                <a:solidFill>
                  <a:srgbClr val="000000"/>
                </a:solidFill>
                <a:latin typeface="Times New Roman" panose="02020603050405020304" pitchFamily="18" charset="0"/>
                <a:ea typeface="新細明體"/>
                <a:cs typeface="Times New Roman" panose="02020603050405020304" pitchFamily="18" charset="0"/>
              </a:rPr>
              <a:t>images showing the Jin soldiers from the book “</a:t>
            </a:r>
            <a:r>
              <a:rPr lang="en-US" altLang="zh-HK" sz="1400" dirty="0" err="1">
                <a:solidFill>
                  <a:srgbClr val="000000"/>
                </a:solidFill>
                <a:latin typeface="Times New Roman" panose="02020603050405020304" pitchFamily="18" charset="0"/>
                <a:ea typeface="新細明體"/>
                <a:cs typeface="Times New Roman" panose="02020603050405020304" pitchFamily="18" charset="0"/>
              </a:rPr>
              <a:t>Zhongxing</a:t>
            </a:r>
            <a:r>
              <a:rPr lang="en-US" altLang="zh-HK" sz="1400" dirty="0">
                <a:solidFill>
                  <a:srgbClr val="000000"/>
                </a:solidFill>
                <a:latin typeface="Times New Roman" panose="02020603050405020304" pitchFamily="18" charset="0"/>
                <a:ea typeface="新細明體"/>
                <a:cs typeface="Times New Roman" panose="02020603050405020304" pitchFamily="18" charset="0"/>
              </a:rPr>
              <a:t> </a:t>
            </a:r>
            <a:r>
              <a:rPr lang="en-US" altLang="zh-HK" sz="1400" dirty="0" err="1">
                <a:solidFill>
                  <a:srgbClr val="000000"/>
                </a:solidFill>
                <a:latin typeface="Times New Roman" panose="02020603050405020304" pitchFamily="18" charset="0"/>
                <a:ea typeface="新細明體"/>
                <a:cs typeface="Times New Roman" panose="02020603050405020304" pitchFamily="18" charset="0"/>
              </a:rPr>
              <a:t>Ruiying</a:t>
            </a:r>
            <a:r>
              <a:rPr lang="en-US" altLang="zh-HK" sz="1400" dirty="0">
                <a:solidFill>
                  <a:srgbClr val="000000"/>
                </a:solidFill>
                <a:latin typeface="Times New Roman" panose="02020603050405020304" pitchFamily="18" charset="0"/>
                <a:ea typeface="新細明體"/>
                <a:cs typeface="Times New Roman" panose="02020603050405020304" pitchFamily="18" charset="0"/>
              </a:rPr>
              <a:t> </a:t>
            </a:r>
            <a:r>
              <a:rPr lang="en-US" altLang="zh-HK" sz="1400" dirty="0" err="1">
                <a:solidFill>
                  <a:srgbClr val="000000"/>
                </a:solidFill>
                <a:latin typeface="Times New Roman" panose="02020603050405020304" pitchFamily="18" charset="0"/>
                <a:ea typeface="新細明體"/>
                <a:cs typeface="Times New Roman" panose="02020603050405020304" pitchFamily="18" charset="0"/>
              </a:rPr>
              <a:t>Tu</a:t>
            </a:r>
            <a:r>
              <a:rPr lang="en-US" altLang="zh-HK" sz="1400" dirty="0">
                <a:solidFill>
                  <a:srgbClr val="000000"/>
                </a:solidFill>
                <a:latin typeface="Times New Roman" panose="02020603050405020304" pitchFamily="18" charset="0"/>
                <a:ea typeface="新細明體"/>
                <a:cs typeface="Times New Roman" panose="02020603050405020304" pitchFamily="18" charset="0"/>
              </a:rPr>
              <a:t>” (Picture of an Auspicious A</a:t>
            </a:r>
            <a:r>
              <a:rPr lang="en-US" altLang="zh-HK" sz="1400" dirty="0" err="1">
                <a:solidFill>
                  <a:srgbClr val="000000"/>
                </a:solidFill>
                <a:latin typeface="Times New Roman" panose="02020603050405020304" pitchFamily="18" charset="0"/>
                <a:ea typeface="新細明體"/>
                <a:cs typeface="Times New Roman" panose="02020603050405020304" pitchFamily="18" charset="0"/>
              </a:rPr>
              <a:t>ge</a:t>
            </a:r>
            <a:r>
              <a:rPr lang="en-US" altLang="zh-HK" sz="1400" dirty="0">
                <a:solidFill>
                  <a:srgbClr val="000000"/>
                </a:solidFill>
                <a:latin typeface="Times New Roman" panose="02020603050405020304" pitchFamily="18" charset="0"/>
                <a:ea typeface="新細明體"/>
                <a:cs typeface="Times New Roman" panose="02020603050405020304" pitchFamily="18" charset="0"/>
              </a:rPr>
              <a:t> </a:t>
            </a:r>
            <a:r>
              <a:rPr lang="zh-TW" altLang="en-US" sz="1400" dirty="0">
                <a:solidFill>
                  <a:srgbClr val="000000"/>
                </a:solidFill>
                <a:latin typeface="Times New Roman" panose="02020603050405020304" pitchFamily="18" charset="0"/>
                <a:ea typeface="新細明體"/>
                <a:cs typeface="Times New Roman" panose="02020603050405020304" pitchFamily="18" charset="0"/>
              </a:rPr>
              <a:t>中興瑞應圖</a:t>
            </a:r>
            <a:r>
              <a:rPr lang="en-US" altLang="zh-HK" sz="1400" dirty="0">
                <a:solidFill>
                  <a:srgbClr val="000000"/>
                </a:solidFill>
                <a:latin typeface="Times New Roman" panose="02020603050405020304" pitchFamily="18" charset="0"/>
                <a:ea typeface="新細明體"/>
                <a:cs typeface="Times New Roman" panose="02020603050405020304" pitchFamily="18" charset="0"/>
              </a:rPr>
              <a:t>), now</a:t>
            </a:r>
            <a:r>
              <a:rPr lang="zh-HK" altLang="en-US" sz="1400" dirty="0">
                <a:solidFill>
                  <a:srgbClr val="000000"/>
                </a:solidFill>
                <a:latin typeface="Times New Roman" panose="02020603050405020304" pitchFamily="18" charset="0"/>
                <a:ea typeface="新細明體"/>
                <a:cs typeface="Times New Roman" panose="02020603050405020304" pitchFamily="18" charset="0"/>
              </a:rPr>
              <a:t> </a:t>
            </a:r>
            <a:r>
              <a:rPr lang="en-US" altLang="zh-HK" sz="1400" dirty="0">
                <a:solidFill>
                  <a:srgbClr val="000000"/>
                </a:solidFill>
                <a:latin typeface="Times New Roman" panose="02020603050405020304" pitchFamily="18" charset="0"/>
                <a:ea typeface="新細明體"/>
                <a:cs typeface="Times New Roman" panose="02020603050405020304" pitchFamily="18" charset="0"/>
              </a:rPr>
              <a:t>kept</a:t>
            </a:r>
            <a:r>
              <a:rPr lang="zh-HK" altLang="en-US" sz="1400" dirty="0">
                <a:solidFill>
                  <a:srgbClr val="000000"/>
                </a:solidFill>
                <a:latin typeface="Times New Roman" panose="02020603050405020304" pitchFamily="18" charset="0"/>
                <a:ea typeface="新細明體"/>
                <a:cs typeface="Times New Roman" panose="02020603050405020304" pitchFamily="18" charset="0"/>
              </a:rPr>
              <a:t> </a:t>
            </a:r>
            <a:r>
              <a:rPr lang="en-US" altLang="zh-HK" sz="1400" dirty="0">
                <a:solidFill>
                  <a:srgbClr val="000000"/>
                </a:solidFill>
                <a:latin typeface="Times New Roman" panose="02020603050405020304" pitchFamily="18" charset="0"/>
                <a:ea typeface="新細明體"/>
                <a:cs typeface="Times New Roman" panose="02020603050405020304" pitchFamily="18" charset="0"/>
              </a:rPr>
              <a:t>in</a:t>
            </a:r>
            <a:r>
              <a:rPr lang="zh-HK" altLang="en-US" sz="1400" dirty="0">
                <a:solidFill>
                  <a:srgbClr val="000000"/>
                </a:solidFill>
                <a:latin typeface="Times New Roman" panose="02020603050405020304" pitchFamily="18" charset="0"/>
                <a:ea typeface="新細明體"/>
                <a:cs typeface="Times New Roman" panose="02020603050405020304" pitchFamily="18" charset="0"/>
              </a:rPr>
              <a:t> </a:t>
            </a:r>
            <a:r>
              <a:rPr lang="en-US" altLang="zh-HK" sz="1400" dirty="0">
                <a:solidFill>
                  <a:srgbClr val="000000"/>
                </a:solidFill>
                <a:latin typeface="Times New Roman" panose="02020603050405020304" pitchFamily="18" charset="0"/>
                <a:ea typeface="新細明體"/>
                <a:cs typeface="Times New Roman" panose="02020603050405020304" pitchFamily="18" charset="0"/>
              </a:rPr>
              <a:t>the Tianjin</a:t>
            </a:r>
            <a:r>
              <a:rPr lang="zh-HK" altLang="en-US" sz="1400" dirty="0">
                <a:solidFill>
                  <a:srgbClr val="000000"/>
                </a:solidFill>
                <a:latin typeface="Times New Roman" panose="02020603050405020304" pitchFamily="18" charset="0"/>
                <a:ea typeface="新細明體"/>
                <a:cs typeface="Times New Roman" panose="02020603050405020304" pitchFamily="18" charset="0"/>
              </a:rPr>
              <a:t> </a:t>
            </a:r>
            <a:r>
              <a:rPr lang="en-US" altLang="zh-HK" sz="1400" dirty="0">
                <a:solidFill>
                  <a:srgbClr val="000000"/>
                </a:solidFill>
                <a:latin typeface="Times New Roman" panose="02020603050405020304" pitchFamily="18" charset="0"/>
                <a:ea typeface="新細明體"/>
                <a:cs typeface="Times New Roman" panose="02020603050405020304" pitchFamily="18" charset="0"/>
              </a:rPr>
              <a:t>Museum. They showed the aftermath of the  </a:t>
            </a:r>
            <a:r>
              <a:rPr lang="en-US" altLang="zh-HK" sz="1400" dirty="0" err="1">
                <a:solidFill>
                  <a:srgbClr val="000000"/>
                </a:solidFill>
                <a:latin typeface="Times New Roman" panose="02020603050405020304" pitchFamily="18" charset="0"/>
                <a:ea typeface="新細明體"/>
                <a:cs typeface="Times New Roman" panose="02020603050405020304" pitchFamily="18" charset="0"/>
              </a:rPr>
              <a:t>Jingkang</a:t>
            </a:r>
            <a:r>
              <a:rPr lang="en-US" altLang="zh-HK" sz="1400" dirty="0">
                <a:solidFill>
                  <a:srgbClr val="000000"/>
                </a:solidFill>
                <a:latin typeface="Times New Roman" panose="02020603050405020304" pitchFamily="18" charset="0"/>
                <a:ea typeface="新細明體"/>
                <a:cs typeface="Times New Roman" panose="02020603050405020304" pitchFamily="18" charset="0"/>
              </a:rPr>
              <a:t> Incident in which the Song emperors were captured by the </a:t>
            </a:r>
            <a:r>
              <a:rPr lang="en-US" altLang="zh-HK" sz="1400" dirty="0" err="1">
                <a:solidFill>
                  <a:srgbClr val="000000"/>
                </a:solidFill>
                <a:latin typeface="Times New Roman" panose="02020603050405020304" pitchFamily="18" charset="0"/>
                <a:ea typeface="新細明體"/>
                <a:cs typeface="Times New Roman" panose="02020603050405020304" pitchFamily="18" charset="0"/>
              </a:rPr>
              <a:t>Jin</a:t>
            </a:r>
            <a:r>
              <a:rPr lang="en-US" altLang="zh-HK" sz="1400" dirty="0">
                <a:solidFill>
                  <a:srgbClr val="000000"/>
                </a:solidFill>
                <a:latin typeface="Times New Roman" panose="02020603050405020304" pitchFamily="18" charset="0"/>
                <a:ea typeface="新細明體"/>
                <a:cs typeface="Times New Roman" panose="02020603050405020304" pitchFamily="18" charset="0"/>
              </a:rPr>
              <a:t> soldiers and then how a Song prince Zhao Gou continued the Southern Song Dynasty by succeeding to the throne. It is said that a part of this image depicts the Jin cavalry.</a:t>
            </a:r>
            <a:r>
              <a:rPr lang="en-US" sz="1400" dirty="0">
                <a:solidFill>
                  <a:srgbClr val="000000"/>
                </a:solidFill>
                <a:latin typeface="Times New Roman" panose="02020603050405020304" pitchFamily="18" charset="0"/>
                <a:ea typeface="新細明體"/>
                <a:cs typeface="Times New Roman" panose="02020603050405020304" pitchFamily="18" charset="0"/>
              </a:rPr>
              <a:t> (see left)</a:t>
            </a:r>
            <a:endParaRPr lang="zh-HK" altLang="en-US" sz="1400" dirty="0">
              <a:solidFill>
                <a:srgbClr val="000000"/>
              </a:solidFill>
              <a:latin typeface="Times New Roman" panose="02020603050405020304" pitchFamily="18" charset="0"/>
              <a:ea typeface="新細明體"/>
              <a:cs typeface="Times New Roman" panose="02020603050405020304" pitchFamily="18" charset="0"/>
            </a:endParaRPr>
          </a:p>
          <a:p>
            <a:pPr marL="0" marR="0" lvl="0" indent="0" defTabSz="914400" eaLnBrk="1" fontAlgn="auto" latinLnBrk="0" hangingPunct="1">
              <a:lnSpc>
                <a:spcPct val="110000"/>
              </a:lnSpc>
              <a:spcBef>
                <a:spcPts val="0"/>
              </a:spcBef>
              <a:spcAft>
                <a:spcPts val="0"/>
              </a:spcAft>
              <a:buClrTx/>
              <a:buSzTx/>
              <a:buFontTx/>
              <a:buNone/>
              <a:tabLst/>
              <a:defRPr/>
            </a:pPr>
            <a:r>
              <a:rPr kumimoji="0" lang="en-US" sz="15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rPr>
              <a:t> </a:t>
            </a:r>
            <a:endParaRPr kumimoji="0" lang="zh-HK" altLang="en-US" sz="15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a:p>
            <a:pPr marL="0" marR="0" lvl="0" indent="0" defTabSz="914400" eaLnBrk="1" fontAlgn="auto" latinLnBrk="0" hangingPunct="1">
              <a:lnSpc>
                <a:spcPct val="110000"/>
              </a:lnSpc>
              <a:spcBef>
                <a:spcPts val="0"/>
              </a:spcBef>
              <a:spcAft>
                <a:spcPts val="0"/>
              </a:spcAft>
              <a:buClrTx/>
              <a:buSzTx/>
              <a:buFontTx/>
              <a:buNone/>
              <a:tabLst/>
              <a:defRPr/>
            </a:pPr>
            <a:r>
              <a:rPr kumimoji="0" lang="en-US" sz="15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rPr>
              <a:t> </a:t>
            </a:r>
            <a:endParaRPr kumimoji="0" lang="zh-HK" altLang="en-US" sz="15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a:p>
            <a:pPr marL="0" marR="0" lvl="0" indent="0" defTabSz="914400" eaLnBrk="1" fontAlgn="auto" latinLnBrk="0" hangingPunct="1">
              <a:lnSpc>
                <a:spcPct val="110000"/>
              </a:lnSpc>
              <a:spcBef>
                <a:spcPts val="0"/>
              </a:spcBef>
              <a:spcAft>
                <a:spcPts val="0"/>
              </a:spcAft>
              <a:buClrTx/>
              <a:buSzTx/>
              <a:buFontTx/>
              <a:buNone/>
              <a:tabLst/>
              <a:defRPr/>
            </a:pPr>
            <a:r>
              <a:rPr kumimoji="0" lang="en-US" sz="15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rPr>
              <a:t> </a:t>
            </a:r>
            <a:endParaRPr kumimoji="0" lang="zh-HK" altLang="en-US" sz="15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a:p>
            <a:pPr marL="0" marR="0" lvl="0" indent="0" defTabSz="914400" eaLnBrk="1" fontAlgn="auto" latinLnBrk="0" hangingPunct="1">
              <a:lnSpc>
                <a:spcPct val="110000"/>
              </a:lnSpc>
              <a:spcBef>
                <a:spcPts val="0"/>
              </a:spcBef>
              <a:spcAft>
                <a:spcPts val="0"/>
              </a:spcAft>
              <a:buClrTx/>
              <a:buSzTx/>
              <a:buFontTx/>
              <a:buNone/>
              <a:tabLst/>
              <a:defRPr/>
            </a:pPr>
            <a:r>
              <a:rPr kumimoji="0" lang="en-US" sz="15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rPr>
              <a:t> </a:t>
            </a:r>
            <a:endParaRPr kumimoji="0" lang="zh-HK" altLang="en-US" sz="15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spTree>
    <p:extLst>
      <p:ext uri="{BB962C8B-B14F-4D97-AF65-F5344CB8AC3E}">
        <p14:creationId xmlns:p14="http://schemas.microsoft.com/office/powerpoint/2010/main" val="120877112"/>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17787</TotalTime>
  <Words>3174</Words>
  <Application>Microsoft Office PowerPoint</Application>
  <PresentationFormat>如螢幕大小 (4:3)</PresentationFormat>
  <Paragraphs>140</Paragraphs>
  <Slides>20</Slides>
  <Notes>2</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20</vt:i4>
      </vt:variant>
    </vt:vector>
  </HeadingPairs>
  <TitlesOfParts>
    <vt:vector size="29" baseType="lpstr">
      <vt:lpstr>BiauKai</vt:lpstr>
      <vt:lpstr>Microsoft YaHei</vt:lpstr>
      <vt:lpstr>宋体</vt:lpstr>
      <vt:lpstr>新細明體</vt:lpstr>
      <vt:lpstr>Arial</vt:lpstr>
      <vt:lpstr>Calibri</vt:lpstr>
      <vt:lpstr>Tahoma</vt:lpstr>
      <vt:lpstr>Times New Roman</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trilink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albert lau</dc:creator>
  <cp:lastModifiedBy>CHU, Chi-fu</cp:lastModifiedBy>
  <cp:revision>867</cp:revision>
  <dcterms:created xsi:type="dcterms:W3CDTF">2017-02-07T17:12:51Z</dcterms:created>
  <dcterms:modified xsi:type="dcterms:W3CDTF">2020-06-29T09:21:36Z</dcterms:modified>
</cp:coreProperties>
</file>