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D6C"/>
    <a:srgbClr val="4B6CF7"/>
    <a:srgbClr val="AF3723"/>
    <a:srgbClr val="EB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D3"/>
          </a:solidFill>
        </a:fill>
      </a:tcStyle>
    </a:wholeTbl>
    <a:band2H>
      <a:tcTxStyle/>
      <a:tcStyle>
        <a:tcBdr/>
        <a:fill>
          <a:solidFill>
            <a:srgbClr val="E6EB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FB"/>
          </a:solidFill>
        </a:fill>
      </a:tcStyle>
    </a:wholeTbl>
    <a:band2H>
      <a:tcTxStyle/>
      <a:tcStyle>
        <a:tcBdr/>
        <a:fill>
          <a:solidFill>
            <a:srgbClr val="E7E8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5F0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5252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426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" name="Google Shape;11;p2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" name="Google Shape;12;p2"/>
          <p:cNvSpPr/>
          <p:nvPr/>
        </p:nvSpPr>
        <p:spPr>
          <a:xfrm rot="10800000">
            <a:off x="5058905" y="0"/>
            <a:ext cx="4085102" cy="20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7" name="Google Shape;13;p2"/>
          <p:cNvSpPr/>
          <p:nvPr/>
        </p:nvSpPr>
        <p:spPr>
          <a:xfrm>
            <a:off x="20327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21" name="Google Shape;14;p2"/>
          <p:cNvGrpSpPr/>
          <p:nvPr/>
        </p:nvGrpSpPr>
        <p:grpSpPr>
          <a:xfrm>
            <a:off x="255197" y="589"/>
            <a:ext cx="2250368" cy="1044305"/>
            <a:chOff x="-1" y="-1"/>
            <a:chExt cx="2250366" cy="1044303"/>
          </a:xfrm>
        </p:grpSpPr>
        <p:sp>
          <p:nvSpPr>
            <p:cNvPr id="18" name="Google Shape;15;p2"/>
            <p:cNvSpPr/>
            <p:nvPr/>
          </p:nvSpPr>
          <p:spPr>
            <a:xfrm>
              <a:off x="508862" y="-2"/>
              <a:ext cx="1741504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9" name="Google Shape;16;p2"/>
            <p:cNvSpPr/>
            <p:nvPr/>
          </p:nvSpPr>
          <p:spPr>
            <a:xfrm>
              <a:off x="254431" y="-2"/>
              <a:ext cx="1741503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" name="Google Shape;17;p2"/>
            <p:cNvSpPr/>
            <p:nvPr/>
          </p:nvSpPr>
          <p:spPr>
            <a:xfrm>
              <a:off x="-2" y="-2"/>
              <a:ext cx="1741504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25" name="Google Shape;18;p2"/>
          <p:cNvGrpSpPr/>
          <p:nvPr/>
        </p:nvGrpSpPr>
        <p:grpSpPr>
          <a:xfrm>
            <a:off x="905392" y="589"/>
            <a:ext cx="2250368" cy="1044305"/>
            <a:chOff x="0" y="-1"/>
            <a:chExt cx="2250366" cy="1044303"/>
          </a:xfrm>
        </p:grpSpPr>
        <p:sp>
          <p:nvSpPr>
            <p:cNvPr id="22" name="Google Shape;19;p2"/>
            <p:cNvSpPr/>
            <p:nvPr/>
          </p:nvSpPr>
          <p:spPr>
            <a:xfrm>
              <a:off x="508862" y="-2"/>
              <a:ext cx="1741504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3" name="Google Shape;20;p2"/>
            <p:cNvSpPr/>
            <p:nvPr/>
          </p:nvSpPr>
          <p:spPr>
            <a:xfrm>
              <a:off x="254430" y="-2"/>
              <a:ext cx="1741504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4" name="Google Shape;21;p2"/>
            <p:cNvSpPr/>
            <p:nvPr/>
          </p:nvSpPr>
          <p:spPr>
            <a:xfrm>
              <a:off x="-1" y="-2"/>
              <a:ext cx="1741504" cy="10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29" name="Google Shape;22;p2"/>
          <p:cNvGrpSpPr/>
          <p:nvPr/>
        </p:nvGrpSpPr>
        <p:grpSpPr>
          <a:xfrm>
            <a:off x="7057466" y="5086"/>
            <a:ext cx="1851283" cy="752113"/>
            <a:chOff x="0" y="0"/>
            <a:chExt cx="1851282" cy="752112"/>
          </a:xfrm>
        </p:grpSpPr>
        <p:sp>
          <p:nvSpPr>
            <p:cNvPr id="26" name="Google Shape;23;p2"/>
            <p:cNvSpPr/>
            <p:nvPr/>
          </p:nvSpPr>
          <p:spPr>
            <a:xfrm>
              <a:off x="602039" y="-1"/>
              <a:ext cx="1249244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7" name="Google Shape;24;p2"/>
            <p:cNvSpPr/>
            <p:nvPr/>
          </p:nvSpPr>
          <p:spPr>
            <a:xfrm>
              <a:off x="301019" y="-1"/>
              <a:ext cx="1249243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8" name="Google Shape;25;p2"/>
            <p:cNvSpPr/>
            <p:nvPr/>
          </p:nvSpPr>
          <p:spPr>
            <a:xfrm>
              <a:off x="-1" y="-1"/>
              <a:ext cx="1249244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33" name="Google Shape;26;p2"/>
          <p:cNvGrpSpPr/>
          <p:nvPr/>
        </p:nvGrpSpPr>
        <p:grpSpPr>
          <a:xfrm>
            <a:off x="6553030" y="4217850"/>
            <a:ext cx="2389069" cy="925741"/>
            <a:chOff x="0" y="0"/>
            <a:chExt cx="2389068" cy="925739"/>
          </a:xfrm>
        </p:grpSpPr>
        <p:sp>
          <p:nvSpPr>
            <p:cNvPr id="30" name="Google Shape;27;p2"/>
            <p:cNvSpPr/>
            <p:nvPr/>
          </p:nvSpPr>
          <p:spPr>
            <a:xfrm>
              <a:off x="776928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1" name="Google Shape;28;p2"/>
            <p:cNvSpPr/>
            <p:nvPr/>
          </p:nvSpPr>
          <p:spPr>
            <a:xfrm>
              <a:off x="388463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2" name="Google Shape;29;p2"/>
            <p:cNvSpPr/>
            <p:nvPr/>
          </p:nvSpPr>
          <p:spPr>
            <a:xfrm>
              <a:off x="-1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37" name="Google Shape;30;p2"/>
          <p:cNvGrpSpPr/>
          <p:nvPr/>
        </p:nvGrpSpPr>
        <p:grpSpPr>
          <a:xfrm>
            <a:off x="199147" y="4055651"/>
            <a:ext cx="2795417" cy="1083312"/>
            <a:chOff x="-1" y="-1"/>
            <a:chExt cx="2795416" cy="1083311"/>
          </a:xfrm>
        </p:grpSpPr>
        <p:sp>
          <p:nvSpPr>
            <p:cNvPr id="34" name="Google Shape;31;p2"/>
            <p:cNvSpPr/>
            <p:nvPr/>
          </p:nvSpPr>
          <p:spPr>
            <a:xfrm>
              <a:off x="909072" y="-2"/>
              <a:ext cx="1886344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5" name="Google Shape;32;p2"/>
            <p:cNvSpPr/>
            <p:nvPr/>
          </p:nvSpPr>
          <p:spPr>
            <a:xfrm>
              <a:off x="454536" y="-2"/>
              <a:ext cx="1886343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6" name="Google Shape;33;p2"/>
            <p:cNvSpPr/>
            <p:nvPr/>
          </p:nvSpPr>
          <p:spPr>
            <a:xfrm>
              <a:off x="-2" y="-2"/>
              <a:ext cx="1886345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38" name="標題文字"/>
          <p:cNvSpPr txBox="1">
            <a:spLocks noGrp="1"/>
          </p:cNvSpPr>
          <p:nvPr>
            <p:ph type="title"/>
          </p:nvPr>
        </p:nvSpPr>
        <p:spPr>
          <a:xfrm>
            <a:off x="1858703" y="1822831"/>
            <a:ext cx="5361300" cy="1448103"/>
          </a:xfrm>
          <a:prstGeom prst="rect">
            <a:avLst/>
          </a:prstGeom>
        </p:spPr>
        <p:txBody>
          <a:bodyPr anchor="ctr"/>
          <a:lstStyle>
            <a:lvl1pPr algn="ctr">
              <a:defRPr sz="3800"/>
            </a:lvl1pPr>
          </a:lstStyle>
          <a:p>
            <a:r>
              <a:t>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58698" y="3413157"/>
            <a:ext cx="5361302" cy="522602"/>
          </a:xfrm>
          <a:prstGeom prst="rect">
            <a:avLst/>
          </a:prstGeom>
        </p:spPr>
        <p:txBody>
          <a:bodyPr/>
          <a:lstStyle>
            <a:lvl1pPr marL="165100" indent="-19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10;p11"/>
          <p:cNvSpPr/>
          <p:nvPr/>
        </p:nvSpPr>
        <p:spPr>
          <a:xfrm flipH="1">
            <a:off x="5569198" y="2834075"/>
            <a:ext cx="3574802" cy="230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51" name="Google Shape;111;p11"/>
          <p:cNvGrpSpPr/>
          <p:nvPr/>
        </p:nvGrpSpPr>
        <p:grpSpPr>
          <a:xfrm>
            <a:off x="5959221" y="4119575"/>
            <a:ext cx="2520954" cy="1024169"/>
            <a:chOff x="0" y="-1"/>
            <a:chExt cx="2520952" cy="1024168"/>
          </a:xfrm>
        </p:grpSpPr>
        <p:sp>
          <p:nvSpPr>
            <p:cNvPr id="148" name="Google Shape;112;p11"/>
            <p:cNvSpPr/>
            <p:nvPr/>
          </p:nvSpPr>
          <p:spPr>
            <a:xfrm>
              <a:off x="819816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49" name="Google Shape;113;p11"/>
            <p:cNvSpPr/>
            <p:nvPr/>
          </p:nvSpPr>
          <p:spPr>
            <a:xfrm>
              <a:off x="409908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50" name="Google Shape;114;p11"/>
            <p:cNvSpPr/>
            <p:nvPr/>
          </p:nvSpPr>
          <p:spPr>
            <a:xfrm>
              <a:off x="-1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155" name="Google Shape;115;p11"/>
          <p:cNvGrpSpPr/>
          <p:nvPr/>
        </p:nvGrpSpPr>
        <p:grpSpPr>
          <a:xfrm>
            <a:off x="199147" y="0"/>
            <a:ext cx="2795417" cy="1083313"/>
            <a:chOff x="-1" y="0"/>
            <a:chExt cx="2795416" cy="1083311"/>
          </a:xfrm>
        </p:grpSpPr>
        <p:sp>
          <p:nvSpPr>
            <p:cNvPr id="152" name="Google Shape;116;p11"/>
            <p:cNvSpPr/>
            <p:nvPr/>
          </p:nvSpPr>
          <p:spPr>
            <a:xfrm>
              <a:off x="909072" y="-1"/>
              <a:ext cx="1886344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53" name="Google Shape;117;p11"/>
            <p:cNvSpPr/>
            <p:nvPr/>
          </p:nvSpPr>
          <p:spPr>
            <a:xfrm>
              <a:off x="454536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54" name="Google Shape;118;p11"/>
            <p:cNvSpPr/>
            <p:nvPr/>
          </p:nvSpPr>
          <p:spPr>
            <a:xfrm>
              <a:off x="-2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156" name="xx%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1" cy="1379701"/>
          </a:xfrm>
          <a:prstGeom prst="rect">
            <a:avLst/>
          </a:prstGeom>
        </p:spPr>
        <p:txBody>
          <a:bodyPr anchor="ctr"/>
          <a:lstStyle>
            <a:lvl1pPr algn="ctr">
              <a:defRPr sz="8600">
                <a:solidFill>
                  <a:srgbClr val="233A44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5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1" cy="6411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8;p3"/>
          <p:cNvSpPr/>
          <p:nvPr/>
        </p:nvSpPr>
        <p:spPr>
          <a:xfrm flipH="1">
            <a:off x="4757099" y="2309398"/>
            <a:ext cx="4386901" cy="283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51" name="Google Shape;39;p3"/>
          <p:cNvGrpSpPr/>
          <p:nvPr/>
        </p:nvGrpSpPr>
        <p:grpSpPr>
          <a:xfrm>
            <a:off x="5594191" y="3961112"/>
            <a:ext cx="2910146" cy="1182345"/>
            <a:chOff x="0" y="-1"/>
            <a:chExt cx="2910145" cy="1182343"/>
          </a:xfrm>
        </p:grpSpPr>
        <p:sp>
          <p:nvSpPr>
            <p:cNvPr id="48" name="Google Shape;40;p3"/>
            <p:cNvSpPr/>
            <p:nvPr/>
          </p:nvSpPr>
          <p:spPr>
            <a:xfrm>
              <a:off x="946382" y="-2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9" name="Google Shape;41;p3"/>
            <p:cNvSpPr/>
            <p:nvPr/>
          </p:nvSpPr>
          <p:spPr>
            <a:xfrm>
              <a:off x="473191" y="-2"/>
              <a:ext cx="1963763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0" name="Google Shape;42;p3"/>
            <p:cNvSpPr/>
            <p:nvPr/>
          </p:nvSpPr>
          <p:spPr>
            <a:xfrm>
              <a:off x="-1" y="-2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55" name="Google Shape;43;p3"/>
          <p:cNvGrpSpPr/>
          <p:nvPr/>
        </p:nvGrpSpPr>
        <p:grpSpPr>
          <a:xfrm>
            <a:off x="199147" y="0"/>
            <a:ext cx="2795417" cy="1083313"/>
            <a:chOff x="-1" y="0"/>
            <a:chExt cx="2795416" cy="1083311"/>
          </a:xfrm>
        </p:grpSpPr>
        <p:sp>
          <p:nvSpPr>
            <p:cNvPr id="52" name="Google Shape;44;p3"/>
            <p:cNvSpPr/>
            <p:nvPr/>
          </p:nvSpPr>
          <p:spPr>
            <a:xfrm>
              <a:off x="909072" y="-1"/>
              <a:ext cx="1886344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3" name="Google Shape;45;p3"/>
            <p:cNvSpPr/>
            <p:nvPr/>
          </p:nvSpPr>
          <p:spPr>
            <a:xfrm>
              <a:off x="454536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4" name="Google Shape;46;p3"/>
            <p:cNvSpPr/>
            <p:nvPr/>
          </p:nvSpPr>
          <p:spPr>
            <a:xfrm>
              <a:off x="-2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56" name="標題文字"/>
          <p:cNvSpPr txBox="1">
            <a:spLocks noGrp="1"/>
          </p:cNvSpPr>
          <p:nvPr>
            <p:ph type="title"/>
          </p:nvPr>
        </p:nvSpPr>
        <p:spPr>
          <a:xfrm>
            <a:off x="1888682" y="1746100"/>
            <a:ext cx="5377502" cy="164610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233A44"/>
                </a:solidFill>
              </a:defRPr>
            </a:lvl1pPr>
          </a:lstStyle>
          <a:p>
            <a:r>
              <a:t>標題文字</a:t>
            </a:r>
          </a:p>
        </p:txBody>
      </p:sp>
      <p:sp>
        <p:nvSpPr>
          <p:cNvPr id="5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65" name="內文層級一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7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5" name="Google Shape;62;p5"/>
          <p:cNvSpPr txBox="1">
            <a:spLocks noGrp="1"/>
          </p:cNvSpPr>
          <p:nvPr>
            <p:ph type="body" sz="quarter" idx="21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8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71;p7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2" name="Google Shape;72;p7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3" name="Google Shape;73;p7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4" name="標題文字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2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9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8"/>
            <a:ext cx="3709202" cy="2119802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78;p8"/>
          <p:cNvSpPr/>
          <p:nvPr/>
        </p:nvSpPr>
        <p:spPr>
          <a:xfrm>
            <a:off x="-1" y="2823142"/>
            <a:ext cx="7369201" cy="2316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4" name="Google Shape;79;p8"/>
          <p:cNvSpPr/>
          <p:nvPr/>
        </p:nvSpPr>
        <p:spPr>
          <a:xfrm flipH="1">
            <a:off x="3583208" y="1554113"/>
            <a:ext cx="5560504" cy="358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08" name="Google Shape;80;p8"/>
          <p:cNvGrpSpPr/>
          <p:nvPr/>
        </p:nvGrpSpPr>
        <p:grpSpPr>
          <a:xfrm>
            <a:off x="255990" y="-121"/>
            <a:ext cx="2251350" cy="1043413"/>
            <a:chOff x="0" y="-1"/>
            <a:chExt cx="2251348" cy="1043411"/>
          </a:xfrm>
        </p:grpSpPr>
        <p:sp>
          <p:nvSpPr>
            <p:cNvPr id="105" name="Google Shape;81;p8"/>
            <p:cNvSpPr/>
            <p:nvPr/>
          </p:nvSpPr>
          <p:spPr>
            <a:xfrm>
              <a:off x="510092" y="-2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06" name="Google Shape;82;p8"/>
            <p:cNvSpPr/>
            <p:nvPr/>
          </p:nvSpPr>
          <p:spPr>
            <a:xfrm>
              <a:off x="255045" y="-2"/>
              <a:ext cx="1741258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07" name="Google Shape;83;p8"/>
            <p:cNvSpPr/>
            <p:nvPr/>
          </p:nvSpPr>
          <p:spPr>
            <a:xfrm>
              <a:off x="-1" y="-2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109" name="Google Shape;84;p8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13" name="Google Shape;85;p8"/>
          <p:cNvGrpSpPr/>
          <p:nvPr/>
        </p:nvGrpSpPr>
        <p:grpSpPr>
          <a:xfrm>
            <a:off x="34932" y="4522125"/>
            <a:ext cx="1593309" cy="617075"/>
            <a:chOff x="0" y="0"/>
            <a:chExt cx="1593308" cy="617074"/>
          </a:xfrm>
        </p:grpSpPr>
        <p:sp>
          <p:nvSpPr>
            <p:cNvPr id="110" name="Google Shape;86;p8"/>
            <p:cNvSpPr/>
            <p:nvPr/>
          </p:nvSpPr>
          <p:spPr>
            <a:xfrm>
              <a:off x="518145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1" name="Google Shape;87;p8"/>
            <p:cNvSpPr/>
            <p:nvPr/>
          </p:nvSpPr>
          <p:spPr>
            <a:xfrm>
              <a:off x="259072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2" name="Google Shape;88;p8"/>
            <p:cNvSpPr/>
            <p:nvPr/>
          </p:nvSpPr>
          <p:spPr>
            <a:xfrm>
              <a:off x="-1" y="-1"/>
              <a:ext cx="1075164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117" name="Google Shape;89;p8"/>
          <p:cNvGrpSpPr/>
          <p:nvPr/>
        </p:nvGrpSpPr>
        <p:grpSpPr>
          <a:xfrm>
            <a:off x="5886353" y="1243"/>
            <a:ext cx="3257456" cy="1261515"/>
            <a:chOff x="0" y="0"/>
            <a:chExt cx="3257455" cy="1261514"/>
          </a:xfrm>
        </p:grpSpPr>
        <p:sp>
          <p:nvSpPr>
            <p:cNvPr id="114" name="Google Shape;90;p8"/>
            <p:cNvSpPr/>
            <p:nvPr/>
          </p:nvSpPr>
          <p:spPr>
            <a:xfrm>
              <a:off x="1059328" y="0"/>
              <a:ext cx="2198128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5" name="Google Shape;91;p8"/>
            <p:cNvSpPr/>
            <p:nvPr/>
          </p:nvSpPr>
          <p:spPr>
            <a:xfrm>
              <a:off x="529664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6" name="Google Shape;92;p8"/>
            <p:cNvSpPr/>
            <p:nvPr/>
          </p:nvSpPr>
          <p:spPr>
            <a:xfrm>
              <a:off x="-1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118" name="標題文字"/>
          <p:cNvSpPr txBox="1">
            <a:spLocks noGrp="1"/>
          </p:cNvSpPr>
          <p:nvPr>
            <p:ph type="title"/>
          </p:nvPr>
        </p:nvSpPr>
        <p:spPr>
          <a:xfrm>
            <a:off x="1393927" y="1301144"/>
            <a:ext cx="6366904" cy="2539203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t>標題文字</a:t>
            </a:r>
          </a:p>
        </p:txBody>
      </p:sp>
      <p:sp>
        <p:nvSpPr>
          <p:cNvPr id="11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標題文字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1" cy="705002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2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19150" y="1550700"/>
            <a:ext cx="5859901" cy="393602"/>
          </a:xfrm>
          <a:prstGeom prst="rect">
            <a:avLst/>
          </a:prstGeom>
        </p:spPr>
        <p:txBody>
          <a:bodyPr/>
          <a:lstStyle>
            <a:lvl1pPr marL="165100" indent="-19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8" name="Google Shape;101;p9"/>
          <p:cNvSpPr txBox="1">
            <a:spLocks noGrp="1"/>
          </p:cNvSpPr>
          <p:nvPr>
            <p:ph type="body" sz="half" idx="21"/>
          </p:nvPr>
        </p:nvSpPr>
        <p:spPr>
          <a:xfrm>
            <a:off x="819149" y="2467049"/>
            <a:ext cx="5859903" cy="20955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04;p10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7" name="Google Shape;105;p10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8" name="Google Shape;106;p10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28025" y="4163500"/>
            <a:ext cx="7415101" cy="605102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6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" name="Google Shape;66;p6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" name="Google Shape;67;p6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" name="標題文字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標題文字</a:t>
            </a:r>
          </a:p>
        </p:txBody>
      </p:sp>
      <p:sp>
        <p:nvSpPr>
          <p:cNvPr id="6" name="內文層級一…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02624" y="4572844"/>
            <a:ext cx="336811" cy="335249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lvl1pPr algn="r">
              <a:defRPr sz="1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1pPr>
      <a:lvl2pPr marL="9686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2pPr>
      <a:lvl3pPr marL="14258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3pPr>
      <a:lvl4pPr marL="18830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4pPr>
      <a:lvl5pPr marL="23402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5pPr>
      <a:lvl6pPr marL="27974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6pPr>
      <a:lvl7pPr marL="32546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7pPr>
      <a:lvl8pPr marL="37118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8pPr>
      <a:lvl9pPr marL="41690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28;p13"/>
          <p:cNvSpPr txBox="1"/>
          <p:nvPr/>
        </p:nvSpPr>
        <p:spPr>
          <a:xfrm>
            <a:off x="1858702" y="1379983"/>
            <a:ext cx="5361302" cy="14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normAutofit/>
          </a:bodyPr>
          <a:lstStyle>
            <a:lvl1pPr algn="ctr">
              <a:defRPr sz="30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dirty="0"/>
              <a:t>Ch.2 ACCOUNTING EQUATION</a:t>
            </a:r>
          </a:p>
        </p:txBody>
      </p:sp>
      <p:sp>
        <p:nvSpPr>
          <p:cNvPr id="175" name="Google Shape;129;p13"/>
          <p:cNvSpPr txBox="1"/>
          <p:nvPr/>
        </p:nvSpPr>
        <p:spPr>
          <a:xfrm>
            <a:off x="1858698" y="3048428"/>
            <a:ext cx="5361302" cy="64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ctr">
              <a:lnSpc>
                <a:spcPct val="80000"/>
              </a:lnSpc>
              <a:defRPr sz="30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dirty="0"/>
              <a:t>Lesson 1</a:t>
            </a:r>
          </a:p>
        </p:txBody>
      </p:sp>
      <p:sp>
        <p:nvSpPr>
          <p:cNvPr id="17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>
                <a:latin typeface="Alfa Slab One"/>
              </a:rPr>
              <a:t>Group Activity</a:t>
            </a:r>
          </a:p>
        </p:txBody>
      </p:sp>
      <p:sp>
        <p:nvSpPr>
          <p:cNvPr id="246" name="Tex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146050">
              <a:buSzTx/>
              <a:buNone/>
            </a:pPr>
            <a:r>
              <a:rPr sz="1800" dirty="0" smtClean="0">
                <a:latin typeface="Alfa Slab One"/>
              </a:rPr>
              <a:t>1</a:t>
            </a:r>
            <a:r>
              <a:rPr sz="1800" dirty="0">
                <a:latin typeface="Alfa Slab One"/>
              </a:rPr>
              <a:t>.</a:t>
            </a:r>
            <a:r>
              <a:rPr sz="1800" dirty="0"/>
              <a:t>	</a:t>
            </a:r>
            <a:r>
              <a:rPr sz="1800" dirty="0">
                <a:latin typeface="Alfa Slab One"/>
                <a:ea typeface="Alfa Slab One"/>
                <a:cs typeface="Alfa Slab One"/>
                <a:sym typeface="Alfa Slab One"/>
              </a:rPr>
              <a:t>What is the meaning of </a:t>
            </a:r>
            <a:r>
              <a:rPr sz="1800" dirty="0" smtClean="0">
                <a:latin typeface="Alfa Slab One"/>
                <a:ea typeface="Alfa Slab One"/>
                <a:cs typeface="Alfa Slab One"/>
                <a:sym typeface="Alfa Slab One"/>
              </a:rPr>
              <a:t>A</a:t>
            </a:r>
            <a:r>
              <a:rPr lang="en-US" sz="1800" dirty="0" smtClean="0"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sz="1800" dirty="0" smtClean="0">
                <a:latin typeface="Alfa Slab One"/>
                <a:ea typeface="Alfa Slab One"/>
                <a:cs typeface="Alfa Slab One"/>
                <a:sym typeface="Alfa Slab One"/>
              </a:rPr>
              <a:t>=</a:t>
            </a:r>
            <a:r>
              <a:rPr lang="en-US" sz="1800" dirty="0" smtClean="0"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sz="1800" dirty="0" smtClean="0">
                <a:latin typeface="Alfa Slab One"/>
                <a:ea typeface="Alfa Slab One"/>
                <a:cs typeface="Alfa Slab One"/>
                <a:sym typeface="Alfa Slab One"/>
              </a:rPr>
              <a:t>C</a:t>
            </a:r>
            <a:r>
              <a:rPr lang="en-US" sz="1800" dirty="0" smtClean="0">
                <a:latin typeface="Alfa Slab One"/>
                <a:ea typeface="Alfa Slab One"/>
                <a:cs typeface="Alfa Slab One"/>
                <a:sym typeface="Alfa Slab One"/>
              </a:rPr>
              <a:t> + </a:t>
            </a:r>
            <a:r>
              <a:rPr sz="1800" dirty="0" smtClean="0">
                <a:latin typeface="Alfa Slab One"/>
                <a:ea typeface="Alfa Slab One"/>
                <a:cs typeface="Alfa Slab One"/>
                <a:sym typeface="Alfa Slab One"/>
              </a:rPr>
              <a:t>L</a:t>
            </a:r>
            <a:r>
              <a:rPr sz="1800" dirty="0">
                <a:latin typeface="Alfa Slab One"/>
                <a:ea typeface="Alfa Slab One"/>
                <a:cs typeface="Alfa Slab One"/>
                <a:sym typeface="Alfa Slab One"/>
              </a:rPr>
              <a:t>?   </a:t>
            </a:r>
          </a:p>
          <a:p>
            <a:pPr marL="0" indent="146050"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indent="146050"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2.	What is the difference </a:t>
            </a:r>
            <a:r>
              <a:rPr lang="en-US" sz="1800" dirty="0" smtClean="0"/>
              <a:t>among</a:t>
            </a:r>
            <a:r>
              <a:rPr sz="1800" dirty="0" smtClean="0"/>
              <a:t> A</a:t>
            </a:r>
            <a:r>
              <a:rPr lang="en-US" sz="1800" dirty="0" smtClean="0"/>
              <a:t> </a:t>
            </a:r>
            <a:r>
              <a:rPr sz="1800" dirty="0" smtClean="0"/>
              <a:t>=</a:t>
            </a:r>
            <a:r>
              <a:rPr lang="en-US" sz="1800" dirty="0" smtClean="0"/>
              <a:t> </a:t>
            </a:r>
            <a:r>
              <a:rPr sz="1800" dirty="0" smtClean="0"/>
              <a:t>C</a:t>
            </a:r>
            <a:r>
              <a:rPr sz="1800" dirty="0"/>
              <a:t>, </a:t>
            </a:r>
            <a:r>
              <a:rPr sz="1800" dirty="0" smtClean="0"/>
              <a:t>A</a:t>
            </a:r>
            <a:r>
              <a:rPr lang="en-US" sz="1800" dirty="0" smtClean="0"/>
              <a:t> </a:t>
            </a:r>
            <a:r>
              <a:rPr sz="1800" dirty="0" smtClean="0"/>
              <a:t>=</a:t>
            </a:r>
            <a:r>
              <a:rPr lang="en-US" sz="1800" dirty="0" smtClean="0"/>
              <a:t> </a:t>
            </a:r>
            <a:r>
              <a:rPr sz="1800" dirty="0" smtClean="0"/>
              <a:t>L </a:t>
            </a:r>
            <a:r>
              <a:rPr sz="1800" dirty="0"/>
              <a:t>and </a:t>
            </a:r>
            <a:r>
              <a:rPr sz="1800" dirty="0" smtClean="0"/>
              <a:t>A</a:t>
            </a:r>
            <a:r>
              <a:rPr lang="en-US" sz="1800" dirty="0" smtClean="0"/>
              <a:t> </a:t>
            </a:r>
            <a:r>
              <a:rPr sz="1800" dirty="0" smtClean="0"/>
              <a:t>=</a:t>
            </a:r>
            <a:r>
              <a:rPr lang="en-US" sz="1800" dirty="0" smtClean="0"/>
              <a:t> </a:t>
            </a:r>
            <a:r>
              <a:rPr sz="1800" dirty="0" smtClean="0"/>
              <a:t>C</a:t>
            </a:r>
            <a:r>
              <a:rPr lang="en-US" sz="1800" dirty="0" smtClean="0"/>
              <a:t> </a:t>
            </a:r>
            <a:r>
              <a:rPr sz="1800" dirty="0" smtClean="0"/>
              <a:t>+</a:t>
            </a:r>
            <a:r>
              <a:rPr lang="en-US" sz="1800" dirty="0" smtClean="0"/>
              <a:t> </a:t>
            </a:r>
            <a:r>
              <a:rPr sz="1800" dirty="0" smtClean="0"/>
              <a:t>L</a:t>
            </a:r>
            <a:r>
              <a:rPr sz="1800" dirty="0"/>
              <a:t>?  </a:t>
            </a:r>
          </a:p>
          <a:p>
            <a:pPr marL="0" indent="146050"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0" indent="146050"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3.	What is the meaning of </a:t>
            </a:r>
            <a:r>
              <a:rPr sz="1800" dirty="0" smtClean="0"/>
              <a:t>C</a:t>
            </a:r>
            <a:r>
              <a:rPr lang="en-US" sz="1800" dirty="0" smtClean="0"/>
              <a:t> </a:t>
            </a:r>
            <a:r>
              <a:rPr sz="1800" dirty="0" smtClean="0"/>
              <a:t>=</a:t>
            </a:r>
            <a:r>
              <a:rPr lang="en-US" sz="1800" dirty="0" smtClean="0"/>
              <a:t> </a:t>
            </a:r>
            <a:r>
              <a:rPr sz="1800" dirty="0" smtClean="0"/>
              <a:t>A</a:t>
            </a:r>
            <a:r>
              <a:rPr lang="en-US" sz="1800" dirty="0" smtClean="0"/>
              <a:t> </a:t>
            </a:r>
            <a:r>
              <a:rPr sz="1800" dirty="0" smtClean="0"/>
              <a:t>-</a:t>
            </a:r>
            <a:r>
              <a:rPr lang="en-US" sz="1800" dirty="0" smtClean="0"/>
              <a:t> </a:t>
            </a:r>
            <a:r>
              <a:rPr sz="1800" dirty="0" smtClean="0"/>
              <a:t>L</a:t>
            </a:r>
            <a:r>
              <a:rPr sz="1800" dirty="0"/>
              <a:t>?  </a:t>
            </a:r>
          </a:p>
        </p:txBody>
      </p:sp>
      <p:sp>
        <p:nvSpPr>
          <p:cNvPr id="24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11;p21"/>
          <p:cNvSpPr txBox="1">
            <a:spLocks noGrp="1"/>
          </p:cNvSpPr>
          <p:nvPr>
            <p:ph type="title"/>
          </p:nvPr>
        </p:nvSpPr>
        <p:spPr>
          <a:xfrm>
            <a:off x="768909" y="365248"/>
            <a:ext cx="5636704" cy="95460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dirty="0"/>
              <a:t>Knowledge Checking</a:t>
            </a:r>
          </a:p>
        </p:txBody>
      </p:sp>
      <p:sp>
        <p:nvSpPr>
          <p:cNvPr id="250" name="Google Shape;212;p21"/>
          <p:cNvSpPr txBox="1">
            <a:spLocks noGrp="1"/>
          </p:cNvSpPr>
          <p:nvPr>
            <p:ph type="body" idx="1"/>
          </p:nvPr>
        </p:nvSpPr>
        <p:spPr>
          <a:xfrm>
            <a:off x="678549" y="1319848"/>
            <a:ext cx="7042502" cy="331680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6313" indent="-226313" defTabSz="905255">
              <a:buSzTx/>
              <a:buNone/>
              <a:defRPr sz="1485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1. 	</a:t>
            </a:r>
            <a:r>
              <a:rPr sz="1800" dirty="0">
                <a:solidFill>
                  <a:srgbClr val="858585"/>
                </a:solidFill>
              </a:rPr>
              <a:t>What are the </a:t>
            </a:r>
            <a:r>
              <a:rPr lang="en-US" sz="1800" dirty="0">
                <a:solidFill>
                  <a:srgbClr val="858585"/>
                </a:solidFill>
              </a:rPr>
              <a:t>three</a:t>
            </a:r>
            <a:r>
              <a:rPr sz="1800" dirty="0">
                <a:solidFill>
                  <a:srgbClr val="858585"/>
                </a:solidFill>
              </a:rPr>
              <a:t> components of the </a:t>
            </a:r>
            <a:r>
              <a:rPr sz="1800" dirty="0" smtClean="0">
                <a:solidFill>
                  <a:srgbClr val="858585"/>
                </a:solidFill>
              </a:rPr>
              <a:t>accounting </a:t>
            </a:r>
            <a:r>
              <a:rPr sz="1800" dirty="0">
                <a:solidFill>
                  <a:srgbClr val="858585"/>
                </a:solidFill>
              </a:rPr>
              <a:t>equation? What is </a:t>
            </a:r>
            <a:r>
              <a:rPr lang="en-US" sz="1800" dirty="0" smtClean="0">
                <a:solidFill>
                  <a:srgbClr val="858585"/>
                </a:solidFill>
              </a:rPr>
              <a:t>the</a:t>
            </a:r>
            <a:r>
              <a:rPr sz="1800" dirty="0" smtClean="0">
                <a:solidFill>
                  <a:srgbClr val="858585"/>
                </a:solidFill>
              </a:rPr>
              <a:t> </a:t>
            </a:r>
            <a:r>
              <a:rPr sz="1800" dirty="0">
                <a:solidFill>
                  <a:srgbClr val="858585"/>
                </a:solidFill>
              </a:rPr>
              <a:t>equation?</a:t>
            </a:r>
          </a:p>
          <a:p>
            <a:pPr marL="0" indent="226313" defTabSz="905255"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226313" indent="-226313" defTabSz="905255"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2. 	Give an example of </a:t>
            </a:r>
            <a:r>
              <a:rPr lang="en-US" sz="1800" dirty="0" smtClean="0"/>
              <a:t>each of </a:t>
            </a:r>
            <a:r>
              <a:rPr sz="1800" dirty="0" smtClean="0"/>
              <a:t>the </a:t>
            </a:r>
            <a:r>
              <a:rPr sz="1800" dirty="0"/>
              <a:t>three components of the </a:t>
            </a:r>
            <a:r>
              <a:rPr sz="1800" dirty="0" smtClean="0"/>
              <a:t>accounting </a:t>
            </a:r>
            <a:r>
              <a:rPr sz="1800" dirty="0"/>
              <a:t>equation. </a:t>
            </a:r>
          </a:p>
          <a:p>
            <a:pPr marL="0" indent="0" defTabSz="905255"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226313" indent="-226313" defTabSz="905255"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3. 	Can the owner </a:t>
            </a:r>
            <a:r>
              <a:rPr sz="1800" dirty="0" smtClean="0"/>
              <a:t>provide </a:t>
            </a:r>
            <a:r>
              <a:rPr sz="1800" dirty="0"/>
              <a:t>resources other than money to the business?</a:t>
            </a:r>
          </a:p>
          <a:p>
            <a:pPr marL="0" indent="452627" defTabSz="905255"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 defTabSz="905255">
              <a:spcBef>
                <a:spcPts val="1100"/>
              </a:spcBef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**Challenging Question**</a:t>
            </a:r>
            <a:endParaRPr sz="1800" dirty="0">
              <a:solidFill>
                <a:srgbClr val="85816E"/>
              </a:solidFill>
            </a:endParaRPr>
          </a:p>
          <a:p>
            <a:pPr marL="0" indent="0" defTabSz="905255">
              <a:spcBef>
                <a:spcPts val="1100"/>
              </a:spcBef>
              <a:buSzTx/>
              <a:buNone/>
              <a:defRPr sz="1485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1. </a:t>
            </a:r>
            <a:r>
              <a:rPr sz="1800" dirty="0">
                <a:solidFill>
                  <a:srgbClr val="85816E"/>
                </a:solidFill>
              </a:rPr>
              <a:t>Why </a:t>
            </a:r>
            <a:r>
              <a:rPr lang="en-US" sz="1800" dirty="0" smtClean="0">
                <a:solidFill>
                  <a:srgbClr val="85816E"/>
                </a:solidFill>
              </a:rPr>
              <a:t>do both sides of </a:t>
            </a:r>
            <a:r>
              <a:rPr sz="1800" dirty="0" smtClean="0">
                <a:solidFill>
                  <a:srgbClr val="85816E"/>
                </a:solidFill>
              </a:rPr>
              <a:t>the </a:t>
            </a:r>
            <a:r>
              <a:rPr sz="1800" dirty="0">
                <a:solidFill>
                  <a:srgbClr val="85816E"/>
                </a:solidFill>
              </a:rPr>
              <a:t>accounting equation always balance?</a:t>
            </a:r>
          </a:p>
        </p:txBody>
      </p:sp>
      <p:pic>
        <p:nvPicPr>
          <p:cNvPr id="251" name="Google Shape;213;p21" descr="Google Shape;213;p21"/>
          <p:cNvPicPr>
            <a:picLocks noChangeAspect="1"/>
          </p:cNvPicPr>
          <p:nvPr/>
        </p:nvPicPr>
        <p:blipFill>
          <a:blip r:embed="rId2">
            <a:extLst/>
          </a:blip>
          <a:srcRect b="11156"/>
          <a:stretch>
            <a:fillRect/>
          </a:stretch>
        </p:blipFill>
        <p:spPr>
          <a:xfrm>
            <a:off x="6979502" y="2962031"/>
            <a:ext cx="1590407" cy="15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11988" y="4572844"/>
            <a:ext cx="327447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18;p22"/>
          <p:cNvSpPr txBox="1">
            <a:spLocks noGrp="1"/>
          </p:cNvSpPr>
          <p:nvPr>
            <p:ph type="title"/>
          </p:nvPr>
        </p:nvSpPr>
        <p:spPr>
          <a:xfrm>
            <a:off x="819150" y="670249"/>
            <a:ext cx="7505700" cy="95460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 smtClean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</a:t>
            </a:r>
            <a:r>
              <a:rPr lang="en-US" sz="2000" dirty="0" smtClean="0"/>
              <a:t>the Accounting Equation</a:t>
            </a:r>
            <a:endParaRPr sz="2000" dirty="0"/>
          </a:p>
        </p:txBody>
      </p:sp>
      <p:sp>
        <p:nvSpPr>
          <p:cNvPr id="255" name="Google Shape;219;p22"/>
          <p:cNvSpPr txBox="1">
            <a:spLocks noGrp="1"/>
          </p:cNvSpPr>
          <p:nvPr>
            <p:ph type="body" idx="1"/>
          </p:nvPr>
        </p:nvSpPr>
        <p:spPr>
          <a:xfrm>
            <a:off x="760699" y="1461223"/>
            <a:ext cx="7505701" cy="2977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 algn="just">
              <a:buClr>
                <a:srgbClr val="AF7B51"/>
              </a:buClr>
              <a:buSzPts val="1800"/>
              <a:buNone/>
              <a:defRPr sz="18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1. </a:t>
            </a:r>
            <a:r>
              <a:rPr dirty="0" smtClean="0"/>
              <a:t>The </a:t>
            </a:r>
            <a:r>
              <a:rPr dirty="0"/>
              <a:t>owner introduced </a:t>
            </a:r>
            <a:r>
              <a:rPr dirty="0" smtClean="0"/>
              <a:t>capital</a:t>
            </a:r>
            <a:r>
              <a:rPr lang="en-US" dirty="0" smtClean="0"/>
              <a:t>.</a:t>
            </a:r>
            <a:endParaRPr dirty="0" smtClean="0"/>
          </a:p>
          <a:p>
            <a:pPr marL="0" indent="685800" algn="just">
              <a:buSzTx/>
              <a:buNone/>
              <a:defRPr sz="18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>
                <a:solidFill>
                  <a:schemeClr val="bg2">
                    <a:lumMod val="75000"/>
                  </a:schemeClr>
                </a:solidFill>
              </a:rPr>
              <a:t>❖</a:t>
            </a:r>
            <a:r>
              <a:rPr dirty="0" smtClean="0">
                <a:solidFill>
                  <a:srgbClr val="858585"/>
                </a:solidFill>
              </a:rPr>
              <a:t>Asset</a:t>
            </a:r>
            <a:r>
              <a:rPr lang="en-US" dirty="0" smtClean="0">
                <a:solidFill>
                  <a:srgbClr val="858585"/>
                </a:solidFill>
              </a:rPr>
              <a:t>s</a:t>
            </a:r>
            <a:r>
              <a:rPr dirty="0" smtClean="0">
                <a:solidFill>
                  <a:srgbClr val="858585"/>
                </a:solidFill>
              </a:rPr>
              <a:t> increase</a:t>
            </a:r>
            <a:r>
              <a:rPr lang="en-US" dirty="0" smtClean="0">
                <a:solidFill>
                  <a:srgbClr val="858585"/>
                </a:solidFill>
              </a:rPr>
              <a:t>d. </a:t>
            </a:r>
            <a:r>
              <a:rPr dirty="0" smtClean="0">
                <a:solidFill>
                  <a:srgbClr val="858585"/>
                </a:solidFill>
              </a:rPr>
              <a:t>Capital increase</a:t>
            </a:r>
            <a:r>
              <a:rPr lang="en-US" dirty="0" smtClean="0">
                <a:solidFill>
                  <a:srgbClr val="858585"/>
                </a:solidFill>
              </a:rPr>
              <a:t>d.</a:t>
            </a:r>
            <a:endParaRPr dirty="0" smtClean="0">
              <a:solidFill>
                <a:srgbClr val="858585"/>
              </a:solidFill>
            </a:endParaRPr>
          </a:p>
          <a:p>
            <a:pPr marL="0" indent="685800" algn="just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❖Total </a:t>
            </a:r>
            <a:r>
              <a:rPr dirty="0"/>
              <a:t>amount </a:t>
            </a:r>
            <a:r>
              <a:rPr dirty="0" smtClean="0"/>
              <a:t>increase</a:t>
            </a:r>
            <a:r>
              <a:rPr lang="en-US" dirty="0" smtClean="0"/>
              <a:t>d.</a:t>
            </a:r>
            <a:endParaRPr dirty="0"/>
          </a:p>
          <a:p>
            <a:pPr marL="0" indent="0" algn="just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  <a:p>
            <a:pPr marL="0" indent="0" algn="just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The owner introduced $50,000 cash to the </a:t>
            </a:r>
            <a:r>
              <a:rPr dirty="0" smtClean="0"/>
              <a:t>business</a:t>
            </a:r>
            <a:r>
              <a:rPr lang="en-US" dirty="0" smtClean="0"/>
              <a:t>.</a:t>
            </a:r>
            <a:endParaRPr dirty="0"/>
          </a:p>
          <a:p>
            <a:pPr marL="0" indent="0" algn="just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(Cash is an </a:t>
            </a:r>
            <a:r>
              <a:rPr dirty="0" smtClean="0"/>
              <a:t>Asset</a:t>
            </a:r>
            <a:r>
              <a:rPr lang="en-US" dirty="0" smtClean="0"/>
              <a:t>. O</a:t>
            </a:r>
            <a:r>
              <a:rPr dirty="0" smtClean="0"/>
              <a:t>wner</a:t>
            </a:r>
            <a:r>
              <a:rPr lang="en-US" dirty="0"/>
              <a:t>'</a:t>
            </a:r>
            <a:r>
              <a:rPr dirty="0"/>
              <a:t>s contribution is </a:t>
            </a:r>
            <a:r>
              <a:rPr dirty="0" smtClean="0"/>
              <a:t>Capital</a:t>
            </a:r>
            <a:r>
              <a:rPr lang="en-US" dirty="0" smtClean="0"/>
              <a:t>.</a:t>
            </a:r>
            <a:r>
              <a:rPr dirty="0" smtClean="0"/>
              <a:t>)</a:t>
            </a:r>
            <a:endParaRPr dirty="0"/>
          </a:p>
          <a:p>
            <a:pPr marL="0" indent="0" algn="just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0" indent="0" algn="just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Effects</a:t>
            </a:r>
            <a:r>
              <a:rPr lang="en-US" dirty="0" smtClean="0"/>
              <a:t>:</a:t>
            </a:r>
            <a:r>
              <a:rPr dirty="0" smtClean="0"/>
              <a:t> </a:t>
            </a:r>
            <a:r>
              <a:rPr dirty="0"/>
              <a:t>Assets↑ $</a:t>
            </a:r>
            <a:r>
              <a:rPr dirty="0" smtClean="0"/>
              <a:t>50,000</a:t>
            </a:r>
            <a:r>
              <a:rPr lang="en-US" dirty="0" smtClean="0"/>
              <a:t> (Cash) ; </a:t>
            </a:r>
            <a:r>
              <a:rPr dirty="0" smtClean="0"/>
              <a:t>Capital</a:t>
            </a:r>
            <a:r>
              <a:rPr dirty="0"/>
              <a:t>↑ $</a:t>
            </a:r>
            <a:r>
              <a:rPr dirty="0" smtClean="0"/>
              <a:t>50,000</a:t>
            </a:r>
            <a:r>
              <a:rPr lang="en-US" dirty="0" smtClean="0"/>
              <a:t> (Capital)</a:t>
            </a:r>
            <a:endParaRPr dirty="0"/>
          </a:p>
        </p:txBody>
      </p:sp>
      <p:pic>
        <p:nvPicPr>
          <p:cNvPr id="256" name="Google Shape;220;p22" descr="Google Shape;220;p22"/>
          <p:cNvPicPr>
            <a:picLocks noChangeAspect="1"/>
          </p:cNvPicPr>
          <p:nvPr/>
        </p:nvPicPr>
        <p:blipFill>
          <a:blip r:embed="rId2">
            <a:extLst/>
          </a:blip>
          <a:srcRect t="16703" b="11296"/>
          <a:stretch>
            <a:fillRect/>
          </a:stretch>
        </p:blipFill>
        <p:spPr>
          <a:xfrm>
            <a:off x="6537775" y="1077874"/>
            <a:ext cx="2327027" cy="167547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25;p23"/>
          <p:cNvSpPr txBox="1">
            <a:spLocks noGrp="1"/>
          </p:cNvSpPr>
          <p:nvPr>
            <p:ph type="body" idx="1"/>
          </p:nvPr>
        </p:nvSpPr>
        <p:spPr>
          <a:xfrm>
            <a:off x="819150" y="1546574"/>
            <a:ext cx="7505700" cy="289230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3500"/>
              </a:lnSpc>
              <a:buSzTx/>
              <a:buNone/>
              <a:defRPr sz="17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2. Bought an asset </a:t>
            </a:r>
            <a:r>
              <a:rPr lang="en-US" sz="1800" dirty="0" smtClean="0"/>
              <a:t>by </a:t>
            </a:r>
            <a:r>
              <a:rPr lang="en-US" sz="1800" dirty="0" err="1" smtClean="0"/>
              <a:t>cheque</a:t>
            </a:r>
            <a:endParaRPr sz="1800" dirty="0" smtClean="0"/>
          </a:p>
          <a:p>
            <a:pPr marL="0" indent="685800" algn="just">
              <a:lnSpc>
                <a:spcPct val="103500"/>
              </a:lnSpc>
              <a:buSzTx/>
              <a:buNone/>
              <a:defRPr sz="17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bg2">
                    <a:lumMod val="75000"/>
                  </a:schemeClr>
                </a:solidFill>
              </a:rPr>
              <a:t>❖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sz="1800" dirty="0" smtClean="0">
                <a:solidFill>
                  <a:srgbClr val="858585"/>
                </a:solidFill>
              </a:rPr>
              <a:t>Assets increase</a:t>
            </a:r>
            <a:r>
              <a:rPr lang="en-US" sz="1800" dirty="0" smtClean="0">
                <a:solidFill>
                  <a:srgbClr val="858585"/>
                </a:solidFill>
              </a:rPr>
              <a:t>d. </a:t>
            </a:r>
            <a:r>
              <a:rPr sz="1800" dirty="0" smtClean="0">
                <a:solidFill>
                  <a:srgbClr val="858585"/>
                </a:solidFill>
              </a:rPr>
              <a:t>Assets decrease</a:t>
            </a:r>
            <a:r>
              <a:rPr lang="en-US" sz="1800" dirty="0" smtClean="0">
                <a:solidFill>
                  <a:srgbClr val="858585"/>
                </a:solidFill>
              </a:rPr>
              <a:t>d.</a:t>
            </a:r>
            <a:endParaRPr sz="1800" dirty="0" smtClean="0">
              <a:solidFill>
                <a:srgbClr val="858585"/>
              </a:solidFill>
            </a:endParaRPr>
          </a:p>
          <a:p>
            <a:pPr marL="0" indent="685800" algn="just">
              <a:lnSpc>
                <a:spcPct val="1035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❖</a:t>
            </a:r>
            <a:r>
              <a:rPr lang="en-US" sz="1800" dirty="0" smtClean="0"/>
              <a:t> </a:t>
            </a:r>
            <a:r>
              <a:rPr sz="1800" dirty="0" smtClean="0"/>
              <a:t>Total </a:t>
            </a:r>
            <a:r>
              <a:rPr sz="1800" dirty="0"/>
              <a:t>amount </a:t>
            </a:r>
            <a:r>
              <a:rPr sz="1800" dirty="0" smtClean="0"/>
              <a:t>remain</a:t>
            </a:r>
            <a:r>
              <a:rPr lang="en-US" sz="1800" dirty="0" smtClean="0"/>
              <a:t>ed</a:t>
            </a:r>
            <a:r>
              <a:rPr sz="1800" dirty="0" smtClean="0"/>
              <a:t> unchanged</a:t>
            </a:r>
            <a:r>
              <a:rPr lang="en-US" sz="1800" dirty="0" smtClean="0"/>
              <a:t>.</a:t>
            </a:r>
            <a:endParaRPr sz="1800" dirty="0"/>
          </a:p>
          <a:p>
            <a:pPr marL="0" indent="914400" algn="just">
              <a:lnSpc>
                <a:spcPct val="1035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 algn="just">
              <a:lnSpc>
                <a:spcPct val="1035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The firm bought a </a:t>
            </a:r>
            <a:r>
              <a:rPr sz="1800" dirty="0" smtClean="0"/>
              <a:t>van </a:t>
            </a:r>
            <a:r>
              <a:rPr lang="en-US" sz="1800" dirty="0" smtClean="0"/>
              <a:t>to deliver goods </a:t>
            </a:r>
            <a:r>
              <a:rPr sz="1800" dirty="0" smtClean="0"/>
              <a:t>for </a:t>
            </a:r>
            <a:r>
              <a:rPr sz="1800" dirty="0"/>
              <a:t>$30,000 by </a:t>
            </a:r>
            <a:r>
              <a:rPr sz="1800" dirty="0" err="1" smtClean="0"/>
              <a:t>cheque</a:t>
            </a:r>
            <a:r>
              <a:rPr lang="en-US" sz="1800" dirty="0" smtClean="0"/>
              <a:t>.</a:t>
            </a:r>
            <a:endParaRPr sz="1800" dirty="0"/>
          </a:p>
          <a:p>
            <a:pPr marL="0" indent="0" algn="just">
              <a:lnSpc>
                <a:spcPct val="1035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（Bank </a:t>
            </a:r>
            <a:r>
              <a:rPr sz="1800" dirty="0"/>
              <a:t>is an </a:t>
            </a:r>
            <a:r>
              <a:rPr sz="1800" dirty="0" smtClean="0"/>
              <a:t>Asset</a:t>
            </a:r>
            <a:r>
              <a:rPr lang="en-US" sz="1800" dirty="0" smtClean="0"/>
              <a:t>. V</a:t>
            </a:r>
            <a:r>
              <a:rPr sz="1800" dirty="0" smtClean="0"/>
              <a:t>an </a:t>
            </a:r>
            <a:r>
              <a:rPr sz="1800" dirty="0"/>
              <a:t>is an </a:t>
            </a:r>
            <a:r>
              <a:rPr sz="1800" dirty="0" smtClean="0"/>
              <a:t>Asset</a:t>
            </a:r>
            <a:r>
              <a:rPr lang="en-US" sz="1800" dirty="0" smtClean="0"/>
              <a:t>.</a:t>
            </a:r>
            <a:r>
              <a:rPr sz="1800" dirty="0" smtClean="0"/>
              <a:t>）</a:t>
            </a:r>
            <a:endParaRPr sz="1800" dirty="0"/>
          </a:p>
          <a:p>
            <a:pPr marL="0" indent="0" algn="just">
              <a:lnSpc>
                <a:spcPct val="1035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0" indent="0" algn="just">
              <a:lnSpc>
                <a:spcPct val="1035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Effects</a:t>
            </a:r>
            <a:r>
              <a:rPr lang="en-US" sz="1800" dirty="0" smtClean="0"/>
              <a:t>: </a:t>
            </a:r>
            <a:r>
              <a:rPr sz="1800" dirty="0" smtClean="0"/>
              <a:t>Assets</a:t>
            </a:r>
            <a:r>
              <a:rPr sz="1800" dirty="0"/>
              <a:t>↑ $30,000 (Van</a:t>
            </a:r>
            <a:r>
              <a:rPr sz="1800" dirty="0" smtClean="0"/>
              <a:t>)</a:t>
            </a:r>
            <a:r>
              <a:rPr lang="en-US" sz="1800" dirty="0" smtClean="0"/>
              <a:t> ; </a:t>
            </a:r>
            <a:r>
              <a:rPr sz="1800" dirty="0" smtClean="0"/>
              <a:t>Assets</a:t>
            </a:r>
            <a:r>
              <a:rPr sz="1800" dirty="0"/>
              <a:t>↓ $30,000 (Bank)</a:t>
            </a:r>
          </a:p>
          <a:p>
            <a:pPr marL="0" indent="914400" algn="just">
              <a:lnSpc>
                <a:spcPct val="103500"/>
              </a:lnSpc>
              <a:buSzTx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</a:p>
        </p:txBody>
      </p:sp>
      <p:sp>
        <p:nvSpPr>
          <p:cNvPr id="260" name="Google Shape;226;p23"/>
          <p:cNvSpPr txBox="1">
            <a:spLocks noGrp="1"/>
          </p:cNvSpPr>
          <p:nvPr>
            <p:ph type="title"/>
          </p:nvPr>
        </p:nvSpPr>
        <p:spPr>
          <a:xfrm>
            <a:off x="819150" y="6702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 smtClean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</a:t>
            </a:r>
            <a:r>
              <a:rPr lang="en-US" sz="2000" dirty="0" smtClean="0"/>
              <a:t>the Accounting Equation</a:t>
            </a:r>
            <a:endParaRPr sz="2000" dirty="0"/>
          </a:p>
        </p:txBody>
      </p:sp>
      <p:pic>
        <p:nvPicPr>
          <p:cNvPr id="261" name="Google Shape;227;p23" descr="Google Shape;227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8990" y="1435170"/>
            <a:ext cx="2513219" cy="251321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32;p24"/>
          <p:cNvSpPr txBox="1">
            <a:spLocks noGrp="1"/>
          </p:cNvSpPr>
          <p:nvPr>
            <p:ph type="body" idx="1"/>
          </p:nvPr>
        </p:nvSpPr>
        <p:spPr>
          <a:xfrm>
            <a:off x="690274" y="1452824"/>
            <a:ext cx="7912349" cy="2985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886967">
              <a:buSzTx/>
              <a:buNone/>
              <a:defRPr sz="16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3. Bought an asset on </a:t>
            </a:r>
            <a:r>
              <a:rPr sz="1800" dirty="0" smtClean="0"/>
              <a:t>credit</a:t>
            </a:r>
            <a:endParaRPr sz="1800" dirty="0"/>
          </a:p>
          <a:p>
            <a:pPr marL="0" indent="665225" algn="just" defTabSz="886967">
              <a:buSzTx/>
              <a:buNone/>
              <a:defRPr sz="16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bg2">
                    <a:lumMod val="75000"/>
                  </a:schemeClr>
                </a:solidFill>
              </a:rPr>
              <a:t>❖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sz="1800" dirty="0" smtClean="0">
                <a:solidFill>
                  <a:srgbClr val="858585"/>
                </a:solidFill>
              </a:rPr>
              <a:t>Assets </a:t>
            </a:r>
            <a:r>
              <a:rPr sz="1800" dirty="0">
                <a:solidFill>
                  <a:srgbClr val="858585"/>
                </a:solidFill>
              </a:rPr>
              <a:t>increas</a:t>
            </a:r>
            <a:r>
              <a:rPr lang="en-US" sz="1800" dirty="0" smtClean="0">
                <a:solidFill>
                  <a:srgbClr val="858585"/>
                </a:solidFill>
              </a:rPr>
              <a:t>ed. </a:t>
            </a:r>
            <a:r>
              <a:rPr sz="1800" dirty="0" smtClean="0">
                <a:solidFill>
                  <a:srgbClr val="858585"/>
                </a:solidFill>
              </a:rPr>
              <a:t>Liabilities increase</a:t>
            </a:r>
            <a:r>
              <a:rPr lang="en-US" sz="1800" dirty="0" smtClean="0">
                <a:solidFill>
                  <a:srgbClr val="858585"/>
                </a:solidFill>
              </a:rPr>
              <a:t>d.</a:t>
            </a:r>
            <a:endParaRPr sz="1800" dirty="0">
              <a:solidFill>
                <a:srgbClr val="858585"/>
              </a:solidFill>
            </a:endParaRPr>
          </a:p>
          <a:p>
            <a:pPr marL="0" indent="665225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❖</a:t>
            </a:r>
            <a:r>
              <a:rPr lang="en-US" sz="1800" dirty="0" smtClean="0"/>
              <a:t> </a:t>
            </a:r>
            <a:r>
              <a:rPr sz="1800" dirty="0" smtClean="0"/>
              <a:t>Total </a:t>
            </a:r>
            <a:r>
              <a:rPr sz="1800" dirty="0"/>
              <a:t>amount </a:t>
            </a:r>
            <a:r>
              <a:rPr sz="1800" dirty="0" smtClean="0"/>
              <a:t>increase</a:t>
            </a:r>
            <a:r>
              <a:rPr lang="en-US" sz="1800" dirty="0" smtClean="0"/>
              <a:t>d.</a:t>
            </a:r>
            <a:endParaRPr sz="1800" dirty="0"/>
          </a:p>
          <a:p>
            <a:pPr marL="0" indent="0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The firm bought a </a:t>
            </a:r>
            <a:r>
              <a:rPr lang="en-US" sz="1800" dirty="0" smtClean="0"/>
              <a:t>non-trading </a:t>
            </a:r>
            <a:r>
              <a:rPr sz="1800" dirty="0" smtClean="0"/>
              <a:t>motor </a:t>
            </a:r>
            <a:r>
              <a:rPr sz="1800" dirty="0"/>
              <a:t>van for $4,000 from ABC </a:t>
            </a:r>
            <a:r>
              <a:rPr sz="1800" dirty="0" smtClean="0"/>
              <a:t>C</a:t>
            </a:r>
            <a:r>
              <a:rPr lang="en-US" sz="1800" dirty="0" smtClean="0"/>
              <a:t>ompany on credit</a:t>
            </a:r>
            <a:r>
              <a:rPr sz="1800" dirty="0" smtClean="0"/>
              <a:t>.</a:t>
            </a:r>
            <a:endParaRPr sz="1800" dirty="0"/>
          </a:p>
          <a:p>
            <a:pPr marL="0" indent="0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（Motor van is an </a:t>
            </a:r>
            <a:r>
              <a:rPr sz="1800" dirty="0" smtClean="0"/>
              <a:t>Asset</a:t>
            </a:r>
            <a:r>
              <a:rPr lang="en-US" sz="1800" dirty="0" smtClean="0"/>
              <a:t>.</a:t>
            </a:r>
            <a:endParaRPr sz="1800" dirty="0"/>
          </a:p>
          <a:p>
            <a:pPr marL="0" indent="0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  Other </a:t>
            </a:r>
            <a:r>
              <a:rPr sz="1800" dirty="0" smtClean="0"/>
              <a:t>payables</a:t>
            </a:r>
            <a:r>
              <a:rPr lang="en-US" sz="1800" dirty="0" smtClean="0"/>
              <a:t> - </a:t>
            </a:r>
            <a:r>
              <a:rPr sz="1800" dirty="0" smtClean="0"/>
              <a:t>ABC Co</a:t>
            </a:r>
            <a:r>
              <a:rPr lang="en-US" sz="1800" dirty="0" smtClean="0"/>
              <a:t>mpany</a:t>
            </a:r>
            <a:r>
              <a:rPr sz="1800" dirty="0" smtClean="0"/>
              <a:t> </a:t>
            </a:r>
            <a:r>
              <a:rPr sz="1800" dirty="0"/>
              <a:t>is a </a:t>
            </a:r>
            <a:r>
              <a:rPr sz="1800" dirty="0" smtClean="0"/>
              <a:t>Liability</a:t>
            </a:r>
            <a:r>
              <a:rPr lang="en-US" sz="1800" dirty="0" smtClean="0"/>
              <a:t>.</a:t>
            </a:r>
            <a:r>
              <a:rPr sz="1800" dirty="0" smtClean="0"/>
              <a:t>）</a:t>
            </a:r>
            <a:endParaRPr sz="1800" dirty="0"/>
          </a:p>
          <a:p>
            <a:pPr marL="0" indent="0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marL="0" indent="0" algn="just" defTabSz="886967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Effects</a:t>
            </a:r>
            <a:r>
              <a:rPr lang="en-US" sz="1600" dirty="0" smtClean="0"/>
              <a:t>: </a:t>
            </a:r>
            <a:r>
              <a:rPr sz="1600" dirty="0" smtClean="0"/>
              <a:t>Assets</a:t>
            </a:r>
            <a:r>
              <a:rPr sz="1600" dirty="0"/>
              <a:t>↑ $4,000 (Motor van</a:t>
            </a:r>
            <a:r>
              <a:rPr sz="1600" dirty="0" smtClean="0"/>
              <a:t>)</a:t>
            </a:r>
            <a:r>
              <a:rPr lang="en-US" sz="1600" dirty="0" smtClean="0"/>
              <a:t> ; </a:t>
            </a:r>
            <a:r>
              <a:rPr sz="1600" dirty="0" smtClean="0"/>
              <a:t>Liabilities</a:t>
            </a:r>
            <a:r>
              <a:rPr sz="1600" dirty="0"/>
              <a:t>↑ $4,000 </a:t>
            </a:r>
            <a:r>
              <a:rPr sz="1600" dirty="0" smtClean="0"/>
              <a:t>(</a:t>
            </a:r>
            <a:r>
              <a:rPr lang="en-US" sz="1600" dirty="0" smtClean="0"/>
              <a:t>Other payables–ABC Company)</a:t>
            </a:r>
            <a:endParaRPr sz="1600" dirty="0"/>
          </a:p>
        </p:txBody>
      </p:sp>
      <p:sp>
        <p:nvSpPr>
          <p:cNvPr id="265" name="Google Shape;233;p24"/>
          <p:cNvSpPr txBox="1">
            <a:spLocks noGrp="1"/>
          </p:cNvSpPr>
          <p:nvPr>
            <p:ph type="title"/>
          </p:nvPr>
        </p:nvSpPr>
        <p:spPr>
          <a:xfrm>
            <a:off x="690274" y="633835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 smtClean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</a:t>
            </a:r>
            <a:r>
              <a:rPr lang="en-US" sz="2000" dirty="0" smtClean="0"/>
              <a:t>the Accounting Equation</a:t>
            </a:r>
            <a:endParaRPr sz="2000" dirty="0"/>
          </a:p>
        </p:txBody>
      </p:sp>
      <p:pic>
        <p:nvPicPr>
          <p:cNvPr id="266" name="Google Shape;234;p24" descr="Google Shape;23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4475" y="838279"/>
            <a:ext cx="1959251" cy="195925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39;p25"/>
          <p:cNvSpPr txBox="1">
            <a:spLocks noGrp="1"/>
          </p:cNvSpPr>
          <p:nvPr>
            <p:ph type="body" idx="1"/>
          </p:nvPr>
        </p:nvSpPr>
        <p:spPr>
          <a:xfrm>
            <a:off x="819150" y="1464550"/>
            <a:ext cx="7505700" cy="29742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SzTx/>
              <a:buNone/>
              <a:defRPr sz="17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4. </a:t>
            </a:r>
            <a:r>
              <a:rPr sz="1800" dirty="0" smtClean="0"/>
              <a:t>Borrow</a:t>
            </a:r>
            <a:r>
              <a:rPr lang="en-US" sz="1800" dirty="0" smtClean="0"/>
              <a:t>ed</a:t>
            </a:r>
            <a:r>
              <a:rPr sz="1800" dirty="0" smtClean="0"/>
              <a:t> </a:t>
            </a:r>
            <a:r>
              <a:rPr sz="1800" dirty="0"/>
              <a:t>money from people other than the owner</a:t>
            </a:r>
          </a:p>
          <a:p>
            <a:pPr marL="0" indent="673100" algn="just">
              <a:buSzTx/>
              <a:buNone/>
              <a:defRPr sz="17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>
                <a:solidFill>
                  <a:schemeClr val="bg2">
                    <a:lumMod val="75000"/>
                  </a:schemeClr>
                </a:solidFill>
              </a:rPr>
              <a:t>❖</a:t>
            </a:r>
            <a:r>
              <a:rPr sz="1800" dirty="0"/>
              <a:t>	</a:t>
            </a:r>
            <a:r>
              <a:rPr sz="1800" dirty="0">
                <a:solidFill>
                  <a:srgbClr val="858585"/>
                </a:solidFill>
              </a:rPr>
              <a:t>Assets </a:t>
            </a:r>
            <a:r>
              <a:rPr sz="1800" dirty="0" smtClean="0">
                <a:solidFill>
                  <a:srgbClr val="858585"/>
                </a:solidFill>
              </a:rPr>
              <a:t>increase</a:t>
            </a:r>
            <a:r>
              <a:rPr lang="en-US" sz="1800" dirty="0" smtClean="0">
                <a:solidFill>
                  <a:srgbClr val="858585"/>
                </a:solidFill>
              </a:rPr>
              <a:t>d. </a:t>
            </a:r>
            <a:r>
              <a:rPr sz="1800" dirty="0">
                <a:solidFill>
                  <a:srgbClr val="858585"/>
                </a:solidFill>
              </a:rPr>
              <a:t>Liabilities </a:t>
            </a:r>
            <a:r>
              <a:rPr sz="1800" dirty="0" smtClean="0">
                <a:solidFill>
                  <a:srgbClr val="858585"/>
                </a:solidFill>
              </a:rPr>
              <a:t>increase</a:t>
            </a:r>
            <a:r>
              <a:rPr lang="en-US" sz="1800" dirty="0" smtClean="0">
                <a:solidFill>
                  <a:srgbClr val="858585"/>
                </a:solidFill>
              </a:rPr>
              <a:t>d.</a:t>
            </a:r>
            <a:endParaRPr sz="1800" dirty="0">
              <a:solidFill>
                <a:srgbClr val="858585"/>
              </a:solidFill>
            </a:endParaRPr>
          </a:p>
          <a:p>
            <a:pPr marL="0" indent="67310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❖	Total amount </a:t>
            </a:r>
            <a:r>
              <a:rPr sz="1800" dirty="0" smtClean="0"/>
              <a:t>increase</a:t>
            </a:r>
            <a:r>
              <a:rPr lang="en-US" sz="1800" dirty="0" smtClean="0"/>
              <a:t>d.</a:t>
            </a: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The firm borrowed $20,000 from a </a:t>
            </a:r>
            <a:r>
              <a:rPr sz="1800" dirty="0" smtClean="0"/>
              <a:t>bank</a:t>
            </a:r>
            <a:r>
              <a:rPr lang="en-US" sz="1800" dirty="0" smtClean="0"/>
              <a:t>.</a:t>
            </a: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（</a:t>
            </a:r>
            <a:r>
              <a:rPr lang="en-US" sz="1800" dirty="0" smtClean="0"/>
              <a:t>B</a:t>
            </a:r>
            <a:r>
              <a:rPr sz="1800" dirty="0" smtClean="0"/>
              <a:t>ank </a:t>
            </a:r>
            <a:r>
              <a:rPr sz="1800" dirty="0"/>
              <a:t>is an </a:t>
            </a:r>
            <a:r>
              <a:rPr sz="1800" dirty="0" smtClean="0"/>
              <a:t>Asset</a:t>
            </a:r>
            <a:r>
              <a:rPr lang="en-US" sz="1800" dirty="0" smtClean="0"/>
              <a:t>. </a:t>
            </a:r>
            <a:r>
              <a:rPr sz="1800" dirty="0" smtClean="0"/>
              <a:t>Loan </a:t>
            </a:r>
            <a:r>
              <a:rPr sz="1800" dirty="0"/>
              <a:t>from Bank is a </a:t>
            </a:r>
            <a:r>
              <a:rPr sz="1800" dirty="0" smtClean="0"/>
              <a:t>Liability</a:t>
            </a:r>
            <a:r>
              <a:rPr lang="en-US" sz="1800" dirty="0" smtClean="0"/>
              <a:t>.</a:t>
            </a:r>
            <a:r>
              <a:rPr sz="1800" dirty="0" smtClean="0"/>
              <a:t>）</a:t>
            </a: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Effects</a:t>
            </a:r>
            <a:r>
              <a:rPr lang="en-US" sz="1800" dirty="0" smtClean="0"/>
              <a:t>: </a:t>
            </a:r>
            <a:r>
              <a:rPr sz="1800" dirty="0" smtClean="0"/>
              <a:t>Assets</a:t>
            </a:r>
            <a:r>
              <a:rPr sz="1800" dirty="0"/>
              <a:t>↑ $20,000 (Bank</a:t>
            </a:r>
            <a:r>
              <a:rPr sz="1800" dirty="0" smtClean="0"/>
              <a:t>)</a:t>
            </a:r>
            <a:r>
              <a:rPr lang="en-US" sz="1800" dirty="0" smtClean="0"/>
              <a:t> ; </a:t>
            </a:r>
            <a:r>
              <a:rPr sz="1800" dirty="0" smtClean="0"/>
              <a:t>Liabilities</a:t>
            </a:r>
            <a:r>
              <a:rPr sz="1800" dirty="0"/>
              <a:t>↑ $20,000 (Loan from Bank)</a:t>
            </a:r>
          </a:p>
        </p:txBody>
      </p:sp>
      <p:sp>
        <p:nvSpPr>
          <p:cNvPr id="270" name="Google Shape;240;p25"/>
          <p:cNvSpPr txBox="1">
            <a:spLocks noGrp="1"/>
          </p:cNvSpPr>
          <p:nvPr>
            <p:ph type="title"/>
          </p:nvPr>
        </p:nvSpPr>
        <p:spPr>
          <a:xfrm>
            <a:off x="819150" y="6702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 smtClean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</a:t>
            </a:r>
            <a:r>
              <a:rPr lang="en-US" sz="2000" dirty="0" smtClean="0"/>
              <a:t>the Accounting Equation</a:t>
            </a:r>
            <a:endParaRPr sz="2000" dirty="0"/>
          </a:p>
        </p:txBody>
      </p:sp>
      <p:pic>
        <p:nvPicPr>
          <p:cNvPr id="271" name="Google Shape;241;p25" descr="Google Shape;241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732" y="1059926"/>
            <a:ext cx="2419352" cy="189547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46;p26"/>
          <p:cNvSpPr txBox="1">
            <a:spLocks noGrp="1"/>
          </p:cNvSpPr>
          <p:nvPr>
            <p:ph type="body" idx="1"/>
          </p:nvPr>
        </p:nvSpPr>
        <p:spPr>
          <a:xfrm>
            <a:off x="819150" y="1546574"/>
            <a:ext cx="7505700" cy="2892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SzTx/>
              <a:buNone/>
              <a:defRPr sz="17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5. Repaid Liabilities</a:t>
            </a:r>
          </a:p>
          <a:p>
            <a:pPr marL="0" indent="685800" algn="just">
              <a:buSzTx/>
              <a:buNone/>
              <a:defRPr sz="17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bg2">
                    <a:lumMod val="75000"/>
                  </a:schemeClr>
                </a:solidFill>
              </a:rPr>
              <a:t>❖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sz="1800" dirty="0" smtClean="0">
                <a:solidFill>
                  <a:srgbClr val="858585"/>
                </a:solidFill>
              </a:rPr>
              <a:t>Assets decrease</a:t>
            </a:r>
            <a:r>
              <a:rPr lang="en-US" sz="1800" dirty="0" smtClean="0">
                <a:solidFill>
                  <a:srgbClr val="858585"/>
                </a:solidFill>
              </a:rPr>
              <a:t>d. </a:t>
            </a:r>
            <a:r>
              <a:rPr sz="1800" dirty="0">
                <a:solidFill>
                  <a:srgbClr val="858585"/>
                </a:solidFill>
              </a:rPr>
              <a:t>Liabilities </a:t>
            </a:r>
            <a:r>
              <a:rPr sz="1800" dirty="0" smtClean="0">
                <a:solidFill>
                  <a:srgbClr val="858585"/>
                </a:solidFill>
              </a:rPr>
              <a:t>decrease</a:t>
            </a:r>
            <a:r>
              <a:rPr lang="en-US" sz="1800" dirty="0" smtClean="0">
                <a:solidFill>
                  <a:srgbClr val="858585"/>
                </a:solidFill>
              </a:rPr>
              <a:t>d.</a:t>
            </a:r>
            <a:endParaRPr sz="1800" dirty="0">
              <a:solidFill>
                <a:srgbClr val="858585"/>
              </a:solidFill>
            </a:endParaRPr>
          </a:p>
          <a:p>
            <a:pPr marL="0" indent="68580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❖</a:t>
            </a:r>
            <a:r>
              <a:rPr lang="en-US" sz="1800" dirty="0" smtClean="0"/>
              <a:t> </a:t>
            </a:r>
            <a:r>
              <a:rPr sz="1800" dirty="0" smtClean="0"/>
              <a:t>Total </a:t>
            </a:r>
            <a:r>
              <a:rPr sz="1800" dirty="0"/>
              <a:t>amount </a:t>
            </a:r>
            <a:r>
              <a:rPr sz="1800" dirty="0" smtClean="0"/>
              <a:t>decrease</a:t>
            </a:r>
            <a:r>
              <a:rPr lang="en-US" sz="1800" dirty="0" smtClean="0"/>
              <a:t>d.</a:t>
            </a: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The firm repaid $10,000 for the bank </a:t>
            </a:r>
            <a:r>
              <a:rPr sz="1800" dirty="0" smtClean="0"/>
              <a:t>loan</a:t>
            </a:r>
            <a:r>
              <a:rPr lang="en-US" sz="1800" dirty="0" smtClean="0"/>
              <a:t>.</a:t>
            </a: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（Bank is an </a:t>
            </a:r>
            <a:r>
              <a:rPr sz="1800" dirty="0" smtClean="0"/>
              <a:t>Asset</a:t>
            </a:r>
            <a:r>
              <a:rPr lang="en-US" sz="1800" dirty="0" smtClean="0"/>
              <a:t>. </a:t>
            </a:r>
            <a:r>
              <a:rPr sz="1800" dirty="0" smtClean="0"/>
              <a:t>Loan </a:t>
            </a:r>
            <a:r>
              <a:rPr sz="1800" dirty="0"/>
              <a:t>from Bank is a </a:t>
            </a:r>
            <a:r>
              <a:rPr sz="1800" dirty="0" smtClean="0"/>
              <a:t>Liability</a:t>
            </a:r>
            <a:r>
              <a:rPr lang="en-US" sz="1800" dirty="0" smtClean="0"/>
              <a:t>.</a:t>
            </a:r>
            <a:r>
              <a:rPr sz="1800" dirty="0" smtClean="0"/>
              <a:t>）</a:t>
            </a: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0" indent="0" algn="just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Effects</a:t>
            </a:r>
            <a:r>
              <a:rPr lang="en-US" sz="1800" dirty="0" smtClean="0"/>
              <a:t>: </a:t>
            </a:r>
            <a:r>
              <a:rPr sz="1800" dirty="0" smtClean="0"/>
              <a:t>Assets</a:t>
            </a:r>
            <a:r>
              <a:rPr sz="1800" dirty="0"/>
              <a:t>↓ $10,000 (Bank</a:t>
            </a:r>
            <a:r>
              <a:rPr sz="1800" dirty="0" smtClean="0"/>
              <a:t>)</a:t>
            </a:r>
            <a:r>
              <a:rPr lang="en-US" sz="1800" dirty="0" smtClean="0"/>
              <a:t> ; </a:t>
            </a:r>
            <a:r>
              <a:rPr sz="1800" dirty="0" smtClean="0"/>
              <a:t>Liabilities</a:t>
            </a:r>
            <a:r>
              <a:rPr sz="1800" dirty="0"/>
              <a:t>↓ $10,000 (Loan from Bank)</a:t>
            </a:r>
          </a:p>
        </p:txBody>
      </p:sp>
      <p:sp>
        <p:nvSpPr>
          <p:cNvPr id="275" name="Google Shape;247;p26"/>
          <p:cNvSpPr txBox="1">
            <a:spLocks noGrp="1"/>
          </p:cNvSpPr>
          <p:nvPr>
            <p:ph type="title"/>
          </p:nvPr>
        </p:nvSpPr>
        <p:spPr>
          <a:xfrm>
            <a:off x="819150" y="6702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 smtClean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</a:t>
            </a:r>
            <a:r>
              <a:rPr lang="en-US" sz="2000" dirty="0" smtClean="0"/>
              <a:t>the Accounting Equation</a:t>
            </a:r>
            <a:endParaRPr sz="2000" dirty="0"/>
          </a:p>
        </p:txBody>
      </p:sp>
      <p:pic>
        <p:nvPicPr>
          <p:cNvPr id="276" name="Google Shape;248;p26" descr="Google Shape;248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5799" y="1142666"/>
            <a:ext cx="2592927" cy="203145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80" name="Google Shape;254;p27"/>
          <p:cNvSpPr txBox="1">
            <a:spLocks noGrp="1"/>
          </p:cNvSpPr>
          <p:nvPr>
            <p:ph type="title"/>
          </p:nvPr>
        </p:nvSpPr>
        <p:spPr>
          <a:xfrm>
            <a:off x="641350" y="6702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 smtClean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</a:t>
            </a:r>
            <a:r>
              <a:rPr lang="en-US" sz="2000" dirty="0" smtClean="0"/>
              <a:t>the Accounting Equation</a:t>
            </a:r>
            <a:endParaRPr sz="2000" dirty="0"/>
          </a:p>
        </p:txBody>
      </p:sp>
      <p:sp>
        <p:nvSpPr>
          <p:cNvPr id="281" name="Google Shape;253;p27"/>
          <p:cNvSpPr txBox="1">
            <a:spLocks noGrp="1"/>
          </p:cNvSpPr>
          <p:nvPr>
            <p:ph type="body" idx="1"/>
          </p:nvPr>
        </p:nvSpPr>
        <p:spPr>
          <a:xfrm>
            <a:off x="641350" y="1511424"/>
            <a:ext cx="8216943" cy="2927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886968">
              <a:buSzTx/>
              <a:buNone/>
              <a:defRPr sz="1552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6. Sold a non-current asset on </a:t>
            </a:r>
            <a:r>
              <a:rPr sz="1800" dirty="0" smtClean="0"/>
              <a:t>credit</a:t>
            </a:r>
            <a:r>
              <a:rPr lang="en-US" sz="1800" dirty="0" smtClean="0"/>
              <a:t> at cost</a:t>
            </a:r>
            <a:endParaRPr sz="1800" dirty="0"/>
          </a:p>
          <a:p>
            <a:pPr marL="0" indent="665226" algn="just" defTabSz="886968">
              <a:buSzTx/>
              <a:buNone/>
              <a:defRPr sz="1552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bg2">
                    <a:lumMod val="75000"/>
                  </a:schemeClr>
                </a:solidFill>
              </a:rPr>
              <a:t>❖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sz="1800" dirty="0" smtClean="0">
                <a:solidFill>
                  <a:srgbClr val="858585"/>
                </a:solidFill>
              </a:rPr>
              <a:t>Assets </a:t>
            </a:r>
            <a:r>
              <a:rPr lang="en-US" sz="1800" dirty="0" smtClean="0">
                <a:solidFill>
                  <a:srgbClr val="858585"/>
                </a:solidFill>
              </a:rPr>
              <a:t>de</a:t>
            </a:r>
            <a:r>
              <a:rPr sz="1800" dirty="0" smtClean="0">
                <a:solidFill>
                  <a:srgbClr val="858585"/>
                </a:solidFill>
              </a:rPr>
              <a:t>crease</a:t>
            </a:r>
            <a:r>
              <a:rPr lang="en-US" sz="1800" dirty="0" smtClean="0">
                <a:solidFill>
                  <a:srgbClr val="858585"/>
                </a:solidFill>
              </a:rPr>
              <a:t>d. </a:t>
            </a:r>
            <a:r>
              <a:rPr sz="1800" dirty="0" smtClean="0">
                <a:solidFill>
                  <a:srgbClr val="858585"/>
                </a:solidFill>
              </a:rPr>
              <a:t>Assets </a:t>
            </a:r>
            <a:r>
              <a:rPr lang="en-US" sz="1800" dirty="0" smtClean="0">
                <a:solidFill>
                  <a:srgbClr val="858585"/>
                </a:solidFill>
              </a:rPr>
              <a:t>in</a:t>
            </a:r>
            <a:r>
              <a:rPr sz="1800" dirty="0" smtClean="0">
                <a:solidFill>
                  <a:srgbClr val="858585"/>
                </a:solidFill>
              </a:rPr>
              <a:t>crease</a:t>
            </a:r>
            <a:r>
              <a:rPr lang="en-US" sz="1800" dirty="0" smtClean="0">
                <a:solidFill>
                  <a:srgbClr val="858585"/>
                </a:solidFill>
              </a:rPr>
              <a:t>d.</a:t>
            </a:r>
            <a:endParaRPr sz="1800" dirty="0">
              <a:solidFill>
                <a:srgbClr val="858585"/>
              </a:solidFill>
            </a:endParaRPr>
          </a:p>
          <a:p>
            <a:pPr marL="0" indent="665226" algn="just" defTabSz="886968">
              <a:buSzTx/>
              <a:buNone/>
              <a:defRPr sz="1552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❖</a:t>
            </a:r>
            <a:r>
              <a:rPr lang="en-US" sz="1800" dirty="0" smtClean="0"/>
              <a:t> </a:t>
            </a:r>
            <a:r>
              <a:rPr sz="1800" dirty="0" smtClean="0"/>
              <a:t>Total </a:t>
            </a:r>
            <a:r>
              <a:rPr sz="1800" dirty="0"/>
              <a:t>amount </a:t>
            </a:r>
            <a:r>
              <a:rPr sz="1800" dirty="0" smtClean="0"/>
              <a:t>remain</a:t>
            </a:r>
            <a:r>
              <a:rPr lang="en-US" sz="1800" dirty="0" smtClean="0"/>
              <a:t>ed</a:t>
            </a:r>
            <a:r>
              <a:rPr sz="1800" dirty="0" smtClean="0"/>
              <a:t> unchanged</a:t>
            </a:r>
            <a:r>
              <a:rPr lang="en-US" sz="1800" dirty="0" smtClean="0"/>
              <a:t>.</a:t>
            </a:r>
            <a:endParaRPr sz="1800" dirty="0"/>
          </a:p>
          <a:p>
            <a:pPr marL="0" indent="0" algn="just" defTabSz="886968">
              <a:buSzTx/>
              <a:buNone/>
              <a:defRPr sz="1552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 algn="just" defTabSz="886968">
              <a:buSzTx/>
              <a:buNone/>
              <a:defRPr sz="1552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The firm sold </a:t>
            </a:r>
            <a:r>
              <a:rPr lang="en-US" sz="1800" dirty="0" smtClean="0"/>
              <a:t>an old </a:t>
            </a:r>
            <a:r>
              <a:rPr sz="1800" dirty="0" smtClean="0"/>
              <a:t>machine</a:t>
            </a:r>
            <a:r>
              <a:rPr lang="en-US" sz="1800" dirty="0" smtClean="0"/>
              <a:t> o</a:t>
            </a:r>
            <a:r>
              <a:rPr sz="1800" dirty="0" smtClean="0"/>
              <a:t>f </a:t>
            </a:r>
            <a:r>
              <a:rPr sz="1800" dirty="0"/>
              <a:t>$6,900 </a:t>
            </a:r>
            <a:r>
              <a:rPr lang="en-US" sz="1800" dirty="0" smtClean="0"/>
              <a:t>at cost </a:t>
            </a:r>
            <a:r>
              <a:rPr sz="1800" dirty="0" smtClean="0"/>
              <a:t>to </a:t>
            </a:r>
            <a:r>
              <a:rPr sz="1800" dirty="0"/>
              <a:t>the SKH </a:t>
            </a:r>
            <a:r>
              <a:rPr sz="1800" dirty="0" smtClean="0"/>
              <a:t>company</a:t>
            </a:r>
            <a:r>
              <a:rPr lang="en-US" sz="1800" dirty="0" smtClean="0"/>
              <a:t> on credit.</a:t>
            </a:r>
            <a:endParaRPr sz="1800" dirty="0"/>
          </a:p>
          <a:p>
            <a:pPr marL="0" indent="0" algn="just" defTabSz="886968">
              <a:buSzTx/>
              <a:buNone/>
              <a:defRPr sz="1552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（</a:t>
            </a:r>
            <a:r>
              <a:rPr lang="en-US" sz="1800" dirty="0"/>
              <a:t>Machine is an Asset</a:t>
            </a:r>
            <a:r>
              <a:rPr lang="en-US" sz="1800" dirty="0" smtClean="0"/>
              <a:t>. </a:t>
            </a:r>
            <a:r>
              <a:rPr sz="1800" dirty="0" smtClean="0"/>
              <a:t>Other receivables</a:t>
            </a:r>
            <a:r>
              <a:rPr lang="en-US" sz="1800" dirty="0" smtClean="0"/>
              <a:t> -</a:t>
            </a:r>
            <a:r>
              <a:rPr sz="1800" dirty="0" smtClean="0"/>
              <a:t> </a:t>
            </a:r>
            <a:r>
              <a:rPr sz="1800" dirty="0"/>
              <a:t>SKH company is an </a:t>
            </a:r>
            <a:r>
              <a:rPr sz="1800" dirty="0" smtClean="0"/>
              <a:t>Asset</a:t>
            </a:r>
            <a:r>
              <a:rPr lang="en-US" sz="1800" dirty="0" smtClean="0"/>
              <a:t>. </a:t>
            </a:r>
            <a:r>
              <a:rPr sz="1800" dirty="0" smtClean="0"/>
              <a:t>）</a:t>
            </a:r>
            <a:endParaRPr sz="1800" dirty="0"/>
          </a:p>
          <a:p>
            <a:pPr marL="0" indent="0" algn="just" defTabSz="886968">
              <a:buSzTx/>
              <a:buNone/>
              <a:defRPr sz="1552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0" indent="0" defTabSz="886968">
              <a:spcBef>
                <a:spcPts val="1100"/>
              </a:spcBef>
              <a:buSzTx/>
              <a:buNone/>
              <a:defRPr sz="1552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700" dirty="0" smtClean="0"/>
              <a:t>Effects</a:t>
            </a:r>
            <a:r>
              <a:rPr lang="en-US" sz="1700" dirty="0" smtClean="0"/>
              <a:t>: </a:t>
            </a:r>
            <a:r>
              <a:rPr lang="en-US" sz="1700" dirty="0"/>
              <a:t>Assets↓ $6,900 (</a:t>
            </a:r>
            <a:r>
              <a:rPr lang="en-US" sz="1700" dirty="0" smtClean="0"/>
              <a:t>Machine) ; </a:t>
            </a:r>
            <a:r>
              <a:rPr sz="1700" dirty="0" smtClean="0"/>
              <a:t>Assets</a:t>
            </a:r>
            <a:r>
              <a:rPr sz="1700" dirty="0"/>
              <a:t>↑ $6,900 </a:t>
            </a:r>
            <a:r>
              <a:rPr sz="1700" dirty="0" smtClean="0"/>
              <a:t>(</a:t>
            </a:r>
            <a:r>
              <a:rPr lang="en-GB" sz="1700" dirty="0"/>
              <a:t>Other </a:t>
            </a:r>
            <a:r>
              <a:rPr lang="en-GB" sz="1700" dirty="0" smtClean="0"/>
              <a:t>receivables – SKH Company</a:t>
            </a:r>
            <a:r>
              <a:rPr sz="1700" dirty="0" smtClean="0"/>
              <a:t>)</a:t>
            </a:r>
            <a:r>
              <a:rPr lang="en-US" sz="1700" dirty="0" smtClean="0"/>
              <a:t> </a:t>
            </a:r>
            <a:endParaRPr sz="17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59;p28"/>
          <p:cNvSpPr txBox="1">
            <a:spLocks noGrp="1"/>
          </p:cNvSpPr>
          <p:nvPr>
            <p:ph type="title"/>
          </p:nvPr>
        </p:nvSpPr>
        <p:spPr>
          <a:xfrm>
            <a:off x="819150" y="578224"/>
            <a:ext cx="7991700" cy="954600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25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 smtClean="0"/>
              <a:t>Class Activity</a:t>
            </a:r>
            <a:r>
              <a:rPr sz="2000" dirty="0" smtClean="0"/>
              <a:t> </a:t>
            </a:r>
            <a:r>
              <a:rPr sz="2000" dirty="0"/>
              <a:t>- </a:t>
            </a:r>
            <a:r>
              <a:rPr lang="en-US" sz="2000" dirty="0" smtClean="0"/>
              <a:t>I</a:t>
            </a:r>
            <a:r>
              <a:rPr sz="2000" dirty="0" smtClean="0"/>
              <a:t>dentify </a:t>
            </a:r>
            <a:r>
              <a:rPr sz="2000" dirty="0"/>
              <a:t>how </a:t>
            </a:r>
            <a:r>
              <a:rPr lang="en-GB" sz="2000" dirty="0" smtClean="0"/>
              <a:t>business </a:t>
            </a:r>
            <a:r>
              <a:rPr sz="2000" dirty="0" smtClean="0"/>
              <a:t>transactions affect</a:t>
            </a:r>
            <a:r>
              <a:rPr lang="en-US" sz="2000" dirty="0" smtClean="0"/>
              <a:t> the</a:t>
            </a:r>
            <a:r>
              <a:rPr sz="2000" dirty="0" smtClean="0"/>
              <a:t> </a:t>
            </a:r>
            <a:r>
              <a:rPr sz="2000" dirty="0"/>
              <a:t>accounting equation</a:t>
            </a:r>
          </a:p>
        </p:txBody>
      </p:sp>
      <p:sp>
        <p:nvSpPr>
          <p:cNvPr id="284" name="Google Shape;260;p28"/>
          <p:cNvSpPr txBox="1">
            <a:spLocks noGrp="1"/>
          </p:cNvSpPr>
          <p:nvPr>
            <p:ph type="body" sz="half" idx="1"/>
          </p:nvPr>
        </p:nvSpPr>
        <p:spPr>
          <a:xfrm>
            <a:off x="748848" y="1869475"/>
            <a:ext cx="6133803" cy="27234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61950">
              <a:buClr>
                <a:srgbClr val="666666"/>
              </a:buClr>
              <a:buSzPts val="2100"/>
              <a:buFont typeface="Helvetica"/>
              <a:buChar char="❖"/>
              <a:defRPr sz="21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 smtClean="0"/>
              <a:t>W</a:t>
            </a:r>
            <a:r>
              <a:rPr sz="1800" dirty="0" smtClean="0"/>
              <a:t>ork </a:t>
            </a:r>
            <a:r>
              <a:rPr sz="1800" dirty="0"/>
              <a:t>with your </a:t>
            </a:r>
            <a:r>
              <a:rPr sz="1800" dirty="0" smtClean="0"/>
              <a:t>partners</a:t>
            </a:r>
            <a:r>
              <a:rPr lang="en-US" sz="1800" dirty="0" smtClean="0"/>
              <a:t>.</a:t>
            </a:r>
            <a:endParaRPr sz="1800" dirty="0"/>
          </a:p>
          <a:p>
            <a:pPr indent="-361950">
              <a:buClr>
                <a:srgbClr val="666666"/>
              </a:buClr>
              <a:buSzPts val="2100"/>
              <a:buFont typeface="Helvetica"/>
              <a:buChar char="❖"/>
              <a:defRPr sz="21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Identify how the </a:t>
            </a:r>
            <a:r>
              <a:rPr lang="en-GB" sz="1800" dirty="0" smtClean="0"/>
              <a:t>business </a:t>
            </a:r>
            <a:r>
              <a:rPr sz="1800" dirty="0" smtClean="0"/>
              <a:t>transactions </a:t>
            </a:r>
            <a:r>
              <a:rPr sz="1800" dirty="0"/>
              <a:t>affect the </a:t>
            </a:r>
            <a:r>
              <a:rPr sz="1800" dirty="0" smtClean="0"/>
              <a:t>accounting</a:t>
            </a:r>
            <a:r>
              <a:rPr lang="en-US" sz="1800" dirty="0" smtClean="0"/>
              <a:t> </a:t>
            </a:r>
            <a:r>
              <a:rPr sz="1800" dirty="0" smtClean="0"/>
              <a:t>equation</a:t>
            </a:r>
            <a:r>
              <a:rPr lang="en-US" sz="1800" dirty="0" smtClean="0"/>
              <a:t>.</a:t>
            </a:r>
            <a:endParaRPr sz="1800" dirty="0"/>
          </a:p>
          <a:p>
            <a:pPr indent="-361950">
              <a:buClr>
                <a:srgbClr val="666666"/>
              </a:buClr>
              <a:buSzPts val="2100"/>
              <a:buFont typeface="Helvetica"/>
              <a:buChar char="❖"/>
              <a:defRPr sz="21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 smtClean="0"/>
              <a:t>You have </a:t>
            </a:r>
            <a:r>
              <a:rPr sz="1800" dirty="0" smtClean="0"/>
              <a:t>8 </a:t>
            </a:r>
            <a:r>
              <a:rPr sz="1800" dirty="0"/>
              <a:t>minutes for this </a:t>
            </a:r>
            <a:r>
              <a:rPr sz="1800" dirty="0" smtClean="0"/>
              <a:t>part</a:t>
            </a:r>
            <a:r>
              <a:rPr lang="en-US" sz="1800" dirty="0" smtClean="0"/>
              <a:t>.</a:t>
            </a:r>
            <a:endParaRPr sz="1800" dirty="0"/>
          </a:p>
          <a:p>
            <a:pPr indent="-361950">
              <a:buClr>
                <a:srgbClr val="666666"/>
              </a:buClr>
              <a:buSzPts val="2100"/>
              <a:buFont typeface="Helvetica"/>
              <a:buChar char="❖"/>
              <a:defRPr sz="21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You </a:t>
            </a:r>
            <a:r>
              <a:rPr lang="en-US" sz="1800" dirty="0" smtClean="0"/>
              <a:t>can </a:t>
            </a:r>
            <a:r>
              <a:rPr sz="1800" dirty="0" smtClean="0"/>
              <a:t>discuss </a:t>
            </a:r>
            <a:r>
              <a:rPr sz="1800" dirty="0"/>
              <a:t>with your </a:t>
            </a:r>
            <a:r>
              <a:rPr sz="1800" dirty="0" smtClean="0"/>
              <a:t>partner</a:t>
            </a:r>
            <a:r>
              <a:rPr lang="en-US" sz="1800" dirty="0" smtClean="0"/>
              <a:t>s and c</a:t>
            </a:r>
            <a:r>
              <a:rPr sz="1800" dirty="0" smtClean="0"/>
              <a:t>heck </a:t>
            </a:r>
            <a:r>
              <a:rPr sz="1800" dirty="0"/>
              <a:t>the answers </a:t>
            </a:r>
            <a:r>
              <a:rPr sz="1800" dirty="0" smtClean="0"/>
              <a:t>together</a:t>
            </a:r>
            <a:r>
              <a:rPr lang="en-US" sz="1800" dirty="0" smtClean="0"/>
              <a:t>.</a:t>
            </a:r>
            <a:endParaRPr sz="1800" dirty="0"/>
          </a:p>
        </p:txBody>
      </p:sp>
      <p:pic>
        <p:nvPicPr>
          <p:cNvPr id="285" name="Google Shape;261;p28" descr="Google Shape;261;p28"/>
          <p:cNvPicPr>
            <a:picLocks noChangeAspect="1"/>
          </p:cNvPicPr>
          <p:nvPr/>
        </p:nvPicPr>
        <p:blipFill>
          <a:blip r:embed="rId2">
            <a:extLst/>
          </a:blip>
          <a:srcRect l="6533" t="18981" r="7154" b="20875"/>
          <a:stretch>
            <a:fillRect/>
          </a:stretch>
        </p:blipFill>
        <p:spPr>
          <a:xfrm>
            <a:off x="6634387" y="1328991"/>
            <a:ext cx="2216502" cy="205035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67;p29"/>
          <p:cNvGraphicFramePr/>
          <p:nvPr>
            <p:extLst>
              <p:ext uri="{D42A27DB-BD31-4B8C-83A1-F6EECF244321}">
                <p14:modId xmlns:p14="http://schemas.microsoft.com/office/powerpoint/2010/main" val="370492167"/>
              </p:ext>
            </p:extLst>
          </p:nvPr>
        </p:nvGraphicFramePr>
        <p:xfrm>
          <a:off x="221786" y="217693"/>
          <a:ext cx="8687175" cy="47461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0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dirty="0" smtClean="0"/>
                        <a:t>Transactions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dirty="0" smtClean="0"/>
                        <a:t>W</a:t>
                      </a:r>
                      <a:r>
                        <a:rPr dirty="0" smtClean="0"/>
                        <a:t>hich </a:t>
                      </a:r>
                      <a:r>
                        <a:rPr lang="en-US" dirty="0" smtClean="0"/>
                        <a:t>item</a:t>
                      </a:r>
                      <a:r>
                        <a:rPr dirty="0" smtClean="0"/>
                        <a:t>s </a:t>
                      </a:r>
                      <a:r>
                        <a:rPr dirty="0"/>
                        <a:t>(accounts)* of the accounting equation </a:t>
                      </a:r>
                      <a:r>
                        <a:rPr lang="en-US" dirty="0" smtClean="0"/>
                        <a:t>are affected?</a:t>
                      </a:r>
                      <a:endParaRPr dirty="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Show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effect (Increase or Decrease).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Would the accounting equation remain </a:t>
                      </a:r>
                      <a:r>
                        <a:rPr dirty="0" smtClean="0"/>
                        <a:t>balanced?</a:t>
                      </a:r>
                      <a:endParaRPr dirty="0"/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owner introduced $50,000 cash to the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business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solidFill>
                          <a:srgbClr val="233A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firm bought a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motor van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altLang="zh-TW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(for operation)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$6,000 from ABC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ompany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credit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solidFill>
                          <a:srgbClr val="233A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firm bought a factory 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production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$900,000 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cash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solidFill>
                          <a:srgbClr val="233A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10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dirty="0" smtClean="0"/>
                        <a:t>4</a:t>
                      </a:r>
                      <a:r>
                        <a:rPr dirty="0" smtClean="0"/>
                        <a:t>) </a:t>
                      </a:r>
                      <a:r>
                        <a:rPr dirty="0"/>
                        <a:t>The firm borrowed $30,000 from a </a:t>
                      </a:r>
                      <a:r>
                        <a:rPr lang="en-US" dirty="0" smtClean="0"/>
                        <a:t>bank.</a:t>
                      </a:r>
                      <a:endParaRPr dirty="0"/>
                    </a:p>
                    <a:p>
                      <a:pPr algn="l">
                        <a:lnSpc>
                          <a:spcPct val="115000"/>
                        </a:lnSpc>
                        <a:defRPr sz="110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firm repaid $25,000 for the bank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loan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by </a:t>
                      </a:r>
                      <a:r>
                        <a:rPr lang="en-US" sz="1100" dirty="0" err="1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cheque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solidFill>
                          <a:srgbClr val="233A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84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business sold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old </a:t>
                      </a:r>
                      <a:r>
                        <a:rPr sz="1100" dirty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office furniture </a:t>
                      </a:r>
                      <a:r>
                        <a:rPr lang="en-US" altLang="zh-HK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$3,500 </a:t>
                      </a:r>
                      <a:r>
                        <a:rPr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credit</a:t>
                      </a:r>
                      <a:r>
                        <a:rPr lang="en-US" sz="1100" dirty="0" smtClean="0">
                          <a:solidFill>
                            <a:srgbClr val="233A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at cost.</a:t>
                      </a:r>
                      <a:endParaRPr sz="1100" dirty="0">
                        <a:solidFill>
                          <a:srgbClr val="233A4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sz="11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9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34;p14"/>
          <p:cNvSpPr txBox="1">
            <a:spLocks noGrp="1"/>
          </p:cNvSpPr>
          <p:nvPr>
            <p:ph type="title"/>
          </p:nvPr>
        </p:nvSpPr>
        <p:spPr>
          <a:xfrm>
            <a:off x="677124" y="584650"/>
            <a:ext cx="7505701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Lesson Flow</a:t>
            </a:r>
          </a:p>
        </p:txBody>
      </p:sp>
      <p:sp>
        <p:nvSpPr>
          <p:cNvPr id="179" name="Google Shape;135;p14"/>
          <p:cNvSpPr/>
          <p:nvPr/>
        </p:nvSpPr>
        <p:spPr>
          <a:xfrm rot="984884" flipH="1">
            <a:off x="6450965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0" name="Google Shape;136;p14"/>
          <p:cNvSpPr/>
          <p:nvPr/>
        </p:nvSpPr>
        <p:spPr>
          <a:xfrm rot="20615116">
            <a:off x="5428443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1" name="Google Shape;137;p14"/>
          <p:cNvSpPr/>
          <p:nvPr/>
        </p:nvSpPr>
        <p:spPr>
          <a:xfrm rot="984884" flipH="1">
            <a:off x="4393672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2" name="Google Shape;138;p14"/>
          <p:cNvSpPr/>
          <p:nvPr/>
        </p:nvSpPr>
        <p:spPr>
          <a:xfrm rot="20615116">
            <a:off x="3371150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3" name="Google Shape;139;p14"/>
          <p:cNvSpPr/>
          <p:nvPr/>
        </p:nvSpPr>
        <p:spPr>
          <a:xfrm rot="984884" flipH="1">
            <a:off x="2340493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88" name="Google Shape;140;p14"/>
          <p:cNvGrpSpPr/>
          <p:nvPr/>
        </p:nvGrpSpPr>
        <p:grpSpPr>
          <a:xfrm>
            <a:off x="2565226" y="3120060"/>
            <a:ext cx="1712704" cy="1250688"/>
            <a:chOff x="0" y="29274"/>
            <a:chExt cx="1712703" cy="1250687"/>
          </a:xfrm>
        </p:grpSpPr>
        <p:sp>
          <p:nvSpPr>
            <p:cNvPr id="184" name="Google Shape;141;p14"/>
            <p:cNvSpPr/>
            <p:nvPr/>
          </p:nvSpPr>
          <p:spPr>
            <a:xfrm rot="19810525">
              <a:off x="773340" y="29274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1B786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85" name="Google Shape;142;p14"/>
            <p:cNvSpPr/>
            <p:nvPr/>
          </p:nvSpPr>
          <p:spPr>
            <a:xfrm>
              <a:off x="0" y="527216"/>
              <a:ext cx="1712703" cy="703502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86" name="Google Shape;143;p14"/>
            <p:cNvSpPr txBox="1"/>
            <p:nvPr/>
          </p:nvSpPr>
          <p:spPr>
            <a:xfrm>
              <a:off x="44250" y="564416"/>
              <a:ext cx="1624203" cy="71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 algn="ctr">
                <a:lnSpc>
                  <a:spcPct val="115000"/>
                </a:lnSpc>
                <a:defRPr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rPr dirty="0"/>
                <a:t>Teaching Part 1 </a:t>
              </a:r>
              <a:r>
                <a:rPr lang="en-US" altLang="zh-HK" sz="1000" dirty="0" smtClean="0"/>
                <a:t>–</a:t>
              </a:r>
              <a:r>
                <a:rPr sz="1000" dirty="0" smtClean="0"/>
                <a:t> </a:t>
              </a:r>
              <a:endParaRPr lang="en-US" sz="1000" dirty="0" smtClean="0"/>
            </a:p>
            <a:p>
              <a:pPr algn="ctr">
                <a:lnSpc>
                  <a:spcPct val="115000"/>
                </a:lnSpc>
                <a:defRPr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rPr lang="en-US" sz="1000" dirty="0" smtClean="0"/>
                <a:t>Three</a:t>
              </a:r>
              <a:r>
                <a:rPr sz="1000" dirty="0" smtClean="0"/>
                <a:t> </a:t>
              </a:r>
              <a:r>
                <a:rPr sz="1000" dirty="0"/>
                <a:t>components </a:t>
              </a:r>
              <a:r>
                <a:rPr sz="1000" dirty="0" smtClean="0"/>
                <a:t>of</a:t>
              </a:r>
              <a:r>
                <a:rPr lang="en-US" sz="1000" dirty="0" smtClean="0"/>
                <a:t> </a:t>
              </a:r>
              <a:r>
                <a:rPr sz="1000" dirty="0" smtClean="0"/>
                <a:t>accounting </a:t>
              </a:r>
              <a:r>
                <a:rPr sz="1000" dirty="0"/>
                <a:t>equation</a:t>
              </a:r>
            </a:p>
          </p:txBody>
        </p:sp>
        <p:sp>
          <p:nvSpPr>
            <p:cNvPr id="187" name="Google Shape;144;p14"/>
            <p:cNvSpPr/>
            <p:nvPr/>
          </p:nvSpPr>
          <p:spPr>
            <a:xfrm>
              <a:off x="811351" y="462567"/>
              <a:ext cx="90002" cy="67502"/>
            </a:xfrm>
            <a:prstGeom prst="triangle">
              <a:avLst/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193" name="Google Shape;145;p14"/>
          <p:cNvGrpSpPr/>
          <p:nvPr/>
        </p:nvGrpSpPr>
        <p:grpSpPr>
          <a:xfrm>
            <a:off x="4615627" y="3120060"/>
            <a:ext cx="1712704" cy="1201445"/>
            <a:chOff x="0" y="29274"/>
            <a:chExt cx="1712703" cy="1201444"/>
          </a:xfrm>
        </p:grpSpPr>
        <p:sp>
          <p:nvSpPr>
            <p:cNvPr id="189" name="Google Shape;146;p14"/>
            <p:cNvSpPr/>
            <p:nvPr/>
          </p:nvSpPr>
          <p:spPr>
            <a:xfrm rot="19810525">
              <a:off x="776118" y="29274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85858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90" name="Google Shape;147;p14"/>
            <p:cNvSpPr/>
            <p:nvPr/>
          </p:nvSpPr>
          <p:spPr>
            <a:xfrm>
              <a:off x="0" y="527216"/>
              <a:ext cx="1712703" cy="703502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91" name="Google Shape;148;p14"/>
            <p:cNvSpPr txBox="1"/>
            <p:nvPr/>
          </p:nvSpPr>
          <p:spPr>
            <a:xfrm>
              <a:off x="44242" y="436431"/>
              <a:ext cx="1624203" cy="71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defRPr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/>
                <a:t>In-Class Activity - how daily </a:t>
              </a:r>
              <a:r>
                <a:rPr lang="en-GB" dirty="0"/>
                <a:t>b</a:t>
              </a:r>
              <a:r>
                <a:rPr lang="en-GB" dirty="0" smtClean="0"/>
                <a:t>usiness </a:t>
              </a:r>
              <a:r>
                <a:rPr dirty="0" smtClean="0"/>
                <a:t>transactions </a:t>
              </a:r>
              <a:r>
                <a:rPr dirty="0"/>
                <a:t>affect the accounting equation</a:t>
              </a:r>
            </a:p>
          </p:txBody>
        </p:sp>
        <p:sp>
          <p:nvSpPr>
            <p:cNvPr id="192" name="Google Shape;149;p14"/>
            <p:cNvSpPr/>
            <p:nvPr/>
          </p:nvSpPr>
          <p:spPr>
            <a:xfrm>
              <a:off x="811350" y="462567"/>
              <a:ext cx="90002" cy="67502"/>
            </a:xfrm>
            <a:prstGeom prst="triangl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194" name="Google Shape;150;p14"/>
          <p:cNvSpPr/>
          <p:nvPr/>
        </p:nvSpPr>
        <p:spPr>
          <a:xfrm rot="20615116">
            <a:off x="1317973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99" name="Google Shape;151;p14"/>
          <p:cNvGrpSpPr/>
          <p:nvPr/>
        </p:nvGrpSpPr>
        <p:grpSpPr>
          <a:xfrm>
            <a:off x="1523276" y="1768929"/>
            <a:ext cx="1756952" cy="1246758"/>
            <a:chOff x="-1" y="-1"/>
            <a:chExt cx="1756950" cy="1246756"/>
          </a:xfrm>
        </p:grpSpPr>
        <p:sp>
          <p:nvSpPr>
            <p:cNvPr id="195" name="Google Shape;152;p14"/>
            <p:cNvSpPr/>
            <p:nvPr/>
          </p:nvSpPr>
          <p:spPr>
            <a:xfrm>
              <a:off x="-2" y="-2"/>
              <a:ext cx="1712704" cy="703504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96" name="Google Shape;153;p14"/>
            <p:cNvSpPr/>
            <p:nvPr/>
          </p:nvSpPr>
          <p:spPr>
            <a:xfrm rot="10800000">
              <a:off x="811324" y="699092"/>
              <a:ext cx="90003" cy="67503"/>
            </a:xfrm>
            <a:prstGeom prst="triangle">
              <a:avLst/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97" name="Google Shape;154;p14"/>
            <p:cNvSpPr txBox="1"/>
            <p:nvPr/>
          </p:nvSpPr>
          <p:spPr>
            <a:xfrm>
              <a:off x="44245" y="37193"/>
              <a:ext cx="1712705" cy="510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spcBef>
                  <a:spcPts val="1600"/>
                </a:spcBef>
                <a:def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/>
                <a:t>Introduction to new topic - Accounting Equation</a:t>
              </a:r>
            </a:p>
          </p:txBody>
        </p:sp>
        <p:sp>
          <p:nvSpPr>
            <p:cNvPr id="198" name="Google Shape;155;p14"/>
            <p:cNvSpPr/>
            <p:nvPr/>
          </p:nvSpPr>
          <p:spPr>
            <a:xfrm rot="19810525">
              <a:off x="773290" y="1057026"/>
              <a:ext cx="160455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1B786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grpSp>
        <p:nvGrpSpPr>
          <p:cNvPr id="204" name="Google Shape;156;p14"/>
          <p:cNvGrpSpPr/>
          <p:nvPr/>
        </p:nvGrpSpPr>
        <p:grpSpPr>
          <a:xfrm>
            <a:off x="5630633" y="1768928"/>
            <a:ext cx="1712704" cy="1217486"/>
            <a:chOff x="0" y="-1"/>
            <a:chExt cx="1712703" cy="1217484"/>
          </a:xfrm>
        </p:grpSpPr>
        <p:sp>
          <p:nvSpPr>
            <p:cNvPr id="200" name="Google Shape;157;p14"/>
            <p:cNvSpPr/>
            <p:nvPr/>
          </p:nvSpPr>
          <p:spPr>
            <a:xfrm rot="19810525">
              <a:off x="776405" y="1057028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85858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1" name="Google Shape;158;p14"/>
            <p:cNvSpPr/>
            <p:nvPr/>
          </p:nvSpPr>
          <p:spPr>
            <a:xfrm>
              <a:off x="0" y="-1"/>
              <a:ext cx="1712703" cy="703504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2" name="Google Shape;159;p14"/>
            <p:cNvSpPr/>
            <p:nvPr/>
          </p:nvSpPr>
          <p:spPr>
            <a:xfrm rot="10800000">
              <a:off x="811324" y="699093"/>
              <a:ext cx="90004" cy="67503"/>
            </a:xfrm>
            <a:prstGeom prst="triangl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3" name="Google Shape;160;p14"/>
            <p:cNvSpPr txBox="1"/>
            <p:nvPr/>
          </p:nvSpPr>
          <p:spPr>
            <a:xfrm>
              <a:off x="44250" y="37200"/>
              <a:ext cx="1624203" cy="413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spcBef>
                  <a:spcPts val="1600"/>
                </a:spcBef>
                <a:defRPr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 smtClean="0"/>
                <a:t>Summary</a:t>
              </a:r>
              <a:endParaRPr dirty="0"/>
            </a:p>
          </p:txBody>
        </p:sp>
      </p:grpSp>
      <p:grpSp>
        <p:nvGrpSpPr>
          <p:cNvPr id="209" name="Google Shape;161;p14"/>
          <p:cNvGrpSpPr/>
          <p:nvPr/>
        </p:nvGrpSpPr>
        <p:grpSpPr>
          <a:xfrm>
            <a:off x="3573626" y="1698098"/>
            <a:ext cx="1712704" cy="1288316"/>
            <a:chOff x="0" y="-70831"/>
            <a:chExt cx="1712703" cy="1288314"/>
          </a:xfrm>
        </p:grpSpPr>
        <p:sp>
          <p:nvSpPr>
            <p:cNvPr id="205" name="Google Shape;162;p14"/>
            <p:cNvSpPr/>
            <p:nvPr/>
          </p:nvSpPr>
          <p:spPr>
            <a:xfrm rot="19810525">
              <a:off x="776118" y="1057028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85858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6" name="Google Shape;163;p14"/>
            <p:cNvSpPr/>
            <p:nvPr/>
          </p:nvSpPr>
          <p:spPr>
            <a:xfrm>
              <a:off x="0" y="-1"/>
              <a:ext cx="1712703" cy="703504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7" name="Google Shape;164;p14"/>
            <p:cNvSpPr/>
            <p:nvPr/>
          </p:nvSpPr>
          <p:spPr>
            <a:xfrm rot="10800000">
              <a:off x="811324" y="699093"/>
              <a:ext cx="90004" cy="67503"/>
            </a:xfrm>
            <a:prstGeom prst="triangl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208" name="Google Shape;165;p14"/>
            <p:cNvSpPr txBox="1"/>
            <p:nvPr/>
          </p:nvSpPr>
          <p:spPr>
            <a:xfrm>
              <a:off x="50906" y="-70831"/>
              <a:ext cx="1624203" cy="877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spcBef>
                  <a:spcPts val="1600"/>
                </a:spcBef>
                <a:defRPr sz="9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sz="1000" dirty="0"/>
                <a:t>Teaching Part 2 - how daily </a:t>
              </a:r>
              <a:r>
                <a:rPr lang="en-US" sz="1000" dirty="0" smtClean="0"/>
                <a:t>business </a:t>
              </a:r>
              <a:r>
                <a:rPr sz="1000" dirty="0" smtClean="0"/>
                <a:t>transactions </a:t>
              </a:r>
              <a:r>
                <a:rPr sz="1000" dirty="0"/>
                <a:t>affect the accounting equation</a:t>
              </a:r>
            </a:p>
          </p:txBody>
        </p:sp>
      </p:grpSp>
      <p:sp>
        <p:nvSpPr>
          <p:cNvPr id="21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72;p30"/>
          <p:cNvSpPr txBox="1">
            <a:spLocks noGrp="1"/>
          </p:cNvSpPr>
          <p:nvPr>
            <p:ph type="title"/>
          </p:nvPr>
        </p:nvSpPr>
        <p:spPr>
          <a:xfrm>
            <a:off x="578518" y="506524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Summary</a:t>
            </a:r>
          </a:p>
        </p:txBody>
      </p:sp>
      <p:sp>
        <p:nvSpPr>
          <p:cNvPr id="29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578518" y="1383090"/>
            <a:ext cx="5968555" cy="3560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/>
              <a:t>Accounting </a:t>
            </a:r>
            <a:r>
              <a:rPr sz="1800" dirty="0"/>
              <a:t>Equation: Assets = Capital + Liabilities</a:t>
            </a:r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Definition: Assets are resources owned by the </a:t>
            </a:r>
            <a:r>
              <a:rPr sz="1800" dirty="0" smtClean="0"/>
              <a:t>business</a:t>
            </a:r>
            <a:r>
              <a:rPr lang="en-US" sz="1800" dirty="0" smtClean="0"/>
              <a:t>.</a:t>
            </a:r>
            <a:r>
              <a:rPr sz="1800" dirty="0" smtClean="0"/>
              <a:t> </a:t>
            </a:r>
            <a:r>
              <a:rPr sz="1800" dirty="0"/>
              <a:t>Capital </a:t>
            </a:r>
            <a:r>
              <a:rPr sz="1800" dirty="0" smtClean="0"/>
              <a:t>is</a:t>
            </a:r>
            <a:r>
              <a:rPr lang="en-US" sz="1800" dirty="0" smtClean="0"/>
              <a:t> </a:t>
            </a:r>
            <a:r>
              <a:rPr sz="1800" dirty="0" smtClean="0"/>
              <a:t>resources </a:t>
            </a:r>
            <a:r>
              <a:rPr sz="1800" dirty="0"/>
              <a:t>provided by the owner(s</a:t>
            </a:r>
            <a:r>
              <a:rPr sz="1800" dirty="0" smtClean="0"/>
              <a:t>)</a:t>
            </a:r>
            <a:r>
              <a:rPr lang="en-US" sz="1800" dirty="0" smtClean="0"/>
              <a:t>.</a:t>
            </a:r>
            <a:r>
              <a:rPr sz="1800" dirty="0" smtClean="0"/>
              <a:t> Liabilities </a:t>
            </a:r>
            <a:r>
              <a:rPr sz="1800" dirty="0"/>
              <a:t>are resources borrowed from others apart from </a:t>
            </a:r>
            <a:r>
              <a:rPr lang="en-US" sz="1800" dirty="0"/>
              <a:t>the </a:t>
            </a:r>
            <a:r>
              <a:rPr sz="1800" dirty="0"/>
              <a:t>owner(s</a:t>
            </a:r>
            <a:r>
              <a:rPr sz="1800" dirty="0" smtClean="0"/>
              <a:t>)</a:t>
            </a:r>
            <a:r>
              <a:rPr lang="en-US" sz="1800" dirty="0" smtClean="0"/>
              <a:t>.</a:t>
            </a:r>
            <a:endParaRPr sz="1800"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/>
              <a:t>Business transactions may change the total of the accounting equation, but the accounting </a:t>
            </a:r>
            <a:r>
              <a:rPr lang="en-US" sz="1800" dirty="0" smtClean="0"/>
              <a:t>equation always </a:t>
            </a:r>
            <a:r>
              <a:rPr lang="en-US" sz="1800" dirty="0"/>
              <a:t>remains </a:t>
            </a:r>
            <a:r>
              <a:rPr lang="en-US" sz="1800" dirty="0" smtClean="0"/>
              <a:t>balanced</a:t>
            </a:r>
            <a:r>
              <a:rPr sz="1800" dirty="0" smtClean="0"/>
              <a:t>.</a:t>
            </a:r>
            <a:endParaRPr sz="1800" dirty="0"/>
          </a:p>
        </p:txBody>
      </p:sp>
      <p:pic>
        <p:nvPicPr>
          <p:cNvPr id="294" name="Google Shape;274;p30" descr="Google Shape;274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723" y="506524"/>
            <a:ext cx="2698003" cy="182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Google Shape;275;p30" descr="Google Shape;275;p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0449" y="2571750"/>
            <a:ext cx="2861852" cy="191117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F48FE09-65D1-4F6F-8A64-E54A4A6F3A3B}"/>
              </a:ext>
            </a:extLst>
          </p:cNvPr>
          <p:cNvSpPr/>
          <p:nvPr/>
        </p:nvSpPr>
        <p:spPr>
          <a:xfrm>
            <a:off x="251791" y="4442039"/>
            <a:ext cx="8746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7"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>
                <a:solidFill>
                  <a:srgbClr val="7030A0"/>
                </a:solidFill>
                <a:highlight>
                  <a:srgbClr val="FFFF00"/>
                </a:highlight>
              </a:rPr>
              <a:t>Resources owned by a business (Assets) </a:t>
            </a:r>
            <a:r>
              <a:rPr lang="en-US" sz="1100" dirty="0">
                <a:highlight>
                  <a:srgbClr val="FFFF00"/>
                </a:highlight>
              </a:rPr>
              <a:t>=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Resources provided by the owner(s</a:t>
            </a:r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 (Capital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1100" dirty="0">
                <a:solidFill>
                  <a:srgbClr val="EBA599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highlight>
                  <a:srgbClr val="FFFF00"/>
                </a:highlight>
              </a:rPr>
              <a:t>+ 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Resources borrowed from others apart from 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the owner(s</a:t>
            </a:r>
            <a:r>
              <a:rPr lang="en-US" sz="1100" dirty="0">
                <a:solidFill>
                  <a:srgbClr val="4B6CF7"/>
                </a:solidFill>
                <a:highlight>
                  <a:srgbClr val="FFFF00"/>
                </a:highlight>
              </a:rPr>
              <a:t>) (</a:t>
            </a:r>
            <a:r>
              <a:rPr lang="en-US" sz="1100" dirty="0" smtClean="0">
                <a:solidFill>
                  <a:srgbClr val="4B6CF7"/>
                </a:solidFill>
                <a:highlight>
                  <a:srgbClr val="FFFF00"/>
                </a:highlight>
              </a:rPr>
              <a:t>Liabilities)</a:t>
            </a:r>
            <a:endParaRPr lang="en-US" sz="1100" dirty="0">
              <a:solidFill>
                <a:srgbClr val="4B6CF7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80;p31"/>
          <p:cNvSpPr txBox="1"/>
          <p:nvPr/>
        </p:nvSpPr>
        <p:spPr>
          <a:xfrm>
            <a:off x="819150" y="845600"/>
            <a:ext cx="7505700" cy="9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normAutofit/>
          </a:bodyPr>
          <a:lstStyle>
            <a:lvl1pPr>
              <a:defRPr sz="30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dirty="0"/>
              <a:t>Assignment </a:t>
            </a:r>
          </a:p>
        </p:txBody>
      </p:sp>
      <p:sp>
        <p:nvSpPr>
          <p:cNvPr id="299" name="Google Shape;281;p31"/>
          <p:cNvSpPr txBox="1"/>
          <p:nvPr/>
        </p:nvSpPr>
        <p:spPr>
          <a:xfrm>
            <a:off x="707849" y="1619828"/>
            <a:ext cx="7728302" cy="166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normAutofit/>
          </a:bodyPr>
          <a:lstStyle/>
          <a:p>
            <a:pPr marL="457200" indent="-342900">
              <a:lnSpc>
                <a:spcPct val="115000"/>
              </a:lnSpc>
              <a:buClr>
                <a:srgbClr val="5E5E5E"/>
              </a:buClr>
              <a:buSzPts val="1800"/>
              <a:buFont typeface="Helvetica"/>
              <a:buChar char="❖"/>
              <a:defRPr sz="1800">
                <a:solidFill>
                  <a:srgbClr val="5E5E5E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Basics of Accounting</a:t>
            </a:r>
            <a:r>
              <a:rPr lang="en-US" dirty="0"/>
              <a:t>: Accounting Equation – Homework Worksheet 1</a:t>
            </a:r>
            <a:endParaRPr dirty="0"/>
          </a:p>
        </p:txBody>
      </p:sp>
      <p:pic>
        <p:nvPicPr>
          <p:cNvPr id="300" name="Google Shape;282;p31" descr="Google Shape;282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5255" y="2134442"/>
            <a:ext cx="2438402" cy="243840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70;p15"/>
          <p:cNvSpPr txBox="1">
            <a:spLocks noGrp="1"/>
          </p:cNvSpPr>
          <p:nvPr>
            <p:ph type="title"/>
          </p:nvPr>
        </p:nvSpPr>
        <p:spPr>
          <a:xfrm>
            <a:off x="819150" y="66709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Introduction to New Topic</a:t>
            </a:r>
          </a:p>
        </p:txBody>
      </p:sp>
      <p:sp>
        <p:nvSpPr>
          <p:cNvPr id="213" name="Google Shape;171;p15"/>
          <p:cNvSpPr txBox="1">
            <a:spLocks noGrp="1"/>
          </p:cNvSpPr>
          <p:nvPr>
            <p:ph type="body" idx="1"/>
          </p:nvPr>
        </p:nvSpPr>
        <p:spPr>
          <a:xfrm>
            <a:off x="351550" y="1528175"/>
            <a:ext cx="7505701" cy="30957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17500">
              <a:lnSpc>
                <a:spcPct val="100000"/>
              </a:lnSpc>
              <a:spcBef>
                <a:spcPts val="300"/>
              </a:spcBef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Do you want to start </a:t>
            </a:r>
            <a:r>
              <a:rPr sz="1800" dirty="0" smtClean="0"/>
              <a:t>a business?  </a:t>
            </a:r>
            <a:r>
              <a:rPr lang="en-US" sz="1800" dirty="0" smtClean="0"/>
              <a:t>Take </a:t>
            </a:r>
            <a:r>
              <a:rPr sz="1800" dirty="0" smtClean="0"/>
              <a:t>a </a:t>
            </a:r>
            <a:r>
              <a:rPr sz="1800" dirty="0"/>
              <a:t>tuck shop in school as an </a:t>
            </a:r>
            <a:r>
              <a:rPr sz="1800" dirty="0" smtClean="0"/>
              <a:t>example</a:t>
            </a:r>
            <a:r>
              <a:rPr lang="en-US" sz="1800" dirty="0" smtClean="0"/>
              <a:t>. What </a:t>
            </a:r>
            <a:r>
              <a:rPr sz="1800" dirty="0" smtClean="0"/>
              <a:t>are </a:t>
            </a:r>
            <a:r>
              <a:rPr sz="1800" dirty="0"/>
              <a:t>the major resources we need </a:t>
            </a:r>
            <a:r>
              <a:rPr lang="en-US" sz="1800" dirty="0" smtClean="0"/>
              <a:t>at the beginning</a:t>
            </a:r>
            <a:r>
              <a:rPr sz="1800" dirty="0" smtClean="0"/>
              <a:t>?</a:t>
            </a:r>
            <a:endParaRPr sz="1800" dirty="0"/>
          </a:p>
          <a:p>
            <a:pPr marL="0" indent="45720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indent="-317500"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Can you list </a:t>
            </a:r>
            <a:r>
              <a:rPr lang="en-US" sz="1800" dirty="0" smtClean="0"/>
              <a:t>out </a:t>
            </a:r>
            <a:r>
              <a:rPr sz="1800" dirty="0" smtClean="0"/>
              <a:t>the </a:t>
            </a:r>
            <a:r>
              <a:rPr sz="1800" dirty="0"/>
              <a:t>things (or commonly known as assets) that a tuck shop "owns"?</a:t>
            </a:r>
          </a:p>
          <a:p>
            <a:pPr marL="0" indent="45720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indent="-317500"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As a tuck shop cannot make money in the phase of startup, how can the tuck shop "</a:t>
            </a:r>
            <a:r>
              <a:rPr sz="1800" dirty="0" smtClean="0"/>
              <a:t>own</a:t>
            </a:r>
            <a:r>
              <a:rPr lang="en-US" sz="1800" dirty="0" smtClean="0"/>
              <a:t>s</a:t>
            </a:r>
            <a:r>
              <a:rPr sz="1800" dirty="0" smtClean="0"/>
              <a:t>" </a:t>
            </a:r>
            <a:r>
              <a:rPr sz="1800" dirty="0"/>
              <a:t>these things/assets? </a:t>
            </a:r>
            <a:r>
              <a:rPr sz="1800" dirty="0">
                <a:solidFill>
                  <a:srgbClr val="FF0000"/>
                </a:solidFill>
              </a:rPr>
              <a:t>Where does the money come from?</a:t>
            </a:r>
          </a:p>
        </p:txBody>
      </p:sp>
      <p:pic>
        <p:nvPicPr>
          <p:cNvPr id="214" name="Google Shape;172;p15" descr="Google Shape;1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8907" y="362405"/>
            <a:ext cx="1470466" cy="147046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177;p16"/>
          <p:cNvSpPr txBox="1"/>
          <p:nvPr/>
        </p:nvSpPr>
        <p:spPr>
          <a:xfrm>
            <a:off x="275397" y="971433"/>
            <a:ext cx="6972090" cy="1709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7200" indent="-355600">
              <a:lnSpc>
                <a:spcPct val="115000"/>
              </a:lnSpc>
              <a:buClr>
                <a:srgbClr val="858585"/>
              </a:buClr>
              <a:buSzPts val="2000"/>
              <a:buFont typeface="Helvetica"/>
              <a:buChar char="❖"/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 smtClean="0"/>
              <a:t>Assume </a:t>
            </a:r>
            <a:r>
              <a:rPr sz="1600" dirty="0" smtClean="0"/>
              <a:t>that </a:t>
            </a:r>
            <a:r>
              <a:rPr sz="1600" dirty="0"/>
              <a:t>a tuck shop can only obtain the things/ assets it owns from the two main sources:</a:t>
            </a:r>
          </a:p>
          <a:p>
            <a:pPr>
              <a:lnSpc>
                <a:spcPct val="115000"/>
              </a:lnSpc>
              <a:defRPr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indent="914400">
              <a:lnSpc>
                <a:spcPct val="115000"/>
              </a:lnSpc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1)</a:t>
            </a:r>
            <a:r>
              <a:rPr lang="en-US" sz="1600" dirty="0"/>
              <a:t> </a:t>
            </a:r>
            <a:r>
              <a:rPr sz="1600" dirty="0"/>
              <a:t>From the </a:t>
            </a:r>
            <a:r>
              <a:rPr sz="1600" dirty="0" smtClean="0"/>
              <a:t>owner</a:t>
            </a:r>
            <a:endParaRPr sz="1600" dirty="0"/>
          </a:p>
          <a:p>
            <a:pPr indent="914400">
              <a:lnSpc>
                <a:spcPct val="115000"/>
              </a:lnSpc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2)</a:t>
            </a:r>
            <a:r>
              <a:rPr lang="en-US" sz="1600" dirty="0"/>
              <a:t> </a:t>
            </a:r>
            <a:r>
              <a:rPr sz="1600" dirty="0"/>
              <a:t>Borrow from </a:t>
            </a:r>
            <a:r>
              <a:rPr sz="1600" dirty="0" smtClean="0"/>
              <a:t>others </a:t>
            </a:r>
            <a:endParaRPr sz="1600" dirty="0"/>
          </a:p>
          <a:p>
            <a:pPr indent="457200">
              <a:lnSpc>
                <a:spcPct val="115000"/>
              </a:lnSpc>
              <a:defRPr sz="18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dirty="0"/>
          </a:p>
        </p:txBody>
      </p:sp>
      <p:sp>
        <p:nvSpPr>
          <p:cNvPr id="218" name="Google Shape;178;p16"/>
          <p:cNvSpPr txBox="1">
            <a:spLocks noGrp="1"/>
          </p:cNvSpPr>
          <p:nvPr>
            <p:ph type="title"/>
          </p:nvPr>
        </p:nvSpPr>
        <p:spPr>
          <a:xfrm>
            <a:off x="373673" y="288821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Introduction to New Topic</a:t>
            </a:r>
          </a:p>
        </p:txBody>
      </p:sp>
      <p:pic>
        <p:nvPicPr>
          <p:cNvPr id="219" name="Google Shape;179;p16" descr="Google Shape;179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7921" y="793801"/>
            <a:ext cx="1662903" cy="166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275397" y="2572242"/>
            <a:ext cx="8555094" cy="176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  <a:defRPr sz="18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>
                <a:solidFill>
                  <a:srgbClr val="FF0000"/>
                </a:solidFill>
                <a:latin typeface="Alfa Slab One"/>
                <a:sym typeface="Alfa Slab One"/>
              </a:rPr>
              <a:t>The things/assets the tuck shop owns equal the total amount of money</a:t>
            </a:r>
            <a:r>
              <a:rPr lang="en-US" altLang="zh-TW" sz="1600" dirty="0">
                <a:solidFill>
                  <a:srgbClr val="FF0000"/>
                </a:solidFill>
                <a:latin typeface="Alfa Slab One"/>
                <a:sym typeface="Alfa Slab One"/>
              </a:rPr>
              <a:t>/resources</a:t>
            </a:r>
            <a:r>
              <a:rPr lang="en-US" sz="1600" dirty="0">
                <a:solidFill>
                  <a:srgbClr val="FF0000"/>
                </a:solidFill>
                <a:latin typeface="Alfa Slab One"/>
                <a:sym typeface="Alfa Slab One"/>
              </a:rPr>
              <a:t> from the owner and money/resources borrowed from others</a:t>
            </a:r>
            <a:r>
              <a:rPr lang="en-US" sz="1600" dirty="0" smtClean="0">
                <a:solidFill>
                  <a:srgbClr val="FF0000"/>
                </a:solidFill>
                <a:latin typeface="Alfa Slab One"/>
                <a:sym typeface="Alfa Slab One"/>
              </a:rPr>
              <a:t>.</a:t>
            </a:r>
          </a:p>
          <a:p>
            <a:pPr lvl="0">
              <a:lnSpc>
                <a:spcPct val="115000"/>
              </a:lnSpc>
              <a:defRPr sz="18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 smtClean="0">
                <a:solidFill>
                  <a:srgbClr val="FF0000"/>
                </a:solidFill>
                <a:latin typeface="Alfa Slab One"/>
                <a:sym typeface="Alfa Slab One"/>
              </a:rPr>
              <a:t> </a:t>
            </a:r>
            <a:endParaRPr lang="en-US" sz="1600" dirty="0">
              <a:solidFill>
                <a:srgbClr val="FF0000"/>
              </a:solidFill>
              <a:latin typeface="Alfa Slab One"/>
              <a:sym typeface="Alfa Slab One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  <a:defRPr sz="18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>
                <a:solidFill>
                  <a:srgbClr val="FF0000"/>
                </a:solidFill>
                <a:latin typeface="Alfa Slab One"/>
                <a:sym typeface="Alfa Slab One"/>
              </a:rPr>
              <a:t>The equation can be like this:  The sum of the value of the things the tuck shop owns = the sum of the amount of money/resources provided by the owner +  the amount of money/resources borrowed from others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84;p17"/>
          <p:cNvSpPr txBox="1">
            <a:spLocks noGrp="1"/>
          </p:cNvSpPr>
          <p:nvPr>
            <p:ph type="title"/>
          </p:nvPr>
        </p:nvSpPr>
        <p:spPr>
          <a:xfrm>
            <a:off x="819150" y="6819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lang="en-GB" sz="3000" dirty="0"/>
              <a:t>Learning </a:t>
            </a:r>
            <a:r>
              <a:rPr lang="en-GB" sz="3000" dirty="0" smtClean="0"/>
              <a:t>Objectives</a:t>
            </a:r>
            <a:endParaRPr sz="3000" dirty="0"/>
          </a:p>
        </p:txBody>
      </p:sp>
      <p:sp>
        <p:nvSpPr>
          <p:cNvPr id="223" name="Google Shape;185;p17"/>
          <p:cNvSpPr txBox="1">
            <a:spLocks noGrp="1"/>
          </p:cNvSpPr>
          <p:nvPr>
            <p:ph type="body" idx="1"/>
          </p:nvPr>
        </p:nvSpPr>
        <p:spPr>
          <a:xfrm>
            <a:off x="630700" y="1715762"/>
            <a:ext cx="7679400" cy="29190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>
              <a:lnSpc>
                <a:spcPct val="150000"/>
              </a:lnSpc>
              <a:buClr>
                <a:srgbClr val="858585"/>
              </a:buClr>
              <a:buSzPts val="1900"/>
              <a:buFontTx/>
              <a:buAutoNum type="arabicPeriod"/>
              <a:defRPr sz="19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 smtClean="0"/>
              <a:t>Understand</a:t>
            </a:r>
            <a:r>
              <a:rPr sz="1800" dirty="0" smtClean="0"/>
              <a:t> the </a:t>
            </a:r>
            <a:r>
              <a:rPr sz="1800" dirty="0"/>
              <a:t>accounting equation (Assets = Capital + Liabilities</a:t>
            </a:r>
            <a:r>
              <a:rPr sz="1800" dirty="0" smtClean="0"/>
              <a:t>)</a:t>
            </a:r>
            <a:r>
              <a:rPr lang="en-US" sz="1800" dirty="0" smtClean="0"/>
              <a:t>.</a:t>
            </a:r>
            <a:endParaRPr sz="1800" dirty="0"/>
          </a:p>
          <a:p>
            <a:pPr indent="-342900">
              <a:lnSpc>
                <a:spcPct val="150000"/>
              </a:lnSpc>
              <a:buClr>
                <a:srgbClr val="858585"/>
              </a:buClr>
              <a:buSzPts val="1900"/>
              <a:buFontTx/>
              <a:buAutoNum type="arabicPeriod"/>
              <a:defRPr sz="19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 smtClean="0"/>
              <a:t>Understand</a:t>
            </a:r>
            <a:r>
              <a:rPr sz="1800" dirty="0" smtClean="0"/>
              <a:t> </a:t>
            </a:r>
            <a:r>
              <a:rPr sz="1800" dirty="0"/>
              <a:t>the three key components of the accounting equation: Assets, Capital and Liabilities, and state the relationships among </a:t>
            </a:r>
            <a:r>
              <a:rPr sz="1800" dirty="0" smtClean="0"/>
              <a:t>them</a:t>
            </a:r>
            <a:r>
              <a:rPr lang="en-US" sz="1800" dirty="0" smtClean="0"/>
              <a:t>.</a:t>
            </a:r>
            <a:endParaRPr sz="1800" dirty="0"/>
          </a:p>
          <a:p>
            <a:pPr indent="-342900">
              <a:lnSpc>
                <a:spcPct val="150000"/>
              </a:lnSpc>
              <a:buClr>
                <a:srgbClr val="858585"/>
              </a:buClr>
              <a:buSzPts val="1900"/>
              <a:buFontTx/>
              <a:buAutoNum type="arabicPeriod"/>
              <a:defRPr sz="19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err="1" smtClean="0"/>
              <a:t>Analy</a:t>
            </a:r>
            <a:r>
              <a:rPr lang="en-US" sz="1800" dirty="0" err="1" smtClean="0"/>
              <a:t>s</a:t>
            </a:r>
            <a:r>
              <a:rPr sz="1800" dirty="0" err="1" smtClean="0"/>
              <a:t>e</a:t>
            </a:r>
            <a:r>
              <a:rPr sz="1800" dirty="0" smtClean="0"/>
              <a:t> </a:t>
            </a:r>
            <a:r>
              <a:rPr sz="1800" dirty="0"/>
              <a:t>the </a:t>
            </a:r>
            <a:r>
              <a:rPr sz="1800" dirty="0" smtClean="0"/>
              <a:t>effect</a:t>
            </a:r>
            <a:r>
              <a:rPr lang="en-US" sz="1800" dirty="0" smtClean="0"/>
              <a:t>s</a:t>
            </a:r>
            <a:r>
              <a:rPr sz="1800" dirty="0" smtClean="0"/>
              <a:t> </a:t>
            </a:r>
            <a:r>
              <a:rPr sz="1800" dirty="0"/>
              <a:t>of </a:t>
            </a:r>
            <a:r>
              <a:rPr lang="en-US" sz="1800" dirty="0" smtClean="0"/>
              <a:t>b</a:t>
            </a:r>
            <a:r>
              <a:rPr lang="en-GB" sz="1800" dirty="0" err="1" smtClean="0"/>
              <a:t>usiness</a:t>
            </a:r>
            <a:r>
              <a:rPr lang="en-GB" sz="1800" dirty="0" smtClean="0"/>
              <a:t> </a:t>
            </a:r>
            <a:r>
              <a:rPr sz="1800" dirty="0" smtClean="0"/>
              <a:t>transactions </a:t>
            </a:r>
            <a:r>
              <a:rPr sz="1800" dirty="0"/>
              <a:t>on </a:t>
            </a:r>
            <a:r>
              <a:rPr sz="1800" dirty="0" smtClean="0"/>
              <a:t>the </a:t>
            </a:r>
            <a:r>
              <a:rPr sz="1800" dirty="0"/>
              <a:t>accounting </a:t>
            </a:r>
            <a:r>
              <a:rPr sz="1800" dirty="0" smtClean="0"/>
              <a:t>equation</a:t>
            </a:r>
            <a:r>
              <a:rPr lang="en-US" sz="1800" dirty="0" smtClean="0"/>
              <a:t>.</a:t>
            </a:r>
            <a:endParaRPr sz="1800" dirty="0"/>
          </a:p>
        </p:txBody>
      </p:sp>
      <p:pic>
        <p:nvPicPr>
          <p:cNvPr id="224" name="Google Shape;186;p17" descr="Google Shape;186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5433" y="44923"/>
            <a:ext cx="2076277" cy="207625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91;p18"/>
          <p:cNvSpPr txBox="1">
            <a:spLocks noGrp="1"/>
          </p:cNvSpPr>
          <p:nvPr>
            <p:ph type="title"/>
          </p:nvPr>
        </p:nvSpPr>
        <p:spPr>
          <a:xfrm>
            <a:off x="819150" y="611825"/>
            <a:ext cx="7505700" cy="9546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Learning Elements</a:t>
            </a:r>
            <a:endParaRPr dirty="0"/>
          </a:p>
        </p:txBody>
      </p:sp>
      <p:sp>
        <p:nvSpPr>
          <p:cNvPr id="228" name="Google Shape;192;p18"/>
          <p:cNvSpPr txBox="1">
            <a:spLocks noGrp="1"/>
          </p:cNvSpPr>
          <p:nvPr>
            <p:ph type="body" sz="half" idx="1"/>
          </p:nvPr>
        </p:nvSpPr>
        <p:spPr>
          <a:xfrm>
            <a:off x="819150" y="1616648"/>
            <a:ext cx="7505700" cy="24480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55600">
              <a:buClr>
                <a:srgbClr val="858585"/>
              </a:buClr>
              <a:buSzPts val="2000"/>
              <a:buFont typeface="Helvetica"/>
              <a:buChar char="❏"/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Accounting Equation: Assets = Capital + Liabilities</a:t>
            </a:r>
          </a:p>
          <a:p>
            <a:pPr marL="0" indent="457200">
              <a:buSzTx/>
              <a:buNone/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indent="-355600">
              <a:buClr>
                <a:srgbClr val="858585"/>
              </a:buClr>
              <a:buSzPts val="2000"/>
              <a:buFont typeface="Helvetica"/>
              <a:buChar char="❏"/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The definition of Assets, Capital and Liabilities, and their </a:t>
            </a:r>
            <a:r>
              <a:rPr sz="1800" dirty="0" smtClean="0"/>
              <a:t>relationships</a:t>
            </a:r>
            <a:endParaRPr sz="1800" dirty="0"/>
          </a:p>
        </p:txBody>
      </p:sp>
      <p:pic>
        <p:nvPicPr>
          <p:cNvPr id="229" name="Google Shape;193;p18" descr="Google Shape;193;p18"/>
          <p:cNvPicPr>
            <a:picLocks noChangeAspect="1"/>
          </p:cNvPicPr>
          <p:nvPr/>
        </p:nvPicPr>
        <p:blipFill>
          <a:blip r:embed="rId2">
            <a:extLst/>
          </a:blip>
          <a:srcRect t="22791"/>
          <a:stretch>
            <a:fillRect/>
          </a:stretch>
        </p:blipFill>
        <p:spPr>
          <a:xfrm>
            <a:off x="3986224" y="3278025"/>
            <a:ext cx="4874627" cy="1596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ogle Shape;194;p18" descr="Google Shape;194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200" y="3108325"/>
            <a:ext cx="1854351" cy="1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99;p19"/>
          <p:cNvSpPr txBox="1">
            <a:spLocks noGrp="1"/>
          </p:cNvSpPr>
          <p:nvPr>
            <p:ph type="title"/>
          </p:nvPr>
        </p:nvSpPr>
        <p:spPr>
          <a:xfrm>
            <a:off x="819150" y="728698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sz="3000" dirty="0"/>
              <a:t>Accounting Equation</a:t>
            </a:r>
          </a:p>
        </p:txBody>
      </p:sp>
      <p:sp>
        <p:nvSpPr>
          <p:cNvPr id="234" name="Google Shape;200;p19"/>
          <p:cNvSpPr txBox="1">
            <a:spLocks noGrp="1"/>
          </p:cNvSpPr>
          <p:nvPr>
            <p:ph type="body" idx="1"/>
          </p:nvPr>
        </p:nvSpPr>
        <p:spPr>
          <a:xfrm>
            <a:off x="819150" y="1768624"/>
            <a:ext cx="7784401" cy="2448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 smtClean="0"/>
              <a:t>Resources </a:t>
            </a:r>
            <a:r>
              <a:rPr lang="en-US" sz="1800" dirty="0"/>
              <a:t>owned by a business (Assets) = Resources provided by the owner(s) (Capital) + Resources borrowed from others apart from the owner(s) (</a:t>
            </a:r>
            <a:r>
              <a:rPr lang="en-US" sz="1800" dirty="0" smtClean="0"/>
              <a:t>Liabilities)</a:t>
            </a:r>
            <a:endParaRPr lang="en-US" sz="18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marL="443483" indent="-313825" defTabSz="886967">
              <a:buClr>
                <a:srgbClr val="858585"/>
              </a:buClr>
              <a:buSzPct val="100000"/>
              <a:buFont typeface="Helvetica"/>
              <a:buChar char="❖"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Assets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owned by a business</a:t>
            </a:r>
          </a:p>
          <a:p>
            <a:pPr marL="443483" indent="-313825" defTabSz="886967">
              <a:buClr>
                <a:srgbClr val="858585"/>
              </a:buClr>
              <a:buSzPct val="100000"/>
              <a:buFont typeface="Helvetica"/>
              <a:buChar char="❖"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Capital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provided by the owner(s)</a:t>
            </a:r>
          </a:p>
          <a:p>
            <a:pPr marL="443483" indent="-313825" defTabSz="886967">
              <a:buClr>
                <a:srgbClr val="858585"/>
              </a:buClr>
              <a:buSzPct val="100000"/>
              <a:buFont typeface="Helvetica"/>
              <a:buChar char="❖"/>
              <a:defRPr sz="15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Liabilities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borrowed from others apart from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owner(s)</a:t>
            </a:r>
          </a:p>
        </p:txBody>
      </p:sp>
      <p:sp>
        <p:nvSpPr>
          <p:cNvPr id="2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05;p20"/>
          <p:cNvSpPr txBox="1">
            <a:spLocks noGrp="1"/>
          </p:cNvSpPr>
          <p:nvPr>
            <p:ph type="title"/>
          </p:nvPr>
        </p:nvSpPr>
        <p:spPr>
          <a:xfrm>
            <a:off x="819149" y="430524"/>
            <a:ext cx="7932902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Examples of Assets, Capital and Liabilities</a:t>
            </a:r>
          </a:p>
        </p:txBody>
      </p:sp>
      <p:graphicFrame>
        <p:nvGraphicFramePr>
          <p:cNvPr id="238" name="Google Shape;206;p20"/>
          <p:cNvGraphicFramePr/>
          <p:nvPr>
            <p:extLst>
              <p:ext uri="{D42A27DB-BD31-4B8C-83A1-F6EECF244321}">
                <p14:modId xmlns:p14="http://schemas.microsoft.com/office/powerpoint/2010/main" val="2058834860"/>
              </p:ext>
            </p:extLst>
          </p:nvPr>
        </p:nvGraphicFramePr>
        <p:xfrm>
          <a:off x="683398" y="1115850"/>
          <a:ext cx="7731300" cy="383978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0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713"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800"/>
                      </a:pPr>
                      <a:r>
                        <a:rPr sz="1300">
                          <a:solidFill>
                            <a:srgbClr val="AF7B51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Assets （A）</a:t>
                      </a:r>
                    </a:p>
                  </a:txBody>
                  <a:tcPr marL="68575" marR="68575" marT="68575" marB="68575" horzOverflow="overflow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800"/>
                      </a:pPr>
                      <a:r>
                        <a:rPr sz="1300">
                          <a:solidFill>
                            <a:srgbClr val="AF7B51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Capital（C）</a:t>
                      </a:r>
                    </a:p>
                  </a:txBody>
                  <a:tcPr marL="68575" marR="68575" marT="68575" marB="68575" horzOverflow="overflow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800"/>
                      </a:pPr>
                      <a:r>
                        <a:rPr sz="1300">
                          <a:solidFill>
                            <a:srgbClr val="AF7B51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Liabilities（L）</a:t>
                      </a:r>
                    </a:p>
                  </a:txBody>
                  <a:tcPr marL="68575" marR="68575" marT="68575" marB="68575" horzOverflow="overflow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530"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 smtClean="0"/>
                        <a:t>Premises</a:t>
                      </a:r>
                      <a:endParaRPr dirty="0"/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 smtClean="0"/>
                        <a:t>Furniture</a:t>
                      </a:r>
                      <a:endParaRPr dirty="0"/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 smtClean="0"/>
                        <a:t>Inventory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lang="en-GB" altLang="zh-HK" dirty="0" smtClean="0"/>
                        <a:t>Bank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 smtClean="0"/>
                        <a:t>Office </a:t>
                      </a:r>
                      <a:r>
                        <a:rPr dirty="0"/>
                        <a:t>Equipment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lang="en-GB" altLang="zh-HK" dirty="0" smtClean="0"/>
                        <a:t>Cash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lang="en-GB" altLang="zh-HK" dirty="0" smtClean="0"/>
                        <a:t>Machine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lang="en-GB" altLang="zh-HK" dirty="0" smtClean="0"/>
                        <a:t>Motor Van</a:t>
                      </a:r>
                      <a:endParaRPr dirty="0"/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Cash </a:t>
                      </a:r>
                      <a:r>
                        <a:rPr dirty="0" smtClean="0"/>
                        <a:t>contribution</a:t>
                      </a:r>
                      <a:r>
                        <a:rPr lang="en-US" dirty="0" smtClean="0"/>
                        <a:t> </a:t>
                      </a:r>
                      <a:r>
                        <a:rPr dirty="0" smtClean="0"/>
                        <a:t>by owner</a:t>
                      </a:r>
                      <a:r>
                        <a:rPr lang="en-US" dirty="0" smtClean="0"/>
                        <a:t>(s)</a:t>
                      </a:r>
                      <a:endParaRPr dirty="0"/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Assets </a:t>
                      </a:r>
                      <a:r>
                        <a:rPr smtClean="0"/>
                        <a:t>contribution</a:t>
                      </a:r>
                      <a:r>
                        <a:rPr lang="en-US" smtClean="0"/>
                        <a:t> </a:t>
                      </a:r>
                      <a:r>
                        <a:rPr smtClean="0"/>
                        <a:t>by</a:t>
                      </a:r>
                      <a:r>
                        <a:rPr lang="en-US" smtClean="0"/>
                        <a:t> </a:t>
                      </a:r>
                      <a:r>
                        <a:rPr smtClean="0"/>
                        <a:t>owner</a:t>
                      </a:r>
                      <a:r>
                        <a:rPr lang="en-US" dirty="0" smtClean="0"/>
                        <a:t>(s)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for business use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Bank Loan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99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Loan from friends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>
            <a:spLocks noGrp="1"/>
          </p:cNvSpPr>
          <p:nvPr>
            <p:ph type="title"/>
          </p:nvPr>
        </p:nvSpPr>
        <p:spPr>
          <a:xfrm>
            <a:off x="514350" y="595507"/>
            <a:ext cx="7505700" cy="95460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altLang="zh-TW" dirty="0" smtClean="0">
                <a:latin typeface="Alfa Slab One"/>
              </a:rPr>
              <a:t>G</a:t>
            </a:r>
            <a:r>
              <a:rPr dirty="0" smtClean="0">
                <a:latin typeface="Alfa Slab One"/>
              </a:rPr>
              <a:t>iving</a:t>
            </a:r>
            <a:r>
              <a:rPr lang="en-GB" altLang="zh-HK" dirty="0">
                <a:latin typeface="Alfa Slab One"/>
              </a:rPr>
              <a:t> </a:t>
            </a:r>
            <a:r>
              <a:rPr lang="en-GB" altLang="zh-HK" dirty="0" smtClean="0">
                <a:latin typeface="Alfa Slab One"/>
              </a:rPr>
              <a:t>Examples</a:t>
            </a:r>
            <a:r>
              <a:rPr dirty="0" smtClean="0">
                <a:latin typeface="Alfa Slab One"/>
              </a:rPr>
              <a:t> </a:t>
            </a:r>
            <a:endParaRPr dirty="0">
              <a:latin typeface="Alfa Slab One"/>
            </a:endParaRPr>
          </a:p>
        </p:txBody>
      </p:sp>
      <p:sp>
        <p:nvSpPr>
          <p:cNvPr id="242" name="Text Placeholder 2"/>
          <p:cNvSpPr txBox="1">
            <a:spLocks noGrp="1"/>
          </p:cNvSpPr>
          <p:nvPr>
            <p:ph type="body" idx="1"/>
          </p:nvPr>
        </p:nvSpPr>
        <p:spPr>
          <a:xfrm>
            <a:off x="351692" y="1619371"/>
            <a:ext cx="8409354" cy="3120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138747" defTabSz="868680">
              <a:buSzTx/>
              <a:buNone/>
              <a:defRPr sz="1520"/>
            </a:pPr>
            <a:r>
              <a:rPr sz="1600" dirty="0">
                <a:latin typeface="Alfa Slab One"/>
                <a:ea typeface="Alfa Slab One"/>
                <a:cs typeface="Alfa Slab One"/>
                <a:sym typeface="Alfa Slab One"/>
              </a:rPr>
              <a:t>1. </a:t>
            </a:r>
            <a:r>
              <a:rPr lang="en-US" sz="1600" dirty="0" smtClean="0"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  <a:r>
              <a:rPr sz="1600" dirty="0" smtClean="0">
                <a:latin typeface="Alfa Slab One"/>
                <a:ea typeface="Alfa Slab One"/>
                <a:cs typeface="Alfa Slab One"/>
                <a:sym typeface="Alfa Slab One"/>
              </a:rPr>
              <a:t>ake </a:t>
            </a:r>
            <a:r>
              <a:rPr sz="1600" dirty="0">
                <a:latin typeface="Alfa Slab One"/>
                <a:ea typeface="Alfa Slab One"/>
                <a:cs typeface="Alfa Slab One"/>
                <a:sym typeface="Alfa Slab One"/>
              </a:rPr>
              <a:t>a tuck shop as an </a:t>
            </a:r>
            <a:r>
              <a:rPr sz="1600" dirty="0" smtClean="0">
                <a:latin typeface="Alfa Slab One"/>
                <a:ea typeface="Alfa Slab One"/>
                <a:cs typeface="Alfa Slab One"/>
                <a:sym typeface="Alfa Slab One"/>
              </a:rPr>
              <a:t>example</a:t>
            </a:r>
            <a:r>
              <a:rPr lang="en-US" sz="1600" dirty="0" smtClean="0">
                <a:latin typeface="Alfa Slab One"/>
                <a:ea typeface="Alfa Slab One"/>
                <a:cs typeface="Alfa Slab One"/>
                <a:sym typeface="Alfa Slab One"/>
              </a:rPr>
              <a:t>. W</a:t>
            </a:r>
            <a:r>
              <a:rPr sz="1600" dirty="0" smtClean="0">
                <a:latin typeface="Alfa Slab One"/>
                <a:ea typeface="Alfa Slab One"/>
                <a:cs typeface="Alfa Slab One"/>
                <a:sym typeface="Alfa Slab One"/>
              </a:rPr>
              <a:t>hat </a:t>
            </a:r>
            <a:r>
              <a:rPr sz="1600" dirty="0">
                <a:latin typeface="Alfa Slab One"/>
                <a:ea typeface="Alfa Slab One"/>
                <a:cs typeface="Alfa Slab One"/>
                <a:sym typeface="Alfa Slab One"/>
              </a:rPr>
              <a:t>assets, capital and liabilities </a:t>
            </a:r>
            <a:r>
              <a:rPr lang="en-US" sz="1600" dirty="0" smtClean="0">
                <a:latin typeface="Alfa Slab One"/>
                <a:ea typeface="Alfa Slab One"/>
                <a:cs typeface="Alfa Slab One"/>
                <a:sym typeface="Alfa Slab One"/>
              </a:rPr>
              <a:t>does a tuck shop have</a:t>
            </a:r>
            <a:r>
              <a:rPr sz="1600" dirty="0" smtClean="0">
                <a:latin typeface="Alfa Slab One"/>
                <a:ea typeface="Alfa Slab One"/>
                <a:cs typeface="Alfa Slab One"/>
                <a:sym typeface="Alfa Slab One"/>
              </a:rPr>
              <a:t>?</a:t>
            </a:r>
            <a:endParaRPr sz="1600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indent="138747" defTabSz="868680">
              <a:buSzTx/>
              <a:buNone/>
              <a:defRPr sz="1520"/>
            </a:pPr>
            <a:endParaRPr sz="1600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indent="138747" defTabSz="868680">
              <a:buSzTx/>
              <a:buNone/>
              <a:defRPr sz="1520"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2. How about a </a:t>
            </a:r>
            <a:r>
              <a:rPr lang="en-US" sz="1600" dirty="0" smtClean="0"/>
              <a:t>pharmacy?</a:t>
            </a:r>
            <a:r>
              <a:rPr sz="1600" dirty="0" smtClean="0"/>
              <a:t> </a:t>
            </a:r>
            <a:r>
              <a:rPr lang="en-US" sz="1600" dirty="0" smtClean="0"/>
              <a:t>W</a:t>
            </a:r>
            <a:r>
              <a:rPr sz="1600" dirty="0" smtClean="0"/>
              <a:t>hat </a:t>
            </a:r>
            <a:r>
              <a:rPr sz="1600" dirty="0"/>
              <a:t>assets, capital and liabilities </a:t>
            </a:r>
            <a:r>
              <a:rPr lang="en-US" sz="1600" dirty="0" smtClean="0"/>
              <a:t>does </a:t>
            </a:r>
            <a:r>
              <a:rPr sz="1600" dirty="0" smtClean="0"/>
              <a:t>a </a:t>
            </a:r>
            <a:r>
              <a:rPr lang="en-US" sz="1600" dirty="0" smtClean="0"/>
              <a:t>pharmacy have</a:t>
            </a:r>
            <a:r>
              <a:rPr sz="1600" dirty="0" smtClean="0"/>
              <a:t>? </a:t>
            </a:r>
            <a:endParaRPr sz="1600" dirty="0"/>
          </a:p>
          <a:p>
            <a:pPr marL="0" indent="138747" defTabSz="868680">
              <a:buSzTx/>
              <a:buNone/>
              <a:defRPr sz="1520"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600" dirty="0"/>
          </a:p>
          <a:p>
            <a:pPr marL="0" indent="138747" defTabSz="868680">
              <a:buSzTx/>
              <a:buNone/>
              <a:defRPr sz="1520"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3</a:t>
            </a:r>
            <a:r>
              <a:rPr sz="1600" dirty="0"/>
              <a:t>. Can you think of a business and suggest the assets, capital and liabilities involved? </a:t>
            </a:r>
            <a:endParaRPr lang="en-US" sz="1600" dirty="0" smtClean="0"/>
          </a:p>
          <a:p>
            <a:pPr marL="0" indent="138747" defTabSz="868680">
              <a:buSzTx/>
              <a:buNone/>
              <a:defRPr sz="1520"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marL="0" indent="138747" defTabSz="868680">
              <a:buSzTx/>
              <a:buNone/>
              <a:defRPr sz="1520"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4. Can you verbally explain the relationship </a:t>
            </a:r>
            <a:r>
              <a:rPr lang="en-US" sz="1600" dirty="0" smtClean="0"/>
              <a:t>among</a:t>
            </a:r>
            <a:r>
              <a:rPr sz="1600" dirty="0" smtClean="0"/>
              <a:t> </a:t>
            </a:r>
            <a:r>
              <a:rPr sz="1600" dirty="0"/>
              <a:t>these </a:t>
            </a:r>
            <a:r>
              <a:rPr lang="en-US" sz="1600" dirty="0"/>
              <a:t>three</a:t>
            </a:r>
            <a:r>
              <a:rPr sz="1600" dirty="0"/>
              <a:t> </a:t>
            </a:r>
            <a:r>
              <a:rPr lang="en-US" sz="1600" dirty="0" smtClean="0"/>
              <a:t>components </a:t>
            </a:r>
            <a:r>
              <a:rPr sz="1600" dirty="0" smtClean="0"/>
              <a:t>in </a:t>
            </a:r>
            <a:r>
              <a:rPr sz="1600" dirty="0"/>
              <a:t>the accounting </a:t>
            </a:r>
            <a:r>
              <a:rPr lang="en-US" sz="1600" dirty="0" smtClean="0"/>
              <a:t>equation</a:t>
            </a:r>
            <a:r>
              <a:rPr sz="1600" dirty="0" smtClean="0"/>
              <a:t>?</a:t>
            </a:r>
            <a:endParaRPr sz="1600" dirty="0"/>
          </a:p>
        </p:txBody>
      </p:sp>
      <p:sp>
        <p:nvSpPr>
          <p:cNvPr id="24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73255" y="4572844"/>
            <a:ext cx="266180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ift">
  <a:themeElements>
    <a:clrScheme name="Shift">
      <a:dk1>
        <a:srgbClr val="C4A15A"/>
      </a:dk1>
      <a:lt1>
        <a:srgbClr val="C4A15A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0000FF"/>
      </a:hlink>
      <a:folHlink>
        <a:srgbClr val="FF00FF"/>
      </a:folHlink>
    </a:clrScheme>
    <a:fontScheme name="Shif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0000FF"/>
      </a:hlink>
      <a:folHlink>
        <a:srgbClr val="FF00FF"/>
      </a:folHlink>
    </a:clrScheme>
    <a:fontScheme name="Shif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1605</Words>
  <Application>Microsoft Office PowerPoint</Application>
  <PresentationFormat>如螢幕大小 (16:9)</PresentationFormat>
  <Paragraphs>187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Alfa Slab One</vt:lpstr>
      <vt:lpstr>Nunito</vt:lpstr>
      <vt:lpstr>Roboto</vt:lpstr>
      <vt:lpstr>Arial</vt:lpstr>
      <vt:lpstr>Calibri</vt:lpstr>
      <vt:lpstr>Helvetica</vt:lpstr>
      <vt:lpstr>Times New Roman</vt:lpstr>
      <vt:lpstr>Wingdings</vt:lpstr>
      <vt:lpstr>Shift</vt:lpstr>
      <vt:lpstr>PowerPoint 簡報</vt:lpstr>
      <vt:lpstr>Lesson Flow</vt:lpstr>
      <vt:lpstr>Introduction to New Topic</vt:lpstr>
      <vt:lpstr>Introduction to New Topic</vt:lpstr>
      <vt:lpstr>Learning Objectives</vt:lpstr>
      <vt:lpstr>Learning Elements</vt:lpstr>
      <vt:lpstr>Accounting Equation</vt:lpstr>
      <vt:lpstr>Examples of Assets, Capital and Liabilities</vt:lpstr>
      <vt:lpstr>Giving Examples </vt:lpstr>
      <vt:lpstr>Group Activity</vt:lpstr>
      <vt:lpstr>Knowledge Checking</vt:lpstr>
      <vt:lpstr>Effects of Business Transactions on the Accounting Equation</vt:lpstr>
      <vt:lpstr>Effects of Business Transactions on the Accounting Equation</vt:lpstr>
      <vt:lpstr>Effects of Business Transactions on the Accounting Equation</vt:lpstr>
      <vt:lpstr>Effects of Business Transactions on the Accounting Equation</vt:lpstr>
      <vt:lpstr>Effects of Business Transactions on the Accounting Equation</vt:lpstr>
      <vt:lpstr>Effects of Business Transactions on the Accounting Equation</vt:lpstr>
      <vt:lpstr>Class Activity - Identify how business transactions affect the accounting equation</vt:lpstr>
      <vt:lpstr>PowerPoint 簡報</vt:lpstr>
      <vt:lpstr>Summary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Kar-yee Grace</dc:creator>
  <cp:lastModifiedBy>NG, Wai-leung Rex</cp:lastModifiedBy>
  <cp:revision>121</cp:revision>
  <cp:lastPrinted>2023-11-21T01:28:38Z</cp:lastPrinted>
  <dcterms:modified xsi:type="dcterms:W3CDTF">2023-11-29T03:00:54Z</dcterms:modified>
</cp:coreProperties>
</file>