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317" r:id="rId4"/>
    <p:sldId id="320" r:id="rId5"/>
    <p:sldId id="321" r:id="rId6"/>
    <p:sldId id="319" r:id="rId7"/>
    <p:sldId id="318" r:id="rId8"/>
    <p:sldId id="326" r:id="rId9"/>
    <p:sldId id="331" r:id="rId10"/>
    <p:sldId id="323" r:id="rId11"/>
    <p:sldId id="325" r:id="rId12"/>
    <p:sldId id="328" r:id="rId13"/>
    <p:sldId id="329" r:id="rId14"/>
    <p:sldId id="330" r:id="rId15"/>
    <p:sldId id="260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B0F0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6" d="100"/>
          <a:sy n="76" d="100"/>
        </p:scale>
        <p:origin x="2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Eng!$B$1</c:f>
              <c:strCache>
                <c:ptCount val="1"/>
                <c:pt idx="0">
                  <c:v>High GI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Eng!$A$2:$A$10</c:f>
              <c:numCache>
                <c:formatCode>General</c:formatCode>
                <c:ptCount val="9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  <c:pt idx="5">
                  <c:v>75</c:v>
                </c:pt>
                <c:pt idx="6">
                  <c:v>90</c:v>
                </c:pt>
                <c:pt idx="7">
                  <c:v>105</c:v>
                </c:pt>
                <c:pt idx="8">
                  <c:v>120</c:v>
                </c:pt>
              </c:numCache>
            </c:numRef>
          </c:cat>
          <c:val>
            <c:numRef>
              <c:f>Eng!$B$2:$B$10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4</c:v>
                </c:pt>
                <c:pt idx="3">
                  <c:v>3.5</c:v>
                </c:pt>
                <c:pt idx="4">
                  <c:v>2</c:v>
                </c:pt>
                <c:pt idx="5">
                  <c:v>1.6</c:v>
                </c:pt>
                <c:pt idx="6">
                  <c:v>1.5</c:v>
                </c:pt>
                <c:pt idx="7">
                  <c:v>1.3</c:v>
                </c:pt>
                <c:pt idx="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91-4AB0-8968-88061C8FDADE}"/>
            </c:ext>
          </c:extLst>
        </c:ser>
        <c:ser>
          <c:idx val="1"/>
          <c:order val="1"/>
          <c:tx>
            <c:strRef>
              <c:f>Eng!$C$1</c:f>
              <c:strCache>
                <c:ptCount val="1"/>
                <c:pt idx="0">
                  <c:v>Low GI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Eng!$A$2:$A$10</c:f>
              <c:numCache>
                <c:formatCode>General</c:formatCode>
                <c:ptCount val="9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  <c:pt idx="5">
                  <c:v>75</c:v>
                </c:pt>
                <c:pt idx="6">
                  <c:v>90</c:v>
                </c:pt>
                <c:pt idx="7">
                  <c:v>105</c:v>
                </c:pt>
                <c:pt idx="8">
                  <c:v>120</c:v>
                </c:pt>
              </c:numCache>
            </c:numRef>
          </c:cat>
          <c:val>
            <c:numRef>
              <c:f>Eng!$C$2:$C$10</c:f>
              <c:numCache>
                <c:formatCode>General</c:formatCode>
                <c:ptCount val="9"/>
                <c:pt idx="0">
                  <c:v>0</c:v>
                </c:pt>
                <c:pt idx="1">
                  <c:v>0.7</c:v>
                </c:pt>
                <c:pt idx="2">
                  <c:v>2</c:v>
                </c:pt>
                <c:pt idx="3">
                  <c:v>1.3</c:v>
                </c:pt>
                <c:pt idx="4">
                  <c:v>1</c:v>
                </c:pt>
                <c:pt idx="5">
                  <c:v>0.6</c:v>
                </c:pt>
                <c:pt idx="6">
                  <c:v>0.5</c:v>
                </c:pt>
                <c:pt idx="7">
                  <c:v>0.4</c:v>
                </c:pt>
                <c:pt idx="8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91-4AB0-8968-88061C8FDA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8357496"/>
        <c:axId val="354945224"/>
      </c:lineChart>
      <c:catAx>
        <c:axId val="2583574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200"/>
                  <a:t>Time (min</a:t>
                </a:r>
                <a:r>
                  <a:rPr lang="en-US" altLang="zh-TW"/>
                  <a:t>)</a:t>
                </a:r>
                <a:endParaRPr lang="zh-TW" altLang="en-US"/>
              </a:p>
            </c:rich>
          </c:tx>
          <c:layout>
            <c:manualLayout>
              <c:xMode val="edge"/>
              <c:yMode val="edge"/>
              <c:x val="0.40685757138095768"/>
              <c:y val="0.869053315425207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354945224"/>
        <c:crosses val="autoZero"/>
        <c:auto val="1"/>
        <c:lblAlgn val="ctr"/>
        <c:lblOffset val="100"/>
        <c:noMultiLvlLbl val="0"/>
      </c:catAx>
      <c:valAx>
        <c:axId val="354945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200"/>
                  <a:t>Blood</a:t>
                </a:r>
                <a:r>
                  <a:rPr lang="en-US" altLang="zh-TW" sz="1200" baseline="0"/>
                  <a:t> Glucose (mM)</a:t>
                </a:r>
                <a:endParaRPr lang="zh-TW" altLang="en-US" sz="1200"/>
              </a:p>
            </c:rich>
          </c:tx>
          <c:layout>
            <c:manualLayout>
              <c:xMode val="edge"/>
              <c:yMode val="edge"/>
              <c:x val="1.8442630268876534E-2"/>
              <c:y val="0.233524367973800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58357496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182720909886261"/>
          <c:y val="0.18576334208223969"/>
          <c:w val="0.17634536307961504"/>
          <c:h val="0.12450152371304371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95CB7-6539-4909-A897-23C83089F899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0E5A3-9B0F-4A76-9CED-CFB8B580E3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415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r">
              <a:defRPr sz="1200"/>
            </a:lvl1pPr>
          </a:lstStyle>
          <a:p>
            <a:fld id="{8C1369CD-B095-431E-89B9-39139FC76952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27" tIns="45414" rIns="90827" bIns="454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0827" tIns="45414" rIns="90827" bIns="454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r">
              <a:defRPr sz="1200"/>
            </a:lvl1pPr>
          </a:lstStyle>
          <a:p>
            <a:fld id="{CDB7DCFD-6E23-48D5-947E-B262FDA0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6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>
                <a:latin typeface="Arial" charset="0"/>
                <a:cs typeface="Arial" charset="0"/>
              </a:rPr>
              <a:t>FIGURE 1. </a:t>
            </a:r>
            <a:r>
              <a:rPr lang="en-US" dirty="0">
                <a:latin typeface="Arial" charset="0"/>
                <a:cs typeface="Arial" charset="0"/>
              </a:rPr>
              <a:t>Hypothetical effect of feeding diets with a low (A) or high (B) glycemic index on gastrointestinal glucose absorption and postprandial blood glucose.
</a:t>
            </a: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27" tIns="45414" rIns="90827" bIns="45414" anchor="b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07A00825-90AF-49B3-8C0B-2F3DDFF73B03}" type="slidenum">
              <a:rPr lang="en-US" sz="1200"/>
              <a:pPr algn="r"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89574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7DCFD-6E23-48D5-947E-B262FDA0C7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05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62E7-3088-4EAD-9661-DA6C13A1275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8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A5A-B11F-4232-818B-9503C08F81C2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4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D052-1E67-4C17-A73C-989662C51447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FBE2-FC04-422C-8C84-FA61D905BC63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EC13-4B3F-4142-9043-C72AF7A663F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ECA5-52D1-486B-9B89-314814321A17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4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AEEB-70C1-4E43-B80E-A95193DA47F1}" type="datetime1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7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EE-0256-43C2-8719-F2F7CD0D91FE}" type="datetime1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7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3701-15D5-4B62-8813-83C1B1F232B2}" type="datetime1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6E01-06A1-4B89-AA15-CEE16DD50853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5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700E-5E85-4937-A8B9-961D263B106D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2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41CBE-C332-4CFF-9D56-BBC42B9A6B6C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7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Nutrition and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Glycaemic</a:t>
            </a:r>
            <a:r>
              <a:rPr lang="en-US" dirty="0" smtClean="0"/>
              <a:t>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the </a:t>
            </a:r>
            <a:r>
              <a:rPr lang="en-US" altLang="zh-TW" dirty="0"/>
              <a:t>Glycaemic Index </a:t>
            </a:r>
            <a:r>
              <a:rPr lang="en-US" altLang="zh-TW" dirty="0" smtClean="0"/>
              <a:t> o</a:t>
            </a:r>
            <a:r>
              <a:rPr lang="en-US" dirty="0" smtClean="0"/>
              <a:t>f </a:t>
            </a:r>
            <a:r>
              <a:rPr lang="en-US" dirty="0"/>
              <a:t>a </a:t>
            </a:r>
            <a:r>
              <a:rPr lang="en-US" dirty="0" smtClean="0"/>
              <a:t>Food Item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0355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Fat and </a:t>
            </a:r>
            <a:r>
              <a:rPr lang="en-US" dirty="0" err="1" smtClean="0"/>
              <a:t>fibre</a:t>
            </a:r>
            <a:r>
              <a:rPr lang="en-US" dirty="0" smtClean="0"/>
              <a:t> </a:t>
            </a:r>
            <a:r>
              <a:rPr lang="en-US" dirty="0"/>
              <a:t>tend to lower the GI of a </a:t>
            </a:r>
            <a:r>
              <a:rPr lang="en-US" dirty="0" smtClean="0"/>
              <a:t>food item. </a:t>
            </a:r>
          </a:p>
          <a:p>
            <a:r>
              <a:rPr lang="en-US" dirty="0" smtClean="0"/>
              <a:t>In general, when a food item is cooked for a longer time or has undergone a lot of processes, it may have a higher GI</a:t>
            </a:r>
            <a:r>
              <a:rPr lang="en-US" dirty="0"/>
              <a:t>; </a:t>
            </a:r>
            <a:r>
              <a:rPr lang="en-US" dirty="0" smtClean="0"/>
              <a:t>however</a:t>
            </a:r>
            <a:r>
              <a:rPr lang="en-US" dirty="0"/>
              <a:t>, this is not always true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Factors </a:t>
            </a:r>
            <a:r>
              <a:rPr lang="en-US" dirty="0"/>
              <a:t>that can affect the GI of a </a:t>
            </a:r>
            <a:r>
              <a:rPr lang="en-US" dirty="0" smtClean="0"/>
              <a:t>food item, for example:</a:t>
            </a:r>
            <a:endParaRPr lang="en-US" dirty="0"/>
          </a:p>
          <a:p>
            <a:pPr lvl="1"/>
            <a:r>
              <a:rPr lang="en-US" dirty="0" smtClean="0"/>
              <a:t>ripeness </a:t>
            </a:r>
            <a:r>
              <a:rPr lang="en-US" dirty="0"/>
              <a:t>and storage </a:t>
            </a:r>
            <a:r>
              <a:rPr lang="en-US" dirty="0" smtClean="0"/>
              <a:t>time: the </a:t>
            </a:r>
            <a:r>
              <a:rPr lang="en-US" dirty="0"/>
              <a:t>more ripe a fruit or vegetable is, the higher the GI</a:t>
            </a:r>
          </a:p>
          <a:p>
            <a:pPr lvl="1"/>
            <a:r>
              <a:rPr lang="en-US" dirty="0" smtClean="0"/>
              <a:t>processing: fruit juice </a:t>
            </a:r>
            <a:r>
              <a:rPr lang="en-US" dirty="0"/>
              <a:t>has a higher GI than whole fruit; mashed potato has a higher GI than a whole baked </a:t>
            </a:r>
            <a:r>
              <a:rPr lang="en-US" dirty="0" smtClean="0"/>
              <a:t>potato; stone </a:t>
            </a:r>
            <a:r>
              <a:rPr lang="en-US" dirty="0"/>
              <a:t>ground whole wheat bread has a lower GI than whole wheat </a:t>
            </a:r>
            <a:r>
              <a:rPr lang="en-US" dirty="0" smtClean="0"/>
              <a:t>bread</a:t>
            </a:r>
            <a:endParaRPr lang="en-US" dirty="0"/>
          </a:p>
          <a:p>
            <a:pPr lvl="1"/>
            <a:r>
              <a:rPr lang="en-US" dirty="0" smtClean="0"/>
              <a:t>cooking method: how </a:t>
            </a:r>
            <a:r>
              <a:rPr lang="en-US" dirty="0"/>
              <a:t>long </a:t>
            </a:r>
            <a:r>
              <a:rPr lang="en-US" dirty="0" smtClean="0"/>
              <a:t>the </a:t>
            </a:r>
            <a:r>
              <a:rPr lang="en-US" dirty="0"/>
              <a:t>food is cooked (al dente pasta has a lower GI than soft-cooked pasta)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ariety: long-grain </a:t>
            </a:r>
            <a:r>
              <a:rPr lang="en-US" dirty="0"/>
              <a:t>white rice has a lower GI than brown rice but short-grain white rice has a higher GI than brown </a:t>
            </a:r>
            <a:r>
              <a:rPr lang="en-US" dirty="0" smtClean="0"/>
              <a:t>rice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amount of carbohydrates in </a:t>
            </a:r>
            <a:r>
              <a:rPr lang="en-US" dirty="0" smtClean="0"/>
              <a:t>food can  affect </a:t>
            </a:r>
            <a:r>
              <a:rPr lang="en-US" dirty="0"/>
              <a:t>blood </a:t>
            </a:r>
            <a:r>
              <a:rPr lang="en-US" dirty="0" smtClean="0"/>
              <a:t>glucose levels directly.</a:t>
            </a:r>
          </a:p>
          <a:p>
            <a:r>
              <a:rPr lang="en-US" dirty="0" smtClean="0"/>
              <a:t>Glycaemic Load (GL) is used to estimate the effect of actual intake of carbohydrates on blood glucose levels.</a:t>
            </a:r>
          </a:p>
          <a:p>
            <a:r>
              <a:rPr lang="en-US" dirty="0" smtClean="0"/>
              <a:t>Portion sizes and total calories should be considered when managing blood glucose.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7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GI of a food </a:t>
            </a:r>
            <a:r>
              <a:rPr lang="en-US" dirty="0" smtClean="0"/>
              <a:t>item may vary, depends if it is eaten </a:t>
            </a:r>
            <a:r>
              <a:rPr lang="en-US" dirty="0"/>
              <a:t>alone </a:t>
            </a:r>
            <a:r>
              <a:rPr lang="en-US" dirty="0" smtClean="0"/>
              <a:t>or combined </a:t>
            </a:r>
            <a:r>
              <a:rPr lang="en-US" dirty="0"/>
              <a:t>with other foods.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eating a high GI </a:t>
            </a:r>
            <a:r>
              <a:rPr lang="en-US" dirty="0" smtClean="0"/>
              <a:t>food item, it can be </a:t>
            </a:r>
            <a:r>
              <a:rPr lang="en-US" smtClean="0"/>
              <a:t>combined with </a:t>
            </a:r>
            <a:r>
              <a:rPr lang="en-US" dirty="0"/>
              <a:t>other low GI foods to balance out the effect on blood glucose levels.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foods that are low in GI should not be eaten in excess, for example:</a:t>
            </a:r>
          </a:p>
          <a:p>
            <a:pPr lvl="1"/>
            <a:r>
              <a:rPr lang="en-US" dirty="0" smtClean="0"/>
              <a:t>fructose</a:t>
            </a:r>
          </a:p>
          <a:p>
            <a:pPr lvl="1"/>
            <a:r>
              <a:rPr lang="en-US" dirty="0" smtClean="0"/>
              <a:t>fat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rotein</a:t>
            </a:r>
          </a:p>
          <a:p>
            <a:r>
              <a:rPr lang="en-US" dirty="0" smtClean="0"/>
              <a:t>A diet low in carbohydrates may in turn raises the percentage of intake from fat and protein, which may also affect the normal metabolism in the body.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one diet or meal plan that works for </a:t>
            </a:r>
            <a:r>
              <a:rPr lang="en-US" dirty="0" smtClean="0"/>
              <a:t>everyone.</a:t>
            </a:r>
            <a:endParaRPr lang="en-US" dirty="0"/>
          </a:p>
          <a:p>
            <a:r>
              <a:rPr lang="en-US" dirty="0"/>
              <a:t>People </a:t>
            </a:r>
            <a:r>
              <a:rPr lang="en-US" dirty="0" smtClean="0"/>
              <a:t>with diet-related issues should </a:t>
            </a:r>
            <a:r>
              <a:rPr lang="en-US" dirty="0"/>
              <a:t>consult their dietitians for a meal plan that is suitable </a:t>
            </a:r>
            <a:r>
              <a:rPr lang="en-US" dirty="0" smtClean="0"/>
              <a:t>for an individual </a:t>
            </a:r>
            <a:r>
              <a:rPr lang="en-US" dirty="0"/>
              <a:t>to attain healthy eating </a:t>
            </a:r>
            <a:r>
              <a:rPr lang="en-US" dirty="0" smtClean="0"/>
              <a:t>habit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1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Augustin</a:t>
            </a:r>
            <a:r>
              <a:rPr lang="en-US" dirty="0"/>
              <a:t>, L., Kendall, C., Jenkins, D., Willett, W., </a:t>
            </a:r>
            <a:r>
              <a:rPr lang="en-US" dirty="0" err="1"/>
              <a:t>Astrup</a:t>
            </a:r>
            <a:r>
              <a:rPr lang="en-US" dirty="0"/>
              <a:t>, A., Barclay, </a:t>
            </a:r>
            <a:r>
              <a:rPr lang="en-US" dirty="0" smtClean="0"/>
              <a:t>A. </a:t>
            </a:r>
            <a:r>
              <a:rPr lang="en-US" dirty="0"/>
              <a:t>(2015). Glycemic index, glycemic load and glycemic response: An International Scientific Consensus Summit from the International Carbohydrate Quality Consortium (ICQC). </a:t>
            </a:r>
            <a:r>
              <a:rPr lang="en-US" i="1" dirty="0"/>
              <a:t>Nutrition, Metabolism and Cardiovascular Diseases,25</a:t>
            </a:r>
            <a:r>
              <a:rPr lang="en-US" dirty="0"/>
              <a:t>(9), 795-815. doi:10.1016/j.numecd.2015.05.005</a:t>
            </a:r>
            <a:endParaRPr lang="en-US" dirty="0" smtClean="0"/>
          </a:p>
          <a:p>
            <a:r>
              <a:rPr lang="en-US" dirty="0" smtClean="0"/>
              <a:t>Diabetes </a:t>
            </a:r>
            <a:r>
              <a:rPr lang="en-US" dirty="0" err="1" smtClean="0"/>
              <a:t>Hongkong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 smtClean="0"/>
              <a:t>Glycemic Index Defined". Glycemic Research </a:t>
            </a:r>
            <a:r>
              <a:rPr lang="en-US" dirty="0" smtClean="0"/>
              <a:t>Institute</a:t>
            </a:r>
            <a:endParaRPr lang="en-US" dirty="0" smtClean="0"/>
          </a:p>
          <a:p>
            <a:r>
              <a:rPr lang="en-US" dirty="0" smtClean="0"/>
              <a:t>Jenkins</a:t>
            </a:r>
            <a:r>
              <a:rPr lang="en-US" dirty="0"/>
              <a:t>, David J A, Kendall, Cyril W C, Augustin, Livia S A, </a:t>
            </a:r>
            <a:r>
              <a:rPr lang="en-US" dirty="0" err="1"/>
              <a:t>Franceschi</a:t>
            </a:r>
            <a:r>
              <a:rPr lang="en-US" dirty="0"/>
              <a:t>, Silvia, </a:t>
            </a:r>
            <a:r>
              <a:rPr lang="en-US" dirty="0" err="1"/>
              <a:t>Hamidi</a:t>
            </a:r>
            <a:r>
              <a:rPr lang="en-US" dirty="0"/>
              <a:t>, Maryam, </a:t>
            </a:r>
            <a:r>
              <a:rPr lang="en-US" dirty="0" err="1"/>
              <a:t>Marchie</a:t>
            </a:r>
            <a:r>
              <a:rPr lang="en-US" dirty="0"/>
              <a:t>, Augustine, </a:t>
            </a:r>
            <a:r>
              <a:rPr lang="en-US" dirty="0" err="1" smtClean="0"/>
              <a:t>Axelsen</a:t>
            </a:r>
            <a:r>
              <a:rPr lang="en-US" dirty="0"/>
              <a:t>, Mette. (2002). Glycemic index: Overview of implications in health and disease. </a:t>
            </a:r>
            <a:r>
              <a:rPr lang="en-US" i="1" dirty="0"/>
              <a:t>The American Journal of Clinical Nutrition</a:t>
            </a:r>
            <a:r>
              <a:rPr lang="en-US" dirty="0"/>
              <a:t>, 76(1), 266S-73S</a:t>
            </a:r>
            <a:r>
              <a:rPr lang="en-US" dirty="0" smtClean="0"/>
              <a:t>.</a:t>
            </a:r>
          </a:p>
          <a:p>
            <a:r>
              <a:rPr lang="en-US" altLang="zh-HK" dirty="0"/>
              <a:t>Studio34 at English Wikipedia / Public </a:t>
            </a:r>
            <a:r>
              <a:rPr lang="en-US" altLang="zh-HK" dirty="0" smtClean="0"/>
              <a:t>domain.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74638-45D0-40BC-9411-BC029C68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97152"/>
          </a:xfrm>
        </p:spPr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is Glycaemic Index?</a:t>
            </a:r>
            <a:endParaRPr lang="en-US" dirty="0" smtClean="0"/>
          </a:p>
          <a:p>
            <a:r>
              <a:rPr lang="en-US" dirty="0"/>
              <a:t>Studies </a:t>
            </a:r>
            <a:r>
              <a:rPr lang="en-US" dirty="0" smtClean="0"/>
              <a:t>of </a:t>
            </a:r>
            <a:r>
              <a:rPr lang="en-US" dirty="0"/>
              <a:t>Glycaemic </a:t>
            </a:r>
            <a:r>
              <a:rPr lang="en-US" dirty="0" smtClean="0"/>
              <a:t>Index</a:t>
            </a:r>
          </a:p>
          <a:p>
            <a:r>
              <a:rPr lang="en-US" dirty="0" smtClean="0"/>
              <a:t>Effects of High </a:t>
            </a:r>
            <a:r>
              <a:rPr lang="en-US" dirty="0"/>
              <a:t>and </a:t>
            </a:r>
            <a:r>
              <a:rPr lang="en-US" dirty="0" smtClean="0"/>
              <a:t>Low Glycaemic Index Foods</a:t>
            </a:r>
          </a:p>
          <a:p>
            <a:r>
              <a:rPr lang="en-US" dirty="0" smtClean="0"/>
              <a:t>Examples of High and Low </a:t>
            </a:r>
            <a:r>
              <a:rPr lang="en-US" altLang="zh-TW" dirty="0"/>
              <a:t>Glycaemic</a:t>
            </a:r>
            <a:r>
              <a:rPr lang="en-US" dirty="0" smtClean="0"/>
              <a:t> Index Foods</a:t>
            </a:r>
          </a:p>
          <a:p>
            <a:r>
              <a:rPr lang="en-US" dirty="0" smtClean="0"/>
              <a:t>Factors Affecting the </a:t>
            </a:r>
            <a:r>
              <a:rPr lang="en-US" altLang="zh-TW" dirty="0"/>
              <a:t>Glycaemic</a:t>
            </a:r>
            <a:r>
              <a:rPr lang="en-US" altLang="zh-HK" dirty="0" smtClean="0"/>
              <a:t> Index</a:t>
            </a:r>
            <a:r>
              <a:rPr lang="en-US" dirty="0" smtClean="0"/>
              <a:t> of a Food Item</a:t>
            </a:r>
            <a:endParaRPr lang="en-US" strike="sngStrike" dirty="0" smtClean="0"/>
          </a:p>
          <a:p>
            <a:r>
              <a:rPr lang="en-US" dirty="0" smtClean="0"/>
              <a:t>Other Considerations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24693E-3A8D-4AA0-9129-660A9D46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4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Glycaemic Index?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dirty="0" smtClean="0"/>
              <a:t>glycaemic index (GI), </a:t>
            </a:r>
            <a:r>
              <a:rPr lang="en-US" dirty="0"/>
              <a:t>measures how a carbohydrate-containing food raises blood </a:t>
            </a:r>
            <a:r>
              <a:rPr lang="en-US" dirty="0" smtClean="0"/>
              <a:t>glucose.</a:t>
            </a:r>
          </a:p>
          <a:p>
            <a:r>
              <a:rPr lang="en-US" dirty="0" smtClean="0"/>
              <a:t>Foods </a:t>
            </a:r>
            <a:r>
              <a:rPr lang="en-US" dirty="0"/>
              <a:t>are ranked based on how they </a:t>
            </a:r>
            <a:r>
              <a:rPr lang="en-US" dirty="0" smtClean="0"/>
              <a:t>are compared </a:t>
            </a:r>
            <a:r>
              <a:rPr lang="en-US" dirty="0"/>
              <a:t>to a reference food — either glucose or white bread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Foods with carbohydrates which are digested and </a:t>
            </a:r>
            <a:r>
              <a:rPr lang="en-US" dirty="0" err="1" smtClean="0"/>
              <a:t>metabolised</a:t>
            </a:r>
            <a:r>
              <a:rPr lang="en-US" dirty="0" smtClean="0"/>
              <a:t> quickly tend to </a:t>
            </a:r>
            <a:r>
              <a:rPr lang="en-US" altLang="zh-HK" dirty="0" smtClean="0"/>
              <a:t>have a high </a:t>
            </a:r>
            <a:r>
              <a:rPr lang="en-US" altLang="zh-HK" dirty="0"/>
              <a:t>GI</a:t>
            </a:r>
            <a:r>
              <a:rPr lang="en-US" dirty="0" smtClean="0"/>
              <a:t>.  Glucose is released into the bloodstream rapidly. </a:t>
            </a:r>
          </a:p>
          <a:p>
            <a:r>
              <a:rPr lang="en-US" dirty="0" smtClean="0"/>
              <a:t>Foods with carbohydrates which are digested slowly and release glucose more gradually into the bloodstream have a low GI.  </a:t>
            </a:r>
          </a:p>
          <a:p>
            <a:r>
              <a:rPr lang="en-US" dirty="0" smtClean="0"/>
              <a:t>A food item with a high GI raises blood glucose quicker than a food item with a medium or low GI.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Glycaemic </a:t>
            </a:r>
            <a:r>
              <a:rPr lang="en-US" dirty="0"/>
              <a:t>I</a:t>
            </a:r>
            <a:r>
              <a:rPr lang="en-US" dirty="0" smtClean="0"/>
              <a:t>ndex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</a:t>
            </a:fld>
            <a:endParaRPr 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123728" y="5635112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200" dirty="0" smtClean="0"/>
              <a:t>Adapted from:  Studio34 </a:t>
            </a:r>
            <a:r>
              <a:rPr lang="en-US" altLang="zh-HK" sz="1200" dirty="0"/>
              <a:t>at English Wikipedia / Public domain</a:t>
            </a:r>
            <a:endParaRPr lang="zh-HK" altLang="en-US" sz="1200" dirty="0"/>
          </a:p>
        </p:txBody>
      </p:sp>
      <p:graphicFrame>
        <p:nvGraphicFramePr>
          <p:cNvPr id="10" name="圖表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8886554"/>
              </p:ext>
            </p:extLst>
          </p:nvPr>
        </p:nvGraphicFramePr>
        <p:xfrm>
          <a:off x="1220635" y="1432287"/>
          <a:ext cx="6408712" cy="373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094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2"/>
          <p:cNvSpPr txBox="1">
            <a:spLocks/>
          </p:cNvSpPr>
          <p:nvPr/>
        </p:nvSpPr>
        <p:spPr bwMode="auto">
          <a:xfrm>
            <a:off x="755576" y="6186741"/>
            <a:ext cx="5652120" cy="217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0" rIns="228600" bIns="0"/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eaLnBrk="1" hangingPunct="1"/>
            <a:r>
              <a:rPr lang="en-US" altLang="zh-TW" sz="1400" dirty="0" smtClean="0"/>
              <a:t>Source:</a:t>
            </a:r>
            <a:r>
              <a:rPr lang="en-US" sz="1400" dirty="0" smtClean="0"/>
              <a:t> </a:t>
            </a:r>
            <a:r>
              <a:rPr lang="en-US" sz="1400" dirty="0"/>
              <a:t>Glycemic index: overview of implications in health and </a:t>
            </a:r>
            <a:r>
              <a:rPr lang="en-US" sz="1400" dirty="0" smtClean="0"/>
              <a:t>disease</a:t>
            </a:r>
            <a:endParaRPr lang="en-US" sz="1400" dirty="0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" algn="ctr">
            <a:solidFill>
              <a:srgbClr val="F2F2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388" name="Straight Connector 8"/>
          <p:cNvCxnSpPr>
            <a:cxnSpLocks noChangeShapeType="1"/>
          </p:cNvCxnSpPr>
          <p:nvPr/>
        </p:nvCxnSpPr>
        <p:spPr bwMode="auto">
          <a:xfrm>
            <a:off x="0" y="5733256"/>
            <a:ext cx="9144000" cy="0"/>
          </a:xfrm>
          <a:prstGeom prst="line">
            <a:avLst/>
          </a:prstGeom>
          <a:noFill/>
          <a:ln w="63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89" name="TextBox 3"/>
          <p:cNvSpPr txBox="1">
            <a:spLocks noChangeArrowheads="1"/>
          </p:cNvSpPr>
          <p:nvPr/>
        </p:nvSpPr>
        <p:spPr bwMode="auto">
          <a:xfrm>
            <a:off x="0" y="231775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algn="ctr"/>
            <a:endParaRPr lang="en-US" sz="1400"/>
          </a:p>
        </p:txBody>
      </p:sp>
      <p:pic>
        <p:nvPicPr>
          <p:cNvPr id="16391" name="Picture 7" descr="Cov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5432"/>
            <a:ext cx="4824536" cy="5293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64375" y="5036245"/>
            <a:ext cx="7813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charset="0"/>
                <a:cs typeface="Arial" charset="0"/>
              </a:rPr>
              <a:t>Hypothetical effect of feeding diets with a low (A) or high (B) glycemic index on gastrointestinal glucose absorption and postprandial blood glucose.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5701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Studies of Glycaemic </a:t>
            </a:r>
            <a:r>
              <a:rPr lang="en-US" dirty="0"/>
              <a:t>I</a:t>
            </a:r>
            <a:r>
              <a:rPr lang="en-US" dirty="0" smtClean="0"/>
              <a:t>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four major areas that are tracked during glycaemic clinical studies include how the ingested food: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raises blood glucose levels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affects insulin secretion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stimulates lipoprotein lipase (LPL) and fat-storage mechanisms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affects the pancreas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1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of High and </a:t>
            </a:r>
            <a:br>
              <a:rPr lang="en-US" dirty="0" smtClean="0"/>
            </a:br>
            <a:r>
              <a:rPr lang="en-US" dirty="0" smtClean="0"/>
              <a:t>Low Glycaemic Index Foods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High glycaemic index foods</a:t>
            </a:r>
          </a:p>
          <a:p>
            <a:r>
              <a:rPr lang="en-US" dirty="0" smtClean="0"/>
              <a:t>Elevate blood glucose and insulin levels</a:t>
            </a:r>
          </a:p>
          <a:p>
            <a:r>
              <a:rPr lang="en-US" dirty="0" smtClean="0"/>
              <a:t>Provide energy to the body in a short period of time</a:t>
            </a:r>
          </a:p>
          <a:p>
            <a:r>
              <a:rPr lang="en-US" dirty="0" smtClean="0"/>
              <a:t>Rapid fall of blood glucose after the effect of insulin, triggering hunger sooner</a:t>
            </a:r>
          </a:p>
          <a:p>
            <a:r>
              <a:rPr lang="en-US" dirty="0" smtClean="0"/>
              <a:t>Stimulate fat-storage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Low </a:t>
            </a:r>
            <a:r>
              <a:rPr lang="en-US" dirty="0"/>
              <a:t>glycaemic </a:t>
            </a:r>
            <a:r>
              <a:rPr lang="en-US" dirty="0" smtClean="0"/>
              <a:t>index foods</a:t>
            </a:r>
            <a:endParaRPr lang="en-US" dirty="0"/>
          </a:p>
          <a:p>
            <a:r>
              <a:rPr lang="en-US" dirty="0" smtClean="0"/>
              <a:t>Do not overly elevate blood glucose and insulin levels</a:t>
            </a:r>
          </a:p>
          <a:p>
            <a:r>
              <a:rPr lang="en-US" dirty="0" smtClean="0"/>
              <a:t>Slow and gradual release of sugar into blood</a:t>
            </a:r>
          </a:p>
          <a:p>
            <a:r>
              <a:rPr lang="en-US" dirty="0" smtClean="0"/>
              <a:t>Maintain increased energy levels for a longer duration </a:t>
            </a:r>
          </a:p>
          <a:p>
            <a:r>
              <a:rPr lang="en-US" dirty="0" smtClean="0"/>
              <a:t>Do not stimulate lipoprotein lipase (LPL) and fat-storing mechanisms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57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Effects of </a:t>
            </a:r>
            <a:r>
              <a:rPr lang="en-US" altLang="zh-TW" dirty="0"/>
              <a:t>High and </a:t>
            </a:r>
            <a:br>
              <a:rPr lang="en-US" altLang="zh-TW" dirty="0"/>
            </a:br>
            <a:r>
              <a:rPr lang="en-US" altLang="zh-TW" dirty="0"/>
              <a:t>Low </a:t>
            </a:r>
            <a:r>
              <a:rPr lang="en-US" altLang="zh-TW" dirty="0" smtClean="0"/>
              <a:t>Glycaemic </a:t>
            </a:r>
            <a:r>
              <a:rPr lang="en-US" altLang="zh-TW" dirty="0"/>
              <a:t>Index Foods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Carbohydrate-containing </a:t>
            </a:r>
            <a:r>
              <a:rPr lang="en-US" dirty="0"/>
              <a:t>food raises blood </a:t>
            </a:r>
            <a:r>
              <a:rPr lang="en-US" dirty="0" smtClean="0"/>
              <a:t>glucose differently, using glucose (GI:100)as a reference, foods are divided into three categories:</a:t>
            </a:r>
          </a:p>
          <a:p>
            <a:r>
              <a:rPr lang="en-US" dirty="0" smtClean="0"/>
              <a:t>Low </a:t>
            </a:r>
            <a:r>
              <a:rPr lang="en-US" dirty="0"/>
              <a:t>GI </a:t>
            </a:r>
            <a:r>
              <a:rPr lang="en-US" dirty="0" smtClean="0"/>
              <a:t>(</a:t>
            </a:r>
            <a:r>
              <a:rPr lang="en-US" dirty="0"/>
              <a:t>55 or less</a:t>
            </a:r>
            <a:r>
              <a:rPr lang="en-US" dirty="0" smtClean="0"/>
              <a:t>)</a:t>
            </a:r>
          </a:p>
          <a:p>
            <a:r>
              <a:rPr lang="en-US" dirty="0"/>
              <a:t>Medium GI (56-69</a:t>
            </a:r>
            <a:r>
              <a:rPr lang="en-US" dirty="0" smtClean="0"/>
              <a:t>)</a:t>
            </a:r>
          </a:p>
          <a:p>
            <a:r>
              <a:rPr lang="en-US" dirty="0"/>
              <a:t>High GI (70 or more)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960" y="146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 </a:t>
            </a:r>
            <a:r>
              <a:rPr lang="en-US" dirty="0"/>
              <a:t>of High and Low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altLang="zh-TW" dirty="0" smtClean="0"/>
              <a:t>Glycaemic </a:t>
            </a:r>
            <a:r>
              <a:rPr lang="en-US" altLang="zh-TW" dirty="0"/>
              <a:t>Index </a:t>
            </a:r>
            <a:r>
              <a:rPr lang="en-US" dirty="0" smtClean="0"/>
              <a:t>Foods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074207"/>
              </p:ext>
            </p:extLst>
          </p:nvPr>
        </p:nvGraphicFramePr>
        <p:xfrm>
          <a:off x="457200" y="1341914"/>
          <a:ext cx="8229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b="0" i="0" dirty="0" smtClean="0"/>
                        <a:t>Low GI (55 or less)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b="0" i="0" dirty="0" smtClean="0"/>
                        <a:t>Medium GI (56-69)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b="0" i="0" dirty="0" smtClean="0"/>
                        <a:t>High GI (70 or more)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Rice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TW" sz="1500" b="0" i="0" dirty="0" smtClean="0">
                          <a:solidFill>
                            <a:schemeClr val="tx1"/>
                          </a:solidFill>
                        </a:rPr>
                        <a:t>Brown rice</a:t>
                      </a:r>
                      <a:r>
                        <a:rPr lang="en-US" altLang="zh-TW" sz="1500" b="0" i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 kernel rice</a:t>
                      </a: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</a:t>
                      </a:r>
                      <a:r>
                        <a:rPr lang="en-US" altLang="zh-TW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rice (boiled), brown rice (boiled)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Glutinous</a:t>
                      </a:r>
                      <a:r>
                        <a:rPr lang="en-US" altLang="zh-TW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rice (boiled), white rice (boiled)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Noodles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TW" sz="1500" b="0" i="0" dirty="0" smtClean="0">
                          <a:solidFill>
                            <a:schemeClr val="tx1"/>
                          </a:solidFill>
                        </a:rPr>
                        <a:t>Vermicelli, spaghetti,</a:t>
                      </a:r>
                      <a:r>
                        <a:rPr lang="en-US" altLang="zh-TW" sz="1500" b="0" i="0" baseline="0" dirty="0" smtClean="0">
                          <a:solidFill>
                            <a:schemeClr val="tx1"/>
                          </a:solidFill>
                        </a:rPr>
                        <a:t> macaroni, egg noodles</a:t>
                      </a: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Udon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Regular</a:t>
                      </a:r>
                      <a:r>
                        <a:rPr lang="en-US" altLang="zh-TW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wheat noodles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Bread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500" b="0" i="0" dirty="0" smtClean="0">
                          <a:solidFill>
                            <a:schemeClr val="tx1"/>
                          </a:solidFill>
                        </a:rPr>
                        <a:t>Pumpernickel</a:t>
                      </a: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Pita bread, croissant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White</a:t>
                      </a:r>
                      <a:r>
                        <a:rPr lang="en-US" altLang="zh-TW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bread, steamed buns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Breakfast cereals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500" b="0" i="0" dirty="0" smtClean="0">
                          <a:solidFill>
                            <a:schemeClr val="tx1"/>
                          </a:solidFill>
                        </a:rPr>
                        <a:t>All bran,</a:t>
                      </a:r>
                      <a:r>
                        <a:rPr lang="en-US" sz="1500" b="0" i="0" baseline="0" dirty="0" smtClean="0">
                          <a:solidFill>
                            <a:schemeClr val="tx1"/>
                          </a:solidFill>
                        </a:rPr>
                        <a:t> m</a:t>
                      </a:r>
                      <a:r>
                        <a:rPr lang="en-US" sz="1500" b="0" i="0" dirty="0" smtClean="0">
                          <a:solidFill>
                            <a:schemeClr val="tx1"/>
                          </a:solidFill>
                        </a:rPr>
                        <a:t>uesli, oat bran</a:t>
                      </a: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 with raisins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Cornflakes, rice crispy,</a:t>
                      </a:r>
                      <a:r>
                        <a:rPr lang="en-US" altLang="zh-TW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cocoa rice crispy</a:t>
                      </a:r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Root</a:t>
                      </a:r>
                      <a:r>
                        <a:rPr lang="en-US" altLang="zh-TW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and tubers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b="0" i="0" dirty="0" smtClean="0">
                          <a:solidFill>
                            <a:schemeClr val="tx1"/>
                          </a:solidFill>
                        </a:rPr>
                        <a:t>Corn, </a:t>
                      </a:r>
                      <a:r>
                        <a:rPr lang="en-US" altLang="zh-TW" sz="1500" b="0" i="0" dirty="0" err="1" smtClean="0">
                          <a:solidFill>
                            <a:schemeClr val="tx1"/>
                          </a:solidFill>
                        </a:rPr>
                        <a:t>konjac</a:t>
                      </a:r>
                      <a:endParaRPr lang="en-US" sz="15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Sweet potato, baked potato with skin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Mashed</a:t>
                      </a:r>
                      <a:r>
                        <a:rPr lang="en-US" altLang="zh-TW" sz="15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otato, pumpkin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Sugars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Fructose, lactose, sugar alcohol</a:t>
                      </a:r>
                      <a:endParaRPr lang="en-US" sz="15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Sucrose, honey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Glucose, sugar, maltose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Milk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Skimmed/low fat milk</a:t>
                      </a:r>
                      <a:endParaRPr lang="en-US" sz="15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Fruits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dirty="0" smtClean="0">
                          <a:solidFill>
                            <a:schemeClr val="tx1"/>
                          </a:solidFill>
                        </a:rPr>
                        <a:t>Orange, apple, snow</a:t>
                      </a:r>
                      <a:r>
                        <a:rPr lang="en-US" sz="15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b="0" i="0" dirty="0" smtClean="0">
                          <a:solidFill>
                            <a:schemeClr val="tx1"/>
                          </a:solidFill>
                        </a:rPr>
                        <a:t>pear, grape, kiwi, </a:t>
                      </a:r>
                      <a:r>
                        <a:rPr lang="en-US" sz="1500" b="0" i="0" dirty="0" err="1" smtClean="0">
                          <a:solidFill>
                            <a:schemeClr val="tx1"/>
                          </a:solidFill>
                        </a:rPr>
                        <a:t>pomelo</a:t>
                      </a:r>
                      <a:r>
                        <a:rPr lang="en-US" sz="1500" b="0" i="0" dirty="0" smtClean="0">
                          <a:solidFill>
                            <a:schemeClr val="tx1"/>
                          </a:solidFill>
                        </a:rPr>
                        <a:t>, strawberry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Honeydew melon, banana, papaya, mango</a:t>
                      </a:r>
                      <a:endParaRPr lang="zh-TW" altLang="en-US" sz="15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Watermelon, lychee, </a:t>
                      </a:r>
                      <a:r>
                        <a:rPr lang="en-US" altLang="zh-TW" sz="15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longan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Beans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dirty="0" smtClean="0">
                          <a:solidFill>
                            <a:schemeClr val="tx1"/>
                          </a:solidFill>
                          <a:effectLst/>
                        </a:rPr>
                        <a:t>Soya beans, mung beans, </a:t>
                      </a:r>
                      <a:r>
                        <a:rPr lang="en-US" altLang="zh-TW" sz="1500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black-eyed </a:t>
                      </a:r>
                      <a:r>
                        <a:rPr lang="en-US" altLang="zh-TW" sz="1500" dirty="0" smtClean="0">
                          <a:solidFill>
                            <a:schemeClr val="tx1"/>
                          </a:solidFill>
                          <a:effectLst/>
                        </a:rPr>
                        <a:t>beans, red kidney beans, lentils</a:t>
                      </a:r>
                      <a:endParaRPr lang="zh-TW" altLang="en-US" sz="15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500" dirty="0" smtClean="0">
                          <a:solidFill>
                            <a:schemeClr val="tx1"/>
                          </a:solidFill>
                          <a:effectLst/>
                        </a:rPr>
                        <a:t>Baked beans</a:t>
                      </a:r>
                      <a:endParaRPr lang="zh-TW" altLang="en-US" sz="15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6461246"/>
            <a:ext cx="1934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</a:t>
            </a:r>
            <a:r>
              <a:rPr lang="zh-TW" altLang="en-US" sz="1200" dirty="0" smtClean="0"/>
              <a:t>  </a:t>
            </a:r>
            <a:r>
              <a:rPr lang="en-US" altLang="zh-TW" sz="1200" dirty="0" smtClean="0"/>
              <a:t>Diabetes </a:t>
            </a:r>
            <a:r>
              <a:rPr lang="en-US" altLang="zh-TW" sz="1200" dirty="0" err="1" smtClean="0"/>
              <a:t>Hongkong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6489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2348</TotalTime>
  <Words>1116</Words>
  <Application>Microsoft Office PowerPoint</Application>
  <PresentationFormat>如螢幕大小 (4:3)</PresentationFormat>
  <Paragraphs>127</Paragraphs>
  <Slides>15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0" baseType="lpstr">
      <vt:lpstr>ＭＳ Ｐゴシック</vt:lpstr>
      <vt:lpstr>新細明體</vt:lpstr>
      <vt:lpstr>Arial</vt:lpstr>
      <vt:lpstr>Calibri</vt:lpstr>
      <vt:lpstr>Office Theme</vt:lpstr>
      <vt:lpstr>Nutrition and Health</vt:lpstr>
      <vt:lpstr>Topics</vt:lpstr>
      <vt:lpstr>What is Glycaemic Index?</vt:lpstr>
      <vt:lpstr>What is Glycaemic Index?</vt:lpstr>
      <vt:lpstr>PowerPoint 簡報</vt:lpstr>
      <vt:lpstr>Studies of Glycaemic Index</vt:lpstr>
      <vt:lpstr>Effects of High and  Low Glycaemic Index Foods</vt:lpstr>
      <vt:lpstr>Effects of High and  Low Glycaemic Index Foods</vt:lpstr>
      <vt:lpstr>Examples of High and Low  Glycaemic Index Foods</vt:lpstr>
      <vt:lpstr>Factors affecting the Glycaemic Index  of a Food Item</vt:lpstr>
      <vt:lpstr>Other Considerations</vt:lpstr>
      <vt:lpstr>Other Considerations</vt:lpstr>
      <vt:lpstr>Other Considerations</vt:lpstr>
      <vt:lpstr>Other Considerations</vt:lpstr>
      <vt:lpstr>References</vt:lpstr>
    </vt:vector>
  </TitlesOfParts>
  <Company>HKU SPACE Po Leung Kuk Stanley Ho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</dc:title>
  <dc:creator>Ng Yu Ching Ivy</dc:creator>
  <cp:lastModifiedBy>POON, Suk-mei Cindy</cp:lastModifiedBy>
  <cp:revision>263</cp:revision>
  <cp:lastPrinted>2019-01-04T09:14:41Z</cp:lastPrinted>
  <dcterms:created xsi:type="dcterms:W3CDTF">2018-10-08T07:48:39Z</dcterms:created>
  <dcterms:modified xsi:type="dcterms:W3CDTF">2021-09-16T06:08:39Z</dcterms:modified>
</cp:coreProperties>
</file>