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433" r:id="rId2"/>
    <p:sldId id="445" r:id="rId3"/>
    <p:sldId id="446" r:id="rId4"/>
    <p:sldId id="478" r:id="rId5"/>
    <p:sldId id="460" r:id="rId6"/>
    <p:sldId id="461" r:id="rId7"/>
    <p:sldId id="530" r:id="rId8"/>
    <p:sldId id="462" r:id="rId9"/>
    <p:sldId id="531" r:id="rId10"/>
    <p:sldId id="532" r:id="rId11"/>
    <p:sldId id="463" r:id="rId12"/>
    <p:sldId id="533" r:id="rId13"/>
    <p:sldId id="464" r:id="rId14"/>
    <p:sldId id="465" r:id="rId15"/>
    <p:sldId id="534" r:id="rId16"/>
    <p:sldId id="470" r:id="rId17"/>
    <p:sldId id="472" r:id="rId18"/>
    <p:sldId id="476" r:id="rId19"/>
    <p:sldId id="473" r:id="rId20"/>
    <p:sldId id="474" r:id="rId21"/>
    <p:sldId id="448" r:id="rId22"/>
    <p:sldId id="447" r:id="rId23"/>
    <p:sldId id="450" r:id="rId24"/>
    <p:sldId id="451" r:id="rId25"/>
    <p:sldId id="480" r:id="rId26"/>
    <p:sldId id="452" r:id="rId27"/>
    <p:sldId id="453" r:id="rId28"/>
    <p:sldId id="456" r:id="rId29"/>
    <p:sldId id="457" r:id="rId30"/>
    <p:sldId id="481" r:id="rId31"/>
    <p:sldId id="482" r:id="rId32"/>
    <p:sldId id="454" r:id="rId33"/>
    <p:sldId id="483" r:id="rId34"/>
    <p:sldId id="455" r:id="rId35"/>
    <p:sldId id="459" r:id="rId36"/>
    <p:sldId id="484" r:id="rId37"/>
    <p:sldId id="485" r:id="rId38"/>
    <p:sldId id="487" r:id="rId39"/>
    <p:sldId id="488" r:id="rId40"/>
    <p:sldId id="489" r:id="rId41"/>
    <p:sldId id="490" r:id="rId42"/>
    <p:sldId id="491" r:id="rId43"/>
    <p:sldId id="493" r:id="rId44"/>
    <p:sldId id="496" r:id="rId45"/>
    <p:sldId id="512" r:id="rId46"/>
    <p:sldId id="511" r:id="rId47"/>
    <p:sldId id="503" r:id="rId48"/>
    <p:sldId id="504" r:id="rId49"/>
    <p:sldId id="505" r:id="rId50"/>
    <p:sldId id="501" r:id="rId51"/>
    <p:sldId id="502" r:id="rId52"/>
    <p:sldId id="499" r:id="rId53"/>
    <p:sldId id="506" r:id="rId54"/>
    <p:sldId id="507" r:id="rId55"/>
    <p:sldId id="515" r:id="rId56"/>
    <p:sldId id="514" r:id="rId57"/>
    <p:sldId id="524" r:id="rId58"/>
    <p:sldId id="526" r:id="rId59"/>
    <p:sldId id="527" r:id="rId60"/>
    <p:sldId id="529" r:id="rId61"/>
    <p:sldId id="516" r:id="rId62"/>
    <p:sldId id="381" r:id="rId63"/>
    <p:sldId id="479" r:id="rId64"/>
    <p:sldId id="509" r:id="rId65"/>
    <p:sldId id="347" r:id="rId66"/>
    <p:sldId id="510" r:id="rId67"/>
    <p:sldId id="513" r:id="rId68"/>
    <p:sldId id="535" r:id="rId69"/>
    <p:sldId id="537" r:id="rId70"/>
  </p:sldIdLst>
  <p:sldSz cx="9144000" cy="6858000" type="screen4x3"/>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0604" autoAdjust="0"/>
    <p:restoredTop sz="98046" autoAdjust="0"/>
  </p:normalViewPr>
  <p:slideViewPr>
    <p:cSldViewPr>
      <p:cViewPr varScale="1">
        <p:scale>
          <a:sx n="91" d="100"/>
          <a:sy n="91" d="100"/>
        </p:scale>
        <p:origin x="102" y="6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2799" y="0"/>
            <a:ext cx="4301543" cy="339884"/>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2799" y="6456611"/>
            <a:ext cx="4301543" cy="339884"/>
          </a:xfrm>
          <a:prstGeom prst="rect">
            <a:avLst/>
          </a:prstGeom>
        </p:spPr>
        <p:txBody>
          <a:bodyPr vert="horz" lIns="91440" tIns="45720" rIns="91440" bIns="45720" rtlCol="0" anchor="b"/>
          <a:lstStyle>
            <a:lvl1pPr algn="r">
              <a:defRPr sz="1200"/>
            </a:lvl1pPr>
          </a:lstStyle>
          <a:p>
            <a:fld id="{7AA0D2D5-34C8-406C-A408-EC0FC01FA74B}" type="slidenum">
              <a:rPr lang="en-US" smtClean="0"/>
              <a:t>‹#›</a:t>
            </a:fld>
            <a:endParaRPr lang="en-US"/>
          </a:p>
        </p:txBody>
      </p:sp>
    </p:spTree>
    <p:extLst>
      <p:ext uri="{BB962C8B-B14F-4D97-AF65-F5344CB8AC3E}">
        <p14:creationId xmlns:p14="http://schemas.microsoft.com/office/powerpoint/2010/main" val="317495290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DF455961-88FA-48C9-85FC-D25E82B529A9}" type="slidenum">
              <a:rPr lang="en-US" smtClean="0"/>
              <a:t>‹#›</a:t>
            </a:fld>
            <a:endParaRPr lang="en-US" dirty="0"/>
          </a:p>
        </p:txBody>
      </p:sp>
    </p:spTree>
    <p:extLst>
      <p:ext uri="{BB962C8B-B14F-4D97-AF65-F5344CB8AC3E}">
        <p14:creationId xmlns:p14="http://schemas.microsoft.com/office/powerpoint/2010/main" val="345609394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571646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10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371870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11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142701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12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43027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13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294342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14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991258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15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54884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16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072980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17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323959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18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122490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19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74573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85582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20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414104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21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443452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22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312622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23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895615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24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309483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25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308088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26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805342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27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353213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28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335708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29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364739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198076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30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750826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31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663773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32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06926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33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707629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34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908192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35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99528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36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657945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37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055175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38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6546009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39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05353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177797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40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4219153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t>41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t>42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t>43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44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4139017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45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777907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46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040281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47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846531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48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7011641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49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772812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022145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50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370341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51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105527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52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092306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53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7199153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54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58409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55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2917800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56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780296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57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9617517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58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3120365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59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708615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3595124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60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6319250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61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2887116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62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2378323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63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0059695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64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9288984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65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4517434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66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2760378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67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3851566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68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904839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69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940964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027458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020630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t>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66706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5AF52E-00F4-4418-A330-F2D02AA02528}" type="datetime1">
              <a:rPr lang="en-US" smtClean="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EBE98-3F54-4190-8BE8-6FA5D62E8276}" type="slidenum">
              <a:rPr lang="en-US" smtClean="0"/>
              <a:t>‹#›</a:t>
            </a:fld>
            <a:endParaRPr lang="en-US" dirty="0"/>
          </a:p>
        </p:txBody>
      </p:sp>
    </p:spTree>
    <p:extLst>
      <p:ext uri="{BB962C8B-B14F-4D97-AF65-F5344CB8AC3E}">
        <p14:creationId xmlns:p14="http://schemas.microsoft.com/office/powerpoint/2010/main" val="201055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956AD-05BC-466B-8B0E-C57E6E9C4B2F}" type="datetime1">
              <a:rPr lang="en-US" smtClean="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EBE98-3F54-4190-8BE8-6FA5D62E8276}" type="slidenum">
              <a:rPr lang="en-US" smtClean="0"/>
              <a:t>‹#›</a:t>
            </a:fld>
            <a:endParaRPr lang="en-US" dirty="0"/>
          </a:p>
        </p:txBody>
      </p:sp>
    </p:spTree>
    <p:extLst>
      <p:ext uri="{BB962C8B-B14F-4D97-AF65-F5344CB8AC3E}">
        <p14:creationId xmlns:p14="http://schemas.microsoft.com/office/powerpoint/2010/main" val="2892822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416865-9CC4-4CF4-95AB-CE5A34BF5EC4}" type="datetime1">
              <a:rPr lang="en-US" smtClean="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EBE98-3F54-4190-8BE8-6FA5D62E8276}" type="slidenum">
              <a:rPr lang="en-US" smtClean="0"/>
              <a:t>‹#›</a:t>
            </a:fld>
            <a:endParaRPr lang="en-US" dirty="0"/>
          </a:p>
        </p:txBody>
      </p:sp>
    </p:spTree>
    <p:extLst>
      <p:ext uri="{BB962C8B-B14F-4D97-AF65-F5344CB8AC3E}">
        <p14:creationId xmlns:p14="http://schemas.microsoft.com/office/powerpoint/2010/main" val="400798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04F7AA-DAE7-4B9A-A522-4F5FB99384DB}" type="datetime1">
              <a:rPr lang="en-US" smtClean="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EBE98-3F54-4190-8BE8-6FA5D62E8276}" type="slidenum">
              <a:rPr lang="en-US" smtClean="0"/>
              <a:t>‹#›</a:t>
            </a:fld>
            <a:endParaRPr lang="en-US" dirty="0"/>
          </a:p>
        </p:txBody>
      </p:sp>
    </p:spTree>
    <p:extLst>
      <p:ext uri="{BB962C8B-B14F-4D97-AF65-F5344CB8AC3E}">
        <p14:creationId xmlns:p14="http://schemas.microsoft.com/office/powerpoint/2010/main" val="3575105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E17A12-1DBA-4339-A69F-365BEC2F580C}" type="datetime1">
              <a:rPr lang="en-US" smtClean="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EBE98-3F54-4190-8BE8-6FA5D62E8276}" type="slidenum">
              <a:rPr lang="en-US" smtClean="0"/>
              <a:t>‹#›</a:t>
            </a:fld>
            <a:endParaRPr lang="en-US" dirty="0"/>
          </a:p>
        </p:txBody>
      </p:sp>
    </p:spTree>
    <p:extLst>
      <p:ext uri="{BB962C8B-B14F-4D97-AF65-F5344CB8AC3E}">
        <p14:creationId xmlns:p14="http://schemas.microsoft.com/office/powerpoint/2010/main" val="3334065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EA10A5-DD6F-4F41-A3A3-A608B1C7CCB5}" type="datetime1">
              <a:rPr lang="en-US" smtClean="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5EBE98-3F54-4190-8BE8-6FA5D62E8276}" type="slidenum">
              <a:rPr lang="en-US" smtClean="0"/>
              <a:t>‹#›</a:t>
            </a:fld>
            <a:endParaRPr lang="en-US" dirty="0"/>
          </a:p>
        </p:txBody>
      </p:sp>
    </p:spTree>
    <p:extLst>
      <p:ext uri="{BB962C8B-B14F-4D97-AF65-F5344CB8AC3E}">
        <p14:creationId xmlns:p14="http://schemas.microsoft.com/office/powerpoint/2010/main" val="1482205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F1EE39-155D-4CCF-BA60-B44786987154}" type="datetime1">
              <a:rPr lang="en-US" smtClean="0"/>
              <a:t>9/16/2021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5EBE98-3F54-4190-8BE8-6FA5D62E8276}" type="slidenum">
              <a:rPr lang="en-US" smtClean="0"/>
              <a:t>‹#›</a:t>
            </a:fld>
            <a:endParaRPr lang="en-US" dirty="0"/>
          </a:p>
        </p:txBody>
      </p:sp>
    </p:spTree>
    <p:extLst>
      <p:ext uri="{BB962C8B-B14F-4D97-AF65-F5344CB8AC3E}">
        <p14:creationId xmlns:p14="http://schemas.microsoft.com/office/powerpoint/2010/main" val="361894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2B1E19-4D5D-4929-B63C-29288784E7BF}" type="datetime1">
              <a:rPr lang="en-US" smtClean="0"/>
              <a:t>9/16/2021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5EBE98-3F54-4190-8BE8-6FA5D62E8276}" type="slidenum">
              <a:rPr lang="en-US" smtClean="0"/>
              <a:t>‹#›</a:t>
            </a:fld>
            <a:endParaRPr lang="en-US" dirty="0"/>
          </a:p>
        </p:txBody>
      </p:sp>
    </p:spTree>
    <p:extLst>
      <p:ext uri="{BB962C8B-B14F-4D97-AF65-F5344CB8AC3E}">
        <p14:creationId xmlns:p14="http://schemas.microsoft.com/office/powerpoint/2010/main" val="356814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13DC6-1211-4082-9B00-963BF7B809BF}" type="datetime1">
              <a:rPr lang="en-US" smtClean="0"/>
              <a:t>9/16/2021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5EBE98-3F54-4190-8BE8-6FA5D62E8276}" type="slidenum">
              <a:rPr lang="en-US" smtClean="0"/>
              <a:t>‹#›</a:t>
            </a:fld>
            <a:endParaRPr lang="en-US" dirty="0"/>
          </a:p>
        </p:txBody>
      </p:sp>
    </p:spTree>
    <p:extLst>
      <p:ext uri="{BB962C8B-B14F-4D97-AF65-F5344CB8AC3E}">
        <p14:creationId xmlns:p14="http://schemas.microsoft.com/office/powerpoint/2010/main" val="1899873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5B6C02-93CF-4F23-9136-2AEB0EE4772B}" type="datetime1">
              <a:rPr lang="en-US" smtClean="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5EBE98-3F54-4190-8BE8-6FA5D62E8276}" type="slidenum">
              <a:rPr lang="en-US" smtClean="0"/>
              <a:t>‹#›</a:t>
            </a:fld>
            <a:endParaRPr lang="en-US" dirty="0"/>
          </a:p>
        </p:txBody>
      </p:sp>
    </p:spTree>
    <p:extLst>
      <p:ext uri="{BB962C8B-B14F-4D97-AF65-F5344CB8AC3E}">
        <p14:creationId xmlns:p14="http://schemas.microsoft.com/office/powerpoint/2010/main" val="2662482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660402-7EA5-4657-8FDF-A15D2B6E8E5D}" type="datetime1">
              <a:rPr lang="en-US" smtClean="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5EBE98-3F54-4190-8BE8-6FA5D62E8276}" type="slidenum">
              <a:rPr lang="en-US" smtClean="0"/>
              <a:t>‹#›</a:t>
            </a:fld>
            <a:endParaRPr lang="en-US" dirty="0"/>
          </a:p>
        </p:txBody>
      </p:sp>
    </p:spTree>
    <p:extLst>
      <p:ext uri="{BB962C8B-B14F-4D97-AF65-F5344CB8AC3E}">
        <p14:creationId xmlns:p14="http://schemas.microsoft.com/office/powerpoint/2010/main" val="3661326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532BE0-5C4E-4DF9-957A-5BB3E1DC301A}" type="datetime1">
              <a:rPr lang="en-US" smtClean="0"/>
              <a:t>9/16/2021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EBE98-3F54-4190-8BE8-6FA5D62E8276}" type="slidenum">
              <a:rPr lang="en-US" smtClean="0"/>
              <a:t>‹#›</a:t>
            </a:fld>
            <a:endParaRPr lang="en-US" dirty="0"/>
          </a:p>
        </p:txBody>
      </p:sp>
    </p:spTree>
    <p:extLst>
      <p:ext uri="{BB962C8B-B14F-4D97-AF65-F5344CB8AC3E}">
        <p14:creationId xmlns:p14="http://schemas.microsoft.com/office/powerpoint/2010/main" val="4266226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1.jpe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Balanced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diet </a:t>
            </a:r>
          </a:p>
        </p:txBody>
      </p:sp>
      <p:sp>
        <p:nvSpPr>
          <p:cNvPr id="5" name="Rectangle 4"/>
          <p:cNvSpPr/>
          <p:nvPr/>
        </p:nvSpPr>
        <p:spPr>
          <a:xfrm>
            <a:off x="323528" y="980728"/>
            <a:ext cx="8352928" cy="2831544"/>
          </a:xfrm>
          <a:prstGeom prst="rect">
            <a:avLst/>
          </a:prstGeom>
        </p:spPr>
        <p:txBody>
          <a:bodyPr wrap="square">
            <a:spAutoFit/>
          </a:bodyPr>
          <a:lstStyle/>
          <a:p>
            <a:pPr marL="342900" indent="-342900">
              <a:spcAft>
                <a:spcPts val="600"/>
              </a:spcAft>
              <a:buFont typeface="Arial" pitchFamily="34" charset="0"/>
              <a:buChar char="•"/>
            </a:pPr>
            <a:r>
              <a:rPr lang="en-US" sz="2400" dirty="0" smtClean="0"/>
              <a:t>A </a:t>
            </a:r>
            <a:r>
              <a:rPr lang="en-US" sz="2400" dirty="0"/>
              <a:t>balanced diet shall include a variety of foods providing appropriate calorie and nutrients. The energy intake required varies with age, height, body weight and physical activity. </a:t>
            </a:r>
            <a:endParaRPr lang="en-US" sz="2400" dirty="0" smtClean="0"/>
          </a:p>
          <a:p>
            <a:pPr marL="342900" indent="-342900">
              <a:spcAft>
                <a:spcPts val="600"/>
              </a:spcAft>
              <a:buFont typeface="Arial" pitchFamily="34" charset="0"/>
              <a:buChar char="•"/>
            </a:pPr>
            <a:r>
              <a:rPr lang="en-US" sz="2400" dirty="0" smtClean="0"/>
              <a:t>The Food </a:t>
            </a:r>
            <a:r>
              <a:rPr lang="en-US" sz="2400" dirty="0"/>
              <a:t>Pyramid is a useful practical guide for attaining a balanced diet.</a:t>
            </a:r>
          </a:p>
          <a:p>
            <a:pPr marL="342900" indent="-342900">
              <a:spcAft>
                <a:spcPts val="600"/>
              </a:spcAft>
              <a:buFont typeface="Arial" pitchFamily="34" charset="0"/>
              <a:buChar char="•"/>
            </a:pPr>
            <a:r>
              <a:rPr lang="en-US" sz="2400" dirty="0" smtClean="0"/>
              <a:t>Carbohydrates</a:t>
            </a:r>
            <a:r>
              <a:rPr lang="en-US" sz="2400" dirty="0"/>
              <a:t>, proteins, fats, minerals, vitamins and dietary </a:t>
            </a:r>
            <a:r>
              <a:rPr lang="en-US" sz="2400" dirty="0" err="1"/>
              <a:t>fibre</a:t>
            </a:r>
            <a:r>
              <a:rPr lang="en-US" sz="2400" dirty="0"/>
              <a:t> are essential nutrients. </a:t>
            </a:r>
          </a:p>
        </p:txBody>
      </p:sp>
      <p:sp>
        <p:nvSpPr>
          <p:cNvPr id="7" name="Slide Number Placeholder 6"/>
          <p:cNvSpPr>
            <a:spLocks noGrp="1"/>
          </p:cNvSpPr>
          <p:nvPr>
            <p:ph type="sldNum" sz="quarter" idx="12"/>
          </p:nvPr>
        </p:nvSpPr>
        <p:spPr/>
        <p:txBody>
          <a:bodyPr/>
          <a:lstStyle/>
          <a:p>
            <a:fld id="{99B7B5DF-5DA9-46A7-9A59-86908C82C3B1}" type="slidenum">
              <a:rPr lang="en-US" smtClean="0"/>
              <a:t>1</a:t>
            </a:fld>
            <a:endParaRPr lang="en-US" dirty="0"/>
          </a:p>
        </p:txBody>
      </p:sp>
    </p:spTree>
    <p:extLst>
      <p:ext uri="{BB962C8B-B14F-4D97-AF65-F5344CB8AC3E}">
        <p14:creationId xmlns:p14="http://schemas.microsoft.com/office/powerpoint/2010/main" val="21338142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Nutritional needs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toddlers</a:t>
            </a:r>
          </a:p>
        </p:txBody>
      </p:sp>
      <p:sp>
        <p:nvSpPr>
          <p:cNvPr id="5" name="Rectangle 4"/>
          <p:cNvSpPr/>
          <p:nvPr/>
        </p:nvSpPr>
        <p:spPr>
          <a:xfrm>
            <a:off x="323528" y="980728"/>
            <a:ext cx="8640960" cy="4385816"/>
          </a:xfrm>
          <a:prstGeom prst="rect">
            <a:avLst/>
          </a:prstGeom>
        </p:spPr>
        <p:txBody>
          <a:bodyPr wrap="square">
            <a:spAutoFit/>
          </a:bodyPr>
          <a:lstStyle/>
          <a:p>
            <a:pPr>
              <a:spcAft>
                <a:spcPts val="600"/>
              </a:spcAft>
            </a:pPr>
            <a:r>
              <a:rPr lang="en-US" sz="2400" b="1" u="sng" dirty="0" smtClean="0"/>
              <a:t>Points to note</a:t>
            </a:r>
            <a:endParaRPr lang="en-US" sz="2400" b="1" u="sng" dirty="0"/>
          </a:p>
          <a:p>
            <a:pPr marL="342900" indent="-342900">
              <a:spcAft>
                <a:spcPts val="600"/>
              </a:spcAft>
              <a:buFont typeface="Arial" pitchFamily="34" charset="0"/>
              <a:buChar char="•"/>
            </a:pPr>
            <a:r>
              <a:rPr lang="en-US" sz="2400" dirty="0" smtClean="0"/>
              <a:t>Sources </a:t>
            </a:r>
            <a:r>
              <a:rPr lang="en-US" sz="2400" dirty="0"/>
              <a:t>of calcium </a:t>
            </a:r>
            <a:r>
              <a:rPr lang="en-US" sz="2400" dirty="0" smtClean="0"/>
              <a:t>include milk and dairy products, calcium-fortified soya </a:t>
            </a:r>
            <a:r>
              <a:rPr lang="en-US" sz="2400" dirty="0"/>
              <a:t>beverages, calcium-fortified juices, fortified breads and cereals and dark green vegetables like broccoli, </a:t>
            </a:r>
            <a:r>
              <a:rPr lang="en-US" sz="2400" dirty="0" err="1"/>
              <a:t>bok</a:t>
            </a:r>
            <a:r>
              <a:rPr lang="en-US" sz="2400" dirty="0"/>
              <a:t> </a:t>
            </a:r>
            <a:r>
              <a:rPr lang="en-US" sz="2400" dirty="0" err="1"/>
              <a:t>choy</a:t>
            </a:r>
            <a:r>
              <a:rPr lang="en-US" sz="2400" dirty="0"/>
              <a:t>, and kale. Foods like eggs, butter and salmon are good sources of vitamin D.</a:t>
            </a:r>
          </a:p>
          <a:p>
            <a:pPr marL="342900" indent="-342900">
              <a:spcAft>
                <a:spcPts val="600"/>
              </a:spcAft>
              <a:buFont typeface="Arial" pitchFamily="34" charset="0"/>
              <a:buChar char="•"/>
            </a:pPr>
            <a:r>
              <a:rPr lang="en-US" sz="2400" dirty="0" smtClean="0"/>
              <a:t>About 50 grams (two ounces) </a:t>
            </a:r>
            <a:r>
              <a:rPr lang="en-US" sz="2400" dirty="0"/>
              <a:t>equivalents </a:t>
            </a:r>
            <a:r>
              <a:rPr lang="en-US" sz="2400" dirty="0" smtClean="0"/>
              <a:t>of protein is required. Sources of high biological protein are meat</a:t>
            </a:r>
            <a:r>
              <a:rPr lang="en-US" sz="2400" dirty="0"/>
              <a:t>, poultry, seafood, beans and peas, eggs, </a:t>
            </a:r>
            <a:r>
              <a:rPr lang="en-US" sz="2400" dirty="0" smtClean="0"/>
              <a:t>soya bean products, </a:t>
            </a:r>
            <a:r>
              <a:rPr lang="en-US" sz="2400" dirty="0"/>
              <a:t>nuts and </a:t>
            </a:r>
            <a:r>
              <a:rPr lang="en-US" sz="2400" dirty="0" smtClean="0"/>
              <a:t>seeds.</a:t>
            </a:r>
          </a:p>
          <a:p>
            <a:pPr marL="342900" indent="-342900">
              <a:spcAft>
                <a:spcPts val="600"/>
              </a:spcAft>
              <a:buFont typeface="Arial" pitchFamily="34" charset="0"/>
              <a:buChar char="•"/>
            </a:pPr>
            <a:r>
              <a:rPr lang="en-US" sz="2400" dirty="0" smtClean="0"/>
              <a:t>Children at age </a:t>
            </a:r>
            <a:r>
              <a:rPr lang="en-US" sz="2400" dirty="0"/>
              <a:t>2 and up </a:t>
            </a:r>
            <a:r>
              <a:rPr lang="en-US" sz="2400" dirty="0" smtClean="0"/>
              <a:t>should adopt </a:t>
            </a:r>
            <a:r>
              <a:rPr lang="en-US" sz="2400" dirty="0"/>
              <a:t>a healthy eating </a:t>
            </a:r>
            <a:r>
              <a:rPr lang="en-US" sz="2400" dirty="0" smtClean="0"/>
              <a:t>habit </a:t>
            </a:r>
            <a:r>
              <a:rPr lang="en-US" sz="2400" dirty="0"/>
              <a:t>similar to </a:t>
            </a:r>
            <a:r>
              <a:rPr lang="en-US" sz="2400" dirty="0" smtClean="0"/>
              <a:t>adults.</a:t>
            </a:r>
          </a:p>
        </p:txBody>
      </p:sp>
      <p:sp>
        <p:nvSpPr>
          <p:cNvPr id="7" name="Slide Number Placeholder 6"/>
          <p:cNvSpPr>
            <a:spLocks noGrp="1"/>
          </p:cNvSpPr>
          <p:nvPr>
            <p:ph type="sldNum" sz="quarter" idx="12"/>
          </p:nvPr>
        </p:nvSpPr>
        <p:spPr/>
        <p:txBody>
          <a:bodyPr/>
          <a:lstStyle/>
          <a:p>
            <a:fld id="{99B7B5DF-5DA9-46A7-9A59-86908C82C3B1}" type="slidenum">
              <a:rPr lang="en-US" smtClean="0"/>
              <a:t>10</a:t>
            </a:fld>
            <a:endParaRPr lang="en-US" dirty="0"/>
          </a:p>
        </p:txBody>
      </p:sp>
    </p:spTree>
    <p:extLst>
      <p:ext uri="{BB962C8B-B14F-4D97-AF65-F5344CB8AC3E}">
        <p14:creationId xmlns:p14="http://schemas.microsoft.com/office/powerpoint/2010/main" val="1557191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Nutritional needs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adolescents</a:t>
            </a:r>
          </a:p>
        </p:txBody>
      </p:sp>
      <p:sp>
        <p:nvSpPr>
          <p:cNvPr id="5" name="Rectangle 4"/>
          <p:cNvSpPr/>
          <p:nvPr/>
        </p:nvSpPr>
        <p:spPr>
          <a:xfrm>
            <a:off x="323528" y="980728"/>
            <a:ext cx="8352928" cy="2462213"/>
          </a:xfrm>
          <a:prstGeom prst="rect">
            <a:avLst/>
          </a:prstGeom>
        </p:spPr>
        <p:txBody>
          <a:bodyPr wrap="square">
            <a:spAutoFit/>
          </a:bodyPr>
          <a:lstStyle/>
          <a:p>
            <a:pPr>
              <a:spcAft>
                <a:spcPts val="600"/>
              </a:spcAft>
            </a:pPr>
            <a:r>
              <a:rPr lang="en-US" sz="2400" b="1" u="sng" dirty="0"/>
              <a:t>Concerns</a:t>
            </a:r>
          </a:p>
          <a:p>
            <a:pPr marL="342900" indent="-342900">
              <a:spcAft>
                <a:spcPts val="600"/>
              </a:spcAft>
              <a:buFont typeface="Arial" pitchFamily="34" charset="0"/>
              <a:buChar char="•"/>
            </a:pPr>
            <a:r>
              <a:rPr lang="en-US" sz="2400" dirty="0" smtClean="0"/>
              <a:t>Growth </a:t>
            </a:r>
            <a:r>
              <a:rPr lang="en-US" sz="2400" dirty="0"/>
              <a:t>is very rapid during </a:t>
            </a:r>
            <a:r>
              <a:rPr lang="en-US" sz="2400" dirty="0" smtClean="0"/>
              <a:t>adolescence. During </a:t>
            </a:r>
            <a:r>
              <a:rPr lang="en-US" sz="2400" dirty="0"/>
              <a:t>adolescent growth spur, both boys and girls have increased </a:t>
            </a:r>
            <a:r>
              <a:rPr lang="en-US" sz="2400" dirty="0" smtClean="0"/>
              <a:t>nutritional needs </a:t>
            </a:r>
            <a:r>
              <a:rPr lang="en-US" sz="2400" dirty="0"/>
              <a:t>for </a:t>
            </a:r>
            <a:r>
              <a:rPr lang="en-US" sz="2400" dirty="0" smtClean="0"/>
              <a:t>carbohydrates and fats, protein</a:t>
            </a:r>
            <a:r>
              <a:rPr lang="en-US" sz="2400" dirty="0"/>
              <a:t>, iron and calcium.</a:t>
            </a:r>
          </a:p>
          <a:p>
            <a:pPr marL="342900" indent="-342900">
              <a:spcAft>
                <a:spcPts val="600"/>
              </a:spcAft>
              <a:buFont typeface="Arial" pitchFamily="34" charset="0"/>
              <a:buChar char="•"/>
            </a:pPr>
            <a:r>
              <a:rPr lang="en-US" sz="2400" dirty="0"/>
              <a:t>Inadequate calcium intake can set the stage for development of osteoporosis later in life</a:t>
            </a:r>
            <a:r>
              <a:rPr lang="en-US" sz="2400" dirty="0" smtClean="0"/>
              <a:t>.</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t>11</a:t>
            </a:fld>
            <a:endParaRPr lang="en-US" dirty="0"/>
          </a:p>
        </p:txBody>
      </p:sp>
    </p:spTree>
    <p:extLst>
      <p:ext uri="{BB962C8B-B14F-4D97-AF65-F5344CB8AC3E}">
        <p14:creationId xmlns:p14="http://schemas.microsoft.com/office/powerpoint/2010/main" val="3788881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Nutritional needs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adolescents</a:t>
            </a:r>
          </a:p>
        </p:txBody>
      </p:sp>
      <p:sp>
        <p:nvSpPr>
          <p:cNvPr id="5" name="Rectangle 4"/>
          <p:cNvSpPr/>
          <p:nvPr/>
        </p:nvSpPr>
        <p:spPr>
          <a:xfrm>
            <a:off x="323528" y="980728"/>
            <a:ext cx="8352928" cy="3647152"/>
          </a:xfrm>
          <a:prstGeom prst="rect">
            <a:avLst/>
          </a:prstGeom>
        </p:spPr>
        <p:txBody>
          <a:bodyPr wrap="square">
            <a:spAutoFit/>
          </a:bodyPr>
          <a:lstStyle/>
          <a:p>
            <a:pPr>
              <a:spcAft>
                <a:spcPts val="600"/>
              </a:spcAft>
            </a:pPr>
            <a:r>
              <a:rPr lang="en-US" sz="2400" b="1" u="sng" dirty="0" smtClean="0"/>
              <a:t>Points to note</a:t>
            </a:r>
            <a:endParaRPr lang="en-US" sz="2400" b="1" u="sng" dirty="0"/>
          </a:p>
          <a:p>
            <a:pPr marL="342900" indent="-342900">
              <a:spcAft>
                <a:spcPts val="600"/>
              </a:spcAft>
              <a:buFont typeface="Arial" pitchFamily="34" charset="0"/>
              <a:buChar char="•"/>
            </a:pPr>
            <a:r>
              <a:rPr lang="en-US" sz="2400" dirty="0" smtClean="0"/>
              <a:t>High intake of fruits, vegetables, and calcium-rich, protein-rich and iron-rich foods. Iron is particularly important for teenage girls as they need additional iron to replace their monthly blood loss during menstruation.</a:t>
            </a:r>
          </a:p>
          <a:p>
            <a:pPr marL="342900" indent="-342900">
              <a:spcAft>
                <a:spcPts val="600"/>
              </a:spcAft>
              <a:buFont typeface="Arial" pitchFamily="34" charset="0"/>
              <a:buChar char="•"/>
            </a:pPr>
            <a:r>
              <a:rPr lang="en-US" sz="2400" dirty="0" smtClean="0"/>
              <a:t>Moderate intake </a:t>
            </a:r>
            <a:r>
              <a:rPr lang="en-US" sz="2400" dirty="0"/>
              <a:t>of high-fat foods, especially snacks and </a:t>
            </a:r>
            <a:r>
              <a:rPr lang="en-US" sz="2400" dirty="0" smtClean="0"/>
              <a:t>junk foods. Preferable snacks include fresh fruits, raw vegetables and yoghurt.</a:t>
            </a:r>
          </a:p>
          <a:p>
            <a:pPr marL="342900" indent="-342900">
              <a:spcAft>
                <a:spcPts val="600"/>
              </a:spcAft>
              <a:buFont typeface="Arial" pitchFamily="34" charset="0"/>
              <a:buChar char="•"/>
            </a:pPr>
            <a:r>
              <a:rPr lang="en-US" sz="2400" dirty="0" smtClean="0"/>
              <a:t>Low consumption of soft-drinks.</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t>12</a:t>
            </a:fld>
            <a:endParaRPr lang="en-US" dirty="0"/>
          </a:p>
        </p:txBody>
      </p:sp>
    </p:spTree>
    <p:extLst>
      <p:ext uri="{BB962C8B-B14F-4D97-AF65-F5344CB8AC3E}">
        <p14:creationId xmlns:p14="http://schemas.microsoft.com/office/powerpoint/2010/main" val="2437348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Nutritional needs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adults</a:t>
            </a:r>
          </a:p>
        </p:txBody>
      </p:sp>
      <p:sp>
        <p:nvSpPr>
          <p:cNvPr id="5" name="Rectangle 4"/>
          <p:cNvSpPr/>
          <p:nvPr/>
        </p:nvSpPr>
        <p:spPr>
          <a:xfrm>
            <a:off x="323528" y="980728"/>
            <a:ext cx="8352928" cy="5724644"/>
          </a:xfrm>
          <a:prstGeom prst="rect">
            <a:avLst/>
          </a:prstGeom>
        </p:spPr>
        <p:txBody>
          <a:bodyPr wrap="square">
            <a:spAutoFit/>
          </a:bodyPr>
          <a:lstStyle/>
          <a:p>
            <a:pPr>
              <a:spcAft>
                <a:spcPts val="600"/>
              </a:spcAft>
            </a:pPr>
            <a:r>
              <a:rPr lang="en-US" sz="2400" b="1" u="sng" dirty="0" smtClean="0"/>
              <a:t>Concern</a:t>
            </a:r>
            <a:endParaRPr lang="en-US" sz="2400" b="1" u="sng" dirty="0"/>
          </a:p>
          <a:p>
            <a:pPr marL="342900" indent="-342900">
              <a:spcAft>
                <a:spcPts val="600"/>
              </a:spcAft>
              <a:buFont typeface="Arial" pitchFamily="34" charset="0"/>
              <a:buChar char="•"/>
            </a:pPr>
            <a:r>
              <a:rPr lang="en-US" sz="2400" dirty="0" smtClean="0"/>
              <a:t>During </a:t>
            </a:r>
            <a:r>
              <a:rPr lang="en-US" sz="2400" dirty="0"/>
              <a:t>adulthood the </a:t>
            </a:r>
            <a:r>
              <a:rPr lang="en-US" sz="2400" dirty="0" smtClean="0"/>
              <a:t>general </a:t>
            </a:r>
            <a:r>
              <a:rPr lang="en-US" sz="2400" dirty="0"/>
              <a:t>energy </a:t>
            </a:r>
            <a:r>
              <a:rPr lang="en-US" sz="2400" dirty="0" smtClean="0"/>
              <a:t>expenditure </a:t>
            </a:r>
            <a:r>
              <a:rPr lang="en-US" sz="2400" dirty="0"/>
              <a:t>decreases </a:t>
            </a:r>
            <a:r>
              <a:rPr lang="en-US" sz="2400" dirty="0" smtClean="0"/>
              <a:t>gradually and this leads to </a:t>
            </a:r>
            <a:r>
              <a:rPr lang="en-US" sz="2400" dirty="0"/>
              <a:t>reduced </a:t>
            </a:r>
            <a:r>
              <a:rPr lang="en-US" sz="2400" dirty="0" smtClean="0"/>
              <a:t>caloric </a:t>
            </a:r>
            <a:r>
              <a:rPr lang="en-US" sz="2400" dirty="0"/>
              <a:t>requirements</a:t>
            </a:r>
            <a:r>
              <a:rPr lang="en-US" sz="2400" dirty="0" smtClean="0"/>
              <a:t>. Failure </a:t>
            </a:r>
            <a:r>
              <a:rPr lang="en-US" sz="2400" dirty="0"/>
              <a:t>to adjust levels of dietary intake and physical activity to compensate for this decline in energy expenditure has the potential to promote excess gains of body weight and fat</a:t>
            </a:r>
            <a:r>
              <a:rPr lang="en-US" sz="2400" dirty="0" smtClean="0"/>
              <a:t>.</a:t>
            </a:r>
          </a:p>
          <a:p>
            <a:pPr>
              <a:spcAft>
                <a:spcPts val="600"/>
              </a:spcAft>
            </a:pPr>
            <a:r>
              <a:rPr lang="en-US" sz="2400" b="1" u="sng" dirty="0" smtClean="0"/>
              <a:t>Points to note</a:t>
            </a:r>
            <a:endParaRPr lang="en-US" sz="2400" b="1" u="sng" dirty="0"/>
          </a:p>
          <a:p>
            <a:pPr marL="342900" indent="-342900">
              <a:spcAft>
                <a:spcPts val="600"/>
              </a:spcAft>
              <a:buFont typeface="Arial" pitchFamily="34" charset="0"/>
              <a:buChar char="•"/>
            </a:pPr>
            <a:r>
              <a:rPr lang="en-US" sz="2400" dirty="0" smtClean="0"/>
              <a:t>Balancing energy intake and physical activity to maintain healthy body weight.</a:t>
            </a:r>
          </a:p>
          <a:p>
            <a:pPr marL="342900" indent="-342900">
              <a:spcAft>
                <a:spcPts val="600"/>
              </a:spcAft>
              <a:buFont typeface="Arial" pitchFamily="34" charset="0"/>
              <a:buChar char="•"/>
            </a:pPr>
            <a:r>
              <a:rPr lang="en-US" sz="2400" dirty="0" smtClean="0"/>
              <a:t>Reduction </a:t>
            </a:r>
            <a:r>
              <a:rPr lang="en-US" sz="2400" dirty="0"/>
              <a:t>in dietary fat and changes in the type of fat can reduce blood </a:t>
            </a:r>
            <a:r>
              <a:rPr lang="en-US" sz="2400" dirty="0" smtClean="0"/>
              <a:t>cholesterol.</a:t>
            </a:r>
          </a:p>
          <a:p>
            <a:pPr marL="342900" indent="-342900">
              <a:spcAft>
                <a:spcPts val="600"/>
              </a:spcAft>
              <a:buFont typeface="Arial" pitchFamily="34" charset="0"/>
              <a:buChar char="•"/>
            </a:pPr>
            <a:r>
              <a:rPr lang="en-US" sz="2400" dirty="0" smtClean="0"/>
              <a:t>Aim for 5 servings of fruits and vegetables a day.</a:t>
            </a:r>
          </a:p>
          <a:p>
            <a:pPr marL="342900" indent="-342900">
              <a:spcAft>
                <a:spcPts val="600"/>
              </a:spcAft>
              <a:buFont typeface="Arial" pitchFamily="34" charset="0"/>
              <a:buChar char="•"/>
            </a:pPr>
            <a:r>
              <a:rPr lang="en-US" sz="2400" dirty="0" smtClean="0"/>
              <a:t>Choose whole grains such as brown rice </a:t>
            </a:r>
            <a:r>
              <a:rPr lang="en-US" sz="2400" dirty="0"/>
              <a:t>and oatmeal </a:t>
            </a:r>
            <a:r>
              <a:rPr lang="en-US" sz="2400" dirty="0" smtClean="0"/>
              <a:t>to increase </a:t>
            </a:r>
            <a:r>
              <a:rPr lang="en-US" sz="2400" dirty="0" err="1" smtClean="0"/>
              <a:t>fibre</a:t>
            </a:r>
            <a:r>
              <a:rPr lang="en-US" sz="2400" dirty="0" smtClean="0"/>
              <a:t> intake.</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t>13</a:t>
            </a:fld>
            <a:endParaRPr lang="en-US" dirty="0"/>
          </a:p>
        </p:txBody>
      </p:sp>
    </p:spTree>
    <p:extLst>
      <p:ext uri="{BB962C8B-B14F-4D97-AF65-F5344CB8AC3E}">
        <p14:creationId xmlns:p14="http://schemas.microsoft.com/office/powerpoint/2010/main" val="3788881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Nutritional needs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the elderly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3647152"/>
          </a:xfrm>
          <a:prstGeom prst="rect">
            <a:avLst/>
          </a:prstGeom>
        </p:spPr>
        <p:txBody>
          <a:bodyPr wrap="square">
            <a:spAutoFit/>
          </a:bodyPr>
          <a:lstStyle/>
          <a:p>
            <a:pPr>
              <a:spcAft>
                <a:spcPts val="600"/>
              </a:spcAft>
            </a:pPr>
            <a:r>
              <a:rPr lang="en-US" sz="2400" b="1" u="sng" dirty="0"/>
              <a:t>Concerns</a:t>
            </a:r>
          </a:p>
          <a:p>
            <a:pPr marL="342900" indent="-342900">
              <a:spcAft>
                <a:spcPts val="600"/>
              </a:spcAft>
              <a:buFont typeface="Arial" pitchFamily="34" charset="0"/>
              <a:buChar char="•"/>
            </a:pPr>
            <a:r>
              <a:rPr lang="en-US" sz="2400" dirty="0" smtClean="0"/>
              <a:t>Although the </a:t>
            </a:r>
            <a:r>
              <a:rPr lang="en-US" sz="2400" dirty="0"/>
              <a:t>energy needs </a:t>
            </a:r>
            <a:r>
              <a:rPr lang="en-US" sz="2400" dirty="0" smtClean="0"/>
              <a:t>of the elderly generally decline</a:t>
            </a:r>
            <a:r>
              <a:rPr lang="en-US" sz="2400" dirty="0"/>
              <a:t>, requirements for most nutrients, except vitamin A, are equal to or greater than those of younger adults.</a:t>
            </a:r>
          </a:p>
          <a:p>
            <a:pPr marL="342900" indent="-342900">
              <a:spcAft>
                <a:spcPts val="600"/>
              </a:spcAft>
              <a:buFont typeface="Arial" pitchFamily="34" charset="0"/>
              <a:buChar char="•"/>
            </a:pPr>
            <a:r>
              <a:rPr lang="en-US" sz="2400" dirty="0" smtClean="0"/>
              <a:t>Nutrition </a:t>
            </a:r>
            <a:r>
              <a:rPr lang="en-US" sz="2400" dirty="0"/>
              <a:t>is important in the prevention and treatment of chronic diseases including osteoporosis, coronary heart disease, and hypertension.</a:t>
            </a:r>
          </a:p>
          <a:p>
            <a:pPr marL="342900" indent="-342900">
              <a:spcAft>
                <a:spcPts val="600"/>
              </a:spcAft>
              <a:buFont typeface="Arial" pitchFamily="34" charset="0"/>
              <a:buChar char="•"/>
            </a:pPr>
            <a:r>
              <a:rPr lang="en-US" sz="2400" dirty="0"/>
              <a:t>Multiple medications required by older adults may interfere with </a:t>
            </a:r>
            <a:r>
              <a:rPr lang="en-US" sz="2400" dirty="0" smtClean="0"/>
              <a:t>nutritional </a:t>
            </a:r>
            <a:r>
              <a:rPr lang="en-US" sz="2400" dirty="0"/>
              <a:t>status and increase overall health risks</a:t>
            </a:r>
            <a:r>
              <a:rPr lang="en-US" sz="2400" dirty="0" smtClean="0"/>
              <a:t>.</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t>14</a:t>
            </a:fld>
            <a:endParaRPr lang="en-US" dirty="0"/>
          </a:p>
        </p:txBody>
      </p:sp>
    </p:spTree>
    <p:extLst>
      <p:ext uri="{BB962C8B-B14F-4D97-AF65-F5344CB8AC3E}">
        <p14:creationId xmlns:p14="http://schemas.microsoft.com/office/powerpoint/2010/main" val="3788881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Nutritional needs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the elderly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08720"/>
            <a:ext cx="8352928" cy="5596404"/>
          </a:xfrm>
          <a:prstGeom prst="rect">
            <a:avLst/>
          </a:prstGeom>
        </p:spPr>
        <p:txBody>
          <a:bodyPr wrap="square">
            <a:spAutoFit/>
          </a:bodyPr>
          <a:lstStyle/>
          <a:p>
            <a:pPr>
              <a:spcAft>
                <a:spcPts val="600"/>
              </a:spcAft>
            </a:pPr>
            <a:r>
              <a:rPr lang="en-US" sz="2400" b="1" u="sng" dirty="0" smtClean="0"/>
              <a:t>Points to note</a:t>
            </a:r>
            <a:endParaRPr lang="en-US" sz="2400" b="1" u="sng" dirty="0"/>
          </a:p>
          <a:p>
            <a:pPr marL="342900" indent="-342900">
              <a:spcAft>
                <a:spcPts val="500"/>
              </a:spcAft>
              <a:buFont typeface="Arial" pitchFamily="34" charset="0"/>
              <a:buChar char="•"/>
            </a:pPr>
            <a:r>
              <a:rPr lang="en-US" sz="2400" dirty="0" smtClean="0"/>
              <a:t>Choose </a:t>
            </a:r>
            <a:r>
              <a:rPr lang="en-US" sz="2400" dirty="0"/>
              <a:t>a variety of </a:t>
            </a:r>
            <a:r>
              <a:rPr lang="en-US" sz="2400" dirty="0" err="1" smtClean="0"/>
              <a:t>fibre</a:t>
            </a:r>
            <a:r>
              <a:rPr lang="en-US" sz="2400" dirty="0" smtClean="0"/>
              <a:t>-rich fruits, vegetables and whole grains to provide sufficient antioxidants, vitamins, minerals and </a:t>
            </a:r>
            <a:r>
              <a:rPr lang="en-US" sz="2400" dirty="0" err="1" smtClean="0"/>
              <a:t>fibre</a:t>
            </a:r>
            <a:r>
              <a:rPr lang="en-US" sz="2400" dirty="0" smtClean="0"/>
              <a:t>.</a:t>
            </a:r>
          </a:p>
          <a:p>
            <a:pPr marL="342900" indent="-342900">
              <a:spcAft>
                <a:spcPts val="500"/>
              </a:spcAft>
              <a:buFont typeface="Arial" pitchFamily="34" charset="0"/>
              <a:buChar char="•"/>
            </a:pPr>
            <a:r>
              <a:rPr lang="en-US" sz="2400" dirty="0"/>
              <a:t>Adequate </a:t>
            </a:r>
            <a:r>
              <a:rPr lang="en-US" sz="2400" dirty="0" smtClean="0"/>
              <a:t>intake of </a:t>
            </a:r>
            <a:r>
              <a:rPr lang="en-US" sz="2400" dirty="0"/>
              <a:t>water from food and beverages to prevent </a:t>
            </a:r>
            <a:r>
              <a:rPr lang="en-US" sz="2400" dirty="0" smtClean="0"/>
              <a:t>dehydration.</a:t>
            </a:r>
            <a:endParaRPr lang="en-US" sz="2400" dirty="0"/>
          </a:p>
          <a:p>
            <a:pPr marL="342900" indent="-342900">
              <a:spcAft>
                <a:spcPts val="500"/>
              </a:spcAft>
              <a:buFont typeface="Arial" pitchFamily="34" charset="0"/>
              <a:buChar char="•"/>
            </a:pPr>
            <a:r>
              <a:rPr lang="en-US" sz="2400" dirty="0" smtClean="0"/>
              <a:t>Regular consumption of proteins with high biological value such as lean meats, eggs and soya bean products to maintain lean body mass.</a:t>
            </a:r>
          </a:p>
          <a:p>
            <a:pPr marL="342900" indent="-342900">
              <a:spcAft>
                <a:spcPts val="500"/>
              </a:spcAft>
              <a:buFont typeface="Arial" pitchFamily="34" charset="0"/>
              <a:buChar char="•"/>
            </a:pPr>
            <a:r>
              <a:rPr lang="en-US" sz="2400" dirty="0" smtClean="0"/>
              <a:t>1-2 </a:t>
            </a:r>
            <a:r>
              <a:rPr lang="en-US" sz="2400" dirty="0"/>
              <a:t>servings of low-fat dairy products per </a:t>
            </a:r>
            <a:r>
              <a:rPr lang="en-US" sz="2400" dirty="0" smtClean="0"/>
              <a:t>day to provide adequate calcium</a:t>
            </a:r>
            <a:r>
              <a:rPr lang="en-US" sz="2400" dirty="0"/>
              <a:t> </a:t>
            </a:r>
            <a:r>
              <a:rPr lang="en-US" sz="2400" dirty="0" smtClean="0"/>
              <a:t>for prevention and delay of the progression of osteoporosis.</a:t>
            </a:r>
          </a:p>
          <a:p>
            <a:pPr marL="342900" indent="-342900">
              <a:spcAft>
                <a:spcPts val="500"/>
              </a:spcAft>
              <a:buFont typeface="Arial" pitchFamily="34" charset="0"/>
              <a:buChar char="•"/>
            </a:pPr>
            <a:r>
              <a:rPr lang="en-US" sz="2400" dirty="0" smtClean="0"/>
              <a:t>Pick foods that are low in cholesterol and fat. </a:t>
            </a:r>
            <a:r>
              <a:rPr lang="en-US" sz="2400" dirty="0"/>
              <a:t>Reduce sodium </a:t>
            </a:r>
            <a:r>
              <a:rPr lang="en-US" sz="2400" dirty="0" smtClean="0"/>
              <a:t>intake </a:t>
            </a:r>
            <a:r>
              <a:rPr lang="en-US" sz="2400" dirty="0"/>
              <a:t>to lower </a:t>
            </a:r>
            <a:r>
              <a:rPr lang="en-US" sz="2400" dirty="0" smtClean="0"/>
              <a:t>the risk </a:t>
            </a:r>
            <a:r>
              <a:rPr lang="en-US" sz="2400" dirty="0"/>
              <a:t>of high blood </a:t>
            </a:r>
            <a:r>
              <a:rPr lang="en-US" sz="2400" dirty="0" smtClean="0"/>
              <a:t>pressure.</a:t>
            </a:r>
          </a:p>
        </p:txBody>
      </p:sp>
      <p:sp>
        <p:nvSpPr>
          <p:cNvPr id="7" name="Slide Number Placeholder 6"/>
          <p:cNvSpPr>
            <a:spLocks noGrp="1"/>
          </p:cNvSpPr>
          <p:nvPr>
            <p:ph type="sldNum" sz="quarter" idx="12"/>
          </p:nvPr>
        </p:nvSpPr>
        <p:spPr/>
        <p:txBody>
          <a:bodyPr/>
          <a:lstStyle/>
          <a:p>
            <a:fld id="{99B7B5DF-5DA9-46A7-9A59-86908C82C3B1}" type="slidenum">
              <a:rPr lang="en-US" smtClean="0"/>
              <a:t>15</a:t>
            </a:fld>
            <a:endParaRPr lang="en-US" dirty="0"/>
          </a:p>
        </p:txBody>
      </p:sp>
    </p:spTree>
    <p:extLst>
      <p:ext uri="{BB962C8B-B14F-4D97-AF65-F5344CB8AC3E}">
        <p14:creationId xmlns:p14="http://schemas.microsoft.com/office/powerpoint/2010/main" val="1322384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Eating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disorder </a:t>
            </a:r>
          </a:p>
        </p:txBody>
      </p:sp>
      <p:sp>
        <p:nvSpPr>
          <p:cNvPr id="5" name="Rectangle 4"/>
          <p:cNvSpPr/>
          <p:nvPr/>
        </p:nvSpPr>
        <p:spPr>
          <a:xfrm>
            <a:off x="323528" y="980728"/>
            <a:ext cx="8352928" cy="3200876"/>
          </a:xfrm>
          <a:prstGeom prst="rect">
            <a:avLst/>
          </a:prstGeom>
        </p:spPr>
        <p:txBody>
          <a:bodyPr wrap="square">
            <a:spAutoFit/>
          </a:bodyPr>
          <a:lstStyle/>
          <a:p>
            <a:pPr marL="342900" indent="-342900">
              <a:spcAft>
                <a:spcPts val="600"/>
              </a:spcAft>
              <a:buFont typeface="Arial" pitchFamily="34" charset="0"/>
              <a:buChar char="•"/>
            </a:pPr>
            <a:r>
              <a:rPr lang="en-US" sz="2400" dirty="0" smtClean="0"/>
              <a:t>Eating </a:t>
            </a:r>
            <a:r>
              <a:rPr lang="en-US" sz="2400" dirty="0"/>
              <a:t>disorder </a:t>
            </a:r>
            <a:r>
              <a:rPr lang="en-US" sz="2400" dirty="0" smtClean="0"/>
              <a:t>is </a:t>
            </a:r>
            <a:r>
              <a:rPr lang="en-US" sz="2400" dirty="0"/>
              <a:t>present when a person experiences severe disturbances in eating </a:t>
            </a:r>
            <a:r>
              <a:rPr lang="en-US" sz="2400" dirty="0" err="1" smtClean="0"/>
              <a:t>behaviour</a:t>
            </a:r>
            <a:r>
              <a:rPr lang="en-US" sz="2400" dirty="0"/>
              <a:t>, such as extreme reduction of food intake or extreme overeating, or feelings of extreme distress or concern about body weight or shape.</a:t>
            </a:r>
          </a:p>
          <a:p>
            <a:pPr marL="342900" indent="-342900">
              <a:spcAft>
                <a:spcPts val="600"/>
              </a:spcAft>
              <a:buFont typeface="Arial" pitchFamily="34" charset="0"/>
              <a:buChar char="•"/>
            </a:pPr>
            <a:r>
              <a:rPr lang="en-US" sz="2400" dirty="0" smtClean="0"/>
              <a:t>Eating </a:t>
            </a:r>
            <a:r>
              <a:rPr lang="en-US" sz="2400" dirty="0"/>
              <a:t>disorders are very complex, the biological, </a:t>
            </a:r>
            <a:r>
              <a:rPr lang="en-US" sz="2400" dirty="0" err="1" smtClean="0"/>
              <a:t>behavioural</a:t>
            </a:r>
            <a:r>
              <a:rPr lang="en-US" sz="2400" dirty="0" smtClean="0"/>
              <a:t> </a:t>
            </a:r>
            <a:r>
              <a:rPr lang="en-US" sz="2400" dirty="0"/>
              <a:t>and social underpinnings of these illnesses remain elusive</a:t>
            </a:r>
            <a:r>
              <a:rPr lang="en-US" sz="2400" dirty="0" smtClean="0"/>
              <a:t>.</a:t>
            </a:r>
          </a:p>
          <a:p>
            <a:pPr marL="342900" indent="-342900">
              <a:spcAft>
                <a:spcPts val="600"/>
              </a:spcAft>
              <a:buFont typeface="Arial" pitchFamily="34" charset="0"/>
              <a:buChar char="•"/>
            </a:pPr>
            <a:r>
              <a:rPr lang="en-US" sz="2400" dirty="0"/>
              <a:t>The two main types of eating disorders are </a:t>
            </a:r>
            <a:r>
              <a:rPr lang="en-US" sz="2400" b="1" dirty="0"/>
              <a:t>anorexia nervosa </a:t>
            </a:r>
            <a:r>
              <a:rPr lang="en-US" sz="2400" dirty="0"/>
              <a:t>and </a:t>
            </a:r>
            <a:r>
              <a:rPr lang="en-US" sz="2400" b="1" dirty="0"/>
              <a:t>bulimia nervosa</a:t>
            </a:r>
            <a:r>
              <a:rPr lang="en-US" sz="2400" dirty="0"/>
              <a:t>. </a:t>
            </a:r>
          </a:p>
        </p:txBody>
      </p:sp>
      <p:sp>
        <p:nvSpPr>
          <p:cNvPr id="7" name="Slide Number Placeholder 6"/>
          <p:cNvSpPr>
            <a:spLocks noGrp="1"/>
          </p:cNvSpPr>
          <p:nvPr>
            <p:ph type="sldNum" sz="quarter" idx="12"/>
          </p:nvPr>
        </p:nvSpPr>
        <p:spPr/>
        <p:txBody>
          <a:bodyPr/>
          <a:lstStyle/>
          <a:p>
            <a:fld id="{99B7B5DF-5DA9-46A7-9A59-86908C82C3B1}" type="slidenum">
              <a:rPr lang="en-US" smtClean="0"/>
              <a:t>16</a:t>
            </a:fld>
            <a:endParaRPr lang="en-US" dirty="0"/>
          </a:p>
        </p:txBody>
      </p:sp>
    </p:spTree>
    <p:extLst>
      <p:ext uri="{BB962C8B-B14F-4D97-AF65-F5344CB8AC3E}">
        <p14:creationId xmlns:p14="http://schemas.microsoft.com/office/powerpoint/2010/main" val="2435755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lgn="ct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Case Categories of Eating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disorder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2012-13</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17</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00" t="23276" r="31250" b="43588"/>
          <a:stretch/>
        </p:blipFill>
        <p:spPr bwMode="auto">
          <a:xfrm>
            <a:off x="1547664" y="1309903"/>
            <a:ext cx="6048672" cy="5130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07504" y="6525344"/>
            <a:ext cx="7272808" cy="323165"/>
          </a:xfrm>
          <a:prstGeom prst="rect">
            <a:avLst/>
          </a:prstGeom>
        </p:spPr>
        <p:txBody>
          <a:bodyPr wrap="square">
            <a:spAutoFit/>
          </a:bodyPr>
          <a:lstStyle/>
          <a:p>
            <a:r>
              <a:rPr lang="en-US" sz="1500" dirty="0" smtClean="0"/>
              <a:t>Source: </a:t>
            </a:r>
            <a:r>
              <a:rPr lang="en-US" sz="1500" dirty="0"/>
              <a:t>Hong Kong Eating Disorders </a:t>
            </a:r>
            <a:r>
              <a:rPr lang="en-US" sz="1500" dirty="0" smtClean="0"/>
              <a:t>Association</a:t>
            </a:r>
            <a:endParaRPr lang="en-US" sz="1500" dirty="0"/>
          </a:p>
        </p:txBody>
      </p:sp>
    </p:spTree>
    <p:extLst>
      <p:ext uri="{BB962C8B-B14F-4D97-AF65-F5344CB8AC3E}">
        <p14:creationId xmlns:p14="http://schemas.microsoft.com/office/powerpoint/2010/main" val="1052470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9B7B5DF-5DA9-46A7-9A59-86908C82C3B1}" type="slidenum">
              <a:rPr lang="en-US" smtClean="0"/>
              <a:t>18</a:t>
            </a:fld>
            <a:endParaRPr lang="en-US" dirty="0"/>
          </a:p>
        </p:txBody>
      </p:sp>
      <p:sp>
        <p:nvSpPr>
          <p:cNvPr id="6" name="Rectangle 5"/>
          <p:cNvSpPr/>
          <p:nvPr/>
        </p:nvSpPr>
        <p:spPr>
          <a:xfrm>
            <a:off x="107504" y="6525344"/>
            <a:ext cx="7272808" cy="323165"/>
          </a:xfrm>
          <a:prstGeom prst="rect">
            <a:avLst/>
          </a:prstGeom>
        </p:spPr>
        <p:txBody>
          <a:bodyPr wrap="square">
            <a:spAutoFit/>
          </a:bodyPr>
          <a:lstStyle/>
          <a:p>
            <a:r>
              <a:rPr lang="en-US" sz="1500" dirty="0" smtClean="0"/>
              <a:t>Source: </a:t>
            </a:r>
            <a:r>
              <a:rPr lang="en-US" sz="1500" dirty="0"/>
              <a:t>Hong Kong Eating Disorders </a:t>
            </a:r>
            <a:r>
              <a:rPr lang="en-US" sz="1500" dirty="0" smtClean="0"/>
              <a:t>Association</a:t>
            </a:r>
            <a:endParaRPr lang="en-US" sz="15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07" t="18402" r="19569" b="40799"/>
          <a:stretch/>
        </p:blipFill>
        <p:spPr bwMode="auto">
          <a:xfrm>
            <a:off x="23829" y="332656"/>
            <a:ext cx="9104985"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368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714625" y="980728"/>
            <a:ext cx="4521671" cy="2952328"/>
          </a:xfrm>
          <a:prstGeom prst="cloudCallout">
            <a:avLst>
              <a:gd name="adj1" fmla="val -64053"/>
              <a:gd name="adj2" fmla="val -1087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WordArt 6"/>
          <p:cNvSpPr>
            <a:spLocks noChangeArrowheads="1" noChangeShapeType="1" noTextEdit="1"/>
          </p:cNvSpPr>
          <p:nvPr/>
        </p:nvSpPr>
        <p:spPr bwMode="auto">
          <a:xfrm>
            <a:off x="285750" y="323850"/>
            <a:ext cx="4572000" cy="533400"/>
          </a:xfrm>
          <a:prstGeom prst="rect">
            <a:avLst/>
          </a:prstGeom>
        </p:spPr>
        <p:txBody>
          <a:bodyPr wrap="none" fromWordArt="1">
            <a:prstTxWarp prst="textPlain">
              <a:avLst>
                <a:gd name="adj" fmla="val 50000"/>
              </a:avLst>
            </a:prstTxWarp>
          </a:bodyPr>
          <a:lstStyle/>
          <a:p>
            <a:pPr algn="ctr"/>
            <a:r>
              <a:rPr lang="en-US" sz="3600" kern="10">
                <a:ln w="19050">
                  <a:solidFill>
                    <a:srgbClr val="008000"/>
                  </a:solidFill>
                  <a:round/>
                  <a:headEnd/>
                  <a:tailEnd/>
                </a:ln>
                <a:solidFill>
                  <a:srgbClr val="FFFF00"/>
                </a:solidFill>
                <a:effectLst>
                  <a:outerShdw dist="35921" dir="2700000" algn="ctr" rotWithShape="0">
                    <a:srgbClr val="990000"/>
                  </a:outerShdw>
                </a:effectLst>
                <a:latin typeface="Kristen ITC"/>
              </a:rPr>
              <a:t>Anorexia Nervosa</a:t>
            </a:r>
          </a:p>
        </p:txBody>
      </p:sp>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006" t="12665" r="4531" b="10538"/>
          <a:stretch/>
        </p:blipFill>
        <p:spPr bwMode="auto">
          <a:xfrm>
            <a:off x="85060" y="4581128"/>
            <a:ext cx="2777554" cy="107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0548" y="1340768"/>
            <a:ext cx="1559204"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9492" y="1528150"/>
            <a:ext cx="3036516" cy="197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
          <p:cNvSpPr txBox="1">
            <a:spLocks noChangeArrowheads="1"/>
          </p:cNvSpPr>
          <p:nvPr/>
        </p:nvSpPr>
        <p:spPr bwMode="auto">
          <a:xfrm>
            <a:off x="2714625" y="4143375"/>
            <a:ext cx="621506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chemeClr val="tx1"/>
                </a:solidFill>
                <a:latin typeface="Arial" pitchFamily="34" charset="0"/>
                <a:ea typeface="新細明體" pitchFamily="18" charset="-120"/>
              </a:defRPr>
            </a:lvl1pPr>
            <a:lvl2pPr marL="742950" indent="-285750" eaLnBrk="0" hangingPunct="0">
              <a:defRPr kumimoji="1" b="1">
                <a:solidFill>
                  <a:schemeClr val="tx1"/>
                </a:solidFill>
                <a:latin typeface="Arial" pitchFamily="34" charset="0"/>
                <a:ea typeface="新細明體" pitchFamily="18" charset="-120"/>
              </a:defRPr>
            </a:lvl2pPr>
            <a:lvl3pPr marL="1143000" indent="-228600" eaLnBrk="0" hangingPunct="0">
              <a:defRPr kumimoji="1" b="1">
                <a:solidFill>
                  <a:schemeClr val="tx1"/>
                </a:solidFill>
                <a:latin typeface="Arial" pitchFamily="34" charset="0"/>
                <a:ea typeface="新細明體" pitchFamily="18" charset="-120"/>
              </a:defRPr>
            </a:lvl3pPr>
            <a:lvl4pPr marL="1600200" indent="-228600" eaLnBrk="0" hangingPunct="0">
              <a:defRPr kumimoji="1" b="1">
                <a:solidFill>
                  <a:schemeClr val="tx1"/>
                </a:solidFill>
                <a:latin typeface="Arial" pitchFamily="34" charset="0"/>
                <a:ea typeface="新細明體" pitchFamily="18" charset="-120"/>
              </a:defRPr>
            </a:lvl4pPr>
            <a:lvl5pPr marL="2057400" indent="-228600" eaLnBrk="0" hangingPunct="0">
              <a:defRPr kumimoji="1"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algn="ctr" eaLnBrk="1" hangingPunct="1">
              <a:spcBef>
                <a:spcPts val="600"/>
              </a:spcBef>
            </a:pPr>
            <a:r>
              <a:rPr lang="en-US" altLang="zh-TW" sz="2800" b="0" dirty="0"/>
              <a:t>Many people with anorexia see themselves as overweight, even when they are starved or are clearly malnourished. Eating, food and weight control become obsessions. </a:t>
            </a:r>
          </a:p>
        </p:txBody>
      </p:sp>
    </p:spTree>
    <p:extLst>
      <p:ext uri="{BB962C8B-B14F-4D97-AF65-F5344CB8AC3E}">
        <p14:creationId xmlns:p14="http://schemas.microsoft.com/office/powerpoint/2010/main" val="3844936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Recommended daily intake</a:t>
            </a:r>
          </a:p>
        </p:txBody>
      </p:sp>
      <p:sp>
        <p:nvSpPr>
          <p:cNvPr id="5" name="Rectangle 4"/>
          <p:cNvSpPr/>
          <p:nvPr/>
        </p:nvSpPr>
        <p:spPr>
          <a:xfrm>
            <a:off x="323528" y="836712"/>
            <a:ext cx="8352928" cy="2800767"/>
          </a:xfrm>
          <a:prstGeom prst="rect">
            <a:avLst/>
          </a:prstGeom>
        </p:spPr>
        <p:txBody>
          <a:bodyPr wrap="square">
            <a:spAutoFit/>
          </a:bodyPr>
          <a:lstStyle/>
          <a:p>
            <a:pPr marL="342900" indent="-342900">
              <a:spcAft>
                <a:spcPts val="600"/>
              </a:spcAft>
              <a:buFont typeface="Arial" pitchFamily="34" charset="0"/>
              <a:buChar char="•"/>
            </a:pPr>
            <a:r>
              <a:rPr lang="en-US" sz="2200" dirty="0" smtClean="0"/>
              <a:t>World Health Organization (WHO) </a:t>
            </a:r>
            <a:r>
              <a:rPr lang="en-US" sz="2200" dirty="0"/>
              <a:t>and Food and Agriculture Organization </a:t>
            </a:r>
            <a:r>
              <a:rPr lang="en-US" sz="2200" dirty="0" smtClean="0"/>
              <a:t>of the United Nations </a:t>
            </a:r>
            <a:r>
              <a:rPr lang="en-US" sz="2200" dirty="0"/>
              <a:t>recommend that at least 55% of daily energy intake should come from carbohydrates, while 10% to 15% of daily energy intake should come from proteins. Daily fat intake should be limited to 15% to 30% of the total daily energy and saturated fats limited to less than 10%. Cholesterol intake should be limited to 300mg per day, and not more than 5g of salt should be consumed per day</a:t>
            </a:r>
            <a:r>
              <a:rPr lang="en-US" sz="2200" dirty="0" smtClean="0"/>
              <a:t>.</a:t>
            </a:r>
            <a:endParaRPr lang="en-US" sz="2200" dirty="0"/>
          </a:p>
        </p:txBody>
      </p:sp>
      <p:sp>
        <p:nvSpPr>
          <p:cNvPr id="7" name="Slide Number Placeholder 6"/>
          <p:cNvSpPr>
            <a:spLocks noGrp="1"/>
          </p:cNvSpPr>
          <p:nvPr>
            <p:ph type="sldNum" sz="quarter" idx="12"/>
          </p:nvPr>
        </p:nvSpPr>
        <p:spPr/>
        <p:txBody>
          <a:bodyPr/>
          <a:lstStyle/>
          <a:p>
            <a:fld id="{99B7B5DF-5DA9-46A7-9A59-86908C82C3B1}" type="slidenum">
              <a:rPr lang="en-US" smtClean="0"/>
              <a:t>2</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365649122"/>
              </p:ext>
            </p:extLst>
          </p:nvPr>
        </p:nvGraphicFramePr>
        <p:xfrm>
          <a:off x="1331640" y="3713440"/>
          <a:ext cx="6456040" cy="2595880"/>
        </p:xfrm>
        <a:graphic>
          <a:graphicData uri="http://schemas.openxmlformats.org/drawingml/2006/table">
            <a:tbl>
              <a:tblPr firstRow="1" bandRow="1">
                <a:tableStyleId>{5C22544A-7EE6-4342-B048-85BDC9FD1C3A}</a:tableStyleId>
              </a:tblPr>
              <a:tblGrid>
                <a:gridCol w="2063552">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370840">
                <a:tc>
                  <a:txBody>
                    <a:bodyPr/>
                    <a:lstStyle/>
                    <a:p>
                      <a:r>
                        <a:rPr lang="en-US" dirty="0" smtClean="0"/>
                        <a:t>Nutrients </a:t>
                      </a:r>
                      <a:endParaRPr lang="en-US" dirty="0"/>
                    </a:p>
                  </a:txBody>
                  <a:tcPr/>
                </a:tc>
                <a:tc>
                  <a:txBody>
                    <a:bodyPr/>
                    <a:lstStyle/>
                    <a:p>
                      <a:r>
                        <a:rPr lang="en-US" dirty="0" smtClean="0"/>
                        <a:t>Daily recommendation </a:t>
                      </a:r>
                      <a:endParaRPr lang="en-US" dirty="0"/>
                    </a:p>
                  </a:txBody>
                  <a:tcPr/>
                </a:tc>
                <a:extLst>
                  <a:ext uri="{0D108BD9-81ED-4DB2-BD59-A6C34878D82A}">
                    <a16:rowId xmlns:a16="http://schemas.microsoft.com/office/drawing/2014/main" val="10000"/>
                  </a:ext>
                </a:extLst>
              </a:tr>
              <a:tr h="370840">
                <a:tc>
                  <a:txBody>
                    <a:bodyPr/>
                    <a:lstStyle/>
                    <a:p>
                      <a:r>
                        <a:rPr lang="en-US" sz="1800" dirty="0" smtClean="0"/>
                        <a:t>Carbohydrates </a:t>
                      </a:r>
                      <a:endParaRPr lang="en-US" dirty="0"/>
                    </a:p>
                  </a:txBody>
                  <a:tcPr/>
                </a:tc>
                <a:tc>
                  <a:txBody>
                    <a:bodyPr/>
                    <a:lstStyle/>
                    <a:p>
                      <a:r>
                        <a:rPr lang="en-US" sz="1800" dirty="0" smtClean="0"/>
                        <a:t>at least 55% of daily energy  </a:t>
                      </a:r>
                      <a:endParaRPr lang="en-US" dirty="0"/>
                    </a:p>
                  </a:txBody>
                  <a:tcPr/>
                </a:tc>
                <a:extLst>
                  <a:ext uri="{0D108BD9-81ED-4DB2-BD59-A6C34878D82A}">
                    <a16:rowId xmlns:a16="http://schemas.microsoft.com/office/drawing/2014/main" val="10001"/>
                  </a:ext>
                </a:extLst>
              </a:tr>
              <a:tr h="370840">
                <a:tc>
                  <a:txBody>
                    <a:bodyPr/>
                    <a:lstStyle/>
                    <a:p>
                      <a:r>
                        <a:rPr lang="en-US" sz="1800" dirty="0" smtClean="0"/>
                        <a:t>Proteins </a:t>
                      </a:r>
                      <a:endParaRPr lang="en-US" dirty="0"/>
                    </a:p>
                  </a:txBody>
                  <a:tcPr/>
                </a:tc>
                <a:tc>
                  <a:txBody>
                    <a:bodyPr/>
                    <a:lstStyle/>
                    <a:p>
                      <a:r>
                        <a:rPr lang="en-US" sz="1800" dirty="0" smtClean="0"/>
                        <a:t>10% to 15% of daily energy </a:t>
                      </a:r>
                      <a:endParaRPr lang="en-US" dirty="0"/>
                    </a:p>
                  </a:txBody>
                  <a:tcPr/>
                </a:tc>
                <a:extLst>
                  <a:ext uri="{0D108BD9-81ED-4DB2-BD59-A6C34878D82A}">
                    <a16:rowId xmlns:a16="http://schemas.microsoft.com/office/drawing/2014/main" val="10002"/>
                  </a:ext>
                </a:extLst>
              </a:tr>
              <a:tr h="370840">
                <a:tc>
                  <a:txBody>
                    <a:bodyPr/>
                    <a:lstStyle/>
                    <a:p>
                      <a:r>
                        <a:rPr lang="en-US" sz="1800" dirty="0" smtClean="0"/>
                        <a:t>Total fats </a:t>
                      </a:r>
                      <a:endParaRPr lang="en-US" dirty="0"/>
                    </a:p>
                  </a:txBody>
                  <a:tcPr/>
                </a:tc>
                <a:tc>
                  <a:txBody>
                    <a:bodyPr/>
                    <a:lstStyle/>
                    <a:p>
                      <a:r>
                        <a:rPr lang="en-US" sz="1800" dirty="0" smtClean="0"/>
                        <a:t>be limited to 15% to 30% of daily energy </a:t>
                      </a:r>
                      <a:endParaRPr lang="en-US" dirty="0"/>
                    </a:p>
                  </a:txBody>
                  <a:tcPr/>
                </a:tc>
                <a:extLst>
                  <a:ext uri="{0D108BD9-81ED-4DB2-BD59-A6C34878D82A}">
                    <a16:rowId xmlns:a16="http://schemas.microsoft.com/office/drawing/2014/main" val="10003"/>
                  </a:ext>
                </a:extLst>
              </a:tr>
              <a:tr h="370840">
                <a:tc>
                  <a:txBody>
                    <a:bodyPr/>
                    <a:lstStyle/>
                    <a:p>
                      <a:r>
                        <a:rPr lang="en-US" sz="1800" dirty="0" smtClean="0"/>
                        <a:t>Saturated fats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limited to less than 10% of daily energy </a:t>
                      </a:r>
                      <a:endParaRPr lang="en-US" dirty="0"/>
                    </a:p>
                  </a:txBody>
                  <a:tcPr/>
                </a:tc>
                <a:extLst>
                  <a:ext uri="{0D108BD9-81ED-4DB2-BD59-A6C34878D82A}">
                    <a16:rowId xmlns:a16="http://schemas.microsoft.com/office/drawing/2014/main" val="10004"/>
                  </a:ext>
                </a:extLst>
              </a:tr>
              <a:tr h="370840">
                <a:tc>
                  <a:txBody>
                    <a:bodyPr/>
                    <a:lstStyle/>
                    <a:p>
                      <a:r>
                        <a:rPr lang="en-US" sz="1800" dirty="0" smtClean="0"/>
                        <a:t>Cholesterol </a:t>
                      </a:r>
                      <a:endParaRPr lang="en-US" dirty="0"/>
                    </a:p>
                  </a:txBody>
                  <a:tcPr/>
                </a:tc>
                <a:tc>
                  <a:txBody>
                    <a:bodyPr/>
                    <a:lstStyle/>
                    <a:p>
                      <a:r>
                        <a:rPr lang="en-US" sz="1800" dirty="0" smtClean="0"/>
                        <a:t>limited to 300mg </a:t>
                      </a:r>
                      <a:endParaRPr lang="en-US" dirty="0"/>
                    </a:p>
                  </a:txBody>
                  <a:tcPr/>
                </a:tc>
                <a:extLst>
                  <a:ext uri="{0D108BD9-81ED-4DB2-BD59-A6C34878D82A}">
                    <a16:rowId xmlns:a16="http://schemas.microsoft.com/office/drawing/2014/main" val="10005"/>
                  </a:ext>
                </a:extLst>
              </a:tr>
              <a:tr h="370840">
                <a:tc>
                  <a:txBody>
                    <a:bodyPr/>
                    <a:lstStyle/>
                    <a:p>
                      <a:r>
                        <a:rPr lang="en-US" sz="1800" dirty="0" smtClean="0"/>
                        <a:t>Salt</a:t>
                      </a:r>
                      <a:r>
                        <a:rPr lang="en-US" sz="1800" baseline="0" dirty="0" smtClean="0"/>
                        <a:t> </a:t>
                      </a:r>
                      <a:endParaRPr lang="en-US" dirty="0"/>
                    </a:p>
                  </a:txBody>
                  <a:tcPr/>
                </a:tc>
                <a:tc>
                  <a:txBody>
                    <a:bodyPr/>
                    <a:lstStyle/>
                    <a:p>
                      <a:r>
                        <a:rPr lang="en-US" sz="1800" dirty="0" smtClean="0"/>
                        <a:t>not more than 5g </a:t>
                      </a:r>
                      <a:endParaRPr lang="en-US" dirty="0"/>
                    </a:p>
                  </a:txBody>
                  <a:tcPr/>
                </a:tc>
                <a:extLst>
                  <a:ext uri="{0D108BD9-81ED-4DB2-BD59-A6C34878D82A}">
                    <a16:rowId xmlns:a16="http://schemas.microsoft.com/office/drawing/2014/main" val="10006"/>
                  </a:ext>
                </a:extLst>
              </a:tr>
            </a:tbl>
          </a:graphicData>
        </a:graphic>
      </p:graphicFrame>
      <p:sp>
        <p:nvSpPr>
          <p:cNvPr id="4" name="Rectangle 3"/>
          <p:cNvSpPr/>
          <p:nvPr/>
        </p:nvSpPr>
        <p:spPr>
          <a:xfrm>
            <a:off x="107504" y="6525344"/>
            <a:ext cx="7272808" cy="323165"/>
          </a:xfrm>
          <a:prstGeom prst="rect">
            <a:avLst/>
          </a:prstGeom>
        </p:spPr>
        <p:txBody>
          <a:bodyPr wrap="square">
            <a:spAutoFit/>
          </a:bodyPr>
          <a:lstStyle/>
          <a:p>
            <a:r>
              <a:rPr lang="en-US" sz="1500" dirty="0" smtClean="0"/>
              <a:t>Source: </a:t>
            </a:r>
            <a:r>
              <a:rPr lang="en-US" sz="1500" dirty="0" smtClean="0"/>
              <a:t>World Health Organization</a:t>
            </a:r>
            <a:endParaRPr lang="en-US" sz="1500" dirty="0"/>
          </a:p>
        </p:txBody>
      </p:sp>
    </p:spTree>
    <p:extLst>
      <p:ext uri="{BB962C8B-B14F-4D97-AF65-F5344CB8AC3E}">
        <p14:creationId xmlns:p14="http://schemas.microsoft.com/office/powerpoint/2010/main" val="1638105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4643438" y="1187450"/>
            <a:ext cx="421481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chemeClr val="tx1"/>
                </a:solidFill>
                <a:latin typeface="Arial" pitchFamily="34" charset="0"/>
                <a:ea typeface="新細明體" pitchFamily="18" charset="-120"/>
              </a:defRPr>
            </a:lvl1pPr>
            <a:lvl2pPr marL="742950" indent="-285750" eaLnBrk="0" hangingPunct="0">
              <a:defRPr kumimoji="1" b="1">
                <a:solidFill>
                  <a:schemeClr val="tx1"/>
                </a:solidFill>
                <a:latin typeface="Arial" pitchFamily="34" charset="0"/>
                <a:ea typeface="新細明體" pitchFamily="18" charset="-120"/>
              </a:defRPr>
            </a:lvl2pPr>
            <a:lvl3pPr marL="1143000" indent="-228600" eaLnBrk="0" hangingPunct="0">
              <a:defRPr kumimoji="1" b="1">
                <a:solidFill>
                  <a:schemeClr val="tx1"/>
                </a:solidFill>
                <a:latin typeface="Arial" pitchFamily="34" charset="0"/>
                <a:ea typeface="新細明體" pitchFamily="18" charset="-120"/>
              </a:defRPr>
            </a:lvl3pPr>
            <a:lvl4pPr marL="1600200" indent="-228600" eaLnBrk="0" hangingPunct="0">
              <a:defRPr kumimoji="1" b="1">
                <a:solidFill>
                  <a:schemeClr val="tx1"/>
                </a:solidFill>
                <a:latin typeface="Arial" pitchFamily="34" charset="0"/>
                <a:ea typeface="新細明體" pitchFamily="18" charset="-120"/>
              </a:defRPr>
            </a:lvl4pPr>
            <a:lvl5pPr marL="2057400" indent="-228600" eaLnBrk="0" hangingPunct="0">
              <a:defRPr kumimoji="1"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eaLnBrk="1" hangingPunct="1">
              <a:spcBef>
                <a:spcPts val="600"/>
              </a:spcBef>
              <a:buFontTx/>
              <a:buChar char="•"/>
            </a:pPr>
            <a:r>
              <a:rPr lang="en-US" altLang="zh-TW" sz="2500" i="1" dirty="0">
                <a:solidFill>
                  <a:srgbClr val="C00000"/>
                </a:solidFill>
              </a:rPr>
              <a:t>Bulimia nervosa </a:t>
            </a:r>
            <a:r>
              <a:rPr lang="en-US" altLang="zh-TW" sz="2500" b="0" dirty="0"/>
              <a:t>is </a:t>
            </a:r>
            <a:r>
              <a:rPr lang="en-US" altLang="zh-TW" sz="2500" b="0" dirty="0" err="1" smtClean="0"/>
              <a:t>characterised</a:t>
            </a:r>
            <a:r>
              <a:rPr lang="en-US" altLang="zh-TW" sz="2500" b="0" dirty="0" smtClean="0"/>
              <a:t> </a:t>
            </a:r>
            <a:r>
              <a:rPr lang="en-US" altLang="zh-TW" sz="2500" b="0" dirty="0"/>
              <a:t>by </a:t>
            </a:r>
            <a:r>
              <a:rPr lang="en-US" altLang="zh-TW" sz="2500" b="0" dirty="0" smtClean="0"/>
              <a:t>binge-eating which means recurrent </a:t>
            </a:r>
            <a:r>
              <a:rPr lang="en-US" altLang="zh-TW" sz="2500" b="0" dirty="0"/>
              <a:t>and frequent episodes of eating unusually large amounts of </a:t>
            </a:r>
            <a:r>
              <a:rPr lang="en-US" altLang="zh-TW" sz="2500" b="0" dirty="0" smtClean="0"/>
              <a:t>food, </a:t>
            </a:r>
            <a:r>
              <a:rPr lang="en-US" altLang="zh-TW" sz="2500" b="0" dirty="0"/>
              <a:t>and feeling a lack of control over the eating. </a:t>
            </a:r>
            <a:endParaRPr lang="en-US" altLang="zh-TW" sz="2500" b="0" dirty="0" smtClean="0"/>
          </a:p>
        </p:txBody>
      </p:sp>
      <p:sp>
        <p:nvSpPr>
          <p:cNvPr id="52227" name="WordArt 6"/>
          <p:cNvSpPr>
            <a:spLocks noChangeArrowheads="1" noChangeShapeType="1" noTextEdit="1"/>
          </p:cNvSpPr>
          <p:nvPr/>
        </p:nvSpPr>
        <p:spPr bwMode="auto">
          <a:xfrm>
            <a:off x="285750" y="323850"/>
            <a:ext cx="4572000" cy="533400"/>
          </a:xfrm>
          <a:prstGeom prst="rect">
            <a:avLst/>
          </a:prstGeom>
        </p:spPr>
        <p:txBody>
          <a:bodyPr wrap="none" fromWordArt="1">
            <a:prstTxWarp prst="textPlain">
              <a:avLst>
                <a:gd name="adj" fmla="val 50000"/>
              </a:avLst>
            </a:prstTxWarp>
          </a:bodyPr>
          <a:lstStyle/>
          <a:p>
            <a:pPr algn="ctr"/>
            <a:r>
              <a:rPr lang="en-US" sz="3600" kern="10">
                <a:ln w="19050">
                  <a:solidFill>
                    <a:srgbClr val="008000"/>
                  </a:solidFill>
                  <a:round/>
                  <a:headEnd/>
                  <a:tailEnd/>
                </a:ln>
                <a:solidFill>
                  <a:srgbClr val="FFFF00"/>
                </a:solidFill>
                <a:effectLst>
                  <a:outerShdw dist="35921" dir="2700000" algn="ctr" rotWithShape="0">
                    <a:srgbClr val="990000"/>
                  </a:outerShdw>
                </a:effectLst>
                <a:latin typeface="Kristen ITC"/>
              </a:rPr>
              <a:t>Bulimia Nervosa</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02" y="4224758"/>
            <a:ext cx="3524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descr="https://encrypted-tbn0.gstatic.com/images?q=tbn:ANd9GcSVIdUP6qPya6r_auyqR3iqNDTfESqjvqozz_VKQ03EO2_8bNq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5122" y="221456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1117" y="2634200"/>
            <a:ext cx="938931" cy="81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291" y="3043658"/>
            <a:ext cx="82867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906" y="3043658"/>
            <a:ext cx="107632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0392" y="5391150"/>
            <a:ext cx="6096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292733"/>
            <a:ext cx="7143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767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1200329"/>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 and Drug Regulation Guidelines -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Genetically Modified (GM) Food</a:t>
            </a:r>
          </a:p>
        </p:txBody>
      </p:sp>
      <p:sp>
        <p:nvSpPr>
          <p:cNvPr id="5" name="Rectangle 4"/>
          <p:cNvSpPr/>
          <p:nvPr/>
        </p:nvSpPr>
        <p:spPr>
          <a:xfrm>
            <a:off x="323528" y="1482164"/>
            <a:ext cx="8352928" cy="4755148"/>
          </a:xfrm>
          <a:prstGeom prst="rect">
            <a:avLst/>
          </a:prstGeom>
        </p:spPr>
        <p:txBody>
          <a:bodyPr wrap="square">
            <a:spAutoFit/>
          </a:bodyPr>
          <a:lstStyle/>
          <a:p>
            <a:pPr marL="342900" indent="-342900">
              <a:spcAft>
                <a:spcPts val="600"/>
              </a:spcAft>
              <a:buFont typeface="Arial" pitchFamily="34" charset="0"/>
              <a:buChar char="•"/>
            </a:pPr>
            <a:r>
              <a:rPr lang="en-US" sz="2400" dirty="0" smtClean="0"/>
              <a:t>In Hong Kong, there is no lawful regulation on the sales and </a:t>
            </a:r>
            <a:r>
              <a:rPr lang="en-US" sz="2400" dirty="0" err="1" smtClean="0"/>
              <a:t>labelling</a:t>
            </a:r>
            <a:r>
              <a:rPr lang="en-US" sz="2400" dirty="0" smtClean="0"/>
              <a:t> system </a:t>
            </a:r>
            <a:r>
              <a:rPr lang="en-US" sz="2400" dirty="0"/>
              <a:t>of </a:t>
            </a:r>
            <a:r>
              <a:rPr lang="en-US" sz="2400" dirty="0" smtClean="0"/>
              <a:t>genetically modified food.</a:t>
            </a:r>
          </a:p>
          <a:p>
            <a:pPr marL="342900" indent="-342900">
              <a:spcAft>
                <a:spcPts val="600"/>
              </a:spcAft>
              <a:buFont typeface="Arial" pitchFamily="34" charset="0"/>
              <a:buChar char="•"/>
            </a:pPr>
            <a:r>
              <a:rPr lang="en-US" sz="2400" dirty="0" smtClean="0"/>
              <a:t>A set </a:t>
            </a:r>
            <a:r>
              <a:rPr lang="en-US" sz="2400" dirty="0"/>
              <a:t>of guidelines for voluntary </a:t>
            </a:r>
            <a:r>
              <a:rPr lang="en-US" sz="2400" dirty="0" err="1"/>
              <a:t>labelling</a:t>
            </a:r>
            <a:r>
              <a:rPr lang="en-US" sz="2400" dirty="0"/>
              <a:t> has been issued </a:t>
            </a:r>
            <a:r>
              <a:rPr lang="en-US" sz="2400" dirty="0" smtClean="0"/>
              <a:t>in 2006 by the Centre </a:t>
            </a:r>
            <a:r>
              <a:rPr lang="en-US" sz="2400" dirty="0"/>
              <a:t>for Food Safety</a:t>
            </a:r>
            <a:r>
              <a:rPr lang="en-US" sz="2400" dirty="0" smtClean="0"/>
              <a:t> for </a:t>
            </a:r>
            <a:r>
              <a:rPr lang="en-US" sz="2400" dirty="0"/>
              <a:t>trade </a:t>
            </a:r>
            <a:r>
              <a:rPr lang="en-US" sz="2400" dirty="0" smtClean="0"/>
              <a:t>reference</a:t>
            </a:r>
            <a:r>
              <a:rPr lang="en-US" sz="2400" dirty="0"/>
              <a:t> </a:t>
            </a:r>
            <a:r>
              <a:rPr lang="en-US" sz="2400" dirty="0" smtClean="0"/>
              <a:t>to enhance </a:t>
            </a:r>
            <a:r>
              <a:rPr lang="en-US" sz="2400" dirty="0"/>
              <a:t>consumers’ knowledge and right to make an informed choice on GM </a:t>
            </a:r>
            <a:r>
              <a:rPr lang="en-US" sz="2400" dirty="0" smtClean="0"/>
              <a:t>food</a:t>
            </a:r>
            <a:r>
              <a:rPr lang="en-US" sz="2400" dirty="0"/>
              <a:t>.</a:t>
            </a:r>
          </a:p>
          <a:p>
            <a:pPr marL="342900" indent="-342900">
              <a:spcAft>
                <a:spcPts val="600"/>
              </a:spcAft>
              <a:buFont typeface="Arial" pitchFamily="34" charset="0"/>
              <a:buChar char="•"/>
            </a:pPr>
            <a:r>
              <a:rPr lang="en-US" sz="2400" dirty="0" smtClean="0"/>
              <a:t>GM </a:t>
            </a:r>
            <a:r>
              <a:rPr lang="en-US" sz="2400" dirty="0"/>
              <a:t>food refers to food or food ingredient that is, or is derived from, an organism in </a:t>
            </a:r>
            <a:r>
              <a:rPr lang="en-US" sz="2400" dirty="0" smtClean="0"/>
              <a:t>which </a:t>
            </a:r>
            <a:r>
              <a:rPr lang="en-US" sz="2400" dirty="0"/>
              <a:t>genetic material has been modified using modern biotechnology. </a:t>
            </a:r>
            <a:endParaRPr lang="en-US" sz="2400" dirty="0" smtClean="0"/>
          </a:p>
          <a:p>
            <a:pPr marL="342900" indent="-342900">
              <a:spcAft>
                <a:spcPts val="600"/>
              </a:spcAft>
              <a:buFont typeface="Arial" pitchFamily="34" charset="0"/>
              <a:buChar char="•"/>
            </a:pPr>
            <a:r>
              <a:rPr lang="en-US" sz="2400" dirty="0" smtClean="0"/>
              <a:t>Nowadays</a:t>
            </a:r>
            <a:r>
              <a:rPr lang="en-US" sz="2400" dirty="0"/>
              <a:t>, scientists are able to identify and modify some genes controlling </a:t>
            </a:r>
            <a:r>
              <a:rPr lang="en-US" sz="2400" dirty="0" smtClean="0"/>
              <a:t>specific </a:t>
            </a:r>
            <a:r>
              <a:rPr lang="en-US" sz="2400" dirty="0"/>
              <a:t>characteristics of organisms by means of modern biotechnology. </a:t>
            </a:r>
            <a:endParaRPr lang="en-US" sz="2400" dirty="0" smtClean="0"/>
          </a:p>
        </p:txBody>
      </p:sp>
      <p:sp>
        <p:nvSpPr>
          <p:cNvPr id="7" name="Slide Number Placeholder 6"/>
          <p:cNvSpPr>
            <a:spLocks noGrp="1"/>
          </p:cNvSpPr>
          <p:nvPr>
            <p:ph type="sldNum" sz="quarter" idx="12"/>
          </p:nvPr>
        </p:nvSpPr>
        <p:spPr/>
        <p:txBody>
          <a:bodyPr/>
          <a:lstStyle/>
          <a:p>
            <a:fld id="{99B7B5DF-5DA9-46A7-9A59-86908C82C3B1}" type="slidenum">
              <a:rPr lang="en-US" smtClean="0"/>
              <a:t>21</a:t>
            </a:fld>
            <a:endParaRPr lang="en-US" dirty="0"/>
          </a:p>
        </p:txBody>
      </p:sp>
      <p:sp>
        <p:nvSpPr>
          <p:cNvPr id="6" name="Rectangle 5"/>
          <p:cNvSpPr/>
          <p:nvPr/>
        </p:nvSpPr>
        <p:spPr>
          <a:xfrm>
            <a:off x="247194" y="6520988"/>
            <a:ext cx="4572000" cy="292388"/>
          </a:xfrm>
          <a:prstGeom prst="rect">
            <a:avLst/>
          </a:prstGeom>
        </p:spPr>
        <p:txBody>
          <a:bodyPr>
            <a:spAutoFit/>
          </a:bodyPr>
          <a:lstStyle/>
          <a:p>
            <a:r>
              <a:rPr lang="en-US" sz="1300" dirty="0" smtClean="0"/>
              <a:t>Source: Centre for Food </a:t>
            </a:r>
            <a:r>
              <a:rPr lang="en-US" sz="1300" dirty="0" smtClean="0"/>
              <a:t>Safety</a:t>
            </a:r>
            <a:endParaRPr lang="en-US" sz="1300" dirty="0"/>
          </a:p>
        </p:txBody>
      </p:sp>
    </p:spTree>
    <p:extLst>
      <p:ext uri="{BB962C8B-B14F-4D97-AF65-F5344CB8AC3E}">
        <p14:creationId xmlns:p14="http://schemas.microsoft.com/office/powerpoint/2010/main" val="2191542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1412776"/>
            <a:ext cx="8352928" cy="4308872"/>
          </a:xfrm>
          <a:prstGeom prst="rect">
            <a:avLst/>
          </a:prstGeom>
        </p:spPr>
        <p:txBody>
          <a:bodyPr wrap="square">
            <a:spAutoFit/>
          </a:bodyPr>
          <a:lstStyle/>
          <a:p>
            <a:pPr marL="342900" indent="-342900">
              <a:spcAft>
                <a:spcPts val="600"/>
              </a:spcAft>
              <a:buFont typeface="Arial" pitchFamily="34" charset="0"/>
              <a:buChar char="•"/>
            </a:pPr>
            <a:r>
              <a:rPr lang="en-US" sz="2400" dirty="0" smtClean="0"/>
              <a:t>The </a:t>
            </a:r>
            <a:r>
              <a:rPr lang="en-US" sz="2400" dirty="0"/>
              <a:t>regulatory approaches on GM food </a:t>
            </a:r>
            <a:r>
              <a:rPr lang="en-US" sz="2400" dirty="0" err="1"/>
              <a:t>labelling</a:t>
            </a:r>
            <a:r>
              <a:rPr lang="en-US" sz="2400" dirty="0"/>
              <a:t> vary in different </a:t>
            </a:r>
            <a:r>
              <a:rPr lang="en-US" sz="2400" dirty="0" smtClean="0"/>
              <a:t>countries and </a:t>
            </a:r>
            <a:r>
              <a:rPr lang="en-US" sz="2400" dirty="0"/>
              <a:t>areas, and can be broadly classified as voluntary or mandatory. </a:t>
            </a:r>
            <a:endParaRPr lang="en-US" sz="2400" dirty="0" smtClean="0"/>
          </a:p>
          <a:p>
            <a:pPr marL="342900" indent="-342900">
              <a:spcAft>
                <a:spcPts val="600"/>
              </a:spcAft>
              <a:buFont typeface="Arial" pitchFamily="34" charset="0"/>
              <a:buChar char="•"/>
            </a:pPr>
            <a:r>
              <a:rPr lang="en-US" sz="2400" dirty="0" smtClean="0"/>
              <a:t>In Hong Kong GM </a:t>
            </a:r>
            <a:r>
              <a:rPr lang="en-US" sz="2400" dirty="0"/>
              <a:t>food </a:t>
            </a:r>
            <a:r>
              <a:rPr lang="en-US" sz="2400" dirty="0" err="1"/>
              <a:t>labelling</a:t>
            </a:r>
            <a:r>
              <a:rPr lang="en-US" sz="2400" dirty="0"/>
              <a:t> </a:t>
            </a:r>
            <a:r>
              <a:rPr lang="en-US" sz="2400" dirty="0" smtClean="0"/>
              <a:t>is voluntary. The </a:t>
            </a:r>
            <a:r>
              <a:rPr lang="en-US" sz="2400" dirty="0"/>
              <a:t>Centre for Food Safety (CFS) has issued a set of guidelines for </a:t>
            </a:r>
            <a:r>
              <a:rPr lang="en-US" sz="2400" dirty="0" err="1"/>
              <a:t>labelling</a:t>
            </a:r>
            <a:r>
              <a:rPr lang="en-US" sz="2400" dirty="0"/>
              <a:t> </a:t>
            </a:r>
            <a:r>
              <a:rPr lang="en-US" sz="2400" dirty="0" smtClean="0"/>
              <a:t>of </a:t>
            </a:r>
            <a:r>
              <a:rPr lang="en-US" sz="2400" dirty="0"/>
              <a:t>GM food to facilitate the trade to provide truthful information on GM food. </a:t>
            </a:r>
          </a:p>
          <a:p>
            <a:pPr marL="342900" indent="-342900">
              <a:spcAft>
                <a:spcPts val="600"/>
              </a:spcAft>
              <a:buFont typeface="Arial" pitchFamily="34" charset="0"/>
              <a:buChar char="•"/>
            </a:pPr>
            <a:r>
              <a:rPr lang="en-US" sz="2400" dirty="0"/>
              <a:t>Although the guidelines are advisory in nature and have no legal effect, </a:t>
            </a:r>
            <a:r>
              <a:rPr lang="en-US" sz="2400" dirty="0" smtClean="0"/>
              <a:t>the government encourages the </a:t>
            </a:r>
            <a:r>
              <a:rPr lang="en-US" sz="2400" dirty="0"/>
              <a:t>trade to adopt these guidelines to </a:t>
            </a:r>
            <a:r>
              <a:rPr lang="en-US" sz="2400" dirty="0" err="1"/>
              <a:t>standardise</a:t>
            </a:r>
            <a:r>
              <a:rPr lang="en-US" sz="2400" dirty="0"/>
              <a:t> the information for the consumers.</a:t>
            </a:r>
            <a:endParaRPr lang="en-US" sz="2400" dirty="0" smtClean="0"/>
          </a:p>
        </p:txBody>
      </p:sp>
      <p:sp>
        <p:nvSpPr>
          <p:cNvPr id="7" name="Slide Number Placeholder 6"/>
          <p:cNvSpPr>
            <a:spLocks noGrp="1"/>
          </p:cNvSpPr>
          <p:nvPr>
            <p:ph type="sldNum" sz="quarter" idx="12"/>
          </p:nvPr>
        </p:nvSpPr>
        <p:spPr/>
        <p:txBody>
          <a:bodyPr/>
          <a:lstStyle/>
          <a:p>
            <a:fld id="{99B7B5DF-5DA9-46A7-9A59-86908C82C3B1}" type="slidenum">
              <a:rPr lang="en-US" smtClean="0"/>
              <a:t>22</a:t>
            </a:fld>
            <a:endParaRPr lang="en-US" dirty="0"/>
          </a:p>
        </p:txBody>
      </p:sp>
      <p:sp>
        <p:nvSpPr>
          <p:cNvPr id="8" name="Rectangle 7"/>
          <p:cNvSpPr/>
          <p:nvPr/>
        </p:nvSpPr>
        <p:spPr>
          <a:xfrm>
            <a:off x="247194" y="6520988"/>
            <a:ext cx="4572000" cy="292388"/>
          </a:xfrm>
          <a:prstGeom prst="rect">
            <a:avLst/>
          </a:prstGeom>
        </p:spPr>
        <p:txBody>
          <a:bodyPr>
            <a:spAutoFit/>
          </a:bodyPr>
          <a:lstStyle/>
          <a:p>
            <a:r>
              <a:rPr lang="en-US" sz="1300" dirty="0" smtClean="0"/>
              <a:t>Source: Centre for Food </a:t>
            </a:r>
            <a:r>
              <a:rPr lang="en-US" sz="1300" dirty="0" smtClean="0"/>
              <a:t>Safety</a:t>
            </a:r>
            <a:endParaRPr lang="en-US" sz="1300" dirty="0"/>
          </a:p>
        </p:txBody>
      </p:sp>
      <p:sp>
        <p:nvSpPr>
          <p:cNvPr id="6" name="Rectangle 5"/>
          <p:cNvSpPr/>
          <p:nvPr/>
        </p:nvSpPr>
        <p:spPr>
          <a:xfrm>
            <a:off x="251520" y="188640"/>
            <a:ext cx="8640960" cy="1200329"/>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 and Drug Regulation Guidelines -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Genetically Modified (GM) Food</a:t>
            </a:r>
          </a:p>
        </p:txBody>
      </p:sp>
    </p:spTree>
    <p:extLst>
      <p:ext uri="{BB962C8B-B14F-4D97-AF65-F5344CB8AC3E}">
        <p14:creationId xmlns:p14="http://schemas.microsoft.com/office/powerpoint/2010/main" val="2600766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101314"/>
            <a:ext cx="9289032" cy="1200329"/>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What types of GM food are recommended </a:t>
            </a:r>
          </a:p>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to be </a:t>
            </a:r>
            <a:r>
              <a:rPr lang="en-US" sz="3600" b="1" kern="10" dirty="0" err="1">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labelled</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 ?</a:t>
            </a:r>
          </a:p>
        </p:txBody>
      </p:sp>
      <p:sp>
        <p:nvSpPr>
          <p:cNvPr id="5" name="Rectangle 4"/>
          <p:cNvSpPr/>
          <p:nvPr/>
        </p:nvSpPr>
        <p:spPr>
          <a:xfrm>
            <a:off x="348241" y="1268760"/>
            <a:ext cx="8352928" cy="5509200"/>
          </a:xfrm>
          <a:prstGeom prst="rect">
            <a:avLst/>
          </a:prstGeom>
        </p:spPr>
        <p:txBody>
          <a:bodyPr wrap="square">
            <a:spAutoFit/>
          </a:bodyPr>
          <a:lstStyle/>
          <a:p>
            <a:pPr marL="342900" indent="-342900">
              <a:buFont typeface="Arial" pitchFamily="34" charset="0"/>
              <a:buChar char="•"/>
            </a:pPr>
            <a:r>
              <a:rPr lang="en-US" sz="2400" dirty="0" smtClean="0"/>
              <a:t>Prepackaged </a:t>
            </a:r>
            <a:r>
              <a:rPr lang="en-US" sz="2400" dirty="0"/>
              <a:t>food items with 5% or more GM materials in their respective food </a:t>
            </a:r>
            <a:r>
              <a:rPr lang="en-US" sz="2400" dirty="0" smtClean="0"/>
              <a:t>ingredient(s</a:t>
            </a:r>
            <a:r>
              <a:rPr lang="en-US" sz="2400" dirty="0"/>
              <a:t>) are recommended to be </a:t>
            </a:r>
            <a:r>
              <a:rPr lang="en-US" sz="2400" dirty="0" err="1"/>
              <a:t>labelled</a:t>
            </a:r>
            <a:r>
              <a:rPr lang="en-US" sz="2400" dirty="0"/>
              <a:t> as “genetically modified”. </a:t>
            </a:r>
            <a:endParaRPr lang="en-US" sz="2400" dirty="0" smtClean="0"/>
          </a:p>
          <a:p>
            <a:pPr marL="342900" indent="-342900">
              <a:buFont typeface="Arial" pitchFamily="34" charset="0"/>
              <a:buChar char="•"/>
            </a:pPr>
            <a:r>
              <a:rPr lang="en-US" sz="2400" dirty="0" smtClean="0"/>
              <a:t>Additional declaration </a:t>
            </a:r>
            <a:r>
              <a:rPr lang="en-US" sz="2400" dirty="0"/>
              <a:t>on the food label is recommended when significant modifications </a:t>
            </a:r>
            <a:r>
              <a:rPr lang="en-US" sz="2400" dirty="0" smtClean="0"/>
              <a:t>that have </a:t>
            </a:r>
            <a:r>
              <a:rPr lang="en-US" sz="2400" dirty="0"/>
              <a:t>taken place under the following conditions: </a:t>
            </a:r>
          </a:p>
          <a:p>
            <a:pPr lvl="1"/>
            <a:r>
              <a:rPr lang="en-US" sz="2200" dirty="0"/>
              <a:t>(a) the composition or nutritional value is significantly different from that of its </a:t>
            </a:r>
            <a:r>
              <a:rPr lang="en-US" sz="2200" dirty="0" smtClean="0"/>
              <a:t>conventional </a:t>
            </a:r>
            <a:r>
              <a:rPr lang="en-US" sz="2200" dirty="0"/>
              <a:t>counterpart; </a:t>
            </a:r>
          </a:p>
          <a:p>
            <a:pPr lvl="1"/>
            <a:r>
              <a:rPr lang="en-US" sz="2200" dirty="0"/>
              <a:t>(b) the level of anti-nutritional factors or natural toxicants is significantly different </a:t>
            </a:r>
            <a:r>
              <a:rPr lang="en-US" sz="2200" dirty="0" smtClean="0"/>
              <a:t>from </a:t>
            </a:r>
            <a:r>
              <a:rPr lang="en-US" sz="2200" dirty="0"/>
              <a:t>those in its conventional counterpart; </a:t>
            </a:r>
          </a:p>
          <a:p>
            <a:pPr lvl="1"/>
            <a:r>
              <a:rPr lang="en-US" sz="2200" dirty="0"/>
              <a:t>(c) the presence of an allergen that is not found in its conventional counterpart; </a:t>
            </a:r>
          </a:p>
          <a:p>
            <a:pPr lvl="1"/>
            <a:r>
              <a:rPr lang="en-US" sz="2200" dirty="0"/>
              <a:t>(d) the intended use of the food is significantly different from that of its conventional </a:t>
            </a:r>
            <a:r>
              <a:rPr lang="en-US" sz="2200" dirty="0" smtClean="0"/>
              <a:t>counterpart</a:t>
            </a:r>
            <a:r>
              <a:rPr lang="en-US" sz="2200" dirty="0"/>
              <a:t>; or </a:t>
            </a:r>
          </a:p>
          <a:p>
            <a:pPr lvl="1"/>
            <a:r>
              <a:rPr lang="en-US" sz="2200" dirty="0"/>
              <a:t>(e) an animal gene has been introduced into food of plant origin.</a:t>
            </a:r>
            <a:endParaRPr lang="en-US" sz="2200" dirty="0" smtClean="0"/>
          </a:p>
        </p:txBody>
      </p:sp>
      <p:sp>
        <p:nvSpPr>
          <p:cNvPr id="7" name="Slide Number Placeholder 6"/>
          <p:cNvSpPr>
            <a:spLocks noGrp="1"/>
          </p:cNvSpPr>
          <p:nvPr>
            <p:ph type="sldNum" sz="quarter" idx="12"/>
          </p:nvPr>
        </p:nvSpPr>
        <p:spPr/>
        <p:txBody>
          <a:bodyPr/>
          <a:lstStyle/>
          <a:p>
            <a:fld id="{99B7B5DF-5DA9-46A7-9A59-86908C82C3B1}" type="slidenum">
              <a:rPr lang="en-US" smtClean="0"/>
              <a:t>23</a:t>
            </a:fld>
            <a:endParaRPr lang="en-US" dirty="0"/>
          </a:p>
        </p:txBody>
      </p:sp>
      <p:sp>
        <p:nvSpPr>
          <p:cNvPr id="6" name="Rectangle 5"/>
          <p:cNvSpPr/>
          <p:nvPr/>
        </p:nvSpPr>
        <p:spPr>
          <a:xfrm>
            <a:off x="0" y="6597352"/>
            <a:ext cx="4572000" cy="292388"/>
          </a:xfrm>
          <a:prstGeom prst="rect">
            <a:avLst/>
          </a:prstGeom>
        </p:spPr>
        <p:txBody>
          <a:bodyPr>
            <a:spAutoFit/>
          </a:bodyPr>
          <a:lstStyle/>
          <a:p>
            <a:r>
              <a:rPr lang="en-US" sz="1300" dirty="0" smtClean="0"/>
              <a:t>Source: Centre for Food </a:t>
            </a:r>
            <a:r>
              <a:rPr lang="en-US" sz="1300" dirty="0" smtClean="0"/>
              <a:t>Safety</a:t>
            </a:r>
            <a:endParaRPr lang="en-US" sz="1300" dirty="0"/>
          </a:p>
        </p:txBody>
      </p:sp>
    </p:spTree>
    <p:extLst>
      <p:ext uri="{BB962C8B-B14F-4D97-AF65-F5344CB8AC3E}">
        <p14:creationId xmlns:p14="http://schemas.microsoft.com/office/powerpoint/2010/main" val="484531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2924944"/>
            <a:ext cx="8784976" cy="3531875"/>
          </a:xfrm>
          <a:prstGeom prst="rect">
            <a:avLst/>
          </a:prstGeom>
          <a:solidFill>
            <a:srgbClr val="FFFF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51520" y="188640"/>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How does the label of GM food look like? </a:t>
            </a:r>
          </a:p>
        </p:txBody>
      </p:sp>
      <p:sp>
        <p:nvSpPr>
          <p:cNvPr id="5" name="Rectangle 4"/>
          <p:cNvSpPr/>
          <p:nvPr/>
        </p:nvSpPr>
        <p:spPr>
          <a:xfrm>
            <a:off x="323528" y="908720"/>
            <a:ext cx="8352928" cy="1938992"/>
          </a:xfrm>
          <a:prstGeom prst="rect">
            <a:avLst/>
          </a:prstGeom>
        </p:spPr>
        <p:txBody>
          <a:bodyPr wrap="square">
            <a:spAutoFit/>
          </a:bodyPr>
          <a:lstStyle/>
          <a:p>
            <a:pPr marL="342900" indent="-342900">
              <a:spcAft>
                <a:spcPts val="600"/>
              </a:spcAft>
              <a:buFont typeface="Arial" pitchFamily="34" charset="0"/>
              <a:buChar char="•"/>
            </a:pPr>
            <a:r>
              <a:rPr lang="en-US" sz="2400" dirty="0" smtClean="0"/>
              <a:t>Food </a:t>
            </a:r>
            <a:r>
              <a:rPr lang="en-US" sz="2400" dirty="0"/>
              <a:t>items with 5% or more GM materials in their respective food ingredient(s) are </a:t>
            </a:r>
            <a:r>
              <a:rPr lang="en-US" sz="2400" dirty="0" smtClean="0"/>
              <a:t>recommended </a:t>
            </a:r>
            <a:r>
              <a:rPr lang="en-US" sz="2400" dirty="0"/>
              <a:t>to be </a:t>
            </a:r>
            <a:r>
              <a:rPr lang="en-US" sz="2400" dirty="0" err="1"/>
              <a:t>labelled</a:t>
            </a:r>
            <a:r>
              <a:rPr lang="en-US" sz="2400" dirty="0"/>
              <a:t> as “genetically modified” in brackets following the name </a:t>
            </a:r>
            <a:r>
              <a:rPr lang="en-US" sz="2400" dirty="0" smtClean="0"/>
              <a:t>of </a:t>
            </a:r>
            <a:r>
              <a:rPr lang="en-US" sz="2400" dirty="0"/>
              <a:t>the food/food ingredient in the “List of Ingredients” or in a prominently displayed </a:t>
            </a:r>
            <a:r>
              <a:rPr lang="en-US" sz="2400" dirty="0" smtClean="0"/>
              <a:t>footnote </a:t>
            </a:r>
            <a:r>
              <a:rPr lang="en-US" sz="2400" dirty="0"/>
              <a:t>to the “List of Ingredients</a:t>
            </a:r>
            <a:r>
              <a:rPr lang="en-US" sz="2400" dirty="0" smtClean="0"/>
              <a:t>”.</a:t>
            </a:r>
          </a:p>
        </p:txBody>
      </p:sp>
      <p:sp>
        <p:nvSpPr>
          <p:cNvPr id="7" name="Slide Number Placeholder 6"/>
          <p:cNvSpPr>
            <a:spLocks noGrp="1"/>
          </p:cNvSpPr>
          <p:nvPr>
            <p:ph type="sldNum" sz="quarter" idx="12"/>
          </p:nvPr>
        </p:nvSpPr>
        <p:spPr/>
        <p:txBody>
          <a:bodyPr/>
          <a:lstStyle/>
          <a:p>
            <a:fld id="{99B7B5DF-5DA9-46A7-9A59-86908C82C3B1}" type="slidenum">
              <a:rPr lang="en-US" smtClean="0"/>
              <a:t>24</a:t>
            </a:fld>
            <a:endParaRPr lang="en-US" dirty="0"/>
          </a:p>
        </p:txBody>
      </p:sp>
      <p:sp>
        <p:nvSpPr>
          <p:cNvPr id="8" name="Rectangle 7"/>
          <p:cNvSpPr/>
          <p:nvPr/>
        </p:nvSpPr>
        <p:spPr>
          <a:xfrm>
            <a:off x="247194" y="6520988"/>
            <a:ext cx="4572000" cy="292388"/>
          </a:xfrm>
          <a:prstGeom prst="rect">
            <a:avLst/>
          </a:prstGeom>
        </p:spPr>
        <p:txBody>
          <a:bodyPr>
            <a:spAutoFit/>
          </a:bodyPr>
          <a:lstStyle/>
          <a:p>
            <a:r>
              <a:rPr lang="en-US" sz="1300" dirty="0" smtClean="0"/>
              <a:t>Source: Centre for Food </a:t>
            </a:r>
            <a:r>
              <a:rPr lang="en-US" sz="1300" dirty="0" smtClean="0"/>
              <a:t>Safety</a:t>
            </a:r>
            <a:endParaRPr lang="en-US" sz="1300"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038" t="32813" r="25437" b="35991"/>
          <a:stretch/>
        </p:blipFill>
        <p:spPr bwMode="auto">
          <a:xfrm>
            <a:off x="323528" y="2939193"/>
            <a:ext cx="5983754" cy="301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516216" y="3004206"/>
            <a:ext cx="2304256" cy="2662267"/>
          </a:xfrm>
          <a:prstGeom prst="rect">
            <a:avLst/>
          </a:prstGeom>
        </p:spPr>
        <p:txBody>
          <a:bodyPr wrap="square">
            <a:spAutoFit/>
          </a:bodyPr>
          <a:lstStyle/>
          <a:p>
            <a:pPr>
              <a:spcAft>
                <a:spcPts val="600"/>
              </a:spcAft>
            </a:pPr>
            <a:r>
              <a:rPr lang="en-US" dirty="0" smtClean="0"/>
              <a:t>Note</a:t>
            </a:r>
            <a:r>
              <a:rPr lang="en-US" dirty="0"/>
              <a:t>: </a:t>
            </a:r>
          </a:p>
          <a:p>
            <a:pPr>
              <a:spcAft>
                <a:spcPts val="600"/>
              </a:spcAft>
            </a:pPr>
            <a:r>
              <a:rPr lang="en-US" dirty="0"/>
              <a:t>If both the English and Chinese Languages are used in the </a:t>
            </a:r>
            <a:r>
              <a:rPr lang="en-US" dirty="0" err="1"/>
              <a:t>labelling</a:t>
            </a:r>
            <a:r>
              <a:rPr lang="en-US" dirty="0"/>
              <a:t> of prepackaged food, the name of the food and the list of ingredients shall appear in both languages.</a:t>
            </a:r>
          </a:p>
        </p:txBody>
      </p:sp>
      <p:sp>
        <p:nvSpPr>
          <p:cNvPr id="9" name="Rectangle 8"/>
          <p:cNvSpPr/>
          <p:nvPr/>
        </p:nvSpPr>
        <p:spPr>
          <a:xfrm>
            <a:off x="179512" y="5877272"/>
            <a:ext cx="8640960" cy="615553"/>
          </a:xfrm>
          <a:prstGeom prst="rect">
            <a:avLst/>
          </a:prstGeom>
        </p:spPr>
        <p:txBody>
          <a:bodyPr wrap="square">
            <a:spAutoFit/>
          </a:bodyPr>
          <a:lstStyle/>
          <a:p>
            <a:r>
              <a:rPr lang="en-US" sz="1700" dirty="0"/>
              <a:t>Negative </a:t>
            </a:r>
            <a:r>
              <a:rPr lang="en-US" sz="1700" dirty="0" err="1"/>
              <a:t>labelling</a:t>
            </a:r>
            <a:r>
              <a:rPr lang="en-US" sz="1700" dirty="0"/>
              <a:t> such as “GM free” is not recommended for food without GM counterparts, as it would be misleading to consumers.</a:t>
            </a:r>
          </a:p>
        </p:txBody>
      </p:sp>
    </p:spTree>
    <p:extLst>
      <p:ext uri="{BB962C8B-B14F-4D97-AF65-F5344CB8AC3E}">
        <p14:creationId xmlns:p14="http://schemas.microsoft.com/office/powerpoint/2010/main" val="324131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1200329"/>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 of non-GM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products in the market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25</a:t>
            </a:fld>
            <a:endParaRPr lang="en-US" dirty="0"/>
          </a:p>
        </p:txBody>
      </p:sp>
      <p:pic>
        <p:nvPicPr>
          <p:cNvPr id="2050" name="Picture 2" descr="D:\Users\hhyngai\Desktop\EDB Project\photo 0803\New folder\20140803_1651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44" t="14528" r="75246" b="9905"/>
          <a:stretch/>
        </p:blipFill>
        <p:spPr bwMode="auto">
          <a:xfrm rot="5400000">
            <a:off x="1729492" y="212980"/>
            <a:ext cx="1728095" cy="468404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hhyngai\Desktop\EDB Project\photo 0803\New folder\20140803_16515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07" t="22992" r="47177" b="23520"/>
          <a:stretch/>
        </p:blipFill>
        <p:spPr bwMode="auto">
          <a:xfrm rot="5400000">
            <a:off x="5223507" y="1700614"/>
            <a:ext cx="3170710" cy="31707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hhyngai\Desktop\EDB Project\photo 0803\New folder\20140803_16561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026" t="7292" r="45653" b="6492"/>
          <a:stretch/>
        </p:blipFill>
        <p:spPr bwMode="auto">
          <a:xfrm rot="5400000">
            <a:off x="1456554" y="2666433"/>
            <a:ext cx="2273969" cy="416292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hhyngai\Desktop\EDB Project\photo 0803\New folder\20140803_16570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672" t="45711" r="12563" b="30010"/>
          <a:stretch/>
        </p:blipFill>
        <p:spPr bwMode="auto">
          <a:xfrm>
            <a:off x="5036616" y="5020785"/>
            <a:ext cx="3567832" cy="1144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033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8892480" cy="1200329"/>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The Food and Drugs (Composition and Labelling) (Amendment) Regulation</a:t>
            </a:r>
          </a:p>
        </p:txBody>
      </p:sp>
      <p:sp>
        <p:nvSpPr>
          <p:cNvPr id="5" name="Rectangle 4"/>
          <p:cNvSpPr/>
          <p:nvPr/>
        </p:nvSpPr>
        <p:spPr>
          <a:xfrm>
            <a:off x="323528" y="1433096"/>
            <a:ext cx="8352928" cy="3724096"/>
          </a:xfrm>
          <a:prstGeom prst="rect">
            <a:avLst/>
          </a:prstGeom>
        </p:spPr>
        <p:txBody>
          <a:bodyPr wrap="square">
            <a:spAutoFit/>
          </a:bodyPr>
          <a:lstStyle/>
          <a:p>
            <a:pPr marL="342900" indent="-342900">
              <a:spcAft>
                <a:spcPts val="600"/>
              </a:spcAft>
              <a:buFont typeface="Arial" pitchFamily="34" charset="0"/>
              <a:buChar char="•"/>
            </a:pPr>
            <a:r>
              <a:rPr lang="en-US" sz="2400" dirty="0"/>
              <a:t>The Food and Drugs (Composition and Labelling) (Amendment) Regulation 2004 (the Amendment Regulation) was enacted on 9 July 2004. </a:t>
            </a:r>
            <a:endParaRPr lang="en-US" sz="2400" dirty="0" smtClean="0"/>
          </a:p>
          <a:p>
            <a:pPr marL="342900" indent="-342900">
              <a:spcAft>
                <a:spcPts val="600"/>
              </a:spcAft>
              <a:buFont typeface="Arial" pitchFamily="34" charset="0"/>
              <a:buChar char="•"/>
            </a:pPr>
            <a:r>
              <a:rPr lang="en-US" sz="2400" dirty="0" smtClean="0"/>
              <a:t>To </a:t>
            </a:r>
            <a:r>
              <a:rPr lang="en-US" sz="2400" dirty="0"/>
              <a:t>assist the trade to adapt to the changes brought forward by the Amendment Regulation in particular on the following aspects -</a:t>
            </a:r>
          </a:p>
          <a:p>
            <a:pPr lvl="1">
              <a:spcAft>
                <a:spcPts val="600"/>
              </a:spcAft>
            </a:pPr>
            <a:r>
              <a:rPr lang="en-US" sz="2400" dirty="0" smtClean="0"/>
              <a:t>(</a:t>
            </a:r>
            <a:r>
              <a:rPr lang="en-US" sz="2400" dirty="0"/>
              <a:t>a) Labelling of allergenic substances; </a:t>
            </a:r>
          </a:p>
          <a:p>
            <a:pPr lvl="1">
              <a:spcAft>
                <a:spcPts val="600"/>
              </a:spcAft>
            </a:pPr>
            <a:r>
              <a:rPr lang="en-US" sz="2400" dirty="0"/>
              <a:t>(b) Labelling of food additives; and </a:t>
            </a:r>
          </a:p>
          <a:p>
            <a:pPr lvl="1">
              <a:spcAft>
                <a:spcPts val="600"/>
              </a:spcAft>
            </a:pPr>
            <a:r>
              <a:rPr lang="en-US" sz="2400" dirty="0"/>
              <a:t>(c) Labelling of date </a:t>
            </a:r>
            <a:r>
              <a:rPr lang="en-US" sz="2400" dirty="0" smtClean="0"/>
              <a:t>format</a:t>
            </a:r>
            <a:r>
              <a:rPr lang="en-US" sz="2400" dirty="0"/>
              <a:t>.</a:t>
            </a:r>
          </a:p>
        </p:txBody>
      </p:sp>
      <p:sp>
        <p:nvSpPr>
          <p:cNvPr id="7" name="Slide Number Placeholder 6"/>
          <p:cNvSpPr>
            <a:spLocks noGrp="1"/>
          </p:cNvSpPr>
          <p:nvPr>
            <p:ph type="sldNum" sz="quarter" idx="12"/>
          </p:nvPr>
        </p:nvSpPr>
        <p:spPr/>
        <p:txBody>
          <a:bodyPr/>
          <a:lstStyle/>
          <a:p>
            <a:fld id="{99B7B5DF-5DA9-46A7-9A59-86908C82C3B1}" type="slidenum">
              <a:rPr lang="en-US" smtClean="0"/>
              <a:t>26</a:t>
            </a:fld>
            <a:endParaRPr lang="en-US" dirty="0"/>
          </a:p>
        </p:txBody>
      </p:sp>
      <p:sp>
        <p:nvSpPr>
          <p:cNvPr id="6" name="Rectangle 5"/>
          <p:cNvSpPr/>
          <p:nvPr/>
        </p:nvSpPr>
        <p:spPr>
          <a:xfrm>
            <a:off x="247194" y="6520988"/>
            <a:ext cx="4572000" cy="292388"/>
          </a:xfrm>
          <a:prstGeom prst="rect">
            <a:avLst/>
          </a:prstGeom>
        </p:spPr>
        <p:txBody>
          <a:bodyPr>
            <a:spAutoFit/>
          </a:bodyPr>
          <a:lstStyle/>
          <a:p>
            <a:r>
              <a:rPr lang="en-US" sz="1300" dirty="0" smtClean="0"/>
              <a:t>Source: Centre for Food </a:t>
            </a:r>
            <a:r>
              <a:rPr lang="en-US" sz="1300" dirty="0" smtClean="0"/>
              <a:t>Safety</a:t>
            </a:r>
            <a:endParaRPr lang="en-US" sz="1300" dirty="0"/>
          </a:p>
        </p:txBody>
      </p:sp>
    </p:spTree>
    <p:extLst>
      <p:ext uri="{BB962C8B-B14F-4D97-AF65-F5344CB8AC3E}">
        <p14:creationId xmlns:p14="http://schemas.microsoft.com/office/powerpoint/2010/main" val="2073109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 of allergenic substances</a:t>
            </a:r>
          </a:p>
        </p:txBody>
      </p:sp>
      <p:sp>
        <p:nvSpPr>
          <p:cNvPr id="5" name="Rectangle 4"/>
          <p:cNvSpPr/>
          <p:nvPr/>
        </p:nvSpPr>
        <p:spPr>
          <a:xfrm>
            <a:off x="323528" y="980728"/>
            <a:ext cx="8352928" cy="3862596"/>
          </a:xfrm>
          <a:prstGeom prst="rect">
            <a:avLst/>
          </a:prstGeom>
        </p:spPr>
        <p:txBody>
          <a:bodyPr wrap="square">
            <a:spAutoFit/>
          </a:bodyPr>
          <a:lstStyle/>
          <a:p>
            <a:pPr marL="342900" indent="-342900">
              <a:spcAft>
                <a:spcPts val="600"/>
              </a:spcAft>
              <a:buFont typeface="Arial" pitchFamily="34" charset="0"/>
              <a:buChar char="•"/>
            </a:pPr>
            <a:r>
              <a:rPr lang="en-US" sz="2400" dirty="0"/>
              <a:t>Allergies affect the lives of millions of people around the world. Food allergy is a reaction of the body’s immune system to some substances or ingredients in food. For this reason, the </a:t>
            </a:r>
            <a:r>
              <a:rPr lang="en-US" sz="2400" dirty="0" err="1"/>
              <a:t>labelling</a:t>
            </a:r>
            <a:r>
              <a:rPr lang="en-US" sz="2400" dirty="0"/>
              <a:t> of allergenic substances in food is important and essential for susceptible individuals. </a:t>
            </a:r>
            <a:r>
              <a:rPr lang="en-US" sz="2400" dirty="0" smtClean="0"/>
              <a:t>The </a:t>
            </a:r>
            <a:r>
              <a:rPr lang="en-US" sz="2400" dirty="0"/>
              <a:t>presence of allergens in food </a:t>
            </a:r>
            <a:r>
              <a:rPr lang="en-US" sz="2400" dirty="0" smtClean="0"/>
              <a:t>can be </a:t>
            </a:r>
            <a:r>
              <a:rPr lang="en-US" sz="2400" dirty="0"/>
              <a:t>potentially life-threatening. </a:t>
            </a:r>
            <a:endParaRPr lang="en-US" sz="2400" dirty="0" smtClean="0"/>
          </a:p>
          <a:p>
            <a:pPr marL="342900" indent="-342900">
              <a:spcAft>
                <a:spcPts val="600"/>
              </a:spcAft>
              <a:buFont typeface="Arial" pitchFamily="34" charset="0"/>
              <a:buChar char="•"/>
            </a:pPr>
            <a:r>
              <a:rPr lang="en-US" sz="2400" dirty="0" smtClean="0"/>
              <a:t>Currently</a:t>
            </a:r>
            <a:r>
              <a:rPr lang="en-US" sz="2400" dirty="0"/>
              <a:t>, there is no cure for food allergy. The only successful method to manage food allergy is avoidance of foods containing the allergen. In such cases, individuals must rely on accurate food </a:t>
            </a:r>
            <a:r>
              <a:rPr lang="en-US" sz="2400" dirty="0" err="1"/>
              <a:t>labelling</a:t>
            </a:r>
            <a:r>
              <a:rPr lang="en-US" sz="2400" dirty="0" smtClean="0"/>
              <a:t>.</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t>27</a:t>
            </a:fld>
            <a:endParaRPr lang="en-US" dirty="0"/>
          </a:p>
        </p:txBody>
      </p:sp>
      <p:sp>
        <p:nvSpPr>
          <p:cNvPr id="6" name="Rectangle 5"/>
          <p:cNvSpPr/>
          <p:nvPr/>
        </p:nvSpPr>
        <p:spPr>
          <a:xfrm>
            <a:off x="247194" y="6520988"/>
            <a:ext cx="4572000" cy="292388"/>
          </a:xfrm>
          <a:prstGeom prst="rect">
            <a:avLst/>
          </a:prstGeom>
        </p:spPr>
        <p:txBody>
          <a:bodyPr>
            <a:spAutoFit/>
          </a:bodyPr>
          <a:lstStyle/>
          <a:p>
            <a:r>
              <a:rPr lang="en-US" sz="1300" dirty="0" smtClean="0"/>
              <a:t>Source: Centre for Food </a:t>
            </a:r>
            <a:r>
              <a:rPr lang="en-US" sz="1300" dirty="0" smtClean="0"/>
              <a:t>Safety</a:t>
            </a:r>
            <a:endParaRPr lang="en-US" sz="1300" dirty="0"/>
          </a:p>
        </p:txBody>
      </p:sp>
    </p:spTree>
    <p:extLst>
      <p:ext uri="{BB962C8B-B14F-4D97-AF65-F5344CB8AC3E}">
        <p14:creationId xmlns:p14="http://schemas.microsoft.com/office/powerpoint/2010/main" val="2073109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 of allergenic substances</a:t>
            </a:r>
          </a:p>
        </p:txBody>
      </p:sp>
      <p:sp>
        <p:nvSpPr>
          <p:cNvPr id="5" name="Rectangle 4"/>
          <p:cNvSpPr/>
          <p:nvPr/>
        </p:nvSpPr>
        <p:spPr>
          <a:xfrm>
            <a:off x="323528" y="980728"/>
            <a:ext cx="8352928" cy="4632037"/>
          </a:xfrm>
          <a:prstGeom prst="rect">
            <a:avLst/>
          </a:prstGeom>
        </p:spPr>
        <p:txBody>
          <a:bodyPr wrap="square">
            <a:spAutoFit/>
          </a:bodyPr>
          <a:lstStyle/>
          <a:p>
            <a:pPr marL="342900" indent="-342900">
              <a:spcAft>
                <a:spcPts val="600"/>
              </a:spcAft>
              <a:buFont typeface="Arial" pitchFamily="34" charset="0"/>
              <a:buChar char="•"/>
            </a:pPr>
            <a:r>
              <a:rPr lang="en-US" sz="2400" dirty="0" smtClean="0"/>
              <a:t>Under this regulation, declaration </a:t>
            </a:r>
            <a:r>
              <a:rPr lang="en-US" sz="2400" dirty="0"/>
              <a:t>is </a:t>
            </a:r>
            <a:r>
              <a:rPr lang="en-US" sz="2400" dirty="0" smtClean="0"/>
              <a:t>required if </a:t>
            </a:r>
            <a:r>
              <a:rPr lang="en-US" sz="2400" dirty="0"/>
              <a:t>a food consists of or contains any of the following substances-</a:t>
            </a:r>
          </a:p>
          <a:p>
            <a:pPr lvl="1"/>
            <a:r>
              <a:rPr lang="en-US" sz="2200" dirty="0" smtClean="0"/>
              <a:t>(</a:t>
            </a:r>
            <a:r>
              <a:rPr lang="en-US" sz="2200" dirty="0" err="1"/>
              <a:t>i</a:t>
            </a:r>
            <a:r>
              <a:rPr lang="en-US" sz="2200" dirty="0"/>
              <a:t>) cereals containing gluten (namely wheat, rye, barley, oats, spelt, their hybridized strains and their products);</a:t>
            </a:r>
          </a:p>
          <a:p>
            <a:pPr lvl="1"/>
            <a:r>
              <a:rPr lang="en-US" sz="2200" dirty="0"/>
              <a:t>(ii) </a:t>
            </a:r>
            <a:r>
              <a:rPr lang="en-US" sz="2200" dirty="0" err="1"/>
              <a:t>crustacea</a:t>
            </a:r>
            <a:r>
              <a:rPr lang="en-US" sz="2200" dirty="0"/>
              <a:t> and crustacean products;</a:t>
            </a:r>
          </a:p>
          <a:p>
            <a:pPr lvl="1"/>
            <a:r>
              <a:rPr lang="en-US" sz="2200" dirty="0"/>
              <a:t>(iii) eggs and egg products;</a:t>
            </a:r>
          </a:p>
          <a:p>
            <a:pPr lvl="1"/>
            <a:r>
              <a:rPr lang="en-US" sz="2200" dirty="0"/>
              <a:t>(iv) fish and fish products;</a:t>
            </a:r>
          </a:p>
          <a:p>
            <a:pPr lvl="1"/>
            <a:r>
              <a:rPr lang="en-US" sz="2200" dirty="0"/>
              <a:t>(v) peanuts, </a:t>
            </a:r>
            <a:r>
              <a:rPr lang="en-US" sz="2200" dirty="0" err="1"/>
              <a:t>soyabeans</a:t>
            </a:r>
            <a:r>
              <a:rPr lang="en-US" sz="2200" dirty="0"/>
              <a:t> and their products;</a:t>
            </a:r>
          </a:p>
          <a:p>
            <a:pPr lvl="1"/>
            <a:r>
              <a:rPr lang="en-US" sz="2200" dirty="0"/>
              <a:t>(vi) milk and milk products (including lactose);</a:t>
            </a:r>
          </a:p>
          <a:p>
            <a:pPr lvl="1"/>
            <a:r>
              <a:rPr lang="en-US" sz="2200" dirty="0"/>
              <a:t>(vii) tree nuts and nut </a:t>
            </a:r>
            <a:r>
              <a:rPr lang="en-US" sz="2200" dirty="0" smtClean="0"/>
              <a:t>products</a:t>
            </a:r>
            <a:r>
              <a:rPr lang="en-US" altLang="zh-TW" sz="2200" dirty="0" smtClean="0"/>
              <a:t>;</a:t>
            </a:r>
            <a:endParaRPr lang="en-US" sz="2200" dirty="0" smtClean="0"/>
          </a:p>
          <a:p>
            <a:pPr lvl="1"/>
            <a:r>
              <a:rPr lang="en-US" sz="2200" dirty="0" smtClean="0"/>
              <a:t>(viii) </a:t>
            </a:r>
            <a:r>
              <a:rPr lang="en-US" sz="2200" dirty="0" err="1" smtClean="0"/>
              <a:t>sulphite</a:t>
            </a:r>
            <a:r>
              <a:rPr lang="en-US" sz="2200" dirty="0" smtClean="0"/>
              <a:t> in a concentration of 10 parts per million or more, the functional class of the </a:t>
            </a:r>
            <a:r>
              <a:rPr lang="en-US" sz="2200" dirty="0" err="1" smtClean="0"/>
              <a:t>sulphite</a:t>
            </a:r>
            <a:r>
              <a:rPr lang="en-US" sz="2200" dirty="0" smtClean="0"/>
              <a:t> and its name shall be specified in the list of ingredients.</a:t>
            </a:r>
            <a:endParaRPr lang="en-US" sz="2200" dirty="0"/>
          </a:p>
        </p:txBody>
      </p:sp>
      <p:sp>
        <p:nvSpPr>
          <p:cNvPr id="7" name="Slide Number Placeholder 6"/>
          <p:cNvSpPr>
            <a:spLocks noGrp="1"/>
          </p:cNvSpPr>
          <p:nvPr>
            <p:ph type="sldNum" sz="quarter" idx="12"/>
          </p:nvPr>
        </p:nvSpPr>
        <p:spPr/>
        <p:txBody>
          <a:bodyPr/>
          <a:lstStyle/>
          <a:p>
            <a:fld id="{99B7B5DF-5DA9-46A7-9A59-86908C82C3B1}" type="slidenum">
              <a:rPr lang="en-US" smtClean="0"/>
              <a:t>28</a:t>
            </a:fld>
            <a:endParaRPr lang="en-US" dirty="0"/>
          </a:p>
        </p:txBody>
      </p:sp>
      <p:sp>
        <p:nvSpPr>
          <p:cNvPr id="6" name="Rectangle 5"/>
          <p:cNvSpPr/>
          <p:nvPr/>
        </p:nvSpPr>
        <p:spPr>
          <a:xfrm>
            <a:off x="247194" y="6520988"/>
            <a:ext cx="4572000" cy="292388"/>
          </a:xfrm>
          <a:prstGeom prst="rect">
            <a:avLst/>
          </a:prstGeom>
        </p:spPr>
        <p:txBody>
          <a:bodyPr>
            <a:spAutoFit/>
          </a:bodyPr>
          <a:lstStyle/>
          <a:p>
            <a:r>
              <a:rPr lang="en-US" sz="1300" dirty="0" smtClean="0"/>
              <a:t>Source: Centre for Food </a:t>
            </a:r>
            <a:r>
              <a:rPr lang="en-US" sz="1300" dirty="0" smtClean="0"/>
              <a:t>Safety</a:t>
            </a:r>
            <a:endParaRPr lang="en-US" sz="1300" dirty="0"/>
          </a:p>
        </p:txBody>
      </p:sp>
    </p:spTree>
    <p:extLst>
      <p:ext uri="{BB962C8B-B14F-4D97-AF65-F5344CB8AC3E}">
        <p14:creationId xmlns:p14="http://schemas.microsoft.com/office/powerpoint/2010/main" val="2440798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 of allergenic substances</a:t>
            </a:r>
          </a:p>
        </p:txBody>
      </p:sp>
      <p:sp>
        <p:nvSpPr>
          <p:cNvPr id="5" name="Rectangle 4"/>
          <p:cNvSpPr/>
          <p:nvPr/>
        </p:nvSpPr>
        <p:spPr>
          <a:xfrm>
            <a:off x="323528" y="980728"/>
            <a:ext cx="8352928" cy="2754600"/>
          </a:xfrm>
          <a:prstGeom prst="rect">
            <a:avLst/>
          </a:prstGeom>
        </p:spPr>
        <p:txBody>
          <a:bodyPr wrap="square">
            <a:spAutoFit/>
          </a:bodyPr>
          <a:lstStyle/>
          <a:p>
            <a:pPr marL="342900" indent="-342900">
              <a:spcAft>
                <a:spcPts val="600"/>
              </a:spcAft>
              <a:buFont typeface="Arial" pitchFamily="34" charset="0"/>
              <a:buChar char="•"/>
            </a:pPr>
            <a:r>
              <a:rPr lang="en-US" sz="2400" dirty="0" smtClean="0"/>
              <a:t>The </a:t>
            </a:r>
            <a:r>
              <a:rPr lang="en-US" sz="2400" dirty="0"/>
              <a:t>eight substances listed above have been identified to be responsible for 90% of the food allergic reactions. </a:t>
            </a:r>
            <a:endParaRPr lang="en-US" sz="2400" dirty="0" smtClean="0"/>
          </a:p>
          <a:p>
            <a:pPr marL="342900" indent="-342900">
              <a:spcAft>
                <a:spcPts val="600"/>
              </a:spcAft>
              <a:buFont typeface="Arial" pitchFamily="34" charset="0"/>
              <a:buChar char="•"/>
            </a:pPr>
            <a:r>
              <a:rPr lang="en-US" sz="2400" dirty="0" smtClean="0"/>
              <a:t>Some </a:t>
            </a:r>
            <a:r>
              <a:rPr lang="en-US" sz="2400" dirty="0"/>
              <a:t>of these items such as milk and eggs, are often used as food ingredients in formulated products. For food safety purpose, they are required to be indicated in the list of ingredients if present in the final food products under the Regulations.</a:t>
            </a:r>
          </a:p>
        </p:txBody>
      </p:sp>
      <p:sp>
        <p:nvSpPr>
          <p:cNvPr id="7" name="Slide Number Placeholder 6"/>
          <p:cNvSpPr>
            <a:spLocks noGrp="1"/>
          </p:cNvSpPr>
          <p:nvPr>
            <p:ph type="sldNum" sz="quarter" idx="12"/>
          </p:nvPr>
        </p:nvSpPr>
        <p:spPr/>
        <p:txBody>
          <a:bodyPr/>
          <a:lstStyle/>
          <a:p>
            <a:fld id="{99B7B5DF-5DA9-46A7-9A59-86908C82C3B1}" type="slidenum">
              <a:rPr lang="en-US" smtClean="0"/>
              <a:t>29</a:t>
            </a:fld>
            <a:endParaRPr lang="en-US" dirty="0"/>
          </a:p>
        </p:txBody>
      </p:sp>
      <p:sp>
        <p:nvSpPr>
          <p:cNvPr id="6" name="Rectangle 5"/>
          <p:cNvSpPr/>
          <p:nvPr/>
        </p:nvSpPr>
        <p:spPr>
          <a:xfrm>
            <a:off x="247194" y="6520988"/>
            <a:ext cx="4572000" cy="292388"/>
          </a:xfrm>
          <a:prstGeom prst="rect">
            <a:avLst/>
          </a:prstGeom>
        </p:spPr>
        <p:txBody>
          <a:bodyPr>
            <a:spAutoFit/>
          </a:bodyPr>
          <a:lstStyle/>
          <a:p>
            <a:r>
              <a:rPr lang="en-US" sz="1300" dirty="0" smtClean="0"/>
              <a:t>Source: Centre for Food </a:t>
            </a:r>
            <a:r>
              <a:rPr lang="en-US" sz="1300" dirty="0" smtClean="0"/>
              <a:t>Safety</a:t>
            </a:r>
            <a:endParaRPr lang="en-US" sz="1300" dirty="0"/>
          </a:p>
        </p:txBody>
      </p:sp>
      <p:sp>
        <p:nvSpPr>
          <p:cNvPr id="3" name="Rectangle 1"/>
          <p:cNvSpPr>
            <a:spLocks noChangeArrowheads="1"/>
          </p:cNvSpPr>
          <p:nvPr/>
        </p:nvSpPr>
        <p:spPr bwMode="auto">
          <a:xfrm>
            <a:off x="791580" y="3918535"/>
            <a:ext cx="7416824" cy="193899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000" dirty="0"/>
              <a:t>The following examples are considered </a:t>
            </a:r>
            <a:r>
              <a:rPr lang="en-US" sz="2000" dirty="0" smtClean="0"/>
              <a:t>acceptable:</a:t>
            </a:r>
            <a:endParaRPr lang="en-US" sz="2000" dirty="0"/>
          </a:p>
          <a:p>
            <a:pPr algn="ctr"/>
            <a:r>
              <a:rPr lang="en-US" sz="2000" dirty="0"/>
              <a:t>"Wheat"; "Rye"; "Flour (cereals containing gluten)"; "Egg";</a:t>
            </a:r>
          </a:p>
          <a:p>
            <a:pPr algn="ctr"/>
            <a:r>
              <a:rPr lang="en-US" sz="2000" dirty="0"/>
              <a:t>"Shrimp (Crustacean)"; "Crab meat (Crustacean products)"; "Fish";</a:t>
            </a:r>
          </a:p>
          <a:p>
            <a:pPr algn="ctr"/>
            <a:r>
              <a:rPr lang="en-US" sz="2000" dirty="0"/>
              <a:t>"Mackerel (fish)"; "Fish meat"; "Peanuts"; </a:t>
            </a:r>
            <a:r>
              <a:rPr lang="en-US" sz="2000" dirty="0" smtClean="0"/>
              <a:t>"soya </a:t>
            </a:r>
            <a:r>
              <a:rPr lang="en-US" sz="2000" dirty="0"/>
              <a:t>sauce (contains </a:t>
            </a:r>
            <a:r>
              <a:rPr lang="en-US" sz="2000" dirty="0" err="1" smtClean="0"/>
              <a:t>soyabeans</a:t>
            </a:r>
            <a:r>
              <a:rPr lang="en-US" sz="2000" dirty="0" smtClean="0"/>
              <a:t>)"; "</a:t>
            </a:r>
            <a:r>
              <a:rPr lang="en-US" sz="2000" dirty="0" err="1"/>
              <a:t>Flavour</a:t>
            </a:r>
            <a:r>
              <a:rPr lang="en-US" sz="2000" dirty="0"/>
              <a:t> and </a:t>
            </a:r>
            <a:r>
              <a:rPr lang="en-US" sz="2000" dirty="0" err="1"/>
              <a:t>flavouring</a:t>
            </a:r>
            <a:r>
              <a:rPr lang="en-US" sz="2000" dirty="0"/>
              <a:t> (contains peanut)"; "Milk"; "Whey protein (milk product</a:t>
            </a:r>
            <a:r>
              <a:rPr lang="en-US" sz="2000" dirty="0" smtClean="0"/>
              <a:t>)"</a:t>
            </a:r>
            <a:endParaRPr lang="en-US" sz="2000" dirty="0"/>
          </a:p>
        </p:txBody>
      </p:sp>
    </p:spTree>
    <p:extLst>
      <p:ext uri="{BB962C8B-B14F-4D97-AF65-F5344CB8AC3E}">
        <p14:creationId xmlns:p14="http://schemas.microsoft.com/office/powerpoint/2010/main" val="1499086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584775"/>
          </a:xfrm>
          <a:prstGeom prst="rect">
            <a:avLst/>
          </a:prstGeom>
        </p:spPr>
        <p:txBody>
          <a:bodyPr wrap="square">
            <a:spAutoFit/>
          </a:bodyPr>
          <a:lstStyle/>
          <a:p>
            <a:pPr lvl="0"/>
            <a:r>
              <a:rPr lang="en-US" sz="32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Recommended daily intake for </a:t>
            </a:r>
            <a:r>
              <a:rPr lang="en-US" sz="32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fruits </a:t>
            </a:r>
            <a:r>
              <a:rPr lang="en-US" sz="32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and </a:t>
            </a:r>
            <a:r>
              <a:rPr lang="en-US" sz="32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vegetables</a:t>
            </a:r>
            <a:endParaRPr lang="en-US" sz="32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797803"/>
            <a:ext cx="8352928" cy="830997"/>
          </a:xfrm>
          <a:prstGeom prst="rect">
            <a:avLst/>
          </a:prstGeom>
        </p:spPr>
        <p:txBody>
          <a:bodyPr wrap="square">
            <a:spAutoFit/>
          </a:bodyPr>
          <a:lstStyle/>
          <a:p>
            <a:pPr marL="342900" indent="-342900">
              <a:spcAft>
                <a:spcPts val="600"/>
              </a:spcAft>
              <a:buFont typeface="Arial" pitchFamily="34" charset="0"/>
              <a:buChar char="•"/>
            </a:pPr>
            <a:r>
              <a:rPr lang="en-US" sz="2400" dirty="0" smtClean="0"/>
              <a:t>Adequate </a:t>
            </a:r>
            <a:r>
              <a:rPr lang="en-US" sz="2400" dirty="0"/>
              <a:t>amounts of </a:t>
            </a:r>
            <a:r>
              <a:rPr lang="en-US" sz="2400" dirty="0" smtClean="0"/>
              <a:t>fruits </a:t>
            </a:r>
            <a:r>
              <a:rPr lang="en-US" sz="2400" dirty="0"/>
              <a:t>and </a:t>
            </a:r>
            <a:r>
              <a:rPr lang="en-US" sz="2400" dirty="0" smtClean="0"/>
              <a:t>vegetables </a:t>
            </a:r>
            <a:r>
              <a:rPr lang="en-US" sz="2400" dirty="0"/>
              <a:t>intake is an essential component of healthy eating. </a:t>
            </a:r>
          </a:p>
        </p:txBody>
      </p:sp>
      <p:sp>
        <p:nvSpPr>
          <p:cNvPr id="7" name="Slide Number Placeholder 6"/>
          <p:cNvSpPr>
            <a:spLocks noGrp="1"/>
          </p:cNvSpPr>
          <p:nvPr>
            <p:ph type="sldNum" sz="quarter" idx="12"/>
          </p:nvPr>
        </p:nvSpPr>
        <p:spPr/>
        <p:txBody>
          <a:bodyPr/>
          <a:lstStyle/>
          <a:p>
            <a:fld id="{99B7B5DF-5DA9-46A7-9A59-86908C82C3B1}" type="slidenum">
              <a:rPr lang="en-US" smtClean="0"/>
              <a:t>3</a:t>
            </a:fld>
            <a:endParaRPr lang="en-US" dirty="0"/>
          </a:p>
        </p:txBody>
      </p:sp>
      <p:sp>
        <p:nvSpPr>
          <p:cNvPr id="3" name="Rectangle 2"/>
          <p:cNvSpPr/>
          <p:nvPr/>
        </p:nvSpPr>
        <p:spPr>
          <a:xfrm>
            <a:off x="827584" y="4437112"/>
            <a:ext cx="7344816" cy="201593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500" dirty="0">
                <a:solidFill>
                  <a:schemeClr val="tx1"/>
                </a:solidFill>
              </a:rPr>
              <a:t>WHO recommends a daily intake of at least 400 grams of </a:t>
            </a:r>
            <a:r>
              <a:rPr lang="en-US" sz="2500" dirty="0" smtClean="0">
                <a:solidFill>
                  <a:schemeClr val="tx1"/>
                </a:solidFill>
              </a:rPr>
              <a:t>fruits </a:t>
            </a:r>
            <a:r>
              <a:rPr lang="en-US" sz="2500" dirty="0">
                <a:solidFill>
                  <a:schemeClr val="tx1"/>
                </a:solidFill>
              </a:rPr>
              <a:t>and vegetables (about 5 servings of </a:t>
            </a:r>
            <a:r>
              <a:rPr lang="en-US" sz="2500" dirty="0" smtClean="0">
                <a:solidFill>
                  <a:schemeClr val="tx1"/>
                </a:solidFill>
              </a:rPr>
              <a:t>fruits </a:t>
            </a:r>
            <a:r>
              <a:rPr lang="en-US" sz="2500" dirty="0">
                <a:solidFill>
                  <a:schemeClr val="tx1"/>
                </a:solidFill>
              </a:rPr>
              <a:t>and vegetables) for the prevention of chronic diseases such as heart diseases, hypertension, cerebrovascular diseases, diabetes and certain cancers.</a:t>
            </a:r>
          </a:p>
        </p:txBody>
      </p:sp>
      <p:pic>
        <p:nvPicPr>
          <p:cNvPr id="6" name="Picture 2" descr="D:\Users\hhyngai\Desktop\EDB Project\photo 0803\New folder\20140803_1710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472" b="9057"/>
          <a:stretch/>
        </p:blipFill>
        <p:spPr bwMode="auto">
          <a:xfrm>
            <a:off x="959653" y="1699043"/>
            <a:ext cx="7140739" cy="2435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970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1200329"/>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allergenic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substances containing food products in the market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30</a:t>
            </a:fld>
            <a:endParaRPr lang="en-US" dirty="0"/>
          </a:p>
        </p:txBody>
      </p:sp>
      <p:pic>
        <p:nvPicPr>
          <p:cNvPr id="3074" name="Picture 2" descr="D:\Users\hhyngai\Desktop\EDB Project\photo 0803\New folder\20140803_162833.jpg"/>
          <p:cNvPicPr>
            <a:picLocks noChangeAspect="1" noChangeArrowheads="1"/>
          </p:cNvPicPr>
          <p:nvPr/>
        </p:nvPicPr>
        <p:blipFill rotWithShape="1">
          <a:blip r:embed="rId3">
            <a:extLst>
              <a:ext uri="{28A0092B-C50C-407E-A947-70E740481C1C}">
                <a14:useLocalDpi xmlns:a14="http://schemas.microsoft.com/office/drawing/2010/main" val="0"/>
              </a:ext>
            </a:extLst>
          </a:blip>
          <a:srcRect l="61399" t="12595" r="3852" b="7458"/>
          <a:stretch/>
        </p:blipFill>
        <p:spPr bwMode="auto">
          <a:xfrm rot="5400000">
            <a:off x="2159875" y="-49164"/>
            <a:ext cx="4824251" cy="83241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9903" y="4869160"/>
            <a:ext cx="8324195" cy="648072"/>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498114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1200329"/>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allergenic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substances containing food products in the market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31</a:t>
            </a:fld>
            <a:endParaRPr lang="en-US" dirty="0"/>
          </a:p>
        </p:txBody>
      </p:sp>
      <p:pic>
        <p:nvPicPr>
          <p:cNvPr id="4098" name="Picture 2" descr="D:\Users\hhyngai\Desktop\EDB Project\photo 0803\New folder\20140803_16295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862" t="30316" r="61273" b="39550"/>
          <a:stretch/>
        </p:blipFill>
        <p:spPr bwMode="auto">
          <a:xfrm rot="171479">
            <a:off x="340278" y="1706709"/>
            <a:ext cx="7517901" cy="48733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21" y="3068960"/>
            <a:ext cx="7920880" cy="648072"/>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2832233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 of food additives</a:t>
            </a:r>
          </a:p>
        </p:txBody>
      </p:sp>
      <p:sp>
        <p:nvSpPr>
          <p:cNvPr id="5" name="Rectangle 4"/>
          <p:cNvSpPr/>
          <p:nvPr/>
        </p:nvSpPr>
        <p:spPr>
          <a:xfrm>
            <a:off x="323528" y="980728"/>
            <a:ext cx="8352928" cy="1938992"/>
          </a:xfrm>
          <a:prstGeom prst="rect">
            <a:avLst/>
          </a:prstGeom>
        </p:spPr>
        <p:txBody>
          <a:bodyPr wrap="square">
            <a:spAutoFit/>
          </a:bodyPr>
          <a:lstStyle/>
          <a:p>
            <a:pPr marL="342900" indent="-342900">
              <a:spcAft>
                <a:spcPts val="600"/>
              </a:spcAft>
              <a:buFont typeface="Arial" pitchFamily="34" charset="0"/>
              <a:buChar char="•"/>
            </a:pPr>
            <a:r>
              <a:rPr lang="en-US" sz="2400" dirty="0" smtClean="0"/>
              <a:t>This regulation </a:t>
            </a:r>
            <a:r>
              <a:rPr lang="en-US" sz="2400" dirty="0"/>
              <a:t>requires that an additive constituting one of the ingredients of a prepackaged food shall be listed by both its functional class and its specific name or its identification number under the International Numbering System (INS) for Food Additives. </a:t>
            </a:r>
            <a:endParaRPr lang="en-US" sz="2400" dirty="0" smtClean="0"/>
          </a:p>
        </p:txBody>
      </p:sp>
      <p:sp>
        <p:nvSpPr>
          <p:cNvPr id="7" name="Slide Number Placeholder 6"/>
          <p:cNvSpPr>
            <a:spLocks noGrp="1"/>
          </p:cNvSpPr>
          <p:nvPr>
            <p:ph type="sldNum" sz="quarter" idx="12"/>
          </p:nvPr>
        </p:nvSpPr>
        <p:spPr/>
        <p:txBody>
          <a:bodyPr/>
          <a:lstStyle/>
          <a:p>
            <a:fld id="{99B7B5DF-5DA9-46A7-9A59-86908C82C3B1}" type="slidenum">
              <a:rPr lang="en-US" smtClean="0"/>
              <a:t>32</a:t>
            </a:fld>
            <a:endParaRPr lang="en-US" dirty="0"/>
          </a:p>
        </p:txBody>
      </p:sp>
    </p:spTree>
    <p:extLst>
      <p:ext uri="{BB962C8B-B14F-4D97-AF65-F5344CB8AC3E}">
        <p14:creationId xmlns:p14="http://schemas.microsoft.com/office/powerpoint/2010/main" val="1331993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1200329"/>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food additives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containing food products in the market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33</a:t>
            </a:fld>
            <a:endParaRPr lang="en-US" dirty="0"/>
          </a:p>
        </p:txBody>
      </p:sp>
      <p:pic>
        <p:nvPicPr>
          <p:cNvPr id="6" name="Picture 2" descr="D:\Users\hhyngai\Desktop\EDB Project\photo 0803\New folder\20140803_16220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475" r="16700"/>
          <a:stretch/>
        </p:blipFill>
        <p:spPr bwMode="auto">
          <a:xfrm rot="5400000">
            <a:off x="3179028" y="-1353225"/>
            <a:ext cx="2718488" cy="8557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Users\hhyngai\Desktop\EDB Project\photo 0803\New folder\20140803_163048.jpg"/>
          <p:cNvPicPr>
            <a:picLocks noChangeAspect="1" noChangeArrowheads="1"/>
          </p:cNvPicPr>
          <p:nvPr/>
        </p:nvPicPr>
        <p:blipFill rotWithShape="1">
          <a:blip r:embed="rId5">
            <a:extLst>
              <a:ext uri="{28A0092B-C50C-407E-A947-70E740481C1C}">
                <a14:useLocalDpi xmlns:a14="http://schemas.microsoft.com/office/drawing/2010/main" val="0"/>
              </a:ext>
            </a:extLst>
          </a:blip>
          <a:srcRect l="51686" t="16856" r="37201" b="22053"/>
          <a:stretch/>
        </p:blipFill>
        <p:spPr bwMode="auto">
          <a:xfrm rot="5400000">
            <a:off x="3487946" y="1128678"/>
            <a:ext cx="2072591" cy="854544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62247" y="1988839"/>
            <a:ext cx="7920880" cy="140558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1" name="Rectangle 10"/>
          <p:cNvSpPr/>
          <p:nvPr/>
        </p:nvSpPr>
        <p:spPr>
          <a:xfrm>
            <a:off x="251518" y="5157193"/>
            <a:ext cx="8424937" cy="93610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975826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 of date format</a:t>
            </a:r>
          </a:p>
        </p:txBody>
      </p:sp>
      <p:sp>
        <p:nvSpPr>
          <p:cNvPr id="5" name="Rectangle 4"/>
          <p:cNvSpPr/>
          <p:nvPr/>
        </p:nvSpPr>
        <p:spPr>
          <a:xfrm>
            <a:off x="323528" y="980728"/>
            <a:ext cx="8352928" cy="3493264"/>
          </a:xfrm>
          <a:prstGeom prst="rect">
            <a:avLst/>
          </a:prstGeom>
        </p:spPr>
        <p:txBody>
          <a:bodyPr wrap="square">
            <a:spAutoFit/>
          </a:bodyPr>
          <a:lstStyle/>
          <a:p>
            <a:pPr marL="342900" indent="-342900">
              <a:spcAft>
                <a:spcPts val="600"/>
              </a:spcAft>
              <a:buFont typeface="Arial" pitchFamily="34" charset="0"/>
              <a:buChar char="•"/>
            </a:pPr>
            <a:r>
              <a:rPr lang="en-US" sz="2400" dirty="0" smtClean="0"/>
              <a:t>Indication </a:t>
            </a:r>
            <a:r>
              <a:rPr lang="en-US" sz="2400" dirty="0"/>
              <a:t>of durability in Arabic numerals is </a:t>
            </a:r>
            <a:r>
              <a:rPr lang="en-US" sz="2400" dirty="0" smtClean="0"/>
              <a:t>not </a:t>
            </a:r>
            <a:r>
              <a:rPr lang="en-US" sz="2400" dirty="0"/>
              <a:t>required to be expressed in the strict order of a day, a month and a </a:t>
            </a:r>
            <a:r>
              <a:rPr lang="en-US" sz="2400" dirty="0" smtClean="0"/>
              <a:t>year. Instead</a:t>
            </a:r>
            <a:r>
              <a:rPr lang="en-US" sz="2400" dirty="0"/>
              <a:t>, the day, month and year can appear in any order. </a:t>
            </a:r>
            <a:endParaRPr lang="en-US" sz="2400" dirty="0" smtClean="0"/>
          </a:p>
          <a:p>
            <a:pPr marL="342900" indent="-342900">
              <a:spcAft>
                <a:spcPts val="600"/>
              </a:spcAft>
              <a:buFont typeface="Arial" pitchFamily="34" charset="0"/>
              <a:buChar char="•"/>
            </a:pPr>
            <a:r>
              <a:rPr lang="en-US" sz="2400" dirty="0" smtClean="0"/>
              <a:t>The </a:t>
            </a:r>
            <a:r>
              <a:rPr lang="en-US" sz="2400" dirty="0"/>
              <a:t>day shall be indicated by the words "DD", "</a:t>
            </a:r>
            <a:r>
              <a:rPr lang="en-US" sz="2400" dirty="0" err="1"/>
              <a:t>dd</a:t>
            </a:r>
            <a:r>
              <a:rPr lang="en-US" sz="2400" dirty="0"/>
              <a:t>", "D" or "d" in English lettering and "日" in Chinese character; the month shall be indicated by the words "MM", "mm", "M" or "m" in English lettering and "月" in Chinese character; and the year shall be indicated by the words "YY", "</a:t>
            </a:r>
            <a:r>
              <a:rPr lang="en-US" sz="2400" dirty="0" err="1"/>
              <a:t>yy</a:t>
            </a:r>
            <a:r>
              <a:rPr lang="en-US" sz="2400" dirty="0"/>
              <a:t>", "Y" or "y" in English lettering and "年" in Chinese character.</a:t>
            </a:r>
          </a:p>
        </p:txBody>
      </p:sp>
      <p:sp>
        <p:nvSpPr>
          <p:cNvPr id="7" name="Slide Number Placeholder 6"/>
          <p:cNvSpPr>
            <a:spLocks noGrp="1"/>
          </p:cNvSpPr>
          <p:nvPr>
            <p:ph type="sldNum" sz="quarter" idx="12"/>
          </p:nvPr>
        </p:nvSpPr>
        <p:spPr/>
        <p:txBody>
          <a:bodyPr/>
          <a:lstStyle/>
          <a:p>
            <a:fld id="{99B7B5DF-5DA9-46A7-9A59-86908C82C3B1}" type="slidenum">
              <a:rPr lang="en-US" smtClean="0"/>
              <a:t>34</a:t>
            </a:fld>
            <a:endParaRPr lang="en-US" dirty="0"/>
          </a:p>
        </p:txBody>
      </p:sp>
    </p:spTree>
    <p:extLst>
      <p:ext uri="{BB962C8B-B14F-4D97-AF65-F5344CB8AC3E}">
        <p14:creationId xmlns:p14="http://schemas.microsoft.com/office/powerpoint/2010/main" val="1331993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 of date format</a:t>
            </a:r>
          </a:p>
        </p:txBody>
      </p:sp>
      <p:sp>
        <p:nvSpPr>
          <p:cNvPr id="5" name="Rectangle 4"/>
          <p:cNvSpPr/>
          <p:nvPr/>
        </p:nvSpPr>
        <p:spPr>
          <a:xfrm>
            <a:off x="323528" y="980728"/>
            <a:ext cx="8352928" cy="3139321"/>
          </a:xfrm>
          <a:prstGeom prst="rect">
            <a:avLst/>
          </a:prstGeom>
        </p:spPr>
        <p:txBody>
          <a:bodyPr wrap="square">
            <a:spAutoFit/>
          </a:bodyPr>
          <a:lstStyle/>
          <a:p>
            <a:pPr marL="342900" indent="-342900">
              <a:spcAft>
                <a:spcPts val="600"/>
              </a:spcAft>
              <a:buFont typeface="Arial" pitchFamily="34" charset="0"/>
              <a:buChar char="•"/>
            </a:pPr>
            <a:r>
              <a:rPr lang="en-US" sz="2400" dirty="0" smtClean="0"/>
              <a:t>The </a:t>
            </a:r>
            <a:r>
              <a:rPr lang="en-US" sz="2400" dirty="0"/>
              <a:t>following examples are considered acceptable:</a:t>
            </a:r>
          </a:p>
          <a:p>
            <a:pPr lvl="1">
              <a:spcAft>
                <a:spcPts val="600"/>
              </a:spcAft>
            </a:pPr>
            <a:r>
              <a:rPr lang="en-US" sz="2400" dirty="0" smtClean="0"/>
              <a:t>(</a:t>
            </a:r>
            <a:r>
              <a:rPr lang="en-US" sz="2400" dirty="0"/>
              <a:t>a) </a:t>
            </a:r>
            <a:r>
              <a:rPr lang="zh-TW" altLang="en-US" sz="2400" dirty="0"/>
              <a:t>年</a:t>
            </a:r>
            <a:r>
              <a:rPr lang="en-US" sz="2400" dirty="0"/>
              <a:t>Y </a:t>
            </a:r>
            <a:r>
              <a:rPr lang="zh-TW" altLang="en-US" sz="2400" dirty="0"/>
              <a:t>月</a:t>
            </a:r>
            <a:r>
              <a:rPr lang="en-US" sz="2400" dirty="0"/>
              <a:t>M </a:t>
            </a:r>
            <a:r>
              <a:rPr lang="zh-TW" altLang="en-US" sz="2400" dirty="0"/>
              <a:t>日</a:t>
            </a:r>
            <a:r>
              <a:rPr lang="en-US" sz="2400" dirty="0"/>
              <a:t>D ;</a:t>
            </a:r>
          </a:p>
          <a:p>
            <a:pPr lvl="1">
              <a:spcAft>
                <a:spcPts val="600"/>
              </a:spcAft>
            </a:pPr>
            <a:r>
              <a:rPr lang="en-US" sz="2400" dirty="0" smtClean="0"/>
              <a:t>(</a:t>
            </a:r>
            <a:r>
              <a:rPr lang="en-US" sz="2400" dirty="0"/>
              <a:t>b) Y</a:t>
            </a:r>
            <a:r>
              <a:rPr lang="zh-TW" altLang="en-US" sz="2400" dirty="0"/>
              <a:t>年 </a:t>
            </a:r>
            <a:r>
              <a:rPr lang="en-US" sz="2400" dirty="0"/>
              <a:t>D</a:t>
            </a:r>
            <a:r>
              <a:rPr lang="zh-TW" altLang="en-US" sz="2400" dirty="0"/>
              <a:t>日 </a:t>
            </a:r>
            <a:r>
              <a:rPr lang="en-US" sz="2400" dirty="0"/>
              <a:t>M</a:t>
            </a:r>
            <a:r>
              <a:rPr lang="zh-TW" altLang="en-US" sz="2400" dirty="0"/>
              <a:t>月 </a:t>
            </a:r>
            <a:r>
              <a:rPr lang="en-US" altLang="zh-TW" sz="2400" dirty="0"/>
              <a:t>;</a:t>
            </a:r>
          </a:p>
          <a:p>
            <a:pPr lvl="1">
              <a:spcAft>
                <a:spcPts val="600"/>
              </a:spcAft>
            </a:pPr>
            <a:r>
              <a:rPr lang="en-US" altLang="zh-TW" sz="2400" dirty="0" smtClean="0"/>
              <a:t>(</a:t>
            </a:r>
            <a:r>
              <a:rPr lang="en-US" sz="2400" dirty="0"/>
              <a:t>c) </a:t>
            </a:r>
            <a:r>
              <a:rPr lang="zh-TW" altLang="en-US" sz="2400" dirty="0"/>
              <a:t>日</a:t>
            </a:r>
            <a:r>
              <a:rPr lang="en-US" sz="2400" dirty="0" err="1"/>
              <a:t>dd</a:t>
            </a:r>
            <a:r>
              <a:rPr lang="en-US" sz="2400" dirty="0"/>
              <a:t> </a:t>
            </a:r>
            <a:r>
              <a:rPr lang="zh-TW" altLang="en-US" sz="2400" dirty="0"/>
              <a:t>月</a:t>
            </a:r>
            <a:r>
              <a:rPr lang="en-US" sz="2400" dirty="0"/>
              <a:t>mm </a:t>
            </a:r>
            <a:r>
              <a:rPr lang="zh-TW" altLang="en-US" sz="2400" dirty="0"/>
              <a:t>年</a:t>
            </a:r>
            <a:r>
              <a:rPr lang="en-US" sz="2400" dirty="0" err="1"/>
              <a:t>yy</a:t>
            </a:r>
            <a:r>
              <a:rPr lang="en-US" sz="2400" dirty="0"/>
              <a:t>;</a:t>
            </a:r>
          </a:p>
          <a:p>
            <a:pPr lvl="1">
              <a:spcAft>
                <a:spcPts val="600"/>
              </a:spcAft>
            </a:pPr>
            <a:r>
              <a:rPr lang="en-US" sz="2400" dirty="0"/>
              <a:t>(d) y</a:t>
            </a:r>
            <a:r>
              <a:rPr lang="zh-TW" altLang="en-US" sz="2400" dirty="0"/>
              <a:t>年 </a:t>
            </a:r>
            <a:r>
              <a:rPr lang="en-US" sz="2400" dirty="0"/>
              <a:t>m</a:t>
            </a:r>
            <a:r>
              <a:rPr lang="zh-TW" altLang="en-US" sz="2400" dirty="0"/>
              <a:t>月 </a:t>
            </a:r>
            <a:r>
              <a:rPr lang="en-US" sz="2400" dirty="0"/>
              <a:t>d</a:t>
            </a:r>
            <a:r>
              <a:rPr lang="zh-TW" altLang="en-US" sz="2400" dirty="0"/>
              <a:t>日；</a:t>
            </a:r>
          </a:p>
          <a:p>
            <a:pPr lvl="1">
              <a:spcAft>
                <a:spcPts val="600"/>
              </a:spcAft>
            </a:pPr>
            <a:r>
              <a:rPr lang="en-US" altLang="zh-TW" sz="2400" dirty="0"/>
              <a:t>(</a:t>
            </a:r>
            <a:r>
              <a:rPr lang="en-US" sz="2400" dirty="0"/>
              <a:t>e) Y</a:t>
            </a:r>
            <a:r>
              <a:rPr lang="zh-TW" altLang="en-US" sz="2400" dirty="0"/>
              <a:t>年 </a:t>
            </a:r>
            <a:r>
              <a:rPr lang="en-US" sz="2400" dirty="0"/>
              <a:t>M</a:t>
            </a:r>
            <a:r>
              <a:rPr lang="zh-TW" altLang="en-US" sz="2400" dirty="0"/>
              <a:t>月 </a:t>
            </a:r>
            <a:r>
              <a:rPr lang="en-US" sz="2400" dirty="0"/>
              <a:t>D</a:t>
            </a:r>
            <a:r>
              <a:rPr lang="zh-TW" altLang="en-US" sz="2400" dirty="0"/>
              <a:t>日；</a:t>
            </a:r>
          </a:p>
          <a:p>
            <a:pPr lvl="1">
              <a:spcAft>
                <a:spcPts val="600"/>
              </a:spcAft>
            </a:pPr>
            <a:r>
              <a:rPr lang="en-US" altLang="zh-TW" sz="2400" dirty="0"/>
              <a:t>(</a:t>
            </a:r>
            <a:r>
              <a:rPr lang="en-US" sz="2400" dirty="0"/>
              <a:t>f) DD</a:t>
            </a:r>
            <a:r>
              <a:rPr lang="zh-TW" altLang="en-US" sz="2400" dirty="0"/>
              <a:t>日 </a:t>
            </a:r>
            <a:r>
              <a:rPr lang="en-US" sz="2400" dirty="0"/>
              <a:t>MM</a:t>
            </a:r>
            <a:r>
              <a:rPr lang="zh-TW" altLang="en-US" sz="2400" dirty="0"/>
              <a:t>月 </a:t>
            </a:r>
            <a:r>
              <a:rPr lang="en-US" sz="2400" dirty="0"/>
              <a:t>YY</a:t>
            </a:r>
            <a:r>
              <a:rPr lang="zh-TW" altLang="en-US" sz="2400" dirty="0"/>
              <a:t>年</a:t>
            </a:r>
            <a:r>
              <a:rPr lang="en-US" altLang="zh-TW" sz="2400" dirty="0"/>
              <a:t>.</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t>35</a:t>
            </a:fld>
            <a:endParaRPr lang="en-US" dirty="0"/>
          </a:p>
        </p:txBody>
      </p:sp>
    </p:spTree>
    <p:extLst>
      <p:ext uri="{BB962C8B-B14F-4D97-AF65-F5344CB8AC3E}">
        <p14:creationId xmlns:p14="http://schemas.microsoft.com/office/powerpoint/2010/main" val="3959527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88640"/>
            <a:ext cx="8856984"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date format</a:t>
            </a:r>
          </a:p>
        </p:txBody>
      </p:sp>
      <p:sp>
        <p:nvSpPr>
          <p:cNvPr id="7" name="Slide Number Placeholder 6"/>
          <p:cNvSpPr>
            <a:spLocks noGrp="1"/>
          </p:cNvSpPr>
          <p:nvPr>
            <p:ph type="sldNum" sz="quarter" idx="12"/>
          </p:nvPr>
        </p:nvSpPr>
        <p:spPr>
          <a:xfrm>
            <a:off x="8387882" y="6675755"/>
            <a:ext cx="298917" cy="45719"/>
          </a:xfrm>
        </p:spPr>
        <p:txBody>
          <a:bodyPr/>
          <a:lstStyle/>
          <a:p>
            <a:fld id="{99B7B5DF-5DA9-46A7-9A59-86908C82C3B1}" type="slidenum">
              <a:rPr lang="en-US" smtClean="0"/>
              <a:t>36</a:t>
            </a:fld>
            <a:endParaRPr lang="en-US" dirty="0"/>
          </a:p>
        </p:txBody>
      </p:sp>
      <p:pic>
        <p:nvPicPr>
          <p:cNvPr id="6146" name="Picture 2" descr="D:\Users\hhyngai\Desktop\EDB Project\photo 0803\New folder\20140803_1618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502" t="51974" r="27408" b="28755"/>
          <a:stretch/>
        </p:blipFill>
        <p:spPr bwMode="auto">
          <a:xfrm>
            <a:off x="323528" y="3722081"/>
            <a:ext cx="3516676" cy="15484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Users\hhyngai\Desktop\EDB Project\photo 0803\New folder\20140803_16292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776" t="12640" r="22537" b="10956"/>
          <a:stretch/>
        </p:blipFill>
        <p:spPr bwMode="auto">
          <a:xfrm rot="5245510">
            <a:off x="6022890" y="1952033"/>
            <a:ext cx="1178651" cy="273588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Users\hhyngai\Desktop\EDB Project\photo 0803\New folder\20140803_16302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99" t="59672" r="4469" b="24888"/>
          <a:stretch/>
        </p:blipFill>
        <p:spPr bwMode="auto">
          <a:xfrm>
            <a:off x="4176548" y="4219859"/>
            <a:ext cx="4498467" cy="6493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Users\hhyngai\Desktop\EDB Project\photo 0803\New folder\20140803_16324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2925" r="27133" b="7649"/>
          <a:stretch/>
        </p:blipFill>
        <p:spPr bwMode="auto">
          <a:xfrm>
            <a:off x="364002" y="5445224"/>
            <a:ext cx="3478954" cy="1053684"/>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D:\Users\hhyngai\Desktop\EDB Project\photo 0803\New folder\20140803_16421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285" t="25086" r="30495" b="26768"/>
          <a:stretch/>
        </p:blipFill>
        <p:spPr bwMode="auto">
          <a:xfrm rot="1364925">
            <a:off x="6704702" y="448398"/>
            <a:ext cx="1872500" cy="172398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D:\Users\hhyngai\Desktop\EDB Project\photo 0803\New folder\20140803_16451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8130" t="55865" r="33594" b="31664"/>
          <a:stretch/>
        </p:blipFill>
        <p:spPr bwMode="auto">
          <a:xfrm>
            <a:off x="3581613" y="1124744"/>
            <a:ext cx="2394507" cy="792088"/>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D:\Users\hhyngai\Desktop\EDB Project\photo 0803\New folder\20140803_16461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188" t="38705" r="25508" b="30648"/>
          <a:stretch/>
        </p:blipFill>
        <p:spPr bwMode="auto">
          <a:xfrm>
            <a:off x="3131840" y="2276872"/>
            <a:ext cx="1828801" cy="109742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D:\Users\hhyngai\Desktop\EDB Project\photo 0803\New folder\20140803_170212.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558" t="35329" r="34457" b="28148"/>
          <a:stretch/>
        </p:blipFill>
        <p:spPr bwMode="auto">
          <a:xfrm>
            <a:off x="4960641" y="5187671"/>
            <a:ext cx="2147777" cy="1307805"/>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D:\Users\hhyngai\Desktop\EDB Project\photo 0803\New folder\20140803_170426.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1575" t="9492" r="35990" b="23834"/>
          <a:stretch/>
        </p:blipFill>
        <p:spPr bwMode="auto">
          <a:xfrm rot="5177627">
            <a:off x="831008" y="1457493"/>
            <a:ext cx="1548517" cy="238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756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Principles in food costing and budgeting</a:t>
            </a:r>
          </a:p>
        </p:txBody>
      </p:sp>
      <p:sp>
        <p:nvSpPr>
          <p:cNvPr id="5" name="Rectangle 4"/>
          <p:cNvSpPr/>
          <p:nvPr/>
        </p:nvSpPr>
        <p:spPr>
          <a:xfrm>
            <a:off x="323528" y="836712"/>
            <a:ext cx="8568952" cy="5709255"/>
          </a:xfrm>
          <a:prstGeom prst="rect">
            <a:avLst/>
          </a:prstGeom>
        </p:spPr>
        <p:txBody>
          <a:bodyPr wrap="square">
            <a:spAutoFit/>
          </a:bodyPr>
          <a:lstStyle/>
          <a:p>
            <a:pPr marL="342900" indent="-342900">
              <a:spcAft>
                <a:spcPts val="600"/>
              </a:spcAft>
              <a:buFont typeface="Arial" pitchFamily="34" charset="0"/>
              <a:buChar char="•"/>
            </a:pPr>
            <a:r>
              <a:rPr lang="en-US" sz="2400" dirty="0" smtClean="0"/>
              <a:t>As food prices increase, the budget is needed to manage food expenditure and keep food costs down when making a purchase. </a:t>
            </a:r>
          </a:p>
          <a:p>
            <a:pPr marL="800100" lvl="1" indent="-342900">
              <a:buFont typeface="Arial" pitchFamily="34" charset="0"/>
              <a:buChar char="•"/>
            </a:pPr>
            <a:r>
              <a:rPr lang="en-US" sz="2400" dirty="0" smtClean="0"/>
              <a:t>Eat at home more often as dining out is often more expensive.</a:t>
            </a:r>
          </a:p>
          <a:p>
            <a:pPr marL="800100" lvl="1" indent="-342900">
              <a:buFont typeface="Arial" pitchFamily="34" charset="0"/>
              <a:buChar char="•"/>
            </a:pPr>
            <a:r>
              <a:rPr lang="en-US" sz="2400" dirty="0" smtClean="0"/>
              <a:t>Plan ahead for meals on </a:t>
            </a:r>
            <a:r>
              <a:rPr lang="en-US" sz="2400" dirty="0"/>
              <a:t>the </a:t>
            </a:r>
            <a:r>
              <a:rPr lang="en-US" sz="2400" dirty="0" smtClean="0"/>
              <a:t>following days</a:t>
            </a:r>
            <a:r>
              <a:rPr lang="en-US" sz="2400" dirty="0"/>
              <a:t>, </a:t>
            </a:r>
            <a:r>
              <a:rPr lang="en-US" sz="2400" dirty="0" smtClean="0"/>
              <a:t>week</a:t>
            </a:r>
            <a:r>
              <a:rPr lang="en-US" sz="2400" dirty="0"/>
              <a:t>, </a:t>
            </a:r>
            <a:r>
              <a:rPr lang="en-US" sz="2400" dirty="0" smtClean="0"/>
              <a:t>month as meal planning </a:t>
            </a:r>
            <a:r>
              <a:rPr lang="en-US" sz="2400" dirty="0"/>
              <a:t>can help </a:t>
            </a:r>
            <a:r>
              <a:rPr lang="en-US" sz="2400" dirty="0" smtClean="0"/>
              <a:t>save time and money and also avoid impulse </a:t>
            </a:r>
            <a:r>
              <a:rPr lang="en-US" sz="2400" dirty="0"/>
              <a:t>buying.</a:t>
            </a:r>
            <a:endParaRPr lang="en-US" sz="2400" dirty="0" smtClean="0"/>
          </a:p>
          <a:p>
            <a:pPr marL="800100" lvl="1" indent="-342900">
              <a:buFont typeface="Arial" pitchFamily="34" charset="0"/>
              <a:buChar char="•"/>
            </a:pPr>
            <a:r>
              <a:rPr lang="en-US" sz="2400" dirty="0" smtClean="0"/>
              <a:t>Portion control and do not over-purchase and over-cook.</a:t>
            </a:r>
          </a:p>
          <a:p>
            <a:pPr marL="800100" lvl="1" indent="-342900">
              <a:buFont typeface="Arial" pitchFamily="34" charset="0"/>
              <a:buChar char="•"/>
            </a:pPr>
            <a:r>
              <a:rPr lang="en-US" sz="2400" dirty="0" smtClean="0"/>
              <a:t>Skip the cake and snacks but replace with fresh fruits in between meals.</a:t>
            </a:r>
          </a:p>
          <a:p>
            <a:pPr marL="800100" lvl="1" indent="-342900">
              <a:buFont typeface="Arial" pitchFamily="34" charset="0"/>
              <a:buChar char="•"/>
            </a:pPr>
            <a:r>
              <a:rPr lang="en-US" sz="2400" dirty="0" smtClean="0"/>
              <a:t>Compare prices and look for good deals and sales at local supermarket or grocery store.</a:t>
            </a:r>
          </a:p>
          <a:p>
            <a:pPr marL="800100" lvl="1" indent="-342900">
              <a:buFont typeface="Arial" pitchFamily="34" charset="0"/>
              <a:buChar char="•"/>
            </a:pPr>
            <a:r>
              <a:rPr lang="en-US" sz="2400" dirty="0" smtClean="0"/>
              <a:t>Waste less with smaller servings.</a:t>
            </a:r>
          </a:p>
          <a:p>
            <a:pPr marL="800100" lvl="1" indent="-342900">
              <a:buFont typeface="Arial" pitchFamily="34" charset="0"/>
              <a:buChar char="•"/>
            </a:pPr>
            <a:r>
              <a:rPr lang="en-US" sz="2400" dirty="0" smtClean="0"/>
              <a:t>Use leftover food by adding new fruits and vegetables to create new dish for the next day.</a:t>
            </a:r>
          </a:p>
        </p:txBody>
      </p:sp>
      <p:sp>
        <p:nvSpPr>
          <p:cNvPr id="7" name="Slide Number Placeholder 6"/>
          <p:cNvSpPr>
            <a:spLocks noGrp="1"/>
          </p:cNvSpPr>
          <p:nvPr>
            <p:ph type="sldNum" sz="quarter" idx="12"/>
          </p:nvPr>
        </p:nvSpPr>
        <p:spPr/>
        <p:txBody>
          <a:bodyPr/>
          <a:lstStyle/>
          <a:p>
            <a:fld id="{99B7B5DF-5DA9-46A7-9A59-86908C82C3B1}" type="slidenum">
              <a:rPr lang="en-US" smtClean="0"/>
              <a:t>37</a:t>
            </a:fld>
            <a:endParaRPr lang="en-US" dirty="0"/>
          </a:p>
        </p:txBody>
      </p:sp>
    </p:spTree>
    <p:extLst>
      <p:ext uri="{BB962C8B-B14F-4D97-AF65-F5344CB8AC3E}">
        <p14:creationId xmlns:p14="http://schemas.microsoft.com/office/powerpoint/2010/main" val="178760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Keep meats and seafood costs down</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5047536"/>
          </a:xfrm>
          <a:prstGeom prst="rect">
            <a:avLst/>
          </a:prstGeom>
        </p:spPr>
        <p:txBody>
          <a:bodyPr wrap="square">
            <a:spAutoFit/>
          </a:bodyPr>
          <a:lstStyle/>
          <a:p>
            <a:pPr marL="342900" indent="-342900">
              <a:spcAft>
                <a:spcPts val="600"/>
              </a:spcAft>
              <a:buFont typeface="Arial" pitchFamily="34" charset="0"/>
              <a:buChar char="•"/>
            </a:pPr>
            <a:r>
              <a:rPr lang="en-US" sz="2400" dirty="0" smtClean="0"/>
              <a:t>The biggest expense in the food budget is meat. A money-saving and nutrition conscious step would be to reduce daily meat intake to no more than </a:t>
            </a:r>
            <a:r>
              <a:rPr lang="en-US" sz="2400" dirty="0"/>
              <a:t>190 - 230 grams </a:t>
            </a:r>
            <a:r>
              <a:rPr lang="en-US" sz="2400" dirty="0" smtClean="0"/>
              <a:t>(5 - 6 taels) per person.</a:t>
            </a:r>
          </a:p>
          <a:p>
            <a:pPr marL="342900" indent="-342900">
              <a:spcAft>
                <a:spcPts val="600"/>
              </a:spcAft>
              <a:buFont typeface="Arial" pitchFamily="34" charset="0"/>
              <a:buChar char="•"/>
            </a:pPr>
            <a:r>
              <a:rPr lang="en-US" sz="2400" dirty="0" smtClean="0"/>
              <a:t>The tougher cuts of meat are often less expensive but just as nutritious as tender cuts of meat and less fatty. In addition, it is generally more economical to buy the entire piece of meat and cut it up than buying the pre-cut or the marinated meat.</a:t>
            </a:r>
          </a:p>
          <a:p>
            <a:pPr marL="342900" indent="-342900">
              <a:spcAft>
                <a:spcPts val="600"/>
              </a:spcAft>
              <a:buFont typeface="Arial" pitchFamily="34" charset="0"/>
              <a:buChar char="•"/>
            </a:pPr>
            <a:r>
              <a:rPr lang="en-US" sz="2400" dirty="0" smtClean="0"/>
              <a:t>The non-meat protein substitutes provide inexpensive protein options. They include dried beans including </a:t>
            </a:r>
            <a:r>
              <a:rPr lang="en-US" sz="2400" dirty="0" err="1" smtClean="0"/>
              <a:t>soyabeans</a:t>
            </a:r>
            <a:r>
              <a:rPr lang="en-US" sz="2400" dirty="0" smtClean="0"/>
              <a:t> and bean curd (tofu), peas and lentils. These legumes are high in complex carbohydrates and </a:t>
            </a:r>
            <a:r>
              <a:rPr lang="en-US" sz="2400" dirty="0" err="1" smtClean="0"/>
              <a:t>fibre</a:t>
            </a:r>
            <a:r>
              <a:rPr lang="en-US" sz="2400" dirty="0" smtClean="0"/>
              <a:t> and are the alternative source of dietary protein from plants.</a:t>
            </a:r>
          </a:p>
        </p:txBody>
      </p:sp>
      <p:sp>
        <p:nvSpPr>
          <p:cNvPr id="7" name="Slide Number Placeholder 6"/>
          <p:cNvSpPr>
            <a:spLocks noGrp="1"/>
          </p:cNvSpPr>
          <p:nvPr>
            <p:ph type="sldNum" sz="quarter" idx="12"/>
          </p:nvPr>
        </p:nvSpPr>
        <p:spPr/>
        <p:txBody>
          <a:bodyPr/>
          <a:lstStyle/>
          <a:p>
            <a:fld id="{99B7B5DF-5DA9-46A7-9A59-86908C82C3B1}" type="slidenum">
              <a:rPr lang="en-US" smtClean="0"/>
              <a:t>38</a:t>
            </a:fld>
            <a:endParaRPr lang="en-US" dirty="0"/>
          </a:p>
        </p:txBody>
      </p:sp>
    </p:spTree>
    <p:extLst>
      <p:ext uri="{BB962C8B-B14F-4D97-AF65-F5344CB8AC3E}">
        <p14:creationId xmlns:p14="http://schemas.microsoft.com/office/powerpoint/2010/main" val="894022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Keep meats and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seafood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costs down</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2908489"/>
          </a:xfrm>
          <a:prstGeom prst="rect">
            <a:avLst/>
          </a:prstGeom>
        </p:spPr>
        <p:txBody>
          <a:bodyPr wrap="square">
            <a:spAutoFit/>
          </a:bodyPr>
          <a:lstStyle/>
          <a:p>
            <a:pPr marL="342900" indent="-342900">
              <a:spcAft>
                <a:spcPts val="600"/>
              </a:spcAft>
              <a:buFont typeface="Arial" pitchFamily="34" charset="0"/>
              <a:buChar char="•"/>
            </a:pPr>
            <a:r>
              <a:rPr lang="en-US" sz="2400" dirty="0" smtClean="0"/>
              <a:t>Eggs are another nutritious and inexpensive protein source.</a:t>
            </a:r>
          </a:p>
          <a:p>
            <a:pPr marL="342900" indent="-342900">
              <a:spcAft>
                <a:spcPts val="600"/>
              </a:spcAft>
              <a:buFont typeface="Arial" pitchFamily="34" charset="0"/>
              <a:buChar char="•"/>
            </a:pPr>
            <a:r>
              <a:rPr lang="en-US" sz="2400" dirty="0" smtClean="0"/>
              <a:t>Frozen or canned fish is often less expensive than fresh fish. If fresh fish happens to be on sale, buy some and keep in the freezer.</a:t>
            </a:r>
          </a:p>
          <a:p>
            <a:pPr marL="342900" indent="-342900">
              <a:spcAft>
                <a:spcPts val="600"/>
              </a:spcAft>
              <a:buFont typeface="Arial" pitchFamily="34" charset="0"/>
              <a:buChar char="•"/>
            </a:pPr>
            <a:r>
              <a:rPr lang="en-US" sz="2400" dirty="0" smtClean="0"/>
              <a:t>Lobster, crabs and shrimp are usually more costly than other protein sources so they are best saved for special occasions.</a:t>
            </a:r>
          </a:p>
          <a:p>
            <a:pPr marL="342900" indent="-342900">
              <a:spcAft>
                <a:spcPts val="600"/>
              </a:spcAft>
              <a:buFont typeface="Arial" pitchFamily="34" charset="0"/>
              <a:buChar char="•"/>
            </a:pPr>
            <a:endParaRPr lang="en-US" sz="2400" dirty="0" smtClean="0"/>
          </a:p>
        </p:txBody>
      </p:sp>
      <p:sp>
        <p:nvSpPr>
          <p:cNvPr id="7" name="Slide Number Placeholder 6"/>
          <p:cNvSpPr>
            <a:spLocks noGrp="1"/>
          </p:cNvSpPr>
          <p:nvPr>
            <p:ph type="sldNum" sz="quarter" idx="12"/>
          </p:nvPr>
        </p:nvSpPr>
        <p:spPr/>
        <p:txBody>
          <a:bodyPr/>
          <a:lstStyle/>
          <a:p>
            <a:fld id="{99B7B5DF-5DA9-46A7-9A59-86908C82C3B1}" type="slidenum">
              <a:rPr lang="en-US" smtClean="0"/>
              <a:t>39</a:t>
            </a:fld>
            <a:endParaRPr lang="en-US" dirty="0"/>
          </a:p>
        </p:txBody>
      </p:sp>
    </p:spTree>
    <p:extLst>
      <p:ext uri="{BB962C8B-B14F-4D97-AF65-F5344CB8AC3E}">
        <p14:creationId xmlns:p14="http://schemas.microsoft.com/office/powerpoint/2010/main" val="3455936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9B7B5DF-5DA9-46A7-9A59-86908C82C3B1}" type="slidenum">
              <a:rPr lang="en-US" smtClean="0"/>
              <a:t>4</a:t>
            </a:fld>
            <a:endParaRPr lang="en-US" dirty="0"/>
          </a:p>
        </p:txBody>
      </p:sp>
      <p:sp>
        <p:nvSpPr>
          <p:cNvPr id="8" name="Rectangle 7"/>
          <p:cNvSpPr/>
          <p:nvPr/>
        </p:nvSpPr>
        <p:spPr>
          <a:xfrm>
            <a:off x="251520" y="188640"/>
            <a:ext cx="8640960" cy="584775"/>
          </a:xfrm>
          <a:prstGeom prst="rect">
            <a:avLst/>
          </a:prstGeom>
        </p:spPr>
        <p:txBody>
          <a:bodyPr wrap="square">
            <a:spAutoFit/>
          </a:bodyPr>
          <a:lstStyle/>
          <a:p>
            <a:pPr lvl="0"/>
            <a:r>
              <a:rPr lang="en-US" sz="32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Average weight of common fruits</a:t>
            </a:r>
            <a:endParaRPr lang="en-US" sz="32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graphicFrame>
        <p:nvGraphicFramePr>
          <p:cNvPr id="4" name="Table 3"/>
          <p:cNvGraphicFramePr>
            <a:graphicFrameLocks noGrp="1"/>
          </p:cNvGraphicFramePr>
          <p:nvPr>
            <p:extLst>
              <p:ext uri="{D42A27DB-BD31-4B8C-83A1-F6EECF244321}">
                <p14:modId xmlns:p14="http://schemas.microsoft.com/office/powerpoint/2010/main" val="2594732903"/>
              </p:ext>
            </p:extLst>
          </p:nvPr>
        </p:nvGraphicFramePr>
        <p:xfrm>
          <a:off x="348208" y="980728"/>
          <a:ext cx="8544272" cy="2834640"/>
        </p:xfrm>
        <a:graphic>
          <a:graphicData uri="http://schemas.openxmlformats.org/drawingml/2006/table">
            <a:tbl>
              <a:tblPr firstRow="1" bandRow="1">
                <a:tableStyleId>{5C22544A-7EE6-4342-B048-85BDC9FD1C3A}</a:tableStyleId>
              </a:tblPr>
              <a:tblGrid>
                <a:gridCol w="4272136">
                  <a:extLst>
                    <a:ext uri="{9D8B030D-6E8A-4147-A177-3AD203B41FA5}">
                      <a16:colId xmlns:a16="http://schemas.microsoft.com/office/drawing/2014/main" val="20000"/>
                    </a:ext>
                  </a:extLst>
                </a:gridCol>
                <a:gridCol w="4272136">
                  <a:extLst>
                    <a:ext uri="{9D8B030D-6E8A-4147-A177-3AD203B41FA5}">
                      <a16:colId xmlns:a16="http://schemas.microsoft.com/office/drawing/2014/main" val="20001"/>
                    </a:ext>
                  </a:extLst>
                </a:gridCol>
              </a:tblGrid>
              <a:tr h="370840">
                <a:tc>
                  <a:txBody>
                    <a:bodyPr/>
                    <a:lstStyle/>
                    <a:p>
                      <a:r>
                        <a:rPr lang="en-US" sz="2500" dirty="0" smtClean="0"/>
                        <a:t>Fruits / vegetables</a:t>
                      </a:r>
                      <a:endParaRPr lang="en-US" sz="2500" dirty="0"/>
                    </a:p>
                  </a:txBody>
                  <a:tcPr/>
                </a:tc>
                <a:tc>
                  <a:txBody>
                    <a:bodyPr/>
                    <a:lstStyle/>
                    <a:p>
                      <a:r>
                        <a:rPr lang="en-US" sz="2500" dirty="0" smtClean="0"/>
                        <a:t>Average</a:t>
                      </a:r>
                      <a:r>
                        <a:rPr lang="en-US" sz="2500" baseline="0" dirty="0" smtClean="0"/>
                        <a:t> weight in gram</a:t>
                      </a:r>
                      <a:endParaRPr lang="en-US" sz="2500" dirty="0"/>
                    </a:p>
                  </a:txBody>
                  <a:tcPr/>
                </a:tc>
                <a:extLst>
                  <a:ext uri="{0D108BD9-81ED-4DB2-BD59-A6C34878D82A}">
                    <a16:rowId xmlns:a16="http://schemas.microsoft.com/office/drawing/2014/main" val="10000"/>
                  </a:ext>
                </a:extLst>
              </a:tr>
              <a:tr h="370840">
                <a:tc>
                  <a:txBody>
                    <a:bodyPr/>
                    <a:lstStyle/>
                    <a:p>
                      <a:r>
                        <a:rPr lang="en-US" sz="2500" dirty="0" smtClean="0"/>
                        <a:t>Apple with skin</a:t>
                      </a:r>
                      <a:endParaRPr lang="en-US" sz="2500" dirty="0"/>
                    </a:p>
                  </a:txBody>
                  <a:tcPr/>
                </a:tc>
                <a:tc>
                  <a:txBody>
                    <a:bodyPr/>
                    <a:lstStyle/>
                    <a:p>
                      <a:pPr algn="ctr"/>
                      <a:r>
                        <a:rPr lang="en-US" sz="2500" dirty="0" smtClean="0"/>
                        <a:t>138</a:t>
                      </a:r>
                      <a:endParaRPr lang="en-US" sz="2500" dirty="0"/>
                    </a:p>
                  </a:txBody>
                  <a:tcPr/>
                </a:tc>
                <a:extLst>
                  <a:ext uri="{0D108BD9-81ED-4DB2-BD59-A6C34878D82A}">
                    <a16:rowId xmlns:a16="http://schemas.microsoft.com/office/drawing/2014/main" val="10001"/>
                  </a:ext>
                </a:extLst>
              </a:tr>
              <a:tr h="370840">
                <a:tc>
                  <a:txBody>
                    <a:bodyPr/>
                    <a:lstStyle/>
                    <a:p>
                      <a:r>
                        <a:rPr lang="en-US" sz="2500" dirty="0" smtClean="0"/>
                        <a:t>Banana without</a:t>
                      </a:r>
                      <a:r>
                        <a:rPr lang="en-US" sz="2500" baseline="0" dirty="0" smtClean="0"/>
                        <a:t> skin</a:t>
                      </a:r>
                      <a:endParaRPr lang="en-US" sz="2500" dirty="0"/>
                    </a:p>
                  </a:txBody>
                  <a:tcPr/>
                </a:tc>
                <a:tc>
                  <a:txBody>
                    <a:bodyPr/>
                    <a:lstStyle/>
                    <a:p>
                      <a:pPr algn="ctr"/>
                      <a:r>
                        <a:rPr lang="en-US" sz="2500" dirty="0" smtClean="0"/>
                        <a:t>118</a:t>
                      </a:r>
                      <a:endParaRPr lang="en-US" sz="2500" dirty="0"/>
                    </a:p>
                  </a:txBody>
                  <a:tcPr/>
                </a:tc>
                <a:extLst>
                  <a:ext uri="{0D108BD9-81ED-4DB2-BD59-A6C34878D82A}">
                    <a16:rowId xmlns:a16="http://schemas.microsoft.com/office/drawing/2014/main" val="10002"/>
                  </a:ext>
                </a:extLst>
              </a:tr>
              <a:tr h="370840">
                <a:tc>
                  <a:txBody>
                    <a:bodyPr/>
                    <a:lstStyle/>
                    <a:p>
                      <a:r>
                        <a:rPr lang="en-US" sz="2500" dirty="0" smtClean="0"/>
                        <a:t>Orange without skin</a:t>
                      </a:r>
                      <a:endParaRPr lang="en-US" sz="2500" dirty="0"/>
                    </a:p>
                  </a:txBody>
                  <a:tcPr/>
                </a:tc>
                <a:tc>
                  <a:txBody>
                    <a:bodyPr/>
                    <a:lstStyle/>
                    <a:p>
                      <a:pPr algn="ctr"/>
                      <a:r>
                        <a:rPr lang="en-US" sz="2500" dirty="0" smtClean="0"/>
                        <a:t>131</a:t>
                      </a:r>
                      <a:endParaRPr lang="en-US" sz="2500" dirty="0"/>
                    </a:p>
                  </a:txBody>
                  <a:tcPr/>
                </a:tc>
                <a:extLst>
                  <a:ext uri="{0D108BD9-81ED-4DB2-BD59-A6C34878D82A}">
                    <a16:rowId xmlns:a16="http://schemas.microsoft.com/office/drawing/2014/main" val="10003"/>
                  </a:ext>
                </a:extLst>
              </a:tr>
              <a:tr h="370840">
                <a:tc>
                  <a:txBody>
                    <a:bodyPr/>
                    <a:lstStyle/>
                    <a:p>
                      <a:r>
                        <a:rPr lang="en-US" sz="2500" dirty="0" smtClean="0"/>
                        <a:t>Pear without</a:t>
                      </a:r>
                      <a:r>
                        <a:rPr lang="en-US" sz="2500" baseline="0" dirty="0" smtClean="0"/>
                        <a:t> skin</a:t>
                      </a:r>
                      <a:endParaRPr lang="en-US" sz="2500" dirty="0"/>
                    </a:p>
                  </a:txBody>
                  <a:tcPr/>
                </a:tc>
                <a:tc>
                  <a:txBody>
                    <a:bodyPr/>
                    <a:lstStyle/>
                    <a:p>
                      <a:pPr algn="ctr"/>
                      <a:r>
                        <a:rPr lang="en-US" sz="2500" dirty="0" smtClean="0"/>
                        <a:t>166</a:t>
                      </a:r>
                      <a:endParaRPr lang="en-US" sz="2500" dirty="0"/>
                    </a:p>
                  </a:txBody>
                  <a:tcPr/>
                </a:tc>
                <a:extLst>
                  <a:ext uri="{0D108BD9-81ED-4DB2-BD59-A6C34878D82A}">
                    <a16:rowId xmlns:a16="http://schemas.microsoft.com/office/drawing/2014/main" val="10004"/>
                  </a:ext>
                </a:extLst>
              </a:tr>
              <a:tr h="370840">
                <a:tc>
                  <a:txBody>
                    <a:bodyPr/>
                    <a:lstStyle/>
                    <a:p>
                      <a:r>
                        <a:rPr lang="en-US" sz="2500" dirty="0" smtClean="0"/>
                        <a:t>Kiwi fruit with skin</a:t>
                      </a:r>
                      <a:endParaRPr lang="en-US" sz="2500" dirty="0"/>
                    </a:p>
                  </a:txBody>
                  <a:tcPr/>
                </a:tc>
                <a:tc>
                  <a:txBody>
                    <a:bodyPr/>
                    <a:lstStyle/>
                    <a:p>
                      <a:pPr algn="ctr"/>
                      <a:r>
                        <a:rPr lang="en-US" sz="2500" dirty="0" smtClean="0"/>
                        <a:t>77</a:t>
                      </a:r>
                      <a:endParaRPr lang="en-US" sz="25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79870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89248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Keep fruits and vegetables costs down</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5201424"/>
          </a:xfrm>
          <a:prstGeom prst="rect">
            <a:avLst/>
          </a:prstGeom>
        </p:spPr>
        <p:txBody>
          <a:bodyPr wrap="square">
            <a:spAutoFit/>
          </a:bodyPr>
          <a:lstStyle/>
          <a:p>
            <a:pPr marL="342900" indent="-342900">
              <a:spcAft>
                <a:spcPts val="600"/>
              </a:spcAft>
              <a:buFont typeface="Arial" pitchFamily="34" charset="0"/>
              <a:buChar char="•"/>
            </a:pPr>
            <a:r>
              <a:rPr lang="en-US" sz="2400" dirty="0" smtClean="0"/>
              <a:t>Buy </a:t>
            </a:r>
            <a:r>
              <a:rPr lang="en-US" sz="2400" dirty="0"/>
              <a:t>seasonally: </a:t>
            </a:r>
            <a:r>
              <a:rPr lang="en-US" sz="2400" dirty="0" smtClean="0"/>
              <a:t>although </a:t>
            </a:r>
            <a:r>
              <a:rPr lang="en-US" sz="2400" dirty="0"/>
              <a:t>most fresh vegetables and fruits are available year-round, seasonal produce is often less </a:t>
            </a:r>
            <a:r>
              <a:rPr lang="en-US" sz="2400" dirty="0" smtClean="0"/>
              <a:t>expensive and also </a:t>
            </a:r>
            <a:r>
              <a:rPr lang="en-US" sz="2400" dirty="0"/>
              <a:t>often tastes better</a:t>
            </a:r>
            <a:r>
              <a:rPr lang="en-US" sz="2400" dirty="0" smtClean="0"/>
              <a:t>.</a:t>
            </a:r>
          </a:p>
          <a:p>
            <a:pPr marL="342900" indent="-342900">
              <a:spcAft>
                <a:spcPts val="600"/>
              </a:spcAft>
              <a:buFont typeface="Arial" pitchFamily="34" charset="0"/>
              <a:buChar char="•"/>
            </a:pPr>
            <a:r>
              <a:rPr lang="en-US" sz="2400" dirty="0"/>
              <a:t>Buy </a:t>
            </a:r>
            <a:r>
              <a:rPr lang="en-US" sz="2400" dirty="0" smtClean="0"/>
              <a:t>locally: to reduce costs in transportation and get more fresh products.</a:t>
            </a:r>
          </a:p>
          <a:p>
            <a:pPr marL="342900" indent="-342900">
              <a:spcAft>
                <a:spcPts val="600"/>
              </a:spcAft>
              <a:buFont typeface="Arial" pitchFamily="34" charset="0"/>
              <a:buChar char="•"/>
            </a:pPr>
            <a:r>
              <a:rPr lang="en-US" sz="2400" dirty="0" smtClean="0"/>
              <a:t>Use frozen produce: frozen </a:t>
            </a:r>
            <a:r>
              <a:rPr lang="en-US" sz="2400" dirty="0"/>
              <a:t>vegetables and fruits are </a:t>
            </a:r>
            <a:r>
              <a:rPr lang="en-US" sz="2400" dirty="0" smtClean="0"/>
              <a:t>usually less expensive than fresh one. They are pre-washed </a:t>
            </a:r>
            <a:r>
              <a:rPr lang="en-US" sz="2400" dirty="0"/>
              <a:t>and usually flash frozen within hours of being picked, which </a:t>
            </a:r>
            <a:r>
              <a:rPr lang="en-US" sz="2400" dirty="0" smtClean="0"/>
              <a:t>reserves most of the nutrients</a:t>
            </a:r>
            <a:r>
              <a:rPr lang="en-US" sz="2400" dirty="0"/>
              <a:t>. </a:t>
            </a:r>
            <a:endParaRPr lang="en-US" sz="2400" dirty="0" smtClean="0"/>
          </a:p>
          <a:p>
            <a:pPr marL="342900" indent="-342900">
              <a:spcAft>
                <a:spcPts val="600"/>
              </a:spcAft>
              <a:buFont typeface="Arial" pitchFamily="34" charset="0"/>
              <a:buChar char="•"/>
            </a:pPr>
            <a:r>
              <a:rPr lang="en-US" sz="2400" dirty="0"/>
              <a:t>Decrease waste: </a:t>
            </a:r>
            <a:r>
              <a:rPr lang="en-US" sz="2400" dirty="0" smtClean="0"/>
              <a:t>store fresh </a:t>
            </a:r>
            <a:r>
              <a:rPr lang="en-US" sz="2400" dirty="0"/>
              <a:t>produce </a:t>
            </a:r>
            <a:r>
              <a:rPr lang="en-US" sz="2400" dirty="0" smtClean="0"/>
              <a:t>appropriately e.g. in the fridge to extend </a:t>
            </a:r>
            <a:r>
              <a:rPr lang="en-US" sz="2400" dirty="0"/>
              <a:t>the </a:t>
            </a:r>
            <a:r>
              <a:rPr lang="en-US" sz="2400" dirty="0" smtClean="0"/>
              <a:t>shelf life and use up the </a:t>
            </a:r>
            <a:r>
              <a:rPr lang="en-US" sz="2400" dirty="0"/>
              <a:t>vegetables left </a:t>
            </a:r>
            <a:r>
              <a:rPr lang="en-US" sz="2400" dirty="0" smtClean="0"/>
              <a:t>over to make soup.</a:t>
            </a:r>
          </a:p>
          <a:p>
            <a:pPr marL="342900" indent="-342900">
              <a:spcAft>
                <a:spcPts val="600"/>
              </a:spcAft>
              <a:buFont typeface="Arial" pitchFamily="34" charset="0"/>
              <a:buChar char="•"/>
            </a:pPr>
            <a:endParaRPr lang="en-US" sz="2400" dirty="0" smtClean="0"/>
          </a:p>
        </p:txBody>
      </p:sp>
      <p:sp>
        <p:nvSpPr>
          <p:cNvPr id="7" name="Slide Number Placeholder 6"/>
          <p:cNvSpPr>
            <a:spLocks noGrp="1"/>
          </p:cNvSpPr>
          <p:nvPr>
            <p:ph type="sldNum" sz="quarter" idx="12"/>
          </p:nvPr>
        </p:nvSpPr>
        <p:spPr/>
        <p:txBody>
          <a:bodyPr/>
          <a:lstStyle/>
          <a:p>
            <a:fld id="{99B7B5DF-5DA9-46A7-9A59-86908C82C3B1}" type="slidenum">
              <a:rPr lang="en-US" smtClean="0"/>
              <a:t>40</a:t>
            </a:fld>
            <a:endParaRPr lang="en-US" dirty="0"/>
          </a:p>
        </p:txBody>
      </p:sp>
    </p:spTree>
    <p:extLst>
      <p:ext uri="{BB962C8B-B14F-4D97-AF65-F5344CB8AC3E}">
        <p14:creationId xmlns:p14="http://schemas.microsoft.com/office/powerpoint/2010/main" val="4207115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5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a:t>
            </a:r>
            <a:r>
              <a:rPr lang="en-US" sz="35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pattern of a </a:t>
            </a:r>
            <a:r>
              <a:rPr lang="en-US" sz="35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three-course Chinese meal (1)</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41</a:t>
            </a:fld>
            <a:endParaRPr lang="en-US" dirty="0"/>
          </a:p>
        </p:txBody>
      </p:sp>
      <p:sp>
        <p:nvSpPr>
          <p:cNvPr id="9" name="Rectangle 8"/>
          <p:cNvSpPr/>
          <p:nvPr/>
        </p:nvSpPr>
        <p:spPr>
          <a:xfrm>
            <a:off x="461792" y="4107999"/>
            <a:ext cx="2232248" cy="769441"/>
          </a:xfrm>
          <a:prstGeom prst="rect">
            <a:avLst/>
          </a:prstGeom>
        </p:spPr>
        <p:txBody>
          <a:bodyPr wrap="square">
            <a:spAutoFit/>
          </a:bodyPr>
          <a:lstStyle/>
          <a:p>
            <a:pPr algn="ctr"/>
            <a:r>
              <a:rPr lang="en-US" sz="2200" b="1" dirty="0" smtClean="0"/>
              <a:t>Starchy food, usually rice</a:t>
            </a:r>
            <a:endParaRPr lang="en-US" sz="2200"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133" y="2923661"/>
            <a:ext cx="1584176" cy="125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5508" y="1628800"/>
            <a:ext cx="1512168" cy="128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95536" y="5919663"/>
            <a:ext cx="8352928" cy="461665"/>
          </a:xfrm>
          <a:prstGeom prst="rect">
            <a:avLst/>
          </a:prstGeom>
          <a:solidFill>
            <a:schemeClr val="bg1">
              <a:lumMod val="85000"/>
            </a:schemeClr>
          </a:solidFill>
        </p:spPr>
        <p:txBody>
          <a:bodyPr wrap="square">
            <a:spAutoFit/>
          </a:bodyPr>
          <a:lstStyle/>
          <a:p>
            <a:pPr algn="ctr">
              <a:spcAft>
                <a:spcPts val="600"/>
              </a:spcAft>
            </a:pPr>
            <a:r>
              <a:rPr lang="en-US" sz="2400" b="1" dirty="0" smtClean="0"/>
              <a:t>Soup + 2 main dishes + rice</a:t>
            </a:r>
            <a:endParaRPr lang="en-US" sz="2400" b="1" dirty="0"/>
          </a:p>
        </p:txBody>
      </p:sp>
      <p:pic>
        <p:nvPicPr>
          <p:cNvPr id="7170" name="Picture 2" descr="D:\Users\hhyngai\Desktop\photo\1502 backup\DA class photo 2014\IMG_69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4334" y="1628800"/>
            <a:ext cx="2432082" cy="182395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Users\hhyngai\Desktop\photo\1502 backup\DA class photo 2014\IMG_710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677" r="15116"/>
          <a:stretch/>
        </p:blipFill>
        <p:spPr bwMode="auto">
          <a:xfrm>
            <a:off x="3486128" y="3687567"/>
            <a:ext cx="2022076" cy="161364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425757" y="3381149"/>
            <a:ext cx="3467883" cy="430887"/>
          </a:xfrm>
          <a:prstGeom prst="rect">
            <a:avLst/>
          </a:prstGeom>
        </p:spPr>
        <p:txBody>
          <a:bodyPr wrap="square">
            <a:spAutoFit/>
          </a:bodyPr>
          <a:lstStyle/>
          <a:p>
            <a:pPr algn="ctr"/>
            <a:r>
              <a:rPr lang="en-US" sz="2200" b="1" dirty="0" smtClean="0"/>
              <a:t>Stewed Beef with Potato</a:t>
            </a:r>
            <a:endParaRPr lang="en-US" sz="2200" dirty="0"/>
          </a:p>
        </p:txBody>
      </p:sp>
      <p:sp>
        <p:nvSpPr>
          <p:cNvPr id="17" name="Rectangle 16"/>
          <p:cNvSpPr/>
          <p:nvPr/>
        </p:nvSpPr>
        <p:spPr>
          <a:xfrm>
            <a:off x="2411760" y="5302369"/>
            <a:ext cx="4326231" cy="430887"/>
          </a:xfrm>
          <a:prstGeom prst="rect">
            <a:avLst/>
          </a:prstGeom>
        </p:spPr>
        <p:txBody>
          <a:bodyPr wrap="square">
            <a:spAutoFit/>
          </a:bodyPr>
          <a:lstStyle/>
          <a:p>
            <a:pPr algn="ctr"/>
            <a:r>
              <a:rPr lang="en-US" sz="2200" b="1" dirty="0" smtClean="0"/>
              <a:t>Stir Fried Spinach with</a:t>
            </a:r>
            <a:r>
              <a:rPr lang="en-US" altLang="zh-TW" sz="2200" b="1" dirty="0" smtClean="0"/>
              <a:t> Ham</a:t>
            </a:r>
            <a:endParaRPr lang="en-US" sz="2200" dirty="0"/>
          </a:p>
        </p:txBody>
      </p:sp>
      <p:sp>
        <p:nvSpPr>
          <p:cNvPr id="14" name="Rectangle 13"/>
          <p:cNvSpPr/>
          <p:nvPr/>
        </p:nvSpPr>
        <p:spPr>
          <a:xfrm>
            <a:off x="2627784" y="2764527"/>
            <a:ext cx="1949968" cy="769441"/>
          </a:xfrm>
          <a:prstGeom prst="rect">
            <a:avLst/>
          </a:prstGeom>
        </p:spPr>
        <p:txBody>
          <a:bodyPr wrap="square">
            <a:spAutoFit/>
          </a:bodyPr>
          <a:lstStyle/>
          <a:p>
            <a:r>
              <a:rPr lang="en-US" altLang="zh-TW" sz="2200" b="1" dirty="0" smtClean="0"/>
              <a:t>Salty Egg Hairy Melon </a:t>
            </a:r>
            <a:r>
              <a:rPr lang="en-US" sz="2200" b="1" dirty="0" smtClean="0"/>
              <a:t>Soup</a:t>
            </a:r>
            <a:endParaRPr lang="en-US" sz="2200" dirty="0"/>
          </a:p>
        </p:txBody>
      </p:sp>
    </p:spTree>
    <p:extLst>
      <p:ext uri="{BB962C8B-B14F-4D97-AF65-F5344CB8AC3E}">
        <p14:creationId xmlns:p14="http://schemas.microsoft.com/office/powerpoint/2010/main" val="2639792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30942"/>
          </a:xfrm>
          <a:prstGeom prst="rect">
            <a:avLst/>
          </a:prstGeom>
        </p:spPr>
        <p:txBody>
          <a:bodyPr wrap="square">
            <a:spAutoFit/>
          </a:bodyPr>
          <a:lstStyle/>
          <a:p>
            <a:pPr lvl="0"/>
            <a:r>
              <a:rPr lang="en-US" sz="35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a:t>
            </a:r>
            <a:r>
              <a:rPr lang="en-US" sz="35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pattern of a </a:t>
            </a:r>
            <a:r>
              <a:rPr lang="en-US" sz="35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three-course Chinese meal (2) </a:t>
            </a:r>
            <a:endParaRPr lang="en-US" sz="35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42</a:t>
            </a:fld>
            <a:endParaRPr lang="en-US" dirty="0"/>
          </a:p>
        </p:txBody>
      </p:sp>
      <p:sp>
        <p:nvSpPr>
          <p:cNvPr id="9" name="Rectangle 8"/>
          <p:cNvSpPr/>
          <p:nvPr/>
        </p:nvSpPr>
        <p:spPr>
          <a:xfrm>
            <a:off x="323528" y="3811687"/>
            <a:ext cx="2232248" cy="769441"/>
          </a:xfrm>
          <a:prstGeom prst="rect">
            <a:avLst/>
          </a:prstGeom>
        </p:spPr>
        <p:txBody>
          <a:bodyPr wrap="square">
            <a:spAutoFit/>
          </a:bodyPr>
          <a:lstStyle/>
          <a:p>
            <a:pPr algn="ctr"/>
            <a:r>
              <a:rPr lang="en-US" sz="2200" b="1" dirty="0" smtClean="0"/>
              <a:t>Starchy food, usually rice</a:t>
            </a:r>
            <a:endParaRPr lang="en-US" sz="2200" dirty="0"/>
          </a:p>
        </p:txBody>
      </p:sp>
      <p:pic>
        <p:nvPicPr>
          <p:cNvPr id="17" name="Picture 2" descr="D:\Users\hhyngai\Desktop\photo\1502 backup\2014 IFN Cookbook\IMG_5638.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026" r="13679" b="3867"/>
          <a:stretch/>
        </p:blipFill>
        <p:spPr bwMode="auto">
          <a:xfrm>
            <a:off x="2699792" y="3212976"/>
            <a:ext cx="2160240" cy="17286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Users\hhyngai\Desktop\photo\1502 backup\2014 IFN Cookbook\IMG_5649.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4708"/>
          <a:stretch/>
        </p:blipFill>
        <p:spPr bwMode="auto">
          <a:xfrm>
            <a:off x="6084168" y="3429000"/>
            <a:ext cx="2232248" cy="159527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95536" y="5919663"/>
            <a:ext cx="8352928" cy="461665"/>
          </a:xfrm>
          <a:prstGeom prst="rect">
            <a:avLst/>
          </a:prstGeom>
          <a:solidFill>
            <a:schemeClr val="bg1">
              <a:lumMod val="85000"/>
            </a:schemeClr>
          </a:solidFill>
        </p:spPr>
        <p:txBody>
          <a:bodyPr wrap="square">
            <a:spAutoFit/>
          </a:bodyPr>
          <a:lstStyle/>
          <a:p>
            <a:pPr algn="ctr">
              <a:spcAft>
                <a:spcPts val="600"/>
              </a:spcAft>
            </a:pPr>
            <a:r>
              <a:rPr lang="en-US" sz="2400" b="1" dirty="0"/>
              <a:t>3</a:t>
            </a:r>
            <a:r>
              <a:rPr lang="en-US" sz="2400" b="1" dirty="0" smtClean="0"/>
              <a:t> main dishes + rice</a:t>
            </a:r>
            <a:endParaRPr lang="en-US" sz="2400" b="1" dirty="0"/>
          </a:p>
        </p:txBody>
      </p:sp>
      <p:pic>
        <p:nvPicPr>
          <p:cNvPr id="2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060" y="2500379"/>
            <a:ext cx="1605183" cy="127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D:\Users\hhyngai\Desktop\photo\1502 backup\DA class photo 2014\IMG_719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8064" y="1484784"/>
            <a:ext cx="2136215" cy="160206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644008" y="2996952"/>
            <a:ext cx="3168350" cy="430887"/>
          </a:xfrm>
          <a:prstGeom prst="rect">
            <a:avLst/>
          </a:prstGeom>
        </p:spPr>
        <p:txBody>
          <a:bodyPr wrap="square">
            <a:spAutoFit/>
          </a:bodyPr>
          <a:lstStyle/>
          <a:p>
            <a:pPr algn="ctr"/>
            <a:r>
              <a:rPr lang="en-US" sz="2200" b="1" dirty="0" smtClean="0"/>
              <a:t>Cabbage Roll with Pork</a:t>
            </a:r>
            <a:endParaRPr lang="en-US" sz="2200" dirty="0"/>
          </a:p>
        </p:txBody>
      </p:sp>
      <p:sp>
        <p:nvSpPr>
          <p:cNvPr id="14" name="Rectangle 13"/>
          <p:cNvSpPr/>
          <p:nvPr/>
        </p:nvSpPr>
        <p:spPr>
          <a:xfrm>
            <a:off x="5796136" y="4952264"/>
            <a:ext cx="3240360" cy="430887"/>
          </a:xfrm>
          <a:prstGeom prst="rect">
            <a:avLst/>
          </a:prstGeom>
        </p:spPr>
        <p:txBody>
          <a:bodyPr wrap="square">
            <a:spAutoFit/>
          </a:bodyPr>
          <a:lstStyle/>
          <a:p>
            <a:r>
              <a:rPr lang="en-US" sz="2200" b="1" dirty="0" smtClean="0"/>
              <a:t>Fried Assorted Vegetables</a:t>
            </a:r>
            <a:endParaRPr lang="en-US" sz="2200" dirty="0"/>
          </a:p>
        </p:txBody>
      </p:sp>
      <p:sp>
        <p:nvSpPr>
          <p:cNvPr id="15" name="Rectangle 14"/>
          <p:cNvSpPr/>
          <p:nvPr/>
        </p:nvSpPr>
        <p:spPr>
          <a:xfrm>
            <a:off x="2411760" y="4869160"/>
            <a:ext cx="2664296" cy="769441"/>
          </a:xfrm>
          <a:prstGeom prst="rect">
            <a:avLst/>
          </a:prstGeom>
        </p:spPr>
        <p:txBody>
          <a:bodyPr wrap="square">
            <a:spAutoFit/>
          </a:bodyPr>
          <a:lstStyle/>
          <a:p>
            <a:pPr algn="ctr"/>
            <a:r>
              <a:rPr lang="en-US" sz="2200" b="1" dirty="0" smtClean="0"/>
              <a:t>Steamed Bean Curd with Minced Fish</a:t>
            </a:r>
            <a:endParaRPr lang="en-US" sz="2200" dirty="0"/>
          </a:p>
        </p:txBody>
      </p:sp>
    </p:spTree>
    <p:extLst>
      <p:ext uri="{BB962C8B-B14F-4D97-AF65-F5344CB8AC3E}">
        <p14:creationId xmlns:p14="http://schemas.microsoft.com/office/powerpoint/2010/main" val="1945042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pattern of a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three-course Western meal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43</a:t>
            </a:fld>
            <a:endParaRPr lang="en-US" dirty="0"/>
          </a:p>
        </p:txBody>
      </p:sp>
      <p:sp>
        <p:nvSpPr>
          <p:cNvPr id="15" name="Rectangle 14"/>
          <p:cNvSpPr/>
          <p:nvPr/>
        </p:nvSpPr>
        <p:spPr>
          <a:xfrm>
            <a:off x="6300194" y="4150241"/>
            <a:ext cx="2664294" cy="430887"/>
          </a:xfrm>
          <a:prstGeom prst="rect">
            <a:avLst/>
          </a:prstGeom>
        </p:spPr>
        <p:txBody>
          <a:bodyPr wrap="square">
            <a:spAutoFit/>
          </a:bodyPr>
          <a:lstStyle/>
          <a:p>
            <a:pPr algn="ctr"/>
            <a:r>
              <a:rPr lang="en-US" sz="2200" b="1" dirty="0" smtClean="0"/>
              <a:t>Fruit Jelly</a:t>
            </a:r>
            <a:endParaRPr lang="en-US" sz="2200" dirty="0"/>
          </a:p>
        </p:txBody>
      </p:sp>
      <p:sp>
        <p:nvSpPr>
          <p:cNvPr id="16" name="Rectangle 15"/>
          <p:cNvSpPr/>
          <p:nvPr/>
        </p:nvSpPr>
        <p:spPr>
          <a:xfrm>
            <a:off x="683568" y="4581128"/>
            <a:ext cx="1440160" cy="430887"/>
          </a:xfrm>
          <a:prstGeom prst="rect">
            <a:avLst/>
          </a:prstGeom>
        </p:spPr>
        <p:txBody>
          <a:bodyPr wrap="square">
            <a:spAutoFit/>
          </a:bodyPr>
          <a:lstStyle/>
          <a:p>
            <a:pPr algn="ctr"/>
            <a:r>
              <a:rPr lang="en-US" sz="2200" b="1" dirty="0" smtClean="0"/>
              <a:t>Bread</a:t>
            </a:r>
            <a:endParaRPr lang="en-US" sz="2200" dirty="0"/>
          </a:p>
        </p:txBody>
      </p:sp>
      <p:sp>
        <p:nvSpPr>
          <p:cNvPr id="17" name="Rectangle 16"/>
          <p:cNvSpPr/>
          <p:nvPr/>
        </p:nvSpPr>
        <p:spPr>
          <a:xfrm>
            <a:off x="2771800" y="4365104"/>
            <a:ext cx="3432111" cy="769441"/>
          </a:xfrm>
          <a:prstGeom prst="rect">
            <a:avLst/>
          </a:prstGeom>
        </p:spPr>
        <p:txBody>
          <a:bodyPr wrap="square">
            <a:spAutoFit/>
          </a:bodyPr>
          <a:lstStyle/>
          <a:p>
            <a:pPr algn="ctr"/>
            <a:r>
              <a:rPr lang="en-US" sz="2200" b="1" dirty="0" smtClean="0"/>
              <a:t>Pork Chop served with Side Vegetables</a:t>
            </a:r>
            <a:endParaRPr lang="en-US" sz="2200" dirty="0"/>
          </a:p>
        </p:txBody>
      </p:sp>
      <p:sp>
        <p:nvSpPr>
          <p:cNvPr id="20" name="Rectangle 19"/>
          <p:cNvSpPr/>
          <p:nvPr/>
        </p:nvSpPr>
        <p:spPr>
          <a:xfrm>
            <a:off x="323528" y="2875583"/>
            <a:ext cx="2232248" cy="769441"/>
          </a:xfrm>
          <a:prstGeom prst="rect">
            <a:avLst/>
          </a:prstGeom>
        </p:spPr>
        <p:txBody>
          <a:bodyPr wrap="square">
            <a:spAutoFit/>
          </a:bodyPr>
          <a:lstStyle/>
          <a:p>
            <a:pPr algn="ctr"/>
            <a:r>
              <a:rPr lang="en-US" sz="2200" b="1" dirty="0" smtClean="0"/>
              <a:t>Cream of Pumpkin Soup</a:t>
            </a:r>
            <a:endParaRPr lang="en-US" sz="2200" dirty="0"/>
          </a:p>
        </p:txBody>
      </p:sp>
      <p:sp>
        <p:nvSpPr>
          <p:cNvPr id="21" name="Rectangle 20"/>
          <p:cNvSpPr/>
          <p:nvPr/>
        </p:nvSpPr>
        <p:spPr>
          <a:xfrm>
            <a:off x="1275468" y="5517232"/>
            <a:ext cx="6752916" cy="830997"/>
          </a:xfrm>
          <a:prstGeom prst="rect">
            <a:avLst/>
          </a:prstGeom>
          <a:solidFill>
            <a:schemeClr val="bg1">
              <a:lumMod val="85000"/>
            </a:schemeClr>
          </a:solidFill>
        </p:spPr>
        <p:txBody>
          <a:bodyPr wrap="square">
            <a:spAutoFit/>
          </a:bodyPr>
          <a:lstStyle/>
          <a:p>
            <a:pPr algn="ctr">
              <a:spcAft>
                <a:spcPts val="600"/>
              </a:spcAft>
            </a:pPr>
            <a:r>
              <a:rPr lang="en-US" sz="2400" b="1" dirty="0" smtClean="0"/>
              <a:t>Soup  </a:t>
            </a:r>
            <a:r>
              <a:rPr lang="en-US" sz="2400" b="1" dirty="0"/>
              <a:t>+ Main Course (served with side vegetables) + dessert + starchy food </a:t>
            </a:r>
            <a:r>
              <a:rPr lang="en-US" sz="2400" b="1" dirty="0" smtClean="0"/>
              <a:t>as accompaniment</a:t>
            </a:r>
            <a:endParaRPr lang="en-US" sz="2400" b="1" dirty="0"/>
          </a:p>
        </p:txBody>
      </p:sp>
      <p:pic>
        <p:nvPicPr>
          <p:cNvPr id="13"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72895" t="2455" r="4498" b="69092"/>
          <a:stretch/>
        </p:blipFill>
        <p:spPr bwMode="auto">
          <a:xfrm>
            <a:off x="6534291" y="2730953"/>
            <a:ext cx="2052083" cy="152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5154" t="4988" r="69350" b="62931"/>
          <a:stretch/>
        </p:blipFill>
        <p:spPr bwMode="auto">
          <a:xfrm>
            <a:off x="539552" y="1772816"/>
            <a:ext cx="1622117" cy="120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4301" t="14300" r="5116" b="7433"/>
          <a:stretch/>
        </p:blipFill>
        <p:spPr>
          <a:xfrm>
            <a:off x="2771800" y="2060848"/>
            <a:ext cx="3534325" cy="2290310"/>
          </a:xfrm>
          <a:prstGeom prst="rect">
            <a:avLst/>
          </a:prstGeom>
        </p:spPr>
      </p:pic>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954" y="3831129"/>
            <a:ext cx="949071" cy="82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567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Reducing waste saves costs</a:t>
            </a:r>
          </a:p>
        </p:txBody>
      </p:sp>
      <p:sp>
        <p:nvSpPr>
          <p:cNvPr id="5" name="Rectangle 4"/>
          <p:cNvSpPr/>
          <p:nvPr/>
        </p:nvSpPr>
        <p:spPr>
          <a:xfrm>
            <a:off x="323528" y="980728"/>
            <a:ext cx="8352928" cy="4909036"/>
          </a:xfrm>
          <a:prstGeom prst="rect">
            <a:avLst/>
          </a:prstGeom>
        </p:spPr>
        <p:txBody>
          <a:bodyPr wrap="square">
            <a:spAutoFit/>
          </a:bodyPr>
          <a:lstStyle/>
          <a:p>
            <a:pPr marL="342900" indent="-342900">
              <a:spcAft>
                <a:spcPts val="600"/>
              </a:spcAft>
              <a:buFont typeface="Arial" pitchFamily="34" charset="0"/>
              <a:buChar char="•"/>
            </a:pPr>
            <a:r>
              <a:rPr lang="en-US" sz="2400" dirty="0" smtClean="0"/>
              <a:t>Check </a:t>
            </a:r>
            <a:r>
              <a:rPr lang="en-US" sz="2400" dirty="0"/>
              <a:t>the ingredients in </a:t>
            </a:r>
            <a:r>
              <a:rPr lang="en-US" sz="2400" dirty="0" smtClean="0"/>
              <a:t>the </a:t>
            </a:r>
            <a:r>
              <a:rPr lang="en-US" sz="2400" dirty="0"/>
              <a:t>fridge and </a:t>
            </a:r>
            <a:r>
              <a:rPr lang="en-US" sz="2400" dirty="0" smtClean="0"/>
              <a:t>cupboards before writing </a:t>
            </a:r>
            <a:r>
              <a:rPr lang="en-US" sz="2400" dirty="0"/>
              <a:t>a shopping list for just the extras </a:t>
            </a:r>
            <a:r>
              <a:rPr lang="en-US" sz="2400" dirty="0" smtClean="0"/>
              <a:t>needed.</a:t>
            </a:r>
            <a:endParaRPr lang="en-US" sz="2400" dirty="0"/>
          </a:p>
          <a:p>
            <a:pPr marL="342900" indent="-342900">
              <a:spcAft>
                <a:spcPts val="600"/>
              </a:spcAft>
              <a:buFont typeface="Arial" pitchFamily="34" charset="0"/>
              <a:buChar char="•"/>
            </a:pPr>
            <a:r>
              <a:rPr lang="en-US" sz="2400" dirty="0"/>
              <a:t>Buy what you need. </a:t>
            </a:r>
            <a:r>
              <a:rPr lang="en-US" sz="2400" dirty="0" smtClean="0"/>
              <a:t>Take the shopping list during food purchasing to avoid impulse buying.</a:t>
            </a:r>
          </a:p>
          <a:p>
            <a:pPr marL="342900" indent="-342900">
              <a:spcAft>
                <a:spcPts val="600"/>
              </a:spcAft>
              <a:buFont typeface="Arial" pitchFamily="34" charset="0"/>
              <a:buChar char="•"/>
            </a:pPr>
            <a:r>
              <a:rPr lang="en-US" sz="2400" dirty="0" smtClean="0"/>
              <a:t>Store food in fridge at between </a:t>
            </a:r>
            <a:r>
              <a:rPr lang="en-US" sz="2400" dirty="0"/>
              <a:t>1 and 5 </a:t>
            </a:r>
            <a:r>
              <a:rPr lang="en-US" sz="2400" baseline="30000" dirty="0" err="1" smtClean="0"/>
              <a:t>o</a:t>
            </a:r>
            <a:r>
              <a:rPr lang="en-US" sz="2400" dirty="0" err="1" smtClean="0"/>
              <a:t>C</a:t>
            </a:r>
            <a:r>
              <a:rPr lang="en-US" sz="2400" dirty="0" smtClean="0"/>
              <a:t> </a:t>
            </a:r>
            <a:r>
              <a:rPr lang="en-US" sz="2400" dirty="0"/>
              <a:t>for maximum freshness and longevity.</a:t>
            </a:r>
          </a:p>
          <a:p>
            <a:pPr marL="342900" indent="-342900">
              <a:spcAft>
                <a:spcPts val="600"/>
              </a:spcAft>
              <a:buFont typeface="Arial" pitchFamily="34" charset="0"/>
              <a:buChar char="•"/>
            </a:pPr>
            <a:r>
              <a:rPr lang="en-US" sz="2400" dirty="0" smtClean="0"/>
              <a:t>Use excess foods like over-ripe fruits for making smoothies and wilted vegetables for making soup</a:t>
            </a:r>
            <a:r>
              <a:rPr lang="en-US" sz="2400" dirty="0"/>
              <a:t>.</a:t>
            </a:r>
          </a:p>
          <a:p>
            <a:pPr marL="342900" indent="-342900">
              <a:spcAft>
                <a:spcPts val="600"/>
              </a:spcAft>
              <a:buFont typeface="Arial" pitchFamily="34" charset="0"/>
              <a:buChar char="•"/>
            </a:pPr>
            <a:r>
              <a:rPr lang="en-US" sz="2400" dirty="0" smtClean="0"/>
              <a:t>Use </a:t>
            </a:r>
            <a:r>
              <a:rPr lang="en-US" sz="2400" dirty="0"/>
              <a:t>up </a:t>
            </a:r>
            <a:r>
              <a:rPr lang="en-US" sz="2400" dirty="0" smtClean="0"/>
              <a:t>the leftovers instead </a:t>
            </a:r>
            <a:r>
              <a:rPr lang="en-US" sz="2400" dirty="0"/>
              <a:t>of scraping </a:t>
            </a:r>
            <a:r>
              <a:rPr lang="en-US" sz="2400" dirty="0" smtClean="0"/>
              <a:t>them into </a:t>
            </a:r>
            <a:r>
              <a:rPr lang="en-US" sz="2400" dirty="0"/>
              <a:t>the </a:t>
            </a:r>
            <a:r>
              <a:rPr lang="en-US" sz="2400" dirty="0" smtClean="0"/>
              <a:t>bin. </a:t>
            </a:r>
            <a:r>
              <a:rPr lang="en-US" sz="2400" dirty="0"/>
              <a:t>Any leftovers can be cooled, stored in the fridge and used another day.</a:t>
            </a:r>
          </a:p>
          <a:p>
            <a:pPr marL="342900" indent="-342900">
              <a:spcAft>
                <a:spcPts val="600"/>
              </a:spcAft>
              <a:buFont typeface="Arial" pitchFamily="34" charset="0"/>
              <a:buChar char="•"/>
            </a:pPr>
            <a:r>
              <a:rPr lang="en-US" sz="2400" dirty="0" smtClean="0"/>
              <a:t>Portion control and serve </a:t>
            </a:r>
            <a:r>
              <a:rPr lang="en-US" sz="2400" dirty="0"/>
              <a:t>small amounts of </a:t>
            </a:r>
            <a:r>
              <a:rPr lang="en-US" sz="2400" dirty="0" smtClean="0"/>
              <a:t>food in each meal.</a:t>
            </a:r>
          </a:p>
        </p:txBody>
      </p:sp>
      <p:sp>
        <p:nvSpPr>
          <p:cNvPr id="7" name="Slide Number Placeholder 6"/>
          <p:cNvSpPr>
            <a:spLocks noGrp="1"/>
          </p:cNvSpPr>
          <p:nvPr>
            <p:ph type="sldNum" sz="quarter" idx="12"/>
          </p:nvPr>
        </p:nvSpPr>
        <p:spPr/>
        <p:txBody>
          <a:bodyPr/>
          <a:lstStyle/>
          <a:p>
            <a:fld id="{99B7B5DF-5DA9-46A7-9A59-86908C82C3B1}" type="slidenum">
              <a:rPr lang="en-US" smtClean="0"/>
              <a:t>44</a:t>
            </a:fld>
            <a:endParaRPr lang="en-US" dirty="0"/>
          </a:p>
        </p:txBody>
      </p:sp>
    </p:spTree>
    <p:extLst>
      <p:ext uri="{BB962C8B-B14F-4D97-AF65-F5344CB8AC3E}">
        <p14:creationId xmlns:p14="http://schemas.microsoft.com/office/powerpoint/2010/main" val="2696649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Consideration when planning family meals (1)</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2185" y="1366163"/>
            <a:ext cx="8352928" cy="5355312"/>
          </a:xfrm>
          <a:prstGeom prst="rect">
            <a:avLst/>
          </a:prstGeom>
        </p:spPr>
        <p:txBody>
          <a:bodyPr wrap="square">
            <a:spAutoFit/>
          </a:bodyPr>
          <a:lstStyle/>
          <a:p>
            <a:pPr marL="342900" indent="-342900">
              <a:spcAft>
                <a:spcPts val="600"/>
              </a:spcAft>
              <a:buFont typeface="Arial" pitchFamily="34" charset="0"/>
              <a:buChar char="•"/>
            </a:pPr>
            <a:r>
              <a:rPr lang="en-US" sz="2400" dirty="0" smtClean="0"/>
              <a:t>Age of individual family members – </a:t>
            </a:r>
          </a:p>
          <a:p>
            <a:pPr marL="800100" lvl="1" indent="-342900">
              <a:spcAft>
                <a:spcPts val="600"/>
              </a:spcAft>
              <a:buFont typeface="Arial" pitchFamily="34" charset="0"/>
              <a:buChar char="•"/>
            </a:pPr>
            <a:r>
              <a:rPr lang="en-US" sz="2400" dirty="0" smtClean="0"/>
              <a:t>young children have very different dietary needs to those of older family members</a:t>
            </a:r>
          </a:p>
          <a:p>
            <a:pPr marL="800100" lvl="1" indent="-342900">
              <a:spcAft>
                <a:spcPts val="600"/>
              </a:spcAft>
              <a:buFont typeface="Arial" pitchFamily="34" charset="0"/>
              <a:buChar char="•"/>
            </a:pPr>
            <a:r>
              <a:rPr lang="en-US" sz="2400" dirty="0" smtClean="0"/>
              <a:t>during periods of rapid growth, children and teenagers need additional nutrients for growth including protein and calcium</a:t>
            </a:r>
          </a:p>
          <a:p>
            <a:pPr marL="342900" indent="-342900">
              <a:spcAft>
                <a:spcPts val="600"/>
              </a:spcAft>
              <a:buFont typeface="Arial" pitchFamily="34" charset="0"/>
              <a:buChar char="•"/>
            </a:pPr>
            <a:r>
              <a:rPr lang="en-US" sz="2400" dirty="0" smtClean="0"/>
              <a:t>Activity – </a:t>
            </a:r>
          </a:p>
          <a:p>
            <a:pPr marL="800100" lvl="1" indent="-342900">
              <a:spcAft>
                <a:spcPts val="600"/>
              </a:spcAft>
              <a:buFont typeface="Arial" pitchFamily="34" charset="0"/>
              <a:buChar char="•"/>
            </a:pPr>
            <a:r>
              <a:rPr lang="en-US" sz="2400" dirty="0" smtClean="0"/>
              <a:t>family </a:t>
            </a:r>
            <a:r>
              <a:rPr lang="en-US" sz="2400" dirty="0"/>
              <a:t>members who are very active will have higher energy needs than those who are less active</a:t>
            </a:r>
          </a:p>
          <a:p>
            <a:pPr marL="342900" indent="-342900">
              <a:spcAft>
                <a:spcPts val="600"/>
              </a:spcAft>
              <a:buFont typeface="Arial" pitchFamily="34" charset="0"/>
              <a:buChar char="•"/>
            </a:pPr>
            <a:r>
              <a:rPr lang="en-US" sz="2400" dirty="0" smtClean="0"/>
              <a:t>Gender – </a:t>
            </a:r>
          </a:p>
          <a:p>
            <a:pPr marL="800100" lvl="1" indent="-342900">
              <a:spcAft>
                <a:spcPts val="600"/>
              </a:spcAft>
              <a:buFont typeface="Arial" pitchFamily="34" charset="0"/>
              <a:buChar char="•"/>
            </a:pPr>
            <a:r>
              <a:rPr lang="en-US" sz="2400" dirty="0" smtClean="0"/>
              <a:t>males </a:t>
            </a:r>
            <a:r>
              <a:rPr lang="en-US" sz="2400" dirty="0" err="1" smtClean="0"/>
              <a:t>utilise</a:t>
            </a:r>
            <a:r>
              <a:rPr lang="en-US" sz="2400" dirty="0" smtClean="0"/>
              <a:t> </a:t>
            </a:r>
            <a:r>
              <a:rPr lang="en-US" sz="2400" dirty="0"/>
              <a:t>more energy and nutrients in general while females need higher levels of iron intake as iron is lost during </a:t>
            </a:r>
            <a:r>
              <a:rPr lang="en-US" sz="2400" dirty="0" smtClean="0"/>
              <a:t>menstruation</a:t>
            </a:r>
          </a:p>
        </p:txBody>
      </p:sp>
      <p:sp>
        <p:nvSpPr>
          <p:cNvPr id="7" name="Slide Number Placeholder 6"/>
          <p:cNvSpPr>
            <a:spLocks noGrp="1"/>
          </p:cNvSpPr>
          <p:nvPr>
            <p:ph type="sldNum" sz="quarter" idx="12"/>
          </p:nvPr>
        </p:nvSpPr>
        <p:spPr/>
        <p:txBody>
          <a:bodyPr/>
          <a:lstStyle/>
          <a:p>
            <a:fld id="{99B7B5DF-5DA9-46A7-9A59-86908C82C3B1}" type="slidenum">
              <a:rPr lang="en-US" smtClean="0"/>
              <a:t>45</a:t>
            </a:fld>
            <a:endParaRPr lang="en-US" dirty="0"/>
          </a:p>
        </p:txBody>
      </p:sp>
    </p:spTree>
    <p:extLst>
      <p:ext uri="{BB962C8B-B14F-4D97-AF65-F5344CB8AC3E}">
        <p14:creationId xmlns:p14="http://schemas.microsoft.com/office/powerpoint/2010/main" val="4209161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1485939"/>
            <a:ext cx="8352928" cy="4247317"/>
          </a:xfrm>
          <a:prstGeom prst="rect">
            <a:avLst/>
          </a:prstGeom>
        </p:spPr>
        <p:txBody>
          <a:bodyPr wrap="square">
            <a:spAutoFit/>
          </a:bodyPr>
          <a:lstStyle/>
          <a:p>
            <a:pPr marL="342900" indent="-342900">
              <a:spcAft>
                <a:spcPts val="600"/>
              </a:spcAft>
              <a:buFont typeface="Arial" pitchFamily="34" charset="0"/>
              <a:buChar char="•"/>
            </a:pPr>
            <a:r>
              <a:rPr lang="en-US" sz="2400" dirty="0" smtClean="0"/>
              <a:t>Individual likes and dislikes of family members</a:t>
            </a:r>
          </a:p>
          <a:p>
            <a:pPr marL="342900" indent="-342900">
              <a:spcAft>
                <a:spcPts val="600"/>
              </a:spcAft>
              <a:buFont typeface="Arial" pitchFamily="34" charset="0"/>
              <a:buChar char="•"/>
            </a:pPr>
            <a:r>
              <a:rPr lang="en-US" sz="2400" dirty="0" smtClean="0"/>
              <a:t>Budget available and </a:t>
            </a:r>
            <a:r>
              <a:rPr lang="en-US" sz="2400" dirty="0"/>
              <a:t>time required </a:t>
            </a:r>
            <a:r>
              <a:rPr lang="en-US" sz="2400" dirty="0" smtClean="0"/>
              <a:t>to purchase and prepare foods and meals</a:t>
            </a:r>
          </a:p>
          <a:p>
            <a:pPr marL="342900" indent="-342900">
              <a:spcAft>
                <a:spcPts val="600"/>
              </a:spcAft>
              <a:buFont typeface="Arial" pitchFamily="34" charset="0"/>
              <a:buChar char="•"/>
            </a:pPr>
            <a:r>
              <a:rPr lang="en-US" sz="2400" dirty="0" smtClean="0"/>
              <a:t>Skills, knowledge and experience of the person preparing meals</a:t>
            </a:r>
          </a:p>
          <a:p>
            <a:pPr marL="342900" indent="-342900">
              <a:spcAft>
                <a:spcPts val="600"/>
              </a:spcAft>
              <a:buFont typeface="Arial" pitchFamily="34" charset="0"/>
              <a:buChar char="•"/>
            </a:pPr>
            <a:r>
              <a:rPr lang="en-US" sz="2400" dirty="0" smtClean="0"/>
              <a:t>Cooking facilities available to prepare the meal</a:t>
            </a:r>
          </a:p>
          <a:p>
            <a:pPr marL="342900" indent="-342900">
              <a:spcAft>
                <a:spcPts val="600"/>
              </a:spcAft>
              <a:buFont typeface="Arial" pitchFamily="34" charset="0"/>
              <a:buChar char="•"/>
            </a:pPr>
            <a:r>
              <a:rPr lang="en-US" sz="2400" dirty="0" smtClean="0"/>
              <a:t>Season of the year –</a:t>
            </a:r>
          </a:p>
          <a:p>
            <a:pPr marL="800100" lvl="1" indent="-342900">
              <a:spcAft>
                <a:spcPts val="600"/>
              </a:spcAft>
              <a:buFont typeface="Arial" pitchFamily="34" charset="0"/>
              <a:buChar char="•"/>
            </a:pPr>
            <a:r>
              <a:rPr lang="en-US" sz="2400" dirty="0" smtClean="0"/>
              <a:t>lighter foods are eaten in summer while winters foods are usually heavier and served hot</a:t>
            </a:r>
          </a:p>
          <a:p>
            <a:pPr marL="342900" indent="-342900">
              <a:spcAft>
                <a:spcPts val="600"/>
              </a:spcAft>
              <a:buFont typeface="Arial" pitchFamily="34" charset="0"/>
              <a:buChar char="•"/>
            </a:pPr>
            <a:r>
              <a:rPr lang="en-US" sz="2400" dirty="0" smtClean="0"/>
              <a:t>Variety in </a:t>
            </a:r>
            <a:r>
              <a:rPr lang="en-US" sz="2400" dirty="0" err="1" smtClean="0"/>
              <a:t>colour</a:t>
            </a:r>
            <a:r>
              <a:rPr lang="en-US" sz="2400" dirty="0" smtClean="0"/>
              <a:t>, texture, </a:t>
            </a:r>
            <a:r>
              <a:rPr lang="en-US" sz="2400" dirty="0" err="1" smtClean="0"/>
              <a:t>flavour</a:t>
            </a:r>
            <a:r>
              <a:rPr lang="en-US" sz="2400" dirty="0" smtClean="0"/>
              <a:t> and presentation of meals.</a:t>
            </a:r>
          </a:p>
        </p:txBody>
      </p:sp>
      <p:sp>
        <p:nvSpPr>
          <p:cNvPr id="7" name="Slide Number Placeholder 6"/>
          <p:cNvSpPr>
            <a:spLocks noGrp="1"/>
          </p:cNvSpPr>
          <p:nvPr>
            <p:ph type="sldNum" sz="quarter" idx="12"/>
          </p:nvPr>
        </p:nvSpPr>
        <p:spPr/>
        <p:txBody>
          <a:bodyPr/>
          <a:lstStyle/>
          <a:p>
            <a:fld id="{99B7B5DF-5DA9-46A7-9A59-86908C82C3B1}" type="slidenum">
              <a:rPr lang="en-US" smtClean="0"/>
              <a:t>46</a:t>
            </a:fld>
            <a:endParaRPr lang="en-US" dirty="0"/>
          </a:p>
        </p:txBody>
      </p:sp>
      <p:sp>
        <p:nvSpPr>
          <p:cNvPr id="6" name="Rectangle 5"/>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Consideration when planning family meals (2)</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Tree>
    <p:extLst>
      <p:ext uri="{BB962C8B-B14F-4D97-AF65-F5344CB8AC3E}">
        <p14:creationId xmlns:p14="http://schemas.microsoft.com/office/powerpoint/2010/main" val="3110361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meals for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children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4832092"/>
          </a:xfrm>
          <a:prstGeom prst="rect">
            <a:avLst/>
          </a:prstGeom>
        </p:spPr>
        <p:txBody>
          <a:bodyPr wrap="square">
            <a:spAutoFit/>
          </a:bodyPr>
          <a:lstStyle/>
          <a:p>
            <a:pPr marL="342900" indent="-342900">
              <a:spcAft>
                <a:spcPts val="600"/>
              </a:spcAft>
              <a:buFont typeface="Arial" pitchFamily="34" charset="0"/>
              <a:buChar char="•"/>
            </a:pPr>
            <a:r>
              <a:rPr lang="en-US" sz="2400" dirty="0" smtClean="0"/>
              <a:t>Offer simple foods to children so they can easily identify what they are eating.</a:t>
            </a:r>
          </a:p>
          <a:p>
            <a:pPr marL="342900" indent="-342900">
              <a:spcAft>
                <a:spcPts val="600"/>
              </a:spcAft>
              <a:buFont typeface="Arial" pitchFamily="34" charset="0"/>
              <a:buChar char="•"/>
            </a:pPr>
            <a:r>
              <a:rPr lang="en-US" sz="2400" dirty="0" smtClean="0"/>
              <a:t>Offer at least one </a:t>
            </a:r>
            <a:r>
              <a:rPr lang="en-US" sz="2400" dirty="0" err="1" smtClean="0"/>
              <a:t>colourful</a:t>
            </a:r>
            <a:r>
              <a:rPr lang="en-US" sz="2400" dirty="0" smtClean="0"/>
              <a:t> food in every meal, such as corn kernels.</a:t>
            </a:r>
          </a:p>
          <a:p>
            <a:pPr marL="342900" indent="-342900">
              <a:spcAft>
                <a:spcPts val="600"/>
              </a:spcAft>
              <a:buFont typeface="Arial" pitchFamily="34" charset="0"/>
              <a:buChar char="•"/>
            </a:pPr>
            <a:r>
              <a:rPr lang="en-US" sz="2400" dirty="0" smtClean="0"/>
              <a:t>Provide some soft or moist food that is easy to chew at each meal. A crisp or chewy food is also important to develop chewing skills.</a:t>
            </a:r>
          </a:p>
          <a:p>
            <a:pPr marL="342900" indent="-342900">
              <a:spcAft>
                <a:spcPts val="600"/>
              </a:spcAft>
              <a:buFont typeface="Arial" pitchFamily="34" charset="0"/>
              <a:buChar char="•"/>
            </a:pPr>
            <a:r>
              <a:rPr lang="en-US" sz="2400" dirty="0" smtClean="0"/>
              <a:t>Avoid strong-</a:t>
            </a:r>
            <a:r>
              <a:rPr lang="en-US" sz="2400" dirty="0" err="1" smtClean="0"/>
              <a:t>flavoured</a:t>
            </a:r>
            <a:r>
              <a:rPr lang="en-US" sz="2400" dirty="0" smtClean="0"/>
              <a:t> and highly salted foods as children have more taste buds than adults so these foods may taste too strong to them.</a:t>
            </a:r>
          </a:p>
          <a:p>
            <a:pPr marL="342900" indent="-342900">
              <a:spcAft>
                <a:spcPts val="600"/>
              </a:spcAft>
              <a:buFont typeface="Arial" pitchFamily="34" charset="0"/>
              <a:buChar char="•"/>
            </a:pPr>
            <a:r>
              <a:rPr lang="en-US" sz="2400" dirty="0" smtClean="0"/>
              <a:t>Provide good sources of nutrients including iron, vitamin E, potassium, </a:t>
            </a:r>
            <a:r>
              <a:rPr lang="en-US" sz="2400" dirty="0" err="1" smtClean="0"/>
              <a:t>fibre</a:t>
            </a:r>
            <a:r>
              <a:rPr lang="en-US" sz="2400" dirty="0" smtClean="0"/>
              <a:t> and calcium.</a:t>
            </a:r>
          </a:p>
        </p:txBody>
      </p:sp>
      <p:sp>
        <p:nvSpPr>
          <p:cNvPr id="7" name="Slide Number Placeholder 6"/>
          <p:cNvSpPr>
            <a:spLocks noGrp="1"/>
          </p:cNvSpPr>
          <p:nvPr>
            <p:ph type="sldNum" sz="quarter" idx="12"/>
          </p:nvPr>
        </p:nvSpPr>
        <p:spPr/>
        <p:txBody>
          <a:bodyPr/>
          <a:lstStyle/>
          <a:p>
            <a:fld id="{99B7B5DF-5DA9-46A7-9A59-86908C82C3B1}" type="slidenum">
              <a:rPr lang="en-US" smtClean="0"/>
              <a:t>47</a:t>
            </a:fld>
            <a:endParaRPr lang="en-US" dirty="0"/>
          </a:p>
        </p:txBody>
      </p:sp>
    </p:spTree>
    <p:extLst>
      <p:ext uri="{BB962C8B-B14F-4D97-AF65-F5344CB8AC3E}">
        <p14:creationId xmlns:p14="http://schemas.microsoft.com/office/powerpoint/2010/main" val="3595729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meals for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adolescents / teenagers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1323920"/>
            <a:ext cx="8352928" cy="5201424"/>
          </a:xfrm>
          <a:prstGeom prst="rect">
            <a:avLst/>
          </a:prstGeom>
        </p:spPr>
        <p:txBody>
          <a:bodyPr wrap="square">
            <a:spAutoFit/>
          </a:bodyPr>
          <a:lstStyle/>
          <a:p>
            <a:pPr marL="342900" indent="-342900">
              <a:spcAft>
                <a:spcPts val="600"/>
              </a:spcAft>
              <a:buFont typeface="Arial" pitchFamily="34" charset="0"/>
              <a:buChar char="•"/>
            </a:pPr>
            <a:r>
              <a:rPr lang="en-US" sz="2400" dirty="0" err="1" smtClean="0"/>
              <a:t>Emphasise</a:t>
            </a:r>
            <a:r>
              <a:rPr lang="en-US" sz="2400" dirty="0" smtClean="0"/>
              <a:t> complex carbohydrates containing </a:t>
            </a:r>
            <a:r>
              <a:rPr lang="en-US" sz="2400" dirty="0" err="1" smtClean="0"/>
              <a:t>fibre</a:t>
            </a:r>
            <a:r>
              <a:rPr lang="en-US" sz="2400" dirty="0" smtClean="0"/>
              <a:t>, such as brown rice, whole-grain breads and cereals, fruits and vegetables.</a:t>
            </a:r>
          </a:p>
          <a:p>
            <a:pPr marL="342900" indent="-342900">
              <a:spcAft>
                <a:spcPts val="600"/>
              </a:spcAft>
              <a:buFont typeface="Arial" pitchFamily="34" charset="0"/>
              <a:buChar char="•"/>
            </a:pPr>
            <a:r>
              <a:rPr lang="en-US" sz="2400" dirty="0" smtClean="0"/>
              <a:t>Dairy products should be included daily for sufficient calcium provision. Low fat varieties are preferred.</a:t>
            </a:r>
          </a:p>
          <a:p>
            <a:pPr marL="342900" indent="-342900">
              <a:spcAft>
                <a:spcPts val="600"/>
              </a:spcAft>
              <a:buFont typeface="Arial" pitchFamily="34" charset="0"/>
              <a:buChar char="•"/>
            </a:pPr>
            <a:r>
              <a:rPr lang="en-US" sz="2400" dirty="0" smtClean="0"/>
              <a:t>Nutritious snack choices in between main meals may include fresh fruits, quick breads, crackers, yoghurt or cereal bars.</a:t>
            </a:r>
          </a:p>
          <a:p>
            <a:pPr marL="342900" indent="-342900">
              <a:spcAft>
                <a:spcPts val="600"/>
              </a:spcAft>
              <a:buFont typeface="Arial" pitchFamily="34" charset="0"/>
              <a:buChar char="•"/>
            </a:pPr>
            <a:r>
              <a:rPr lang="en-US" sz="2400" dirty="0" err="1" smtClean="0"/>
              <a:t>Emphasise</a:t>
            </a:r>
            <a:r>
              <a:rPr lang="en-US" sz="2400" dirty="0" smtClean="0"/>
              <a:t> on nutritious breakfast such as cereal topped with fresh fruits, bread with cheese and tomato, noodles with lean meat and green vegetables in soup.</a:t>
            </a:r>
          </a:p>
          <a:p>
            <a:pPr marL="342900" indent="-342900">
              <a:spcAft>
                <a:spcPts val="600"/>
              </a:spcAft>
              <a:buFont typeface="Arial" pitchFamily="34" charset="0"/>
              <a:buChar char="•"/>
            </a:pPr>
            <a:r>
              <a:rPr lang="en-US" sz="2400" dirty="0" smtClean="0"/>
              <a:t>Teenage boys need more energy, protein, magnesium and zinc for muscle and bone development and girls need more iron due to the onset of menstruation.</a:t>
            </a:r>
          </a:p>
        </p:txBody>
      </p:sp>
      <p:sp>
        <p:nvSpPr>
          <p:cNvPr id="7" name="Slide Number Placeholder 6"/>
          <p:cNvSpPr>
            <a:spLocks noGrp="1"/>
          </p:cNvSpPr>
          <p:nvPr>
            <p:ph type="sldNum" sz="quarter" idx="12"/>
          </p:nvPr>
        </p:nvSpPr>
        <p:spPr/>
        <p:txBody>
          <a:bodyPr/>
          <a:lstStyle/>
          <a:p>
            <a:fld id="{99B7B5DF-5DA9-46A7-9A59-86908C82C3B1}" type="slidenum">
              <a:rPr lang="en-US" smtClean="0"/>
              <a:t>48</a:t>
            </a:fld>
            <a:endParaRPr lang="en-US" dirty="0"/>
          </a:p>
        </p:txBody>
      </p:sp>
    </p:spTree>
    <p:extLst>
      <p:ext uri="{BB962C8B-B14F-4D97-AF65-F5344CB8AC3E}">
        <p14:creationId xmlns:p14="http://schemas.microsoft.com/office/powerpoint/2010/main" val="1414398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meals for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the elderly</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836712"/>
            <a:ext cx="8352928" cy="5724644"/>
          </a:xfrm>
          <a:prstGeom prst="rect">
            <a:avLst/>
          </a:prstGeom>
        </p:spPr>
        <p:txBody>
          <a:bodyPr wrap="square">
            <a:spAutoFit/>
          </a:bodyPr>
          <a:lstStyle/>
          <a:p>
            <a:pPr marL="342900" indent="-342900">
              <a:spcAft>
                <a:spcPts val="600"/>
              </a:spcAft>
              <a:buFont typeface="Arial" pitchFamily="34" charset="0"/>
              <a:buChar char="•"/>
            </a:pPr>
            <a:r>
              <a:rPr lang="en-US" sz="2400" dirty="0" smtClean="0"/>
              <a:t>As the elderly have decreased energy needs and therefore eat less, their choices must be more nutrient-dense than those for other groups of people.</a:t>
            </a:r>
          </a:p>
          <a:p>
            <a:pPr marL="342900" indent="-342900">
              <a:spcAft>
                <a:spcPts val="600"/>
              </a:spcAft>
              <a:buFont typeface="Arial" pitchFamily="34" charset="0"/>
              <a:buChar char="•"/>
            </a:pPr>
            <a:r>
              <a:rPr lang="en-US" sz="2400" dirty="0" smtClean="0"/>
              <a:t>Offer moderately sized meals or even half portions.</a:t>
            </a:r>
          </a:p>
          <a:p>
            <a:pPr marL="342900" indent="-342900">
              <a:spcAft>
                <a:spcPts val="600"/>
              </a:spcAft>
              <a:buFont typeface="Arial" pitchFamily="34" charset="0"/>
              <a:buChar char="•"/>
            </a:pPr>
            <a:r>
              <a:rPr lang="en-US" sz="2400" dirty="0" err="1" smtClean="0"/>
              <a:t>Emphasise</a:t>
            </a:r>
            <a:r>
              <a:rPr lang="en-US" sz="2400" dirty="0" smtClean="0"/>
              <a:t> high-</a:t>
            </a:r>
            <a:r>
              <a:rPr lang="en-US" sz="2400" dirty="0" err="1" smtClean="0"/>
              <a:t>fibre</a:t>
            </a:r>
            <a:r>
              <a:rPr lang="en-US" sz="2400" dirty="0" smtClean="0"/>
              <a:t> foods such as fruits, vegetables and whole grains.</a:t>
            </a:r>
          </a:p>
          <a:p>
            <a:pPr marL="342900" indent="-342900">
              <a:spcAft>
                <a:spcPts val="600"/>
              </a:spcAft>
              <a:buFont typeface="Arial" pitchFamily="34" charset="0"/>
              <a:buChar char="•"/>
            </a:pPr>
            <a:r>
              <a:rPr lang="en-US" sz="2400" dirty="0" smtClean="0"/>
              <a:t>Dairy products such as milk and yoghurt are important sources of calcium, vitamin D, protein, potassium and vitamin B12.</a:t>
            </a:r>
          </a:p>
          <a:p>
            <a:pPr marL="342900" indent="-342900">
              <a:spcAft>
                <a:spcPts val="600"/>
              </a:spcAft>
              <a:buFont typeface="Arial" pitchFamily="34" charset="0"/>
              <a:buChar char="•"/>
            </a:pPr>
            <a:r>
              <a:rPr lang="en-US" sz="2400" dirty="0" smtClean="0"/>
              <a:t>Use herbs and spices to make foods more tasty and </a:t>
            </a:r>
            <a:r>
              <a:rPr lang="en-US" sz="2400" dirty="0" err="1" smtClean="0"/>
              <a:t>flavourful</a:t>
            </a:r>
            <a:r>
              <a:rPr lang="en-US" sz="2400" dirty="0" smtClean="0"/>
              <a:t> instead of salt.</a:t>
            </a:r>
          </a:p>
          <a:p>
            <a:pPr marL="342900" indent="-342900">
              <a:spcAft>
                <a:spcPts val="600"/>
              </a:spcAft>
              <a:buFont typeface="Arial" pitchFamily="34" charset="0"/>
              <a:buChar char="•"/>
            </a:pPr>
            <a:r>
              <a:rPr lang="en-US" sz="2400" dirty="0" smtClean="0"/>
              <a:t>Fluid intake to the elderly is crucial as they might have diminished sensitivity to dehydrate. </a:t>
            </a:r>
          </a:p>
          <a:p>
            <a:pPr marL="342900" indent="-342900">
              <a:spcAft>
                <a:spcPts val="600"/>
              </a:spcAft>
              <a:buFont typeface="Arial" pitchFamily="34" charset="0"/>
              <a:buChar char="•"/>
            </a:pPr>
            <a:r>
              <a:rPr lang="en-US" sz="2400" dirty="0" smtClean="0"/>
              <a:t>If chewing is a problem, softer foods can be chosen to provide a well-balanced diet.</a:t>
            </a:r>
          </a:p>
        </p:txBody>
      </p:sp>
      <p:sp>
        <p:nvSpPr>
          <p:cNvPr id="7" name="Slide Number Placeholder 6"/>
          <p:cNvSpPr>
            <a:spLocks noGrp="1"/>
          </p:cNvSpPr>
          <p:nvPr>
            <p:ph type="sldNum" sz="quarter" idx="12"/>
          </p:nvPr>
        </p:nvSpPr>
        <p:spPr/>
        <p:txBody>
          <a:bodyPr/>
          <a:lstStyle/>
          <a:p>
            <a:fld id="{99B7B5DF-5DA9-46A7-9A59-86908C82C3B1}" type="slidenum">
              <a:rPr lang="en-US" smtClean="0"/>
              <a:t>49</a:t>
            </a:fld>
            <a:endParaRPr lang="en-US" dirty="0"/>
          </a:p>
        </p:txBody>
      </p:sp>
    </p:spTree>
    <p:extLst>
      <p:ext uri="{BB962C8B-B14F-4D97-AF65-F5344CB8AC3E}">
        <p14:creationId xmlns:p14="http://schemas.microsoft.com/office/powerpoint/2010/main" val="1084758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Nutritional needs and dietary requirements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1446743"/>
            <a:ext cx="8352928" cy="3062377"/>
          </a:xfrm>
          <a:prstGeom prst="rect">
            <a:avLst/>
          </a:prstGeom>
        </p:spPr>
        <p:txBody>
          <a:bodyPr wrap="square">
            <a:spAutoFit/>
          </a:bodyPr>
          <a:lstStyle/>
          <a:p>
            <a:pPr marL="342900" indent="-342900">
              <a:spcAft>
                <a:spcPts val="600"/>
              </a:spcAft>
              <a:buFont typeface="Arial" pitchFamily="34" charset="0"/>
              <a:buChar char="•"/>
            </a:pPr>
            <a:r>
              <a:rPr lang="en-US" sz="2400" dirty="0"/>
              <a:t>Various groups of people have different nutritional </a:t>
            </a:r>
            <a:r>
              <a:rPr lang="en-US" sz="2400" dirty="0" smtClean="0"/>
              <a:t>needs and dietary requirements which includes:</a:t>
            </a:r>
          </a:p>
          <a:p>
            <a:pPr marL="800100" lvl="1" indent="-342900">
              <a:spcAft>
                <a:spcPts val="600"/>
              </a:spcAft>
              <a:buFont typeface="Arial" pitchFamily="34" charset="0"/>
              <a:buChar char="•"/>
            </a:pPr>
            <a:r>
              <a:rPr lang="en-US" sz="2400" dirty="0" smtClean="0"/>
              <a:t>infants</a:t>
            </a:r>
          </a:p>
          <a:p>
            <a:pPr marL="800100" lvl="1" indent="-342900">
              <a:spcAft>
                <a:spcPts val="600"/>
              </a:spcAft>
              <a:buFont typeface="Arial" pitchFamily="34" charset="0"/>
              <a:buChar char="•"/>
            </a:pPr>
            <a:r>
              <a:rPr lang="en-US" sz="2400" dirty="0" smtClean="0"/>
              <a:t>toddlers </a:t>
            </a:r>
          </a:p>
          <a:p>
            <a:pPr marL="800100" lvl="1" indent="-342900">
              <a:spcAft>
                <a:spcPts val="600"/>
              </a:spcAft>
              <a:buFont typeface="Arial" pitchFamily="34" charset="0"/>
              <a:buChar char="•"/>
            </a:pPr>
            <a:r>
              <a:rPr lang="en-US" sz="2400" dirty="0" smtClean="0"/>
              <a:t>adolescents </a:t>
            </a:r>
          </a:p>
          <a:p>
            <a:pPr marL="800100" lvl="1" indent="-342900">
              <a:spcAft>
                <a:spcPts val="600"/>
              </a:spcAft>
              <a:buFont typeface="Arial" pitchFamily="34" charset="0"/>
              <a:buChar char="•"/>
            </a:pPr>
            <a:r>
              <a:rPr lang="en-US" sz="2400" dirty="0" smtClean="0"/>
              <a:t>adults </a:t>
            </a:r>
          </a:p>
          <a:p>
            <a:pPr marL="800100" lvl="1" indent="-342900">
              <a:spcAft>
                <a:spcPts val="600"/>
              </a:spcAft>
              <a:buFont typeface="Arial" pitchFamily="34" charset="0"/>
              <a:buChar char="•"/>
            </a:pPr>
            <a:r>
              <a:rPr lang="en-US" sz="2400" dirty="0"/>
              <a:t>t</a:t>
            </a:r>
            <a:r>
              <a:rPr lang="en-US" sz="2400" dirty="0" smtClean="0"/>
              <a:t>he elderly</a:t>
            </a:r>
          </a:p>
        </p:txBody>
      </p:sp>
      <p:sp>
        <p:nvSpPr>
          <p:cNvPr id="7" name="Slide Number Placeholder 6"/>
          <p:cNvSpPr>
            <a:spLocks noGrp="1"/>
          </p:cNvSpPr>
          <p:nvPr>
            <p:ph type="sldNum" sz="quarter" idx="12"/>
          </p:nvPr>
        </p:nvSpPr>
        <p:spPr/>
        <p:txBody>
          <a:bodyPr/>
          <a:lstStyle/>
          <a:p>
            <a:fld id="{99B7B5DF-5DA9-46A7-9A59-86908C82C3B1}" type="slidenum">
              <a:rPr lang="en-US" smtClean="0"/>
              <a:t>5</a:t>
            </a:fld>
            <a:endParaRPr lang="en-US" dirty="0"/>
          </a:p>
        </p:txBody>
      </p:sp>
    </p:spTree>
    <p:extLst>
      <p:ext uri="{BB962C8B-B14F-4D97-AF65-F5344CB8AC3E}">
        <p14:creationId xmlns:p14="http://schemas.microsoft.com/office/powerpoint/2010/main" val="231367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00164"/>
          </a:xfrm>
          <a:prstGeom prst="rect">
            <a:avLst/>
          </a:prstGeom>
        </p:spPr>
        <p:txBody>
          <a:bodyPr wrap="square">
            <a:spAutoFit/>
          </a:bodyPr>
          <a:lstStyle/>
          <a:p>
            <a:pPr lvl="0"/>
            <a:r>
              <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a:t>
            </a:r>
            <a:r>
              <a:rPr lang="en-US" sz="33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meals for people </a:t>
            </a:r>
            <a:r>
              <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on weight management</a:t>
            </a:r>
            <a:endParaRPr lang="en-US" sz="33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1415092"/>
            <a:ext cx="8352928" cy="4678204"/>
          </a:xfrm>
          <a:prstGeom prst="rect">
            <a:avLst/>
          </a:prstGeom>
        </p:spPr>
        <p:txBody>
          <a:bodyPr wrap="square">
            <a:spAutoFit/>
          </a:bodyPr>
          <a:lstStyle/>
          <a:p>
            <a:pPr marL="342900" indent="-342900">
              <a:spcAft>
                <a:spcPts val="600"/>
              </a:spcAft>
              <a:buFont typeface="Arial" pitchFamily="34" charset="0"/>
              <a:buChar char="•"/>
            </a:pPr>
            <a:r>
              <a:rPr lang="en-US" sz="2400" dirty="0" smtClean="0"/>
              <a:t>Energy intake should not be overly restricted. Normal practice is to reduce 500 kcal each day and this amount to about 0.45kg (1 pound) lost in a week, in any case, energy intake should not be restricted to below 1200 kcal because it is difficult to get adequate nutrients at this level. A progressive weight loss of 0.45kg to 0.9kg (1 to 2 pounds) a week is considered safe.</a:t>
            </a:r>
          </a:p>
          <a:p>
            <a:pPr marL="342900" indent="-342900">
              <a:spcAft>
                <a:spcPts val="600"/>
              </a:spcAft>
              <a:buFont typeface="Arial" pitchFamily="34" charset="0"/>
              <a:buChar char="•"/>
            </a:pPr>
            <a:r>
              <a:rPr lang="en-US" sz="2400" dirty="0" smtClean="0"/>
              <a:t>Fat should be restricted to about 30% or less of total energy intake, protein to 15% and carbohydrates to 55%. During weight loss, attention should be given to maintaining an adequate intake of vitamins and minerals.</a:t>
            </a:r>
          </a:p>
          <a:p>
            <a:pPr marL="342900" indent="-342900">
              <a:spcAft>
                <a:spcPts val="600"/>
              </a:spcAft>
              <a:buFont typeface="Arial" pitchFamily="34" charset="0"/>
              <a:buChar char="•"/>
            </a:pPr>
            <a:r>
              <a:rPr lang="en-US" sz="2400" dirty="0" smtClean="0"/>
              <a:t>Variety, balance and moderation are crucial to satisfying all nutritional needs.</a:t>
            </a:r>
          </a:p>
        </p:txBody>
      </p:sp>
      <p:sp>
        <p:nvSpPr>
          <p:cNvPr id="7" name="Slide Number Placeholder 6"/>
          <p:cNvSpPr>
            <a:spLocks noGrp="1"/>
          </p:cNvSpPr>
          <p:nvPr>
            <p:ph type="sldNum" sz="quarter" idx="12"/>
          </p:nvPr>
        </p:nvSpPr>
        <p:spPr/>
        <p:txBody>
          <a:bodyPr/>
          <a:lstStyle/>
          <a:p>
            <a:fld id="{99B7B5DF-5DA9-46A7-9A59-86908C82C3B1}" type="slidenum">
              <a:rPr lang="en-US" smtClean="0"/>
              <a:t>50</a:t>
            </a:fld>
            <a:endParaRPr lang="en-US" dirty="0"/>
          </a:p>
        </p:txBody>
      </p:sp>
    </p:spTree>
    <p:extLst>
      <p:ext uri="{BB962C8B-B14F-4D97-AF65-F5344CB8AC3E}">
        <p14:creationId xmlns:p14="http://schemas.microsoft.com/office/powerpoint/2010/main" val="684965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00164"/>
          </a:xfrm>
          <a:prstGeom prst="rect">
            <a:avLst/>
          </a:prstGeom>
        </p:spPr>
        <p:txBody>
          <a:bodyPr wrap="square">
            <a:spAutoFit/>
          </a:bodyPr>
          <a:lstStyle/>
          <a:p>
            <a:pPr lvl="0"/>
            <a:r>
              <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a:t>
            </a:r>
            <a:r>
              <a:rPr lang="en-US" sz="33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meals for people </a:t>
            </a:r>
            <a:r>
              <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on weight management</a:t>
            </a:r>
            <a:endParaRPr lang="en-US" sz="33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51</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54690648"/>
              </p:ext>
            </p:extLst>
          </p:nvPr>
        </p:nvGraphicFramePr>
        <p:xfrm>
          <a:off x="283900" y="799536"/>
          <a:ext cx="8392557" cy="4886960"/>
        </p:xfrm>
        <a:graphic>
          <a:graphicData uri="http://schemas.openxmlformats.org/drawingml/2006/table">
            <a:tbl>
              <a:tblPr firstRow="1" bandRow="1">
                <a:tableStyleId>{5C22544A-7EE6-4342-B048-85BDC9FD1C3A}</a:tableStyleId>
              </a:tblPr>
              <a:tblGrid>
                <a:gridCol w="1479788">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gridCol w="3744417">
                  <a:extLst>
                    <a:ext uri="{9D8B030D-6E8A-4147-A177-3AD203B41FA5}">
                      <a16:colId xmlns:a16="http://schemas.microsoft.com/office/drawing/2014/main" val="20002"/>
                    </a:ext>
                  </a:extLst>
                </a:gridCol>
              </a:tblGrid>
              <a:tr h="370840">
                <a:tc>
                  <a:txBody>
                    <a:bodyPr/>
                    <a:lstStyle/>
                    <a:p>
                      <a:r>
                        <a:rPr lang="en-US" dirty="0" smtClean="0"/>
                        <a:t>Food group</a:t>
                      </a:r>
                      <a:endParaRPr lang="en-US" dirty="0"/>
                    </a:p>
                  </a:txBody>
                  <a:tcPr/>
                </a:tc>
                <a:tc>
                  <a:txBody>
                    <a:bodyPr/>
                    <a:lstStyle/>
                    <a:p>
                      <a:r>
                        <a:rPr lang="en-US" dirty="0" smtClean="0"/>
                        <a:t>Instead of</a:t>
                      </a:r>
                      <a:endParaRPr lang="en-US" dirty="0"/>
                    </a:p>
                  </a:txBody>
                  <a:tcPr/>
                </a:tc>
                <a:tc>
                  <a:txBody>
                    <a:bodyPr/>
                    <a:lstStyle/>
                    <a:p>
                      <a:r>
                        <a:rPr lang="en-US" dirty="0" smtClean="0"/>
                        <a:t>Replace with</a:t>
                      </a:r>
                      <a:endParaRPr lang="en-US" dirty="0"/>
                    </a:p>
                  </a:txBody>
                  <a:tcPr/>
                </a:tc>
                <a:extLst>
                  <a:ext uri="{0D108BD9-81ED-4DB2-BD59-A6C34878D82A}">
                    <a16:rowId xmlns:a16="http://schemas.microsoft.com/office/drawing/2014/main" val="10000"/>
                  </a:ext>
                </a:extLst>
              </a:tr>
              <a:tr h="370840">
                <a:tc>
                  <a:txBody>
                    <a:bodyPr/>
                    <a:lstStyle/>
                    <a:p>
                      <a:r>
                        <a:rPr lang="en-US" dirty="0" smtClean="0"/>
                        <a:t>Meat</a:t>
                      </a:r>
                      <a:r>
                        <a:rPr lang="en-US" baseline="0" dirty="0" smtClean="0"/>
                        <a:t> group</a:t>
                      </a:r>
                      <a:endParaRPr lang="en-US" dirty="0"/>
                    </a:p>
                  </a:txBody>
                  <a:tcPr/>
                </a:tc>
                <a:tc>
                  <a:txBody>
                    <a:bodyPr/>
                    <a:lstStyle/>
                    <a:p>
                      <a:r>
                        <a:rPr lang="en-US" dirty="0" smtClean="0"/>
                        <a:t>Fatty beef like ribs and brisket</a:t>
                      </a:r>
                      <a:endParaRPr lang="en-US" dirty="0"/>
                    </a:p>
                  </a:txBody>
                  <a:tcPr/>
                </a:tc>
                <a:tc>
                  <a:txBody>
                    <a:bodyPr/>
                    <a:lstStyle/>
                    <a:p>
                      <a:r>
                        <a:rPr lang="en-US" dirty="0" smtClean="0"/>
                        <a:t>Lean beef like loin with fat trimmed</a:t>
                      </a:r>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r>
                        <a:rPr lang="en-US" dirty="0" smtClean="0"/>
                        <a:t>Fatty pork like spareribs</a:t>
                      </a:r>
                      <a:endParaRPr lang="en-US" dirty="0"/>
                    </a:p>
                  </a:txBody>
                  <a:tcPr/>
                </a:tc>
                <a:tc>
                  <a:txBody>
                    <a:bodyPr/>
                    <a:lstStyle/>
                    <a:p>
                      <a:r>
                        <a:rPr lang="en-US" dirty="0" smtClean="0"/>
                        <a:t>Pork tenderloin</a:t>
                      </a:r>
                      <a:r>
                        <a:rPr lang="en-US" baseline="0" dirty="0" smtClean="0"/>
                        <a:t> with fat trimmed</a:t>
                      </a:r>
                      <a:endParaRPr lang="en-US" dirty="0"/>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r>
                        <a:rPr lang="en-US" dirty="0" smtClean="0"/>
                        <a:t>Whole eggs</a:t>
                      </a:r>
                      <a:endParaRPr lang="en-US" dirty="0"/>
                    </a:p>
                  </a:txBody>
                  <a:tcPr/>
                </a:tc>
                <a:tc>
                  <a:txBody>
                    <a:bodyPr/>
                    <a:lstStyle/>
                    <a:p>
                      <a:r>
                        <a:rPr lang="en-US" dirty="0" smtClean="0"/>
                        <a:t>Egg whites</a:t>
                      </a:r>
                      <a:endParaRPr lang="en-US" dirty="0"/>
                    </a:p>
                  </a:txBody>
                  <a:tcPr/>
                </a:tc>
                <a:extLst>
                  <a:ext uri="{0D108BD9-81ED-4DB2-BD59-A6C34878D82A}">
                    <a16:rowId xmlns:a16="http://schemas.microsoft.com/office/drawing/2014/main" val="10003"/>
                  </a:ext>
                </a:extLst>
              </a:tr>
              <a:tr h="370840">
                <a:tc>
                  <a:txBody>
                    <a:bodyPr/>
                    <a:lstStyle/>
                    <a:p>
                      <a:endParaRPr lang="en-US" dirty="0"/>
                    </a:p>
                  </a:txBody>
                  <a:tcPr/>
                </a:tc>
                <a:tc>
                  <a:txBody>
                    <a:bodyPr/>
                    <a:lstStyle/>
                    <a:p>
                      <a:r>
                        <a:rPr lang="en-US" dirty="0" smtClean="0"/>
                        <a:t>Oil-packed canned fish</a:t>
                      </a:r>
                      <a:endParaRPr lang="en-US" dirty="0"/>
                    </a:p>
                  </a:txBody>
                  <a:tcPr/>
                </a:tc>
                <a:tc>
                  <a:txBody>
                    <a:bodyPr/>
                    <a:lstStyle/>
                    <a:p>
                      <a:r>
                        <a:rPr lang="en-US" dirty="0" smtClean="0"/>
                        <a:t>Water-packed canned fish</a:t>
                      </a:r>
                      <a:endParaRPr lang="en-US" dirty="0"/>
                    </a:p>
                  </a:txBody>
                  <a:tcPr/>
                </a:tc>
                <a:extLst>
                  <a:ext uri="{0D108BD9-81ED-4DB2-BD59-A6C34878D82A}">
                    <a16:rowId xmlns:a16="http://schemas.microsoft.com/office/drawing/2014/main" val="10004"/>
                  </a:ext>
                </a:extLst>
              </a:tr>
              <a:tr h="370840">
                <a:tc>
                  <a:txBody>
                    <a:bodyPr/>
                    <a:lstStyle/>
                    <a:p>
                      <a:r>
                        <a:rPr lang="en-US" dirty="0" smtClean="0"/>
                        <a:t>Cereal and grains</a:t>
                      </a:r>
                      <a:endParaRPr lang="en-US" dirty="0"/>
                    </a:p>
                  </a:txBody>
                  <a:tcPr/>
                </a:tc>
                <a:tc>
                  <a:txBody>
                    <a:bodyPr/>
                    <a:lstStyle/>
                    <a:p>
                      <a:r>
                        <a:rPr lang="en-US" dirty="0" smtClean="0"/>
                        <a:t>Pasta with white sauce</a:t>
                      </a:r>
                      <a:endParaRPr lang="en-US" dirty="0"/>
                    </a:p>
                  </a:txBody>
                  <a:tcPr/>
                </a:tc>
                <a:tc>
                  <a:txBody>
                    <a:bodyPr/>
                    <a:lstStyle/>
                    <a:p>
                      <a:r>
                        <a:rPr lang="en-US" dirty="0" smtClean="0"/>
                        <a:t>Pasta with tomato sauce</a:t>
                      </a:r>
                      <a:endParaRPr lang="en-US" dirty="0"/>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r>
                        <a:rPr lang="en-US" dirty="0" smtClean="0"/>
                        <a:t>White rice</a:t>
                      </a:r>
                      <a:endParaRPr lang="en-US" dirty="0"/>
                    </a:p>
                  </a:txBody>
                  <a:tcPr/>
                </a:tc>
                <a:tc>
                  <a:txBody>
                    <a:bodyPr/>
                    <a:lstStyle/>
                    <a:p>
                      <a:r>
                        <a:rPr lang="en-US" dirty="0" smtClean="0"/>
                        <a:t>Brown</a:t>
                      </a:r>
                      <a:r>
                        <a:rPr lang="en-US" baseline="0" dirty="0" smtClean="0"/>
                        <a:t> or red rice</a:t>
                      </a:r>
                      <a:endParaRPr lang="en-US" dirty="0"/>
                    </a:p>
                  </a:txBody>
                  <a:tcPr/>
                </a:tc>
                <a:extLst>
                  <a:ext uri="{0D108BD9-81ED-4DB2-BD59-A6C34878D82A}">
                    <a16:rowId xmlns:a16="http://schemas.microsoft.com/office/drawing/2014/main" val="10006"/>
                  </a:ext>
                </a:extLst>
              </a:tr>
              <a:tr h="370840">
                <a:tc>
                  <a:txBody>
                    <a:bodyPr/>
                    <a:lstStyle/>
                    <a:p>
                      <a:r>
                        <a:rPr lang="en-US" dirty="0" smtClean="0"/>
                        <a:t>Dairy products</a:t>
                      </a:r>
                      <a:endParaRPr lang="en-US" dirty="0"/>
                    </a:p>
                  </a:txBody>
                  <a:tcPr/>
                </a:tc>
                <a:tc>
                  <a:txBody>
                    <a:bodyPr/>
                    <a:lstStyle/>
                    <a:p>
                      <a:r>
                        <a:rPr lang="en-US" dirty="0" smtClean="0"/>
                        <a:t>Whole milk</a:t>
                      </a:r>
                      <a:endParaRPr lang="en-US" dirty="0"/>
                    </a:p>
                  </a:txBody>
                  <a:tcPr/>
                </a:tc>
                <a:tc>
                  <a:txBody>
                    <a:bodyPr/>
                    <a:lstStyle/>
                    <a:p>
                      <a:r>
                        <a:rPr lang="en-US" dirty="0" smtClean="0"/>
                        <a:t>Low fat (1%) or</a:t>
                      </a:r>
                      <a:r>
                        <a:rPr lang="en-US" baseline="0" dirty="0" smtClean="0"/>
                        <a:t> fat free milk</a:t>
                      </a:r>
                      <a:endParaRPr lang="en-US" dirty="0"/>
                    </a:p>
                  </a:txBody>
                  <a:tcPr/>
                </a:tc>
                <a:extLst>
                  <a:ext uri="{0D108BD9-81ED-4DB2-BD59-A6C34878D82A}">
                    <a16:rowId xmlns:a16="http://schemas.microsoft.com/office/drawing/2014/main" val="10007"/>
                  </a:ext>
                </a:extLst>
              </a:tr>
              <a:tr h="370840">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Evaporated milk</a:t>
                      </a:r>
                      <a:endParaRPr lang="en-US" dirty="0"/>
                    </a:p>
                  </a:txBody>
                  <a:tcPr/>
                </a:tc>
                <a:tc>
                  <a:txBody>
                    <a:bodyPr/>
                    <a:lstStyle/>
                    <a:p>
                      <a:r>
                        <a:rPr lang="en-US" dirty="0" smtClean="0"/>
                        <a:t>Skimmed</a:t>
                      </a:r>
                      <a:r>
                        <a:rPr lang="en-US" baseline="0" dirty="0" smtClean="0"/>
                        <a:t> evaporated milk or low fat milk</a:t>
                      </a:r>
                      <a:endParaRPr lang="en-US" dirty="0"/>
                    </a:p>
                  </a:txBody>
                  <a:tcPr/>
                </a:tc>
                <a:extLst>
                  <a:ext uri="{0D108BD9-81ED-4DB2-BD59-A6C34878D82A}">
                    <a16:rowId xmlns:a16="http://schemas.microsoft.com/office/drawing/2014/main" val="10008"/>
                  </a:ext>
                </a:extLst>
              </a:tr>
              <a:tr h="370840">
                <a:tc>
                  <a:txBody>
                    <a:bodyPr/>
                    <a:lstStyle/>
                    <a:p>
                      <a:endParaRPr lang="en-US"/>
                    </a:p>
                  </a:txBody>
                  <a:tcPr/>
                </a:tc>
                <a:tc>
                  <a:txBody>
                    <a:bodyPr/>
                    <a:lstStyle/>
                    <a:p>
                      <a:r>
                        <a:rPr lang="en-US" dirty="0" smtClean="0"/>
                        <a:t>Ice</a:t>
                      </a:r>
                      <a:r>
                        <a:rPr lang="en-US" baseline="0" dirty="0" smtClean="0"/>
                        <a:t> cream</a:t>
                      </a:r>
                      <a:endParaRPr lang="en-US" dirty="0"/>
                    </a:p>
                  </a:txBody>
                  <a:tcPr/>
                </a:tc>
                <a:tc>
                  <a:txBody>
                    <a:bodyPr/>
                    <a:lstStyle/>
                    <a:p>
                      <a:r>
                        <a:rPr lang="en-US" dirty="0" smtClean="0"/>
                        <a:t>Low fat yoghurt</a:t>
                      </a:r>
                      <a:endParaRPr lang="en-US" dirty="0"/>
                    </a:p>
                  </a:txBody>
                  <a:tcPr/>
                </a:tc>
                <a:extLst>
                  <a:ext uri="{0D108BD9-81ED-4DB2-BD59-A6C34878D82A}">
                    <a16:rowId xmlns:a16="http://schemas.microsoft.com/office/drawing/2014/main" val="10009"/>
                  </a:ext>
                </a:extLst>
              </a:tr>
              <a:tr h="370840">
                <a:tc>
                  <a:txBody>
                    <a:bodyPr/>
                    <a:lstStyle/>
                    <a:p>
                      <a:endParaRPr lang="en-US"/>
                    </a:p>
                  </a:txBody>
                  <a:tcPr/>
                </a:tc>
                <a:tc>
                  <a:txBody>
                    <a:bodyPr/>
                    <a:lstStyle/>
                    <a:p>
                      <a:r>
                        <a:rPr lang="en-US" dirty="0" smtClean="0"/>
                        <a:t>Regular cottage cheese</a:t>
                      </a:r>
                      <a:endParaRPr lang="en-US" dirty="0"/>
                    </a:p>
                  </a:txBody>
                  <a:tcPr/>
                </a:tc>
                <a:tc>
                  <a:txBody>
                    <a:bodyPr/>
                    <a:lstStyle/>
                    <a:p>
                      <a:r>
                        <a:rPr lang="en-US" dirty="0" smtClean="0"/>
                        <a:t>Low-fat cottage cheese</a:t>
                      </a:r>
                      <a:endParaRPr lang="en-US"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329209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meals for celebration </a:t>
            </a:r>
          </a:p>
        </p:txBody>
      </p:sp>
      <p:sp>
        <p:nvSpPr>
          <p:cNvPr id="5" name="Rectangle 4"/>
          <p:cNvSpPr/>
          <p:nvPr/>
        </p:nvSpPr>
        <p:spPr>
          <a:xfrm>
            <a:off x="323528" y="980728"/>
            <a:ext cx="8352928" cy="3939540"/>
          </a:xfrm>
          <a:prstGeom prst="rect">
            <a:avLst/>
          </a:prstGeom>
        </p:spPr>
        <p:txBody>
          <a:bodyPr wrap="square">
            <a:spAutoFit/>
          </a:bodyPr>
          <a:lstStyle/>
          <a:p>
            <a:pPr marL="342900" indent="-342900">
              <a:spcAft>
                <a:spcPts val="600"/>
              </a:spcAft>
              <a:buFont typeface="Arial" pitchFamily="34" charset="0"/>
              <a:buChar char="•"/>
            </a:pPr>
            <a:r>
              <a:rPr lang="en-US" sz="2400" dirty="0" smtClean="0"/>
              <a:t>Food is not only eaten to satisfy the hunger, but also to satisfy the social and emotional needs. When sharing food with others, love, pride, friendship and a sense of belonging are also developed. </a:t>
            </a:r>
          </a:p>
          <a:p>
            <a:pPr marL="342900" indent="-342900">
              <a:spcAft>
                <a:spcPts val="600"/>
              </a:spcAft>
              <a:buFont typeface="Arial" pitchFamily="34" charset="0"/>
              <a:buChar char="•"/>
            </a:pPr>
            <a:r>
              <a:rPr lang="en-US" sz="2400" dirty="0" smtClean="0"/>
              <a:t>People celebrate special events by feasting on special foods and dishes.</a:t>
            </a:r>
          </a:p>
          <a:p>
            <a:pPr marL="342900" indent="-342900">
              <a:spcAft>
                <a:spcPts val="600"/>
              </a:spcAft>
              <a:buFont typeface="Arial" pitchFamily="34" charset="0"/>
              <a:buChar char="•"/>
            </a:pPr>
            <a:r>
              <a:rPr lang="en-US" sz="2400" dirty="0" smtClean="0"/>
              <a:t>When planning meals for celebration, consider the age group of the guests, number of guests and the reason for celebration. Special arrangements may be needed for food preparation and table setting.</a:t>
            </a:r>
          </a:p>
        </p:txBody>
      </p:sp>
      <p:sp>
        <p:nvSpPr>
          <p:cNvPr id="7" name="Slide Number Placeholder 6"/>
          <p:cNvSpPr>
            <a:spLocks noGrp="1"/>
          </p:cNvSpPr>
          <p:nvPr>
            <p:ph type="sldNum" sz="quarter" idx="12"/>
          </p:nvPr>
        </p:nvSpPr>
        <p:spPr/>
        <p:txBody>
          <a:bodyPr/>
          <a:lstStyle/>
          <a:p>
            <a:fld id="{99B7B5DF-5DA9-46A7-9A59-86908C82C3B1}" type="slidenum">
              <a:rPr lang="en-US" smtClean="0"/>
              <a:t>52</a:t>
            </a:fld>
            <a:endParaRPr lang="en-US" dirty="0"/>
          </a:p>
        </p:txBody>
      </p:sp>
    </p:spTree>
    <p:extLst>
      <p:ext uri="{BB962C8B-B14F-4D97-AF65-F5344CB8AC3E}">
        <p14:creationId xmlns:p14="http://schemas.microsoft.com/office/powerpoint/2010/main" val="3589594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Principles in food preparation</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4031873"/>
          </a:xfrm>
          <a:prstGeom prst="rect">
            <a:avLst/>
          </a:prstGeom>
        </p:spPr>
        <p:txBody>
          <a:bodyPr wrap="square">
            <a:spAutoFit/>
          </a:bodyPr>
          <a:lstStyle/>
          <a:p>
            <a:pPr marL="342900" indent="-342900">
              <a:spcAft>
                <a:spcPts val="600"/>
              </a:spcAft>
              <a:buFont typeface="Arial" pitchFamily="34" charset="0"/>
              <a:buChar char="•"/>
            </a:pPr>
            <a:r>
              <a:rPr lang="en-US" sz="2400" dirty="0" smtClean="0"/>
              <a:t>Balance in </a:t>
            </a:r>
            <a:r>
              <a:rPr lang="en-US" sz="2400" dirty="0" err="1" smtClean="0"/>
              <a:t>colours</a:t>
            </a:r>
            <a:r>
              <a:rPr lang="en-US" sz="2400" dirty="0" smtClean="0"/>
              <a:t>, shapes, textures and </a:t>
            </a:r>
            <a:r>
              <a:rPr lang="en-US" sz="2400" dirty="0" err="1" smtClean="0"/>
              <a:t>flavours</a:t>
            </a:r>
            <a:endParaRPr lang="en-US" sz="2400" dirty="0" smtClean="0"/>
          </a:p>
          <a:p>
            <a:pPr marL="342900" indent="-342900">
              <a:spcAft>
                <a:spcPts val="600"/>
              </a:spcAft>
              <a:buFont typeface="Arial" pitchFamily="34" charset="0"/>
              <a:buChar char="•"/>
            </a:pPr>
            <a:r>
              <a:rPr lang="en-US" sz="2400" dirty="0" smtClean="0"/>
              <a:t>Match overall portion size with the plate size</a:t>
            </a:r>
          </a:p>
          <a:p>
            <a:pPr marL="342900" indent="-342900">
              <a:spcAft>
                <a:spcPts val="600"/>
              </a:spcAft>
              <a:buFont typeface="Arial" pitchFamily="34" charset="0"/>
              <a:buChar char="•"/>
            </a:pPr>
            <a:r>
              <a:rPr lang="en-US" sz="2400" dirty="0" smtClean="0"/>
              <a:t>Balance the portion sizes of various items on the plate</a:t>
            </a:r>
          </a:p>
          <a:p>
            <a:pPr marL="342900" indent="-342900">
              <a:spcAft>
                <a:spcPts val="600"/>
              </a:spcAft>
              <a:buFont typeface="Arial" pitchFamily="34" charset="0"/>
              <a:buChar char="•"/>
            </a:pPr>
            <a:r>
              <a:rPr lang="en-US" sz="2400" dirty="0" smtClean="0"/>
              <a:t>Keep food off the rim of the plate</a:t>
            </a:r>
          </a:p>
          <a:p>
            <a:pPr marL="342900" indent="-342900">
              <a:spcAft>
                <a:spcPts val="600"/>
              </a:spcAft>
              <a:buFont typeface="Arial" pitchFamily="34" charset="0"/>
              <a:buChar char="•"/>
            </a:pPr>
            <a:r>
              <a:rPr lang="en-US" sz="2400" dirty="0" smtClean="0"/>
              <a:t>Make the garnish count</a:t>
            </a:r>
          </a:p>
          <a:p>
            <a:pPr marL="342900" indent="-342900">
              <a:spcAft>
                <a:spcPts val="600"/>
              </a:spcAft>
              <a:buFont typeface="Arial" pitchFamily="34" charset="0"/>
              <a:buChar char="•"/>
            </a:pPr>
            <a:r>
              <a:rPr lang="en-US" sz="2400" dirty="0" smtClean="0"/>
              <a:t>Keep it simple</a:t>
            </a:r>
          </a:p>
          <a:p>
            <a:pPr marL="342900" indent="-342900">
              <a:spcAft>
                <a:spcPts val="600"/>
              </a:spcAft>
              <a:buFont typeface="Arial" pitchFamily="34" charset="0"/>
              <a:buChar char="•"/>
            </a:pPr>
            <a:r>
              <a:rPr lang="en-US" sz="2400" dirty="0" smtClean="0"/>
              <a:t>Serve hot foods hot and on hot plates</a:t>
            </a:r>
          </a:p>
          <a:p>
            <a:pPr marL="342900" indent="-342900">
              <a:spcAft>
                <a:spcPts val="600"/>
              </a:spcAft>
              <a:buFont typeface="Arial" pitchFamily="34" charset="0"/>
              <a:buChar char="•"/>
            </a:pPr>
            <a:r>
              <a:rPr lang="en-US" sz="2400" dirty="0"/>
              <a:t>Serve </a:t>
            </a:r>
            <a:r>
              <a:rPr lang="en-US" sz="2400" dirty="0" smtClean="0"/>
              <a:t>cold </a:t>
            </a:r>
            <a:r>
              <a:rPr lang="en-US" sz="2400" dirty="0"/>
              <a:t>foods </a:t>
            </a:r>
            <a:r>
              <a:rPr lang="en-US" sz="2400" dirty="0" smtClean="0"/>
              <a:t>cold </a:t>
            </a:r>
            <a:r>
              <a:rPr lang="en-US" sz="2400" dirty="0"/>
              <a:t>and on </a:t>
            </a:r>
            <a:r>
              <a:rPr lang="en-US" sz="2400" dirty="0" smtClean="0"/>
              <a:t>cold </a:t>
            </a:r>
            <a:r>
              <a:rPr lang="en-US" sz="2400" dirty="0"/>
              <a:t>plates</a:t>
            </a:r>
          </a:p>
          <a:p>
            <a:pPr marL="342900" indent="-342900">
              <a:spcAft>
                <a:spcPts val="600"/>
              </a:spcAft>
              <a:buFont typeface="Arial" pitchFamily="34" charset="0"/>
              <a:buChar char="•"/>
            </a:pPr>
            <a:endParaRPr lang="en-US" sz="2400" dirty="0" smtClean="0"/>
          </a:p>
        </p:txBody>
      </p:sp>
      <p:sp>
        <p:nvSpPr>
          <p:cNvPr id="7" name="Slide Number Placeholder 6"/>
          <p:cNvSpPr>
            <a:spLocks noGrp="1"/>
          </p:cNvSpPr>
          <p:nvPr>
            <p:ph type="sldNum" sz="quarter" idx="12"/>
          </p:nvPr>
        </p:nvSpPr>
        <p:spPr/>
        <p:txBody>
          <a:bodyPr/>
          <a:lstStyle/>
          <a:p>
            <a:fld id="{99B7B5DF-5DA9-46A7-9A59-86908C82C3B1}" type="slidenum">
              <a:rPr lang="en-US" smtClean="0"/>
              <a:t>53</a:t>
            </a:fld>
            <a:endParaRPr lang="en-US" dirty="0"/>
          </a:p>
        </p:txBody>
      </p:sp>
    </p:spTree>
    <p:extLst>
      <p:ext uri="{BB962C8B-B14F-4D97-AF65-F5344CB8AC3E}">
        <p14:creationId xmlns:p14="http://schemas.microsoft.com/office/powerpoint/2010/main" val="701034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 presentation in buffet</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2985433"/>
          </a:xfrm>
          <a:prstGeom prst="rect">
            <a:avLst/>
          </a:prstGeom>
        </p:spPr>
        <p:txBody>
          <a:bodyPr wrap="square">
            <a:spAutoFit/>
          </a:bodyPr>
          <a:lstStyle/>
          <a:p>
            <a:pPr marL="342900" indent="-342900">
              <a:spcAft>
                <a:spcPts val="600"/>
              </a:spcAft>
              <a:buFont typeface="Arial" pitchFamily="34" charset="0"/>
              <a:buChar char="•"/>
            </a:pPr>
            <a:r>
              <a:rPr lang="en-US" sz="2400" dirty="0" smtClean="0"/>
              <a:t>A buffet should look lavish and plentiful. The appearance of an abundance of food beautifully laid out is exciting and stimulating to the appetite.</a:t>
            </a:r>
          </a:p>
          <a:p>
            <a:pPr marL="342900" indent="-342900">
              <a:spcAft>
                <a:spcPts val="600"/>
              </a:spcAft>
              <a:buFont typeface="Arial" pitchFamily="34" charset="0"/>
              <a:buChar char="•"/>
            </a:pPr>
            <a:r>
              <a:rPr lang="en-US" sz="2400" dirty="0" smtClean="0"/>
              <a:t>Points to consider:</a:t>
            </a:r>
          </a:p>
          <a:p>
            <a:pPr marL="800100" lvl="1" indent="-342900">
              <a:spcAft>
                <a:spcPts val="600"/>
              </a:spcAft>
              <a:buFont typeface="Arial" pitchFamily="34" charset="0"/>
              <a:buChar char="•"/>
            </a:pPr>
            <a:r>
              <a:rPr lang="en-US" sz="2400" dirty="0" smtClean="0"/>
              <a:t>A variety of </a:t>
            </a:r>
            <a:r>
              <a:rPr lang="en-US" sz="2400" dirty="0" err="1" smtClean="0"/>
              <a:t>colours</a:t>
            </a:r>
            <a:r>
              <a:rPr lang="en-US" sz="2400" dirty="0" smtClean="0"/>
              <a:t> </a:t>
            </a:r>
          </a:p>
          <a:p>
            <a:pPr marL="800100" lvl="1" indent="-342900">
              <a:spcAft>
                <a:spcPts val="600"/>
              </a:spcAft>
              <a:buFont typeface="Arial" pitchFamily="34" charset="0"/>
              <a:buChar char="•"/>
            </a:pPr>
            <a:r>
              <a:rPr lang="en-US" sz="2400" dirty="0" smtClean="0"/>
              <a:t>Height of foods on tray</a:t>
            </a:r>
          </a:p>
          <a:p>
            <a:pPr marL="800100" lvl="1" indent="-342900">
              <a:spcAft>
                <a:spcPts val="600"/>
              </a:spcAft>
              <a:buFont typeface="Arial" pitchFamily="34" charset="0"/>
              <a:buChar char="•"/>
            </a:pPr>
            <a:r>
              <a:rPr lang="en-US" sz="2400" dirty="0" smtClean="0"/>
              <a:t>Proper spacing between the trays</a:t>
            </a:r>
          </a:p>
        </p:txBody>
      </p:sp>
      <p:sp>
        <p:nvSpPr>
          <p:cNvPr id="7" name="Slide Number Placeholder 6"/>
          <p:cNvSpPr>
            <a:spLocks noGrp="1"/>
          </p:cNvSpPr>
          <p:nvPr>
            <p:ph type="sldNum" sz="quarter" idx="12"/>
          </p:nvPr>
        </p:nvSpPr>
        <p:spPr/>
        <p:txBody>
          <a:bodyPr/>
          <a:lstStyle/>
          <a:p>
            <a:fld id="{99B7B5DF-5DA9-46A7-9A59-86908C82C3B1}" type="slidenum">
              <a:rPr lang="en-US" smtClean="0"/>
              <a:t>54</a:t>
            </a:fld>
            <a:endParaRPr lang="en-US" dirty="0"/>
          </a:p>
        </p:txBody>
      </p:sp>
    </p:spTree>
    <p:extLst>
      <p:ext uri="{BB962C8B-B14F-4D97-AF65-F5344CB8AC3E}">
        <p14:creationId xmlns:p14="http://schemas.microsoft.com/office/powerpoint/2010/main" val="1436013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Development of creative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recipes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25264"/>
            <a:ext cx="8352928" cy="4678204"/>
          </a:xfrm>
          <a:prstGeom prst="rect">
            <a:avLst/>
          </a:prstGeom>
        </p:spPr>
        <p:txBody>
          <a:bodyPr wrap="square">
            <a:spAutoFit/>
          </a:bodyPr>
          <a:lstStyle/>
          <a:p>
            <a:pPr marL="342900" indent="-342900">
              <a:spcAft>
                <a:spcPts val="600"/>
              </a:spcAft>
              <a:buFont typeface="Arial" pitchFamily="34" charset="0"/>
              <a:buChar char="•"/>
            </a:pPr>
            <a:r>
              <a:rPr lang="en-US" sz="2400" dirty="0"/>
              <a:t>A recipe is a formula with weighed/measured ingredients with specific cooking procedures</a:t>
            </a:r>
            <a:r>
              <a:rPr lang="en-US" sz="2400" dirty="0" smtClean="0"/>
              <a:t>.</a:t>
            </a:r>
            <a:endParaRPr lang="en-US" sz="2400" dirty="0"/>
          </a:p>
          <a:p>
            <a:pPr marL="342900" indent="-342900">
              <a:spcAft>
                <a:spcPts val="600"/>
              </a:spcAft>
              <a:buFont typeface="Arial" pitchFamily="34" charset="0"/>
              <a:buChar char="•"/>
            </a:pPr>
            <a:r>
              <a:rPr lang="en-US" sz="2400" dirty="0" smtClean="0"/>
              <a:t>Recipe development requires specific information such as:</a:t>
            </a:r>
            <a:endParaRPr lang="en-US" sz="2400" dirty="0"/>
          </a:p>
          <a:p>
            <a:pPr marL="800100" lvl="1" indent="-342900">
              <a:buFont typeface="Arial" pitchFamily="34" charset="0"/>
              <a:buChar char="•"/>
            </a:pPr>
            <a:r>
              <a:rPr lang="en-US" sz="2400" dirty="0" smtClean="0"/>
              <a:t>Name </a:t>
            </a:r>
            <a:r>
              <a:rPr lang="en-US" sz="2400" dirty="0"/>
              <a:t>of food item</a:t>
            </a:r>
          </a:p>
          <a:p>
            <a:pPr marL="800100" lvl="1" indent="-342900">
              <a:buFont typeface="Arial" pitchFamily="34" charset="0"/>
              <a:buChar char="•"/>
            </a:pPr>
            <a:r>
              <a:rPr lang="en-US" sz="2400" dirty="0" smtClean="0"/>
              <a:t>Portion </a:t>
            </a:r>
            <a:r>
              <a:rPr lang="en-US" sz="2400" dirty="0"/>
              <a:t>size and number of portions</a:t>
            </a:r>
          </a:p>
          <a:p>
            <a:pPr marL="800100" lvl="1" indent="-342900">
              <a:buFont typeface="Arial" pitchFamily="34" charset="0"/>
              <a:buChar char="•"/>
            </a:pPr>
            <a:r>
              <a:rPr lang="en-US" sz="2400" dirty="0" smtClean="0"/>
              <a:t>Cooking time and preparation time</a:t>
            </a:r>
            <a:endParaRPr lang="en-US" sz="2400" dirty="0"/>
          </a:p>
          <a:p>
            <a:pPr marL="800100" lvl="1" indent="-342900">
              <a:buFont typeface="Arial" pitchFamily="34" charset="0"/>
              <a:buChar char="•"/>
            </a:pPr>
            <a:r>
              <a:rPr lang="en-US" sz="2400" dirty="0" smtClean="0"/>
              <a:t>List </a:t>
            </a:r>
            <a:r>
              <a:rPr lang="en-US" sz="2400" dirty="0"/>
              <a:t>of ingredients in order of use</a:t>
            </a:r>
          </a:p>
          <a:p>
            <a:pPr marL="800100" lvl="1" indent="-342900">
              <a:buFont typeface="Arial" pitchFamily="34" charset="0"/>
              <a:buChar char="•"/>
            </a:pPr>
            <a:r>
              <a:rPr lang="en-US" sz="2400" dirty="0" smtClean="0"/>
              <a:t>Amount </a:t>
            </a:r>
            <a:r>
              <a:rPr lang="en-US" sz="2400" dirty="0"/>
              <a:t>of each ingredient by weight, measure, or </a:t>
            </a:r>
            <a:r>
              <a:rPr lang="en-US" sz="2400" dirty="0" smtClean="0"/>
              <a:t>count</a:t>
            </a:r>
          </a:p>
          <a:p>
            <a:pPr marL="800100" lvl="1" indent="-342900">
              <a:buFont typeface="Arial" pitchFamily="34" charset="0"/>
              <a:buChar char="•"/>
            </a:pPr>
            <a:r>
              <a:rPr lang="en-US" sz="2400" dirty="0" smtClean="0"/>
              <a:t>Cooking procedures</a:t>
            </a:r>
            <a:endParaRPr lang="en-US" sz="2400" dirty="0"/>
          </a:p>
          <a:p>
            <a:pPr marL="800100" lvl="1" indent="-342900">
              <a:buFont typeface="Arial" pitchFamily="34" charset="0"/>
              <a:buChar char="•"/>
            </a:pPr>
            <a:r>
              <a:rPr lang="en-US" sz="2400" dirty="0" smtClean="0"/>
              <a:t>Serving </a:t>
            </a:r>
            <a:r>
              <a:rPr lang="en-US" sz="2400" dirty="0"/>
              <a:t>and garnishing suggestions</a:t>
            </a:r>
          </a:p>
          <a:p>
            <a:pPr marL="800100" lvl="1" indent="-342900">
              <a:buFont typeface="Arial" pitchFamily="34" charset="0"/>
              <a:buChar char="•"/>
            </a:pPr>
            <a:r>
              <a:rPr lang="en-US" sz="2400" dirty="0" smtClean="0"/>
              <a:t>Alternative </a:t>
            </a:r>
            <a:r>
              <a:rPr lang="en-US" sz="2400" dirty="0"/>
              <a:t>ingredients</a:t>
            </a:r>
          </a:p>
          <a:p>
            <a:pPr marL="800100" lvl="1" indent="-342900">
              <a:buFont typeface="Arial" pitchFamily="34" charset="0"/>
              <a:buChar char="•"/>
            </a:pPr>
            <a:r>
              <a:rPr lang="en-US" sz="2400" dirty="0" smtClean="0"/>
              <a:t>Optional </a:t>
            </a:r>
            <a:r>
              <a:rPr lang="en-US" sz="2400" dirty="0"/>
              <a:t>ingredients</a:t>
            </a:r>
            <a:endParaRPr lang="en-US" sz="2400" dirty="0" smtClean="0"/>
          </a:p>
        </p:txBody>
      </p:sp>
      <p:sp>
        <p:nvSpPr>
          <p:cNvPr id="7" name="Slide Number Placeholder 6"/>
          <p:cNvSpPr>
            <a:spLocks noGrp="1"/>
          </p:cNvSpPr>
          <p:nvPr>
            <p:ph type="sldNum" sz="quarter" idx="12"/>
          </p:nvPr>
        </p:nvSpPr>
        <p:spPr/>
        <p:txBody>
          <a:bodyPr/>
          <a:lstStyle/>
          <a:p>
            <a:fld id="{99B7B5DF-5DA9-46A7-9A59-86908C82C3B1}" type="slidenum">
              <a:rPr lang="en-US" smtClean="0"/>
              <a:t>55</a:t>
            </a:fld>
            <a:endParaRPr lang="en-US" dirty="0"/>
          </a:p>
        </p:txBody>
      </p:sp>
    </p:spTree>
    <p:extLst>
      <p:ext uri="{BB962C8B-B14F-4D97-AF65-F5344CB8AC3E}">
        <p14:creationId xmlns:p14="http://schemas.microsoft.com/office/powerpoint/2010/main" val="154167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1200329"/>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Development of creative recipes for meeting different needs</a:t>
            </a:r>
          </a:p>
        </p:txBody>
      </p:sp>
      <p:sp>
        <p:nvSpPr>
          <p:cNvPr id="5" name="Rectangle 4"/>
          <p:cNvSpPr/>
          <p:nvPr/>
        </p:nvSpPr>
        <p:spPr>
          <a:xfrm>
            <a:off x="323528" y="1455167"/>
            <a:ext cx="8352928" cy="3877985"/>
          </a:xfrm>
          <a:prstGeom prst="rect">
            <a:avLst/>
          </a:prstGeom>
        </p:spPr>
        <p:txBody>
          <a:bodyPr wrap="square">
            <a:spAutoFit/>
          </a:bodyPr>
          <a:lstStyle/>
          <a:p>
            <a:pPr marL="342900" indent="-342900">
              <a:spcAft>
                <a:spcPts val="600"/>
              </a:spcAft>
              <a:buFont typeface="Arial" pitchFamily="34" charset="0"/>
              <a:buChar char="•"/>
            </a:pPr>
            <a:r>
              <a:rPr lang="en-US" sz="2400" dirty="0" smtClean="0"/>
              <a:t>We can create our own recipes by modifying the cooking methods, ingredients used and even the </a:t>
            </a:r>
            <a:r>
              <a:rPr lang="en-US" sz="2400" dirty="0"/>
              <a:t>meal presentation for meeting different </a:t>
            </a:r>
            <a:r>
              <a:rPr lang="en-US" sz="2400" dirty="0" smtClean="0"/>
              <a:t>needs such as:</a:t>
            </a:r>
          </a:p>
          <a:p>
            <a:pPr marL="800100" lvl="1" indent="-342900">
              <a:spcAft>
                <a:spcPts val="600"/>
              </a:spcAft>
              <a:buFont typeface="Arial" pitchFamily="34" charset="0"/>
              <a:buChar char="•"/>
            </a:pPr>
            <a:r>
              <a:rPr lang="en-US" sz="2400" dirty="0" smtClean="0"/>
              <a:t>Softer texture for the elderly</a:t>
            </a:r>
          </a:p>
          <a:p>
            <a:pPr marL="800100" lvl="1" indent="-342900">
              <a:spcAft>
                <a:spcPts val="600"/>
              </a:spcAft>
              <a:buFont typeface="Arial" pitchFamily="34" charset="0"/>
              <a:buChar char="•"/>
            </a:pPr>
            <a:r>
              <a:rPr lang="en-US" sz="2400" dirty="0" smtClean="0"/>
              <a:t>More </a:t>
            </a:r>
            <a:r>
              <a:rPr lang="en-US" sz="2400" dirty="0" err="1" smtClean="0"/>
              <a:t>colours</a:t>
            </a:r>
            <a:r>
              <a:rPr lang="en-US" sz="2400" dirty="0" smtClean="0"/>
              <a:t> for the children</a:t>
            </a:r>
          </a:p>
          <a:p>
            <a:pPr marL="800100" lvl="1" indent="-342900">
              <a:spcAft>
                <a:spcPts val="600"/>
              </a:spcAft>
              <a:buFont typeface="Arial" pitchFamily="34" charset="0"/>
              <a:buChar char="•"/>
            </a:pPr>
            <a:r>
              <a:rPr lang="en-US" sz="2400" dirty="0" smtClean="0"/>
              <a:t>Adding dietary </a:t>
            </a:r>
            <a:r>
              <a:rPr lang="en-US" sz="2400" dirty="0" err="1" smtClean="0"/>
              <a:t>fibre</a:t>
            </a:r>
            <a:r>
              <a:rPr lang="en-US" sz="2400" dirty="0" smtClean="0"/>
              <a:t> for general wellness</a:t>
            </a:r>
          </a:p>
          <a:p>
            <a:pPr marL="800100" lvl="1" indent="-342900">
              <a:spcAft>
                <a:spcPts val="600"/>
              </a:spcAft>
              <a:buFont typeface="Arial" pitchFamily="34" charset="0"/>
              <a:buChar char="•"/>
            </a:pPr>
            <a:r>
              <a:rPr lang="en-US" sz="2400" dirty="0" smtClean="0"/>
              <a:t>Reducing the amount of salt, sugar and fat</a:t>
            </a:r>
          </a:p>
          <a:p>
            <a:pPr marL="800100" lvl="1" indent="-342900">
              <a:spcAft>
                <a:spcPts val="600"/>
              </a:spcAft>
              <a:buFont typeface="Arial" pitchFamily="34" charset="0"/>
              <a:buChar char="•"/>
            </a:pPr>
            <a:r>
              <a:rPr lang="en-US" sz="2400" dirty="0" smtClean="0"/>
              <a:t>Using local ingredients for cuisine of other places</a:t>
            </a:r>
          </a:p>
          <a:p>
            <a:pPr marL="800100" lvl="1" indent="-342900">
              <a:spcAft>
                <a:spcPts val="600"/>
              </a:spcAft>
              <a:buFont typeface="Arial" pitchFamily="34" charset="0"/>
              <a:buChar char="•"/>
            </a:pPr>
            <a:r>
              <a:rPr lang="en-US" sz="2400" dirty="0" smtClean="0"/>
              <a:t>Baking or grilling instead of deep frying</a:t>
            </a:r>
          </a:p>
        </p:txBody>
      </p:sp>
      <p:sp>
        <p:nvSpPr>
          <p:cNvPr id="7" name="Slide Number Placeholder 6"/>
          <p:cNvSpPr>
            <a:spLocks noGrp="1"/>
          </p:cNvSpPr>
          <p:nvPr>
            <p:ph type="sldNum" sz="quarter" idx="12"/>
          </p:nvPr>
        </p:nvSpPr>
        <p:spPr/>
        <p:txBody>
          <a:bodyPr/>
          <a:lstStyle/>
          <a:p>
            <a:fld id="{99B7B5DF-5DA9-46A7-9A59-86908C82C3B1}" type="slidenum">
              <a:rPr lang="en-US" smtClean="0"/>
              <a:t>56</a:t>
            </a:fld>
            <a:endParaRPr lang="en-US" dirty="0"/>
          </a:p>
        </p:txBody>
      </p:sp>
    </p:spTree>
    <p:extLst>
      <p:ext uri="{BB962C8B-B14F-4D97-AF65-F5344CB8AC3E}">
        <p14:creationId xmlns:p14="http://schemas.microsoft.com/office/powerpoint/2010/main" val="17468884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Examples of creative recipe</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57</a:t>
            </a:fld>
            <a:endParaRPr lang="en-US" dirty="0"/>
          </a:p>
        </p:txBody>
      </p:sp>
      <p:pic>
        <p:nvPicPr>
          <p:cNvPr id="4" name="Content Placeholder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6257" y="1735867"/>
            <a:ext cx="3409639" cy="2557229"/>
          </a:xfrm>
          <a:prstGeom prst="rect">
            <a:avLst/>
          </a:prstGeom>
          <a:ln>
            <a:noFill/>
          </a:ln>
          <a:effectLst>
            <a:softEdge rad="112500"/>
          </a:effectLst>
        </p:spPr>
      </p:pic>
      <p:sp>
        <p:nvSpPr>
          <p:cNvPr id="5" name="Rectangle 4"/>
          <p:cNvSpPr/>
          <p:nvPr/>
        </p:nvSpPr>
        <p:spPr>
          <a:xfrm>
            <a:off x="3694974" y="1880171"/>
            <a:ext cx="5197506" cy="2015936"/>
          </a:xfrm>
          <a:prstGeom prst="rect">
            <a:avLst/>
          </a:prstGeom>
        </p:spPr>
        <p:txBody>
          <a:bodyPr wrap="square">
            <a:spAutoFit/>
          </a:bodyPr>
          <a:lstStyle/>
          <a:p>
            <a:pPr>
              <a:spcAft>
                <a:spcPts val="600"/>
              </a:spcAft>
            </a:pPr>
            <a:r>
              <a:rPr lang="en-US" sz="2400" b="1" u="sng" dirty="0" smtClean="0"/>
              <a:t>Oatmeal Wonton</a:t>
            </a:r>
          </a:p>
          <a:p>
            <a:pPr>
              <a:spcAft>
                <a:spcPts val="600"/>
              </a:spcAft>
            </a:pPr>
            <a:r>
              <a:rPr lang="en-US" sz="2400" dirty="0" smtClean="0"/>
              <a:t>This dish is easy to prepare and high in dietary </a:t>
            </a:r>
            <a:r>
              <a:rPr lang="en-US" sz="2400" dirty="0" err="1" smtClean="0"/>
              <a:t>fibre</a:t>
            </a:r>
            <a:r>
              <a:rPr lang="en-US" sz="2400" dirty="0" smtClean="0"/>
              <a:t>. It gives </a:t>
            </a:r>
            <a:r>
              <a:rPr lang="en-US" sz="2400" dirty="0"/>
              <a:t>sense of </a:t>
            </a:r>
            <a:r>
              <a:rPr lang="en-US" sz="2400" dirty="0" smtClean="0"/>
              <a:t>fullness and also can serve as a side </a:t>
            </a:r>
            <a:r>
              <a:rPr lang="en-US" sz="2400" dirty="0"/>
              <a:t>dish for </a:t>
            </a:r>
            <a:r>
              <a:rPr lang="en-US" sz="2400" dirty="0" smtClean="0"/>
              <a:t>noodles and as a snack</a:t>
            </a:r>
            <a:r>
              <a:rPr lang="en-US" sz="2400" dirty="0"/>
              <a:t>. </a:t>
            </a:r>
            <a:r>
              <a:rPr lang="en-US" sz="2400" dirty="0" smtClean="0"/>
              <a:t> </a:t>
            </a:r>
            <a:endParaRPr lang="en-US" sz="2400" dirty="0"/>
          </a:p>
        </p:txBody>
      </p:sp>
    </p:spTree>
    <p:extLst>
      <p:ext uri="{BB962C8B-B14F-4D97-AF65-F5344CB8AC3E}">
        <p14:creationId xmlns:p14="http://schemas.microsoft.com/office/powerpoint/2010/main" val="32609803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Examples of creative recipe</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58</a:t>
            </a:fld>
            <a:endParaRPr lang="en-US" dirty="0"/>
          </a:p>
        </p:txBody>
      </p:sp>
      <p:pic>
        <p:nvPicPr>
          <p:cNvPr id="4" name="Picture 2" descr="G:\HPCC\Year 2\semester 2\Dietary assessment\Assignment 4-Cook book\Cookbook\IMG_7201.JPG"/>
          <p:cNvPicPr>
            <a:picLocks noChangeAspect="1" noChangeArrowheads="1"/>
          </p:cNvPicPr>
          <p:nvPr/>
        </p:nvPicPr>
        <p:blipFill>
          <a:blip r:embed="rId3" cstate="print">
            <a:lum bright="10000" contrast="20000"/>
          </a:blip>
          <a:srcRect/>
          <a:stretch>
            <a:fillRect/>
          </a:stretch>
        </p:blipFill>
        <p:spPr bwMode="auto">
          <a:xfrm>
            <a:off x="395536" y="1584176"/>
            <a:ext cx="3324051" cy="249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3995936" y="1915413"/>
            <a:ext cx="4608512" cy="2015936"/>
          </a:xfrm>
          <a:prstGeom prst="rect">
            <a:avLst/>
          </a:prstGeom>
        </p:spPr>
        <p:txBody>
          <a:bodyPr wrap="square">
            <a:spAutoFit/>
          </a:bodyPr>
          <a:lstStyle/>
          <a:p>
            <a:pPr>
              <a:spcAft>
                <a:spcPts val="600"/>
              </a:spcAft>
            </a:pPr>
            <a:r>
              <a:rPr lang="en-US" sz="2400" b="1" u="sng" dirty="0" smtClean="0"/>
              <a:t>Rice Pizza</a:t>
            </a:r>
          </a:p>
          <a:p>
            <a:pPr>
              <a:spcAft>
                <a:spcPts val="600"/>
              </a:spcAft>
            </a:pPr>
            <a:r>
              <a:rPr lang="en-US" sz="2400" dirty="0" smtClean="0"/>
              <a:t>This dish is </a:t>
            </a:r>
            <a:r>
              <a:rPr lang="en-US" sz="2400" dirty="0" err="1" smtClean="0"/>
              <a:t>colourful</a:t>
            </a:r>
            <a:r>
              <a:rPr lang="en-US" sz="2400" dirty="0" smtClean="0"/>
              <a:t> and a good source of iodine from seaweed. It is suitable for children and the elderly as it is easy to chew.</a:t>
            </a:r>
          </a:p>
        </p:txBody>
      </p:sp>
    </p:spTree>
    <p:extLst>
      <p:ext uri="{BB962C8B-B14F-4D97-AF65-F5344CB8AC3E}">
        <p14:creationId xmlns:p14="http://schemas.microsoft.com/office/powerpoint/2010/main" val="32609803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Examples of creative recipe</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59</a:t>
            </a:fld>
            <a:endParaRPr lang="en-US" dirty="0"/>
          </a:p>
        </p:txBody>
      </p:sp>
      <p:pic>
        <p:nvPicPr>
          <p:cNvPr id="4" name="Picture 2" descr="K:\DAFH\Cookbook\Photo of dishes\IMG_71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168402"/>
            <a:ext cx="3505200" cy="2628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95936" y="2242151"/>
            <a:ext cx="4896544" cy="2385268"/>
          </a:xfrm>
          <a:prstGeom prst="rect">
            <a:avLst/>
          </a:prstGeom>
        </p:spPr>
        <p:txBody>
          <a:bodyPr wrap="square">
            <a:spAutoFit/>
          </a:bodyPr>
          <a:lstStyle/>
          <a:p>
            <a:pPr>
              <a:spcAft>
                <a:spcPts val="600"/>
              </a:spcAft>
            </a:pPr>
            <a:r>
              <a:rPr lang="en-US" sz="2400" b="1" u="sng" dirty="0"/>
              <a:t>Tropical Fruits </a:t>
            </a:r>
            <a:r>
              <a:rPr lang="en-US" sz="2400" b="1" u="sng" dirty="0" smtClean="0"/>
              <a:t>Rice Paper Rolls</a:t>
            </a:r>
          </a:p>
          <a:p>
            <a:pPr>
              <a:spcAft>
                <a:spcPts val="600"/>
              </a:spcAft>
            </a:pPr>
            <a:r>
              <a:rPr lang="en-US" sz="2400" dirty="0" smtClean="0"/>
              <a:t>This dish is </a:t>
            </a:r>
            <a:r>
              <a:rPr lang="en-US" sz="2400" dirty="0" err="1" smtClean="0"/>
              <a:t>colourful</a:t>
            </a:r>
            <a:r>
              <a:rPr lang="en-US" sz="2400" dirty="0" smtClean="0"/>
              <a:t> and includes a variety of fruits. It is high in vitamin C </a:t>
            </a:r>
            <a:r>
              <a:rPr lang="en-US" sz="2400" dirty="0"/>
              <a:t>which </a:t>
            </a:r>
            <a:r>
              <a:rPr lang="en-US" sz="2400" dirty="0" smtClean="0"/>
              <a:t>is an antioxidant and improves </a:t>
            </a:r>
            <a:r>
              <a:rPr lang="en-US" sz="2400" dirty="0"/>
              <a:t>iron </a:t>
            </a:r>
            <a:r>
              <a:rPr lang="en-US" sz="2400" dirty="0" smtClean="0"/>
              <a:t>absorption. It can be served as a snack.</a:t>
            </a:r>
          </a:p>
        </p:txBody>
      </p:sp>
    </p:spTree>
    <p:extLst>
      <p:ext uri="{BB962C8B-B14F-4D97-AF65-F5344CB8AC3E}">
        <p14:creationId xmlns:p14="http://schemas.microsoft.com/office/powerpoint/2010/main" val="3260980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Nutritional needs of infants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1646605"/>
          </a:xfrm>
          <a:prstGeom prst="rect">
            <a:avLst/>
          </a:prstGeom>
        </p:spPr>
        <p:txBody>
          <a:bodyPr wrap="square">
            <a:spAutoFit/>
          </a:bodyPr>
          <a:lstStyle/>
          <a:p>
            <a:pPr>
              <a:spcAft>
                <a:spcPts val="600"/>
              </a:spcAft>
            </a:pPr>
            <a:r>
              <a:rPr lang="en-US" sz="2400" b="1" u="sng" dirty="0" smtClean="0"/>
              <a:t>Concerns</a:t>
            </a:r>
          </a:p>
          <a:p>
            <a:pPr marL="342900" indent="-342900">
              <a:spcAft>
                <a:spcPts val="600"/>
              </a:spcAft>
              <a:buFont typeface="Arial" pitchFamily="34" charset="0"/>
              <a:buChar char="•"/>
            </a:pPr>
            <a:r>
              <a:rPr lang="en-US" sz="2400" dirty="0" smtClean="0"/>
              <a:t>During </a:t>
            </a:r>
            <a:r>
              <a:rPr lang="en-US" sz="2400" dirty="0"/>
              <a:t>i</a:t>
            </a:r>
            <a:r>
              <a:rPr lang="en-US" sz="2400" dirty="0" smtClean="0"/>
              <a:t>nfancy </a:t>
            </a:r>
            <a:r>
              <a:rPr lang="en-US" sz="2400" dirty="0"/>
              <a:t>through </a:t>
            </a:r>
            <a:r>
              <a:rPr lang="en-US" sz="2400" dirty="0" smtClean="0"/>
              <a:t>childhood</a:t>
            </a:r>
            <a:r>
              <a:rPr lang="en-US" sz="2400" dirty="0"/>
              <a:t>, nutrition plays a critical role in promoting optimal growth and development, strengthening the immune system, and enhancing social and cognitive ability</a:t>
            </a:r>
            <a:r>
              <a:rPr lang="en-US" sz="2400" dirty="0" smtClean="0"/>
              <a:t>.</a:t>
            </a:r>
          </a:p>
        </p:txBody>
      </p:sp>
      <p:sp>
        <p:nvSpPr>
          <p:cNvPr id="7" name="Slide Number Placeholder 6"/>
          <p:cNvSpPr>
            <a:spLocks noGrp="1"/>
          </p:cNvSpPr>
          <p:nvPr>
            <p:ph type="sldNum" sz="quarter" idx="12"/>
          </p:nvPr>
        </p:nvSpPr>
        <p:spPr/>
        <p:txBody>
          <a:bodyPr/>
          <a:lstStyle/>
          <a:p>
            <a:fld id="{99B7B5DF-5DA9-46A7-9A59-86908C82C3B1}" type="slidenum">
              <a:rPr lang="en-US" smtClean="0"/>
              <a:t>6</a:t>
            </a:fld>
            <a:endParaRPr lang="en-US" dirty="0"/>
          </a:p>
        </p:txBody>
      </p:sp>
    </p:spTree>
    <p:extLst>
      <p:ext uri="{BB962C8B-B14F-4D97-AF65-F5344CB8AC3E}">
        <p14:creationId xmlns:p14="http://schemas.microsoft.com/office/powerpoint/2010/main" val="1150785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Examples of creative recipe</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60</a:t>
            </a:fld>
            <a:endParaRPr lang="en-US" dirty="0"/>
          </a:p>
        </p:txBody>
      </p:sp>
      <p:pic>
        <p:nvPicPr>
          <p:cNvPr id="4" name="Picture 3"/>
          <p:cNvPicPr>
            <a:picLocks noChangeAspect="1" noChangeArrowheads="1"/>
          </p:cNvPicPr>
          <p:nvPr/>
        </p:nvPicPr>
        <p:blipFill>
          <a:blip r:embed="rId3" cstate="print">
            <a:clrChange>
              <a:clrFrom>
                <a:srgbClr val="FFFFFF"/>
              </a:clrFrom>
              <a:clrTo>
                <a:srgbClr val="FFFFFF">
                  <a:alpha val="0"/>
                </a:srgbClr>
              </a:clrTo>
            </a:clrChange>
            <a:lum contrast="30000"/>
            <a:extLst>
              <a:ext uri="{28A0092B-C50C-407E-A947-70E740481C1C}">
                <a14:useLocalDpi xmlns:a14="http://schemas.microsoft.com/office/drawing/2010/main" val="0"/>
              </a:ext>
            </a:extLst>
          </a:blip>
          <a:srcRect/>
          <a:stretch>
            <a:fillRect/>
          </a:stretch>
        </p:blipFill>
        <p:spPr bwMode="auto">
          <a:xfrm>
            <a:off x="467544" y="2096852"/>
            <a:ext cx="3312368" cy="248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995936" y="2169148"/>
            <a:ext cx="4896544" cy="2015936"/>
          </a:xfrm>
          <a:prstGeom prst="rect">
            <a:avLst/>
          </a:prstGeom>
        </p:spPr>
        <p:txBody>
          <a:bodyPr wrap="square">
            <a:spAutoFit/>
          </a:bodyPr>
          <a:lstStyle/>
          <a:p>
            <a:pPr>
              <a:spcAft>
                <a:spcPts val="600"/>
              </a:spcAft>
            </a:pPr>
            <a:r>
              <a:rPr lang="en-US" sz="2400" b="1" u="sng" dirty="0" smtClean="0"/>
              <a:t>Sesame Spinach Rolls</a:t>
            </a:r>
          </a:p>
          <a:p>
            <a:pPr>
              <a:spcAft>
                <a:spcPts val="600"/>
              </a:spcAft>
            </a:pPr>
            <a:r>
              <a:rPr lang="en-US" sz="2400" dirty="0" smtClean="0"/>
              <a:t>This dish </a:t>
            </a:r>
            <a:r>
              <a:rPr lang="en-US" sz="2400" dirty="0"/>
              <a:t>is </a:t>
            </a:r>
            <a:r>
              <a:rPr lang="en-US" sz="2400" dirty="0" smtClean="0"/>
              <a:t>high in </a:t>
            </a:r>
            <a:r>
              <a:rPr lang="en-US" sz="2400" dirty="0" err="1" smtClean="0"/>
              <a:t>folate</a:t>
            </a:r>
            <a:r>
              <a:rPr lang="en-US" sz="2400" dirty="0" smtClean="0"/>
              <a:t> and provides a good source of calcium and iron. It looks attractive and can be eaten as a cold dish.</a:t>
            </a:r>
            <a:endParaRPr lang="en-US" sz="2400" dirty="0"/>
          </a:p>
        </p:txBody>
      </p:sp>
    </p:spTree>
    <p:extLst>
      <p:ext uri="{BB962C8B-B14F-4D97-AF65-F5344CB8AC3E}">
        <p14:creationId xmlns:p14="http://schemas.microsoft.com/office/powerpoint/2010/main" val="3260980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Examples of creative recipe</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t>61</a:t>
            </a:fld>
            <a:endParaRPr lang="en-US" dirty="0"/>
          </a:p>
        </p:txBody>
      </p:sp>
      <p:pic>
        <p:nvPicPr>
          <p:cNvPr id="5" name="Picture 1" descr="D:\Users\student\Documents\123.jpg"/>
          <p:cNvPicPr>
            <a:picLocks noChangeAspect="1" noChangeArrowheads="1"/>
          </p:cNvPicPr>
          <p:nvPr/>
        </p:nvPicPr>
        <p:blipFill rotWithShape="1">
          <a:blip r:embed="rId3">
            <a:extLst>
              <a:ext uri="{28A0092B-C50C-407E-A947-70E740481C1C}">
                <a14:useLocalDpi xmlns:a14="http://schemas.microsoft.com/office/drawing/2010/main" val="0"/>
              </a:ext>
            </a:extLst>
          </a:blip>
          <a:srcRect l="14431" t="659" r="21276" b="-659"/>
          <a:stretch/>
        </p:blipFill>
        <p:spPr bwMode="auto">
          <a:xfrm>
            <a:off x="426001" y="1916832"/>
            <a:ext cx="3209895" cy="28083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3995936" y="2205151"/>
            <a:ext cx="4896544" cy="1646605"/>
          </a:xfrm>
          <a:prstGeom prst="rect">
            <a:avLst/>
          </a:prstGeom>
        </p:spPr>
        <p:txBody>
          <a:bodyPr wrap="square">
            <a:spAutoFit/>
          </a:bodyPr>
          <a:lstStyle/>
          <a:p>
            <a:pPr>
              <a:spcAft>
                <a:spcPts val="600"/>
              </a:spcAft>
            </a:pPr>
            <a:r>
              <a:rPr lang="en-US" sz="2400" b="1" u="sng" dirty="0" smtClean="0"/>
              <a:t>Angry Birds Rice Ball</a:t>
            </a:r>
          </a:p>
          <a:p>
            <a:pPr>
              <a:spcAft>
                <a:spcPts val="600"/>
              </a:spcAft>
            </a:pPr>
            <a:r>
              <a:rPr lang="en-US" sz="2400" dirty="0" smtClean="0"/>
              <a:t>This dish looks attractive to children. It has a lot of vegetables and provides excellent source of dietary </a:t>
            </a:r>
            <a:r>
              <a:rPr lang="en-US" sz="2400" dirty="0" err="1" smtClean="0"/>
              <a:t>fibre</a:t>
            </a:r>
            <a:r>
              <a:rPr lang="en-US" sz="2400" dirty="0" smtClean="0"/>
              <a:t>.</a:t>
            </a:r>
            <a:endParaRPr lang="en-US" sz="2400" dirty="0"/>
          </a:p>
        </p:txBody>
      </p:sp>
    </p:spTree>
    <p:extLst>
      <p:ext uri="{BB962C8B-B14F-4D97-AF65-F5344CB8AC3E}">
        <p14:creationId xmlns:p14="http://schemas.microsoft.com/office/powerpoint/2010/main" val="938420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6117" y="160298"/>
            <a:ext cx="8640960" cy="193899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1) Suggested </a:t>
            </a:r>
            <a:r>
              <a:rPr lang="en-US" sz="3000" b="1" dirty="0">
                <a:solidFill>
                  <a:schemeClr val="tx1"/>
                </a:solidFill>
              </a:rPr>
              <a:t>activity for </a:t>
            </a:r>
            <a:r>
              <a:rPr lang="en-US" sz="3000" b="1" dirty="0" smtClean="0">
                <a:solidFill>
                  <a:schemeClr val="tx1"/>
                </a:solidFill>
              </a:rPr>
              <a:t>fruits intake:</a:t>
            </a:r>
            <a:endParaRPr lang="en-US" sz="3000" b="1" dirty="0">
              <a:solidFill>
                <a:schemeClr val="tx1"/>
              </a:solidFill>
            </a:endParaRPr>
          </a:p>
          <a:p>
            <a:r>
              <a:rPr lang="en-US" sz="3000" dirty="0">
                <a:solidFill>
                  <a:schemeClr val="tx1"/>
                </a:solidFill>
              </a:rPr>
              <a:t>Some people think fruits </a:t>
            </a:r>
            <a:r>
              <a:rPr lang="en-US" sz="3000" dirty="0" smtClean="0">
                <a:solidFill>
                  <a:schemeClr val="tx1"/>
                </a:solidFill>
              </a:rPr>
              <a:t>are expensive. Try to do a market survey to see their costs. You may also compare the price with your </a:t>
            </a:r>
            <a:r>
              <a:rPr lang="en-US" sz="3000" dirty="0" err="1" smtClean="0">
                <a:solidFill>
                  <a:schemeClr val="tx1"/>
                </a:solidFill>
              </a:rPr>
              <a:t>favourite</a:t>
            </a:r>
            <a:r>
              <a:rPr lang="en-US" sz="3000" dirty="0" smtClean="0">
                <a:solidFill>
                  <a:schemeClr val="tx1"/>
                </a:solidFill>
              </a:rPr>
              <a:t> snacks.</a:t>
            </a:r>
            <a:endParaRPr lang="en-US" sz="3000" dirty="0">
              <a:solidFill>
                <a:schemeClr val="tx1"/>
              </a:solidFill>
            </a:endParaRPr>
          </a:p>
        </p:txBody>
      </p:sp>
      <p:sp>
        <p:nvSpPr>
          <p:cNvPr id="2" name="Slide Number Placeholder 1"/>
          <p:cNvSpPr>
            <a:spLocks noGrp="1"/>
          </p:cNvSpPr>
          <p:nvPr>
            <p:ph type="sldNum" sz="quarter" idx="12"/>
          </p:nvPr>
        </p:nvSpPr>
        <p:spPr/>
        <p:txBody>
          <a:bodyPr/>
          <a:lstStyle/>
          <a:p>
            <a:fld id="{2B5EBE98-3F54-4190-8BE8-6FA5D62E8276}" type="slidenum">
              <a:rPr lang="en-US" smtClean="0"/>
              <a:t>62</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30686471"/>
              </p:ext>
            </p:extLst>
          </p:nvPr>
        </p:nvGraphicFramePr>
        <p:xfrm>
          <a:off x="306117" y="2348880"/>
          <a:ext cx="8640960" cy="148336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2753715">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2430861">
                  <a:extLst>
                    <a:ext uri="{9D8B030D-6E8A-4147-A177-3AD203B41FA5}">
                      <a16:colId xmlns:a16="http://schemas.microsoft.com/office/drawing/2014/main" val="20003"/>
                    </a:ext>
                  </a:extLst>
                </a:gridCol>
              </a:tblGrid>
              <a:tr h="370840">
                <a:tc>
                  <a:txBody>
                    <a:bodyPr/>
                    <a:lstStyle/>
                    <a:p>
                      <a:pPr algn="ctr"/>
                      <a:r>
                        <a:rPr lang="en-US" dirty="0" smtClean="0"/>
                        <a:t>Fruit</a:t>
                      </a:r>
                      <a:endParaRPr lang="en-US" dirty="0"/>
                    </a:p>
                  </a:txBody>
                  <a:tcPr/>
                </a:tc>
                <a:tc>
                  <a:txBody>
                    <a:bodyPr/>
                    <a:lstStyle/>
                    <a:p>
                      <a:pPr algn="ctr"/>
                      <a:r>
                        <a:rPr lang="en-US" dirty="0" smtClean="0"/>
                        <a:t>Servings/unit</a:t>
                      </a:r>
                      <a:endParaRPr lang="en-US" dirty="0"/>
                    </a:p>
                  </a:txBody>
                  <a:tcPr/>
                </a:tc>
                <a:tc>
                  <a:txBody>
                    <a:bodyPr/>
                    <a:lstStyle/>
                    <a:p>
                      <a:pPr algn="ctr"/>
                      <a:r>
                        <a:rPr lang="en-US" dirty="0" smtClean="0"/>
                        <a:t>cost</a:t>
                      </a:r>
                      <a:endParaRPr lang="en-US" dirty="0"/>
                    </a:p>
                  </a:txBody>
                  <a:tcPr/>
                </a:tc>
                <a:tc>
                  <a:txBody>
                    <a:bodyPr/>
                    <a:lstStyle/>
                    <a:p>
                      <a:pPr algn="ctr"/>
                      <a:r>
                        <a:rPr lang="en-US" dirty="0" smtClean="0"/>
                        <a:t>Cost</a:t>
                      </a:r>
                      <a:r>
                        <a:rPr lang="en-US" baseline="0" dirty="0" smtClean="0"/>
                        <a:t> per gram</a:t>
                      </a:r>
                      <a:endParaRPr lang="en-US" dirty="0"/>
                    </a:p>
                  </a:txBody>
                  <a:tcPr/>
                </a:tc>
                <a:extLst>
                  <a:ext uri="{0D108BD9-81ED-4DB2-BD59-A6C34878D82A}">
                    <a16:rowId xmlns:a16="http://schemas.microsoft.com/office/drawing/2014/main" val="10000"/>
                  </a:ext>
                </a:extLst>
              </a:tr>
              <a:tr h="370840">
                <a:tc>
                  <a:txBody>
                    <a:bodyPr/>
                    <a:lstStyle/>
                    <a:p>
                      <a:r>
                        <a:rPr lang="en-US" dirty="0" smtClean="0"/>
                        <a:t>e.g. apples</a:t>
                      </a:r>
                      <a:endParaRPr lang="en-US" dirty="0"/>
                    </a:p>
                  </a:txBody>
                  <a:tcPr/>
                </a:tc>
                <a:tc>
                  <a:txBody>
                    <a:bodyPr/>
                    <a:lstStyle/>
                    <a:p>
                      <a:pPr algn="ctr"/>
                      <a:r>
                        <a:rPr lang="en-US" dirty="0" smtClean="0"/>
                        <a:t>3 medium (410 gram)</a:t>
                      </a:r>
                      <a:endParaRPr lang="en-US" dirty="0"/>
                    </a:p>
                  </a:txBody>
                  <a:tcPr/>
                </a:tc>
                <a:tc>
                  <a:txBody>
                    <a:bodyPr/>
                    <a:lstStyle/>
                    <a:p>
                      <a:pPr algn="ctr"/>
                      <a:r>
                        <a:rPr lang="en-US" dirty="0" smtClean="0"/>
                        <a:t>$12</a:t>
                      </a:r>
                      <a:endParaRPr lang="en-US" dirty="0"/>
                    </a:p>
                  </a:txBody>
                  <a:tcPr/>
                </a:tc>
                <a:tc>
                  <a:txBody>
                    <a:bodyPr/>
                    <a:lstStyle/>
                    <a:p>
                      <a:pPr algn="ctr"/>
                      <a:r>
                        <a:rPr lang="en-US" dirty="0" smtClean="0"/>
                        <a:t>$0.03</a:t>
                      </a:r>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49125985"/>
              </p:ext>
            </p:extLst>
          </p:nvPr>
        </p:nvGraphicFramePr>
        <p:xfrm>
          <a:off x="306117" y="4484712"/>
          <a:ext cx="8640960" cy="175260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2753715">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2430861">
                  <a:extLst>
                    <a:ext uri="{9D8B030D-6E8A-4147-A177-3AD203B41FA5}">
                      <a16:colId xmlns:a16="http://schemas.microsoft.com/office/drawing/2014/main" val="20003"/>
                    </a:ext>
                  </a:extLst>
                </a:gridCol>
              </a:tblGrid>
              <a:tr h="370840">
                <a:tc>
                  <a:txBody>
                    <a:bodyPr/>
                    <a:lstStyle/>
                    <a:p>
                      <a:pPr algn="ctr"/>
                      <a:r>
                        <a:rPr lang="en-US" dirty="0" smtClean="0"/>
                        <a:t>Snacks</a:t>
                      </a:r>
                      <a:endParaRPr lang="en-US" dirty="0"/>
                    </a:p>
                  </a:txBody>
                  <a:tcPr/>
                </a:tc>
                <a:tc>
                  <a:txBody>
                    <a:bodyPr/>
                    <a:lstStyle/>
                    <a:p>
                      <a:pPr algn="ctr"/>
                      <a:r>
                        <a:rPr lang="en-US" dirty="0" smtClean="0"/>
                        <a:t>Servings/unit</a:t>
                      </a:r>
                      <a:endParaRPr lang="en-US" dirty="0"/>
                    </a:p>
                  </a:txBody>
                  <a:tcPr/>
                </a:tc>
                <a:tc>
                  <a:txBody>
                    <a:bodyPr/>
                    <a:lstStyle/>
                    <a:p>
                      <a:pPr algn="ctr"/>
                      <a:r>
                        <a:rPr lang="en-US" dirty="0" smtClean="0"/>
                        <a:t>cost</a:t>
                      </a:r>
                      <a:endParaRPr lang="en-US" dirty="0"/>
                    </a:p>
                  </a:txBody>
                  <a:tcPr/>
                </a:tc>
                <a:tc>
                  <a:txBody>
                    <a:bodyPr/>
                    <a:lstStyle/>
                    <a:p>
                      <a:pPr algn="ctr"/>
                      <a:r>
                        <a:rPr lang="en-US" dirty="0" smtClean="0"/>
                        <a:t>Cost</a:t>
                      </a:r>
                      <a:r>
                        <a:rPr lang="en-US" baseline="0" dirty="0" smtClean="0"/>
                        <a:t> per gram</a:t>
                      </a:r>
                      <a:endParaRPr lang="en-US" dirty="0"/>
                    </a:p>
                  </a:txBody>
                  <a:tcPr/>
                </a:tc>
                <a:extLst>
                  <a:ext uri="{0D108BD9-81ED-4DB2-BD59-A6C34878D82A}">
                    <a16:rowId xmlns:a16="http://schemas.microsoft.com/office/drawing/2014/main" val="10000"/>
                  </a:ext>
                </a:extLst>
              </a:tr>
              <a:tr h="370840">
                <a:tc>
                  <a:txBody>
                    <a:bodyPr/>
                    <a:lstStyle/>
                    <a:p>
                      <a:r>
                        <a:rPr lang="en-US" dirty="0" smtClean="0"/>
                        <a:t>e.g. </a:t>
                      </a:r>
                      <a:r>
                        <a:rPr lang="it-IT" dirty="0" smtClean="0"/>
                        <a:t>CALBEE </a:t>
                      </a:r>
                    </a:p>
                    <a:p>
                      <a:r>
                        <a:rPr lang="it-IT" dirty="0" smtClean="0"/>
                        <a:t>POTATO CHIPS-BBQ </a:t>
                      </a:r>
                    </a:p>
                  </a:txBody>
                  <a:tcPr/>
                </a:tc>
                <a:tc>
                  <a:txBody>
                    <a:bodyPr/>
                    <a:lstStyle/>
                    <a:p>
                      <a:pPr algn="ctr"/>
                      <a:r>
                        <a:rPr lang="it-IT" dirty="0" smtClean="0"/>
                        <a:t>25 gram (1 small</a:t>
                      </a:r>
                      <a:r>
                        <a:rPr lang="it-IT" baseline="0" dirty="0" smtClean="0"/>
                        <a:t> pack)</a:t>
                      </a:r>
                      <a:endParaRPr lang="it-IT" dirty="0" smtClean="0"/>
                    </a:p>
                  </a:txBody>
                  <a:tcPr/>
                </a:tc>
                <a:tc>
                  <a:txBody>
                    <a:bodyPr/>
                    <a:lstStyle/>
                    <a:p>
                      <a:pPr algn="ctr"/>
                      <a:r>
                        <a:rPr lang="en-US" dirty="0" smtClean="0"/>
                        <a:t>$4.3</a:t>
                      </a:r>
                      <a:endParaRPr lang="en-US" dirty="0"/>
                    </a:p>
                  </a:txBody>
                  <a:tcPr/>
                </a:tc>
                <a:tc>
                  <a:txBody>
                    <a:bodyPr/>
                    <a:lstStyle/>
                    <a:p>
                      <a:pPr algn="ctr"/>
                      <a:r>
                        <a:rPr lang="en-US" dirty="0" smtClean="0"/>
                        <a:t>$0.17</a:t>
                      </a:r>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726267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6117" y="160298"/>
            <a:ext cx="8640960" cy="147732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2) Celebrations and foods</a:t>
            </a:r>
            <a:endParaRPr lang="en-US" sz="3000" b="1" dirty="0">
              <a:solidFill>
                <a:schemeClr val="tx1"/>
              </a:solidFill>
            </a:endParaRPr>
          </a:p>
          <a:p>
            <a:r>
              <a:rPr lang="en-US" sz="3000" dirty="0" smtClean="0">
                <a:solidFill>
                  <a:schemeClr val="tx1"/>
                </a:solidFill>
              </a:rPr>
              <a:t>List two occasions in your family when special food is served.</a:t>
            </a:r>
            <a:endParaRPr lang="en-US" sz="3000" dirty="0">
              <a:solidFill>
                <a:schemeClr val="tx1"/>
              </a:solidFill>
            </a:endParaRPr>
          </a:p>
        </p:txBody>
      </p:sp>
      <p:sp>
        <p:nvSpPr>
          <p:cNvPr id="2" name="Slide Number Placeholder 1"/>
          <p:cNvSpPr>
            <a:spLocks noGrp="1"/>
          </p:cNvSpPr>
          <p:nvPr>
            <p:ph type="sldNum" sz="quarter" idx="12"/>
          </p:nvPr>
        </p:nvSpPr>
        <p:spPr/>
        <p:txBody>
          <a:bodyPr/>
          <a:lstStyle/>
          <a:p>
            <a:fld id="{2B5EBE98-3F54-4190-8BE8-6FA5D62E8276}" type="slidenum">
              <a:rPr lang="en-US" smtClean="0"/>
              <a:t>63</a:t>
            </a:fld>
            <a:endParaRPr lang="en-US" dirty="0"/>
          </a:p>
        </p:txBody>
      </p:sp>
      <p:sp>
        <p:nvSpPr>
          <p:cNvPr id="3" name="Rectangle 2"/>
          <p:cNvSpPr/>
          <p:nvPr/>
        </p:nvSpPr>
        <p:spPr>
          <a:xfrm>
            <a:off x="323528" y="1775713"/>
            <a:ext cx="8479533" cy="461665"/>
          </a:xfrm>
          <a:prstGeom prst="rect">
            <a:avLst/>
          </a:prstGeom>
        </p:spPr>
        <p:txBody>
          <a:bodyPr wrap="square">
            <a:spAutoFit/>
          </a:bodyPr>
          <a:lstStyle/>
          <a:p>
            <a:r>
              <a:rPr lang="en-US" sz="2400" b="1" dirty="0" smtClean="0"/>
              <a:t>Complete the following table</a:t>
            </a:r>
            <a:endParaRPr lang="en-US" sz="2400" dirty="0" smtClean="0"/>
          </a:p>
        </p:txBody>
      </p:sp>
      <p:graphicFrame>
        <p:nvGraphicFramePr>
          <p:cNvPr id="4" name="Table 3"/>
          <p:cNvGraphicFramePr>
            <a:graphicFrameLocks noGrp="1"/>
          </p:cNvGraphicFramePr>
          <p:nvPr>
            <p:extLst>
              <p:ext uri="{D42A27DB-BD31-4B8C-83A1-F6EECF244321}">
                <p14:modId xmlns:p14="http://schemas.microsoft.com/office/powerpoint/2010/main" val="2814497243"/>
              </p:ext>
            </p:extLst>
          </p:nvPr>
        </p:nvGraphicFramePr>
        <p:xfrm>
          <a:off x="467544" y="2237378"/>
          <a:ext cx="8208912" cy="1925320"/>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3888432">
                  <a:extLst>
                    <a:ext uri="{9D8B030D-6E8A-4147-A177-3AD203B41FA5}">
                      <a16:colId xmlns:a16="http://schemas.microsoft.com/office/drawing/2014/main" val="20002"/>
                    </a:ext>
                  </a:extLst>
                </a:gridCol>
              </a:tblGrid>
              <a:tr h="370840">
                <a:tc>
                  <a:txBody>
                    <a:bodyPr/>
                    <a:lstStyle/>
                    <a:p>
                      <a:pPr algn="ctr"/>
                      <a:r>
                        <a:rPr lang="en-US" dirty="0" smtClean="0">
                          <a:solidFill>
                            <a:schemeClr val="tx1"/>
                          </a:solidFill>
                        </a:rPr>
                        <a:t>Type of celebration/occasion</a:t>
                      </a:r>
                      <a:endParaRPr lang="en-US" dirty="0">
                        <a:solidFill>
                          <a:schemeClr val="tx1"/>
                        </a:solidFill>
                      </a:endParaRPr>
                    </a:p>
                  </a:txBody>
                  <a:tcPr/>
                </a:tc>
                <a:tc>
                  <a:txBody>
                    <a:bodyPr/>
                    <a:lstStyle/>
                    <a:p>
                      <a:pPr algn="ctr"/>
                      <a:r>
                        <a:rPr lang="en-US" dirty="0" smtClean="0">
                          <a:solidFill>
                            <a:schemeClr val="tx1"/>
                          </a:solidFill>
                        </a:rPr>
                        <a:t>Guests invited</a:t>
                      </a:r>
                      <a:endParaRPr lang="en-US" dirty="0">
                        <a:solidFill>
                          <a:schemeClr val="tx1"/>
                        </a:solidFill>
                      </a:endParaRPr>
                    </a:p>
                  </a:txBody>
                  <a:tcPr/>
                </a:tc>
                <a:tc>
                  <a:txBody>
                    <a:bodyPr/>
                    <a:lstStyle/>
                    <a:p>
                      <a:pPr algn="ctr"/>
                      <a:r>
                        <a:rPr lang="en-US" dirty="0" smtClean="0">
                          <a:solidFill>
                            <a:schemeClr val="tx1"/>
                          </a:solidFill>
                        </a:rPr>
                        <a:t>Special foods eaten</a:t>
                      </a:r>
                      <a:endParaRPr lang="en-US" dirty="0">
                        <a:solidFill>
                          <a:schemeClr val="tx1"/>
                        </a:solidFill>
                      </a:endParaRPr>
                    </a:p>
                  </a:txBody>
                  <a:tcPr/>
                </a:tc>
                <a:extLst>
                  <a:ext uri="{0D108BD9-81ED-4DB2-BD59-A6C34878D82A}">
                    <a16:rowId xmlns:a16="http://schemas.microsoft.com/office/drawing/2014/main" val="10000"/>
                  </a:ext>
                </a:extLst>
              </a:tr>
              <a:tr h="370840">
                <a:tc>
                  <a:txBody>
                    <a:bodyPr/>
                    <a:lstStyle/>
                    <a:p>
                      <a:r>
                        <a:rPr lang="en-US" dirty="0" smtClean="0"/>
                        <a:t>e.g. Chinese New Year</a:t>
                      </a:r>
                      <a:endParaRPr lang="en-US" dirty="0"/>
                    </a:p>
                  </a:txBody>
                  <a:tcPr/>
                </a:tc>
                <a:tc>
                  <a:txBody>
                    <a:bodyPr/>
                    <a:lstStyle/>
                    <a:p>
                      <a:r>
                        <a:rPr lang="en-US" dirty="0" smtClean="0"/>
                        <a:t>10 relatives</a:t>
                      </a:r>
                      <a:endParaRPr lang="en-US" dirty="0"/>
                    </a:p>
                  </a:txBody>
                  <a:tcPr/>
                </a:tc>
                <a:tc>
                  <a:txBody>
                    <a:bodyPr/>
                    <a:lstStyle/>
                    <a:p>
                      <a:r>
                        <a:rPr lang="en-US" dirty="0" smtClean="0"/>
                        <a:t>New year cake, wax-cured duck and Chinese sausage, Buddha's delight</a:t>
                      </a:r>
                    </a:p>
                    <a:p>
                      <a:r>
                        <a:rPr lang="en-US" dirty="0" smtClean="0"/>
                        <a:t>(</a:t>
                      </a:r>
                      <a:r>
                        <a:rPr lang="zh-TW" altLang="en-US" dirty="0" smtClean="0"/>
                        <a:t>羅漢齋</a:t>
                      </a:r>
                      <a:r>
                        <a:rPr lang="en-US" altLang="zh-TW" dirty="0" smtClean="0"/>
                        <a:t>)</a:t>
                      </a:r>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74181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6117" y="160298"/>
            <a:ext cx="8640960" cy="193899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3) Understanding food descriptions</a:t>
            </a:r>
            <a:endParaRPr lang="en-US" sz="3000" b="1" dirty="0">
              <a:solidFill>
                <a:schemeClr val="tx1"/>
              </a:solidFill>
            </a:endParaRPr>
          </a:p>
          <a:p>
            <a:r>
              <a:rPr lang="en-US" sz="3000" dirty="0" smtClean="0">
                <a:solidFill>
                  <a:schemeClr val="tx1"/>
                </a:solidFill>
              </a:rPr>
              <a:t>Write down three </a:t>
            </a:r>
            <a:r>
              <a:rPr lang="en-US" sz="3000" dirty="0" err="1" smtClean="0">
                <a:solidFill>
                  <a:schemeClr val="tx1"/>
                </a:solidFill>
              </a:rPr>
              <a:t>favourite</a:t>
            </a:r>
            <a:r>
              <a:rPr lang="en-US" sz="3000" dirty="0" smtClean="0">
                <a:solidFill>
                  <a:schemeClr val="tx1"/>
                </a:solidFill>
              </a:rPr>
              <a:t> foods of yours. And for each food write down as many words as you can to describe its taste, texture, aroma and appearance.</a:t>
            </a:r>
            <a:endParaRPr lang="en-US" sz="3000" dirty="0">
              <a:solidFill>
                <a:schemeClr val="tx1"/>
              </a:solidFill>
            </a:endParaRPr>
          </a:p>
        </p:txBody>
      </p:sp>
      <p:sp>
        <p:nvSpPr>
          <p:cNvPr id="2" name="Slide Number Placeholder 1"/>
          <p:cNvSpPr>
            <a:spLocks noGrp="1"/>
          </p:cNvSpPr>
          <p:nvPr>
            <p:ph type="sldNum" sz="quarter" idx="12"/>
          </p:nvPr>
        </p:nvSpPr>
        <p:spPr/>
        <p:txBody>
          <a:bodyPr/>
          <a:lstStyle/>
          <a:p>
            <a:fld id="{2B5EBE98-3F54-4190-8BE8-6FA5D62E8276}" type="slidenum">
              <a:rPr lang="en-US" smtClean="0"/>
              <a:t>64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35492852"/>
              </p:ext>
            </p:extLst>
          </p:nvPr>
        </p:nvGraphicFramePr>
        <p:xfrm>
          <a:off x="306117" y="2694528"/>
          <a:ext cx="8640960" cy="407924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370840">
                <a:tc>
                  <a:txBody>
                    <a:bodyPr/>
                    <a:lstStyle/>
                    <a:p>
                      <a:pPr algn="ctr"/>
                      <a:r>
                        <a:rPr lang="en-US" sz="1800" dirty="0" smtClean="0">
                          <a:solidFill>
                            <a:schemeClr val="tx1"/>
                          </a:solidFill>
                        </a:rPr>
                        <a:t>Taste</a:t>
                      </a:r>
                      <a:endParaRPr lang="en-US" dirty="0"/>
                    </a:p>
                  </a:txBody>
                  <a:tcPr/>
                </a:tc>
                <a:tc>
                  <a:txBody>
                    <a:bodyPr/>
                    <a:lstStyle/>
                    <a:p>
                      <a:pPr algn="ctr"/>
                      <a:r>
                        <a:rPr lang="en-US" sz="1800" dirty="0" smtClean="0">
                          <a:solidFill>
                            <a:schemeClr val="tx1"/>
                          </a:solidFill>
                        </a:rPr>
                        <a:t>Texture</a:t>
                      </a:r>
                      <a:endParaRPr lang="en-US" dirty="0"/>
                    </a:p>
                  </a:txBody>
                  <a:tcPr/>
                </a:tc>
                <a:tc>
                  <a:txBody>
                    <a:bodyPr/>
                    <a:lstStyle/>
                    <a:p>
                      <a:pPr algn="ctr"/>
                      <a:r>
                        <a:rPr lang="en-US" sz="1800" dirty="0" smtClean="0">
                          <a:solidFill>
                            <a:schemeClr val="tx1"/>
                          </a:solidFill>
                        </a:rPr>
                        <a:t>Aroma</a:t>
                      </a:r>
                      <a:endParaRPr lang="en-US" dirty="0"/>
                    </a:p>
                  </a:txBody>
                  <a:tcPr/>
                </a:tc>
                <a:tc>
                  <a:txBody>
                    <a:bodyPr/>
                    <a:lstStyle/>
                    <a:p>
                      <a:pPr algn="ctr"/>
                      <a:r>
                        <a:rPr lang="en-US" sz="1800" dirty="0" smtClean="0">
                          <a:solidFill>
                            <a:schemeClr val="tx1"/>
                          </a:solidFill>
                        </a:rPr>
                        <a:t>Appearance </a:t>
                      </a:r>
                      <a:endParaRPr lang="en-US" dirty="0"/>
                    </a:p>
                  </a:txBody>
                  <a:tcPr/>
                </a:tc>
                <a:extLst>
                  <a:ext uri="{0D108BD9-81ED-4DB2-BD59-A6C34878D82A}">
                    <a16:rowId xmlns:a16="http://schemas.microsoft.com/office/drawing/2014/main" val="10000"/>
                  </a:ext>
                </a:extLst>
              </a:tr>
              <a:tr h="370840">
                <a:tc>
                  <a:txBody>
                    <a:bodyPr/>
                    <a:lstStyle/>
                    <a:p>
                      <a:r>
                        <a:rPr lang="en-US" dirty="0" smtClean="0"/>
                        <a:t>Bland/plain</a:t>
                      </a:r>
                      <a:endParaRPr lang="en-US" dirty="0"/>
                    </a:p>
                  </a:txBody>
                  <a:tcPr/>
                </a:tc>
                <a:tc>
                  <a:txBody>
                    <a:bodyPr/>
                    <a:lstStyle/>
                    <a:p>
                      <a:r>
                        <a:rPr lang="en-US" dirty="0" smtClean="0"/>
                        <a:t>Doughy</a:t>
                      </a:r>
                      <a:endParaRPr lang="en-US" dirty="0"/>
                    </a:p>
                  </a:txBody>
                  <a:tcPr/>
                </a:tc>
                <a:tc>
                  <a:txBody>
                    <a:bodyPr/>
                    <a:lstStyle/>
                    <a:p>
                      <a:r>
                        <a:rPr lang="en-US" dirty="0" smtClean="0"/>
                        <a:t>Strong</a:t>
                      </a:r>
                      <a:endParaRPr lang="en-US" dirty="0"/>
                    </a:p>
                  </a:txBody>
                  <a:tcPr/>
                </a:tc>
                <a:tc>
                  <a:txBody>
                    <a:bodyPr/>
                    <a:lstStyle/>
                    <a:p>
                      <a:r>
                        <a:rPr lang="en-US" dirty="0" smtClean="0"/>
                        <a:t>Golden</a:t>
                      </a:r>
                      <a:endParaRPr lang="en-US" dirty="0"/>
                    </a:p>
                  </a:txBody>
                  <a:tcPr/>
                </a:tc>
                <a:extLst>
                  <a:ext uri="{0D108BD9-81ED-4DB2-BD59-A6C34878D82A}">
                    <a16:rowId xmlns:a16="http://schemas.microsoft.com/office/drawing/2014/main" val="10001"/>
                  </a:ext>
                </a:extLst>
              </a:tr>
              <a:tr h="370840">
                <a:tc>
                  <a:txBody>
                    <a:bodyPr/>
                    <a:lstStyle/>
                    <a:p>
                      <a:r>
                        <a:rPr lang="en-US" dirty="0" smtClean="0"/>
                        <a:t>Sweet</a:t>
                      </a:r>
                      <a:endParaRPr lang="en-US" dirty="0"/>
                    </a:p>
                  </a:txBody>
                  <a:tcPr/>
                </a:tc>
                <a:tc>
                  <a:txBody>
                    <a:bodyPr/>
                    <a:lstStyle/>
                    <a:p>
                      <a:r>
                        <a:rPr lang="en-US" dirty="0" smtClean="0"/>
                        <a:t>Soft</a:t>
                      </a:r>
                      <a:endParaRPr lang="en-US" dirty="0"/>
                    </a:p>
                  </a:txBody>
                  <a:tcPr/>
                </a:tc>
                <a:tc>
                  <a:txBody>
                    <a:bodyPr/>
                    <a:lstStyle/>
                    <a:p>
                      <a:r>
                        <a:rPr lang="en-US" dirty="0" smtClean="0"/>
                        <a:t>Mild</a:t>
                      </a:r>
                      <a:endParaRPr lang="en-US" dirty="0"/>
                    </a:p>
                  </a:txBody>
                  <a:tcPr/>
                </a:tc>
                <a:tc>
                  <a:txBody>
                    <a:bodyPr/>
                    <a:lstStyle/>
                    <a:p>
                      <a:r>
                        <a:rPr lang="en-US" dirty="0" err="1" smtClean="0"/>
                        <a:t>Colourful</a:t>
                      </a:r>
                      <a:endParaRPr lang="en-US" dirty="0"/>
                    </a:p>
                  </a:txBody>
                  <a:tcPr/>
                </a:tc>
                <a:extLst>
                  <a:ext uri="{0D108BD9-81ED-4DB2-BD59-A6C34878D82A}">
                    <a16:rowId xmlns:a16="http://schemas.microsoft.com/office/drawing/2014/main" val="10002"/>
                  </a:ext>
                </a:extLst>
              </a:tr>
              <a:tr h="370840">
                <a:tc>
                  <a:txBody>
                    <a:bodyPr/>
                    <a:lstStyle/>
                    <a:p>
                      <a:r>
                        <a:rPr lang="en-US" dirty="0" smtClean="0"/>
                        <a:t>Sour</a:t>
                      </a:r>
                      <a:endParaRPr lang="en-US" dirty="0"/>
                    </a:p>
                  </a:txBody>
                  <a:tcPr/>
                </a:tc>
                <a:tc>
                  <a:txBody>
                    <a:bodyPr/>
                    <a:lstStyle/>
                    <a:p>
                      <a:r>
                        <a:rPr lang="en-US" dirty="0" smtClean="0"/>
                        <a:t>Hard</a:t>
                      </a:r>
                      <a:endParaRPr lang="en-US" dirty="0"/>
                    </a:p>
                  </a:txBody>
                  <a:tcPr/>
                </a:tc>
                <a:tc>
                  <a:txBody>
                    <a:bodyPr/>
                    <a:lstStyle/>
                    <a:p>
                      <a:r>
                        <a:rPr lang="en-US" dirty="0" smtClean="0"/>
                        <a:t>Fruity</a:t>
                      </a:r>
                      <a:endParaRPr lang="en-US" dirty="0"/>
                    </a:p>
                  </a:txBody>
                  <a:tcPr/>
                </a:tc>
                <a:tc>
                  <a:txBody>
                    <a:bodyPr/>
                    <a:lstStyle/>
                    <a:p>
                      <a:r>
                        <a:rPr lang="en-US" dirty="0" smtClean="0"/>
                        <a:t>Puffed</a:t>
                      </a:r>
                      <a:endParaRPr lang="en-US" dirty="0"/>
                    </a:p>
                  </a:txBody>
                  <a:tcPr/>
                </a:tc>
                <a:extLst>
                  <a:ext uri="{0D108BD9-81ED-4DB2-BD59-A6C34878D82A}">
                    <a16:rowId xmlns:a16="http://schemas.microsoft.com/office/drawing/2014/main" val="10003"/>
                  </a:ext>
                </a:extLst>
              </a:tr>
              <a:tr h="370840">
                <a:tc>
                  <a:txBody>
                    <a:bodyPr/>
                    <a:lstStyle/>
                    <a:p>
                      <a:r>
                        <a:rPr lang="en-US" dirty="0" smtClean="0"/>
                        <a:t>Bitter</a:t>
                      </a:r>
                      <a:endParaRPr lang="en-US" dirty="0"/>
                    </a:p>
                  </a:txBody>
                  <a:tcPr/>
                </a:tc>
                <a:tc>
                  <a:txBody>
                    <a:bodyPr/>
                    <a:lstStyle/>
                    <a:p>
                      <a:r>
                        <a:rPr lang="en-US" dirty="0" smtClean="0"/>
                        <a:t>Crisp</a:t>
                      </a:r>
                      <a:endParaRPr lang="en-US" dirty="0"/>
                    </a:p>
                  </a:txBody>
                  <a:tcPr/>
                </a:tc>
                <a:tc>
                  <a:txBody>
                    <a:bodyPr/>
                    <a:lstStyle/>
                    <a:p>
                      <a:r>
                        <a:rPr lang="en-US" dirty="0" smtClean="0"/>
                        <a:t>Yeasty</a:t>
                      </a:r>
                      <a:endParaRPr lang="en-US" dirty="0"/>
                    </a:p>
                  </a:txBody>
                  <a:tcPr/>
                </a:tc>
                <a:tc>
                  <a:txBody>
                    <a:bodyPr/>
                    <a:lstStyle/>
                    <a:p>
                      <a:r>
                        <a:rPr lang="en-US" dirty="0" smtClean="0"/>
                        <a:t>Dull</a:t>
                      </a:r>
                      <a:endParaRPr lang="en-US" dirty="0"/>
                    </a:p>
                  </a:txBody>
                  <a:tcPr/>
                </a:tc>
                <a:extLst>
                  <a:ext uri="{0D108BD9-81ED-4DB2-BD59-A6C34878D82A}">
                    <a16:rowId xmlns:a16="http://schemas.microsoft.com/office/drawing/2014/main" val="10004"/>
                  </a:ext>
                </a:extLst>
              </a:tr>
              <a:tr h="370840">
                <a:tc>
                  <a:txBody>
                    <a:bodyPr/>
                    <a:lstStyle/>
                    <a:p>
                      <a:r>
                        <a:rPr lang="en-US" dirty="0" smtClean="0"/>
                        <a:t>Salty</a:t>
                      </a:r>
                      <a:endParaRPr lang="en-US" dirty="0"/>
                    </a:p>
                  </a:txBody>
                  <a:tcPr/>
                </a:tc>
                <a:tc>
                  <a:txBody>
                    <a:bodyPr/>
                    <a:lstStyle/>
                    <a:p>
                      <a:r>
                        <a:rPr lang="en-US" dirty="0" smtClean="0"/>
                        <a:t>Crunchy</a:t>
                      </a:r>
                      <a:endParaRPr lang="en-US" dirty="0"/>
                    </a:p>
                  </a:txBody>
                  <a:tcPr/>
                </a:tc>
                <a:tc>
                  <a:txBody>
                    <a:bodyPr/>
                    <a:lstStyle/>
                    <a:p>
                      <a:r>
                        <a:rPr lang="en-US" dirty="0" smtClean="0"/>
                        <a:t>Spicy</a:t>
                      </a:r>
                      <a:endParaRPr lang="en-US" dirty="0"/>
                    </a:p>
                  </a:txBody>
                  <a:tcPr/>
                </a:tc>
                <a:tc>
                  <a:txBody>
                    <a:bodyPr/>
                    <a:lstStyle/>
                    <a:p>
                      <a:r>
                        <a:rPr lang="en-US" dirty="0" smtClean="0"/>
                        <a:t>Even-shaped</a:t>
                      </a:r>
                      <a:endParaRPr lang="en-US" dirty="0"/>
                    </a:p>
                  </a:txBody>
                  <a:tcPr/>
                </a:tc>
                <a:extLst>
                  <a:ext uri="{0D108BD9-81ED-4DB2-BD59-A6C34878D82A}">
                    <a16:rowId xmlns:a16="http://schemas.microsoft.com/office/drawing/2014/main" val="10005"/>
                  </a:ext>
                </a:extLst>
              </a:tr>
              <a:tr h="370840">
                <a:tc>
                  <a:txBody>
                    <a:bodyPr/>
                    <a:lstStyle/>
                    <a:p>
                      <a:r>
                        <a:rPr lang="en-US" dirty="0" smtClean="0"/>
                        <a:t>Spicy</a:t>
                      </a:r>
                      <a:endParaRPr lang="en-US" dirty="0"/>
                    </a:p>
                  </a:txBody>
                  <a:tcPr/>
                </a:tc>
                <a:tc>
                  <a:txBody>
                    <a:bodyPr/>
                    <a:lstStyle/>
                    <a:p>
                      <a:r>
                        <a:rPr lang="en-US" dirty="0" smtClean="0"/>
                        <a:t>Creamy</a:t>
                      </a:r>
                      <a:endParaRPr lang="en-US" dirty="0"/>
                    </a:p>
                  </a:txBody>
                  <a:tcPr/>
                </a:tc>
                <a:tc>
                  <a:txBody>
                    <a:bodyPr/>
                    <a:lstStyle/>
                    <a:p>
                      <a:r>
                        <a:rPr lang="en-US" dirty="0" smtClean="0"/>
                        <a:t>Delicious</a:t>
                      </a:r>
                      <a:endParaRPr lang="en-US" dirty="0"/>
                    </a:p>
                  </a:txBody>
                  <a:tcPr/>
                </a:tc>
                <a:tc>
                  <a:txBody>
                    <a:bodyPr/>
                    <a:lstStyle/>
                    <a:p>
                      <a:r>
                        <a:rPr lang="en-US" dirty="0" smtClean="0"/>
                        <a:t>Well-risen</a:t>
                      </a:r>
                      <a:endParaRPr lang="en-US" dirty="0"/>
                    </a:p>
                  </a:txBody>
                  <a:tcPr/>
                </a:tc>
                <a:extLst>
                  <a:ext uri="{0D108BD9-81ED-4DB2-BD59-A6C34878D82A}">
                    <a16:rowId xmlns:a16="http://schemas.microsoft.com/office/drawing/2014/main" val="10006"/>
                  </a:ext>
                </a:extLst>
              </a:tr>
              <a:tr h="370840">
                <a:tc>
                  <a:txBody>
                    <a:bodyPr/>
                    <a:lstStyle/>
                    <a:p>
                      <a:r>
                        <a:rPr lang="en-US" dirty="0" smtClean="0"/>
                        <a:t>Hot</a:t>
                      </a:r>
                      <a:endParaRPr lang="en-US" dirty="0"/>
                    </a:p>
                  </a:txBody>
                  <a:tcPr/>
                </a:tc>
                <a:tc>
                  <a:txBody>
                    <a:bodyPr/>
                    <a:lstStyle/>
                    <a:p>
                      <a:r>
                        <a:rPr lang="en-US" dirty="0" smtClean="0"/>
                        <a:t>Firm</a:t>
                      </a:r>
                      <a:endParaRPr lang="en-US" dirty="0"/>
                    </a:p>
                  </a:txBody>
                  <a:tcPr/>
                </a:tc>
                <a:tc>
                  <a:txBody>
                    <a:bodyPr/>
                    <a:lstStyle/>
                    <a:p>
                      <a:endParaRPr lang="en-US" dirty="0"/>
                    </a:p>
                  </a:txBody>
                  <a:tcPr/>
                </a:tc>
                <a:tc>
                  <a:txBody>
                    <a:bodyPr/>
                    <a:lstStyle/>
                    <a:p>
                      <a:r>
                        <a:rPr lang="en-US" dirty="0" smtClean="0"/>
                        <a:t>Over-cooked</a:t>
                      </a:r>
                      <a:endParaRPr lang="en-US" dirty="0"/>
                    </a:p>
                  </a:txBody>
                  <a:tcPr/>
                </a:tc>
                <a:extLst>
                  <a:ext uri="{0D108BD9-81ED-4DB2-BD59-A6C34878D82A}">
                    <a16:rowId xmlns:a16="http://schemas.microsoft.com/office/drawing/2014/main" val="10007"/>
                  </a:ext>
                </a:extLst>
              </a:tr>
              <a:tr h="370840">
                <a:tc>
                  <a:txBody>
                    <a:bodyPr/>
                    <a:lstStyle/>
                    <a:p>
                      <a:r>
                        <a:rPr lang="en-US" dirty="0" smtClean="0"/>
                        <a:t>Strong</a:t>
                      </a:r>
                      <a:endParaRPr lang="en-US" dirty="0"/>
                    </a:p>
                  </a:txBody>
                  <a:tcPr/>
                </a:tc>
                <a:tc>
                  <a:txBody>
                    <a:bodyPr/>
                    <a:lstStyle/>
                    <a:p>
                      <a:r>
                        <a:rPr lang="en-US" dirty="0" smtClean="0"/>
                        <a:t>Lumpy</a:t>
                      </a:r>
                      <a:endParaRPr lang="en-US" dirty="0"/>
                    </a:p>
                  </a:txBody>
                  <a:tcPr/>
                </a:tc>
                <a:tc>
                  <a:txBody>
                    <a:bodyPr/>
                    <a:lstStyle/>
                    <a:p>
                      <a:endParaRPr lang="en-US" dirty="0"/>
                    </a:p>
                  </a:txBody>
                  <a:tcPr/>
                </a:tc>
                <a:tc>
                  <a:txBody>
                    <a:bodyPr/>
                    <a:lstStyle/>
                    <a:p>
                      <a:r>
                        <a:rPr lang="en-US" dirty="0" smtClean="0"/>
                        <a:t>Clear</a:t>
                      </a:r>
                      <a:endParaRPr lang="en-US" dirty="0"/>
                    </a:p>
                  </a:txBody>
                  <a:tcPr/>
                </a:tc>
                <a:extLst>
                  <a:ext uri="{0D108BD9-81ED-4DB2-BD59-A6C34878D82A}">
                    <a16:rowId xmlns:a16="http://schemas.microsoft.com/office/drawing/2014/main" val="10008"/>
                  </a:ext>
                </a:extLst>
              </a:tr>
              <a:tr h="370840">
                <a:tc>
                  <a:txBody>
                    <a:bodyPr/>
                    <a:lstStyle/>
                    <a:p>
                      <a:r>
                        <a:rPr lang="en-US" dirty="0" smtClean="0"/>
                        <a:t>Rich</a:t>
                      </a:r>
                      <a:endParaRPr lang="en-US" dirty="0"/>
                    </a:p>
                  </a:txBody>
                  <a:tcPr/>
                </a:tc>
                <a:tc>
                  <a:txBody>
                    <a:bodyPr/>
                    <a:lstStyle/>
                    <a:p>
                      <a:r>
                        <a:rPr lang="en-US" dirty="0" smtClean="0"/>
                        <a:t>Sticky</a:t>
                      </a:r>
                      <a:endParaRPr lang="en-US" dirty="0"/>
                    </a:p>
                  </a:txBody>
                  <a:tcPr/>
                </a:tc>
                <a:tc>
                  <a:txBody>
                    <a:bodyPr/>
                    <a:lstStyle/>
                    <a:p>
                      <a:endParaRPr lang="en-US" dirty="0"/>
                    </a:p>
                  </a:txBody>
                  <a:tcPr/>
                </a:tc>
                <a:tc>
                  <a:txBody>
                    <a:bodyPr/>
                    <a:lstStyle/>
                    <a:p>
                      <a:r>
                        <a:rPr lang="en-US" dirty="0" smtClean="0"/>
                        <a:t>Contrasting</a:t>
                      </a:r>
                      <a:endParaRPr lang="en-US" dirty="0"/>
                    </a:p>
                  </a:txBody>
                  <a:tcPr/>
                </a:tc>
                <a:extLst>
                  <a:ext uri="{0D108BD9-81ED-4DB2-BD59-A6C34878D82A}">
                    <a16:rowId xmlns:a16="http://schemas.microsoft.com/office/drawing/2014/main" val="10009"/>
                  </a:ext>
                </a:extLst>
              </a:tr>
              <a:tr h="370840">
                <a:tc>
                  <a:txBody>
                    <a:bodyPr/>
                    <a:lstStyle/>
                    <a:p>
                      <a:r>
                        <a:rPr lang="en-US" dirty="0" smtClean="0"/>
                        <a:t>Tangy </a:t>
                      </a:r>
                      <a:endParaRPr lang="en-US" dirty="0"/>
                    </a:p>
                  </a:txBody>
                  <a:tcPr/>
                </a:tc>
                <a:tc>
                  <a:txBody>
                    <a:bodyPr/>
                    <a:lstStyle/>
                    <a:p>
                      <a:r>
                        <a:rPr lang="en-US" dirty="0" smtClean="0"/>
                        <a:t>Smooth</a:t>
                      </a:r>
                      <a:endParaRPr lang="en-US" dirty="0"/>
                    </a:p>
                  </a:txBody>
                  <a:tcPr/>
                </a:tc>
                <a:tc>
                  <a:txBody>
                    <a:bodyPr/>
                    <a:lstStyle/>
                    <a:p>
                      <a:endParaRPr lang="en-US" dirty="0"/>
                    </a:p>
                  </a:txBody>
                  <a:tcPr/>
                </a:tc>
                <a:tc>
                  <a:txBody>
                    <a:bodyPr/>
                    <a:lstStyle/>
                    <a:p>
                      <a:r>
                        <a:rPr lang="en-US" dirty="0" smtClean="0"/>
                        <a:t>Speckled</a:t>
                      </a:r>
                      <a:endParaRPr lang="en-US" dirty="0"/>
                    </a:p>
                  </a:txBody>
                  <a:tcPr/>
                </a:tc>
                <a:extLst>
                  <a:ext uri="{0D108BD9-81ED-4DB2-BD59-A6C34878D82A}">
                    <a16:rowId xmlns:a16="http://schemas.microsoft.com/office/drawing/2014/main" val="10010"/>
                  </a:ext>
                </a:extLst>
              </a:tr>
            </a:tbl>
          </a:graphicData>
        </a:graphic>
      </p:graphicFrame>
      <p:sp>
        <p:nvSpPr>
          <p:cNvPr id="7" name="Rectangle 6"/>
          <p:cNvSpPr/>
          <p:nvPr/>
        </p:nvSpPr>
        <p:spPr>
          <a:xfrm>
            <a:off x="323528" y="2232863"/>
            <a:ext cx="8479533" cy="461665"/>
          </a:xfrm>
          <a:prstGeom prst="rect">
            <a:avLst/>
          </a:prstGeom>
        </p:spPr>
        <p:txBody>
          <a:bodyPr wrap="square">
            <a:spAutoFit/>
          </a:bodyPr>
          <a:lstStyle/>
          <a:p>
            <a:r>
              <a:rPr lang="en-US" sz="2400" b="1" dirty="0" smtClean="0"/>
              <a:t>Suggestions for the descriptive words</a:t>
            </a:r>
            <a:endParaRPr lang="en-US" sz="2400" dirty="0" smtClean="0"/>
          </a:p>
        </p:txBody>
      </p:sp>
    </p:spTree>
    <p:extLst>
      <p:ext uri="{BB962C8B-B14F-4D97-AF65-F5344CB8AC3E}">
        <p14:creationId xmlns:p14="http://schemas.microsoft.com/office/powerpoint/2010/main" val="8663083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7B5DF-5DA9-46A7-9A59-86908C82C3B1}" type="slidenum">
              <a:rPr lang="en-US" smtClean="0"/>
              <a:t>65</a:t>
            </a:fld>
            <a:endParaRPr lang="en-US" dirty="0"/>
          </a:p>
        </p:txBody>
      </p:sp>
      <p:sp>
        <p:nvSpPr>
          <p:cNvPr id="6" name="Rectangle 5"/>
          <p:cNvSpPr/>
          <p:nvPr/>
        </p:nvSpPr>
        <p:spPr>
          <a:xfrm>
            <a:off x="179387" y="106859"/>
            <a:ext cx="8785101" cy="1508105"/>
          </a:xfrm>
          <a:prstGeom prst="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Suggested </a:t>
            </a:r>
            <a:r>
              <a:rPr lang="en-US" sz="3200" b="1" dirty="0" smtClean="0">
                <a:solidFill>
                  <a:schemeClr val="tx1"/>
                </a:solidFill>
              </a:rPr>
              <a:t>assessment 1</a:t>
            </a:r>
            <a:r>
              <a:rPr lang="en-US" sz="3000" b="1" dirty="0" smtClean="0">
                <a:solidFill>
                  <a:schemeClr val="tx1"/>
                </a:solidFill>
              </a:rPr>
              <a:t>:</a:t>
            </a:r>
            <a:endParaRPr lang="en-US" sz="3000" b="1" dirty="0">
              <a:solidFill>
                <a:schemeClr val="tx1"/>
              </a:solidFill>
            </a:endParaRPr>
          </a:p>
          <a:p>
            <a:r>
              <a:rPr lang="en-US" sz="3000" dirty="0" smtClean="0">
                <a:solidFill>
                  <a:schemeClr val="tx1"/>
                </a:solidFill>
              </a:rPr>
              <a:t>Using the metric measuring tools, calculate equivalent or equal measures for the followings:</a:t>
            </a:r>
            <a:endParaRPr lang="en-US" sz="3000"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672341545"/>
              </p:ext>
            </p:extLst>
          </p:nvPr>
        </p:nvGraphicFramePr>
        <p:xfrm>
          <a:off x="1331639" y="1772816"/>
          <a:ext cx="5688634" cy="4079240"/>
        </p:xfrm>
        <a:graphic>
          <a:graphicData uri="http://schemas.openxmlformats.org/drawingml/2006/table">
            <a:tbl>
              <a:tblPr firstRow="1" bandRow="1">
                <a:tableStyleId>{5C22544A-7EE6-4342-B048-85BDC9FD1C3A}</a:tableStyleId>
              </a:tblPr>
              <a:tblGrid>
                <a:gridCol w="2844317">
                  <a:extLst>
                    <a:ext uri="{9D8B030D-6E8A-4147-A177-3AD203B41FA5}">
                      <a16:colId xmlns:a16="http://schemas.microsoft.com/office/drawing/2014/main" val="20000"/>
                    </a:ext>
                  </a:extLst>
                </a:gridCol>
                <a:gridCol w="2844317">
                  <a:extLst>
                    <a:ext uri="{9D8B030D-6E8A-4147-A177-3AD203B41FA5}">
                      <a16:colId xmlns:a16="http://schemas.microsoft.com/office/drawing/2014/main" val="20001"/>
                    </a:ext>
                  </a:extLst>
                </a:gridCol>
              </a:tblGrid>
              <a:tr h="370840">
                <a:tc>
                  <a:txBody>
                    <a:bodyPr/>
                    <a:lstStyle/>
                    <a:p>
                      <a:r>
                        <a:rPr lang="en-US" dirty="0" smtClean="0"/>
                        <a:t>From</a:t>
                      </a:r>
                      <a:endParaRPr lang="en-US" dirty="0"/>
                    </a:p>
                  </a:txBody>
                  <a:tcPr/>
                </a:tc>
                <a:tc>
                  <a:txBody>
                    <a:bodyPr/>
                    <a:lstStyle/>
                    <a:p>
                      <a:r>
                        <a:rPr lang="en-US" dirty="0" smtClean="0"/>
                        <a:t>To</a:t>
                      </a:r>
                      <a:endParaRPr lang="en-US" dirty="0"/>
                    </a:p>
                  </a:txBody>
                  <a:tcPr/>
                </a:tc>
                <a:extLst>
                  <a:ext uri="{0D108BD9-81ED-4DB2-BD59-A6C34878D82A}">
                    <a16:rowId xmlns:a16="http://schemas.microsoft.com/office/drawing/2014/main" val="10000"/>
                  </a:ext>
                </a:extLst>
              </a:tr>
              <a:tr h="370840">
                <a:tc>
                  <a:txBody>
                    <a:bodyPr/>
                    <a:lstStyle/>
                    <a:p>
                      <a:r>
                        <a:rPr lang="en-US" dirty="0" smtClean="0"/>
                        <a:t>1 tablespoon</a:t>
                      </a:r>
                      <a:endParaRPr lang="en-US" dirty="0"/>
                    </a:p>
                  </a:txBody>
                  <a:tcPr/>
                </a:tc>
                <a:tc>
                  <a:txBody>
                    <a:bodyPr/>
                    <a:lstStyle/>
                    <a:p>
                      <a:r>
                        <a:rPr lang="en-US" dirty="0" smtClean="0"/>
                        <a:t>________</a:t>
                      </a:r>
                      <a:r>
                        <a:rPr lang="en-US" baseline="0" dirty="0" smtClean="0"/>
                        <a:t> </a:t>
                      </a:r>
                      <a:r>
                        <a:rPr lang="en-US" baseline="0" dirty="0" err="1" smtClean="0"/>
                        <a:t>millilitres</a:t>
                      </a:r>
                      <a:endParaRPr lang="en-US" dirty="0"/>
                    </a:p>
                  </a:txBody>
                  <a:tcPr/>
                </a:tc>
                <a:extLst>
                  <a:ext uri="{0D108BD9-81ED-4DB2-BD59-A6C34878D82A}">
                    <a16:rowId xmlns:a16="http://schemas.microsoft.com/office/drawing/2014/main" val="10001"/>
                  </a:ext>
                </a:extLst>
              </a:tr>
              <a:tr h="370840">
                <a:tc>
                  <a:txBody>
                    <a:bodyPr/>
                    <a:lstStyle/>
                    <a:p>
                      <a:r>
                        <a:rPr lang="en-US" dirty="0" smtClean="0"/>
                        <a:t>1 teaspoon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a:t>
                      </a:r>
                      <a:r>
                        <a:rPr lang="en-US" baseline="0" dirty="0" smtClean="0"/>
                        <a:t> </a:t>
                      </a:r>
                      <a:r>
                        <a:rPr lang="en-US" baseline="0" dirty="0" err="1" smtClean="0"/>
                        <a:t>millilitres</a:t>
                      </a:r>
                      <a:endParaRPr lang="en-US" dirty="0"/>
                    </a:p>
                  </a:txBody>
                  <a:tcPr/>
                </a:tc>
                <a:extLst>
                  <a:ext uri="{0D108BD9-81ED-4DB2-BD59-A6C34878D82A}">
                    <a16:rowId xmlns:a16="http://schemas.microsoft.com/office/drawing/2014/main" val="10002"/>
                  </a:ext>
                </a:extLst>
              </a:tr>
              <a:tr h="370840">
                <a:tc>
                  <a:txBody>
                    <a:bodyPr/>
                    <a:lstStyle/>
                    <a:p>
                      <a:r>
                        <a:rPr lang="en-US" dirty="0" smtClean="0"/>
                        <a:t>½ teaspoon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a:t>
                      </a:r>
                      <a:r>
                        <a:rPr lang="en-US" baseline="0" dirty="0" smtClean="0"/>
                        <a:t> </a:t>
                      </a:r>
                      <a:r>
                        <a:rPr lang="en-US" baseline="0" dirty="0" err="1" smtClean="0"/>
                        <a:t>millilitres</a:t>
                      </a:r>
                      <a:endParaRPr lang="en-US" dirty="0"/>
                    </a:p>
                  </a:txBody>
                  <a:tcPr/>
                </a:tc>
                <a:extLst>
                  <a:ext uri="{0D108BD9-81ED-4DB2-BD59-A6C34878D82A}">
                    <a16:rowId xmlns:a16="http://schemas.microsoft.com/office/drawing/2014/main" val="10003"/>
                  </a:ext>
                </a:extLst>
              </a:tr>
              <a:tr h="370840">
                <a:tc>
                  <a:txBody>
                    <a:bodyPr/>
                    <a:lstStyle/>
                    <a:p>
                      <a:r>
                        <a:rPr lang="en-US" dirty="0" smtClean="0"/>
                        <a:t>¼ teaspoon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a:t>
                      </a:r>
                      <a:r>
                        <a:rPr lang="en-US" baseline="0" dirty="0" smtClean="0"/>
                        <a:t> </a:t>
                      </a:r>
                      <a:r>
                        <a:rPr lang="en-US" baseline="0" dirty="0" err="1" smtClean="0"/>
                        <a:t>millilitres</a:t>
                      </a:r>
                      <a:endParaRPr lang="en-US" dirty="0"/>
                    </a:p>
                  </a:txBody>
                  <a:tcPr/>
                </a:tc>
                <a:extLst>
                  <a:ext uri="{0D108BD9-81ED-4DB2-BD59-A6C34878D82A}">
                    <a16:rowId xmlns:a16="http://schemas.microsoft.com/office/drawing/2014/main" val="10004"/>
                  </a:ext>
                </a:extLst>
              </a:tr>
              <a:tr h="370840">
                <a:tc>
                  <a:txBody>
                    <a:bodyPr/>
                    <a:lstStyle/>
                    <a:p>
                      <a:r>
                        <a:rPr lang="en-US" dirty="0" smtClean="0"/>
                        <a:t>1 tablespoon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a:t>
                      </a:r>
                      <a:r>
                        <a:rPr lang="en-US" baseline="0" dirty="0" smtClean="0"/>
                        <a:t> teaspoon</a:t>
                      </a:r>
                      <a:endParaRPr lang="en-US" dirty="0" smtClean="0"/>
                    </a:p>
                  </a:txBody>
                  <a:tcPr/>
                </a:tc>
                <a:extLst>
                  <a:ext uri="{0D108BD9-81ED-4DB2-BD59-A6C34878D82A}">
                    <a16:rowId xmlns:a16="http://schemas.microsoft.com/office/drawing/2014/main" val="10005"/>
                  </a:ext>
                </a:extLst>
              </a:tr>
              <a:tr h="370840">
                <a:tc>
                  <a:txBody>
                    <a:bodyPr/>
                    <a:lstStyle/>
                    <a:p>
                      <a:r>
                        <a:rPr lang="en-US" dirty="0" smtClean="0"/>
                        <a:t>1 cup</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a:t>
                      </a:r>
                      <a:r>
                        <a:rPr lang="en-US" baseline="0" dirty="0" smtClean="0"/>
                        <a:t> </a:t>
                      </a:r>
                      <a:r>
                        <a:rPr lang="en-US" baseline="0" dirty="0" err="1" smtClean="0"/>
                        <a:t>millilitres</a:t>
                      </a:r>
                      <a:endParaRPr lang="en-US" dirty="0"/>
                    </a:p>
                  </a:txBody>
                  <a:tcPr/>
                </a:tc>
                <a:extLst>
                  <a:ext uri="{0D108BD9-81ED-4DB2-BD59-A6C34878D82A}">
                    <a16:rowId xmlns:a16="http://schemas.microsoft.com/office/drawing/2014/main" val="10006"/>
                  </a:ext>
                </a:extLst>
              </a:tr>
              <a:tr h="370840">
                <a:tc>
                  <a:txBody>
                    <a:bodyPr/>
                    <a:lstStyle/>
                    <a:p>
                      <a:r>
                        <a:rPr lang="en-US" dirty="0" smtClean="0"/>
                        <a:t>1 </a:t>
                      </a:r>
                      <a:r>
                        <a:rPr lang="en-US" dirty="0" err="1" smtClean="0"/>
                        <a:t>litre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a:t>
                      </a:r>
                      <a:r>
                        <a:rPr lang="en-US" baseline="0" dirty="0" smtClean="0"/>
                        <a:t> cups</a:t>
                      </a:r>
                      <a:endParaRPr lang="en-US" dirty="0" smtClean="0"/>
                    </a:p>
                  </a:txBody>
                  <a:tcPr/>
                </a:tc>
                <a:extLst>
                  <a:ext uri="{0D108BD9-81ED-4DB2-BD59-A6C34878D82A}">
                    <a16:rowId xmlns:a16="http://schemas.microsoft.com/office/drawing/2014/main" val="10007"/>
                  </a:ext>
                </a:extLst>
              </a:tr>
              <a:tr h="370840">
                <a:tc>
                  <a:txBody>
                    <a:bodyPr/>
                    <a:lstStyle/>
                    <a:p>
                      <a:r>
                        <a:rPr lang="en-US" dirty="0" smtClean="0"/>
                        <a:t>1 kilogram</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a:t>
                      </a:r>
                      <a:r>
                        <a:rPr lang="en-US" baseline="0" dirty="0" smtClean="0"/>
                        <a:t> grams</a:t>
                      </a:r>
                      <a:endParaRPr lang="en-US" dirty="0"/>
                    </a:p>
                  </a:txBody>
                  <a:tcPr/>
                </a:tc>
                <a:extLst>
                  <a:ext uri="{0D108BD9-81ED-4DB2-BD59-A6C34878D82A}">
                    <a16:rowId xmlns:a16="http://schemas.microsoft.com/office/drawing/2014/main" val="10008"/>
                  </a:ext>
                </a:extLst>
              </a:tr>
              <a:tr h="370840">
                <a:tc>
                  <a:txBody>
                    <a:bodyPr/>
                    <a:lstStyle/>
                    <a:p>
                      <a:r>
                        <a:rPr lang="en-US" dirty="0" smtClean="0"/>
                        <a:t>1 ounce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 grams</a:t>
                      </a:r>
                      <a:endParaRPr lang="en-US" dirty="0"/>
                    </a:p>
                  </a:txBody>
                  <a:tcPr/>
                </a:tc>
                <a:extLst>
                  <a:ext uri="{0D108BD9-81ED-4DB2-BD59-A6C34878D82A}">
                    <a16:rowId xmlns:a16="http://schemas.microsoft.com/office/drawing/2014/main" val="10009"/>
                  </a:ext>
                </a:extLst>
              </a:tr>
              <a:tr h="370840">
                <a:tc>
                  <a:txBody>
                    <a:bodyPr/>
                    <a:lstStyle/>
                    <a:p>
                      <a:r>
                        <a:rPr lang="en-US" dirty="0" smtClean="0"/>
                        <a:t>1 pound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 grams</a:t>
                      </a:r>
                      <a:endParaRPr lang="en-US"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2076619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7B5DF-5DA9-46A7-9A59-86908C82C3B1}" type="slidenum">
              <a:rPr lang="en-US" smtClean="0"/>
              <a:t>66</a:t>
            </a:fld>
            <a:endParaRPr lang="en-US" dirty="0"/>
          </a:p>
        </p:txBody>
      </p:sp>
      <p:sp>
        <p:nvSpPr>
          <p:cNvPr id="6" name="Rectangle 5"/>
          <p:cNvSpPr/>
          <p:nvPr/>
        </p:nvSpPr>
        <p:spPr>
          <a:xfrm>
            <a:off x="179387" y="106859"/>
            <a:ext cx="8785101" cy="1508105"/>
          </a:xfrm>
          <a:prstGeom prst="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Answer for suggested </a:t>
            </a:r>
            <a:r>
              <a:rPr lang="en-US" sz="3200" b="1" dirty="0" smtClean="0">
                <a:solidFill>
                  <a:schemeClr val="tx1"/>
                </a:solidFill>
              </a:rPr>
              <a:t>assessment 1</a:t>
            </a:r>
            <a:r>
              <a:rPr lang="en-US" sz="3000" b="1" dirty="0" smtClean="0">
                <a:solidFill>
                  <a:schemeClr val="tx1"/>
                </a:solidFill>
              </a:rPr>
              <a:t>:</a:t>
            </a:r>
            <a:endParaRPr lang="en-US" sz="3000" b="1" dirty="0">
              <a:solidFill>
                <a:schemeClr val="tx1"/>
              </a:solidFill>
            </a:endParaRPr>
          </a:p>
          <a:p>
            <a:r>
              <a:rPr lang="en-US" sz="3000" dirty="0" smtClean="0">
                <a:solidFill>
                  <a:schemeClr val="tx1"/>
                </a:solidFill>
              </a:rPr>
              <a:t>Using the metric measuring tools, calculate equivalent or equal measures for the followings:</a:t>
            </a:r>
            <a:endParaRPr lang="en-US" sz="3000"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602732163"/>
              </p:ext>
            </p:extLst>
          </p:nvPr>
        </p:nvGraphicFramePr>
        <p:xfrm>
          <a:off x="1331639" y="1772816"/>
          <a:ext cx="5688634" cy="4079240"/>
        </p:xfrm>
        <a:graphic>
          <a:graphicData uri="http://schemas.openxmlformats.org/drawingml/2006/table">
            <a:tbl>
              <a:tblPr firstRow="1" bandRow="1">
                <a:tableStyleId>{5C22544A-7EE6-4342-B048-85BDC9FD1C3A}</a:tableStyleId>
              </a:tblPr>
              <a:tblGrid>
                <a:gridCol w="2844317">
                  <a:extLst>
                    <a:ext uri="{9D8B030D-6E8A-4147-A177-3AD203B41FA5}">
                      <a16:colId xmlns:a16="http://schemas.microsoft.com/office/drawing/2014/main" val="20000"/>
                    </a:ext>
                  </a:extLst>
                </a:gridCol>
                <a:gridCol w="2844317">
                  <a:extLst>
                    <a:ext uri="{9D8B030D-6E8A-4147-A177-3AD203B41FA5}">
                      <a16:colId xmlns:a16="http://schemas.microsoft.com/office/drawing/2014/main" val="20001"/>
                    </a:ext>
                  </a:extLst>
                </a:gridCol>
              </a:tblGrid>
              <a:tr h="370840">
                <a:tc>
                  <a:txBody>
                    <a:bodyPr/>
                    <a:lstStyle/>
                    <a:p>
                      <a:r>
                        <a:rPr lang="en-US" dirty="0" smtClean="0"/>
                        <a:t>From</a:t>
                      </a:r>
                      <a:endParaRPr lang="en-US" dirty="0"/>
                    </a:p>
                  </a:txBody>
                  <a:tcPr/>
                </a:tc>
                <a:tc>
                  <a:txBody>
                    <a:bodyPr/>
                    <a:lstStyle/>
                    <a:p>
                      <a:r>
                        <a:rPr lang="en-US" dirty="0" smtClean="0"/>
                        <a:t>To</a:t>
                      </a:r>
                      <a:endParaRPr lang="en-US" dirty="0"/>
                    </a:p>
                  </a:txBody>
                  <a:tcPr/>
                </a:tc>
                <a:extLst>
                  <a:ext uri="{0D108BD9-81ED-4DB2-BD59-A6C34878D82A}">
                    <a16:rowId xmlns:a16="http://schemas.microsoft.com/office/drawing/2014/main" val="10000"/>
                  </a:ext>
                </a:extLst>
              </a:tr>
              <a:tr h="370840">
                <a:tc>
                  <a:txBody>
                    <a:bodyPr/>
                    <a:lstStyle/>
                    <a:p>
                      <a:r>
                        <a:rPr lang="en-US" dirty="0" smtClean="0"/>
                        <a:t>1 tablespoon</a:t>
                      </a:r>
                      <a:endParaRPr lang="en-US" dirty="0"/>
                    </a:p>
                  </a:txBody>
                  <a:tcPr/>
                </a:tc>
                <a:tc>
                  <a:txBody>
                    <a:bodyPr/>
                    <a:lstStyle/>
                    <a:p>
                      <a:r>
                        <a:rPr lang="en-US" dirty="0" smtClean="0"/>
                        <a:t>15</a:t>
                      </a:r>
                      <a:r>
                        <a:rPr lang="en-US" baseline="0" dirty="0" smtClean="0"/>
                        <a:t> </a:t>
                      </a:r>
                      <a:r>
                        <a:rPr lang="en-US" baseline="0" dirty="0" err="1" smtClean="0"/>
                        <a:t>millilitres</a:t>
                      </a:r>
                      <a:endParaRPr lang="en-US" dirty="0"/>
                    </a:p>
                  </a:txBody>
                  <a:tcPr/>
                </a:tc>
                <a:extLst>
                  <a:ext uri="{0D108BD9-81ED-4DB2-BD59-A6C34878D82A}">
                    <a16:rowId xmlns:a16="http://schemas.microsoft.com/office/drawing/2014/main" val="10001"/>
                  </a:ext>
                </a:extLst>
              </a:tr>
              <a:tr h="370840">
                <a:tc>
                  <a:txBody>
                    <a:bodyPr/>
                    <a:lstStyle/>
                    <a:p>
                      <a:r>
                        <a:rPr lang="en-US" dirty="0" smtClean="0"/>
                        <a:t>1 teaspoon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a:t>
                      </a:r>
                      <a:r>
                        <a:rPr lang="en-US" baseline="0" dirty="0" smtClean="0"/>
                        <a:t> </a:t>
                      </a:r>
                      <a:r>
                        <a:rPr lang="en-US" baseline="0" dirty="0" err="1" smtClean="0"/>
                        <a:t>millilitres</a:t>
                      </a:r>
                      <a:endParaRPr lang="en-US" dirty="0"/>
                    </a:p>
                  </a:txBody>
                  <a:tcPr/>
                </a:tc>
                <a:extLst>
                  <a:ext uri="{0D108BD9-81ED-4DB2-BD59-A6C34878D82A}">
                    <a16:rowId xmlns:a16="http://schemas.microsoft.com/office/drawing/2014/main" val="10002"/>
                  </a:ext>
                </a:extLst>
              </a:tr>
              <a:tr h="370840">
                <a:tc>
                  <a:txBody>
                    <a:bodyPr/>
                    <a:lstStyle/>
                    <a:p>
                      <a:r>
                        <a:rPr lang="en-US" dirty="0" smtClean="0"/>
                        <a:t>½ teaspoon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a:t>
                      </a:r>
                      <a:r>
                        <a:rPr lang="en-US" baseline="0" dirty="0" smtClean="0"/>
                        <a:t> </a:t>
                      </a:r>
                      <a:r>
                        <a:rPr lang="en-US" baseline="0" dirty="0" err="1" smtClean="0"/>
                        <a:t>millilitres</a:t>
                      </a:r>
                      <a:endParaRPr lang="en-US" dirty="0"/>
                    </a:p>
                  </a:txBody>
                  <a:tcPr/>
                </a:tc>
                <a:extLst>
                  <a:ext uri="{0D108BD9-81ED-4DB2-BD59-A6C34878D82A}">
                    <a16:rowId xmlns:a16="http://schemas.microsoft.com/office/drawing/2014/main" val="10003"/>
                  </a:ext>
                </a:extLst>
              </a:tr>
              <a:tr h="370840">
                <a:tc>
                  <a:txBody>
                    <a:bodyPr/>
                    <a:lstStyle/>
                    <a:p>
                      <a:r>
                        <a:rPr lang="en-US" dirty="0" smtClean="0"/>
                        <a:t>¼ teaspoon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1.25</a:t>
                      </a:r>
                      <a:r>
                        <a:rPr lang="en-US" baseline="0" dirty="0" smtClean="0"/>
                        <a:t> </a:t>
                      </a:r>
                      <a:r>
                        <a:rPr lang="en-US" baseline="0" dirty="0" err="1" smtClean="0"/>
                        <a:t>millilitres</a:t>
                      </a:r>
                      <a:endParaRPr lang="en-US" dirty="0"/>
                    </a:p>
                  </a:txBody>
                  <a:tcPr/>
                </a:tc>
                <a:extLst>
                  <a:ext uri="{0D108BD9-81ED-4DB2-BD59-A6C34878D82A}">
                    <a16:rowId xmlns:a16="http://schemas.microsoft.com/office/drawing/2014/main" val="10004"/>
                  </a:ext>
                </a:extLst>
              </a:tr>
              <a:tr h="370840">
                <a:tc>
                  <a:txBody>
                    <a:bodyPr/>
                    <a:lstStyle/>
                    <a:p>
                      <a:r>
                        <a:rPr lang="en-US" dirty="0" smtClean="0"/>
                        <a:t>1 tablespoon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a:t>
                      </a:r>
                      <a:r>
                        <a:rPr lang="en-US" baseline="0" dirty="0" smtClean="0"/>
                        <a:t> teaspoon</a:t>
                      </a:r>
                      <a:endParaRPr lang="en-US" dirty="0" smtClean="0"/>
                    </a:p>
                  </a:txBody>
                  <a:tcPr/>
                </a:tc>
                <a:extLst>
                  <a:ext uri="{0D108BD9-81ED-4DB2-BD59-A6C34878D82A}">
                    <a16:rowId xmlns:a16="http://schemas.microsoft.com/office/drawing/2014/main" val="10005"/>
                  </a:ext>
                </a:extLst>
              </a:tr>
              <a:tr h="370840">
                <a:tc>
                  <a:txBody>
                    <a:bodyPr/>
                    <a:lstStyle/>
                    <a:p>
                      <a:r>
                        <a:rPr lang="en-US" dirty="0" smtClean="0"/>
                        <a:t>1 cup</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237</a:t>
                      </a:r>
                      <a:r>
                        <a:rPr lang="en-US" baseline="0" dirty="0" smtClean="0"/>
                        <a:t> </a:t>
                      </a:r>
                      <a:r>
                        <a:rPr lang="en-US" baseline="0" dirty="0" err="1" smtClean="0"/>
                        <a:t>millilitres</a:t>
                      </a:r>
                      <a:endParaRPr lang="en-US" dirty="0"/>
                    </a:p>
                  </a:txBody>
                  <a:tcPr/>
                </a:tc>
                <a:extLst>
                  <a:ext uri="{0D108BD9-81ED-4DB2-BD59-A6C34878D82A}">
                    <a16:rowId xmlns:a16="http://schemas.microsoft.com/office/drawing/2014/main" val="10006"/>
                  </a:ext>
                </a:extLst>
              </a:tr>
              <a:tr h="370840">
                <a:tc>
                  <a:txBody>
                    <a:bodyPr/>
                    <a:lstStyle/>
                    <a:p>
                      <a:r>
                        <a:rPr lang="en-US" dirty="0" smtClean="0"/>
                        <a:t>1 </a:t>
                      </a:r>
                      <a:r>
                        <a:rPr lang="en-US" dirty="0" err="1" smtClean="0"/>
                        <a:t>litre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4.2</a:t>
                      </a:r>
                      <a:r>
                        <a:rPr lang="en-US" baseline="0" dirty="0" smtClean="0"/>
                        <a:t> cups</a:t>
                      </a:r>
                      <a:endParaRPr lang="en-US" dirty="0" smtClean="0"/>
                    </a:p>
                  </a:txBody>
                  <a:tcPr/>
                </a:tc>
                <a:extLst>
                  <a:ext uri="{0D108BD9-81ED-4DB2-BD59-A6C34878D82A}">
                    <a16:rowId xmlns:a16="http://schemas.microsoft.com/office/drawing/2014/main" val="10007"/>
                  </a:ext>
                </a:extLst>
              </a:tr>
              <a:tr h="370840">
                <a:tc>
                  <a:txBody>
                    <a:bodyPr/>
                    <a:lstStyle/>
                    <a:p>
                      <a:r>
                        <a:rPr lang="en-US" dirty="0" smtClean="0"/>
                        <a:t>1 kilogram</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1000</a:t>
                      </a:r>
                      <a:r>
                        <a:rPr lang="en-US" baseline="0" dirty="0" smtClean="0"/>
                        <a:t> grams</a:t>
                      </a:r>
                      <a:endParaRPr lang="en-US" dirty="0"/>
                    </a:p>
                  </a:txBody>
                  <a:tcPr/>
                </a:tc>
                <a:extLst>
                  <a:ext uri="{0D108BD9-81ED-4DB2-BD59-A6C34878D82A}">
                    <a16:rowId xmlns:a16="http://schemas.microsoft.com/office/drawing/2014/main" val="10008"/>
                  </a:ext>
                </a:extLst>
              </a:tr>
              <a:tr h="370840">
                <a:tc>
                  <a:txBody>
                    <a:bodyPr/>
                    <a:lstStyle/>
                    <a:p>
                      <a:r>
                        <a:rPr lang="en-US" dirty="0" smtClean="0"/>
                        <a:t>1 ounce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28 grams</a:t>
                      </a:r>
                      <a:endParaRPr lang="en-US" dirty="0"/>
                    </a:p>
                  </a:txBody>
                  <a:tcPr/>
                </a:tc>
                <a:extLst>
                  <a:ext uri="{0D108BD9-81ED-4DB2-BD59-A6C34878D82A}">
                    <a16:rowId xmlns:a16="http://schemas.microsoft.com/office/drawing/2014/main" val="10009"/>
                  </a:ext>
                </a:extLst>
              </a:tr>
              <a:tr h="370840">
                <a:tc>
                  <a:txBody>
                    <a:bodyPr/>
                    <a:lstStyle/>
                    <a:p>
                      <a:r>
                        <a:rPr lang="en-US" dirty="0" smtClean="0"/>
                        <a:t>1 pound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454 grams</a:t>
                      </a:r>
                      <a:endParaRPr lang="en-US"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7900914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7B5DF-5DA9-46A7-9A59-86908C82C3B1}" type="slidenum">
              <a:rPr lang="en-US" smtClean="0"/>
              <a:t>67</a:t>
            </a:fld>
            <a:endParaRPr lang="en-US" dirty="0"/>
          </a:p>
        </p:txBody>
      </p:sp>
      <p:sp>
        <p:nvSpPr>
          <p:cNvPr id="6" name="Rectangle 5"/>
          <p:cNvSpPr/>
          <p:nvPr/>
        </p:nvSpPr>
        <p:spPr>
          <a:xfrm>
            <a:off x="179387" y="106859"/>
            <a:ext cx="8785101" cy="1046440"/>
          </a:xfrm>
          <a:prstGeom prst="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Suggested </a:t>
            </a:r>
            <a:r>
              <a:rPr lang="en-US" sz="3200" b="1" dirty="0" smtClean="0">
                <a:solidFill>
                  <a:schemeClr val="tx1"/>
                </a:solidFill>
              </a:rPr>
              <a:t>assessment 2</a:t>
            </a:r>
            <a:r>
              <a:rPr lang="en-US" sz="3000" b="1" dirty="0" smtClean="0">
                <a:solidFill>
                  <a:schemeClr val="tx1"/>
                </a:solidFill>
              </a:rPr>
              <a:t>:</a:t>
            </a:r>
            <a:endParaRPr lang="en-US" sz="3000" b="1" dirty="0">
              <a:solidFill>
                <a:schemeClr val="tx1"/>
              </a:solidFill>
            </a:endParaRPr>
          </a:p>
          <a:p>
            <a:r>
              <a:rPr lang="en-US" sz="3000" dirty="0" smtClean="0">
                <a:solidFill>
                  <a:schemeClr val="tx1"/>
                </a:solidFill>
              </a:rPr>
              <a:t>Planning family meals</a:t>
            </a:r>
            <a:endParaRPr lang="en-US" sz="3000" dirty="0">
              <a:solidFill>
                <a:schemeClr val="tx1"/>
              </a:solidFill>
            </a:endParaRPr>
          </a:p>
        </p:txBody>
      </p:sp>
      <p:sp>
        <p:nvSpPr>
          <p:cNvPr id="7" name="Rectangle 6"/>
          <p:cNvSpPr/>
          <p:nvPr/>
        </p:nvSpPr>
        <p:spPr>
          <a:xfrm>
            <a:off x="323528" y="1455167"/>
            <a:ext cx="8352928" cy="2908489"/>
          </a:xfrm>
          <a:prstGeom prst="rect">
            <a:avLst/>
          </a:prstGeom>
        </p:spPr>
        <p:txBody>
          <a:bodyPr wrap="square">
            <a:spAutoFit/>
          </a:bodyPr>
          <a:lstStyle/>
          <a:p>
            <a:pPr marL="342900" indent="-342900">
              <a:spcAft>
                <a:spcPts val="600"/>
              </a:spcAft>
              <a:buFont typeface="Arial" pitchFamily="34" charset="0"/>
              <a:buChar char="•"/>
            </a:pPr>
            <a:r>
              <a:rPr lang="en-US" sz="2400" dirty="0" smtClean="0"/>
              <a:t>Use a range of recipe books, magazines or the internet to research recipes suitable for family meals.</a:t>
            </a:r>
          </a:p>
          <a:p>
            <a:pPr marL="342900" indent="-342900">
              <a:spcAft>
                <a:spcPts val="600"/>
              </a:spcAft>
              <a:buFont typeface="Arial" pitchFamily="34" charset="0"/>
              <a:buChar char="•"/>
            </a:pPr>
            <a:r>
              <a:rPr lang="en-US" sz="2400" dirty="0" smtClean="0"/>
              <a:t>Write down the name and a brief description of each recipe. Each student should collect about 10 different recipes.</a:t>
            </a:r>
          </a:p>
          <a:p>
            <a:pPr marL="342900" indent="-342900">
              <a:spcAft>
                <a:spcPts val="600"/>
              </a:spcAft>
              <a:buFont typeface="Arial" pitchFamily="34" charset="0"/>
              <a:buChar char="•"/>
            </a:pPr>
            <a:r>
              <a:rPr lang="en-US" sz="2400" dirty="0" smtClean="0"/>
              <a:t>Make up a class list of all of the recipes.</a:t>
            </a:r>
          </a:p>
          <a:p>
            <a:pPr marL="342900" indent="-342900">
              <a:spcAft>
                <a:spcPts val="600"/>
              </a:spcAft>
              <a:buFont typeface="Arial" pitchFamily="34" charset="0"/>
              <a:buChar char="•"/>
            </a:pPr>
            <a:r>
              <a:rPr lang="en-US" sz="2400" dirty="0" smtClean="0"/>
              <a:t>Group these recipes under the headings of ‘main dish’, ‘side dish’ and ‘dessert’.</a:t>
            </a:r>
          </a:p>
        </p:txBody>
      </p:sp>
    </p:spTree>
    <p:extLst>
      <p:ext uri="{BB962C8B-B14F-4D97-AF65-F5344CB8AC3E}">
        <p14:creationId xmlns:p14="http://schemas.microsoft.com/office/powerpoint/2010/main" val="5802356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334" y="404664"/>
            <a:ext cx="8496944" cy="6324808"/>
          </a:xfrm>
          <a:prstGeom prst="rect">
            <a:avLst/>
          </a:prstGeom>
        </p:spPr>
        <p:txBody>
          <a:bodyPr wrap="square">
            <a:spAutoFit/>
          </a:bodyPr>
          <a:lstStyle/>
          <a:p>
            <a:pPr>
              <a:spcAft>
                <a:spcPts val="1200"/>
              </a:spcAft>
            </a:pPr>
            <a:r>
              <a:rPr lang="en-US" sz="2500" b="1" dirty="0" smtClean="0"/>
              <a:t>Glossary:</a:t>
            </a:r>
          </a:p>
          <a:p>
            <a:pPr marL="342900" indent="-342900">
              <a:spcAft>
                <a:spcPts val="600"/>
              </a:spcAft>
              <a:buFont typeface="Arial" pitchFamily="34" charset="0"/>
              <a:buChar char="•"/>
            </a:pPr>
            <a:r>
              <a:rPr lang="en-US" sz="2500" i="1" dirty="0" smtClean="0"/>
              <a:t>Adequate diet: </a:t>
            </a:r>
            <a:r>
              <a:rPr lang="en-US" sz="2500" dirty="0" smtClean="0"/>
              <a:t>a diet that provides enough energy, essential nutrients and dietary </a:t>
            </a:r>
            <a:r>
              <a:rPr lang="en-US" sz="2500" dirty="0" err="1" smtClean="0"/>
              <a:t>fibre</a:t>
            </a:r>
            <a:r>
              <a:rPr lang="en-US" sz="2500" dirty="0" smtClean="0"/>
              <a:t> to keep a person healthy</a:t>
            </a:r>
          </a:p>
          <a:p>
            <a:pPr marL="342900" indent="-342900">
              <a:spcAft>
                <a:spcPts val="600"/>
              </a:spcAft>
              <a:buFont typeface="Arial" pitchFamily="34" charset="0"/>
              <a:buChar char="•"/>
            </a:pPr>
            <a:r>
              <a:rPr lang="en-US" sz="2500" i="1" dirty="0"/>
              <a:t>Anorexia </a:t>
            </a:r>
            <a:r>
              <a:rPr lang="en-US" sz="2500" i="1" dirty="0" smtClean="0"/>
              <a:t>Nervosa</a:t>
            </a:r>
            <a:r>
              <a:rPr lang="en-US" sz="2500" dirty="0" smtClean="0"/>
              <a:t>: an </a:t>
            </a:r>
            <a:r>
              <a:rPr lang="en-US" sz="2500" dirty="0"/>
              <a:t>eating disorder identified by an </a:t>
            </a:r>
            <a:r>
              <a:rPr lang="en-US" sz="2500" dirty="0" smtClean="0"/>
              <a:t>obsession </a:t>
            </a:r>
            <a:r>
              <a:rPr lang="en-US" sz="2500" dirty="0"/>
              <a:t>for </a:t>
            </a:r>
            <a:r>
              <a:rPr lang="en-US" sz="2500" dirty="0" smtClean="0"/>
              <a:t>thinness</a:t>
            </a:r>
          </a:p>
          <a:p>
            <a:pPr marL="342900" indent="-342900">
              <a:spcAft>
                <a:spcPts val="600"/>
              </a:spcAft>
              <a:buFont typeface="Arial" pitchFamily="34" charset="0"/>
              <a:buChar char="•"/>
            </a:pPr>
            <a:r>
              <a:rPr lang="en-US" sz="2500" i="1" dirty="0"/>
              <a:t>Binge </a:t>
            </a:r>
            <a:r>
              <a:rPr lang="en-US" sz="2500" i="1" dirty="0" smtClean="0"/>
              <a:t>Eating</a:t>
            </a:r>
            <a:r>
              <a:rPr lang="en-US" sz="2500" dirty="0" smtClean="0"/>
              <a:t>: eating </a:t>
            </a:r>
            <a:r>
              <a:rPr lang="en-US" sz="2500" dirty="0"/>
              <a:t>a large amount of food in a short period of </a:t>
            </a:r>
            <a:r>
              <a:rPr lang="en-US" sz="2500" dirty="0" smtClean="0"/>
              <a:t>time </a:t>
            </a:r>
            <a:r>
              <a:rPr lang="en-US" sz="2500" dirty="0"/>
              <a:t>together with a loss of </a:t>
            </a:r>
            <a:r>
              <a:rPr lang="en-US" sz="2500" dirty="0" smtClean="0"/>
              <a:t>self-control</a:t>
            </a:r>
          </a:p>
          <a:p>
            <a:pPr marL="342900" indent="-342900">
              <a:spcAft>
                <a:spcPts val="600"/>
              </a:spcAft>
              <a:buFont typeface="Arial" pitchFamily="34" charset="0"/>
              <a:buChar char="•"/>
            </a:pPr>
            <a:r>
              <a:rPr lang="en-US" sz="2500" i="1" dirty="0" smtClean="0"/>
              <a:t>Bulimia Nervosa: a</a:t>
            </a:r>
            <a:r>
              <a:rPr lang="en-US" sz="2500" dirty="0" smtClean="0"/>
              <a:t>n </a:t>
            </a:r>
            <a:r>
              <a:rPr lang="en-US" sz="2500" dirty="0"/>
              <a:t>eating disorder identified by cycles of binge eating and purging. Binging (eating large amounts of food) is followed by purging (vomiting, laxative use) to get rid of the unwanted food</a:t>
            </a:r>
            <a:r>
              <a:rPr lang="en-US" sz="2500" dirty="0" smtClean="0"/>
              <a:t>.</a:t>
            </a:r>
          </a:p>
          <a:p>
            <a:pPr marL="342900" indent="-342900">
              <a:spcAft>
                <a:spcPts val="600"/>
              </a:spcAft>
              <a:buFont typeface="Arial" pitchFamily="34" charset="0"/>
              <a:buChar char="•"/>
            </a:pPr>
            <a:r>
              <a:rPr lang="en-US" sz="2500" i="1" dirty="0"/>
              <a:t>Complementary Feeding: </a:t>
            </a:r>
            <a:r>
              <a:rPr lang="en-US" sz="2500" dirty="0"/>
              <a:t>the process starting when breast milk alone is no longer sufficient to meet the nutritional requirements of infants and therefore other foods and liquids are needed along with breast milk</a:t>
            </a:r>
            <a:r>
              <a:rPr lang="en-US" sz="2500" dirty="0" smtClean="0"/>
              <a:t>.</a:t>
            </a:r>
          </a:p>
        </p:txBody>
      </p:sp>
      <p:sp>
        <p:nvSpPr>
          <p:cNvPr id="4" name="Slide Number Placeholder 3"/>
          <p:cNvSpPr>
            <a:spLocks noGrp="1"/>
          </p:cNvSpPr>
          <p:nvPr>
            <p:ph type="sldNum" sz="quarter" idx="12"/>
          </p:nvPr>
        </p:nvSpPr>
        <p:spPr/>
        <p:txBody>
          <a:bodyPr/>
          <a:lstStyle/>
          <a:p>
            <a:fld id="{99B7B5DF-5DA9-46A7-9A59-86908C82C3B1}" type="slidenum">
              <a:rPr lang="en-US" smtClean="0"/>
              <a:t>68</a:t>
            </a:fld>
            <a:endParaRPr lang="en-US"/>
          </a:p>
        </p:txBody>
      </p:sp>
    </p:spTree>
    <p:extLst>
      <p:ext uri="{BB962C8B-B14F-4D97-AF65-F5344CB8AC3E}">
        <p14:creationId xmlns:p14="http://schemas.microsoft.com/office/powerpoint/2010/main" val="20696964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334" y="404664"/>
            <a:ext cx="8496944" cy="5940088"/>
          </a:xfrm>
          <a:prstGeom prst="rect">
            <a:avLst/>
          </a:prstGeom>
        </p:spPr>
        <p:txBody>
          <a:bodyPr wrap="square">
            <a:spAutoFit/>
          </a:bodyPr>
          <a:lstStyle/>
          <a:p>
            <a:pPr>
              <a:spcAft>
                <a:spcPts val="1200"/>
              </a:spcAft>
            </a:pPr>
            <a:r>
              <a:rPr lang="en-US" sz="2500" b="1" dirty="0" smtClean="0"/>
              <a:t>Glossary:</a:t>
            </a:r>
          </a:p>
          <a:p>
            <a:pPr marL="342900" indent="-342900">
              <a:spcAft>
                <a:spcPts val="600"/>
              </a:spcAft>
              <a:buFont typeface="Arial" pitchFamily="34" charset="0"/>
              <a:buChar char="•"/>
            </a:pPr>
            <a:r>
              <a:rPr lang="en-US" sz="2500" i="1" dirty="0" smtClean="0"/>
              <a:t>Food allergens: </a:t>
            </a:r>
            <a:r>
              <a:rPr lang="en-US" sz="2500" dirty="0" smtClean="0"/>
              <a:t>substances </a:t>
            </a:r>
            <a:r>
              <a:rPr lang="en-US" sz="2500" dirty="0"/>
              <a:t>(such as proteins) in food that cause food allergies. </a:t>
            </a:r>
            <a:endParaRPr lang="en-US" sz="2500" dirty="0" smtClean="0"/>
          </a:p>
          <a:p>
            <a:pPr marL="342900" indent="-342900">
              <a:spcAft>
                <a:spcPts val="600"/>
              </a:spcAft>
              <a:buFont typeface="Arial" pitchFamily="34" charset="0"/>
              <a:buChar char="•"/>
            </a:pPr>
            <a:r>
              <a:rPr lang="en-US" sz="2500" i="1" dirty="0" smtClean="0"/>
              <a:t>Food Allergies: </a:t>
            </a:r>
            <a:r>
              <a:rPr lang="en-US" sz="2500" dirty="0" smtClean="0"/>
              <a:t>food </a:t>
            </a:r>
            <a:r>
              <a:rPr lang="en-US" sz="2500" dirty="0"/>
              <a:t>allergy is an immune system reaction to a substance in food, usually a protein</a:t>
            </a:r>
            <a:r>
              <a:rPr lang="en-US" sz="2500" dirty="0" smtClean="0"/>
              <a:t>.</a:t>
            </a:r>
          </a:p>
          <a:p>
            <a:pPr marL="342900" indent="-342900">
              <a:spcAft>
                <a:spcPts val="600"/>
              </a:spcAft>
              <a:buFont typeface="Arial" pitchFamily="34" charset="0"/>
              <a:buChar char="•"/>
            </a:pPr>
            <a:r>
              <a:rPr lang="en-US" sz="2500" i="1" dirty="0"/>
              <a:t>High quality </a:t>
            </a:r>
            <a:r>
              <a:rPr lang="en-US" sz="2500" i="1" dirty="0" smtClean="0"/>
              <a:t>protein: a</a:t>
            </a:r>
            <a:r>
              <a:rPr lang="en-US" sz="2500" dirty="0" smtClean="0"/>
              <a:t>lso </a:t>
            </a:r>
            <a:r>
              <a:rPr lang="en-US" sz="2500" dirty="0"/>
              <a:t>known as ‘complete proteins’. These proteins supply all of the essential amino acids the body needs. Essential amino acids are those that the body cannot produce by itself so it needs to get them from food</a:t>
            </a:r>
            <a:r>
              <a:rPr lang="en-US" sz="2500" dirty="0" smtClean="0"/>
              <a:t>.</a:t>
            </a:r>
          </a:p>
          <a:p>
            <a:pPr marL="342900" indent="-342900">
              <a:spcAft>
                <a:spcPts val="600"/>
              </a:spcAft>
              <a:buFont typeface="Arial" pitchFamily="34" charset="0"/>
              <a:buChar char="•"/>
            </a:pPr>
            <a:r>
              <a:rPr lang="en-US" sz="2500" i="1" dirty="0"/>
              <a:t>Purging: a</a:t>
            </a:r>
            <a:r>
              <a:rPr lang="en-US" sz="2500" dirty="0"/>
              <a:t>ttempt to get rid of unwanted food in the body by vomiting, excessive exercise, fasting or by abusing diet pills or laxatives.</a:t>
            </a:r>
          </a:p>
          <a:p>
            <a:pPr marL="342900" indent="-342900">
              <a:spcAft>
                <a:spcPts val="600"/>
              </a:spcAft>
              <a:buFont typeface="Arial" pitchFamily="34" charset="0"/>
              <a:buChar char="•"/>
            </a:pPr>
            <a:r>
              <a:rPr lang="en-US" sz="2500" i="1" dirty="0" err="1"/>
              <a:t>Sulphites</a:t>
            </a:r>
            <a:r>
              <a:rPr lang="en-US" sz="2500" i="1" dirty="0"/>
              <a:t>:</a:t>
            </a:r>
            <a:r>
              <a:rPr lang="en-US" sz="2500" dirty="0"/>
              <a:t> food additives commonly found in dried fruit, canned vegetables, jam, wine and beer</a:t>
            </a:r>
            <a:r>
              <a:rPr lang="en-US" sz="2500" dirty="0" smtClean="0"/>
              <a:t>.</a:t>
            </a:r>
          </a:p>
        </p:txBody>
      </p:sp>
      <p:sp>
        <p:nvSpPr>
          <p:cNvPr id="4" name="Slide Number Placeholder 3"/>
          <p:cNvSpPr>
            <a:spLocks noGrp="1"/>
          </p:cNvSpPr>
          <p:nvPr>
            <p:ph type="sldNum" sz="quarter" idx="12"/>
          </p:nvPr>
        </p:nvSpPr>
        <p:spPr/>
        <p:txBody>
          <a:bodyPr/>
          <a:lstStyle/>
          <a:p>
            <a:fld id="{99B7B5DF-5DA9-46A7-9A59-86908C82C3B1}" type="slidenum">
              <a:rPr lang="en-US" smtClean="0"/>
              <a:t>69</a:t>
            </a:fld>
            <a:endParaRPr lang="en-US"/>
          </a:p>
        </p:txBody>
      </p:sp>
    </p:spTree>
    <p:extLst>
      <p:ext uri="{BB962C8B-B14F-4D97-AF65-F5344CB8AC3E}">
        <p14:creationId xmlns:p14="http://schemas.microsoft.com/office/powerpoint/2010/main" val="3945545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Nutritional needs of infants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3939540"/>
          </a:xfrm>
          <a:prstGeom prst="rect">
            <a:avLst/>
          </a:prstGeom>
        </p:spPr>
        <p:txBody>
          <a:bodyPr wrap="square">
            <a:spAutoFit/>
          </a:bodyPr>
          <a:lstStyle/>
          <a:p>
            <a:pPr>
              <a:spcAft>
                <a:spcPts val="600"/>
              </a:spcAft>
            </a:pPr>
            <a:r>
              <a:rPr lang="en-US" sz="2400" b="1" u="sng" dirty="0" smtClean="0"/>
              <a:t>Points to note</a:t>
            </a:r>
          </a:p>
          <a:p>
            <a:pPr marL="342900" indent="-342900">
              <a:spcAft>
                <a:spcPts val="600"/>
              </a:spcAft>
              <a:buFont typeface="Arial" pitchFamily="34" charset="0"/>
              <a:buChar char="•"/>
            </a:pPr>
            <a:r>
              <a:rPr lang="en-US" sz="2400" dirty="0" smtClean="0"/>
              <a:t>The </a:t>
            </a:r>
            <a:r>
              <a:rPr lang="en-US" sz="2400" dirty="0"/>
              <a:t>primary food for infants during the first 12 months is either breast milk or iron-fortified formula</a:t>
            </a:r>
            <a:r>
              <a:rPr lang="en-US" sz="2400" dirty="0" smtClean="0"/>
              <a:t>. In </a:t>
            </a:r>
            <a:r>
              <a:rPr lang="en-US" sz="2400" dirty="0"/>
              <a:t>addition to </a:t>
            </a:r>
            <a:r>
              <a:rPr lang="en-US" sz="2400" dirty="0" smtClean="0"/>
              <a:t>providing nutrients</a:t>
            </a:r>
            <a:r>
              <a:rPr lang="en-US" sz="2400" dirty="0"/>
              <a:t>, breast milk also </a:t>
            </a:r>
            <a:r>
              <a:rPr lang="en-US" sz="2400" dirty="0" smtClean="0"/>
              <a:t>contains antibodies that offer </a:t>
            </a:r>
            <a:r>
              <a:rPr lang="en-US" sz="2400" dirty="0"/>
              <a:t>immunological protection</a:t>
            </a:r>
            <a:r>
              <a:rPr lang="en-US" sz="2400" dirty="0" smtClean="0"/>
              <a:t>.</a:t>
            </a:r>
          </a:p>
          <a:p>
            <a:pPr marL="342900" indent="-342900">
              <a:spcAft>
                <a:spcPts val="600"/>
              </a:spcAft>
              <a:buFont typeface="Arial" pitchFamily="34" charset="0"/>
              <a:buChar char="•"/>
            </a:pPr>
            <a:r>
              <a:rPr lang="en-US" sz="2400" dirty="0"/>
              <a:t>Exclusive breastfeeding is recommended by World Health Organization (WHO) that up to 6 months of age, with continued breastfeeding along with appropriate complementary solid foods such as rice cereal up to two years of age or beyond</a:t>
            </a:r>
            <a:r>
              <a:rPr lang="en-US" sz="2400" dirty="0" smtClean="0"/>
              <a:t>.</a:t>
            </a:r>
          </a:p>
        </p:txBody>
      </p:sp>
      <p:sp>
        <p:nvSpPr>
          <p:cNvPr id="7" name="Slide Number Placeholder 6"/>
          <p:cNvSpPr>
            <a:spLocks noGrp="1"/>
          </p:cNvSpPr>
          <p:nvPr>
            <p:ph type="sldNum" sz="quarter" idx="12"/>
          </p:nvPr>
        </p:nvSpPr>
        <p:spPr/>
        <p:txBody>
          <a:bodyPr/>
          <a:lstStyle/>
          <a:p>
            <a:fld id="{99B7B5DF-5DA9-46A7-9A59-86908C82C3B1}" type="slidenum">
              <a:rPr lang="en-US" smtClean="0"/>
              <a:t>7</a:t>
            </a:fld>
            <a:endParaRPr lang="en-US" dirty="0"/>
          </a:p>
        </p:txBody>
      </p:sp>
    </p:spTree>
    <p:extLst>
      <p:ext uri="{BB962C8B-B14F-4D97-AF65-F5344CB8AC3E}">
        <p14:creationId xmlns:p14="http://schemas.microsoft.com/office/powerpoint/2010/main" val="2209245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2389"/>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Nutritional needs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toddlers</a:t>
            </a:r>
          </a:p>
        </p:txBody>
      </p:sp>
      <p:sp>
        <p:nvSpPr>
          <p:cNvPr id="5" name="Rectangle 4"/>
          <p:cNvSpPr/>
          <p:nvPr/>
        </p:nvSpPr>
        <p:spPr>
          <a:xfrm>
            <a:off x="323528" y="980728"/>
            <a:ext cx="8352928" cy="2092881"/>
          </a:xfrm>
          <a:prstGeom prst="rect">
            <a:avLst/>
          </a:prstGeom>
        </p:spPr>
        <p:txBody>
          <a:bodyPr wrap="square">
            <a:spAutoFit/>
          </a:bodyPr>
          <a:lstStyle/>
          <a:p>
            <a:pPr>
              <a:spcAft>
                <a:spcPts val="600"/>
              </a:spcAft>
            </a:pPr>
            <a:r>
              <a:rPr lang="en-US" sz="2400" b="1" u="sng" dirty="0" smtClean="0"/>
              <a:t>Concern</a:t>
            </a:r>
            <a:endParaRPr lang="en-US" sz="2400" b="1" u="sng" dirty="0"/>
          </a:p>
          <a:p>
            <a:pPr marL="342900" indent="-342900">
              <a:spcAft>
                <a:spcPts val="600"/>
              </a:spcAft>
              <a:buFont typeface="Arial" pitchFamily="34" charset="0"/>
              <a:buChar char="•"/>
            </a:pPr>
            <a:r>
              <a:rPr lang="en-US" sz="2400" dirty="0" smtClean="0"/>
              <a:t>Nutrition </a:t>
            </a:r>
            <a:r>
              <a:rPr lang="en-US" sz="2400" dirty="0"/>
              <a:t>and healthy </a:t>
            </a:r>
            <a:r>
              <a:rPr lang="en-US" sz="2400" dirty="0" smtClean="0"/>
              <a:t>food play </a:t>
            </a:r>
            <a:r>
              <a:rPr lang="en-US" sz="2400" dirty="0"/>
              <a:t>a very important </a:t>
            </a:r>
            <a:r>
              <a:rPr lang="en-US" sz="2400" dirty="0" smtClean="0"/>
              <a:t>role during the stages for growth and development and plenty of nutrients and energy are needed. </a:t>
            </a:r>
            <a:endParaRPr lang="en-US" sz="2400" dirty="0"/>
          </a:p>
          <a:p>
            <a:pPr marL="342900" indent="-342900">
              <a:spcAft>
                <a:spcPts val="600"/>
              </a:spcAft>
              <a:buFont typeface="Arial" pitchFamily="34" charset="0"/>
              <a:buChar char="•"/>
            </a:pP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t>8</a:t>
            </a:fld>
            <a:endParaRPr lang="en-US" dirty="0"/>
          </a:p>
        </p:txBody>
      </p:sp>
    </p:spTree>
    <p:extLst>
      <p:ext uri="{BB962C8B-B14F-4D97-AF65-F5344CB8AC3E}">
        <p14:creationId xmlns:p14="http://schemas.microsoft.com/office/powerpoint/2010/main" val="376619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54949"/>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Nutritional needs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toddlers</a:t>
            </a:r>
          </a:p>
        </p:txBody>
      </p:sp>
      <p:sp>
        <p:nvSpPr>
          <p:cNvPr id="5" name="Rectangle 4"/>
          <p:cNvSpPr/>
          <p:nvPr/>
        </p:nvSpPr>
        <p:spPr>
          <a:xfrm>
            <a:off x="323528" y="801280"/>
            <a:ext cx="8640960" cy="5940088"/>
          </a:xfrm>
          <a:prstGeom prst="rect">
            <a:avLst/>
          </a:prstGeom>
        </p:spPr>
        <p:txBody>
          <a:bodyPr wrap="square">
            <a:spAutoFit/>
          </a:bodyPr>
          <a:lstStyle/>
          <a:p>
            <a:pPr>
              <a:spcAft>
                <a:spcPts val="600"/>
              </a:spcAft>
            </a:pPr>
            <a:r>
              <a:rPr lang="en-US" sz="2400" b="1" u="sng" dirty="0" smtClean="0"/>
              <a:t>Points to note</a:t>
            </a:r>
            <a:endParaRPr lang="en-US" sz="2400" b="1" u="sng" dirty="0"/>
          </a:p>
          <a:p>
            <a:pPr marL="342900" indent="-342900">
              <a:spcAft>
                <a:spcPts val="600"/>
              </a:spcAft>
              <a:buFont typeface="Arial" pitchFamily="34" charset="0"/>
              <a:buChar char="•"/>
            </a:pPr>
            <a:r>
              <a:rPr lang="en-US" sz="2400" dirty="0"/>
              <a:t>Toddlers are learning to feed themselves and </a:t>
            </a:r>
            <a:r>
              <a:rPr lang="en-US" sz="2400" dirty="0" smtClean="0"/>
              <a:t>try </a:t>
            </a:r>
            <a:r>
              <a:rPr lang="en-US" sz="2400" dirty="0"/>
              <a:t>new foods one at a time and in small amounts. </a:t>
            </a:r>
            <a:r>
              <a:rPr lang="en-US" sz="2400" dirty="0" smtClean="0"/>
              <a:t>They </a:t>
            </a:r>
            <a:r>
              <a:rPr lang="en-US" sz="2400" dirty="0"/>
              <a:t>should eat a variety of foods from all of the food groups</a:t>
            </a:r>
            <a:r>
              <a:rPr lang="en-US" sz="2400" dirty="0" smtClean="0"/>
              <a:t>.</a:t>
            </a:r>
            <a:endParaRPr lang="en-US" sz="2400" dirty="0"/>
          </a:p>
          <a:p>
            <a:pPr marL="342900" indent="-342900">
              <a:spcAft>
                <a:spcPts val="600"/>
              </a:spcAft>
              <a:buFont typeface="Arial" pitchFamily="34" charset="0"/>
              <a:buChar char="•"/>
            </a:pPr>
            <a:r>
              <a:rPr lang="en-US" sz="2400" dirty="0" smtClean="0"/>
              <a:t>The nutrients that are especially important to toddlers are iron, calcium and vitamin D.</a:t>
            </a:r>
          </a:p>
          <a:p>
            <a:pPr marL="342900" indent="-342900">
              <a:spcAft>
                <a:spcPts val="600"/>
              </a:spcAft>
              <a:buFont typeface="Arial" pitchFamily="34" charset="0"/>
              <a:buChar char="•"/>
            </a:pPr>
            <a:r>
              <a:rPr lang="en-US" sz="2400" dirty="0" smtClean="0"/>
              <a:t>Lack of iron in toddlers can cause fatigue and affect their </a:t>
            </a:r>
            <a:r>
              <a:rPr lang="en-US" sz="2400" dirty="0" err="1" smtClean="0"/>
              <a:t>behaviour</a:t>
            </a:r>
            <a:r>
              <a:rPr lang="en-US" sz="2400" dirty="0" smtClean="0"/>
              <a:t>, mood and attention span. A balanced diet with adequate consumption of iron-rich foods such as lean meat, enriched breads and cereal is important to toddlers.</a:t>
            </a:r>
          </a:p>
          <a:p>
            <a:pPr marL="342900" indent="-342900">
              <a:spcAft>
                <a:spcPts val="600"/>
              </a:spcAft>
              <a:buFont typeface="Arial" pitchFamily="34" charset="0"/>
              <a:buChar char="•"/>
            </a:pPr>
            <a:r>
              <a:rPr lang="en-US" sz="2400" dirty="0" smtClean="0"/>
              <a:t>Dairy products provide </a:t>
            </a:r>
            <a:r>
              <a:rPr lang="en-US" sz="2400" dirty="0"/>
              <a:t>calcium and vitamin D to </a:t>
            </a:r>
            <a:r>
              <a:rPr lang="en-US" sz="2400" dirty="0" smtClean="0"/>
              <a:t>build </a:t>
            </a:r>
            <a:r>
              <a:rPr lang="en-US" sz="2400" dirty="0"/>
              <a:t>strong </a:t>
            </a:r>
            <a:r>
              <a:rPr lang="en-US" sz="2400" dirty="0" smtClean="0"/>
              <a:t>bones and teeth. Two </a:t>
            </a:r>
            <a:r>
              <a:rPr lang="en-US" sz="2400" dirty="0"/>
              <a:t>servings of dairy foods every </a:t>
            </a:r>
            <a:r>
              <a:rPr lang="en-US" sz="2400" dirty="0" smtClean="0"/>
              <a:t>day is recommended. Whole </a:t>
            </a:r>
            <a:r>
              <a:rPr lang="en-US" sz="2400" dirty="0"/>
              <a:t>milk </a:t>
            </a:r>
            <a:r>
              <a:rPr lang="en-US" sz="2400" dirty="0" smtClean="0"/>
              <a:t>is recommended </a:t>
            </a:r>
            <a:r>
              <a:rPr lang="en-US" sz="2400" dirty="0"/>
              <a:t>in toddlers </a:t>
            </a:r>
            <a:r>
              <a:rPr lang="en-US" sz="2400" dirty="0" smtClean="0"/>
              <a:t>unless body weight is an issue, as it provides </a:t>
            </a:r>
            <a:r>
              <a:rPr lang="en-US" sz="2400" dirty="0"/>
              <a:t>the dietary fats </a:t>
            </a:r>
            <a:r>
              <a:rPr lang="en-US" sz="2400" dirty="0" smtClean="0"/>
              <a:t>needed </a:t>
            </a:r>
            <a:r>
              <a:rPr lang="en-US" sz="2400" dirty="0"/>
              <a:t>for normal growth and brain development</a:t>
            </a:r>
            <a:r>
              <a:rPr lang="en-US" sz="2400" dirty="0" smtClean="0"/>
              <a:t>.</a:t>
            </a:r>
          </a:p>
        </p:txBody>
      </p:sp>
      <p:sp>
        <p:nvSpPr>
          <p:cNvPr id="7" name="Slide Number Placeholder 6"/>
          <p:cNvSpPr>
            <a:spLocks noGrp="1"/>
          </p:cNvSpPr>
          <p:nvPr>
            <p:ph type="sldNum" sz="quarter" idx="12"/>
          </p:nvPr>
        </p:nvSpPr>
        <p:spPr/>
        <p:txBody>
          <a:bodyPr/>
          <a:lstStyle/>
          <a:p>
            <a:fld id="{99B7B5DF-5DA9-46A7-9A59-86908C82C3B1}" type="slidenum">
              <a:rPr lang="en-US" smtClean="0"/>
              <a:t>9</a:t>
            </a:fld>
            <a:endParaRPr lang="en-US" dirty="0"/>
          </a:p>
        </p:txBody>
      </p:sp>
    </p:spTree>
    <p:extLst>
      <p:ext uri="{BB962C8B-B14F-4D97-AF65-F5344CB8AC3E}">
        <p14:creationId xmlns:p14="http://schemas.microsoft.com/office/powerpoint/2010/main" val="3150657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7694</TotalTime>
  <Words>5371</Words>
  <Application>Microsoft Office PowerPoint</Application>
  <PresentationFormat>如螢幕大小 (4:3)</PresentationFormat>
  <Paragraphs>622</Paragraphs>
  <Slides>69</Slides>
  <Notes>69</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69</vt:i4>
      </vt:variant>
    </vt:vector>
  </HeadingPairs>
  <TitlesOfParts>
    <vt:vector size="75" baseType="lpstr">
      <vt:lpstr>FrankRuehl</vt:lpstr>
      <vt:lpstr>新細明體</vt:lpstr>
      <vt:lpstr>Arial</vt:lpstr>
      <vt:lpstr>Calibri</vt:lpstr>
      <vt:lpstr>Kristen ITC</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HKU SPACE Po Leung Kuk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Ngai</dc:creator>
  <cp:lastModifiedBy>POON, Suk-mei Cindy</cp:lastModifiedBy>
  <cp:revision>525</cp:revision>
  <cp:lastPrinted>2014-08-28T08:29:51Z</cp:lastPrinted>
  <dcterms:created xsi:type="dcterms:W3CDTF">2014-07-08T09:13:59Z</dcterms:created>
  <dcterms:modified xsi:type="dcterms:W3CDTF">2021-09-16T04:05:42Z</dcterms:modified>
</cp:coreProperties>
</file>