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sldIdLst>
    <p:sldId id="256" r:id="rId2"/>
    <p:sldId id="257" r:id="rId3"/>
    <p:sldId id="272" r:id="rId4"/>
    <p:sldId id="274" r:id="rId5"/>
    <p:sldId id="323" r:id="rId6"/>
    <p:sldId id="267" r:id="rId7"/>
    <p:sldId id="268" r:id="rId8"/>
    <p:sldId id="290" r:id="rId9"/>
    <p:sldId id="326" r:id="rId10"/>
    <p:sldId id="269" r:id="rId11"/>
    <p:sldId id="291" r:id="rId12"/>
    <p:sldId id="295" r:id="rId13"/>
    <p:sldId id="292" r:id="rId14"/>
    <p:sldId id="294" r:id="rId15"/>
    <p:sldId id="275" r:id="rId16"/>
    <p:sldId id="270" r:id="rId17"/>
    <p:sldId id="324" r:id="rId18"/>
    <p:sldId id="278" r:id="rId19"/>
    <p:sldId id="276" r:id="rId20"/>
    <p:sldId id="277" r:id="rId21"/>
    <p:sldId id="280" r:id="rId22"/>
    <p:sldId id="281" r:id="rId23"/>
    <p:sldId id="286" r:id="rId24"/>
    <p:sldId id="287" r:id="rId25"/>
    <p:sldId id="320" r:id="rId26"/>
    <p:sldId id="319" r:id="rId27"/>
    <p:sldId id="284" r:id="rId28"/>
    <p:sldId id="306" r:id="rId29"/>
    <p:sldId id="305" r:id="rId30"/>
    <p:sldId id="311" r:id="rId31"/>
    <p:sldId id="313" r:id="rId32"/>
    <p:sldId id="314" r:id="rId33"/>
    <p:sldId id="296" r:id="rId34"/>
    <p:sldId id="288" r:id="rId35"/>
    <p:sldId id="289" r:id="rId36"/>
    <p:sldId id="325" r:id="rId37"/>
    <p:sldId id="316" r:id="rId38"/>
    <p:sldId id="318" r:id="rId39"/>
    <p:sldId id="317" r:id="rId40"/>
    <p:sldId id="260" r:id="rId41"/>
  </p:sldIdLst>
  <p:sldSz cx="9144000" cy="6858000" type="screen4x3"/>
  <p:notesSz cx="6858000" cy="9979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00FF"/>
    <a:srgbClr val="FF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4" autoAdjust="0"/>
    <p:restoredTop sz="94622" autoAdjust="0"/>
  </p:normalViewPr>
  <p:slideViewPr>
    <p:cSldViewPr>
      <p:cViewPr varScale="1">
        <p:scale>
          <a:sx n="76" d="100"/>
          <a:sy n="76" d="100"/>
        </p:scale>
        <p:origin x="204" y="96"/>
      </p:cViewPr>
      <p:guideLst>
        <p:guide orient="horz" pos="2160"/>
        <p:guide pos="2880"/>
      </p:guideLst>
    </p:cSldViewPr>
  </p:slideViewPr>
  <p:outlineViewPr>
    <p:cViewPr>
      <p:scale>
        <a:sx n="33" d="100"/>
        <a:sy n="33" d="100"/>
      </p:scale>
      <p:origin x="0" y="7470"/>
    </p:cViewPr>
  </p:outlineViewPr>
  <p:notesTextViewPr>
    <p:cViewPr>
      <p:scale>
        <a:sx n="1" d="1"/>
        <a:sy n="1" d="1"/>
      </p:scale>
      <p:origin x="0" y="0"/>
    </p:cViewPr>
  </p:notesTextViewPr>
  <p:sorterViewPr>
    <p:cViewPr>
      <p:scale>
        <a:sx n="100" d="100"/>
        <a:sy n="100" d="100"/>
      </p:scale>
      <p:origin x="0" y="-145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600"/>
          </a:pPr>
          <a:endParaRPr lang="zh-TW"/>
        </a:p>
      </c:txPr>
    </c:title>
    <c:autoTitleDeleted val="0"/>
    <c:plotArea>
      <c:layout/>
      <c:barChart>
        <c:barDir val="col"/>
        <c:grouping val="clustered"/>
        <c:varyColors val="0"/>
        <c:ser>
          <c:idx val="0"/>
          <c:order val="0"/>
          <c:tx>
            <c:strRef>
              <c:f>Sheet1!$B$1</c:f>
              <c:strCache>
                <c:ptCount val="1"/>
                <c:pt idx="0">
                  <c:v>Amount of calcium (mg) per 100 grams of edible portion</c:v>
                </c:pt>
              </c:strCache>
            </c:strRef>
          </c:tx>
          <c:invertIfNegative val="0"/>
          <c:cat>
            <c:strRef>
              <c:f>Sheet1!$A$2:$A$14</c:f>
              <c:strCache>
                <c:ptCount val="13"/>
                <c:pt idx="0">
                  <c:v>Pressed bean curd, spiced</c:v>
                </c:pt>
                <c:pt idx="1">
                  <c:v>Sesame seed, black</c:v>
                </c:pt>
                <c:pt idx="2">
                  <c:v>Cheese, Cheddar, Processed</c:v>
                </c:pt>
                <c:pt idx="3">
                  <c:v>Sardine, canned in oil, with bone</c:v>
                </c:pt>
                <c:pt idx="4">
                  <c:v>Bean curd, firm</c:v>
                </c:pt>
                <c:pt idx="5">
                  <c:v>Almonds</c:v>
                </c:pt>
                <c:pt idx="6">
                  <c:v>Bean curd, soft</c:v>
                </c:pt>
                <c:pt idx="7">
                  <c:v>Yogurt</c:v>
                </c:pt>
                <c:pt idx="8">
                  <c:v>Brazil Nut, Raw Or Blanched</c:v>
                </c:pt>
                <c:pt idx="9">
                  <c:v>Boiled flowering white cabbage</c:v>
                </c:pt>
                <c:pt idx="10">
                  <c:v>Full cream milk</c:v>
                </c:pt>
                <c:pt idx="11">
                  <c:v>Sesame dessert/ sweet soup</c:v>
                </c:pt>
                <c:pt idx="12">
                  <c:v>Soya milk</c:v>
                </c:pt>
              </c:strCache>
            </c:strRef>
          </c:cat>
          <c:val>
            <c:numRef>
              <c:f>Sheet1!$B$2:$B$14</c:f>
              <c:numCache>
                <c:formatCode>General</c:formatCode>
                <c:ptCount val="13"/>
                <c:pt idx="0">
                  <c:v>1019</c:v>
                </c:pt>
                <c:pt idx="1">
                  <c:v>780</c:v>
                </c:pt>
                <c:pt idx="2">
                  <c:v>556</c:v>
                </c:pt>
                <c:pt idx="3">
                  <c:v>382</c:v>
                </c:pt>
                <c:pt idx="4">
                  <c:v>320</c:v>
                </c:pt>
                <c:pt idx="5">
                  <c:v>264</c:v>
                </c:pt>
                <c:pt idx="6">
                  <c:v>164</c:v>
                </c:pt>
                <c:pt idx="7">
                  <c:v>152</c:v>
                </c:pt>
                <c:pt idx="8">
                  <c:v>150</c:v>
                </c:pt>
                <c:pt idx="9">
                  <c:v>114</c:v>
                </c:pt>
                <c:pt idx="10">
                  <c:v>110</c:v>
                </c:pt>
                <c:pt idx="11">
                  <c:v>74</c:v>
                </c:pt>
                <c:pt idx="12">
                  <c:v>10</c:v>
                </c:pt>
              </c:numCache>
            </c:numRef>
          </c:val>
          <c:extLst>
            <c:ext xmlns:c16="http://schemas.microsoft.com/office/drawing/2014/chart" uri="{C3380CC4-5D6E-409C-BE32-E72D297353CC}">
              <c16:uniqueId val="{00000000-B3E3-4221-9535-058B65BA23C5}"/>
            </c:ext>
          </c:extLst>
        </c:ser>
        <c:dLbls>
          <c:showLegendKey val="0"/>
          <c:showVal val="0"/>
          <c:showCatName val="0"/>
          <c:showSerName val="0"/>
          <c:showPercent val="0"/>
          <c:showBubbleSize val="0"/>
        </c:dLbls>
        <c:gapWidth val="150"/>
        <c:axId val="254018160"/>
        <c:axId val="254018552"/>
      </c:barChart>
      <c:catAx>
        <c:axId val="254018160"/>
        <c:scaling>
          <c:orientation val="minMax"/>
        </c:scaling>
        <c:delete val="0"/>
        <c:axPos val="b"/>
        <c:numFmt formatCode="General" sourceLinked="0"/>
        <c:majorTickMark val="out"/>
        <c:minorTickMark val="none"/>
        <c:tickLblPos val="nextTo"/>
        <c:crossAx val="254018552"/>
        <c:crosses val="autoZero"/>
        <c:auto val="1"/>
        <c:lblAlgn val="ctr"/>
        <c:lblOffset val="100"/>
        <c:noMultiLvlLbl val="0"/>
      </c:catAx>
      <c:valAx>
        <c:axId val="254018552"/>
        <c:scaling>
          <c:orientation val="minMax"/>
        </c:scaling>
        <c:delete val="0"/>
        <c:axPos val="l"/>
        <c:majorGridlines/>
        <c:numFmt formatCode="General" sourceLinked="1"/>
        <c:majorTickMark val="out"/>
        <c:minorTickMark val="none"/>
        <c:tickLblPos val="nextTo"/>
        <c:crossAx val="254018160"/>
        <c:crosses val="autoZero"/>
        <c:crossBetween val="between"/>
      </c:valAx>
    </c:plotArea>
    <c:plotVisOnly val="1"/>
    <c:dispBlanksAs val="gap"/>
    <c:showDLblsOverMax val="0"/>
  </c:chart>
  <c:txPr>
    <a:bodyPr/>
    <a:lstStyle/>
    <a:p>
      <a:pPr>
        <a:defRPr sz="1200"/>
      </a:pPr>
      <a:endParaRPr lang="zh-TW"/>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CD37BC-0C5C-41A9-AB02-733BBF5706B8}"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9692D1D-1DF9-4A86-8A5A-5E8F866133F7}">
      <dgm:prSet phldrT="[Text]"/>
      <dgm:spPr/>
      <dgm:t>
        <a:bodyPr/>
        <a:lstStyle/>
        <a:p>
          <a:r>
            <a:rPr lang="en-US" dirty="0" smtClean="0"/>
            <a:t>Inadequate amounts of haemoglobin are formed</a:t>
          </a:r>
          <a:endParaRPr lang="en-US" dirty="0"/>
        </a:p>
      </dgm:t>
    </dgm:pt>
    <dgm:pt modelId="{1468206A-621D-49D2-92B7-C150DF45E8F7}" type="parTrans" cxnId="{7341B257-6736-416B-9CC6-4378444722C3}">
      <dgm:prSet/>
      <dgm:spPr/>
      <dgm:t>
        <a:bodyPr/>
        <a:lstStyle/>
        <a:p>
          <a:endParaRPr lang="en-US"/>
        </a:p>
      </dgm:t>
    </dgm:pt>
    <dgm:pt modelId="{FD64174E-B0E0-4B31-B48A-6AE105B96F83}" type="sibTrans" cxnId="{7341B257-6736-416B-9CC6-4378444722C3}">
      <dgm:prSet/>
      <dgm:spPr/>
      <dgm:t>
        <a:bodyPr/>
        <a:lstStyle/>
        <a:p>
          <a:endParaRPr lang="en-US" dirty="0"/>
        </a:p>
      </dgm:t>
    </dgm:pt>
    <dgm:pt modelId="{DF893F3F-59B2-4D4A-88AE-1145922348EB}">
      <dgm:prSet phldrT="[Text]"/>
      <dgm:spPr/>
      <dgm:t>
        <a:bodyPr/>
        <a:lstStyle/>
        <a:p>
          <a:r>
            <a:rPr lang="en-US" dirty="0" smtClean="0"/>
            <a:t>Blood is unable to carry sufficient oxygen to the cells</a:t>
          </a:r>
          <a:endParaRPr lang="en-US" dirty="0"/>
        </a:p>
      </dgm:t>
    </dgm:pt>
    <dgm:pt modelId="{87D2DCB8-0EEB-446C-AD15-DD8B8BD8789E}" type="parTrans" cxnId="{36036D1B-D9BD-43E9-8C02-B25AA1773737}">
      <dgm:prSet/>
      <dgm:spPr/>
      <dgm:t>
        <a:bodyPr/>
        <a:lstStyle/>
        <a:p>
          <a:endParaRPr lang="en-US"/>
        </a:p>
      </dgm:t>
    </dgm:pt>
    <dgm:pt modelId="{1000D741-1365-4862-88EF-41227B39F2E0}" type="sibTrans" cxnId="{36036D1B-D9BD-43E9-8C02-B25AA1773737}">
      <dgm:prSet/>
      <dgm:spPr/>
      <dgm:t>
        <a:bodyPr/>
        <a:lstStyle/>
        <a:p>
          <a:endParaRPr lang="en-US" dirty="0"/>
        </a:p>
      </dgm:t>
    </dgm:pt>
    <dgm:pt modelId="{2A67E916-4241-4452-9477-02EBC31D732F}">
      <dgm:prSet phldrT="[Text]"/>
      <dgm:spPr/>
      <dgm:t>
        <a:bodyPr/>
        <a:lstStyle/>
        <a:p>
          <a:r>
            <a:rPr lang="en-US" dirty="0" smtClean="0"/>
            <a:t>The body becomes tired easily</a:t>
          </a:r>
          <a:endParaRPr lang="en-US" dirty="0"/>
        </a:p>
      </dgm:t>
    </dgm:pt>
    <dgm:pt modelId="{786E914C-A754-45FA-AC7C-EDBF8F98B6E7}" type="parTrans" cxnId="{4DF43C08-EF6B-4492-9FC8-8804B7305470}">
      <dgm:prSet/>
      <dgm:spPr/>
      <dgm:t>
        <a:bodyPr/>
        <a:lstStyle/>
        <a:p>
          <a:endParaRPr lang="en-US"/>
        </a:p>
      </dgm:t>
    </dgm:pt>
    <dgm:pt modelId="{9CF607FA-D0F4-470B-A682-9D8010C23259}" type="sibTrans" cxnId="{4DF43C08-EF6B-4492-9FC8-8804B7305470}">
      <dgm:prSet/>
      <dgm:spPr/>
      <dgm:t>
        <a:bodyPr/>
        <a:lstStyle/>
        <a:p>
          <a:endParaRPr lang="en-US"/>
        </a:p>
      </dgm:t>
    </dgm:pt>
    <dgm:pt modelId="{307B0830-93BC-483D-8EEA-0935D1302BF3}">
      <dgm:prSet phldrT="[Text]"/>
      <dgm:spPr/>
      <dgm:t>
        <a:bodyPr/>
        <a:lstStyle/>
        <a:p>
          <a:r>
            <a:rPr lang="en-US" dirty="0" smtClean="0"/>
            <a:t>Shortage of iron intake</a:t>
          </a:r>
          <a:endParaRPr lang="en-US" dirty="0"/>
        </a:p>
      </dgm:t>
    </dgm:pt>
    <dgm:pt modelId="{B5064240-0D56-4B0D-B0E8-88334C5E1D28}" type="parTrans" cxnId="{4231D14D-3923-4E6A-99C7-EEBCB63D3071}">
      <dgm:prSet/>
      <dgm:spPr/>
      <dgm:t>
        <a:bodyPr/>
        <a:lstStyle/>
        <a:p>
          <a:endParaRPr lang="en-US"/>
        </a:p>
      </dgm:t>
    </dgm:pt>
    <dgm:pt modelId="{EA29BDDA-A5A7-427A-85D1-F2B287A0C2DF}" type="sibTrans" cxnId="{4231D14D-3923-4E6A-99C7-EEBCB63D3071}">
      <dgm:prSet/>
      <dgm:spPr/>
      <dgm:t>
        <a:bodyPr/>
        <a:lstStyle/>
        <a:p>
          <a:endParaRPr lang="en-US" dirty="0"/>
        </a:p>
      </dgm:t>
    </dgm:pt>
    <dgm:pt modelId="{133756ED-0874-4AF5-B58C-DE07DD290A76}" type="pres">
      <dgm:prSet presAssocID="{C6CD37BC-0C5C-41A9-AB02-733BBF5706B8}" presName="outerComposite" presStyleCnt="0">
        <dgm:presLayoutVars>
          <dgm:chMax val="5"/>
          <dgm:dir/>
          <dgm:resizeHandles val="exact"/>
        </dgm:presLayoutVars>
      </dgm:prSet>
      <dgm:spPr/>
      <dgm:t>
        <a:bodyPr/>
        <a:lstStyle/>
        <a:p>
          <a:endParaRPr lang="en-US"/>
        </a:p>
      </dgm:t>
    </dgm:pt>
    <dgm:pt modelId="{6E2D3FCD-D66E-4A00-82CF-1F61EA97F07D}" type="pres">
      <dgm:prSet presAssocID="{C6CD37BC-0C5C-41A9-AB02-733BBF5706B8}" presName="dummyMaxCanvas" presStyleCnt="0">
        <dgm:presLayoutVars/>
      </dgm:prSet>
      <dgm:spPr/>
    </dgm:pt>
    <dgm:pt modelId="{FDBB1A59-FAF4-4383-AE07-A665D7F0DD92}" type="pres">
      <dgm:prSet presAssocID="{C6CD37BC-0C5C-41A9-AB02-733BBF5706B8}" presName="FourNodes_1" presStyleLbl="node1" presStyleIdx="0" presStyleCnt="4">
        <dgm:presLayoutVars>
          <dgm:bulletEnabled val="1"/>
        </dgm:presLayoutVars>
      </dgm:prSet>
      <dgm:spPr/>
      <dgm:t>
        <a:bodyPr/>
        <a:lstStyle/>
        <a:p>
          <a:endParaRPr lang="en-US"/>
        </a:p>
      </dgm:t>
    </dgm:pt>
    <dgm:pt modelId="{DC77F1EC-8504-4171-96BE-AD047C5A218F}" type="pres">
      <dgm:prSet presAssocID="{C6CD37BC-0C5C-41A9-AB02-733BBF5706B8}" presName="FourNodes_2" presStyleLbl="node1" presStyleIdx="1" presStyleCnt="4">
        <dgm:presLayoutVars>
          <dgm:bulletEnabled val="1"/>
        </dgm:presLayoutVars>
      </dgm:prSet>
      <dgm:spPr/>
      <dgm:t>
        <a:bodyPr/>
        <a:lstStyle/>
        <a:p>
          <a:endParaRPr lang="en-US"/>
        </a:p>
      </dgm:t>
    </dgm:pt>
    <dgm:pt modelId="{3C1F7460-9BC6-4A25-B6FD-4ACC394467E6}" type="pres">
      <dgm:prSet presAssocID="{C6CD37BC-0C5C-41A9-AB02-733BBF5706B8}" presName="FourNodes_3" presStyleLbl="node1" presStyleIdx="2" presStyleCnt="4">
        <dgm:presLayoutVars>
          <dgm:bulletEnabled val="1"/>
        </dgm:presLayoutVars>
      </dgm:prSet>
      <dgm:spPr/>
      <dgm:t>
        <a:bodyPr/>
        <a:lstStyle/>
        <a:p>
          <a:endParaRPr lang="en-US"/>
        </a:p>
      </dgm:t>
    </dgm:pt>
    <dgm:pt modelId="{234D0746-18F5-4CB8-8B45-3080BE3616FA}" type="pres">
      <dgm:prSet presAssocID="{C6CD37BC-0C5C-41A9-AB02-733BBF5706B8}" presName="FourNodes_4" presStyleLbl="node1" presStyleIdx="3" presStyleCnt="4">
        <dgm:presLayoutVars>
          <dgm:bulletEnabled val="1"/>
        </dgm:presLayoutVars>
      </dgm:prSet>
      <dgm:spPr/>
      <dgm:t>
        <a:bodyPr/>
        <a:lstStyle/>
        <a:p>
          <a:endParaRPr lang="en-US"/>
        </a:p>
      </dgm:t>
    </dgm:pt>
    <dgm:pt modelId="{F69BB677-4B47-482F-984F-1B2CA2EAE314}" type="pres">
      <dgm:prSet presAssocID="{C6CD37BC-0C5C-41A9-AB02-733BBF5706B8}" presName="FourConn_1-2" presStyleLbl="fgAccFollowNode1" presStyleIdx="0" presStyleCnt="3">
        <dgm:presLayoutVars>
          <dgm:bulletEnabled val="1"/>
        </dgm:presLayoutVars>
      </dgm:prSet>
      <dgm:spPr/>
      <dgm:t>
        <a:bodyPr/>
        <a:lstStyle/>
        <a:p>
          <a:endParaRPr lang="en-US"/>
        </a:p>
      </dgm:t>
    </dgm:pt>
    <dgm:pt modelId="{9628A61E-C061-4079-87DE-1CBECDD38A52}" type="pres">
      <dgm:prSet presAssocID="{C6CD37BC-0C5C-41A9-AB02-733BBF5706B8}" presName="FourConn_2-3" presStyleLbl="fgAccFollowNode1" presStyleIdx="1" presStyleCnt="3">
        <dgm:presLayoutVars>
          <dgm:bulletEnabled val="1"/>
        </dgm:presLayoutVars>
      </dgm:prSet>
      <dgm:spPr/>
      <dgm:t>
        <a:bodyPr/>
        <a:lstStyle/>
        <a:p>
          <a:endParaRPr lang="en-US"/>
        </a:p>
      </dgm:t>
    </dgm:pt>
    <dgm:pt modelId="{9C40540D-69F6-4D8B-A8AE-07F4E04FE332}" type="pres">
      <dgm:prSet presAssocID="{C6CD37BC-0C5C-41A9-AB02-733BBF5706B8}" presName="FourConn_3-4" presStyleLbl="fgAccFollowNode1" presStyleIdx="2" presStyleCnt="3">
        <dgm:presLayoutVars>
          <dgm:bulletEnabled val="1"/>
        </dgm:presLayoutVars>
      </dgm:prSet>
      <dgm:spPr/>
      <dgm:t>
        <a:bodyPr/>
        <a:lstStyle/>
        <a:p>
          <a:endParaRPr lang="en-US"/>
        </a:p>
      </dgm:t>
    </dgm:pt>
    <dgm:pt modelId="{A1F2C13D-C5F6-44A0-B22B-F80AC9E7B15F}" type="pres">
      <dgm:prSet presAssocID="{C6CD37BC-0C5C-41A9-AB02-733BBF5706B8}" presName="FourNodes_1_text" presStyleLbl="node1" presStyleIdx="3" presStyleCnt="4">
        <dgm:presLayoutVars>
          <dgm:bulletEnabled val="1"/>
        </dgm:presLayoutVars>
      </dgm:prSet>
      <dgm:spPr/>
      <dgm:t>
        <a:bodyPr/>
        <a:lstStyle/>
        <a:p>
          <a:endParaRPr lang="en-US"/>
        </a:p>
      </dgm:t>
    </dgm:pt>
    <dgm:pt modelId="{51E8EB59-6A8B-4F9B-A39E-0BB239A86351}" type="pres">
      <dgm:prSet presAssocID="{C6CD37BC-0C5C-41A9-AB02-733BBF5706B8}" presName="FourNodes_2_text" presStyleLbl="node1" presStyleIdx="3" presStyleCnt="4">
        <dgm:presLayoutVars>
          <dgm:bulletEnabled val="1"/>
        </dgm:presLayoutVars>
      </dgm:prSet>
      <dgm:spPr/>
      <dgm:t>
        <a:bodyPr/>
        <a:lstStyle/>
        <a:p>
          <a:endParaRPr lang="en-US"/>
        </a:p>
      </dgm:t>
    </dgm:pt>
    <dgm:pt modelId="{719F197F-32F8-43DE-A364-4FE008DD2E06}" type="pres">
      <dgm:prSet presAssocID="{C6CD37BC-0C5C-41A9-AB02-733BBF5706B8}" presName="FourNodes_3_text" presStyleLbl="node1" presStyleIdx="3" presStyleCnt="4">
        <dgm:presLayoutVars>
          <dgm:bulletEnabled val="1"/>
        </dgm:presLayoutVars>
      </dgm:prSet>
      <dgm:spPr/>
      <dgm:t>
        <a:bodyPr/>
        <a:lstStyle/>
        <a:p>
          <a:endParaRPr lang="en-US"/>
        </a:p>
      </dgm:t>
    </dgm:pt>
    <dgm:pt modelId="{403C1527-FE58-4270-AB0B-08D90EA3A0B0}" type="pres">
      <dgm:prSet presAssocID="{C6CD37BC-0C5C-41A9-AB02-733BBF5706B8}" presName="FourNodes_4_text" presStyleLbl="node1" presStyleIdx="3" presStyleCnt="4">
        <dgm:presLayoutVars>
          <dgm:bulletEnabled val="1"/>
        </dgm:presLayoutVars>
      </dgm:prSet>
      <dgm:spPr/>
      <dgm:t>
        <a:bodyPr/>
        <a:lstStyle/>
        <a:p>
          <a:endParaRPr lang="en-US"/>
        </a:p>
      </dgm:t>
    </dgm:pt>
  </dgm:ptLst>
  <dgm:cxnLst>
    <dgm:cxn modelId="{D3F5BDC2-93D8-49AA-AFE7-3A1D1BA65B25}" type="presOf" srcId="{C6CD37BC-0C5C-41A9-AB02-733BBF5706B8}" destId="{133756ED-0874-4AF5-B58C-DE07DD290A76}" srcOrd="0" destOrd="0" presId="urn:microsoft.com/office/officeart/2005/8/layout/vProcess5"/>
    <dgm:cxn modelId="{5B2C0EA3-ABEE-449C-BD3A-24EE4D2EF916}" type="presOf" srcId="{307B0830-93BC-483D-8EEA-0935D1302BF3}" destId="{FDBB1A59-FAF4-4383-AE07-A665D7F0DD92}" srcOrd="0" destOrd="0" presId="urn:microsoft.com/office/officeart/2005/8/layout/vProcess5"/>
    <dgm:cxn modelId="{9294B80B-5126-49CA-BC26-7D43C9258AF7}" type="presOf" srcId="{FD64174E-B0E0-4B31-B48A-6AE105B96F83}" destId="{9628A61E-C061-4079-87DE-1CBECDD38A52}" srcOrd="0" destOrd="0" presId="urn:microsoft.com/office/officeart/2005/8/layout/vProcess5"/>
    <dgm:cxn modelId="{4231D14D-3923-4E6A-99C7-EEBCB63D3071}" srcId="{C6CD37BC-0C5C-41A9-AB02-733BBF5706B8}" destId="{307B0830-93BC-483D-8EEA-0935D1302BF3}" srcOrd="0" destOrd="0" parTransId="{B5064240-0D56-4B0D-B0E8-88334C5E1D28}" sibTransId="{EA29BDDA-A5A7-427A-85D1-F2B287A0C2DF}"/>
    <dgm:cxn modelId="{F6876B19-0E5C-4DC0-8486-79A90C6B22F2}" type="presOf" srcId="{DF893F3F-59B2-4D4A-88AE-1145922348EB}" destId="{719F197F-32F8-43DE-A364-4FE008DD2E06}" srcOrd="1" destOrd="0" presId="urn:microsoft.com/office/officeart/2005/8/layout/vProcess5"/>
    <dgm:cxn modelId="{A3DE01B1-DBC9-4D93-AB31-7E5A4144A278}" type="presOf" srcId="{2A67E916-4241-4452-9477-02EBC31D732F}" destId="{234D0746-18F5-4CB8-8B45-3080BE3616FA}" srcOrd="0" destOrd="0" presId="urn:microsoft.com/office/officeart/2005/8/layout/vProcess5"/>
    <dgm:cxn modelId="{7341B257-6736-416B-9CC6-4378444722C3}" srcId="{C6CD37BC-0C5C-41A9-AB02-733BBF5706B8}" destId="{A9692D1D-1DF9-4A86-8A5A-5E8F866133F7}" srcOrd="1" destOrd="0" parTransId="{1468206A-621D-49D2-92B7-C150DF45E8F7}" sibTransId="{FD64174E-B0E0-4B31-B48A-6AE105B96F83}"/>
    <dgm:cxn modelId="{9029F4CB-A1ED-46CA-B377-ED35F646F6A4}" type="presOf" srcId="{EA29BDDA-A5A7-427A-85D1-F2B287A0C2DF}" destId="{F69BB677-4B47-482F-984F-1B2CA2EAE314}" srcOrd="0" destOrd="0" presId="urn:microsoft.com/office/officeart/2005/8/layout/vProcess5"/>
    <dgm:cxn modelId="{EFC093D4-B83D-4E4E-9A70-E9C6D79A9343}" type="presOf" srcId="{DF893F3F-59B2-4D4A-88AE-1145922348EB}" destId="{3C1F7460-9BC6-4A25-B6FD-4ACC394467E6}" srcOrd="0" destOrd="0" presId="urn:microsoft.com/office/officeart/2005/8/layout/vProcess5"/>
    <dgm:cxn modelId="{2004DBE9-B76D-4061-86F4-020C4A46D76D}" type="presOf" srcId="{A9692D1D-1DF9-4A86-8A5A-5E8F866133F7}" destId="{DC77F1EC-8504-4171-96BE-AD047C5A218F}" srcOrd="0" destOrd="0" presId="urn:microsoft.com/office/officeart/2005/8/layout/vProcess5"/>
    <dgm:cxn modelId="{E6739C00-F9E8-4980-B22D-1CCD38C4B2CD}" type="presOf" srcId="{2A67E916-4241-4452-9477-02EBC31D732F}" destId="{403C1527-FE58-4270-AB0B-08D90EA3A0B0}" srcOrd="1" destOrd="0" presId="urn:microsoft.com/office/officeart/2005/8/layout/vProcess5"/>
    <dgm:cxn modelId="{965038FA-A0E4-498F-8E7B-C35E0B27A818}" type="presOf" srcId="{307B0830-93BC-483D-8EEA-0935D1302BF3}" destId="{A1F2C13D-C5F6-44A0-B22B-F80AC9E7B15F}" srcOrd="1" destOrd="0" presId="urn:microsoft.com/office/officeart/2005/8/layout/vProcess5"/>
    <dgm:cxn modelId="{50804680-1D03-49BE-AEB5-07CDEB49104D}" type="presOf" srcId="{A9692D1D-1DF9-4A86-8A5A-5E8F866133F7}" destId="{51E8EB59-6A8B-4F9B-A39E-0BB239A86351}" srcOrd="1" destOrd="0" presId="urn:microsoft.com/office/officeart/2005/8/layout/vProcess5"/>
    <dgm:cxn modelId="{4DF43C08-EF6B-4492-9FC8-8804B7305470}" srcId="{C6CD37BC-0C5C-41A9-AB02-733BBF5706B8}" destId="{2A67E916-4241-4452-9477-02EBC31D732F}" srcOrd="3" destOrd="0" parTransId="{786E914C-A754-45FA-AC7C-EDBF8F98B6E7}" sibTransId="{9CF607FA-D0F4-470B-A682-9D8010C23259}"/>
    <dgm:cxn modelId="{36036D1B-D9BD-43E9-8C02-B25AA1773737}" srcId="{C6CD37BC-0C5C-41A9-AB02-733BBF5706B8}" destId="{DF893F3F-59B2-4D4A-88AE-1145922348EB}" srcOrd="2" destOrd="0" parTransId="{87D2DCB8-0EEB-446C-AD15-DD8B8BD8789E}" sibTransId="{1000D741-1365-4862-88EF-41227B39F2E0}"/>
    <dgm:cxn modelId="{D415D539-AB06-4262-965D-0B0CC914BE60}" type="presOf" srcId="{1000D741-1365-4862-88EF-41227B39F2E0}" destId="{9C40540D-69F6-4D8B-A8AE-07F4E04FE332}" srcOrd="0" destOrd="0" presId="urn:microsoft.com/office/officeart/2005/8/layout/vProcess5"/>
    <dgm:cxn modelId="{9AEFAF7D-A0E6-4BF3-8B9A-05E9B0E10B0B}" type="presParOf" srcId="{133756ED-0874-4AF5-B58C-DE07DD290A76}" destId="{6E2D3FCD-D66E-4A00-82CF-1F61EA97F07D}" srcOrd="0" destOrd="0" presId="urn:microsoft.com/office/officeart/2005/8/layout/vProcess5"/>
    <dgm:cxn modelId="{D6A0048A-519C-4CCE-B089-E09510CC3C62}" type="presParOf" srcId="{133756ED-0874-4AF5-B58C-DE07DD290A76}" destId="{FDBB1A59-FAF4-4383-AE07-A665D7F0DD92}" srcOrd="1" destOrd="0" presId="urn:microsoft.com/office/officeart/2005/8/layout/vProcess5"/>
    <dgm:cxn modelId="{F3DDD765-24AF-4C3F-A53D-25B2E37315BD}" type="presParOf" srcId="{133756ED-0874-4AF5-B58C-DE07DD290A76}" destId="{DC77F1EC-8504-4171-96BE-AD047C5A218F}" srcOrd="2" destOrd="0" presId="urn:microsoft.com/office/officeart/2005/8/layout/vProcess5"/>
    <dgm:cxn modelId="{B41700DA-6B46-41ED-AEEF-53BA879222B1}" type="presParOf" srcId="{133756ED-0874-4AF5-B58C-DE07DD290A76}" destId="{3C1F7460-9BC6-4A25-B6FD-4ACC394467E6}" srcOrd="3" destOrd="0" presId="urn:microsoft.com/office/officeart/2005/8/layout/vProcess5"/>
    <dgm:cxn modelId="{A2F3B39C-98B1-416F-AB65-B720ADCA88FD}" type="presParOf" srcId="{133756ED-0874-4AF5-B58C-DE07DD290A76}" destId="{234D0746-18F5-4CB8-8B45-3080BE3616FA}" srcOrd="4" destOrd="0" presId="urn:microsoft.com/office/officeart/2005/8/layout/vProcess5"/>
    <dgm:cxn modelId="{3C8787A3-A4DA-4558-87BC-E8E6EF0CC00E}" type="presParOf" srcId="{133756ED-0874-4AF5-B58C-DE07DD290A76}" destId="{F69BB677-4B47-482F-984F-1B2CA2EAE314}" srcOrd="5" destOrd="0" presId="urn:microsoft.com/office/officeart/2005/8/layout/vProcess5"/>
    <dgm:cxn modelId="{7F85572B-C6A2-4945-A02B-CBE83D44A912}" type="presParOf" srcId="{133756ED-0874-4AF5-B58C-DE07DD290A76}" destId="{9628A61E-C061-4079-87DE-1CBECDD38A52}" srcOrd="6" destOrd="0" presId="urn:microsoft.com/office/officeart/2005/8/layout/vProcess5"/>
    <dgm:cxn modelId="{043DE223-0C95-4503-8F03-AA31B334CE15}" type="presParOf" srcId="{133756ED-0874-4AF5-B58C-DE07DD290A76}" destId="{9C40540D-69F6-4D8B-A8AE-07F4E04FE332}" srcOrd="7" destOrd="0" presId="urn:microsoft.com/office/officeart/2005/8/layout/vProcess5"/>
    <dgm:cxn modelId="{7DDD541E-79E4-4F1A-90A8-300275EEE973}" type="presParOf" srcId="{133756ED-0874-4AF5-B58C-DE07DD290A76}" destId="{A1F2C13D-C5F6-44A0-B22B-F80AC9E7B15F}" srcOrd="8" destOrd="0" presId="urn:microsoft.com/office/officeart/2005/8/layout/vProcess5"/>
    <dgm:cxn modelId="{D3010159-EB33-4335-A107-1C7DE8822BC3}" type="presParOf" srcId="{133756ED-0874-4AF5-B58C-DE07DD290A76}" destId="{51E8EB59-6A8B-4F9B-A39E-0BB239A86351}" srcOrd="9" destOrd="0" presId="urn:microsoft.com/office/officeart/2005/8/layout/vProcess5"/>
    <dgm:cxn modelId="{8EDA7824-8ECE-4A40-88D7-1D0E1C02D476}" type="presParOf" srcId="{133756ED-0874-4AF5-B58C-DE07DD290A76}" destId="{719F197F-32F8-43DE-A364-4FE008DD2E06}" srcOrd="10" destOrd="0" presId="urn:microsoft.com/office/officeart/2005/8/layout/vProcess5"/>
    <dgm:cxn modelId="{3ED7345E-4250-4B17-B3FB-5F85C502E1EE}" type="presParOf" srcId="{133756ED-0874-4AF5-B58C-DE07DD290A76}" destId="{403C1527-FE58-4270-AB0B-08D90EA3A0B0}"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8440E1C-63A4-4B55-92D2-3CF4032FA5EF}"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96D89F93-CAEE-4051-B5BA-5197644CD089}">
      <dgm:prSet phldrT="[Text]"/>
      <dgm:spPr/>
      <dgm:t>
        <a:bodyPr/>
        <a:lstStyle/>
        <a:p>
          <a:r>
            <a:rPr lang="en-US" dirty="0" smtClean="0"/>
            <a:t>Inadequate intake of iodine</a:t>
          </a:r>
          <a:endParaRPr lang="en-US" dirty="0"/>
        </a:p>
      </dgm:t>
    </dgm:pt>
    <dgm:pt modelId="{A5EA6899-A7DA-4FCC-BA53-4D2924049C69}" type="parTrans" cxnId="{67EB00C1-E9F6-4739-A768-57571253086D}">
      <dgm:prSet/>
      <dgm:spPr/>
      <dgm:t>
        <a:bodyPr/>
        <a:lstStyle/>
        <a:p>
          <a:endParaRPr lang="en-US"/>
        </a:p>
      </dgm:t>
    </dgm:pt>
    <dgm:pt modelId="{34D0F00D-6A5A-4961-BAAB-774777D32D20}" type="sibTrans" cxnId="{67EB00C1-E9F6-4739-A768-57571253086D}">
      <dgm:prSet/>
      <dgm:spPr/>
      <dgm:t>
        <a:bodyPr/>
        <a:lstStyle/>
        <a:p>
          <a:endParaRPr lang="en-US" dirty="0"/>
        </a:p>
      </dgm:t>
    </dgm:pt>
    <dgm:pt modelId="{42A53E31-3D5F-45B6-8DDD-AA13A2E4812C}">
      <dgm:prSet phldrT="[Text]"/>
      <dgm:spPr/>
      <dgm:t>
        <a:bodyPr/>
        <a:lstStyle/>
        <a:p>
          <a:r>
            <a:rPr lang="en-US" dirty="0" smtClean="0"/>
            <a:t>Thyroid tries to keep up with demand for thyroid hormone production</a:t>
          </a:r>
          <a:endParaRPr lang="en-US" dirty="0"/>
        </a:p>
      </dgm:t>
    </dgm:pt>
    <dgm:pt modelId="{96E9C6AB-79A6-46DD-945A-C48D67383EB7}" type="parTrans" cxnId="{21B680A0-7789-48A9-A884-FD94B3A6F7E4}">
      <dgm:prSet/>
      <dgm:spPr/>
      <dgm:t>
        <a:bodyPr/>
        <a:lstStyle/>
        <a:p>
          <a:endParaRPr lang="en-US"/>
        </a:p>
      </dgm:t>
    </dgm:pt>
    <dgm:pt modelId="{790B8273-E319-48A3-A00D-5D3261A8DAF7}" type="sibTrans" cxnId="{21B680A0-7789-48A9-A884-FD94B3A6F7E4}">
      <dgm:prSet/>
      <dgm:spPr/>
      <dgm:t>
        <a:bodyPr/>
        <a:lstStyle/>
        <a:p>
          <a:endParaRPr lang="en-US" dirty="0"/>
        </a:p>
      </dgm:t>
    </dgm:pt>
    <dgm:pt modelId="{E5DB6719-DB6B-4CF4-8A95-E027F16B43A5}">
      <dgm:prSet phldrT="[Text]"/>
      <dgm:spPr/>
      <dgm:t>
        <a:bodyPr/>
        <a:lstStyle/>
        <a:p>
          <a:r>
            <a:rPr lang="en-US" dirty="0" smtClean="0"/>
            <a:t>Thyroid progressively enlarges</a:t>
          </a:r>
          <a:endParaRPr lang="en-US" dirty="0"/>
        </a:p>
      </dgm:t>
    </dgm:pt>
    <dgm:pt modelId="{DEAAC3B2-C320-4773-84FB-3C98247BEF99}" type="parTrans" cxnId="{6D16453C-E746-4650-A4A2-E0077AA67A58}">
      <dgm:prSet/>
      <dgm:spPr/>
      <dgm:t>
        <a:bodyPr/>
        <a:lstStyle/>
        <a:p>
          <a:endParaRPr lang="en-US"/>
        </a:p>
      </dgm:t>
    </dgm:pt>
    <dgm:pt modelId="{D217CFC2-8B2F-420A-BDD1-4F65F9700D5E}" type="sibTrans" cxnId="{6D16453C-E746-4650-A4A2-E0077AA67A58}">
      <dgm:prSet/>
      <dgm:spPr/>
      <dgm:t>
        <a:bodyPr/>
        <a:lstStyle/>
        <a:p>
          <a:endParaRPr lang="en-US" dirty="0"/>
        </a:p>
      </dgm:t>
    </dgm:pt>
    <dgm:pt modelId="{698C3B0A-4800-4DBA-8D96-3C0B5FA632DF}">
      <dgm:prSet phldrT="[Text]"/>
      <dgm:spPr/>
      <dgm:t>
        <a:bodyPr/>
        <a:lstStyle/>
        <a:p>
          <a:r>
            <a:rPr lang="en-US" dirty="0" smtClean="0"/>
            <a:t>Development of a goitre</a:t>
          </a:r>
          <a:endParaRPr lang="en-US" dirty="0"/>
        </a:p>
      </dgm:t>
    </dgm:pt>
    <dgm:pt modelId="{25356C37-A73D-4E2F-BEF7-39758D8BFEE8}" type="parTrans" cxnId="{8D29A399-B427-4509-BB81-FC15703EDA6E}">
      <dgm:prSet/>
      <dgm:spPr/>
      <dgm:t>
        <a:bodyPr/>
        <a:lstStyle/>
        <a:p>
          <a:endParaRPr lang="en-US"/>
        </a:p>
      </dgm:t>
    </dgm:pt>
    <dgm:pt modelId="{7A9330EA-70C1-418E-989C-437F0293B712}" type="sibTrans" cxnId="{8D29A399-B427-4509-BB81-FC15703EDA6E}">
      <dgm:prSet/>
      <dgm:spPr/>
      <dgm:t>
        <a:bodyPr/>
        <a:lstStyle/>
        <a:p>
          <a:endParaRPr lang="en-US" dirty="0"/>
        </a:p>
      </dgm:t>
    </dgm:pt>
    <dgm:pt modelId="{9CEC96E9-81EF-4BB4-92E3-D58C24B25451}">
      <dgm:prSet phldrT="[Text]"/>
      <dgm:spPr/>
      <dgm:t>
        <a:bodyPr/>
        <a:lstStyle/>
        <a:p>
          <a:r>
            <a:rPr lang="en-US" dirty="0" smtClean="0"/>
            <a:t>Symptoms of choking, and difficulty in swallowing and breathing </a:t>
          </a:r>
          <a:endParaRPr lang="en-US" dirty="0"/>
        </a:p>
      </dgm:t>
    </dgm:pt>
    <dgm:pt modelId="{857A736F-E72F-48F6-B22F-1D615C4CD105}" type="parTrans" cxnId="{0F4CCA60-258B-4DF1-991D-D89B0E67BDFD}">
      <dgm:prSet/>
      <dgm:spPr/>
      <dgm:t>
        <a:bodyPr/>
        <a:lstStyle/>
        <a:p>
          <a:endParaRPr lang="en-US"/>
        </a:p>
      </dgm:t>
    </dgm:pt>
    <dgm:pt modelId="{E42FF001-8A59-4628-B610-97731B04B9AA}" type="sibTrans" cxnId="{0F4CCA60-258B-4DF1-991D-D89B0E67BDFD}">
      <dgm:prSet/>
      <dgm:spPr/>
      <dgm:t>
        <a:bodyPr/>
        <a:lstStyle/>
        <a:p>
          <a:endParaRPr lang="en-US"/>
        </a:p>
      </dgm:t>
    </dgm:pt>
    <dgm:pt modelId="{151E2EB4-59AB-42FF-9186-40E1A7696507}" type="pres">
      <dgm:prSet presAssocID="{18440E1C-63A4-4B55-92D2-3CF4032FA5EF}" presName="outerComposite" presStyleCnt="0">
        <dgm:presLayoutVars>
          <dgm:chMax val="5"/>
          <dgm:dir/>
          <dgm:resizeHandles val="exact"/>
        </dgm:presLayoutVars>
      </dgm:prSet>
      <dgm:spPr/>
      <dgm:t>
        <a:bodyPr/>
        <a:lstStyle/>
        <a:p>
          <a:endParaRPr lang="en-US"/>
        </a:p>
      </dgm:t>
    </dgm:pt>
    <dgm:pt modelId="{6264CF58-85C7-4198-ADDE-373AE12293D0}" type="pres">
      <dgm:prSet presAssocID="{18440E1C-63A4-4B55-92D2-3CF4032FA5EF}" presName="dummyMaxCanvas" presStyleCnt="0">
        <dgm:presLayoutVars/>
      </dgm:prSet>
      <dgm:spPr/>
    </dgm:pt>
    <dgm:pt modelId="{33887EA1-D39C-4FD1-B367-D07ECCB130E9}" type="pres">
      <dgm:prSet presAssocID="{18440E1C-63A4-4B55-92D2-3CF4032FA5EF}" presName="FiveNodes_1" presStyleLbl="node1" presStyleIdx="0" presStyleCnt="5">
        <dgm:presLayoutVars>
          <dgm:bulletEnabled val="1"/>
        </dgm:presLayoutVars>
      </dgm:prSet>
      <dgm:spPr/>
      <dgm:t>
        <a:bodyPr/>
        <a:lstStyle/>
        <a:p>
          <a:endParaRPr lang="en-US"/>
        </a:p>
      </dgm:t>
    </dgm:pt>
    <dgm:pt modelId="{1B0F1425-549B-477F-AAF3-FCDF47710C67}" type="pres">
      <dgm:prSet presAssocID="{18440E1C-63A4-4B55-92D2-3CF4032FA5EF}" presName="FiveNodes_2" presStyleLbl="node1" presStyleIdx="1" presStyleCnt="5">
        <dgm:presLayoutVars>
          <dgm:bulletEnabled val="1"/>
        </dgm:presLayoutVars>
      </dgm:prSet>
      <dgm:spPr/>
      <dgm:t>
        <a:bodyPr/>
        <a:lstStyle/>
        <a:p>
          <a:endParaRPr lang="en-US"/>
        </a:p>
      </dgm:t>
    </dgm:pt>
    <dgm:pt modelId="{F2325BCF-ECB3-4351-9B0B-CD7A2E7D12FD}" type="pres">
      <dgm:prSet presAssocID="{18440E1C-63A4-4B55-92D2-3CF4032FA5EF}" presName="FiveNodes_3" presStyleLbl="node1" presStyleIdx="2" presStyleCnt="5">
        <dgm:presLayoutVars>
          <dgm:bulletEnabled val="1"/>
        </dgm:presLayoutVars>
      </dgm:prSet>
      <dgm:spPr/>
      <dgm:t>
        <a:bodyPr/>
        <a:lstStyle/>
        <a:p>
          <a:endParaRPr lang="en-US"/>
        </a:p>
      </dgm:t>
    </dgm:pt>
    <dgm:pt modelId="{E4AC4C33-6636-4EF4-84DA-DA35A826865E}" type="pres">
      <dgm:prSet presAssocID="{18440E1C-63A4-4B55-92D2-3CF4032FA5EF}" presName="FiveNodes_4" presStyleLbl="node1" presStyleIdx="3" presStyleCnt="5">
        <dgm:presLayoutVars>
          <dgm:bulletEnabled val="1"/>
        </dgm:presLayoutVars>
      </dgm:prSet>
      <dgm:spPr/>
      <dgm:t>
        <a:bodyPr/>
        <a:lstStyle/>
        <a:p>
          <a:endParaRPr lang="en-US"/>
        </a:p>
      </dgm:t>
    </dgm:pt>
    <dgm:pt modelId="{F910E2D8-1FED-4931-968F-57738528FDA2}" type="pres">
      <dgm:prSet presAssocID="{18440E1C-63A4-4B55-92D2-3CF4032FA5EF}" presName="FiveNodes_5" presStyleLbl="node1" presStyleIdx="4" presStyleCnt="5">
        <dgm:presLayoutVars>
          <dgm:bulletEnabled val="1"/>
        </dgm:presLayoutVars>
      </dgm:prSet>
      <dgm:spPr/>
      <dgm:t>
        <a:bodyPr/>
        <a:lstStyle/>
        <a:p>
          <a:endParaRPr lang="en-US"/>
        </a:p>
      </dgm:t>
    </dgm:pt>
    <dgm:pt modelId="{5181A40C-0A25-4B22-A061-988400D3BAC1}" type="pres">
      <dgm:prSet presAssocID="{18440E1C-63A4-4B55-92D2-3CF4032FA5EF}" presName="FiveConn_1-2" presStyleLbl="fgAccFollowNode1" presStyleIdx="0" presStyleCnt="4">
        <dgm:presLayoutVars>
          <dgm:bulletEnabled val="1"/>
        </dgm:presLayoutVars>
      </dgm:prSet>
      <dgm:spPr/>
      <dgm:t>
        <a:bodyPr/>
        <a:lstStyle/>
        <a:p>
          <a:endParaRPr lang="en-US"/>
        </a:p>
      </dgm:t>
    </dgm:pt>
    <dgm:pt modelId="{0E3EF402-27FD-4C8F-B52B-A34F280B309C}" type="pres">
      <dgm:prSet presAssocID="{18440E1C-63A4-4B55-92D2-3CF4032FA5EF}" presName="FiveConn_2-3" presStyleLbl="fgAccFollowNode1" presStyleIdx="1" presStyleCnt="4">
        <dgm:presLayoutVars>
          <dgm:bulletEnabled val="1"/>
        </dgm:presLayoutVars>
      </dgm:prSet>
      <dgm:spPr/>
      <dgm:t>
        <a:bodyPr/>
        <a:lstStyle/>
        <a:p>
          <a:endParaRPr lang="en-US"/>
        </a:p>
      </dgm:t>
    </dgm:pt>
    <dgm:pt modelId="{C616ECDF-5EB6-4394-A861-C22EA75D1756}" type="pres">
      <dgm:prSet presAssocID="{18440E1C-63A4-4B55-92D2-3CF4032FA5EF}" presName="FiveConn_3-4" presStyleLbl="fgAccFollowNode1" presStyleIdx="2" presStyleCnt="4">
        <dgm:presLayoutVars>
          <dgm:bulletEnabled val="1"/>
        </dgm:presLayoutVars>
      </dgm:prSet>
      <dgm:spPr/>
      <dgm:t>
        <a:bodyPr/>
        <a:lstStyle/>
        <a:p>
          <a:endParaRPr lang="en-US"/>
        </a:p>
      </dgm:t>
    </dgm:pt>
    <dgm:pt modelId="{7C8D0D84-DAD8-41CE-9BC2-1D45E12A872A}" type="pres">
      <dgm:prSet presAssocID="{18440E1C-63A4-4B55-92D2-3CF4032FA5EF}" presName="FiveConn_4-5" presStyleLbl="fgAccFollowNode1" presStyleIdx="3" presStyleCnt="4">
        <dgm:presLayoutVars>
          <dgm:bulletEnabled val="1"/>
        </dgm:presLayoutVars>
      </dgm:prSet>
      <dgm:spPr/>
      <dgm:t>
        <a:bodyPr/>
        <a:lstStyle/>
        <a:p>
          <a:endParaRPr lang="en-US"/>
        </a:p>
      </dgm:t>
    </dgm:pt>
    <dgm:pt modelId="{AE5FAA67-7B90-4201-ACBA-0C63D3B22681}" type="pres">
      <dgm:prSet presAssocID="{18440E1C-63A4-4B55-92D2-3CF4032FA5EF}" presName="FiveNodes_1_text" presStyleLbl="node1" presStyleIdx="4" presStyleCnt="5">
        <dgm:presLayoutVars>
          <dgm:bulletEnabled val="1"/>
        </dgm:presLayoutVars>
      </dgm:prSet>
      <dgm:spPr/>
      <dgm:t>
        <a:bodyPr/>
        <a:lstStyle/>
        <a:p>
          <a:endParaRPr lang="en-US"/>
        </a:p>
      </dgm:t>
    </dgm:pt>
    <dgm:pt modelId="{ADAB874A-ADCD-46B5-BB74-565BC6EAC778}" type="pres">
      <dgm:prSet presAssocID="{18440E1C-63A4-4B55-92D2-3CF4032FA5EF}" presName="FiveNodes_2_text" presStyleLbl="node1" presStyleIdx="4" presStyleCnt="5">
        <dgm:presLayoutVars>
          <dgm:bulletEnabled val="1"/>
        </dgm:presLayoutVars>
      </dgm:prSet>
      <dgm:spPr/>
      <dgm:t>
        <a:bodyPr/>
        <a:lstStyle/>
        <a:p>
          <a:endParaRPr lang="en-US"/>
        </a:p>
      </dgm:t>
    </dgm:pt>
    <dgm:pt modelId="{4F0FBD22-68AC-473D-8A81-C2865B583D06}" type="pres">
      <dgm:prSet presAssocID="{18440E1C-63A4-4B55-92D2-3CF4032FA5EF}" presName="FiveNodes_3_text" presStyleLbl="node1" presStyleIdx="4" presStyleCnt="5">
        <dgm:presLayoutVars>
          <dgm:bulletEnabled val="1"/>
        </dgm:presLayoutVars>
      </dgm:prSet>
      <dgm:spPr/>
      <dgm:t>
        <a:bodyPr/>
        <a:lstStyle/>
        <a:p>
          <a:endParaRPr lang="en-US"/>
        </a:p>
      </dgm:t>
    </dgm:pt>
    <dgm:pt modelId="{875CEFFA-32B4-418C-827D-C5C93E0487F6}" type="pres">
      <dgm:prSet presAssocID="{18440E1C-63A4-4B55-92D2-3CF4032FA5EF}" presName="FiveNodes_4_text" presStyleLbl="node1" presStyleIdx="4" presStyleCnt="5">
        <dgm:presLayoutVars>
          <dgm:bulletEnabled val="1"/>
        </dgm:presLayoutVars>
      </dgm:prSet>
      <dgm:spPr/>
      <dgm:t>
        <a:bodyPr/>
        <a:lstStyle/>
        <a:p>
          <a:endParaRPr lang="en-US"/>
        </a:p>
      </dgm:t>
    </dgm:pt>
    <dgm:pt modelId="{A0104623-5AF2-48E3-BECF-EFE672916F8B}" type="pres">
      <dgm:prSet presAssocID="{18440E1C-63A4-4B55-92D2-3CF4032FA5EF}" presName="FiveNodes_5_text" presStyleLbl="node1" presStyleIdx="4" presStyleCnt="5">
        <dgm:presLayoutVars>
          <dgm:bulletEnabled val="1"/>
        </dgm:presLayoutVars>
      </dgm:prSet>
      <dgm:spPr/>
      <dgm:t>
        <a:bodyPr/>
        <a:lstStyle/>
        <a:p>
          <a:endParaRPr lang="en-US"/>
        </a:p>
      </dgm:t>
    </dgm:pt>
  </dgm:ptLst>
  <dgm:cxnLst>
    <dgm:cxn modelId="{2E0A5DAC-FE8B-4527-91BC-3786F9960CFD}" type="presOf" srcId="{E5DB6719-DB6B-4CF4-8A95-E027F16B43A5}" destId="{F2325BCF-ECB3-4351-9B0B-CD7A2E7D12FD}" srcOrd="0" destOrd="0" presId="urn:microsoft.com/office/officeart/2005/8/layout/vProcess5"/>
    <dgm:cxn modelId="{0F4CCA60-258B-4DF1-991D-D89B0E67BDFD}" srcId="{18440E1C-63A4-4B55-92D2-3CF4032FA5EF}" destId="{9CEC96E9-81EF-4BB4-92E3-D58C24B25451}" srcOrd="4" destOrd="0" parTransId="{857A736F-E72F-48F6-B22F-1D615C4CD105}" sibTransId="{E42FF001-8A59-4628-B610-97731B04B9AA}"/>
    <dgm:cxn modelId="{CC469A20-DC4D-4299-B129-54F1DFDE8E95}" type="presOf" srcId="{96D89F93-CAEE-4051-B5BA-5197644CD089}" destId="{33887EA1-D39C-4FD1-B367-D07ECCB130E9}" srcOrd="0" destOrd="0" presId="urn:microsoft.com/office/officeart/2005/8/layout/vProcess5"/>
    <dgm:cxn modelId="{67EB00C1-E9F6-4739-A768-57571253086D}" srcId="{18440E1C-63A4-4B55-92D2-3CF4032FA5EF}" destId="{96D89F93-CAEE-4051-B5BA-5197644CD089}" srcOrd="0" destOrd="0" parTransId="{A5EA6899-A7DA-4FCC-BA53-4D2924049C69}" sibTransId="{34D0F00D-6A5A-4961-BAAB-774777D32D20}"/>
    <dgm:cxn modelId="{73F41277-1015-4CB7-A0D0-1D453871545D}" type="presOf" srcId="{9CEC96E9-81EF-4BB4-92E3-D58C24B25451}" destId="{A0104623-5AF2-48E3-BECF-EFE672916F8B}" srcOrd="1" destOrd="0" presId="urn:microsoft.com/office/officeart/2005/8/layout/vProcess5"/>
    <dgm:cxn modelId="{4ECEB95E-BFD1-41E4-A4E5-DB8A7385ABF1}" type="presOf" srcId="{18440E1C-63A4-4B55-92D2-3CF4032FA5EF}" destId="{151E2EB4-59AB-42FF-9186-40E1A7696507}" srcOrd="0" destOrd="0" presId="urn:microsoft.com/office/officeart/2005/8/layout/vProcess5"/>
    <dgm:cxn modelId="{643D0009-1419-405A-85DF-717DC9108CBD}" type="presOf" srcId="{34D0F00D-6A5A-4961-BAAB-774777D32D20}" destId="{5181A40C-0A25-4B22-A061-988400D3BAC1}" srcOrd="0" destOrd="0" presId="urn:microsoft.com/office/officeart/2005/8/layout/vProcess5"/>
    <dgm:cxn modelId="{43349652-5A84-456D-9BC7-20EE671E3DD2}" type="presOf" srcId="{9CEC96E9-81EF-4BB4-92E3-D58C24B25451}" destId="{F910E2D8-1FED-4931-968F-57738528FDA2}" srcOrd="0" destOrd="0" presId="urn:microsoft.com/office/officeart/2005/8/layout/vProcess5"/>
    <dgm:cxn modelId="{B4852359-7E92-47DE-BFEE-B37B70F48EE6}" type="presOf" srcId="{698C3B0A-4800-4DBA-8D96-3C0B5FA632DF}" destId="{875CEFFA-32B4-418C-827D-C5C93E0487F6}" srcOrd="1" destOrd="0" presId="urn:microsoft.com/office/officeart/2005/8/layout/vProcess5"/>
    <dgm:cxn modelId="{9C02F775-D344-49D9-A0EB-414F510C1A2B}" type="presOf" srcId="{D217CFC2-8B2F-420A-BDD1-4F65F9700D5E}" destId="{C616ECDF-5EB6-4394-A861-C22EA75D1756}" srcOrd="0" destOrd="0" presId="urn:microsoft.com/office/officeart/2005/8/layout/vProcess5"/>
    <dgm:cxn modelId="{4D2A4707-FCD7-41BC-836E-76CDDC7CE087}" type="presOf" srcId="{42A53E31-3D5F-45B6-8DDD-AA13A2E4812C}" destId="{1B0F1425-549B-477F-AAF3-FCDF47710C67}" srcOrd="0" destOrd="0" presId="urn:microsoft.com/office/officeart/2005/8/layout/vProcess5"/>
    <dgm:cxn modelId="{21B680A0-7789-48A9-A884-FD94B3A6F7E4}" srcId="{18440E1C-63A4-4B55-92D2-3CF4032FA5EF}" destId="{42A53E31-3D5F-45B6-8DDD-AA13A2E4812C}" srcOrd="1" destOrd="0" parTransId="{96E9C6AB-79A6-46DD-945A-C48D67383EB7}" sibTransId="{790B8273-E319-48A3-A00D-5D3261A8DAF7}"/>
    <dgm:cxn modelId="{8D29A399-B427-4509-BB81-FC15703EDA6E}" srcId="{18440E1C-63A4-4B55-92D2-3CF4032FA5EF}" destId="{698C3B0A-4800-4DBA-8D96-3C0B5FA632DF}" srcOrd="3" destOrd="0" parTransId="{25356C37-A73D-4E2F-BEF7-39758D8BFEE8}" sibTransId="{7A9330EA-70C1-418E-989C-437F0293B712}"/>
    <dgm:cxn modelId="{EB50B4E0-986C-4AC8-8981-97340A6CE6B4}" type="presOf" srcId="{42A53E31-3D5F-45B6-8DDD-AA13A2E4812C}" destId="{ADAB874A-ADCD-46B5-BB74-565BC6EAC778}" srcOrd="1" destOrd="0" presId="urn:microsoft.com/office/officeart/2005/8/layout/vProcess5"/>
    <dgm:cxn modelId="{7A51A81B-59D7-4E12-8F53-8B5844C0B156}" type="presOf" srcId="{698C3B0A-4800-4DBA-8D96-3C0B5FA632DF}" destId="{E4AC4C33-6636-4EF4-84DA-DA35A826865E}" srcOrd="0" destOrd="0" presId="urn:microsoft.com/office/officeart/2005/8/layout/vProcess5"/>
    <dgm:cxn modelId="{7FC3DB65-16C9-4E25-ADFC-3A20DD5B0B4F}" type="presOf" srcId="{7A9330EA-70C1-418E-989C-437F0293B712}" destId="{7C8D0D84-DAD8-41CE-9BC2-1D45E12A872A}" srcOrd="0" destOrd="0" presId="urn:microsoft.com/office/officeart/2005/8/layout/vProcess5"/>
    <dgm:cxn modelId="{8238EB9F-DD71-4706-9896-B7CD249E8911}" type="presOf" srcId="{E5DB6719-DB6B-4CF4-8A95-E027F16B43A5}" destId="{4F0FBD22-68AC-473D-8A81-C2865B583D06}" srcOrd="1" destOrd="0" presId="urn:microsoft.com/office/officeart/2005/8/layout/vProcess5"/>
    <dgm:cxn modelId="{C851B9B1-03BE-46F1-A158-BC790FFDC544}" type="presOf" srcId="{790B8273-E319-48A3-A00D-5D3261A8DAF7}" destId="{0E3EF402-27FD-4C8F-B52B-A34F280B309C}" srcOrd="0" destOrd="0" presId="urn:microsoft.com/office/officeart/2005/8/layout/vProcess5"/>
    <dgm:cxn modelId="{48B370D0-E5D7-46D2-9E01-F371677A6B73}" type="presOf" srcId="{96D89F93-CAEE-4051-B5BA-5197644CD089}" destId="{AE5FAA67-7B90-4201-ACBA-0C63D3B22681}" srcOrd="1" destOrd="0" presId="urn:microsoft.com/office/officeart/2005/8/layout/vProcess5"/>
    <dgm:cxn modelId="{6D16453C-E746-4650-A4A2-E0077AA67A58}" srcId="{18440E1C-63A4-4B55-92D2-3CF4032FA5EF}" destId="{E5DB6719-DB6B-4CF4-8A95-E027F16B43A5}" srcOrd="2" destOrd="0" parTransId="{DEAAC3B2-C320-4773-84FB-3C98247BEF99}" sibTransId="{D217CFC2-8B2F-420A-BDD1-4F65F9700D5E}"/>
    <dgm:cxn modelId="{E826117B-49B0-495B-92E8-C5F1BF99CBAA}" type="presParOf" srcId="{151E2EB4-59AB-42FF-9186-40E1A7696507}" destId="{6264CF58-85C7-4198-ADDE-373AE12293D0}" srcOrd="0" destOrd="0" presId="urn:microsoft.com/office/officeart/2005/8/layout/vProcess5"/>
    <dgm:cxn modelId="{C2AFC62A-D89B-4E15-9F05-5002F01B094E}" type="presParOf" srcId="{151E2EB4-59AB-42FF-9186-40E1A7696507}" destId="{33887EA1-D39C-4FD1-B367-D07ECCB130E9}" srcOrd="1" destOrd="0" presId="urn:microsoft.com/office/officeart/2005/8/layout/vProcess5"/>
    <dgm:cxn modelId="{4D7D3A17-5E99-488E-A85A-75C04ED8D358}" type="presParOf" srcId="{151E2EB4-59AB-42FF-9186-40E1A7696507}" destId="{1B0F1425-549B-477F-AAF3-FCDF47710C67}" srcOrd="2" destOrd="0" presId="urn:microsoft.com/office/officeart/2005/8/layout/vProcess5"/>
    <dgm:cxn modelId="{50BFD08E-82D0-4BB7-910F-9610D0D9F481}" type="presParOf" srcId="{151E2EB4-59AB-42FF-9186-40E1A7696507}" destId="{F2325BCF-ECB3-4351-9B0B-CD7A2E7D12FD}" srcOrd="3" destOrd="0" presId="urn:microsoft.com/office/officeart/2005/8/layout/vProcess5"/>
    <dgm:cxn modelId="{3E420AF2-A7A8-4453-94A1-C4436804D455}" type="presParOf" srcId="{151E2EB4-59AB-42FF-9186-40E1A7696507}" destId="{E4AC4C33-6636-4EF4-84DA-DA35A826865E}" srcOrd="4" destOrd="0" presId="urn:microsoft.com/office/officeart/2005/8/layout/vProcess5"/>
    <dgm:cxn modelId="{7F6E1690-BF14-4338-ACEB-B2ED5B791B0D}" type="presParOf" srcId="{151E2EB4-59AB-42FF-9186-40E1A7696507}" destId="{F910E2D8-1FED-4931-968F-57738528FDA2}" srcOrd="5" destOrd="0" presId="urn:microsoft.com/office/officeart/2005/8/layout/vProcess5"/>
    <dgm:cxn modelId="{F046BA6F-F135-4BFC-8407-CC8A400FD064}" type="presParOf" srcId="{151E2EB4-59AB-42FF-9186-40E1A7696507}" destId="{5181A40C-0A25-4B22-A061-988400D3BAC1}" srcOrd="6" destOrd="0" presId="urn:microsoft.com/office/officeart/2005/8/layout/vProcess5"/>
    <dgm:cxn modelId="{7D34FD93-5DE0-4AE9-8A5F-D06783D6F3E2}" type="presParOf" srcId="{151E2EB4-59AB-42FF-9186-40E1A7696507}" destId="{0E3EF402-27FD-4C8F-B52B-A34F280B309C}" srcOrd="7" destOrd="0" presId="urn:microsoft.com/office/officeart/2005/8/layout/vProcess5"/>
    <dgm:cxn modelId="{CBA70057-E8E1-447C-B719-94ED3A3262B0}" type="presParOf" srcId="{151E2EB4-59AB-42FF-9186-40E1A7696507}" destId="{C616ECDF-5EB6-4394-A861-C22EA75D1756}" srcOrd="8" destOrd="0" presId="urn:microsoft.com/office/officeart/2005/8/layout/vProcess5"/>
    <dgm:cxn modelId="{0C6D8450-627A-4DF3-8BB6-25D323E0957F}" type="presParOf" srcId="{151E2EB4-59AB-42FF-9186-40E1A7696507}" destId="{7C8D0D84-DAD8-41CE-9BC2-1D45E12A872A}" srcOrd="9" destOrd="0" presId="urn:microsoft.com/office/officeart/2005/8/layout/vProcess5"/>
    <dgm:cxn modelId="{E03F7EBE-9DF5-45D3-BAF1-1380776A1BB0}" type="presParOf" srcId="{151E2EB4-59AB-42FF-9186-40E1A7696507}" destId="{AE5FAA67-7B90-4201-ACBA-0C63D3B22681}" srcOrd="10" destOrd="0" presId="urn:microsoft.com/office/officeart/2005/8/layout/vProcess5"/>
    <dgm:cxn modelId="{9AD3CF35-7A19-454E-BAE7-4E84205702FC}" type="presParOf" srcId="{151E2EB4-59AB-42FF-9186-40E1A7696507}" destId="{ADAB874A-ADCD-46B5-BB74-565BC6EAC778}" srcOrd="11" destOrd="0" presId="urn:microsoft.com/office/officeart/2005/8/layout/vProcess5"/>
    <dgm:cxn modelId="{D40629C5-BF16-4008-9FB5-D4E4C5E9A23C}" type="presParOf" srcId="{151E2EB4-59AB-42FF-9186-40E1A7696507}" destId="{4F0FBD22-68AC-473D-8A81-C2865B583D06}" srcOrd="12" destOrd="0" presId="urn:microsoft.com/office/officeart/2005/8/layout/vProcess5"/>
    <dgm:cxn modelId="{1D626714-9111-4F0E-9F41-06599D926FF3}" type="presParOf" srcId="{151E2EB4-59AB-42FF-9186-40E1A7696507}" destId="{875CEFFA-32B4-418C-827D-C5C93E0487F6}" srcOrd="13" destOrd="0" presId="urn:microsoft.com/office/officeart/2005/8/layout/vProcess5"/>
    <dgm:cxn modelId="{1C35DDAA-3F65-4A4B-AB52-1A6617F45E87}" type="presParOf" srcId="{151E2EB4-59AB-42FF-9186-40E1A7696507}" destId="{A0104623-5AF2-48E3-BECF-EFE672916F8B}"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32CAA1F-B44F-4880-8056-6F78AEAA88D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583CFBE1-FAA9-4D2A-9E80-9FFD120E3998}">
      <dgm:prSet phldrT="[Text]"/>
      <dgm:spPr/>
      <dgm:t>
        <a:bodyPr/>
        <a:lstStyle/>
        <a:p>
          <a:r>
            <a:rPr lang="en-US" b="0" i="0" dirty="0" smtClean="0"/>
            <a:t>Prevent against iodine deficiency </a:t>
          </a:r>
          <a:endParaRPr lang="en-US" dirty="0"/>
        </a:p>
      </dgm:t>
    </dgm:pt>
    <dgm:pt modelId="{B130592F-373E-40E6-B099-A377DB7D9F0C}" type="parTrans" cxnId="{D7D94EEF-404E-4B48-929E-13ACB31FE841}">
      <dgm:prSet/>
      <dgm:spPr/>
      <dgm:t>
        <a:bodyPr/>
        <a:lstStyle/>
        <a:p>
          <a:endParaRPr lang="en-US"/>
        </a:p>
      </dgm:t>
    </dgm:pt>
    <dgm:pt modelId="{A6AF2ECD-1DDB-41A6-B71E-33CD2823A8F2}" type="sibTrans" cxnId="{D7D94EEF-404E-4B48-929E-13ACB31FE841}">
      <dgm:prSet/>
      <dgm:spPr/>
      <dgm:t>
        <a:bodyPr/>
        <a:lstStyle/>
        <a:p>
          <a:endParaRPr lang="en-US"/>
        </a:p>
      </dgm:t>
    </dgm:pt>
    <dgm:pt modelId="{7C9B5F2B-7820-445C-9D88-07C5D8C7E091}">
      <dgm:prSet phldrT="[Text]"/>
      <dgm:spPr/>
      <dgm:t>
        <a:bodyPr/>
        <a:lstStyle/>
        <a:p>
          <a:r>
            <a:rPr lang="en-US" b="0" i="0" dirty="0" smtClean="0"/>
            <a:t>Eating foods high in iodine</a:t>
          </a:r>
          <a:endParaRPr lang="en-US" dirty="0"/>
        </a:p>
      </dgm:t>
    </dgm:pt>
    <dgm:pt modelId="{F53C100D-4F0B-40B3-91A9-8C65C9339F34}" type="parTrans" cxnId="{F7BDF396-A581-442E-99E7-C7FB4461519B}">
      <dgm:prSet/>
      <dgm:spPr/>
      <dgm:t>
        <a:bodyPr/>
        <a:lstStyle/>
        <a:p>
          <a:endParaRPr lang="en-US"/>
        </a:p>
      </dgm:t>
    </dgm:pt>
    <dgm:pt modelId="{D746A910-33F5-4193-B4C0-3BB4914BD2CF}" type="sibTrans" cxnId="{F7BDF396-A581-442E-99E7-C7FB4461519B}">
      <dgm:prSet/>
      <dgm:spPr/>
      <dgm:t>
        <a:bodyPr/>
        <a:lstStyle/>
        <a:p>
          <a:endParaRPr lang="en-US"/>
        </a:p>
      </dgm:t>
    </dgm:pt>
    <dgm:pt modelId="{EB8945F4-64D9-4A3D-8C5F-44ADBF2477EA}">
      <dgm:prSet phldrT="[Text]"/>
      <dgm:spPr/>
      <dgm:t>
        <a:bodyPr/>
        <a:lstStyle/>
        <a:p>
          <a:r>
            <a:rPr lang="en-US" b="0" i="0" dirty="0" smtClean="0">
              <a:solidFill>
                <a:schemeClr val="bg1"/>
              </a:solidFill>
            </a:rPr>
            <a:t>Introduction of iodised </a:t>
          </a:r>
          <a:r>
            <a:rPr lang="en-US" b="0" i="0" dirty="0" smtClean="0"/>
            <a:t>salt (only in North America)</a:t>
          </a:r>
          <a:endParaRPr lang="en-US" dirty="0"/>
        </a:p>
      </dgm:t>
    </dgm:pt>
    <dgm:pt modelId="{2494754C-000F-4D37-96B5-6C70D37653F8}" type="parTrans" cxnId="{85953A11-7E17-4589-8446-545DAE23BA25}">
      <dgm:prSet/>
      <dgm:spPr/>
      <dgm:t>
        <a:bodyPr/>
        <a:lstStyle/>
        <a:p>
          <a:endParaRPr lang="en-US"/>
        </a:p>
      </dgm:t>
    </dgm:pt>
    <dgm:pt modelId="{AEB39977-A57D-4B47-B1DD-E997F8CC7D7B}" type="sibTrans" cxnId="{85953A11-7E17-4589-8446-545DAE23BA25}">
      <dgm:prSet/>
      <dgm:spPr/>
      <dgm:t>
        <a:bodyPr/>
        <a:lstStyle/>
        <a:p>
          <a:endParaRPr lang="en-US"/>
        </a:p>
      </dgm:t>
    </dgm:pt>
    <dgm:pt modelId="{EE78609A-327F-4CB6-A984-172BD3E4EDD3}">
      <dgm:prSet phldrT="[Text]"/>
      <dgm:spPr/>
      <dgm:t>
        <a:bodyPr/>
        <a:lstStyle/>
        <a:p>
          <a:r>
            <a:rPr lang="en-US" b="0" i="0" dirty="0" smtClean="0"/>
            <a:t>Taking iodine supplement*</a:t>
          </a:r>
          <a:endParaRPr lang="en-US" dirty="0"/>
        </a:p>
      </dgm:t>
    </dgm:pt>
    <dgm:pt modelId="{393AD692-0B60-41D3-AFFA-DF70CF2EB1C5}" type="parTrans" cxnId="{82074638-4BB9-4151-8051-D414F6ACF8AF}">
      <dgm:prSet/>
      <dgm:spPr/>
      <dgm:t>
        <a:bodyPr/>
        <a:lstStyle/>
        <a:p>
          <a:endParaRPr lang="en-US"/>
        </a:p>
      </dgm:t>
    </dgm:pt>
    <dgm:pt modelId="{44459149-34E8-4514-A788-58EC6E5FB299}" type="sibTrans" cxnId="{82074638-4BB9-4151-8051-D414F6ACF8AF}">
      <dgm:prSet/>
      <dgm:spPr/>
      <dgm:t>
        <a:bodyPr/>
        <a:lstStyle/>
        <a:p>
          <a:endParaRPr lang="en-US"/>
        </a:p>
      </dgm:t>
    </dgm:pt>
    <dgm:pt modelId="{33B0B189-9A5F-438F-814B-EB716D304C5D}" type="pres">
      <dgm:prSet presAssocID="{432CAA1F-B44F-4880-8056-6F78AEAA88D4}" presName="cycle" presStyleCnt="0">
        <dgm:presLayoutVars>
          <dgm:chMax val="1"/>
          <dgm:dir/>
          <dgm:animLvl val="ctr"/>
          <dgm:resizeHandles val="exact"/>
        </dgm:presLayoutVars>
      </dgm:prSet>
      <dgm:spPr/>
      <dgm:t>
        <a:bodyPr/>
        <a:lstStyle/>
        <a:p>
          <a:endParaRPr lang="en-US"/>
        </a:p>
      </dgm:t>
    </dgm:pt>
    <dgm:pt modelId="{D210ACE2-527E-4125-BA32-35620B7DD581}" type="pres">
      <dgm:prSet presAssocID="{583CFBE1-FAA9-4D2A-9E80-9FFD120E3998}" presName="centerShape" presStyleLbl="node0" presStyleIdx="0" presStyleCnt="1"/>
      <dgm:spPr/>
      <dgm:t>
        <a:bodyPr/>
        <a:lstStyle/>
        <a:p>
          <a:endParaRPr lang="en-US"/>
        </a:p>
      </dgm:t>
    </dgm:pt>
    <dgm:pt modelId="{929D4CAC-3913-4ECC-813A-1DEAE0A63C9F}" type="pres">
      <dgm:prSet presAssocID="{F53C100D-4F0B-40B3-91A9-8C65C9339F34}" presName="parTrans" presStyleLbl="bgSibTrans2D1" presStyleIdx="0" presStyleCnt="3"/>
      <dgm:spPr/>
      <dgm:t>
        <a:bodyPr/>
        <a:lstStyle/>
        <a:p>
          <a:endParaRPr lang="en-US"/>
        </a:p>
      </dgm:t>
    </dgm:pt>
    <dgm:pt modelId="{012C52D8-E26B-411B-A09A-F5350C3A8E95}" type="pres">
      <dgm:prSet presAssocID="{7C9B5F2B-7820-445C-9D88-07C5D8C7E091}" presName="node" presStyleLbl="node1" presStyleIdx="0" presStyleCnt="3">
        <dgm:presLayoutVars>
          <dgm:bulletEnabled val="1"/>
        </dgm:presLayoutVars>
      </dgm:prSet>
      <dgm:spPr/>
      <dgm:t>
        <a:bodyPr/>
        <a:lstStyle/>
        <a:p>
          <a:endParaRPr lang="en-US"/>
        </a:p>
      </dgm:t>
    </dgm:pt>
    <dgm:pt modelId="{CC278DFB-EF8A-417B-87CE-943175BAD29F}" type="pres">
      <dgm:prSet presAssocID="{393AD692-0B60-41D3-AFFA-DF70CF2EB1C5}" presName="parTrans" presStyleLbl="bgSibTrans2D1" presStyleIdx="1" presStyleCnt="3"/>
      <dgm:spPr/>
      <dgm:t>
        <a:bodyPr/>
        <a:lstStyle/>
        <a:p>
          <a:endParaRPr lang="en-US"/>
        </a:p>
      </dgm:t>
    </dgm:pt>
    <dgm:pt modelId="{CE74C30B-4EA2-4671-A57D-994B98D161EE}" type="pres">
      <dgm:prSet presAssocID="{EE78609A-327F-4CB6-A984-172BD3E4EDD3}" presName="node" presStyleLbl="node1" presStyleIdx="1" presStyleCnt="3">
        <dgm:presLayoutVars>
          <dgm:bulletEnabled val="1"/>
        </dgm:presLayoutVars>
      </dgm:prSet>
      <dgm:spPr/>
      <dgm:t>
        <a:bodyPr/>
        <a:lstStyle/>
        <a:p>
          <a:endParaRPr lang="en-US"/>
        </a:p>
      </dgm:t>
    </dgm:pt>
    <dgm:pt modelId="{1C8C4D42-B4EC-43D8-821B-414A73C53350}" type="pres">
      <dgm:prSet presAssocID="{2494754C-000F-4D37-96B5-6C70D37653F8}" presName="parTrans" presStyleLbl="bgSibTrans2D1" presStyleIdx="2" presStyleCnt="3"/>
      <dgm:spPr/>
      <dgm:t>
        <a:bodyPr/>
        <a:lstStyle/>
        <a:p>
          <a:endParaRPr lang="en-US"/>
        </a:p>
      </dgm:t>
    </dgm:pt>
    <dgm:pt modelId="{5EDF9E3E-FDFE-41E7-9362-3983A6835C87}" type="pres">
      <dgm:prSet presAssocID="{EB8945F4-64D9-4A3D-8C5F-44ADBF2477EA}" presName="node" presStyleLbl="node1" presStyleIdx="2" presStyleCnt="3">
        <dgm:presLayoutVars>
          <dgm:bulletEnabled val="1"/>
        </dgm:presLayoutVars>
      </dgm:prSet>
      <dgm:spPr/>
      <dgm:t>
        <a:bodyPr/>
        <a:lstStyle/>
        <a:p>
          <a:endParaRPr lang="en-US"/>
        </a:p>
      </dgm:t>
    </dgm:pt>
  </dgm:ptLst>
  <dgm:cxnLst>
    <dgm:cxn modelId="{D7D94EEF-404E-4B48-929E-13ACB31FE841}" srcId="{432CAA1F-B44F-4880-8056-6F78AEAA88D4}" destId="{583CFBE1-FAA9-4D2A-9E80-9FFD120E3998}" srcOrd="0" destOrd="0" parTransId="{B130592F-373E-40E6-B099-A377DB7D9F0C}" sibTransId="{A6AF2ECD-1DDB-41A6-B71E-33CD2823A8F2}"/>
    <dgm:cxn modelId="{A5F1BC06-4739-411B-AB1F-CBF0E953A583}" type="presOf" srcId="{583CFBE1-FAA9-4D2A-9E80-9FFD120E3998}" destId="{D210ACE2-527E-4125-BA32-35620B7DD581}" srcOrd="0" destOrd="0" presId="urn:microsoft.com/office/officeart/2005/8/layout/radial4"/>
    <dgm:cxn modelId="{A45A6A6F-E124-4941-A346-080EDF9922DF}" type="presOf" srcId="{7C9B5F2B-7820-445C-9D88-07C5D8C7E091}" destId="{012C52D8-E26B-411B-A09A-F5350C3A8E95}" srcOrd="0" destOrd="0" presId="urn:microsoft.com/office/officeart/2005/8/layout/radial4"/>
    <dgm:cxn modelId="{82074638-4BB9-4151-8051-D414F6ACF8AF}" srcId="{583CFBE1-FAA9-4D2A-9E80-9FFD120E3998}" destId="{EE78609A-327F-4CB6-A984-172BD3E4EDD3}" srcOrd="1" destOrd="0" parTransId="{393AD692-0B60-41D3-AFFA-DF70CF2EB1C5}" sibTransId="{44459149-34E8-4514-A788-58EC6E5FB299}"/>
    <dgm:cxn modelId="{B3412C7A-E642-47B5-97F8-9187E09C3C59}" type="presOf" srcId="{432CAA1F-B44F-4880-8056-6F78AEAA88D4}" destId="{33B0B189-9A5F-438F-814B-EB716D304C5D}" srcOrd="0" destOrd="0" presId="urn:microsoft.com/office/officeart/2005/8/layout/radial4"/>
    <dgm:cxn modelId="{586E0703-CA2C-4572-83E1-44E418149102}" type="presOf" srcId="{393AD692-0B60-41D3-AFFA-DF70CF2EB1C5}" destId="{CC278DFB-EF8A-417B-87CE-943175BAD29F}" srcOrd="0" destOrd="0" presId="urn:microsoft.com/office/officeart/2005/8/layout/radial4"/>
    <dgm:cxn modelId="{169DAC5C-9E15-473E-B2A2-EFED0490F7DF}" type="presOf" srcId="{EE78609A-327F-4CB6-A984-172BD3E4EDD3}" destId="{CE74C30B-4EA2-4671-A57D-994B98D161EE}" srcOrd="0" destOrd="0" presId="urn:microsoft.com/office/officeart/2005/8/layout/radial4"/>
    <dgm:cxn modelId="{D4A03DD9-7B0A-45F8-8A9D-AE2A993AA9D2}" type="presOf" srcId="{F53C100D-4F0B-40B3-91A9-8C65C9339F34}" destId="{929D4CAC-3913-4ECC-813A-1DEAE0A63C9F}" srcOrd="0" destOrd="0" presId="urn:microsoft.com/office/officeart/2005/8/layout/radial4"/>
    <dgm:cxn modelId="{F7BDF396-A581-442E-99E7-C7FB4461519B}" srcId="{583CFBE1-FAA9-4D2A-9E80-9FFD120E3998}" destId="{7C9B5F2B-7820-445C-9D88-07C5D8C7E091}" srcOrd="0" destOrd="0" parTransId="{F53C100D-4F0B-40B3-91A9-8C65C9339F34}" sibTransId="{D746A910-33F5-4193-B4C0-3BB4914BD2CF}"/>
    <dgm:cxn modelId="{85953A11-7E17-4589-8446-545DAE23BA25}" srcId="{583CFBE1-FAA9-4D2A-9E80-9FFD120E3998}" destId="{EB8945F4-64D9-4A3D-8C5F-44ADBF2477EA}" srcOrd="2" destOrd="0" parTransId="{2494754C-000F-4D37-96B5-6C70D37653F8}" sibTransId="{AEB39977-A57D-4B47-B1DD-E997F8CC7D7B}"/>
    <dgm:cxn modelId="{B12677FA-FD08-42DE-A3F5-406AD1AC0FF7}" type="presOf" srcId="{2494754C-000F-4D37-96B5-6C70D37653F8}" destId="{1C8C4D42-B4EC-43D8-821B-414A73C53350}" srcOrd="0" destOrd="0" presId="urn:microsoft.com/office/officeart/2005/8/layout/radial4"/>
    <dgm:cxn modelId="{65C62EBE-5AA1-4D5B-A4C4-FB4E7D61EA48}" type="presOf" srcId="{EB8945F4-64D9-4A3D-8C5F-44ADBF2477EA}" destId="{5EDF9E3E-FDFE-41E7-9362-3983A6835C87}" srcOrd="0" destOrd="0" presId="urn:microsoft.com/office/officeart/2005/8/layout/radial4"/>
    <dgm:cxn modelId="{1767C0DB-1B67-48FF-AB88-B5B61BE74BF2}" type="presParOf" srcId="{33B0B189-9A5F-438F-814B-EB716D304C5D}" destId="{D210ACE2-527E-4125-BA32-35620B7DD581}" srcOrd="0" destOrd="0" presId="urn:microsoft.com/office/officeart/2005/8/layout/radial4"/>
    <dgm:cxn modelId="{3B9996EE-1232-48F2-B270-0BE7EFB219DC}" type="presParOf" srcId="{33B0B189-9A5F-438F-814B-EB716D304C5D}" destId="{929D4CAC-3913-4ECC-813A-1DEAE0A63C9F}" srcOrd="1" destOrd="0" presId="urn:microsoft.com/office/officeart/2005/8/layout/radial4"/>
    <dgm:cxn modelId="{13B48140-F549-4B3F-BCA3-E1AD8322F9F4}" type="presParOf" srcId="{33B0B189-9A5F-438F-814B-EB716D304C5D}" destId="{012C52D8-E26B-411B-A09A-F5350C3A8E95}" srcOrd="2" destOrd="0" presId="urn:microsoft.com/office/officeart/2005/8/layout/radial4"/>
    <dgm:cxn modelId="{89768EB8-71F6-4989-8B13-E1953974FC43}" type="presParOf" srcId="{33B0B189-9A5F-438F-814B-EB716D304C5D}" destId="{CC278DFB-EF8A-417B-87CE-943175BAD29F}" srcOrd="3" destOrd="0" presId="urn:microsoft.com/office/officeart/2005/8/layout/radial4"/>
    <dgm:cxn modelId="{405906A6-D874-4B80-9260-62F215FD2ED5}" type="presParOf" srcId="{33B0B189-9A5F-438F-814B-EB716D304C5D}" destId="{CE74C30B-4EA2-4671-A57D-994B98D161EE}" srcOrd="4" destOrd="0" presId="urn:microsoft.com/office/officeart/2005/8/layout/radial4"/>
    <dgm:cxn modelId="{DD1296B2-5A2E-49FF-B112-C5E689447D87}" type="presParOf" srcId="{33B0B189-9A5F-438F-814B-EB716D304C5D}" destId="{1C8C4D42-B4EC-43D8-821B-414A73C53350}" srcOrd="5" destOrd="0" presId="urn:microsoft.com/office/officeart/2005/8/layout/radial4"/>
    <dgm:cxn modelId="{420463C5-E3CE-4DFB-AEAD-2839DF205F73}" type="presParOf" srcId="{33B0B189-9A5F-438F-814B-EB716D304C5D}" destId="{5EDF9E3E-FDFE-41E7-9362-3983A6835C87}"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082DC6-BE91-4BF3-BCAE-D164496BB95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EB30F881-54ED-40F5-A5BB-89844FE856B0}">
      <dgm:prSet phldrT="[Text]"/>
      <dgm:spPr/>
      <dgm:t>
        <a:bodyPr/>
        <a:lstStyle/>
        <a:p>
          <a:r>
            <a:rPr lang="en-US" dirty="0" smtClean="0"/>
            <a:t>Prevention of anaemia</a:t>
          </a:r>
          <a:endParaRPr lang="en-US" dirty="0"/>
        </a:p>
      </dgm:t>
    </dgm:pt>
    <dgm:pt modelId="{18478DA7-5A99-46FC-8D32-AEBA8EBE266C}" type="parTrans" cxnId="{5A939693-8550-4E4E-B934-31B9CB5C274C}">
      <dgm:prSet/>
      <dgm:spPr/>
      <dgm:t>
        <a:bodyPr/>
        <a:lstStyle/>
        <a:p>
          <a:endParaRPr lang="en-US"/>
        </a:p>
      </dgm:t>
    </dgm:pt>
    <dgm:pt modelId="{77A51CCB-78CF-400F-865D-B00E39525E6A}" type="sibTrans" cxnId="{5A939693-8550-4E4E-B934-31B9CB5C274C}">
      <dgm:prSet/>
      <dgm:spPr/>
      <dgm:t>
        <a:bodyPr/>
        <a:lstStyle/>
        <a:p>
          <a:endParaRPr lang="en-US"/>
        </a:p>
      </dgm:t>
    </dgm:pt>
    <dgm:pt modelId="{248C9A4B-8D6D-4C05-8867-8B1F0A9CC7F1}">
      <dgm:prSet phldrT="[Text]"/>
      <dgm:spPr/>
      <dgm:t>
        <a:bodyPr/>
        <a:lstStyle/>
        <a:p>
          <a:r>
            <a:rPr lang="en-US" dirty="0" smtClean="0"/>
            <a:t>Eat plenty of iron-rich foods</a:t>
          </a:r>
          <a:endParaRPr lang="en-US" dirty="0"/>
        </a:p>
      </dgm:t>
    </dgm:pt>
    <dgm:pt modelId="{5844E85D-D45C-4549-AEE6-BA90A1FC7160}" type="parTrans" cxnId="{6A87E6B6-F94B-4E4B-87E8-3BB999B49F04}">
      <dgm:prSet/>
      <dgm:spPr/>
      <dgm:t>
        <a:bodyPr/>
        <a:lstStyle/>
        <a:p>
          <a:endParaRPr lang="en-US"/>
        </a:p>
      </dgm:t>
    </dgm:pt>
    <dgm:pt modelId="{BB35AE66-4505-4584-B36A-9FEA3D5C2597}" type="sibTrans" cxnId="{6A87E6B6-F94B-4E4B-87E8-3BB999B49F04}">
      <dgm:prSet/>
      <dgm:spPr/>
      <dgm:t>
        <a:bodyPr/>
        <a:lstStyle/>
        <a:p>
          <a:endParaRPr lang="en-US"/>
        </a:p>
      </dgm:t>
    </dgm:pt>
    <dgm:pt modelId="{00A20BD4-694F-487B-8219-5CEC0A417D9A}">
      <dgm:prSet phldrT="[Text]"/>
      <dgm:spPr/>
      <dgm:t>
        <a:bodyPr/>
        <a:lstStyle/>
        <a:p>
          <a:r>
            <a:rPr lang="en-US" dirty="0" smtClean="0"/>
            <a:t>Iron supplements are only recommended when iron deficiency anaemia actually occurs. *</a:t>
          </a:r>
          <a:endParaRPr lang="en-US" dirty="0"/>
        </a:p>
      </dgm:t>
    </dgm:pt>
    <dgm:pt modelId="{33D55152-9AE4-4894-BFF4-33DF82D4B383}" type="parTrans" cxnId="{AFEE8363-BE65-4B67-B5E3-8C65B19CA52A}">
      <dgm:prSet/>
      <dgm:spPr>
        <a:solidFill>
          <a:schemeClr val="bg1"/>
        </a:solidFill>
      </dgm:spPr>
      <dgm:t>
        <a:bodyPr/>
        <a:lstStyle/>
        <a:p>
          <a:endParaRPr lang="en-US">
            <a:solidFill>
              <a:schemeClr val="bg1"/>
            </a:solidFill>
          </a:endParaRPr>
        </a:p>
      </dgm:t>
    </dgm:pt>
    <dgm:pt modelId="{34DAD49C-D27F-4B7E-A0BA-E005F480C7B4}" type="sibTrans" cxnId="{AFEE8363-BE65-4B67-B5E3-8C65B19CA52A}">
      <dgm:prSet/>
      <dgm:spPr/>
      <dgm:t>
        <a:bodyPr/>
        <a:lstStyle/>
        <a:p>
          <a:endParaRPr lang="en-US"/>
        </a:p>
      </dgm:t>
    </dgm:pt>
    <dgm:pt modelId="{7660B0E9-FE68-4D5D-AF8A-CFF2D1E98F3B}">
      <dgm:prSet phldrT="[Text]"/>
      <dgm:spPr/>
      <dgm:t>
        <a:bodyPr/>
        <a:lstStyle/>
        <a:p>
          <a:r>
            <a:rPr lang="en-US" dirty="0" smtClean="0">
              <a:solidFill>
                <a:schemeClr val="bg1"/>
              </a:solidFill>
            </a:rPr>
            <a:t>Develop  healthy eating habits</a:t>
          </a:r>
          <a:endParaRPr lang="en-US" strike="sngStrike" dirty="0">
            <a:solidFill>
              <a:schemeClr val="bg1"/>
            </a:solidFill>
          </a:endParaRPr>
        </a:p>
      </dgm:t>
    </dgm:pt>
    <dgm:pt modelId="{3071B637-29DF-42D4-84EB-778D762CBC16}" type="sibTrans" cxnId="{83F159EF-F0E5-4C7F-A149-115319735FBF}">
      <dgm:prSet/>
      <dgm:spPr/>
      <dgm:t>
        <a:bodyPr/>
        <a:lstStyle/>
        <a:p>
          <a:endParaRPr lang="en-US"/>
        </a:p>
      </dgm:t>
    </dgm:pt>
    <dgm:pt modelId="{9B16559D-D3D0-485A-A22F-C5AE5A2E1194}" type="parTrans" cxnId="{83F159EF-F0E5-4C7F-A149-115319735FBF}">
      <dgm:prSet/>
      <dgm:spPr/>
      <dgm:t>
        <a:bodyPr/>
        <a:lstStyle/>
        <a:p>
          <a:endParaRPr lang="en-US"/>
        </a:p>
      </dgm:t>
    </dgm:pt>
    <dgm:pt modelId="{B78985EB-8320-461F-A8AE-AC319D5A8624}" type="pres">
      <dgm:prSet presAssocID="{CA082DC6-BE91-4BF3-BCAE-D164496BB957}" presName="cycle" presStyleCnt="0">
        <dgm:presLayoutVars>
          <dgm:chMax val="1"/>
          <dgm:dir/>
          <dgm:animLvl val="ctr"/>
          <dgm:resizeHandles val="exact"/>
        </dgm:presLayoutVars>
      </dgm:prSet>
      <dgm:spPr/>
      <dgm:t>
        <a:bodyPr/>
        <a:lstStyle/>
        <a:p>
          <a:endParaRPr lang="en-US"/>
        </a:p>
      </dgm:t>
    </dgm:pt>
    <dgm:pt modelId="{AF0265E7-5033-4C02-86DD-B4CF65F365C5}" type="pres">
      <dgm:prSet presAssocID="{EB30F881-54ED-40F5-A5BB-89844FE856B0}" presName="centerShape" presStyleLbl="node0" presStyleIdx="0" presStyleCnt="1"/>
      <dgm:spPr/>
      <dgm:t>
        <a:bodyPr/>
        <a:lstStyle/>
        <a:p>
          <a:endParaRPr lang="en-US"/>
        </a:p>
      </dgm:t>
    </dgm:pt>
    <dgm:pt modelId="{394AEC1C-ED89-4029-92E4-29304A42A71E}" type="pres">
      <dgm:prSet presAssocID="{9B16559D-D3D0-485A-A22F-C5AE5A2E1194}" presName="parTrans" presStyleLbl="bgSibTrans2D1" presStyleIdx="0" presStyleCnt="3"/>
      <dgm:spPr/>
      <dgm:t>
        <a:bodyPr/>
        <a:lstStyle/>
        <a:p>
          <a:endParaRPr lang="en-US"/>
        </a:p>
      </dgm:t>
    </dgm:pt>
    <dgm:pt modelId="{4F4302A6-A8CD-44C5-B98D-2C0DAFE4FE38}" type="pres">
      <dgm:prSet presAssocID="{7660B0E9-FE68-4D5D-AF8A-CFF2D1E98F3B}" presName="node" presStyleLbl="node1" presStyleIdx="0" presStyleCnt="3">
        <dgm:presLayoutVars>
          <dgm:bulletEnabled val="1"/>
        </dgm:presLayoutVars>
      </dgm:prSet>
      <dgm:spPr/>
      <dgm:t>
        <a:bodyPr/>
        <a:lstStyle/>
        <a:p>
          <a:endParaRPr lang="en-US"/>
        </a:p>
      </dgm:t>
    </dgm:pt>
    <dgm:pt modelId="{E94CB4F0-EFFB-4A85-9705-8C415F7E7B95}" type="pres">
      <dgm:prSet presAssocID="{5844E85D-D45C-4549-AEE6-BA90A1FC7160}" presName="parTrans" presStyleLbl="bgSibTrans2D1" presStyleIdx="1" presStyleCnt="3"/>
      <dgm:spPr/>
      <dgm:t>
        <a:bodyPr/>
        <a:lstStyle/>
        <a:p>
          <a:endParaRPr lang="en-US"/>
        </a:p>
      </dgm:t>
    </dgm:pt>
    <dgm:pt modelId="{45BA5799-2A10-437E-8B8D-0BB38637EE2D}" type="pres">
      <dgm:prSet presAssocID="{248C9A4B-8D6D-4C05-8867-8B1F0A9CC7F1}" presName="node" presStyleLbl="node1" presStyleIdx="1" presStyleCnt="3">
        <dgm:presLayoutVars>
          <dgm:bulletEnabled val="1"/>
        </dgm:presLayoutVars>
      </dgm:prSet>
      <dgm:spPr/>
      <dgm:t>
        <a:bodyPr/>
        <a:lstStyle/>
        <a:p>
          <a:endParaRPr lang="en-US"/>
        </a:p>
      </dgm:t>
    </dgm:pt>
    <dgm:pt modelId="{8BB6D270-871E-4CCA-8995-2DE0B547B1D2}" type="pres">
      <dgm:prSet presAssocID="{33D55152-9AE4-4894-BFF4-33DF82D4B383}" presName="parTrans" presStyleLbl="bgSibTrans2D1" presStyleIdx="2" presStyleCnt="3"/>
      <dgm:spPr/>
      <dgm:t>
        <a:bodyPr/>
        <a:lstStyle/>
        <a:p>
          <a:endParaRPr lang="en-US"/>
        </a:p>
      </dgm:t>
    </dgm:pt>
    <dgm:pt modelId="{49510CD3-5F13-4410-B50D-10FADD94680F}" type="pres">
      <dgm:prSet presAssocID="{00A20BD4-694F-487B-8219-5CEC0A417D9A}" presName="node" presStyleLbl="node1" presStyleIdx="2" presStyleCnt="3">
        <dgm:presLayoutVars>
          <dgm:bulletEnabled val="1"/>
        </dgm:presLayoutVars>
      </dgm:prSet>
      <dgm:spPr/>
      <dgm:t>
        <a:bodyPr/>
        <a:lstStyle/>
        <a:p>
          <a:endParaRPr lang="en-US"/>
        </a:p>
      </dgm:t>
    </dgm:pt>
  </dgm:ptLst>
  <dgm:cxnLst>
    <dgm:cxn modelId="{51D7FF2C-133E-4F64-883E-C764DAD09111}" type="presOf" srcId="{9B16559D-D3D0-485A-A22F-C5AE5A2E1194}" destId="{394AEC1C-ED89-4029-92E4-29304A42A71E}" srcOrd="0" destOrd="0" presId="urn:microsoft.com/office/officeart/2005/8/layout/radial4"/>
    <dgm:cxn modelId="{5DB372B1-4411-4FC6-96C1-1177AF5E4829}" type="presOf" srcId="{5844E85D-D45C-4549-AEE6-BA90A1FC7160}" destId="{E94CB4F0-EFFB-4A85-9705-8C415F7E7B95}" srcOrd="0" destOrd="0" presId="urn:microsoft.com/office/officeart/2005/8/layout/radial4"/>
    <dgm:cxn modelId="{5A939693-8550-4E4E-B934-31B9CB5C274C}" srcId="{CA082DC6-BE91-4BF3-BCAE-D164496BB957}" destId="{EB30F881-54ED-40F5-A5BB-89844FE856B0}" srcOrd="0" destOrd="0" parTransId="{18478DA7-5A99-46FC-8D32-AEBA8EBE266C}" sibTransId="{77A51CCB-78CF-400F-865D-B00E39525E6A}"/>
    <dgm:cxn modelId="{6A87E6B6-F94B-4E4B-87E8-3BB999B49F04}" srcId="{EB30F881-54ED-40F5-A5BB-89844FE856B0}" destId="{248C9A4B-8D6D-4C05-8867-8B1F0A9CC7F1}" srcOrd="1" destOrd="0" parTransId="{5844E85D-D45C-4549-AEE6-BA90A1FC7160}" sibTransId="{BB35AE66-4505-4584-B36A-9FEA3D5C2597}"/>
    <dgm:cxn modelId="{2AA4F48E-DE95-4ABE-ACE8-69C12C2FB69E}" type="presOf" srcId="{33D55152-9AE4-4894-BFF4-33DF82D4B383}" destId="{8BB6D270-871E-4CCA-8995-2DE0B547B1D2}" srcOrd="0" destOrd="0" presId="urn:microsoft.com/office/officeart/2005/8/layout/radial4"/>
    <dgm:cxn modelId="{C7594ECF-AB72-4AA8-84AD-CC77A6655D62}" type="presOf" srcId="{EB30F881-54ED-40F5-A5BB-89844FE856B0}" destId="{AF0265E7-5033-4C02-86DD-B4CF65F365C5}" srcOrd="0" destOrd="0" presId="urn:microsoft.com/office/officeart/2005/8/layout/radial4"/>
    <dgm:cxn modelId="{83F159EF-F0E5-4C7F-A149-115319735FBF}" srcId="{EB30F881-54ED-40F5-A5BB-89844FE856B0}" destId="{7660B0E9-FE68-4D5D-AF8A-CFF2D1E98F3B}" srcOrd="0" destOrd="0" parTransId="{9B16559D-D3D0-485A-A22F-C5AE5A2E1194}" sibTransId="{3071B637-29DF-42D4-84EB-778D762CBC16}"/>
    <dgm:cxn modelId="{5E4E1044-B2C6-4D71-8C91-2BCC6DD4F080}" type="presOf" srcId="{00A20BD4-694F-487B-8219-5CEC0A417D9A}" destId="{49510CD3-5F13-4410-B50D-10FADD94680F}" srcOrd="0" destOrd="0" presId="urn:microsoft.com/office/officeart/2005/8/layout/radial4"/>
    <dgm:cxn modelId="{8D81F131-EBF8-41C0-AF7E-A2BB912FB050}" type="presOf" srcId="{248C9A4B-8D6D-4C05-8867-8B1F0A9CC7F1}" destId="{45BA5799-2A10-437E-8B8D-0BB38637EE2D}" srcOrd="0" destOrd="0" presId="urn:microsoft.com/office/officeart/2005/8/layout/radial4"/>
    <dgm:cxn modelId="{420B2574-42C4-4897-B75F-5E0A55A4A272}" type="presOf" srcId="{7660B0E9-FE68-4D5D-AF8A-CFF2D1E98F3B}" destId="{4F4302A6-A8CD-44C5-B98D-2C0DAFE4FE38}" srcOrd="0" destOrd="0" presId="urn:microsoft.com/office/officeart/2005/8/layout/radial4"/>
    <dgm:cxn modelId="{AFEE8363-BE65-4B67-B5E3-8C65B19CA52A}" srcId="{EB30F881-54ED-40F5-A5BB-89844FE856B0}" destId="{00A20BD4-694F-487B-8219-5CEC0A417D9A}" srcOrd="2" destOrd="0" parTransId="{33D55152-9AE4-4894-BFF4-33DF82D4B383}" sibTransId="{34DAD49C-D27F-4B7E-A0BA-E005F480C7B4}"/>
    <dgm:cxn modelId="{98A9A78B-93CE-4899-B9A6-B8208F8EC8F2}" type="presOf" srcId="{CA082DC6-BE91-4BF3-BCAE-D164496BB957}" destId="{B78985EB-8320-461F-A8AE-AC319D5A8624}" srcOrd="0" destOrd="0" presId="urn:microsoft.com/office/officeart/2005/8/layout/radial4"/>
    <dgm:cxn modelId="{7234CBE6-1881-41BA-A5FA-1864F37C7E9E}" type="presParOf" srcId="{B78985EB-8320-461F-A8AE-AC319D5A8624}" destId="{AF0265E7-5033-4C02-86DD-B4CF65F365C5}" srcOrd="0" destOrd="0" presId="urn:microsoft.com/office/officeart/2005/8/layout/radial4"/>
    <dgm:cxn modelId="{EA82EFC0-7BDE-475A-A041-EDDEA04CFF43}" type="presParOf" srcId="{B78985EB-8320-461F-A8AE-AC319D5A8624}" destId="{394AEC1C-ED89-4029-92E4-29304A42A71E}" srcOrd="1" destOrd="0" presId="urn:microsoft.com/office/officeart/2005/8/layout/radial4"/>
    <dgm:cxn modelId="{8F6DFA3B-D957-40C0-9C0A-64E45CDFEA81}" type="presParOf" srcId="{B78985EB-8320-461F-A8AE-AC319D5A8624}" destId="{4F4302A6-A8CD-44C5-B98D-2C0DAFE4FE38}" srcOrd="2" destOrd="0" presId="urn:microsoft.com/office/officeart/2005/8/layout/radial4"/>
    <dgm:cxn modelId="{47E6DBF6-AF8A-441F-82E6-7C66BD9B29CB}" type="presParOf" srcId="{B78985EB-8320-461F-A8AE-AC319D5A8624}" destId="{E94CB4F0-EFFB-4A85-9705-8C415F7E7B95}" srcOrd="3" destOrd="0" presId="urn:microsoft.com/office/officeart/2005/8/layout/radial4"/>
    <dgm:cxn modelId="{C220D3BE-4F7B-41A0-B2E0-131871B023D0}" type="presParOf" srcId="{B78985EB-8320-461F-A8AE-AC319D5A8624}" destId="{45BA5799-2A10-437E-8B8D-0BB38637EE2D}" srcOrd="4" destOrd="0" presId="urn:microsoft.com/office/officeart/2005/8/layout/radial4"/>
    <dgm:cxn modelId="{08EAFAF4-628B-43ED-92FE-F83736593F7B}" type="presParOf" srcId="{B78985EB-8320-461F-A8AE-AC319D5A8624}" destId="{8BB6D270-871E-4CCA-8995-2DE0B547B1D2}" srcOrd="5" destOrd="0" presId="urn:microsoft.com/office/officeart/2005/8/layout/radial4"/>
    <dgm:cxn modelId="{2CF11A2C-14E4-4504-AE33-C104950BCE1E}" type="presParOf" srcId="{B78985EB-8320-461F-A8AE-AC319D5A8624}" destId="{49510CD3-5F13-4410-B50D-10FADD94680F}"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553B9B-8568-4A96-983B-A48DCB4EFFF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BEF4573-5AE6-4165-8558-C0BF5225AB90}">
      <dgm:prSet phldrT="[Text]"/>
      <dgm:spPr/>
      <dgm:t>
        <a:bodyPr/>
        <a:lstStyle/>
        <a:p>
          <a:r>
            <a:rPr lang="en-US" dirty="0" smtClean="0"/>
            <a:t>Weakening and thinning of the bones</a:t>
          </a:r>
          <a:endParaRPr lang="en-US" dirty="0"/>
        </a:p>
      </dgm:t>
    </dgm:pt>
    <dgm:pt modelId="{55C21FF0-E79B-42B7-84BE-9429C6C29DCD}" type="parTrans" cxnId="{4BDB8B17-E11E-4CD2-98D8-8328A70F2F7D}">
      <dgm:prSet/>
      <dgm:spPr/>
      <dgm:t>
        <a:bodyPr/>
        <a:lstStyle/>
        <a:p>
          <a:endParaRPr lang="en-US"/>
        </a:p>
      </dgm:t>
    </dgm:pt>
    <dgm:pt modelId="{2C131866-51FD-4B84-9A8F-D639629A9CE3}" type="sibTrans" cxnId="{4BDB8B17-E11E-4CD2-98D8-8328A70F2F7D}">
      <dgm:prSet/>
      <dgm:spPr/>
      <dgm:t>
        <a:bodyPr/>
        <a:lstStyle/>
        <a:p>
          <a:endParaRPr lang="en-US" dirty="0"/>
        </a:p>
      </dgm:t>
    </dgm:pt>
    <dgm:pt modelId="{9C69FFDA-42FE-43BB-A200-BF3AFF47B133}">
      <dgm:prSet phldrT="[Text]"/>
      <dgm:spPr/>
      <dgm:t>
        <a:bodyPr/>
        <a:lstStyle/>
        <a:p>
          <a:r>
            <a:rPr lang="en-US" dirty="0" smtClean="0"/>
            <a:t>Osteoporosis</a:t>
          </a:r>
          <a:endParaRPr lang="en-US" dirty="0"/>
        </a:p>
      </dgm:t>
    </dgm:pt>
    <dgm:pt modelId="{8B2AB56B-E746-4EF3-8F8E-C279AEE9C296}" type="parTrans" cxnId="{FC45CF7F-5E01-41C1-ACAC-AC3FBB13C74D}">
      <dgm:prSet/>
      <dgm:spPr/>
      <dgm:t>
        <a:bodyPr/>
        <a:lstStyle/>
        <a:p>
          <a:endParaRPr lang="en-US"/>
        </a:p>
      </dgm:t>
    </dgm:pt>
    <dgm:pt modelId="{9FBB5C9E-2CA0-4AA0-9575-7EA09BA69987}" type="sibTrans" cxnId="{FC45CF7F-5E01-41C1-ACAC-AC3FBB13C74D}">
      <dgm:prSet/>
      <dgm:spPr/>
      <dgm:t>
        <a:bodyPr/>
        <a:lstStyle/>
        <a:p>
          <a:endParaRPr lang="en-US" dirty="0"/>
        </a:p>
      </dgm:t>
    </dgm:pt>
    <dgm:pt modelId="{9A2F38CB-C95F-4D21-BE92-92060D35AD3B}">
      <dgm:prSet phldrT="[Text]"/>
      <dgm:spPr/>
      <dgm:t>
        <a:bodyPr/>
        <a:lstStyle/>
        <a:p>
          <a:r>
            <a:rPr lang="en-US" dirty="0" smtClean="0"/>
            <a:t>The bones fracture and break easily </a:t>
          </a:r>
          <a:endParaRPr lang="en-US" dirty="0"/>
        </a:p>
      </dgm:t>
    </dgm:pt>
    <dgm:pt modelId="{DE6D2F2E-88DD-428D-BAAB-EAAC42369B3D}" type="parTrans" cxnId="{04711150-93AB-4640-A9CF-9188B2F9CD39}">
      <dgm:prSet/>
      <dgm:spPr/>
      <dgm:t>
        <a:bodyPr/>
        <a:lstStyle/>
        <a:p>
          <a:endParaRPr lang="en-US"/>
        </a:p>
      </dgm:t>
    </dgm:pt>
    <dgm:pt modelId="{6323CBB9-FF56-4433-92BC-2CEE58992AE6}" type="sibTrans" cxnId="{04711150-93AB-4640-A9CF-9188B2F9CD39}">
      <dgm:prSet/>
      <dgm:spPr/>
      <dgm:t>
        <a:bodyPr/>
        <a:lstStyle/>
        <a:p>
          <a:endParaRPr lang="en-US"/>
        </a:p>
      </dgm:t>
    </dgm:pt>
    <dgm:pt modelId="{55A19C89-11A0-4B00-995C-822DB749F242}">
      <dgm:prSet phldrT="[Text]"/>
      <dgm:spPr/>
      <dgm:t>
        <a:bodyPr/>
        <a:lstStyle/>
        <a:p>
          <a:r>
            <a:rPr lang="en-US" dirty="0" smtClean="0"/>
            <a:t>Inadequate calcium deposition in the bones</a:t>
          </a:r>
          <a:endParaRPr lang="en-US" dirty="0"/>
        </a:p>
      </dgm:t>
    </dgm:pt>
    <dgm:pt modelId="{97C1C59E-73DC-412B-9A1B-1812AB91B97C}" type="parTrans" cxnId="{ECDD50E2-D27C-4573-9BC0-71D86BF4DB04}">
      <dgm:prSet/>
      <dgm:spPr/>
      <dgm:t>
        <a:bodyPr/>
        <a:lstStyle/>
        <a:p>
          <a:endParaRPr lang="en-US"/>
        </a:p>
      </dgm:t>
    </dgm:pt>
    <dgm:pt modelId="{96C75159-FC6B-42EC-8FD4-5D76D0144D4A}" type="sibTrans" cxnId="{ECDD50E2-D27C-4573-9BC0-71D86BF4DB04}">
      <dgm:prSet/>
      <dgm:spPr/>
      <dgm:t>
        <a:bodyPr/>
        <a:lstStyle/>
        <a:p>
          <a:endParaRPr lang="en-US" dirty="0"/>
        </a:p>
      </dgm:t>
    </dgm:pt>
    <dgm:pt modelId="{2BE42464-183A-4F14-837A-6C852D06B268}" type="pres">
      <dgm:prSet presAssocID="{18553B9B-8568-4A96-983B-A48DCB4EFFF1}" presName="outerComposite" presStyleCnt="0">
        <dgm:presLayoutVars>
          <dgm:chMax val="5"/>
          <dgm:dir/>
          <dgm:resizeHandles val="exact"/>
        </dgm:presLayoutVars>
      </dgm:prSet>
      <dgm:spPr/>
      <dgm:t>
        <a:bodyPr/>
        <a:lstStyle/>
        <a:p>
          <a:endParaRPr lang="en-US"/>
        </a:p>
      </dgm:t>
    </dgm:pt>
    <dgm:pt modelId="{64F8EE46-5997-4A97-8A8A-F7C2FC57DE95}" type="pres">
      <dgm:prSet presAssocID="{18553B9B-8568-4A96-983B-A48DCB4EFFF1}" presName="dummyMaxCanvas" presStyleCnt="0">
        <dgm:presLayoutVars/>
      </dgm:prSet>
      <dgm:spPr/>
    </dgm:pt>
    <dgm:pt modelId="{57D84C56-E8D5-483D-9593-388B2E6DFBA6}" type="pres">
      <dgm:prSet presAssocID="{18553B9B-8568-4A96-983B-A48DCB4EFFF1}" presName="FourNodes_1" presStyleLbl="node1" presStyleIdx="0" presStyleCnt="4">
        <dgm:presLayoutVars>
          <dgm:bulletEnabled val="1"/>
        </dgm:presLayoutVars>
      </dgm:prSet>
      <dgm:spPr/>
      <dgm:t>
        <a:bodyPr/>
        <a:lstStyle/>
        <a:p>
          <a:endParaRPr lang="en-US"/>
        </a:p>
      </dgm:t>
    </dgm:pt>
    <dgm:pt modelId="{B3A99CE2-7D8E-4052-BE3F-EC2B168B3E0B}" type="pres">
      <dgm:prSet presAssocID="{18553B9B-8568-4A96-983B-A48DCB4EFFF1}" presName="FourNodes_2" presStyleLbl="node1" presStyleIdx="1" presStyleCnt="4">
        <dgm:presLayoutVars>
          <dgm:bulletEnabled val="1"/>
        </dgm:presLayoutVars>
      </dgm:prSet>
      <dgm:spPr/>
      <dgm:t>
        <a:bodyPr/>
        <a:lstStyle/>
        <a:p>
          <a:endParaRPr lang="en-US"/>
        </a:p>
      </dgm:t>
    </dgm:pt>
    <dgm:pt modelId="{54862524-80B1-4D53-BBEA-DE19B9C33725}" type="pres">
      <dgm:prSet presAssocID="{18553B9B-8568-4A96-983B-A48DCB4EFFF1}" presName="FourNodes_3" presStyleLbl="node1" presStyleIdx="2" presStyleCnt="4">
        <dgm:presLayoutVars>
          <dgm:bulletEnabled val="1"/>
        </dgm:presLayoutVars>
      </dgm:prSet>
      <dgm:spPr/>
      <dgm:t>
        <a:bodyPr/>
        <a:lstStyle/>
        <a:p>
          <a:endParaRPr lang="en-US"/>
        </a:p>
      </dgm:t>
    </dgm:pt>
    <dgm:pt modelId="{2C1D87D0-70DC-4231-88D2-21002467BF89}" type="pres">
      <dgm:prSet presAssocID="{18553B9B-8568-4A96-983B-A48DCB4EFFF1}" presName="FourNodes_4" presStyleLbl="node1" presStyleIdx="3" presStyleCnt="4">
        <dgm:presLayoutVars>
          <dgm:bulletEnabled val="1"/>
        </dgm:presLayoutVars>
      </dgm:prSet>
      <dgm:spPr/>
      <dgm:t>
        <a:bodyPr/>
        <a:lstStyle/>
        <a:p>
          <a:endParaRPr lang="en-US"/>
        </a:p>
      </dgm:t>
    </dgm:pt>
    <dgm:pt modelId="{6AE96FA7-5872-490E-A024-FF3CF1F9BDC1}" type="pres">
      <dgm:prSet presAssocID="{18553B9B-8568-4A96-983B-A48DCB4EFFF1}" presName="FourConn_1-2" presStyleLbl="fgAccFollowNode1" presStyleIdx="0" presStyleCnt="3">
        <dgm:presLayoutVars>
          <dgm:bulletEnabled val="1"/>
        </dgm:presLayoutVars>
      </dgm:prSet>
      <dgm:spPr/>
      <dgm:t>
        <a:bodyPr/>
        <a:lstStyle/>
        <a:p>
          <a:endParaRPr lang="en-US"/>
        </a:p>
      </dgm:t>
    </dgm:pt>
    <dgm:pt modelId="{CE7C77C4-327E-4D78-8C1C-867D4947249A}" type="pres">
      <dgm:prSet presAssocID="{18553B9B-8568-4A96-983B-A48DCB4EFFF1}" presName="FourConn_2-3" presStyleLbl="fgAccFollowNode1" presStyleIdx="1" presStyleCnt="3">
        <dgm:presLayoutVars>
          <dgm:bulletEnabled val="1"/>
        </dgm:presLayoutVars>
      </dgm:prSet>
      <dgm:spPr/>
      <dgm:t>
        <a:bodyPr/>
        <a:lstStyle/>
        <a:p>
          <a:endParaRPr lang="en-US"/>
        </a:p>
      </dgm:t>
    </dgm:pt>
    <dgm:pt modelId="{6BBBD6EF-D791-4B3E-B374-3E3CD4AA7AED}" type="pres">
      <dgm:prSet presAssocID="{18553B9B-8568-4A96-983B-A48DCB4EFFF1}" presName="FourConn_3-4" presStyleLbl="fgAccFollowNode1" presStyleIdx="2" presStyleCnt="3">
        <dgm:presLayoutVars>
          <dgm:bulletEnabled val="1"/>
        </dgm:presLayoutVars>
      </dgm:prSet>
      <dgm:spPr/>
      <dgm:t>
        <a:bodyPr/>
        <a:lstStyle/>
        <a:p>
          <a:endParaRPr lang="en-US"/>
        </a:p>
      </dgm:t>
    </dgm:pt>
    <dgm:pt modelId="{983DB277-79DB-44E2-A98A-6C3AC9035657}" type="pres">
      <dgm:prSet presAssocID="{18553B9B-8568-4A96-983B-A48DCB4EFFF1}" presName="FourNodes_1_text" presStyleLbl="node1" presStyleIdx="3" presStyleCnt="4">
        <dgm:presLayoutVars>
          <dgm:bulletEnabled val="1"/>
        </dgm:presLayoutVars>
      </dgm:prSet>
      <dgm:spPr/>
      <dgm:t>
        <a:bodyPr/>
        <a:lstStyle/>
        <a:p>
          <a:endParaRPr lang="en-US"/>
        </a:p>
      </dgm:t>
    </dgm:pt>
    <dgm:pt modelId="{C67E0DA7-B98C-454C-8ABA-4E36603FDA57}" type="pres">
      <dgm:prSet presAssocID="{18553B9B-8568-4A96-983B-A48DCB4EFFF1}" presName="FourNodes_2_text" presStyleLbl="node1" presStyleIdx="3" presStyleCnt="4">
        <dgm:presLayoutVars>
          <dgm:bulletEnabled val="1"/>
        </dgm:presLayoutVars>
      </dgm:prSet>
      <dgm:spPr/>
      <dgm:t>
        <a:bodyPr/>
        <a:lstStyle/>
        <a:p>
          <a:endParaRPr lang="en-US"/>
        </a:p>
      </dgm:t>
    </dgm:pt>
    <dgm:pt modelId="{0559D4AA-070C-4808-B09C-DAB956EA08CC}" type="pres">
      <dgm:prSet presAssocID="{18553B9B-8568-4A96-983B-A48DCB4EFFF1}" presName="FourNodes_3_text" presStyleLbl="node1" presStyleIdx="3" presStyleCnt="4">
        <dgm:presLayoutVars>
          <dgm:bulletEnabled val="1"/>
        </dgm:presLayoutVars>
      </dgm:prSet>
      <dgm:spPr/>
      <dgm:t>
        <a:bodyPr/>
        <a:lstStyle/>
        <a:p>
          <a:endParaRPr lang="en-US"/>
        </a:p>
      </dgm:t>
    </dgm:pt>
    <dgm:pt modelId="{3D7A82FA-0442-4F78-820F-963ED2782594}" type="pres">
      <dgm:prSet presAssocID="{18553B9B-8568-4A96-983B-A48DCB4EFFF1}" presName="FourNodes_4_text" presStyleLbl="node1" presStyleIdx="3" presStyleCnt="4">
        <dgm:presLayoutVars>
          <dgm:bulletEnabled val="1"/>
        </dgm:presLayoutVars>
      </dgm:prSet>
      <dgm:spPr/>
      <dgm:t>
        <a:bodyPr/>
        <a:lstStyle/>
        <a:p>
          <a:endParaRPr lang="en-US"/>
        </a:p>
      </dgm:t>
    </dgm:pt>
  </dgm:ptLst>
  <dgm:cxnLst>
    <dgm:cxn modelId="{5969A5C3-584A-49C4-911F-1DDD51235940}" type="presOf" srcId="{55A19C89-11A0-4B00-995C-822DB749F242}" destId="{983DB277-79DB-44E2-A98A-6C3AC9035657}" srcOrd="1" destOrd="0" presId="urn:microsoft.com/office/officeart/2005/8/layout/vProcess5"/>
    <dgm:cxn modelId="{EF782587-A804-4485-90CF-E907073D44BF}" type="presOf" srcId="{9A2F38CB-C95F-4D21-BE92-92060D35AD3B}" destId="{2C1D87D0-70DC-4231-88D2-21002467BF89}" srcOrd="0" destOrd="0" presId="urn:microsoft.com/office/officeart/2005/8/layout/vProcess5"/>
    <dgm:cxn modelId="{3C4B5915-1C21-43A6-8C59-201000820325}" type="presOf" srcId="{96C75159-FC6B-42EC-8FD4-5D76D0144D4A}" destId="{6AE96FA7-5872-490E-A024-FF3CF1F9BDC1}" srcOrd="0" destOrd="0" presId="urn:microsoft.com/office/officeart/2005/8/layout/vProcess5"/>
    <dgm:cxn modelId="{ECDD50E2-D27C-4573-9BC0-71D86BF4DB04}" srcId="{18553B9B-8568-4A96-983B-A48DCB4EFFF1}" destId="{55A19C89-11A0-4B00-995C-822DB749F242}" srcOrd="0" destOrd="0" parTransId="{97C1C59E-73DC-412B-9A1B-1812AB91B97C}" sibTransId="{96C75159-FC6B-42EC-8FD4-5D76D0144D4A}"/>
    <dgm:cxn modelId="{2B52ADF7-F162-4D85-8992-94D52FB1A4F5}" type="presOf" srcId="{EBEF4573-5AE6-4165-8558-C0BF5225AB90}" destId="{B3A99CE2-7D8E-4052-BE3F-EC2B168B3E0B}" srcOrd="0" destOrd="0" presId="urn:microsoft.com/office/officeart/2005/8/layout/vProcess5"/>
    <dgm:cxn modelId="{786EC9FD-F47B-477A-89BA-A5FF197A3AB7}" type="presOf" srcId="{9FBB5C9E-2CA0-4AA0-9575-7EA09BA69987}" destId="{6BBBD6EF-D791-4B3E-B374-3E3CD4AA7AED}" srcOrd="0" destOrd="0" presId="urn:microsoft.com/office/officeart/2005/8/layout/vProcess5"/>
    <dgm:cxn modelId="{4BDB8B17-E11E-4CD2-98D8-8328A70F2F7D}" srcId="{18553B9B-8568-4A96-983B-A48DCB4EFFF1}" destId="{EBEF4573-5AE6-4165-8558-C0BF5225AB90}" srcOrd="1" destOrd="0" parTransId="{55C21FF0-E79B-42B7-84BE-9429C6C29DCD}" sibTransId="{2C131866-51FD-4B84-9A8F-D639629A9CE3}"/>
    <dgm:cxn modelId="{C9AB13FE-CE58-40D0-8546-E517B53C8DF8}" type="presOf" srcId="{55A19C89-11A0-4B00-995C-822DB749F242}" destId="{57D84C56-E8D5-483D-9593-388B2E6DFBA6}" srcOrd="0" destOrd="0" presId="urn:microsoft.com/office/officeart/2005/8/layout/vProcess5"/>
    <dgm:cxn modelId="{228C6671-FF6C-4393-A2BC-60701C1A4758}" type="presOf" srcId="{9C69FFDA-42FE-43BB-A200-BF3AFF47B133}" destId="{0559D4AA-070C-4808-B09C-DAB956EA08CC}" srcOrd="1" destOrd="0" presId="urn:microsoft.com/office/officeart/2005/8/layout/vProcess5"/>
    <dgm:cxn modelId="{6B6BA40E-7E72-4177-BE59-6A0F32ED057C}" type="presOf" srcId="{EBEF4573-5AE6-4165-8558-C0BF5225AB90}" destId="{C67E0DA7-B98C-454C-8ABA-4E36603FDA57}" srcOrd="1" destOrd="0" presId="urn:microsoft.com/office/officeart/2005/8/layout/vProcess5"/>
    <dgm:cxn modelId="{B705D2B0-AC49-4B2A-B297-1787008B48F9}" type="presOf" srcId="{9C69FFDA-42FE-43BB-A200-BF3AFF47B133}" destId="{54862524-80B1-4D53-BBEA-DE19B9C33725}" srcOrd="0" destOrd="0" presId="urn:microsoft.com/office/officeart/2005/8/layout/vProcess5"/>
    <dgm:cxn modelId="{04711150-93AB-4640-A9CF-9188B2F9CD39}" srcId="{18553B9B-8568-4A96-983B-A48DCB4EFFF1}" destId="{9A2F38CB-C95F-4D21-BE92-92060D35AD3B}" srcOrd="3" destOrd="0" parTransId="{DE6D2F2E-88DD-428D-BAAB-EAAC42369B3D}" sibTransId="{6323CBB9-FF56-4433-92BC-2CEE58992AE6}"/>
    <dgm:cxn modelId="{2FB89DA2-D14F-4E9B-A5C9-6C4A7FE19FDE}" type="presOf" srcId="{2C131866-51FD-4B84-9A8F-D639629A9CE3}" destId="{CE7C77C4-327E-4D78-8C1C-867D4947249A}" srcOrd="0" destOrd="0" presId="urn:microsoft.com/office/officeart/2005/8/layout/vProcess5"/>
    <dgm:cxn modelId="{FC45CF7F-5E01-41C1-ACAC-AC3FBB13C74D}" srcId="{18553B9B-8568-4A96-983B-A48DCB4EFFF1}" destId="{9C69FFDA-42FE-43BB-A200-BF3AFF47B133}" srcOrd="2" destOrd="0" parTransId="{8B2AB56B-E746-4EF3-8F8E-C279AEE9C296}" sibTransId="{9FBB5C9E-2CA0-4AA0-9575-7EA09BA69987}"/>
    <dgm:cxn modelId="{C5528A64-BDD1-407B-8C78-5C58CF7488E7}" type="presOf" srcId="{18553B9B-8568-4A96-983B-A48DCB4EFFF1}" destId="{2BE42464-183A-4F14-837A-6C852D06B268}" srcOrd="0" destOrd="0" presId="urn:microsoft.com/office/officeart/2005/8/layout/vProcess5"/>
    <dgm:cxn modelId="{A5AA4F6C-D5B9-4C0A-8AE0-BAB9537BFF62}" type="presOf" srcId="{9A2F38CB-C95F-4D21-BE92-92060D35AD3B}" destId="{3D7A82FA-0442-4F78-820F-963ED2782594}" srcOrd="1" destOrd="0" presId="urn:microsoft.com/office/officeart/2005/8/layout/vProcess5"/>
    <dgm:cxn modelId="{0D98ACC6-A19B-456A-B9ED-5A360A4934A5}" type="presParOf" srcId="{2BE42464-183A-4F14-837A-6C852D06B268}" destId="{64F8EE46-5997-4A97-8A8A-F7C2FC57DE95}" srcOrd="0" destOrd="0" presId="urn:microsoft.com/office/officeart/2005/8/layout/vProcess5"/>
    <dgm:cxn modelId="{DFACD473-EABB-472A-92A0-DA838C116586}" type="presParOf" srcId="{2BE42464-183A-4F14-837A-6C852D06B268}" destId="{57D84C56-E8D5-483D-9593-388B2E6DFBA6}" srcOrd="1" destOrd="0" presId="urn:microsoft.com/office/officeart/2005/8/layout/vProcess5"/>
    <dgm:cxn modelId="{E12CE938-F471-45B4-A35F-0A8DB859E1D6}" type="presParOf" srcId="{2BE42464-183A-4F14-837A-6C852D06B268}" destId="{B3A99CE2-7D8E-4052-BE3F-EC2B168B3E0B}" srcOrd="2" destOrd="0" presId="urn:microsoft.com/office/officeart/2005/8/layout/vProcess5"/>
    <dgm:cxn modelId="{22076475-D1F9-404B-9463-FB91CD9DEA4F}" type="presParOf" srcId="{2BE42464-183A-4F14-837A-6C852D06B268}" destId="{54862524-80B1-4D53-BBEA-DE19B9C33725}" srcOrd="3" destOrd="0" presId="urn:microsoft.com/office/officeart/2005/8/layout/vProcess5"/>
    <dgm:cxn modelId="{23920C28-41D5-42D4-8561-C0EE7DEDF360}" type="presParOf" srcId="{2BE42464-183A-4F14-837A-6C852D06B268}" destId="{2C1D87D0-70DC-4231-88D2-21002467BF89}" srcOrd="4" destOrd="0" presId="urn:microsoft.com/office/officeart/2005/8/layout/vProcess5"/>
    <dgm:cxn modelId="{EB82B84C-F42E-4B0C-A2DD-C63E70541D15}" type="presParOf" srcId="{2BE42464-183A-4F14-837A-6C852D06B268}" destId="{6AE96FA7-5872-490E-A024-FF3CF1F9BDC1}" srcOrd="5" destOrd="0" presId="urn:microsoft.com/office/officeart/2005/8/layout/vProcess5"/>
    <dgm:cxn modelId="{EF501309-5047-49FE-B14C-C03BD4AB2938}" type="presParOf" srcId="{2BE42464-183A-4F14-837A-6C852D06B268}" destId="{CE7C77C4-327E-4D78-8C1C-867D4947249A}" srcOrd="6" destOrd="0" presId="urn:microsoft.com/office/officeart/2005/8/layout/vProcess5"/>
    <dgm:cxn modelId="{CCBF5B03-1DF4-4B40-B6D5-CF5F3F704B28}" type="presParOf" srcId="{2BE42464-183A-4F14-837A-6C852D06B268}" destId="{6BBBD6EF-D791-4B3E-B374-3E3CD4AA7AED}" srcOrd="7" destOrd="0" presId="urn:microsoft.com/office/officeart/2005/8/layout/vProcess5"/>
    <dgm:cxn modelId="{8D3C085D-9606-4D66-A649-7F7C69A39898}" type="presParOf" srcId="{2BE42464-183A-4F14-837A-6C852D06B268}" destId="{983DB277-79DB-44E2-A98A-6C3AC9035657}" srcOrd="8" destOrd="0" presId="urn:microsoft.com/office/officeart/2005/8/layout/vProcess5"/>
    <dgm:cxn modelId="{20145FE0-DD55-4CFE-A653-C37AF67F511C}" type="presParOf" srcId="{2BE42464-183A-4F14-837A-6C852D06B268}" destId="{C67E0DA7-B98C-454C-8ABA-4E36603FDA57}" srcOrd="9" destOrd="0" presId="urn:microsoft.com/office/officeart/2005/8/layout/vProcess5"/>
    <dgm:cxn modelId="{01057670-9EBC-4B50-85DB-25BFE250076D}" type="presParOf" srcId="{2BE42464-183A-4F14-837A-6C852D06B268}" destId="{0559D4AA-070C-4808-B09C-DAB956EA08CC}" srcOrd="10" destOrd="0" presId="urn:microsoft.com/office/officeart/2005/8/layout/vProcess5"/>
    <dgm:cxn modelId="{B7FEC9D1-B57E-49E9-91FF-2B7BDA19A1E2}" type="presParOf" srcId="{2BE42464-183A-4F14-837A-6C852D06B268}" destId="{3D7A82FA-0442-4F78-820F-963ED278259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930CC5-F6F5-4B61-9F28-AAC213DEE52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28F60A46-3FAC-4D43-8E49-0F3B05D989B2}">
      <dgm:prSet phldrT="[Text]"/>
      <dgm:spPr/>
      <dgm:t>
        <a:bodyPr/>
        <a:lstStyle/>
        <a:p>
          <a:r>
            <a:rPr lang="en-US" dirty="0" smtClean="0"/>
            <a:t>Protect against osteoporosis</a:t>
          </a:r>
          <a:endParaRPr lang="en-US" dirty="0"/>
        </a:p>
      </dgm:t>
    </dgm:pt>
    <dgm:pt modelId="{68A73111-D551-4776-B3E2-3D2192D35D14}" type="parTrans" cxnId="{A5A2E3C5-4288-4CA9-BCB9-A2E82C1A259C}">
      <dgm:prSet/>
      <dgm:spPr/>
      <dgm:t>
        <a:bodyPr/>
        <a:lstStyle/>
        <a:p>
          <a:endParaRPr lang="en-US"/>
        </a:p>
      </dgm:t>
    </dgm:pt>
    <dgm:pt modelId="{49882E05-B7FB-494F-A276-EE6F6A64A72D}" type="sibTrans" cxnId="{A5A2E3C5-4288-4CA9-BCB9-A2E82C1A259C}">
      <dgm:prSet/>
      <dgm:spPr/>
      <dgm:t>
        <a:bodyPr/>
        <a:lstStyle/>
        <a:p>
          <a:endParaRPr lang="en-US"/>
        </a:p>
      </dgm:t>
    </dgm:pt>
    <dgm:pt modelId="{F5ED9A4D-BA08-4C29-BEE4-C5E6F92381F5}">
      <dgm:prSet phldrT="[Text]"/>
      <dgm:spPr/>
      <dgm:t>
        <a:bodyPr/>
        <a:lstStyle/>
        <a:p>
          <a:r>
            <a:rPr lang="en-US" dirty="0" smtClean="0"/>
            <a:t>A diet with a good supply of calcium, particularly during childhood and the teenage years</a:t>
          </a:r>
          <a:endParaRPr lang="en-US" dirty="0"/>
        </a:p>
      </dgm:t>
    </dgm:pt>
    <dgm:pt modelId="{7196A313-954F-430B-8649-A4B0EC514140}" type="parTrans" cxnId="{F326A5D5-168E-4A77-ABDB-D00100740E08}">
      <dgm:prSet/>
      <dgm:spPr/>
      <dgm:t>
        <a:bodyPr/>
        <a:lstStyle/>
        <a:p>
          <a:endParaRPr lang="en-US"/>
        </a:p>
      </dgm:t>
    </dgm:pt>
    <dgm:pt modelId="{FB3E51F9-A414-4B36-B72B-E468C9B2E722}" type="sibTrans" cxnId="{F326A5D5-168E-4A77-ABDB-D00100740E08}">
      <dgm:prSet/>
      <dgm:spPr/>
      <dgm:t>
        <a:bodyPr/>
        <a:lstStyle/>
        <a:p>
          <a:endParaRPr lang="en-US"/>
        </a:p>
      </dgm:t>
    </dgm:pt>
    <dgm:pt modelId="{D13B19B2-4196-4DF5-A8C3-E1139A783F8B}">
      <dgm:prSet phldrT="[Text]"/>
      <dgm:spPr/>
      <dgm:t>
        <a:bodyPr/>
        <a:lstStyle/>
        <a:p>
          <a:r>
            <a:rPr lang="en-US" dirty="0" smtClean="0"/>
            <a:t>Regular exercise, especially weigh-bearing exercise</a:t>
          </a:r>
          <a:endParaRPr lang="en-US" dirty="0"/>
        </a:p>
      </dgm:t>
    </dgm:pt>
    <dgm:pt modelId="{677596AB-8D74-4CC9-AE66-1C9F8738BFE4}" type="parTrans" cxnId="{14ECE725-DC72-4643-9585-FBCBE5805423}">
      <dgm:prSet/>
      <dgm:spPr/>
      <dgm:t>
        <a:bodyPr/>
        <a:lstStyle/>
        <a:p>
          <a:endParaRPr lang="en-US"/>
        </a:p>
      </dgm:t>
    </dgm:pt>
    <dgm:pt modelId="{98E60F5C-9E77-415D-83DC-CDC6EA420673}" type="sibTrans" cxnId="{14ECE725-DC72-4643-9585-FBCBE5805423}">
      <dgm:prSet/>
      <dgm:spPr/>
      <dgm:t>
        <a:bodyPr/>
        <a:lstStyle/>
        <a:p>
          <a:endParaRPr lang="en-US"/>
        </a:p>
      </dgm:t>
    </dgm:pt>
    <dgm:pt modelId="{32340393-E42E-4C84-BC66-95647A794C44}">
      <dgm:prSet phldrT="[Text]"/>
      <dgm:spPr/>
      <dgm:t>
        <a:bodyPr/>
        <a:lstStyle/>
        <a:p>
          <a:r>
            <a:rPr lang="en-US" dirty="0" smtClean="0"/>
            <a:t>Avoidance of smoking and drinking excessive amount of alcohol</a:t>
          </a:r>
          <a:endParaRPr lang="en-US" dirty="0"/>
        </a:p>
      </dgm:t>
    </dgm:pt>
    <dgm:pt modelId="{42FEAA33-F3B8-48AD-9122-83D7A3A00916}" type="parTrans" cxnId="{50C16461-6BF7-47BE-8987-02CA0CB09A12}">
      <dgm:prSet/>
      <dgm:spPr/>
      <dgm:t>
        <a:bodyPr/>
        <a:lstStyle/>
        <a:p>
          <a:endParaRPr lang="en-US"/>
        </a:p>
      </dgm:t>
    </dgm:pt>
    <dgm:pt modelId="{AA654B1F-A954-4AC9-B6FD-3E4729C135CD}" type="sibTrans" cxnId="{50C16461-6BF7-47BE-8987-02CA0CB09A12}">
      <dgm:prSet/>
      <dgm:spPr/>
      <dgm:t>
        <a:bodyPr/>
        <a:lstStyle/>
        <a:p>
          <a:endParaRPr lang="en-US"/>
        </a:p>
      </dgm:t>
    </dgm:pt>
    <dgm:pt modelId="{3FD723ED-2E58-4D0E-AFCD-BD4954DC9115}" type="pres">
      <dgm:prSet presAssocID="{A7930CC5-F6F5-4B61-9F28-AAC213DEE520}" presName="cycle" presStyleCnt="0">
        <dgm:presLayoutVars>
          <dgm:chMax val="1"/>
          <dgm:dir/>
          <dgm:animLvl val="ctr"/>
          <dgm:resizeHandles val="exact"/>
        </dgm:presLayoutVars>
      </dgm:prSet>
      <dgm:spPr/>
      <dgm:t>
        <a:bodyPr/>
        <a:lstStyle/>
        <a:p>
          <a:endParaRPr lang="en-US"/>
        </a:p>
      </dgm:t>
    </dgm:pt>
    <dgm:pt modelId="{5374A1ED-0E0F-437F-BDE5-44CC45AF38A5}" type="pres">
      <dgm:prSet presAssocID="{28F60A46-3FAC-4D43-8E49-0F3B05D989B2}" presName="centerShape" presStyleLbl="node0" presStyleIdx="0" presStyleCnt="1"/>
      <dgm:spPr/>
      <dgm:t>
        <a:bodyPr/>
        <a:lstStyle/>
        <a:p>
          <a:endParaRPr lang="en-US"/>
        </a:p>
      </dgm:t>
    </dgm:pt>
    <dgm:pt modelId="{3D640FAA-691A-45C2-9BA3-046FBEE03167}" type="pres">
      <dgm:prSet presAssocID="{7196A313-954F-430B-8649-A4B0EC514140}" presName="parTrans" presStyleLbl="bgSibTrans2D1" presStyleIdx="0" presStyleCnt="3"/>
      <dgm:spPr/>
      <dgm:t>
        <a:bodyPr/>
        <a:lstStyle/>
        <a:p>
          <a:endParaRPr lang="en-US"/>
        </a:p>
      </dgm:t>
    </dgm:pt>
    <dgm:pt modelId="{02DBE749-6D65-4BD6-9E3C-F321C5996AD0}" type="pres">
      <dgm:prSet presAssocID="{F5ED9A4D-BA08-4C29-BEE4-C5E6F92381F5}" presName="node" presStyleLbl="node1" presStyleIdx="0" presStyleCnt="3">
        <dgm:presLayoutVars>
          <dgm:bulletEnabled val="1"/>
        </dgm:presLayoutVars>
      </dgm:prSet>
      <dgm:spPr/>
      <dgm:t>
        <a:bodyPr/>
        <a:lstStyle/>
        <a:p>
          <a:endParaRPr lang="en-US"/>
        </a:p>
      </dgm:t>
    </dgm:pt>
    <dgm:pt modelId="{0C032132-F467-4245-BAB5-14D396D5883F}" type="pres">
      <dgm:prSet presAssocID="{677596AB-8D74-4CC9-AE66-1C9F8738BFE4}" presName="parTrans" presStyleLbl="bgSibTrans2D1" presStyleIdx="1" presStyleCnt="3"/>
      <dgm:spPr/>
      <dgm:t>
        <a:bodyPr/>
        <a:lstStyle/>
        <a:p>
          <a:endParaRPr lang="en-US"/>
        </a:p>
      </dgm:t>
    </dgm:pt>
    <dgm:pt modelId="{995308B2-1B8A-4FCC-806E-AAC80B1B97B6}" type="pres">
      <dgm:prSet presAssocID="{D13B19B2-4196-4DF5-A8C3-E1139A783F8B}" presName="node" presStyleLbl="node1" presStyleIdx="1" presStyleCnt="3">
        <dgm:presLayoutVars>
          <dgm:bulletEnabled val="1"/>
        </dgm:presLayoutVars>
      </dgm:prSet>
      <dgm:spPr/>
      <dgm:t>
        <a:bodyPr/>
        <a:lstStyle/>
        <a:p>
          <a:endParaRPr lang="en-US"/>
        </a:p>
      </dgm:t>
    </dgm:pt>
    <dgm:pt modelId="{95CA3C89-A84C-4531-9B14-E2356CA2ED1A}" type="pres">
      <dgm:prSet presAssocID="{42FEAA33-F3B8-48AD-9122-83D7A3A00916}" presName="parTrans" presStyleLbl="bgSibTrans2D1" presStyleIdx="2" presStyleCnt="3"/>
      <dgm:spPr/>
      <dgm:t>
        <a:bodyPr/>
        <a:lstStyle/>
        <a:p>
          <a:endParaRPr lang="en-US"/>
        </a:p>
      </dgm:t>
    </dgm:pt>
    <dgm:pt modelId="{5EDE36CB-4DC9-4019-8B34-FE0FA435E213}" type="pres">
      <dgm:prSet presAssocID="{32340393-E42E-4C84-BC66-95647A794C44}" presName="node" presStyleLbl="node1" presStyleIdx="2" presStyleCnt="3">
        <dgm:presLayoutVars>
          <dgm:bulletEnabled val="1"/>
        </dgm:presLayoutVars>
      </dgm:prSet>
      <dgm:spPr/>
      <dgm:t>
        <a:bodyPr/>
        <a:lstStyle/>
        <a:p>
          <a:endParaRPr lang="en-US"/>
        </a:p>
      </dgm:t>
    </dgm:pt>
  </dgm:ptLst>
  <dgm:cxnLst>
    <dgm:cxn modelId="{4CA0217D-0D1C-4804-8BCF-7BEF1BD1082F}" type="presOf" srcId="{A7930CC5-F6F5-4B61-9F28-AAC213DEE520}" destId="{3FD723ED-2E58-4D0E-AFCD-BD4954DC9115}" srcOrd="0" destOrd="0" presId="urn:microsoft.com/office/officeart/2005/8/layout/radial4"/>
    <dgm:cxn modelId="{ADEE53E1-BCD4-4E28-B1CE-136C04196400}" type="presOf" srcId="{42FEAA33-F3B8-48AD-9122-83D7A3A00916}" destId="{95CA3C89-A84C-4531-9B14-E2356CA2ED1A}" srcOrd="0" destOrd="0" presId="urn:microsoft.com/office/officeart/2005/8/layout/radial4"/>
    <dgm:cxn modelId="{14ECE725-DC72-4643-9585-FBCBE5805423}" srcId="{28F60A46-3FAC-4D43-8E49-0F3B05D989B2}" destId="{D13B19B2-4196-4DF5-A8C3-E1139A783F8B}" srcOrd="1" destOrd="0" parTransId="{677596AB-8D74-4CC9-AE66-1C9F8738BFE4}" sibTransId="{98E60F5C-9E77-415D-83DC-CDC6EA420673}"/>
    <dgm:cxn modelId="{A5A2E3C5-4288-4CA9-BCB9-A2E82C1A259C}" srcId="{A7930CC5-F6F5-4B61-9F28-AAC213DEE520}" destId="{28F60A46-3FAC-4D43-8E49-0F3B05D989B2}" srcOrd="0" destOrd="0" parTransId="{68A73111-D551-4776-B3E2-3D2192D35D14}" sibTransId="{49882E05-B7FB-494F-A276-EE6F6A64A72D}"/>
    <dgm:cxn modelId="{1CC7DF71-6E2F-4AC5-8C0E-A170B6E2DD0F}" type="presOf" srcId="{7196A313-954F-430B-8649-A4B0EC514140}" destId="{3D640FAA-691A-45C2-9BA3-046FBEE03167}" srcOrd="0" destOrd="0" presId="urn:microsoft.com/office/officeart/2005/8/layout/radial4"/>
    <dgm:cxn modelId="{F326A5D5-168E-4A77-ABDB-D00100740E08}" srcId="{28F60A46-3FAC-4D43-8E49-0F3B05D989B2}" destId="{F5ED9A4D-BA08-4C29-BEE4-C5E6F92381F5}" srcOrd="0" destOrd="0" parTransId="{7196A313-954F-430B-8649-A4B0EC514140}" sibTransId="{FB3E51F9-A414-4B36-B72B-E468C9B2E722}"/>
    <dgm:cxn modelId="{7D9BD361-4083-4D95-B5B4-A03565F632DB}" type="presOf" srcId="{D13B19B2-4196-4DF5-A8C3-E1139A783F8B}" destId="{995308B2-1B8A-4FCC-806E-AAC80B1B97B6}" srcOrd="0" destOrd="0" presId="urn:microsoft.com/office/officeart/2005/8/layout/radial4"/>
    <dgm:cxn modelId="{50C16461-6BF7-47BE-8987-02CA0CB09A12}" srcId="{28F60A46-3FAC-4D43-8E49-0F3B05D989B2}" destId="{32340393-E42E-4C84-BC66-95647A794C44}" srcOrd="2" destOrd="0" parTransId="{42FEAA33-F3B8-48AD-9122-83D7A3A00916}" sibTransId="{AA654B1F-A954-4AC9-B6FD-3E4729C135CD}"/>
    <dgm:cxn modelId="{A85E578C-27E8-43D2-9129-E3EDDB5D9DC1}" type="presOf" srcId="{F5ED9A4D-BA08-4C29-BEE4-C5E6F92381F5}" destId="{02DBE749-6D65-4BD6-9E3C-F321C5996AD0}" srcOrd="0" destOrd="0" presId="urn:microsoft.com/office/officeart/2005/8/layout/radial4"/>
    <dgm:cxn modelId="{2FF928B5-E9B5-489F-ACB7-EB077D112013}" type="presOf" srcId="{28F60A46-3FAC-4D43-8E49-0F3B05D989B2}" destId="{5374A1ED-0E0F-437F-BDE5-44CC45AF38A5}" srcOrd="0" destOrd="0" presId="urn:microsoft.com/office/officeart/2005/8/layout/radial4"/>
    <dgm:cxn modelId="{62E5837B-9F2C-4074-A545-65EC2C360197}" type="presOf" srcId="{32340393-E42E-4C84-BC66-95647A794C44}" destId="{5EDE36CB-4DC9-4019-8B34-FE0FA435E213}" srcOrd="0" destOrd="0" presId="urn:microsoft.com/office/officeart/2005/8/layout/radial4"/>
    <dgm:cxn modelId="{F23772DF-1591-4A8B-A5DE-4D01930B6A50}" type="presOf" srcId="{677596AB-8D74-4CC9-AE66-1C9F8738BFE4}" destId="{0C032132-F467-4245-BAB5-14D396D5883F}" srcOrd="0" destOrd="0" presId="urn:microsoft.com/office/officeart/2005/8/layout/radial4"/>
    <dgm:cxn modelId="{DB745313-B0A1-48A5-985B-EB475CBC1AD5}" type="presParOf" srcId="{3FD723ED-2E58-4D0E-AFCD-BD4954DC9115}" destId="{5374A1ED-0E0F-437F-BDE5-44CC45AF38A5}" srcOrd="0" destOrd="0" presId="urn:microsoft.com/office/officeart/2005/8/layout/radial4"/>
    <dgm:cxn modelId="{3E9606EC-4182-4C51-BCD9-5458D3FABCBD}" type="presParOf" srcId="{3FD723ED-2E58-4D0E-AFCD-BD4954DC9115}" destId="{3D640FAA-691A-45C2-9BA3-046FBEE03167}" srcOrd="1" destOrd="0" presId="urn:microsoft.com/office/officeart/2005/8/layout/radial4"/>
    <dgm:cxn modelId="{CC36F0EE-41DD-4CCB-B5EA-5C6A677313B4}" type="presParOf" srcId="{3FD723ED-2E58-4D0E-AFCD-BD4954DC9115}" destId="{02DBE749-6D65-4BD6-9E3C-F321C5996AD0}" srcOrd="2" destOrd="0" presId="urn:microsoft.com/office/officeart/2005/8/layout/radial4"/>
    <dgm:cxn modelId="{1FD836CA-2340-416D-A79E-C844BAFD1372}" type="presParOf" srcId="{3FD723ED-2E58-4D0E-AFCD-BD4954DC9115}" destId="{0C032132-F467-4245-BAB5-14D396D5883F}" srcOrd="3" destOrd="0" presId="urn:microsoft.com/office/officeart/2005/8/layout/radial4"/>
    <dgm:cxn modelId="{0EC3E3F1-A3DE-4F18-AFBA-518693AF2942}" type="presParOf" srcId="{3FD723ED-2E58-4D0E-AFCD-BD4954DC9115}" destId="{995308B2-1B8A-4FCC-806E-AAC80B1B97B6}" srcOrd="4" destOrd="0" presId="urn:microsoft.com/office/officeart/2005/8/layout/radial4"/>
    <dgm:cxn modelId="{B8F8EF39-196D-44F0-81A0-5390FFD8EB4C}" type="presParOf" srcId="{3FD723ED-2E58-4D0E-AFCD-BD4954DC9115}" destId="{95CA3C89-A84C-4531-9B14-E2356CA2ED1A}" srcOrd="5" destOrd="0" presId="urn:microsoft.com/office/officeart/2005/8/layout/radial4"/>
    <dgm:cxn modelId="{A6B42657-476D-4A3A-8727-2A11581593F4}" type="presParOf" srcId="{3FD723ED-2E58-4D0E-AFCD-BD4954DC9115}" destId="{5EDE36CB-4DC9-4019-8B34-FE0FA435E213}"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41B64B-9898-46A3-9BB5-720FE88D74B6}" type="doc">
      <dgm:prSet loTypeId="urn:microsoft.com/office/officeart/2005/8/layout/process2" loCatId="process" qsTypeId="urn:microsoft.com/office/officeart/2005/8/quickstyle/simple1" qsCatId="simple" csTypeId="urn:microsoft.com/office/officeart/2005/8/colors/accent1_2" csCatId="accent1" phldr="1"/>
      <dgm:spPr/>
    </dgm:pt>
    <dgm:pt modelId="{2E92AC27-BC85-4D22-A076-FD3913624358}">
      <dgm:prSet phldrT="[Text]" custT="1"/>
      <dgm:spPr/>
      <dgm:t>
        <a:bodyPr/>
        <a:lstStyle/>
        <a:p>
          <a:r>
            <a:rPr lang="en-US" sz="2000" dirty="0" smtClean="0"/>
            <a:t>Work or take part in sports in very hot conditions</a:t>
          </a:r>
          <a:endParaRPr lang="en-US" sz="2000" dirty="0"/>
        </a:p>
      </dgm:t>
    </dgm:pt>
    <dgm:pt modelId="{F3D5AC74-0343-4F82-B730-C7AAE8DFB5BF}" type="parTrans" cxnId="{CC2D1540-A430-4BFA-9DCD-3605A88D9BF5}">
      <dgm:prSet/>
      <dgm:spPr/>
      <dgm:t>
        <a:bodyPr/>
        <a:lstStyle/>
        <a:p>
          <a:endParaRPr lang="en-US" sz="2000"/>
        </a:p>
      </dgm:t>
    </dgm:pt>
    <dgm:pt modelId="{93FCD47F-184E-446B-ABFF-8024FD136B21}" type="sibTrans" cxnId="{CC2D1540-A430-4BFA-9DCD-3605A88D9BF5}">
      <dgm:prSet custT="1"/>
      <dgm:spPr/>
      <dgm:t>
        <a:bodyPr/>
        <a:lstStyle/>
        <a:p>
          <a:endParaRPr lang="en-US" sz="2000" dirty="0"/>
        </a:p>
      </dgm:t>
    </dgm:pt>
    <dgm:pt modelId="{158EDDB8-7AB0-4EBD-88B2-35C20EABFCA9}">
      <dgm:prSet phldrT="[Text]" custT="1"/>
      <dgm:spPr/>
      <dgm:t>
        <a:bodyPr/>
        <a:lstStyle/>
        <a:p>
          <a:r>
            <a:rPr lang="en-US" sz="2000" dirty="0" smtClean="0"/>
            <a:t>The body </a:t>
          </a:r>
          <a:r>
            <a:rPr lang="en-US" sz="2000" dirty="0" smtClean="0">
              <a:solidFill>
                <a:schemeClr val="bg1"/>
              </a:solidFill>
            </a:rPr>
            <a:t>loses sodium through sweating</a:t>
          </a:r>
          <a:endParaRPr lang="en-US" sz="2000" dirty="0">
            <a:solidFill>
              <a:schemeClr val="bg1"/>
            </a:solidFill>
          </a:endParaRPr>
        </a:p>
      </dgm:t>
    </dgm:pt>
    <dgm:pt modelId="{2697818E-8D04-4875-9D15-02D867F65FA7}" type="parTrans" cxnId="{DC9983C0-7D4E-4F70-9DE0-0FCDF310B94F}">
      <dgm:prSet/>
      <dgm:spPr/>
      <dgm:t>
        <a:bodyPr/>
        <a:lstStyle/>
        <a:p>
          <a:endParaRPr lang="en-US" sz="2000"/>
        </a:p>
      </dgm:t>
    </dgm:pt>
    <dgm:pt modelId="{92BD9C11-D5D2-4579-8D2D-51DA966CC910}" type="sibTrans" cxnId="{DC9983C0-7D4E-4F70-9DE0-0FCDF310B94F}">
      <dgm:prSet custT="1"/>
      <dgm:spPr/>
      <dgm:t>
        <a:bodyPr/>
        <a:lstStyle/>
        <a:p>
          <a:endParaRPr lang="en-US" sz="2000" dirty="0"/>
        </a:p>
      </dgm:t>
    </dgm:pt>
    <dgm:pt modelId="{D574AE37-3565-4F8B-A5A5-88FC2D7D3D1E}">
      <dgm:prSet phldrT="[Text]" custT="1"/>
      <dgm:spPr/>
      <dgm:t>
        <a:bodyPr/>
        <a:lstStyle/>
        <a:p>
          <a:r>
            <a:rPr lang="en-US" sz="2000" dirty="0" smtClean="0"/>
            <a:t>Muscle cramps</a:t>
          </a:r>
          <a:endParaRPr lang="en-US" sz="2000" dirty="0"/>
        </a:p>
      </dgm:t>
    </dgm:pt>
    <dgm:pt modelId="{17C495EA-0802-4C9A-8A57-1E2971B159D9}" type="parTrans" cxnId="{676D742A-AE41-4EC7-AA47-7440BE8F403B}">
      <dgm:prSet/>
      <dgm:spPr/>
      <dgm:t>
        <a:bodyPr/>
        <a:lstStyle/>
        <a:p>
          <a:endParaRPr lang="en-US" sz="2000"/>
        </a:p>
      </dgm:t>
    </dgm:pt>
    <dgm:pt modelId="{E99A6FF2-16F1-488D-8D1C-729ED625F343}" type="sibTrans" cxnId="{676D742A-AE41-4EC7-AA47-7440BE8F403B}">
      <dgm:prSet/>
      <dgm:spPr/>
      <dgm:t>
        <a:bodyPr/>
        <a:lstStyle/>
        <a:p>
          <a:endParaRPr lang="en-US" sz="2000"/>
        </a:p>
      </dgm:t>
    </dgm:pt>
    <dgm:pt modelId="{4BAACCBB-805C-4DC2-9218-D8074B9F0FB7}" type="pres">
      <dgm:prSet presAssocID="{2B41B64B-9898-46A3-9BB5-720FE88D74B6}" presName="linearFlow" presStyleCnt="0">
        <dgm:presLayoutVars>
          <dgm:resizeHandles val="exact"/>
        </dgm:presLayoutVars>
      </dgm:prSet>
      <dgm:spPr/>
    </dgm:pt>
    <dgm:pt modelId="{2DDD3598-1B6F-4536-9754-0109C1653511}" type="pres">
      <dgm:prSet presAssocID="{2E92AC27-BC85-4D22-A076-FD3913624358}" presName="node" presStyleLbl="node1" presStyleIdx="0" presStyleCnt="3">
        <dgm:presLayoutVars>
          <dgm:bulletEnabled val="1"/>
        </dgm:presLayoutVars>
      </dgm:prSet>
      <dgm:spPr/>
      <dgm:t>
        <a:bodyPr/>
        <a:lstStyle/>
        <a:p>
          <a:endParaRPr lang="en-US"/>
        </a:p>
      </dgm:t>
    </dgm:pt>
    <dgm:pt modelId="{DB489F32-7AB4-44C2-942B-3C360266859F}" type="pres">
      <dgm:prSet presAssocID="{93FCD47F-184E-446B-ABFF-8024FD136B21}" presName="sibTrans" presStyleLbl="sibTrans2D1" presStyleIdx="0" presStyleCnt="2"/>
      <dgm:spPr/>
      <dgm:t>
        <a:bodyPr/>
        <a:lstStyle/>
        <a:p>
          <a:endParaRPr lang="en-US"/>
        </a:p>
      </dgm:t>
    </dgm:pt>
    <dgm:pt modelId="{3A4DDE85-174B-48E5-9C66-07A5A75B9738}" type="pres">
      <dgm:prSet presAssocID="{93FCD47F-184E-446B-ABFF-8024FD136B21}" presName="connectorText" presStyleLbl="sibTrans2D1" presStyleIdx="0" presStyleCnt="2"/>
      <dgm:spPr/>
      <dgm:t>
        <a:bodyPr/>
        <a:lstStyle/>
        <a:p>
          <a:endParaRPr lang="en-US"/>
        </a:p>
      </dgm:t>
    </dgm:pt>
    <dgm:pt modelId="{A31A9C7C-3A7D-41C1-8925-3D305C956CC7}" type="pres">
      <dgm:prSet presAssocID="{158EDDB8-7AB0-4EBD-88B2-35C20EABFCA9}" presName="node" presStyleLbl="node1" presStyleIdx="1" presStyleCnt="3">
        <dgm:presLayoutVars>
          <dgm:bulletEnabled val="1"/>
        </dgm:presLayoutVars>
      </dgm:prSet>
      <dgm:spPr/>
      <dgm:t>
        <a:bodyPr/>
        <a:lstStyle/>
        <a:p>
          <a:endParaRPr lang="en-US"/>
        </a:p>
      </dgm:t>
    </dgm:pt>
    <dgm:pt modelId="{E8E53CFC-6A44-4560-98A0-42F8CFD634F7}" type="pres">
      <dgm:prSet presAssocID="{92BD9C11-D5D2-4579-8D2D-51DA966CC910}" presName="sibTrans" presStyleLbl="sibTrans2D1" presStyleIdx="1" presStyleCnt="2"/>
      <dgm:spPr/>
      <dgm:t>
        <a:bodyPr/>
        <a:lstStyle/>
        <a:p>
          <a:endParaRPr lang="en-US"/>
        </a:p>
      </dgm:t>
    </dgm:pt>
    <dgm:pt modelId="{84B42C04-8A47-49D5-A35E-52ECA68A1E28}" type="pres">
      <dgm:prSet presAssocID="{92BD9C11-D5D2-4579-8D2D-51DA966CC910}" presName="connectorText" presStyleLbl="sibTrans2D1" presStyleIdx="1" presStyleCnt="2"/>
      <dgm:spPr/>
      <dgm:t>
        <a:bodyPr/>
        <a:lstStyle/>
        <a:p>
          <a:endParaRPr lang="en-US"/>
        </a:p>
      </dgm:t>
    </dgm:pt>
    <dgm:pt modelId="{A3339DCD-6A02-4870-9CA0-02022634D79B}" type="pres">
      <dgm:prSet presAssocID="{D574AE37-3565-4F8B-A5A5-88FC2D7D3D1E}" presName="node" presStyleLbl="node1" presStyleIdx="2" presStyleCnt="3">
        <dgm:presLayoutVars>
          <dgm:bulletEnabled val="1"/>
        </dgm:presLayoutVars>
      </dgm:prSet>
      <dgm:spPr/>
      <dgm:t>
        <a:bodyPr/>
        <a:lstStyle/>
        <a:p>
          <a:endParaRPr lang="en-US"/>
        </a:p>
      </dgm:t>
    </dgm:pt>
  </dgm:ptLst>
  <dgm:cxnLst>
    <dgm:cxn modelId="{24B7D69C-01E5-4592-A606-3E7CD8536241}" type="presOf" srcId="{92BD9C11-D5D2-4579-8D2D-51DA966CC910}" destId="{84B42C04-8A47-49D5-A35E-52ECA68A1E28}" srcOrd="1" destOrd="0" presId="urn:microsoft.com/office/officeart/2005/8/layout/process2"/>
    <dgm:cxn modelId="{B4B46166-F609-471B-A1F8-B4B8374E617F}" type="presOf" srcId="{158EDDB8-7AB0-4EBD-88B2-35C20EABFCA9}" destId="{A31A9C7C-3A7D-41C1-8925-3D305C956CC7}" srcOrd="0" destOrd="0" presId="urn:microsoft.com/office/officeart/2005/8/layout/process2"/>
    <dgm:cxn modelId="{D0E0BFD6-F2E7-4D0A-94ED-B3D1142FFF93}" type="presOf" srcId="{93FCD47F-184E-446B-ABFF-8024FD136B21}" destId="{DB489F32-7AB4-44C2-942B-3C360266859F}" srcOrd="0" destOrd="0" presId="urn:microsoft.com/office/officeart/2005/8/layout/process2"/>
    <dgm:cxn modelId="{676D742A-AE41-4EC7-AA47-7440BE8F403B}" srcId="{2B41B64B-9898-46A3-9BB5-720FE88D74B6}" destId="{D574AE37-3565-4F8B-A5A5-88FC2D7D3D1E}" srcOrd="2" destOrd="0" parTransId="{17C495EA-0802-4C9A-8A57-1E2971B159D9}" sibTransId="{E99A6FF2-16F1-488D-8D1C-729ED625F343}"/>
    <dgm:cxn modelId="{75CDC267-90FB-49DB-AEE1-66952BE95DA4}" type="presOf" srcId="{2B41B64B-9898-46A3-9BB5-720FE88D74B6}" destId="{4BAACCBB-805C-4DC2-9218-D8074B9F0FB7}" srcOrd="0" destOrd="0" presId="urn:microsoft.com/office/officeart/2005/8/layout/process2"/>
    <dgm:cxn modelId="{DC9983C0-7D4E-4F70-9DE0-0FCDF310B94F}" srcId="{2B41B64B-9898-46A3-9BB5-720FE88D74B6}" destId="{158EDDB8-7AB0-4EBD-88B2-35C20EABFCA9}" srcOrd="1" destOrd="0" parTransId="{2697818E-8D04-4875-9D15-02D867F65FA7}" sibTransId="{92BD9C11-D5D2-4579-8D2D-51DA966CC910}"/>
    <dgm:cxn modelId="{CC2D1540-A430-4BFA-9DCD-3605A88D9BF5}" srcId="{2B41B64B-9898-46A3-9BB5-720FE88D74B6}" destId="{2E92AC27-BC85-4D22-A076-FD3913624358}" srcOrd="0" destOrd="0" parTransId="{F3D5AC74-0343-4F82-B730-C7AAE8DFB5BF}" sibTransId="{93FCD47F-184E-446B-ABFF-8024FD136B21}"/>
    <dgm:cxn modelId="{67B96A9C-2B68-462F-8A6D-56FD2A7AC9D4}" type="presOf" srcId="{D574AE37-3565-4F8B-A5A5-88FC2D7D3D1E}" destId="{A3339DCD-6A02-4870-9CA0-02022634D79B}" srcOrd="0" destOrd="0" presId="urn:microsoft.com/office/officeart/2005/8/layout/process2"/>
    <dgm:cxn modelId="{391DDAFF-EA29-4681-9697-0300655BE275}" type="presOf" srcId="{93FCD47F-184E-446B-ABFF-8024FD136B21}" destId="{3A4DDE85-174B-48E5-9C66-07A5A75B9738}" srcOrd="1" destOrd="0" presId="urn:microsoft.com/office/officeart/2005/8/layout/process2"/>
    <dgm:cxn modelId="{62F09372-7EDB-4050-BE5F-E55A9F63558A}" type="presOf" srcId="{92BD9C11-D5D2-4579-8D2D-51DA966CC910}" destId="{E8E53CFC-6A44-4560-98A0-42F8CFD634F7}" srcOrd="0" destOrd="0" presId="urn:microsoft.com/office/officeart/2005/8/layout/process2"/>
    <dgm:cxn modelId="{9E9A66F7-D468-451D-99E8-86E1E539DF08}" type="presOf" srcId="{2E92AC27-BC85-4D22-A076-FD3913624358}" destId="{2DDD3598-1B6F-4536-9754-0109C1653511}" srcOrd="0" destOrd="0" presId="urn:microsoft.com/office/officeart/2005/8/layout/process2"/>
    <dgm:cxn modelId="{8E608801-B1B6-49DB-B466-FA5085DACBDF}" type="presParOf" srcId="{4BAACCBB-805C-4DC2-9218-D8074B9F0FB7}" destId="{2DDD3598-1B6F-4536-9754-0109C1653511}" srcOrd="0" destOrd="0" presId="urn:microsoft.com/office/officeart/2005/8/layout/process2"/>
    <dgm:cxn modelId="{3E0E2457-3BAE-46AF-BBCF-7913BF977367}" type="presParOf" srcId="{4BAACCBB-805C-4DC2-9218-D8074B9F0FB7}" destId="{DB489F32-7AB4-44C2-942B-3C360266859F}" srcOrd="1" destOrd="0" presId="urn:microsoft.com/office/officeart/2005/8/layout/process2"/>
    <dgm:cxn modelId="{3A434A4C-9C1D-49D5-973B-9B65593FE5F2}" type="presParOf" srcId="{DB489F32-7AB4-44C2-942B-3C360266859F}" destId="{3A4DDE85-174B-48E5-9C66-07A5A75B9738}" srcOrd="0" destOrd="0" presId="urn:microsoft.com/office/officeart/2005/8/layout/process2"/>
    <dgm:cxn modelId="{EC5AAF01-29B3-471C-B82C-1A2F86E2F66A}" type="presParOf" srcId="{4BAACCBB-805C-4DC2-9218-D8074B9F0FB7}" destId="{A31A9C7C-3A7D-41C1-8925-3D305C956CC7}" srcOrd="2" destOrd="0" presId="urn:microsoft.com/office/officeart/2005/8/layout/process2"/>
    <dgm:cxn modelId="{259CDDA0-C3F6-4929-9656-0DFE4D870170}" type="presParOf" srcId="{4BAACCBB-805C-4DC2-9218-D8074B9F0FB7}" destId="{E8E53CFC-6A44-4560-98A0-42F8CFD634F7}" srcOrd="3" destOrd="0" presId="urn:microsoft.com/office/officeart/2005/8/layout/process2"/>
    <dgm:cxn modelId="{A918B7B5-F742-4683-9687-627D990E7B91}" type="presParOf" srcId="{E8E53CFC-6A44-4560-98A0-42F8CFD634F7}" destId="{84B42C04-8A47-49D5-A35E-52ECA68A1E28}" srcOrd="0" destOrd="0" presId="urn:microsoft.com/office/officeart/2005/8/layout/process2"/>
    <dgm:cxn modelId="{370925FF-A32B-49F6-B98C-C7EDB25B47CD}" type="presParOf" srcId="{4BAACCBB-805C-4DC2-9218-D8074B9F0FB7}" destId="{A3339DCD-6A02-4870-9CA0-02022634D79B}"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1A3C635-FC5D-4DCF-A62F-1206B191FBB1}" type="doc">
      <dgm:prSet loTypeId="urn:microsoft.com/office/officeart/2005/8/layout/process2" loCatId="process" qsTypeId="urn:microsoft.com/office/officeart/2005/8/quickstyle/simple1" qsCatId="simple" csTypeId="urn:microsoft.com/office/officeart/2005/8/colors/accent1_2" csCatId="accent1" phldr="1"/>
      <dgm:spPr/>
    </dgm:pt>
    <dgm:pt modelId="{7500BF37-FA32-4785-8973-0140058E87EC}">
      <dgm:prSet phldrT="[Text]" custT="1"/>
      <dgm:spPr/>
      <dgm:t>
        <a:bodyPr/>
        <a:lstStyle/>
        <a:p>
          <a:r>
            <a:rPr lang="en-US" sz="2000" dirty="0" smtClean="0"/>
            <a:t>Sickness and </a:t>
          </a:r>
          <a:r>
            <a:rPr lang="en-US" sz="2000" dirty="0" err="1" smtClean="0"/>
            <a:t>diarrhoea</a:t>
          </a:r>
          <a:endParaRPr lang="en-US" sz="2000" dirty="0"/>
        </a:p>
      </dgm:t>
    </dgm:pt>
    <dgm:pt modelId="{FA19C9F2-F70E-4565-A184-62D34E8B32A7}" type="parTrans" cxnId="{2923112F-10A1-4B9D-AE54-93F5EE214157}">
      <dgm:prSet/>
      <dgm:spPr/>
      <dgm:t>
        <a:bodyPr/>
        <a:lstStyle/>
        <a:p>
          <a:endParaRPr lang="en-US" sz="2000"/>
        </a:p>
      </dgm:t>
    </dgm:pt>
    <dgm:pt modelId="{D154C72B-A8B3-412E-8249-BB7D4E7393B5}" type="sibTrans" cxnId="{2923112F-10A1-4B9D-AE54-93F5EE214157}">
      <dgm:prSet custT="1"/>
      <dgm:spPr/>
      <dgm:t>
        <a:bodyPr/>
        <a:lstStyle/>
        <a:p>
          <a:endParaRPr lang="en-US" sz="2000"/>
        </a:p>
      </dgm:t>
    </dgm:pt>
    <dgm:pt modelId="{D71DF027-B9A7-4879-8CD7-A232DFC9468A}">
      <dgm:prSet phldrT="[Text]" custT="1"/>
      <dgm:spPr/>
      <dgm:t>
        <a:bodyPr/>
        <a:lstStyle/>
        <a:p>
          <a:r>
            <a:rPr lang="en-US" sz="2000" dirty="0" smtClean="0">
              <a:solidFill>
                <a:schemeClr val="bg1"/>
              </a:solidFill>
            </a:rPr>
            <a:t>The body loses too much sodium</a:t>
          </a:r>
          <a:endParaRPr lang="en-US" sz="2000" dirty="0">
            <a:solidFill>
              <a:schemeClr val="bg1"/>
            </a:solidFill>
          </a:endParaRPr>
        </a:p>
      </dgm:t>
    </dgm:pt>
    <dgm:pt modelId="{496477F4-13BC-4D56-946A-75978024A27B}" type="parTrans" cxnId="{2B44F3BD-84E8-4E48-853C-2C85B0FFCE6D}">
      <dgm:prSet/>
      <dgm:spPr/>
      <dgm:t>
        <a:bodyPr/>
        <a:lstStyle/>
        <a:p>
          <a:endParaRPr lang="en-US" sz="2000"/>
        </a:p>
      </dgm:t>
    </dgm:pt>
    <dgm:pt modelId="{19EDA740-E754-4F66-AF75-7EB62D5B7FAB}" type="sibTrans" cxnId="{2B44F3BD-84E8-4E48-853C-2C85B0FFCE6D}">
      <dgm:prSet custT="1"/>
      <dgm:spPr/>
      <dgm:t>
        <a:bodyPr/>
        <a:lstStyle/>
        <a:p>
          <a:endParaRPr lang="en-US" sz="2000"/>
        </a:p>
      </dgm:t>
    </dgm:pt>
    <dgm:pt modelId="{20E464CD-9425-4B78-90FF-04A86480DCF8}">
      <dgm:prSet phldrT="[Text]" custT="1"/>
      <dgm:spPr/>
      <dgm:t>
        <a:bodyPr/>
        <a:lstStyle/>
        <a:p>
          <a:r>
            <a:rPr lang="en-US" sz="2000" dirty="0" smtClean="0"/>
            <a:t>Headache, confusion, decreased consciousness, coma and death</a:t>
          </a:r>
          <a:endParaRPr lang="en-US" sz="2000" dirty="0"/>
        </a:p>
      </dgm:t>
    </dgm:pt>
    <dgm:pt modelId="{84812155-DF2C-43AD-B32C-156D1817186A}" type="parTrans" cxnId="{B92C4DC7-B1D5-4512-A1B8-7B913648DE46}">
      <dgm:prSet/>
      <dgm:spPr/>
      <dgm:t>
        <a:bodyPr/>
        <a:lstStyle/>
        <a:p>
          <a:endParaRPr lang="en-US" sz="2000"/>
        </a:p>
      </dgm:t>
    </dgm:pt>
    <dgm:pt modelId="{19624756-1B99-479B-8B9F-A0BE20481168}" type="sibTrans" cxnId="{B92C4DC7-B1D5-4512-A1B8-7B913648DE46}">
      <dgm:prSet/>
      <dgm:spPr/>
      <dgm:t>
        <a:bodyPr/>
        <a:lstStyle/>
        <a:p>
          <a:endParaRPr lang="en-US" sz="2000"/>
        </a:p>
      </dgm:t>
    </dgm:pt>
    <dgm:pt modelId="{D8E68D4C-9138-49BB-B440-2B98EF0B9B26}" type="pres">
      <dgm:prSet presAssocID="{B1A3C635-FC5D-4DCF-A62F-1206B191FBB1}" presName="linearFlow" presStyleCnt="0">
        <dgm:presLayoutVars>
          <dgm:resizeHandles val="exact"/>
        </dgm:presLayoutVars>
      </dgm:prSet>
      <dgm:spPr/>
    </dgm:pt>
    <dgm:pt modelId="{E35D05FD-A527-4A33-8F3C-0FAEF4692E47}" type="pres">
      <dgm:prSet presAssocID="{7500BF37-FA32-4785-8973-0140058E87EC}" presName="node" presStyleLbl="node1" presStyleIdx="0" presStyleCnt="3">
        <dgm:presLayoutVars>
          <dgm:bulletEnabled val="1"/>
        </dgm:presLayoutVars>
      </dgm:prSet>
      <dgm:spPr/>
      <dgm:t>
        <a:bodyPr/>
        <a:lstStyle/>
        <a:p>
          <a:endParaRPr lang="en-US"/>
        </a:p>
      </dgm:t>
    </dgm:pt>
    <dgm:pt modelId="{5302457A-9E24-4265-A507-1129331F68CC}" type="pres">
      <dgm:prSet presAssocID="{D154C72B-A8B3-412E-8249-BB7D4E7393B5}" presName="sibTrans" presStyleLbl="sibTrans2D1" presStyleIdx="0" presStyleCnt="2"/>
      <dgm:spPr/>
      <dgm:t>
        <a:bodyPr/>
        <a:lstStyle/>
        <a:p>
          <a:endParaRPr lang="en-US"/>
        </a:p>
      </dgm:t>
    </dgm:pt>
    <dgm:pt modelId="{4BFDAD7B-4CC6-496F-97E4-74284AAE0B34}" type="pres">
      <dgm:prSet presAssocID="{D154C72B-A8B3-412E-8249-BB7D4E7393B5}" presName="connectorText" presStyleLbl="sibTrans2D1" presStyleIdx="0" presStyleCnt="2"/>
      <dgm:spPr/>
      <dgm:t>
        <a:bodyPr/>
        <a:lstStyle/>
        <a:p>
          <a:endParaRPr lang="en-US"/>
        </a:p>
      </dgm:t>
    </dgm:pt>
    <dgm:pt modelId="{3C5ADA1B-572A-4981-8ACA-F484A7F03927}" type="pres">
      <dgm:prSet presAssocID="{D71DF027-B9A7-4879-8CD7-A232DFC9468A}" presName="node" presStyleLbl="node1" presStyleIdx="1" presStyleCnt="3" custLinFactNeighborX="145" custLinFactNeighborY="-2201">
        <dgm:presLayoutVars>
          <dgm:bulletEnabled val="1"/>
        </dgm:presLayoutVars>
      </dgm:prSet>
      <dgm:spPr/>
      <dgm:t>
        <a:bodyPr/>
        <a:lstStyle/>
        <a:p>
          <a:endParaRPr lang="en-US"/>
        </a:p>
      </dgm:t>
    </dgm:pt>
    <dgm:pt modelId="{C78744E7-1DF4-4B4B-9F03-C4020FBBA642}" type="pres">
      <dgm:prSet presAssocID="{19EDA740-E754-4F66-AF75-7EB62D5B7FAB}" presName="sibTrans" presStyleLbl="sibTrans2D1" presStyleIdx="1" presStyleCnt="2"/>
      <dgm:spPr/>
      <dgm:t>
        <a:bodyPr/>
        <a:lstStyle/>
        <a:p>
          <a:endParaRPr lang="en-US"/>
        </a:p>
      </dgm:t>
    </dgm:pt>
    <dgm:pt modelId="{0BB530CD-2ACE-468A-BFF2-EB475367BD75}" type="pres">
      <dgm:prSet presAssocID="{19EDA740-E754-4F66-AF75-7EB62D5B7FAB}" presName="connectorText" presStyleLbl="sibTrans2D1" presStyleIdx="1" presStyleCnt="2"/>
      <dgm:spPr/>
      <dgm:t>
        <a:bodyPr/>
        <a:lstStyle/>
        <a:p>
          <a:endParaRPr lang="en-US"/>
        </a:p>
      </dgm:t>
    </dgm:pt>
    <dgm:pt modelId="{94911BCA-ACDD-4ECB-BCF5-BE77CE708EDF}" type="pres">
      <dgm:prSet presAssocID="{20E464CD-9425-4B78-90FF-04A86480DCF8}" presName="node" presStyleLbl="node1" presStyleIdx="2" presStyleCnt="3">
        <dgm:presLayoutVars>
          <dgm:bulletEnabled val="1"/>
        </dgm:presLayoutVars>
      </dgm:prSet>
      <dgm:spPr/>
      <dgm:t>
        <a:bodyPr/>
        <a:lstStyle/>
        <a:p>
          <a:endParaRPr lang="en-US"/>
        </a:p>
      </dgm:t>
    </dgm:pt>
  </dgm:ptLst>
  <dgm:cxnLst>
    <dgm:cxn modelId="{523F28CE-D8BB-4B0D-AB6B-F75FD7966FC2}" type="presOf" srcId="{D71DF027-B9A7-4879-8CD7-A232DFC9468A}" destId="{3C5ADA1B-572A-4981-8ACA-F484A7F03927}" srcOrd="0" destOrd="0" presId="urn:microsoft.com/office/officeart/2005/8/layout/process2"/>
    <dgm:cxn modelId="{6487C036-1E67-4640-B5CA-CA30222B177E}" type="presOf" srcId="{B1A3C635-FC5D-4DCF-A62F-1206B191FBB1}" destId="{D8E68D4C-9138-49BB-B440-2B98EF0B9B26}" srcOrd="0" destOrd="0" presId="urn:microsoft.com/office/officeart/2005/8/layout/process2"/>
    <dgm:cxn modelId="{B92C4DC7-B1D5-4512-A1B8-7B913648DE46}" srcId="{B1A3C635-FC5D-4DCF-A62F-1206B191FBB1}" destId="{20E464CD-9425-4B78-90FF-04A86480DCF8}" srcOrd="2" destOrd="0" parTransId="{84812155-DF2C-43AD-B32C-156D1817186A}" sibTransId="{19624756-1B99-479B-8B9F-A0BE20481168}"/>
    <dgm:cxn modelId="{2923112F-10A1-4B9D-AE54-93F5EE214157}" srcId="{B1A3C635-FC5D-4DCF-A62F-1206B191FBB1}" destId="{7500BF37-FA32-4785-8973-0140058E87EC}" srcOrd="0" destOrd="0" parTransId="{FA19C9F2-F70E-4565-A184-62D34E8B32A7}" sibTransId="{D154C72B-A8B3-412E-8249-BB7D4E7393B5}"/>
    <dgm:cxn modelId="{9C62A5C3-8E89-4101-9D06-76239D985723}" type="presOf" srcId="{7500BF37-FA32-4785-8973-0140058E87EC}" destId="{E35D05FD-A527-4A33-8F3C-0FAEF4692E47}" srcOrd="0" destOrd="0" presId="urn:microsoft.com/office/officeart/2005/8/layout/process2"/>
    <dgm:cxn modelId="{5D3AD799-DA0C-4CE5-AB99-35C7866D1599}" type="presOf" srcId="{20E464CD-9425-4B78-90FF-04A86480DCF8}" destId="{94911BCA-ACDD-4ECB-BCF5-BE77CE708EDF}" srcOrd="0" destOrd="0" presId="urn:microsoft.com/office/officeart/2005/8/layout/process2"/>
    <dgm:cxn modelId="{EB53E404-E4E5-4A86-B1F4-1D997F1509C7}" type="presOf" srcId="{19EDA740-E754-4F66-AF75-7EB62D5B7FAB}" destId="{0BB530CD-2ACE-468A-BFF2-EB475367BD75}" srcOrd="1" destOrd="0" presId="urn:microsoft.com/office/officeart/2005/8/layout/process2"/>
    <dgm:cxn modelId="{ED2FE53C-1334-46CD-AA3D-CCB6989989F9}" type="presOf" srcId="{D154C72B-A8B3-412E-8249-BB7D4E7393B5}" destId="{4BFDAD7B-4CC6-496F-97E4-74284AAE0B34}" srcOrd="1" destOrd="0" presId="urn:microsoft.com/office/officeart/2005/8/layout/process2"/>
    <dgm:cxn modelId="{4C62EDE0-3D93-41D6-86B0-4C86446740AD}" type="presOf" srcId="{D154C72B-A8B3-412E-8249-BB7D4E7393B5}" destId="{5302457A-9E24-4265-A507-1129331F68CC}" srcOrd="0" destOrd="0" presId="urn:microsoft.com/office/officeart/2005/8/layout/process2"/>
    <dgm:cxn modelId="{2B44F3BD-84E8-4E48-853C-2C85B0FFCE6D}" srcId="{B1A3C635-FC5D-4DCF-A62F-1206B191FBB1}" destId="{D71DF027-B9A7-4879-8CD7-A232DFC9468A}" srcOrd="1" destOrd="0" parTransId="{496477F4-13BC-4D56-946A-75978024A27B}" sibTransId="{19EDA740-E754-4F66-AF75-7EB62D5B7FAB}"/>
    <dgm:cxn modelId="{4633A352-72F5-4F7E-8678-16FAC815AD0D}" type="presOf" srcId="{19EDA740-E754-4F66-AF75-7EB62D5B7FAB}" destId="{C78744E7-1DF4-4B4B-9F03-C4020FBBA642}" srcOrd="0" destOrd="0" presId="urn:microsoft.com/office/officeart/2005/8/layout/process2"/>
    <dgm:cxn modelId="{38E31EAE-92C6-4ED2-A7E9-90F1079819B2}" type="presParOf" srcId="{D8E68D4C-9138-49BB-B440-2B98EF0B9B26}" destId="{E35D05FD-A527-4A33-8F3C-0FAEF4692E47}" srcOrd="0" destOrd="0" presId="urn:microsoft.com/office/officeart/2005/8/layout/process2"/>
    <dgm:cxn modelId="{409AD20B-1337-47F9-BC69-93056FCC2140}" type="presParOf" srcId="{D8E68D4C-9138-49BB-B440-2B98EF0B9B26}" destId="{5302457A-9E24-4265-A507-1129331F68CC}" srcOrd="1" destOrd="0" presId="urn:microsoft.com/office/officeart/2005/8/layout/process2"/>
    <dgm:cxn modelId="{9EEF6D19-F416-440F-8B87-13B48E8B2CC1}" type="presParOf" srcId="{5302457A-9E24-4265-A507-1129331F68CC}" destId="{4BFDAD7B-4CC6-496F-97E4-74284AAE0B34}" srcOrd="0" destOrd="0" presId="urn:microsoft.com/office/officeart/2005/8/layout/process2"/>
    <dgm:cxn modelId="{D9BB1DA9-843B-4FB2-91DE-14560A8A5948}" type="presParOf" srcId="{D8E68D4C-9138-49BB-B440-2B98EF0B9B26}" destId="{3C5ADA1B-572A-4981-8ACA-F484A7F03927}" srcOrd="2" destOrd="0" presId="urn:microsoft.com/office/officeart/2005/8/layout/process2"/>
    <dgm:cxn modelId="{876E8FF0-55A3-4383-90F8-B303250F7BFE}" type="presParOf" srcId="{D8E68D4C-9138-49BB-B440-2B98EF0B9B26}" destId="{C78744E7-1DF4-4B4B-9F03-C4020FBBA642}" srcOrd="3" destOrd="0" presId="urn:microsoft.com/office/officeart/2005/8/layout/process2"/>
    <dgm:cxn modelId="{E6F71486-D9AD-41FA-9066-AC8AC0BB558B}" type="presParOf" srcId="{C78744E7-1DF4-4B4B-9F03-C4020FBBA642}" destId="{0BB530CD-2ACE-468A-BFF2-EB475367BD75}" srcOrd="0" destOrd="0" presId="urn:microsoft.com/office/officeart/2005/8/layout/process2"/>
    <dgm:cxn modelId="{07BD3161-1CC2-41E1-8BB6-DA921AFF10CE}" type="presParOf" srcId="{D8E68D4C-9138-49BB-B440-2B98EF0B9B26}" destId="{94911BCA-ACDD-4ECB-BCF5-BE77CE708EDF}" srcOrd="4"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226735F-4973-4458-AB1D-1E905AC1A79C}"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US"/>
        </a:p>
      </dgm:t>
    </dgm:pt>
    <dgm:pt modelId="{9E10A611-C695-407F-943C-EE891CCCACE2}">
      <dgm:prSet phldrT="[Text]"/>
      <dgm:spPr/>
      <dgm:t>
        <a:bodyPr/>
        <a:lstStyle/>
        <a:p>
          <a:r>
            <a:rPr lang="en-US" dirty="0" smtClean="0"/>
            <a:t>Low sodium level in the body:</a:t>
          </a:r>
        </a:p>
        <a:p>
          <a:r>
            <a:rPr lang="en-US" dirty="0" smtClean="0"/>
            <a:t>Kidneys conserve sodium</a:t>
          </a:r>
          <a:endParaRPr lang="en-US" dirty="0"/>
        </a:p>
      </dgm:t>
    </dgm:pt>
    <dgm:pt modelId="{E59971D7-E46E-44BC-A5E5-0FA94482AE69}" type="parTrans" cxnId="{3AEE636B-FF9D-4BCD-AB78-C515994C6165}">
      <dgm:prSet/>
      <dgm:spPr/>
      <dgm:t>
        <a:bodyPr/>
        <a:lstStyle/>
        <a:p>
          <a:endParaRPr lang="en-US"/>
        </a:p>
      </dgm:t>
    </dgm:pt>
    <dgm:pt modelId="{ADD1B70F-8BB9-46F2-816B-2984AE12580F}" type="sibTrans" cxnId="{3AEE636B-FF9D-4BCD-AB78-C515994C6165}">
      <dgm:prSet/>
      <dgm:spPr/>
      <dgm:t>
        <a:bodyPr/>
        <a:lstStyle/>
        <a:p>
          <a:endParaRPr lang="en-US"/>
        </a:p>
      </dgm:t>
    </dgm:pt>
    <dgm:pt modelId="{A42CB2E7-4BF0-4F3C-BFD7-3488BAC05CA1}">
      <dgm:prSet phldrT="[Text]"/>
      <dgm:spPr/>
      <dgm:t>
        <a:bodyPr/>
        <a:lstStyle/>
        <a:p>
          <a:r>
            <a:rPr lang="en-US" dirty="0" smtClean="0"/>
            <a:t>High sodium level in the body:</a:t>
          </a:r>
        </a:p>
        <a:p>
          <a:r>
            <a:rPr lang="en-US" dirty="0" smtClean="0">
              <a:solidFill>
                <a:schemeClr val="tx1"/>
              </a:solidFill>
            </a:rPr>
            <a:t>Excrete the excess amount through urination</a:t>
          </a:r>
          <a:endParaRPr lang="en-US" strike="sngStrike" dirty="0">
            <a:solidFill>
              <a:schemeClr val="tx1"/>
            </a:solidFill>
          </a:endParaRPr>
        </a:p>
      </dgm:t>
    </dgm:pt>
    <dgm:pt modelId="{324556D8-879D-4D4D-BFB2-2BBA9200CAAF}" type="parTrans" cxnId="{5D9DCAFE-898D-49D4-AAE0-8A954AB03A5E}">
      <dgm:prSet/>
      <dgm:spPr/>
      <dgm:t>
        <a:bodyPr/>
        <a:lstStyle/>
        <a:p>
          <a:endParaRPr lang="en-US"/>
        </a:p>
      </dgm:t>
    </dgm:pt>
    <dgm:pt modelId="{4B98DB15-657A-4D52-BABA-9F91C076B24B}" type="sibTrans" cxnId="{5D9DCAFE-898D-49D4-AAE0-8A954AB03A5E}">
      <dgm:prSet/>
      <dgm:spPr/>
      <dgm:t>
        <a:bodyPr/>
        <a:lstStyle/>
        <a:p>
          <a:endParaRPr lang="en-US"/>
        </a:p>
      </dgm:t>
    </dgm:pt>
    <dgm:pt modelId="{AB0F81FF-B829-48AC-9E89-4A82991E8DC0}" type="pres">
      <dgm:prSet presAssocID="{E226735F-4973-4458-AB1D-1E905AC1A79C}" presName="compositeShape" presStyleCnt="0">
        <dgm:presLayoutVars>
          <dgm:chMax val="2"/>
          <dgm:dir/>
          <dgm:resizeHandles val="exact"/>
        </dgm:presLayoutVars>
      </dgm:prSet>
      <dgm:spPr/>
      <dgm:t>
        <a:bodyPr/>
        <a:lstStyle/>
        <a:p>
          <a:endParaRPr lang="en-US"/>
        </a:p>
      </dgm:t>
    </dgm:pt>
    <dgm:pt modelId="{AEACC18E-2912-4BA2-8E7D-035F314552BB}" type="pres">
      <dgm:prSet presAssocID="{E226735F-4973-4458-AB1D-1E905AC1A79C}" presName="divider" presStyleLbl="fgShp" presStyleIdx="0" presStyleCnt="1"/>
      <dgm:spPr/>
    </dgm:pt>
    <dgm:pt modelId="{8C932137-BD73-48B8-8F41-D5FC4C1C321F}" type="pres">
      <dgm:prSet presAssocID="{9E10A611-C695-407F-943C-EE891CCCACE2}" presName="downArrow" presStyleLbl="node1" presStyleIdx="0" presStyleCnt="2"/>
      <dgm:spPr/>
    </dgm:pt>
    <dgm:pt modelId="{5D84E139-C494-47B9-A763-687C8DC576C0}" type="pres">
      <dgm:prSet presAssocID="{9E10A611-C695-407F-943C-EE891CCCACE2}" presName="downArrowText" presStyleLbl="revTx" presStyleIdx="0" presStyleCnt="2">
        <dgm:presLayoutVars>
          <dgm:bulletEnabled val="1"/>
        </dgm:presLayoutVars>
      </dgm:prSet>
      <dgm:spPr/>
      <dgm:t>
        <a:bodyPr/>
        <a:lstStyle/>
        <a:p>
          <a:endParaRPr lang="en-US"/>
        </a:p>
      </dgm:t>
    </dgm:pt>
    <dgm:pt modelId="{C387D274-1F95-441F-9CBC-C35D660B1FC3}" type="pres">
      <dgm:prSet presAssocID="{A42CB2E7-4BF0-4F3C-BFD7-3488BAC05CA1}" presName="upArrow" presStyleLbl="node1" presStyleIdx="1" presStyleCnt="2"/>
      <dgm:spPr/>
    </dgm:pt>
    <dgm:pt modelId="{134A0534-B112-4BC7-B840-0005A4EB274A}" type="pres">
      <dgm:prSet presAssocID="{A42CB2E7-4BF0-4F3C-BFD7-3488BAC05CA1}" presName="upArrowText" presStyleLbl="revTx" presStyleIdx="1" presStyleCnt="2">
        <dgm:presLayoutVars>
          <dgm:bulletEnabled val="1"/>
        </dgm:presLayoutVars>
      </dgm:prSet>
      <dgm:spPr/>
      <dgm:t>
        <a:bodyPr/>
        <a:lstStyle/>
        <a:p>
          <a:endParaRPr lang="en-US"/>
        </a:p>
      </dgm:t>
    </dgm:pt>
  </dgm:ptLst>
  <dgm:cxnLst>
    <dgm:cxn modelId="{184AE199-ED88-4D21-8AB9-005CD602B059}" type="presOf" srcId="{9E10A611-C695-407F-943C-EE891CCCACE2}" destId="{5D84E139-C494-47B9-A763-687C8DC576C0}" srcOrd="0" destOrd="0" presId="urn:microsoft.com/office/officeart/2005/8/layout/arrow3"/>
    <dgm:cxn modelId="{3AEE636B-FF9D-4BCD-AB78-C515994C6165}" srcId="{E226735F-4973-4458-AB1D-1E905AC1A79C}" destId="{9E10A611-C695-407F-943C-EE891CCCACE2}" srcOrd="0" destOrd="0" parTransId="{E59971D7-E46E-44BC-A5E5-0FA94482AE69}" sibTransId="{ADD1B70F-8BB9-46F2-816B-2984AE12580F}"/>
    <dgm:cxn modelId="{6893334A-FF99-4258-B1CE-7E45698E6C3F}" type="presOf" srcId="{A42CB2E7-4BF0-4F3C-BFD7-3488BAC05CA1}" destId="{134A0534-B112-4BC7-B840-0005A4EB274A}" srcOrd="0" destOrd="0" presId="urn:microsoft.com/office/officeart/2005/8/layout/arrow3"/>
    <dgm:cxn modelId="{A89FFCFD-D5E5-497B-B542-BE892F2D5239}" type="presOf" srcId="{E226735F-4973-4458-AB1D-1E905AC1A79C}" destId="{AB0F81FF-B829-48AC-9E89-4A82991E8DC0}" srcOrd="0" destOrd="0" presId="urn:microsoft.com/office/officeart/2005/8/layout/arrow3"/>
    <dgm:cxn modelId="{5D9DCAFE-898D-49D4-AAE0-8A954AB03A5E}" srcId="{E226735F-4973-4458-AB1D-1E905AC1A79C}" destId="{A42CB2E7-4BF0-4F3C-BFD7-3488BAC05CA1}" srcOrd="1" destOrd="0" parTransId="{324556D8-879D-4D4D-BFB2-2BBA9200CAAF}" sibTransId="{4B98DB15-657A-4D52-BABA-9F91C076B24B}"/>
    <dgm:cxn modelId="{A2FCDE17-27B7-4F62-8DAE-AE6B4C9ABFF7}" type="presParOf" srcId="{AB0F81FF-B829-48AC-9E89-4A82991E8DC0}" destId="{AEACC18E-2912-4BA2-8E7D-035F314552BB}" srcOrd="0" destOrd="0" presId="urn:microsoft.com/office/officeart/2005/8/layout/arrow3"/>
    <dgm:cxn modelId="{EFED9128-C0BC-4B8C-BD9A-4935F4BFEA84}" type="presParOf" srcId="{AB0F81FF-B829-48AC-9E89-4A82991E8DC0}" destId="{8C932137-BD73-48B8-8F41-D5FC4C1C321F}" srcOrd="1" destOrd="0" presId="urn:microsoft.com/office/officeart/2005/8/layout/arrow3"/>
    <dgm:cxn modelId="{D0683FEB-FCD3-4E34-B9EC-05716CC3F6EB}" type="presParOf" srcId="{AB0F81FF-B829-48AC-9E89-4A82991E8DC0}" destId="{5D84E139-C494-47B9-A763-687C8DC576C0}" srcOrd="2" destOrd="0" presId="urn:microsoft.com/office/officeart/2005/8/layout/arrow3"/>
    <dgm:cxn modelId="{2D2B654F-FE83-40AA-96D2-C7A58B866895}" type="presParOf" srcId="{AB0F81FF-B829-48AC-9E89-4A82991E8DC0}" destId="{C387D274-1F95-441F-9CBC-C35D660B1FC3}" srcOrd="3" destOrd="0" presId="urn:microsoft.com/office/officeart/2005/8/layout/arrow3"/>
    <dgm:cxn modelId="{0FD0B308-4F0E-45D6-BCF6-11A9F6B28405}" type="presParOf" srcId="{AB0F81FF-B829-48AC-9E89-4A82991E8DC0}" destId="{134A0534-B112-4BC7-B840-0005A4EB274A}"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6871D85-71DB-4A48-8652-F382B69C09F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E9B927B2-BB03-4647-873A-3541CA584CC1}">
      <dgm:prSet phldrT="[Text]"/>
      <dgm:spPr/>
      <dgm:t>
        <a:bodyPr/>
        <a:lstStyle/>
        <a:p>
          <a:r>
            <a:rPr lang="en-US" dirty="0" smtClean="0"/>
            <a:t>Excessive sodium intake</a:t>
          </a:r>
          <a:endParaRPr lang="en-US" dirty="0"/>
        </a:p>
      </dgm:t>
    </dgm:pt>
    <dgm:pt modelId="{471EC7A1-843C-4BAE-BA84-3B2BBE091B09}" type="parTrans" cxnId="{C9BD85DC-FEC4-4AD6-82D1-DF0053529B87}">
      <dgm:prSet/>
      <dgm:spPr/>
      <dgm:t>
        <a:bodyPr/>
        <a:lstStyle/>
        <a:p>
          <a:endParaRPr lang="en-US"/>
        </a:p>
      </dgm:t>
    </dgm:pt>
    <dgm:pt modelId="{542F8105-24DB-4750-93B8-9F294EB55C48}" type="sibTrans" cxnId="{C9BD85DC-FEC4-4AD6-82D1-DF0053529B87}">
      <dgm:prSet/>
      <dgm:spPr/>
      <dgm:t>
        <a:bodyPr/>
        <a:lstStyle/>
        <a:p>
          <a:endParaRPr lang="en-US"/>
        </a:p>
      </dgm:t>
    </dgm:pt>
    <dgm:pt modelId="{CBE5DE50-3F98-461C-909A-EC3611DE6137}">
      <dgm:prSet phldrT="[Text]"/>
      <dgm:spPr/>
      <dgm:t>
        <a:bodyPr/>
        <a:lstStyle/>
        <a:p>
          <a:r>
            <a:rPr lang="en-US" dirty="0" smtClean="0"/>
            <a:t>Kidneys cannot excrete enough sodium </a:t>
          </a:r>
          <a:endParaRPr lang="en-US" dirty="0"/>
        </a:p>
      </dgm:t>
    </dgm:pt>
    <dgm:pt modelId="{8FE3C5BC-D617-4904-B3E9-04AEC6F65A9A}" type="parTrans" cxnId="{E1FCAB4F-CDB1-4633-B978-5DC5AEA6A796}">
      <dgm:prSet/>
      <dgm:spPr/>
      <dgm:t>
        <a:bodyPr/>
        <a:lstStyle/>
        <a:p>
          <a:endParaRPr lang="en-US"/>
        </a:p>
      </dgm:t>
    </dgm:pt>
    <dgm:pt modelId="{0DD69CC2-998E-4D8A-8515-2D45596CE21D}" type="sibTrans" cxnId="{E1FCAB4F-CDB1-4633-B978-5DC5AEA6A796}">
      <dgm:prSet/>
      <dgm:spPr/>
      <dgm:t>
        <a:bodyPr/>
        <a:lstStyle/>
        <a:p>
          <a:endParaRPr lang="en-US"/>
        </a:p>
      </dgm:t>
    </dgm:pt>
    <dgm:pt modelId="{DE0FFB23-185E-487C-8C94-423C7BA61E25}">
      <dgm:prSet phldrT="[Text]"/>
      <dgm:spPr/>
      <dgm:t>
        <a:bodyPr/>
        <a:lstStyle/>
        <a:p>
          <a:r>
            <a:rPr lang="en-US" dirty="0" smtClean="0"/>
            <a:t>Sodium and fluid retention</a:t>
          </a:r>
          <a:endParaRPr lang="en-US" dirty="0"/>
        </a:p>
      </dgm:t>
    </dgm:pt>
    <dgm:pt modelId="{48832396-200F-4187-9628-3EE90DF47BC0}" type="parTrans" cxnId="{7174CA04-DED1-465E-A20E-9EA67031B141}">
      <dgm:prSet/>
      <dgm:spPr/>
      <dgm:t>
        <a:bodyPr/>
        <a:lstStyle/>
        <a:p>
          <a:endParaRPr lang="en-US"/>
        </a:p>
      </dgm:t>
    </dgm:pt>
    <dgm:pt modelId="{9715CF81-6F3B-4EC5-8557-B5248A4ED038}" type="sibTrans" cxnId="{7174CA04-DED1-465E-A20E-9EA67031B141}">
      <dgm:prSet/>
      <dgm:spPr/>
      <dgm:t>
        <a:bodyPr/>
        <a:lstStyle/>
        <a:p>
          <a:endParaRPr lang="en-US"/>
        </a:p>
      </dgm:t>
    </dgm:pt>
    <dgm:pt modelId="{00E5C187-DEF1-402C-9209-DE110F1D3567}">
      <dgm:prSet phldrT="[Text]"/>
      <dgm:spPr/>
      <dgm:t>
        <a:bodyPr/>
        <a:lstStyle/>
        <a:p>
          <a:r>
            <a:rPr lang="en-US" dirty="0" smtClean="0"/>
            <a:t>Hypertension</a:t>
          </a:r>
          <a:endParaRPr lang="en-US" dirty="0"/>
        </a:p>
      </dgm:t>
    </dgm:pt>
    <dgm:pt modelId="{B0D78DF9-2658-4A2A-BBE5-8BD49059278B}" type="parTrans" cxnId="{7697DC30-7263-43DB-8374-41C560EC291D}">
      <dgm:prSet/>
      <dgm:spPr/>
      <dgm:t>
        <a:bodyPr/>
        <a:lstStyle/>
        <a:p>
          <a:endParaRPr lang="en-US"/>
        </a:p>
      </dgm:t>
    </dgm:pt>
    <dgm:pt modelId="{0B18E16E-0EAD-4354-A144-B44BBA77C8CD}" type="sibTrans" cxnId="{7697DC30-7263-43DB-8374-41C560EC291D}">
      <dgm:prSet/>
      <dgm:spPr/>
      <dgm:t>
        <a:bodyPr/>
        <a:lstStyle/>
        <a:p>
          <a:endParaRPr lang="en-US"/>
        </a:p>
      </dgm:t>
    </dgm:pt>
    <dgm:pt modelId="{F74BFBEF-B0E4-4183-BF0F-E734AF28E37F}">
      <dgm:prSet phldrT="[Text]"/>
      <dgm:spPr/>
      <dgm:t>
        <a:bodyPr/>
        <a:lstStyle/>
        <a:p>
          <a:r>
            <a:rPr lang="en-US" dirty="0" smtClean="0"/>
            <a:t>Increase the risk of coronary heart disease and stroke</a:t>
          </a:r>
          <a:endParaRPr lang="en-US" dirty="0"/>
        </a:p>
      </dgm:t>
    </dgm:pt>
    <dgm:pt modelId="{83ACA893-98EA-4FF0-868B-0EA00E90713A}" type="parTrans" cxnId="{F25E2710-E6B2-40BB-8BE5-A2067021FCF2}">
      <dgm:prSet/>
      <dgm:spPr/>
      <dgm:t>
        <a:bodyPr/>
        <a:lstStyle/>
        <a:p>
          <a:endParaRPr lang="en-US"/>
        </a:p>
      </dgm:t>
    </dgm:pt>
    <dgm:pt modelId="{2E805000-515F-4288-A8B2-357CAED5A672}" type="sibTrans" cxnId="{F25E2710-E6B2-40BB-8BE5-A2067021FCF2}">
      <dgm:prSet/>
      <dgm:spPr/>
      <dgm:t>
        <a:bodyPr/>
        <a:lstStyle/>
        <a:p>
          <a:endParaRPr lang="en-US"/>
        </a:p>
      </dgm:t>
    </dgm:pt>
    <dgm:pt modelId="{61CF2587-1ED6-4FF1-AFAB-CDA3148B11BC}" type="pres">
      <dgm:prSet presAssocID="{D6871D85-71DB-4A48-8652-F382B69C09FD}" presName="outerComposite" presStyleCnt="0">
        <dgm:presLayoutVars>
          <dgm:chMax val="5"/>
          <dgm:dir/>
          <dgm:resizeHandles val="exact"/>
        </dgm:presLayoutVars>
      </dgm:prSet>
      <dgm:spPr/>
      <dgm:t>
        <a:bodyPr/>
        <a:lstStyle/>
        <a:p>
          <a:endParaRPr lang="en-US"/>
        </a:p>
      </dgm:t>
    </dgm:pt>
    <dgm:pt modelId="{58259004-E571-46BE-AE1E-C6402D0FD786}" type="pres">
      <dgm:prSet presAssocID="{D6871D85-71DB-4A48-8652-F382B69C09FD}" presName="dummyMaxCanvas" presStyleCnt="0">
        <dgm:presLayoutVars/>
      </dgm:prSet>
      <dgm:spPr/>
    </dgm:pt>
    <dgm:pt modelId="{3E775393-AC43-482C-A46A-D5761FB35CA8}" type="pres">
      <dgm:prSet presAssocID="{D6871D85-71DB-4A48-8652-F382B69C09FD}" presName="FiveNodes_1" presStyleLbl="node1" presStyleIdx="0" presStyleCnt="5">
        <dgm:presLayoutVars>
          <dgm:bulletEnabled val="1"/>
        </dgm:presLayoutVars>
      </dgm:prSet>
      <dgm:spPr/>
      <dgm:t>
        <a:bodyPr/>
        <a:lstStyle/>
        <a:p>
          <a:endParaRPr lang="en-US"/>
        </a:p>
      </dgm:t>
    </dgm:pt>
    <dgm:pt modelId="{E5997BC3-8EB1-4604-9CC1-21126259CB78}" type="pres">
      <dgm:prSet presAssocID="{D6871D85-71DB-4A48-8652-F382B69C09FD}" presName="FiveNodes_2" presStyleLbl="node1" presStyleIdx="1" presStyleCnt="5">
        <dgm:presLayoutVars>
          <dgm:bulletEnabled val="1"/>
        </dgm:presLayoutVars>
      </dgm:prSet>
      <dgm:spPr/>
      <dgm:t>
        <a:bodyPr/>
        <a:lstStyle/>
        <a:p>
          <a:endParaRPr lang="en-US"/>
        </a:p>
      </dgm:t>
    </dgm:pt>
    <dgm:pt modelId="{A47474F8-449D-4EAA-801B-74A187561AC2}" type="pres">
      <dgm:prSet presAssocID="{D6871D85-71DB-4A48-8652-F382B69C09FD}" presName="FiveNodes_3" presStyleLbl="node1" presStyleIdx="2" presStyleCnt="5">
        <dgm:presLayoutVars>
          <dgm:bulletEnabled val="1"/>
        </dgm:presLayoutVars>
      </dgm:prSet>
      <dgm:spPr/>
      <dgm:t>
        <a:bodyPr/>
        <a:lstStyle/>
        <a:p>
          <a:endParaRPr lang="en-US"/>
        </a:p>
      </dgm:t>
    </dgm:pt>
    <dgm:pt modelId="{406B555F-0830-4BF6-82E1-2711C1B7B1D0}" type="pres">
      <dgm:prSet presAssocID="{D6871D85-71DB-4A48-8652-F382B69C09FD}" presName="FiveNodes_4" presStyleLbl="node1" presStyleIdx="3" presStyleCnt="5">
        <dgm:presLayoutVars>
          <dgm:bulletEnabled val="1"/>
        </dgm:presLayoutVars>
      </dgm:prSet>
      <dgm:spPr/>
      <dgm:t>
        <a:bodyPr/>
        <a:lstStyle/>
        <a:p>
          <a:endParaRPr lang="en-US"/>
        </a:p>
      </dgm:t>
    </dgm:pt>
    <dgm:pt modelId="{F85B0AE3-9ADE-4639-A1E1-FAC81F055EFA}" type="pres">
      <dgm:prSet presAssocID="{D6871D85-71DB-4A48-8652-F382B69C09FD}" presName="FiveNodes_5" presStyleLbl="node1" presStyleIdx="4" presStyleCnt="5">
        <dgm:presLayoutVars>
          <dgm:bulletEnabled val="1"/>
        </dgm:presLayoutVars>
      </dgm:prSet>
      <dgm:spPr/>
      <dgm:t>
        <a:bodyPr/>
        <a:lstStyle/>
        <a:p>
          <a:endParaRPr lang="en-US"/>
        </a:p>
      </dgm:t>
    </dgm:pt>
    <dgm:pt modelId="{5944A74F-4BDC-49D2-8F1B-194AFACDD1AD}" type="pres">
      <dgm:prSet presAssocID="{D6871D85-71DB-4A48-8652-F382B69C09FD}" presName="FiveConn_1-2" presStyleLbl="fgAccFollowNode1" presStyleIdx="0" presStyleCnt="4">
        <dgm:presLayoutVars>
          <dgm:bulletEnabled val="1"/>
        </dgm:presLayoutVars>
      </dgm:prSet>
      <dgm:spPr/>
      <dgm:t>
        <a:bodyPr/>
        <a:lstStyle/>
        <a:p>
          <a:endParaRPr lang="en-US"/>
        </a:p>
      </dgm:t>
    </dgm:pt>
    <dgm:pt modelId="{20B8122F-67A9-45FA-B490-E4C2C56AB927}" type="pres">
      <dgm:prSet presAssocID="{D6871D85-71DB-4A48-8652-F382B69C09FD}" presName="FiveConn_2-3" presStyleLbl="fgAccFollowNode1" presStyleIdx="1" presStyleCnt="4">
        <dgm:presLayoutVars>
          <dgm:bulletEnabled val="1"/>
        </dgm:presLayoutVars>
      </dgm:prSet>
      <dgm:spPr/>
      <dgm:t>
        <a:bodyPr/>
        <a:lstStyle/>
        <a:p>
          <a:endParaRPr lang="en-US"/>
        </a:p>
      </dgm:t>
    </dgm:pt>
    <dgm:pt modelId="{78B65881-1CB6-45DB-92F9-C47B25F1B2DC}" type="pres">
      <dgm:prSet presAssocID="{D6871D85-71DB-4A48-8652-F382B69C09FD}" presName="FiveConn_3-4" presStyleLbl="fgAccFollowNode1" presStyleIdx="2" presStyleCnt="4">
        <dgm:presLayoutVars>
          <dgm:bulletEnabled val="1"/>
        </dgm:presLayoutVars>
      </dgm:prSet>
      <dgm:spPr/>
      <dgm:t>
        <a:bodyPr/>
        <a:lstStyle/>
        <a:p>
          <a:endParaRPr lang="en-US"/>
        </a:p>
      </dgm:t>
    </dgm:pt>
    <dgm:pt modelId="{84BB83C5-DA06-4360-8F0A-85EDBB43DF40}" type="pres">
      <dgm:prSet presAssocID="{D6871D85-71DB-4A48-8652-F382B69C09FD}" presName="FiveConn_4-5" presStyleLbl="fgAccFollowNode1" presStyleIdx="3" presStyleCnt="4">
        <dgm:presLayoutVars>
          <dgm:bulletEnabled val="1"/>
        </dgm:presLayoutVars>
      </dgm:prSet>
      <dgm:spPr/>
      <dgm:t>
        <a:bodyPr/>
        <a:lstStyle/>
        <a:p>
          <a:endParaRPr lang="en-US"/>
        </a:p>
      </dgm:t>
    </dgm:pt>
    <dgm:pt modelId="{453EA3DA-7B29-407A-A584-675C97ABCE8C}" type="pres">
      <dgm:prSet presAssocID="{D6871D85-71DB-4A48-8652-F382B69C09FD}" presName="FiveNodes_1_text" presStyleLbl="node1" presStyleIdx="4" presStyleCnt="5">
        <dgm:presLayoutVars>
          <dgm:bulletEnabled val="1"/>
        </dgm:presLayoutVars>
      </dgm:prSet>
      <dgm:spPr/>
      <dgm:t>
        <a:bodyPr/>
        <a:lstStyle/>
        <a:p>
          <a:endParaRPr lang="en-US"/>
        </a:p>
      </dgm:t>
    </dgm:pt>
    <dgm:pt modelId="{DA90C4DD-5D36-4391-901E-9A2F7F8FECE3}" type="pres">
      <dgm:prSet presAssocID="{D6871D85-71DB-4A48-8652-F382B69C09FD}" presName="FiveNodes_2_text" presStyleLbl="node1" presStyleIdx="4" presStyleCnt="5">
        <dgm:presLayoutVars>
          <dgm:bulletEnabled val="1"/>
        </dgm:presLayoutVars>
      </dgm:prSet>
      <dgm:spPr/>
      <dgm:t>
        <a:bodyPr/>
        <a:lstStyle/>
        <a:p>
          <a:endParaRPr lang="en-US"/>
        </a:p>
      </dgm:t>
    </dgm:pt>
    <dgm:pt modelId="{D8AC6831-C797-44FC-9132-8ABE8E3BBFF1}" type="pres">
      <dgm:prSet presAssocID="{D6871D85-71DB-4A48-8652-F382B69C09FD}" presName="FiveNodes_3_text" presStyleLbl="node1" presStyleIdx="4" presStyleCnt="5">
        <dgm:presLayoutVars>
          <dgm:bulletEnabled val="1"/>
        </dgm:presLayoutVars>
      </dgm:prSet>
      <dgm:spPr/>
      <dgm:t>
        <a:bodyPr/>
        <a:lstStyle/>
        <a:p>
          <a:endParaRPr lang="en-US"/>
        </a:p>
      </dgm:t>
    </dgm:pt>
    <dgm:pt modelId="{4823DDA8-8CB1-4F18-A843-A72C7EE30C4B}" type="pres">
      <dgm:prSet presAssocID="{D6871D85-71DB-4A48-8652-F382B69C09FD}" presName="FiveNodes_4_text" presStyleLbl="node1" presStyleIdx="4" presStyleCnt="5">
        <dgm:presLayoutVars>
          <dgm:bulletEnabled val="1"/>
        </dgm:presLayoutVars>
      </dgm:prSet>
      <dgm:spPr/>
      <dgm:t>
        <a:bodyPr/>
        <a:lstStyle/>
        <a:p>
          <a:endParaRPr lang="en-US"/>
        </a:p>
      </dgm:t>
    </dgm:pt>
    <dgm:pt modelId="{2B53D33A-2F62-4768-B65A-FCAFEC0F1094}" type="pres">
      <dgm:prSet presAssocID="{D6871D85-71DB-4A48-8652-F382B69C09FD}" presName="FiveNodes_5_text" presStyleLbl="node1" presStyleIdx="4" presStyleCnt="5">
        <dgm:presLayoutVars>
          <dgm:bulletEnabled val="1"/>
        </dgm:presLayoutVars>
      </dgm:prSet>
      <dgm:spPr/>
      <dgm:t>
        <a:bodyPr/>
        <a:lstStyle/>
        <a:p>
          <a:endParaRPr lang="en-US"/>
        </a:p>
      </dgm:t>
    </dgm:pt>
  </dgm:ptLst>
  <dgm:cxnLst>
    <dgm:cxn modelId="{C9BD85DC-FEC4-4AD6-82D1-DF0053529B87}" srcId="{D6871D85-71DB-4A48-8652-F382B69C09FD}" destId="{E9B927B2-BB03-4647-873A-3541CA584CC1}" srcOrd="0" destOrd="0" parTransId="{471EC7A1-843C-4BAE-BA84-3B2BBE091B09}" sibTransId="{542F8105-24DB-4750-93B8-9F294EB55C48}"/>
    <dgm:cxn modelId="{AD7D9215-08F8-4B43-AE8A-AB2BBF9E84F8}" type="presOf" srcId="{CBE5DE50-3F98-461C-909A-EC3611DE6137}" destId="{DA90C4DD-5D36-4391-901E-9A2F7F8FECE3}" srcOrd="1" destOrd="0" presId="urn:microsoft.com/office/officeart/2005/8/layout/vProcess5"/>
    <dgm:cxn modelId="{71F497C1-DEE0-4A11-BF6C-DA961B5EF83D}" type="presOf" srcId="{0B18E16E-0EAD-4354-A144-B44BBA77C8CD}" destId="{84BB83C5-DA06-4360-8F0A-85EDBB43DF40}" srcOrd="0" destOrd="0" presId="urn:microsoft.com/office/officeart/2005/8/layout/vProcess5"/>
    <dgm:cxn modelId="{BB156346-4C1C-49BB-BEED-E59FD016922A}" type="presOf" srcId="{9715CF81-6F3B-4EC5-8557-B5248A4ED038}" destId="{78B65881-1CB6-45DB-92F9-C47B25F1B2DC}" srcOrd="0" destOrd="0" presId="urn:microsoft.com/office/officeart/2005/8/layout/vProcess5"/>
    <dgm:cxn modelId="{A538D317-6FDB-43F3-91F2-8133B8602A10}" type="presOf" srcId="{E9B927B2-BB03-4647-873A-3541CA584CC1}" destId="{3E775393-AC43-482C-A46A-D5761FB35CA8}" srcOrd="0" destOrd="0" presId="urn:microsoft.com/office/officeart/2005/8/layout/vProcess5"/>
    <dgm:cxn modelId="{F25E2710-E6B2-40BB-8BE5-A2067021FCF2}" srcId="{D6871D85-71DB-4A48-8652-F382B69C09FD}" destId="{F74BFBEF-B0E4-4183-BF0F-E734AF28E37F}" srcOrd="4" destOrd="0" parTransId="{83ACA893-98EA-4FF0-868B-0EA00E90713A}" sibTransId="{2E805000-515F-4288-A8B2-357CAED5A672}"/>
    <dgm:cxn modelId="{B10FB25C-D2A0-42C4-90CF-D4CD5C94247F}" type="presOf" srcId="{F74BFBEF-B0E4-4183-BF0F-E734AF28E37F}" destId="{F85B0AE3-9ADE-4639-A1E1-FAC81F055EFA}" srcOrd="0" destOrd="0" presId="urn:microsoft.com/office/officeart/2005/8/layout/vProcess5"/>
    <dgm:cxn modelId="{30B0786A-B4D1-4637-8029-B513E73B3B17}" type="presOf" srcId="{F74BFBEF-B0E4-4183-BF0F-E734AF28E37F}" destId="{2B53D33A-2F62-4768-B65A-FCAFEC0F1094}" srcOrd="1" destOrd="0" presId="urn:microsoft.com/office/officeart/2005/8/layout/vProcess5"/>
    <dgm:cxn modelId="{5B059E5D-323D-45D4-A625-FF21C16763A4}" type="presOf" srcId="{E9B927B2-BB03-4647-873A-3541CA584CC1}" destId="{453EA3DA-7B29-407A-A584-675C97ABCE8C}" srcOrd="1" destOrd="0" presId="urn:microsoft.com/office/officeart/2005/8/layout/vProcess5"/>
    <dgm:cxn modelId="{5769783B-24AC-4B5E-ADF2-3E10E5800C2E}" type="presOf" srcId="{CBE5DE50-3F98-461C-909A-EC3611DE6137}" destId="{E5997BC3-8EB1-4604-9CC1-21126259CB78}" srcOrd="0" destOrd="0" presId="urn:microsoft.com/office/officeart/2005/8/layout/vProcess5"/>
    <dgm:cxn modelId="{7174CA04-DED1-465E-A20E-9EA67031B141}" srcId="{D6871D85-71DB-4A48-8652-F382B69C09FD}" destId="{DE0FFB23-185E-487C-8C94-423C7BA61E25}" srcOrd="2" destOrd="0" parTransId="{48832396-200F-4187-9628-3EE90DF47BC0}" sibTransId="{9715CF81-6F3B-4EC5-8557-B5248A4ED038}"/>
    <dgm:cxn modelId="{E1FCAB4F-CDB1-4633-B978-5DC5AEA6A796}" srcId="{D6871D85-71DB-4A48-8652-F382B69C09FD}" destId="{CBE5DE50-3F98-461C-909A-EC3611DE6137}" srcOrd="1" destOrd="0" parTransId="{8FE3C5BC-D617-4904-B3E9-04AEC6F65A9A}" sibTransId="{0DD69CC2-998E-4D8A-8515-2D45596CE21D}"/>
    <dgm:cxn modelId="{CD63B323-0366-47BA-8C93-D651260AAEF4}" type="presOf" srcId="{00E5C187-DEF1-402C-9209-DE110F1D3567}" destId="{406B555F-0830-4BF6-82E1-2711C1B7B1D0}" srcOrd="0" destOrd="0" presId="urn:microsoft.com/office/officeart/2005/8/layout/vProcess5"/>
    <dgm:cxn modelId="{8BAEC511-6BDE-449F-85A4-E278D286D6CE}" type="presOf" srcId="{542F8105-24DB-4750-93B8-9F294EB55C48}" destId="{5944A74F-4BDC-49D2-8F1B-194AFACDD1AD}" srcOrd="0" destOrd="0" presId="urn:microsoft.com/office/officeart/2005/8/layout/vProcess5"/>
    <dgm:cxn modelId="{EBB61DCE-1331-487F-9E94-2E7BFFC217D4}" type="presOf" srcId="{0DD69CC2-998E-4D8A-8515-2D45596CE21D}" destId="{20B8122F-67A9-45FA-B490-E4C2C56AB927}" srcOrd="0" destOrd="0" presId="urn:microsoft.com/office/officeart/2005/8/layout/vProcess5"/>
    <dgm:cxn modelId="{107DFACD-9360-4E99-B684-BEAD90302EFA}" type="presOf" srcId="{DE0FFB23-185E-487C-8C94-423C7BA61E25}" destId="{D8AC6831-C797-44FC-9132-8ABE8E3BBFF1}" srcOrd="1" destOrd="0" presId="urn:microsoft.com/office/officeart/2005/8/layout/vProcess5"/>
    <dgm:cxn modelId="{8924E59A-046D-4687-A714-0260F72B2E0D}" type="presOf" srcId="{DE0FFB23-185E-487C-8C94-423C7BA61E25}" destId="{A47474F8-449D-4EAA-801B-74A187561AC2}" srcOrd="0" destOrd="0" presId="urn:microsoft.com/office/officeart/2005/8/layout/vProcess5"/>
    <dgm:cxn modelId="{E678C140-B58D-4E60-AE08-E6C87C8CC648}" type="presOf" srcId="{00E5C187-DEF1-402C-9209-DE110F1D3567}" destId="{4823DDA8-8CB1-4F18-A843-A72C7EE30C4B}" srcOrd="1" destOrd="0" presId="urn:microsoft.com/office/officeart/2005/8/layout/vProcess5"/>
    <dgm:cxn modelId="{F1DB9F79-24C7-414D-A19D-5F40C6F5F4CD}" type="presOf" srcId="{D6871D85-71DB-4A48-8652-F382B69C09FD}" destId="{61CF2587-1ED6-4FF1-AFAB-CDA3148B11BC}" srcOrd="0" destOrd="0" presId="urn:microsoft.com/office/officeart/2005/8/layout/vProcess5"/>
    <dgm:cxn modelId="{7697DC30-7263-43DB-8374-41C560EC291D}" srcId="{D6871D85-71DB-4A48-8652-F382B69C09FD}" destId="{00E5C187-DEF1-402C-9209-DE110F1D3567}" srcOrd="3" destOrd="0" parTransId="{B0D78DF9-2658-4A2A-BBE5-8BD49059278B}" sibTransId="{0B18E16E-0EAD-4354-A144-B44BBA77C8CD}"/>
    <dgm:cxn modelId="{77641CAB-C019-4DCE-A048-7F415E91E252}" type="presParOf" srcId="{61CF2587-1ED6-4FF1-AFAB-CDA3148B11BC}" destId="{58259004-E571-46BE-AE1E-C6402D0FD786}" srcOrd="0" destOrd="0" presId="urn:microsoft.com/office/officeart/2005/8/layout/vProcess5"/>
    <dgm:cxn modelId="{B98E770A-B910-47CC-9D63-34E3376BD7FF}" type="presParOf" srcId="{61CF2587-1ED6-4FF1-AFAB-CDA3148B11BC}" destId="{3E775393-AC43-482C-A46A-D5761FB35CA8}" srcOrd="1" destOrd="0" presId="urn:microsoft.com/office/officeart/2005/8/layout/vProcess5"/>
    <dgm:cxn modelId="{C27C9B1D-F6CA-40F3-9485-436A07E46E7F}" type="presParOf" srcId="{61CF2587-1ED6-4FF1-AFAB-CDA3148B11BC}" destId="{E5997BC3-8EB1-4604-9CC1-21126259CB78}" srcOrd="2" destOrd="0" presId="urn:microsoft.com/office/officeart/2005/8/layout/vProcess5"/>
    <dgm:cxn modelId="{F9B0320F-182C-4E50-AF95-15D6F0A9041A}" type="presParOf" srcId="{61CF2587-1ED6-4FF1-AFAB-CDA3148B11BC}" destId="{A47474F8-449D-4EAA-801B-74A187561AC2}" srcOrd="3" destOrd="0" presId="urn:microsoft.com/office/officeart/2005/8/layout/vProcess5"/>
    <dgm:cxn modelId="{F09D4D12-DE96-4C9D-8B48-B71112B6F78A}" type="presParOf" srcId="{61CF2587-1ED6-4FF1-AFAB-CDA3148B11BC}" destId="{406B555F-0830-4BF6-82E1-2711C1B7B1D0}" srcOrd="4" destOrd="0" presId="urn:microsoft.com/office/officeart/2005/8/layout/vProcess5"/>
    <dgm:cxn modelId="{878571BE-3E9B-4D80-8EA5-0CE8E429EF40}" type="presParOf" srcId="{61CF2587-1ED6-4FF1-AFAB-CDA3148B11BC}" destId="{F85B0AE3-9ADE-4639-A1E1-FAC81F055EFA}" srcOrd="5" destOrd="0" presId="urn:microsoft.com/office/officeart/2005/8/layout/vProcess5"/>
    <dgm:cxn modelId="{8C73AF5A-8D4B-4AC5-AE1F-D13A71931B3C}" type="presParOf" srcId="{61CF2587-1ED6-4FF1-AFAB-CDA3148B11BC}" destId="{5944A74F-4BDC-49D2-8F1B-194AFACDD1AD}" srcOrd="6" destOrd="0" presId="urn:microsoft.com/office/officeart/2005/8/layout/vProcess5"/>
    <dgm:cxn modelId="{1F4DA1B8-EF61-41EF-8DA1-362C6249BB1E}" type="presParOf" srcId="{61CF2587-1ED6-4FF1-AFAB-CDA3148B11BC}" destId="{20B8122F-67A9-45FA-B490-E4C2C56AB927}" srcOrd="7" destOrd="0" presId="urn:microsoft.com/office/officeart/2005/8/layout/vProcess5"/>
    <dgm:cxn modelId="{E3B07095-5F67-4844-BC52-F562F56CB30B}" type="presParOf" srcId="{61CF2587-1ED6-4FF1-AFAB-CDA3148B11BC}" destId="{78B65881-1CB6-45DB-92F9-C47B25F1B2DC}" srcOrd="8" destOrd="0" presId="urn:microsoft.com/office/officeart/2005/8/layout/vProcess5"/>
    <dgm:cxn modelId="{D0D62B39-6434-4620-AA67-BE11C6BC3DA5}" type="presParOf" srcId="{61CF2587-1ED6-4FF1-AFAB-CDA3148B11BC}" destId="{84BB83C5-DA06-4360-8F0A-85EDBB43DF40}" srcOrd="9" destOrd="0" presId="urn:microsoft.com/office/officeart/2005/8/layout/vProcess5"/>
    <dgm:cxn modelId="{06C90654-EA6C-4A2C-8115-0738F4D7F91C}" type="presParOf" srcId="{61CF2587-1ED6-4FF1-AFAB-CDA3148B11BC}" destId="{453EA3DA-7B29-407A-A584-675C97ABCE8C}" srcOrd="10" destOrd="0" presId="urn:microsoft.com/office/officeart/2005/8/layout/vProcess5"/>
    <dgm:cxn modelId="{3A81E6C5-DF91-4681-B647-23EE81DBA518}" type="presParOf" srcId="{61CF2587-1ED6-4FF1-AFAB-CDA3148B11BC}" destId="{DA90C4DD-5D36-4391-901E-9A2F7F8FECE3}" srcOrd="11" destOrd="0" presId="urn:microsoft.com/office/officeart/2005/8/layout/vProcess5"/>
    <dgm:cxn modelId="{CA3848C9-AEB3-425F-9029-11F5FE752B09}" type="presParOf" srcId="{61CF2587-1ED6-4FF1-AFAB-CDA3148B11BC}" destId="{D8AC6831-C797-44FC-9132-8ABE8E3BBFF1}" srcOrd="12" destOrd="0" presId="urn:microsoft.com/office/officeart/2005/8/layout/vProcess5"/>
    <dgm:cxn modelId="{FC6C1E7A-4182-4234-BA4F-7FEC36627BDA}" type="presParOf" srcId="{61CF2587-1ED6-4FF1-AFAB-CDA3148B11BC}" destId="{4823DDA8-8CB1-4F18-A843-A72C7EE30C4B}" srcOrd="13" destOrd="0" presId="urn:microsoft.com/office/officeart/2005/8/layout/vProcess5"/>
    <dgm:cxn modelId="{E75EC0ED-836B-4890-A29A-06FC3F3C67EF}" type="presParOf" srcId="{61CF2587-1ED6-4FF1-AFAB-CDA3148B11BC}" destId="{2B53D33A-2F62-4768-B65A-FCAFEC0F1094}"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7BC4550-3C70-4078-8036-39A652BB56BA}"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786F2E04-121B-4235-AA54-EF361C0ADCD8}">
      <dgm:prSet phldrT="[Text]"/>
      <dgm:spPr/>
      <dgm:t>
        <a:bodyPr/>
        <a:lstStyle/>
        <a:p>
          <a:r>
            <a:rPr lang="en-US" b="1" i="0" dirty="0" smtClean="0"/>
            <a:t>Reduce dietary intake of sodium (salt)</a:t>
          </a:r>
          <a:endParaRPr lang="en-US" dirty="0"/>
        </a:p>
      </dgm:t>
    </dgm:pt>
    <dgm:pt modelId="{1FC3DC97-E900-4764-8401-957C2581DC9B}" type="parTrans" cxnId="{2F24CF43-E1EA-4E69-B0B3-4F24C8D29DD7}">
      <dgm:prSet/>
      <dgm:spPr/>
      <dgm:t>
        <a:bodyPr/>
        <a:lstStyle/>
        <a:p>
          <a:endParaRPr lang="en-US"/>
        </a:p>
      </dgm:t>
    </dgm:pt>
    <dgm:pt modelId="{F789CEDE-6024-431D-B29C-01C920972005}" type="sibTrans" cxnId="{2F24CF43-E1EA-4E69-B0B3-4F24C8D29DD7}">
      <dgm:prSet/>
      <dgm:spPr/>
      <dgm:t>
        <a:bodyPr/>
        <a:lstStyle/>
        <a:p>
          <a:endParaRPr lang="en-US"/>
        </a:p>
      </dgm:t>
    </dgm:pt>
    <dgm:pt modelId="{42027DD4-34D5-49E7-83F0-381B90F3880A}">
      <dgm:prSet phldrT="[Text]"/>
      <dgm:spPr/>
      <dgm:t>
        <a:bodyPr/>
        <a:lstStyle/>
        <a:p>
          <a:r>
            <a:rPr lang="en-US" b="0" i="0" dirty="0" smtClean="0"/>
            <a:t>Read nutrition labels and choose food with lower sodium content</a:t>
          </a:r>
          <a:endParaRPr lang="en-US" dirty="0"/>
        </a:p>
      </dgm:t>
    </dgm:pt>
    <dgm:pt modelId="{179E8E6E-A8C4-46BB-A562-ED798F331917}" type="parTrans" cxnId="{749C9978-90D9-4DF4-B9EE-EB5642A5792D}">
      <dgm:prSet/>
      <dgm:spPr/>
      <dgm:t>
        <a:bodyPr/>
        <a:lstStyle/>
        <a:p>
          <a:endParaRPr lang="en-US"/>
        </a:p>
      </dgm:t>
    </dgm:pt>
    <dgm:pt modelId="{CA5C6D6A-FD09-445B-81B1-CAB672868BB2}" type="sibTrans" cxnId="{749C9978-90D9-4DF4-B9EE-EB5642A5792D}">
      <dgm:prSet/>
      <dgm:spPr/>
      <dgm:t>
        <a:bodyPr/>
        <a:lstStyle/>
        <a:p>
          <a:endParaRPr lang="en-US"/>
        </a:p>
      </dgm:t>
    </dgm:pt>
    <dgm:pt modelId="{06B00332-9679-49B9-B326-C32EEA033A4D}">
      <dgm:prSet phldrT="[Text]"/>
      <dgm:spPr/>
      <dgm:t>
        <a:bodyPr/>
        <a:lstStyle/>
        <a:p>
          <a:r>
            <a:rPr lang="en-US" b="0" i="0" dirty="0" smtClean="0"/>
            <a:t>Change dietary habits by reducing the amount of salt or sodium-containing seasonings added to food</a:t>
          </a:r>
          <a:endParaRPr lang="en-US" dirty="0"/>
        </a:p>
      </dgm:t>
    </dgm:pt>
    <dgm:pt modelId="{AC3209B8-F35B-405F-AF86-0F2D2A8C0F13}" type="parTrans" cxnId="{E6CC95EF-EDFE-42F4-89F8-953151AF152C}">
      <dgm:prSet/>
      <dgm:spPr/>
      <dgm:t>
        <a:bodyPr/>
        <a:lstStyle/>
        <a:p>
          <a:endParaRPr lang="en-US"/>
        </a:p>
      </dgm:t>
    </dgm:pt>
    <dgm:pt modelId="{797EF877-56EF-4ECD-9D12-7D248D363800}" type="sibTrans" cxnId="{E6CC95EF-EDFE-42F4-89F8-953151AF152C}">
      <dgm:prSet/>
      <dgm:spPr/>
      <dgm:t>
        <a:bodyPr/>
        <a:lstStyle/>
        <a:p>
          <a:endParaRPr lang="en-US"/>
        </a:p>
      </dgm:t>
    </dgm:pt>
    <dgm:pt modelId="{53D677E3-CA8E-4D68-AD65-82DDD2FAE53C}">
      <dgm:prSet phldrT="[Text]"/>
      <dgm:spPr/>
      <dgm:t>
        <a:bodyPr/>
        <a:lstStyle/>
        <a:p>
          <a:r>
            <a:rPr lang="en-US" b="0" i="0" dirty="0" smtClean="0"/>
            <a:t>Use natural ingredients (e.g. garlic, ginger, lemon/lime juice, parsley) to replace seasonings and sauce </a:t>
          </a:r>
          <a:endParaRPr lang="en-US" dirty="0"/>
        </a:p>
      </dgm:t>
    </dgm:pt>
    <dgm:pt modelId="{F0ADD7AE-33E2-4B9E-9778-EBFAD82F0D4C}" type="parTrans" cxnId="{18487CB6-5A54-4B2C-8B55-FC172B424E26}">
      <dgm:prSet/>
      <dgm:spPr/>
      <dgm:t>
        <a:bodyPr/>
        <a:lstStyle/>
        <a:p>
          <a:endParaRPr lang="en-US"/>
        </a:p>
      </dgm:t>
    </dgm:pt>
    <dgm:pt modelId="{CB01B34A-E12D-4A08-A205-E5BBFD8866FF}" type="sibTrans" cxnId="{18487CB6-5A54-4B2C-8B55-FC172B424E26}">
      <dgm:prSet/>
      <dgm:spPr/>
      <dgm:t>
        <a:bodyPr/>
        <a:lstStyle/>
        <a:p>
          <a:endParaRPr lang="en-US"/>
        </a:p>
      </dgm:t>
    </dgm:pt>
    <dgm:pt modelId="{3F394713-DCDC-4B57-AC61-C3B46E8A1A4A}">
      <dgm:prSet phldrT="[Text]"/>
      <dgm:spPr/>
      <dgm:t>
        <a:bodyPr/>
        <a:lstStyle/>
        <a:p>
          <a:r>
            <a:rPr lang="en-US" b="0" i="0" dirty="0" smtClean="0"/>
            <a:t>Reduce the intake of processed food</a:t>
          </a:r>
          <a:endParaRPr lang="en-US" dirty="0"/>
        </a:p>
      </dgm:t>
    </dgm:pt>
    <dgm:pt modelId="{2E850952-FFF5-4F64-809D-0D6DDDC60073}" type="parTrans" cxnId="{F4606844-DBBA-4DDC-B4E3-EB677D2DF2E4}">
      <dgm:prSet/>
      <dgm:spPr/>
      <dgm:t>
        <a:bodyPr/>
        <a:lstStyle/>
        <a:p>
          <a:endParaRPr lang="en-US"/>
        </a:p>
      </dgm:t>
    </dgm:pt>
    <dgm:pt modelId="{912653CB-4ACB-4C6F-90B5-85461342C4F3}" type="sibTrans" cxnId="{F4606844-DBBA-4DDC-B4E3-EB677D2DF2E4}">
      <dgm:prSet/>
      <dgm:spPr/>
      <dgm:t>
        <a:bodyPr/>
        <a:lstStyle/>
        <a:p>
          <a:endParaRPr lang="en-US"/>
        </a:p>
      </dgm:t>
    </dgm:pt>
    <dgm:pt modelId="{3853387A-E2BC-4061-BFDA-A755D3FFD8ED}" type="pres">
      <dgm:prSet presAssocID="{E7BC4550-3C70-4078-8036-39A652BB56BA}" presName="cycle" presStyleCnt="0">
        <dgm:presLayoutVars>
          <dgm:chMax val="1"/>
          <dgm:dir/>
          <dgm:animLvl val="ctr"/>
          <dgm:resizeHandles val="exact"/>
        </dgm:presLayoutVars>
      </dgm:prSet>
      <dgm:spPr/>
      <dgm:t>
        <a:bodyPr/>
        <a:lstStyle/>
        <a:p>
          <a:endParaRPr lang="en-US"/>
        </a:p>
      </dgm:t>
    </dgm:pt>
    <dgm:pt modelId="{A9333EB7-7FE6-465C-9BFB-053FCCE3636F}" type="pres">
      <dgm:prSet presAssocID="{786F2E04-121B-4235-AA54-EF361C0ADCD8}" presName="centerShape" presStyleLbl="node0" presStyleIdx="0" presStyleCnt="1"/>
      <dgm:spPr/>
      <dgm:t>
        <a:bodyPr/>
        <a:lstStyle/>
        <a:p>
          <a:endParaRPr lang="en-US"/>
        </a:p>
      </dgm:t>
    </dgm:pt>
    <dgm:pt modelId="{564D33FA-CEF9-4C0D-9EDC-33F65BCE926D}" type="pres">
      <dgm:prSet presAssocID="{179E8E6E-A8C4-46BB-A562-ED798F331917}" presName="parTrans" presStyleLbl="bgSibTrans2D1" presStyleIdx="0" presStyleCnt="4"/>
      <dgm:spPr/>
      <dgm:t>
        <a:bodyPr/>
        <a:lstStyle/>
        <a:p>
          <a:endParaRPr lang="en-US"/>
        </a:p>
      </dgm:t>
    </dgm:pt>
    <dgm:pt modelId="{BC298580-DF47-4561-9C53-1A32C44DC708}" type="pres">
      <dgm:prSet presAssocID="{42027DD4-34D5-49E7-83F0-381B90F3880A}" presName="node" presStyleLbl="node1" presStyleIdx="0" presStyleCnt="4">
        <dgm:presLayoutVars>
          <dgm:bulletEnabled val="1"/>
        </dgm:presLayoutVars>
      </dgm:prSet>
      <dgm:spPr/>
      <dgm:t>
        <a:bodyPr/>
        <a:lstStyle/>
        <a:p>
          <a:endParaRPr lang="en-US"/>
        </a:p>
      </dgm:t>
    </dgm:pt>
    <dgm:pt modelId="{56E3BA78-40AE-4A28-A523-1CE2E36A1CA6}" type="pres">
      <dgm:prSet presAssocID="{AC3209B8-F35B-405F-AF86-0F2D2A8C0F13}" presName="parTrans" presStyleLbl="bgSibTrans2D1" presStyleIdx="1" presStyleCnt="4"/>
      <dgm:spPr/>
      <dgm:t>
        <a:bodyPr/>
        <a:lstStyle/>
        <a:p>
          <a:endParaRPr lang="en-US"/>
        </a:p>
      </dgm:t>
    </dgm:pt>
    <dgm:pt modelId="{FA38FDE5-0534-4F64-BDE0-6CCDF68C1D45}" type="pres">
      <dgm:prSet presAssocID="{06B00332-9679-49B9-B326-C32EEA033A4D}" presName="node" presStyleLbl="node1" presStyleIdx="1" presStyleCnt="4">
        <dgm:presLayoutVars>
          <dgm:bulletEnabled val="1"/>
        </dgm:presLayoutVars>
      </dgm:prSet>
      <dgm:spPr/>
      <dgm:t>
        <a:bodyPr/>
        <a:lstStyle/>
        <a:p>
          <a:endParaRPr lang="en-US"/>
        </a:p>
      </dgm:t>
    </dgm:pt>
    <dgm:pt modelId="{A6B71C28-7DC5-45DB-B09F-F489DC5B9C31}" type="pres">
      <dgm:prSet presAssocID="{F0ADD7AE-33E2-4B9E-9778-EBFAD82F0D4C}" presName="parTrans" presStyleLbl="bgSibTrans2D1" presStyleIdx="2" presStyleCnt="4"/>
      <dgm:spPr/>
      <dgm:t>
        <a:bodyPr/>
        <a:lstStyle/>
        <a:p>
          <a:endParaRPr lang="en-US"/>
        </a:p>
      </dgm:t>
    </dgm:pt>
    <dgm:pt modelId="{EBEACA1D-18C7-4D9E-B665-500FCBE5A938}" type="pres">
      <dgm:prSet presAssocID="{53D677E3-CA8E-4D68-AD65-82DDD2FAE53C}" presName="node" presStyleLbl="node1" presStyleIdx="2" presStyleCnt="4">
        <dgm:presLayoutVars>
          <dgm:bulletEnabled val="1"/>
        </dgm:presLayoutVars>
      </dgm:prSet>
      <dgm:spPr/>
      <dgm:t>
        <a:bodyPr/>
        <a:lstStyle/>
        <a:p>
          <a:endParaRPr lang="en-US"/>
        </a:p>
      </dgm:t>
    </dgm:pt>
    <dgm:pt modelId="{4BD25CE2-7F04-4691-887C-C899ED20C31C}" type="pres">
      <dgm:prSet presAssocID="{2E850952-FFF5-4F64-809D-0D6DDDC60073}" presName="parTrans" presStyleLbl="bgSibTrans2D1" presStyleIdx="3" presStyleCnt="4"/>
      <dgm:spPr/>
      <dgm:t>
        <a:bodyPr/>
        <a:lstStyle/>
        <a:p>
          <a:endParaRPr lang="en-US"/>
        </a:p>
      </dgm:t>
    </dgm:pt>
    <dgm:pt modelId="{84D6B482-107E-482A-BECB-139A03F08B4A}" type="pres">
      <dgm:prSet presAssocID="{3F394713-DCDC-4B57-AC61-C3B46E8A1A4A}" presName="node" presStyleLbl="node1" presStyleIdx="3" presStyleCnt="4">
        <dgm:presLayoutVars>
          <dgm:bulletEnabled val="1"/>
        </dgm:presLayoutVars>
      </dgm:prSet>
      <dgm:spPr/>
      <dgm:t>
        <a:bodyPr/>
        <a:lstStyle/>
        <a:p>
          <a:endParaRPr lang="en-US"/>
        </a:p>
      </dgm:t>
    </dgm:pt>
  </dgm:ptLst>
  <dgm:cxnLst>
    <dgm:cxn modelId="{E547C4E4-C042-48E8-A211-7E8C7049D85C}" type="presOf" srcId="{06B00332-9679-49B9-B326-C32EEA033A4D}" destId="{FA38FDE5-0534-4F64-BDE0-6CCDF68C1D45}" srcOrd="0" destOrd="0" presId="urn:microsoft.com/office/officeart/2005/8/layout/radial4"/>
    <dgm:cxn modelId="{F4606844-DBBA-4DDC-B4E3-EB677D2DF2E4}" srcId="{786F2E04-121B-4235-AA54-EF361C0ADCD8}" destId="{3F394713-DCDC-4B57-AC61-C3B46E8A1A4A}" srcOrd="3" destOrd="0" parTransId="{2E850952-FFF5-4F64-809D-0D6DDDC60073}" sibTransId="{912653CB-4ACB-4C6F-90B5-85461342C4F3}"/>
    <dgm:cxn modelId="{CC6A8498-1FB6-4933-9E5F-46AB44000A12}" type="presOf" srcId="{F0ADD7AE-33E2-4B9E-9778-EBFAD82F0D4C}" destId="{A6B71C28-7DC5-45DB-B09F-F489DC5B9C31}" srcOrd="0" destOrd="0" presId="urn:microsoft.com/office/officeart/2005/8/layout/radial4"/>
    <dgm:cxn modelId="{A8732015-3E3F-43F7-B952-8DC8D3926939}" type="presOf" srcId="{3F394713-DCDC-4B57-AC61-C3B46E8A1A4A}" destId="{84D6B482-107E-482A-BECB-139A03F08B4A}" srcOrd="0" destOrd="0" presId="urn:microsoft.com/office/officeart/2005/8/layout/radial4"/>
    <dgm:cxn modelId="{645C37AE-2ED9-4BF7-883E-D0BE44C1813E}" type="presOf" srcId="{2E850952-FFF5-4F64-809D-0D6DDDC60073}" destId="{4BD25CE2-7F04-4691-887C-C899ED20C31C}" srcOrd="0" destOrd="0" presId="urn:microsoft.com/office/officeart/2005/8/layout/radial4"/>
    <dgm:cxn modelId="{2F24CF43-E1EA-4E69-B0B3-4F24C8D29DD7}" srcId="{E7BC4550-3C70-4078-8036-39A652BB56BA}" destId="{786F2E04-121B-4235-AA54-EF361C0ADCD8}" srcOrd="0" destOrd="0" parTransId="{1FC3DC97-E900-4764-8401-957C2581DC9B}" sibTransId="{F789CEDE-6024-431D-B29C-01C920972005}"/>
    <dgm:cxn modelId="{36C2D10B-3F2E-4572-BC6D-5A25DB8796ED}" type="presOf" srcId="{E7BC4550-3C70-4078-8036-39A652BB56BA}" destId="{3853387A-E2BC-4061-BFDA-A755D3FFD8ED}" srcOrd="0" destOrd="0" presId="urn:microsoft.com/office/officeart/2005/8/layout/radial4"/>
    <dgm:cxn modelId="{CBC87054-B6F3-4433-8883-C39DF5D0677E}" type="presOf" srcId="{53D677E3-CA8E-4D68-AD65-82DDD2FAE53C}" destId="{EBEACA1D-18C7-4D9E-B665-500FCBE5A938}" srcOrd="0" destOrd="0" presId="urn:microsoft.com/office/officeart/2005/8/layout/radial4"/>
    <dgm:cxn modelId="{749C9978-90D9-4DF4-B9EE-EB5642A5792D}" srcId="{786F2E04-121B-4235-AA54-EF361C0ADCD8}" destId="{42027DD4-34D5-49E7-83F0-381B90F3880A}" srcOrd="0" destOrd="0" parTransId="{179E8E6E-A8C4-46BB-A562-ED798F331917}" sibTransId="{CA5C6D6A-FD09-445B-81B1-CAB672868BB2}"/>
    <dgm:cxn modelId="{FF5FE985-2F05-4132-B962-6626E8A81C9F}" type="presOf" srcId="{42027DD4-34D5-49E7-83F0-381B90F3880A}" destId="{BC298580-DF47-4561-9C53-1A32C44DC708}" srcOrd="0" destOrd="0" presId="urn:microsoft.com/office/officeart/2005/8/layout/radial4"/>
    <dgm:cxn modelId="{6AB71CF4-4BFE-4B5E-B4E4-CCD3DB3D47B5}" type="presOf" srcId="{786F2E04-121B-4235-AA54-EF361C0ADCD8}" destId="{A9333EB7-7FE6-465C-9BFB-053FCCE3636F}" srcOrd="0" destOrd="0" presId="urn:microsoft.com/office/officeart/2005/8/layout/radial4"/>
    <dgm:cxn modelId="{18487CB6-5A54-4B2C-8B55-FC172B424E26}" srcId="{786F2E04-121B-4235-AA54-EF361C0ADCD8}" destId="{53D677E3-CA8E-4D68-AD65-82DDD2FAE53C}" srcOrd="2" destOrd="0" parTransId="{F0ADD7AE-33E2-4B9E-9778-EBFAD82F0D4C}" sibTransId="{CB01B34A-E12D-4A08-A205-E5BBFD8866FF}"/>
    <dgm:cxn modelId="{14EE1997-F2B7-4352-A55D-93529C52CE00}" type="presOf" srcId="{AC3209B8-F35B-405F-AF86-0F2D2A8C0F13}" destId="{56E3BA78-40AE-4A28-A523-1CE2E36A1CA6}" srcOrd="0" destOrd="0" presId="urn:microsoft.com/office/officeart/2005/8/layout/radial4"/>
    <dgm:cxn modelId="{E6CC95EF-EDFE-42F4-89F8-953151AF152C}" srcId="{786F2E04-121B-4235-AA54-EF361C0ADCD8}" destId="{06B00332-9679-49B9-B326-C32EEA033A4D}" srcOrd="1" destOrd="0" parTransId="{AC3209B8-F35B-405F-AF86-0F2D2A8C0F13}" sibTransId="{797EF877-56EF-4ECD-9D12-7D248D363800}"/>
    <dgm:cxn modelId="{8DB6229F-FCC4-4015-80B2-E5BB4D4A7C72}" type="presOf" srcId="{179E8E6E-A8C4-46BB-A562-ED798F331917}" destId="{564D33FA-CEF9-4C0D-9EDC-33F65BCE926D}" srcOrd="0" destOrd="0" presId="urn:microsoft.com/office/officeart/2005/8/layout/radial4"/>
    <dgm:cxn modelId="{46FC9F6F-AB3F-4AFF-9DBD-7CDD62415EEF}" type="presParOf" srcId="{3853387A-E2BC-4061-BFDA-A755D3FFD8ED}" destId="{A9333EB7-7FE6-465C-9BFB-053FCCE3636F}" srcOrd="0" destOrd="0" presId="urn:microsoft.com/office/officeart/2005/8/layout/radial4"/>
    <dgm:cxn modelId="{19A5105D-D2E9-4560-988C-C0D66D26778A}" type="presParOf" srcId="{3853387A-E2BC-4061-BFDA-A755D3FFD8ED}" destId="{564D33FA-CEF9-4C0D-9EDC-33F65BCE926D}" srcOrd="1" destOrd="0" presId="urn:microsoft.com/office/officeart/2005/8/layout/radial4"/>
    <dgm:cxn modelId="{88F24B8F-40A8-442B-8365-9FA82C110074}" type="presParOf" srcId="{3853387A-E2BC-4061-BFDA-A755D3FFD8ED}" destId="{BC298580-DF47-4561-9C53-1A32C44DC708}" srcOrd="2" destOrd="0" presId="urn:microsoft.com/office/officeart/2005/8/layout/radial4"/>
    <dgm:cxn modelId="{7299C741-90C6-428A-A747-0F428E1FEC50}" type="presParOf" srcId="{3853387A-E2BC-4061-BFDA-A755D3FFD8ED}" destId="{56E3BA78-40AE-4A28-A523-1CE2E36A1CA6}" srcOrd="3" destOrd="0" presId="urn:microsoft.com/office/officeart/2005/8/layout/radial4"/>
    <dgm:cxn modelId="{2D7633E1-6CBE-4270-A681-4097C70E864C}" type="presParOf" srcId="{3853387A-E2BC-4061-BFDA-A755D3FFD8ED}" destId="{FA38FDE5-0534-4F64-BDE0-6CCDF68C1D45}" srcOrd="4" destOrd="0" presId="urn:microsoft.com/office/officeart/2005/8/layout/radial4"/>
    <dgm:cxn modelId="{B8D5B58B-76E3-45A4-A27D-E8CBB02BA4E3}" type="presParOf" srcId="{3853387A-E2BC-4061-BFDA-A755D3FFD8ED}" destId="{A6B71C28-7DC5-45DB-B09F-F489DC5B9C31}" srcOrd="5" destOrd="0" presId="urn:microsoft.com/office/officeart/2005/8/layout/radial4"/>
    <dgm:cxn modelId="{09F54477-6048-45C5-8139-15021FA00AAF}" type="presParOf" srcId="{3853387A-E2BC-4061-BFDA-A755D3FFD8ED}" destId="{EBEACA1D-18C7-4D9E-B665-500FCBE5A938}" srcOrd="6" destOrd="0" presId="urn:microsoft.com/office/officeart/2005/8/layout/radial4"/>
    <dgm:cxn modelId="{38250466-7B1A-45F0-BFC6-2239675070CA}" type="presParOf" srcId="{3853387A-E2BC-4061-BFDA-A755D3FFD8ED}" destId="{4BD25CE2-7F04-4691-887C-C899ED20C31C}" srcOrd="7" destOrd="0" presId="urn:microsoft.com/office/officeart/2005/8/layout/radial4"/>
    <dgm:cxn modelId="{7E7D3EFE-AFCF-4156-B19B-3DC18F88A13E}" type="presParOf" srcId="{3853387A-E2BC-4061-BFDA-A755D3FFD8ED}" destId="{84D6B482-107E-482A-BECB-139A03F08B4A}"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BB1A59-FAF4-4383-AE07-A665D7F0DD92}">
      <dsp:nvSpPr>
        <dsp:cNvPr id="0" name=""/>
        <dsp:cNvSpPr/>
      </dsp:nvSpPr>
      <dsp:spPr>
        <a:xfrm>
          <a:off x="0" y="0"/>
          <a:ext cx="6583680" cy="9957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Shortage of iron intake</a:t>
          </a:r>
          <a:endParaRPr lang="en-US" sz="2600" kern="1200" dirty="0"/>
        </a:p>
      </dsp:txBody>
      <dsp:txXfrm>
        <a:off x="29163" y="29163"/>
        <a:ext cx="5425092" cy="937385"/>
      </dsp:txXfrm>
    </dsp:sp>
    <dsp:sp modelId="{DC77F1EC-8504-4171-96BE-AD047C5A218F}">
      <dsp:nvSpPr>
        <dsp:cNvPr id="0" name=""/>
        <dsp:cNvSpPr/>
      </dsp:nvSpPr>
      <dsp:spPr>
        <a:xfrm>
          <a:off x="551383" y="1176750"/>
          <a:ext cx="6583680" cy="9957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Inadequate amounts of haemoglobin are formed</a:t>
          </a:r>
          <a:endParaRPr lang="en-US" sz="2600" kern="1200" dirty="0"/>
        </a:p>
      </dsp:txBody>
      <dsp:txXfrm>
        <a:off x="580546" y="1205913"/>
        <a:ext cx="5326758" cy="937385"/>
      </dsp:txXfrm>
    </dsp:sp>
    <dsp:sp modelId="{3C1F7460-9BC6-4A25-B6FD-4ACC394467E6}">
      <dsp:nvSpPr>
        <dsp:cNvPr id="0" name=""/>
        <dsp:cNvSpPr/>
      </dsp:nvSpPr>
      <dsp:spPr>
        <a:xfrm>
          <a:off x="1094536" y="2353500"/>
          <a:ext cx="6583680" cy="9957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Blood is unable to carry sufficient oxygen to the cells</a:t>
          </a:r>
          <a:endParaRPr lang="en-US" sz="2600" kern="1200" dirty="0"/>
        </a:p>
      </dsp:txBody>
      <dsp:txXfrm>
        <a:off x="1123699" y="2382663"/>
        <a:ext cx="5334987" cy="937385"/>
      </dsp:txXfrm>
    </dsp:sp>
    <dsp:sp modelId="{234D0746-18F5-4CB8-8B45-3080BE3616FA}">
      <dsp:nvSpPr>
        <dsp:cNvPr id="0" name=""/>
        <dsp:cNvSpPr/>
      </dsp:nvSpPr>
      <dsp:spPr>
        <a:xfrm>
          <a:off x="1645920" y="3530251"/>
          <a:ext cx="6583680" cy="99571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kern="1200" dirty="0" smtClean="0"/>
            <a:t>The body becomes tired easily</a:t>
          </a:r>
          <a:endParaRPr lang="en-US" sz="2600" kern="1200" dirty="0"/>
        </a:p>
      </dsp:txBody>
      <dsp:txXfrm>
        <a:off x="1675083" y="3559414"/>
        <a:ext cx="5326758" cy="937385"/>
      </dsp:txXfrm>
    </dsp:sp>
    <dsp:sp modelId="{F69BB677-4B47-482F-984F-1B2CA2EAE314}">
      <dsp:nvSpPr>
        <dsp:cNvPr id="0" name=""/>
        <dsp:cNvSpPr/>
      </dsp:nvSpPr>
      <dsp:spPr>
        <a:xfrm>
          <a:off x="5936467" y="762624"/>
          <a:ext cx="647212" cy="64721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dirty="0"/>
        </a:p>
      </dsp:txBody>
      <dsp:txXfrm>
        <a:off x="6082090" y="762624"/>
        <a:ext cx="355966" cy="487027"/>
      </dsp:txXfrm>
    </dsp:sp>
    <dsp:sp modelId="{9628A61E-C061-4079-87DE-1CBECDD38A52}">
      <dsp:nvSpPr>
        <dsp:cNvPr id="0" name=""/>
        <dsp:cNvSpPr/>
      </dsp:nvSpPr>
      <dsp:spPr>
        <a:xfrm>
          <a:off x="6487850" y="1939375"/>
          <a:ext cx="647212" cy="64721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dirty="0"/>
        </a:p>
      </dsp:txBody>
      <dsp:txXfrm>
        <a:off x="6633473" y="1939375"/>
        <a:ext cx="355966" cy="487027"/>
      </dsp:txXfrm>
    </dsp:sp>
    <dsp:sp modelId="{9C40540D-69F6-4D8B-A8AE-07F4E04FE332}">
      <dsp:nvSpPr>
        <dsp:cNvPr id="0" name=""/>
        <dsp:cNvSpPr/>
      </dsp:nvSpPr>
      <dsp:spPr>
        <a:xfrm>
          <a:off x="7031004" y="3116125"/>
          <a:ext cx="647212" cy="64721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endParaRPr lang="en-US" sz="2900" kern="1200" dirty="0"/>
        </a:p>
      </dsp:txBody>
      <dsp:txXfrm>
        <a:off x="7176627" y="3116125"/>
        <a:ext cx="355966" cy="48702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887EA1-D39C-4FD1-B367-D07ECCB130E9}">
      <dsp:nvSpPr>
        <dsp:cNvPr id="0" name=""/>
        <dsp:cNvSpPr/>
      </dsp:nvSpPr>
      <dsp:spPr>
        <a:xfrm>
          <a:off x="0" y="0"/>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Inadequate intake of iodine</a:t>
          </a:r>
          <a:endParaRPr lang="en-US" sz="2100" kern="1200" dirty="0"/>
        </a:p>
      </dsp:txBody>
      <dsp:txXfrm>
        <a:off x="23861" y="23861"/>
        <a:ext cx="5362379" cy="766951"/>
      </dsp:txXfrm>
    </dsp:sp>
    <dsp:sp modelId="{1B0F1425-549B-477F-AAF3-FCDF47710C67}">
      <dsp:nvSpPr>
        <dsp:cNvPr id="0" name=""/>
        <dsp:cNvSpPr/>
      </dsp:nvSpPr>
      <dsp:spPr>
        <a:xfrm>
          <a:off x="473202" y="927822"/>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Thyroid tries to keep up with demand for thyroid hormone production</a:t>
          </a:r>
          <a:endParaRPr lang="en-US" sz="2100" kern="1200" dirty="0"/>
        </a:p>
      </dsp:txBody>
      <dsp:txXfrm>
        <a:off x="497063" y="951683"/>
        <a:ext cx="5286330" cy="766951"/>
      </dsp:txXfrm>
    </dsp:sp>
    <dsp:sp modelId="{F2325BCF-ECB3-4351-9B0B-CD7A2E7D12FD}">
      <dsp:nvSpPr>
        <dsp:cNvPr id="0" name=""/>
        <dsp:cNvSpPr/>
      </dsp:nvSpPr>
      <dsp:spPr>
        <a:xfrm>
          <a:off x="946404" y="1855644"/>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Thyroid progressively enlarges</a:t>
          </a:r>
          <a:endParaRPr lang="en-US" sz="2100" kern="1200" dirty="0"/>
        </a:p>
      </dsp:txBody>
      <dsp:txXfrm>
        <a:off x="970265" y="1879505"/>
        <a:ext cx="5286330" cy="766951"/>
      </dsp:txXfrm>
    </dsp:sp>
    <dsp:sp modelId="{E4AC4C33-6636-4EF4-84DA-DA35A826865E}">
      <dsp:nvSpPr>
        <dsp:cNvPr id="0" name=""/>
        <dsp:cNvSpPr/>
      </dsp:nvSpPr>
      <dsp:spPr>
        <a:xfrm>
          <a:off x="1419605" y="2783467"/>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Development of a goitre</a:t>
          </a:r>
          <a:endParaRPr lang="en-US" sz="2100" kern="1200" dirty="0"/>
        </a:p>
      </dsp:txBody>
      <dsp:txXfrm>
        <a:off x="1443466" y="2807328"/>
        <a:ext cx="5286330" cy="766951"/>
      </dsp:txXfrm>
    </dsp:sp>
    <dsp:sp modelId="{F910E2D8-1FED-4931-968F-57738528FDA2}">
      <dsp:nvSpPr>
        <dsp:cNvPr id="0" name=""/>
        <dsp:cNvSpPr/>
      </dsp:nvSpPr>
      <dsp:spPr>
        <a:xfrm>
          <a:off x="1892808" y="3711289"/>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Symptoms of choking, and difficulty in swallowing and breathing </a:t>
          </a:r>
          <a:endParaRPr lang="en-US" sz="2100" kern="1200" dirty="0"/>
        </a:p>
      </dsp:txBody>
      <dsp:txXfrm>
        <a:off x="1916669" y="3735150"/>
        <a:ext cx="5286330" cy="766951"/>
      </dsp:txXfrm>
    </dsp:sp>
    <dsp:sp modelId="{5181A40C-0A25-4B22-A061-988400D3BAC1}">
      <dsp:nvSpPr>
        <dsp:cNvPr id="0" name=""/>
        <dsp:cNvSpPr/>
      </dsp:nvSpPr>
      <dsp:spPr>
        <a:xfrm>
          <a:off x="5807254" y="595164"/>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5926400" y="595164"/>
        <a:ext cx="291245" cy="398477"/>
      </dsp:txXfrm>
    </dsp:sp>
    <dsp:sp modelId="{0E3EF402-27FD-4C8F-B52B-A34F280B309C}">
      <dsp:nvSpPr>
        <dsp:cNvPr id="0" name=""/>
        <dsp:cNvSpPr/>
      </dsp:nvSpPr>
      <dsp:spPr>
        <a:xfrm>
          <a:off x="6280456" y="1522986"/>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6399602" y="1522986"/>
        <a:ext cx="291245" cy="398477"/>
      </dsp:txXfrm>
    </dsp:sp>
    <dsp:sp modelId="{C616ECDF-5EB6-4394-A861-C22EA75D1756}">
      <dsp:nvSpPr>
        <dsp:cNvPr id="0" name=""/>
        <dsp:cNvSpPr/>
      </dsp:nvSpPr>
      <dsp:spPr>
        <a:xfrm>
          <a:off x="6753658" y="2437231"/>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6872804" y="2437231"/>
        <a:ext cx="291245" cy="398477"/>
      </dsp:txXfrm>
    </dsp:sp>
    <dsp:sp modelId="{7C8D0D84-DAD8-41CE-9BC2-1D45E12A872A}">
      <dsp:nvSpPr>
        <dsp:cNvPr id="0" name=""/>
        <dsp:cNvSpPr/>
      </dsp:nvSpPr>
      <dsp:spPr>
        <a:xfrm>
          <a:off x="7226860" y="3374105"/>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dirty="0"/>
        </a:p>
      </dsp:txBody>
      <dsp:txXfrm>
        <a:off x="7346006" y="3374105"/>
        <a:ext cx="291245" cy="39847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10ACE2-527E-4125-BA32-35620B7DD581}">
      <dsp:nvSpPr>
        <dsp:cNvPr id="0" name=""/>
        <dsp:cNvSpPr/>
      </dsp:nvSpPr>
      <dsp:spPr>
        <a:xfrm>
          <a:off x="3083005" y="2461550"/>
          <a:ext cx="2063588" cy="20635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b="0" i="0" kern="1200" dirty="0" smtClean="0"/>
            <a:t>Prevent against iodine deficiency </a:t>
          </a:r>
          <a:endParaRPr lang="en-US" sz="2500" kern="1200" dirty="0"/>
        </a:p>
      </dsp:txBody>
      <dsp:txXfrm>
        <a:off x="3385210" y="2763755"/>
        <a:ext cx="1459178" cy="1459178"/>
      </dsp:txXfrm>
    </dsp:sp>
    <dsp:sp modelId="{929D4CAC-3913-4ECC-813A-1DEAE0A63C9F}">
      <dsp:nvSpPr>
        <dsp:cNvPr id="0" name=""/>
        <dsp:cNvSpPr/>
      </dsp:nvSpPr>
      <dsp:spPr>
        <a:xfrm rot="12900000">
          <a:off x="1752980"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12C52D8-E26B-411B-A09A-F5350C3A8E95}">
      <dsp:nvSpPr>
        <dsp:cNvPr id="0" name=""/>
        <dsp:cNvSpPr/>
      </dsp:nvSpPr>
      <dsp:spPr>
        <a:xfrm>
          <a:off x="916039"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b="0" i="0" kern="1200" dirty="0" smtClean="0"/>
            <a:t>Eating foods high in iodine</a:t>
          </a:r>
          <a:endParaRPr lang="en-US" sz="2200" kern="1200" dirty="0"/>
        </a:p>
      </dsp:txBody>
      <dsp:txXfrm>
        <a:off x="961974" y="1201666"/>
        <a:ext cx="1868538" cy="1476457"/>
      </dsp:txXfrm>
    </dsp:sp>
    <dsp:sp modelId="{CC278DFB-EF8A-417B-87CE-943175BAD29F}">
      <dsp:nvSpPr>
        <dsp:cNvPr id="0" name=""/>
        <dsp:cNvSpPr/>
      </dsp:nvSpPr>
      <dsp:spPr>
        <a:xfrm rot="16200000">
          <a:off x="3322623" y="1283102"/>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E74C30B-4EA2-4671-A57D-994B98D161EE}">
      <dsp:nvSpPr>
        <dsp:cNvPr id="0" name=""/>
        <dsp:cNvSpPr/>
      </dsp:nvSpPr>
      <dsp:spPr>
        <a:xfrm>
          <a:off x="3134595" y="824"/>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b="0" i="0" kern="1200" dirty="0" smtClean="0"/>
            <a:t>Taking iodine supplement*</a:t>
          </a:r>
          <a:endParaRPr lang="en-US" sz="2200" kern="1200" dirty="0"/>
        </a:p>
      </dsp:txBody>
      <dsp:txXfrm>
        <a:off x="3180530" y="46759"/>
        <a:ext cx="1868538" cy="1476457"/>
      </dsp:txXfrm>
    </dsp:sp>
    <dsp:sp modelId="{1C8C4D42-B4EC-43D8-821B-414A73C53350}">
      <dsp:nvSpPr>
        <dsp:cNvPr id="0" name=""/>
        <dsp:cNvSpPr/>
      </dsp:nvSpPr>
      <dsp:spPr>
        <a:xfrm rot="19500000">
          <a:off x="4892267"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EDF9E3E-FDFE-41E7-9362-3983A6835C87}">
      <dsp:nvSpPr>
        <dsp:cNvPr id="0" name=""/>
        <dsp:cNvSpPr/>
      </dsp:nvSpPr>
      <dsp:spPr>
        <a:xfrm>
          <a:off x="5353151"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977900">
            <a:lnSpc>
              <a:spcPct val="90000"/>
            </a:lnSpc>
            <a:spcBef>
              <a:spcPct val="0"/>
            </a:spcBef>
            <a:spcAft>
              <a:spcPct val="35000"/>
            </a:spcAft>
          </a:pPr>
          <a:r>
            <a:rPr lang="en-US" sz="2200" b="0" i="0" kern="1200" dirty="0" smtClean="0">
              <a:solidFill>
                <a:schemeClr val="bg1"/>
              </a:solidFill>
            </a:rPr>
            <a:t>Introduction of iodised </a:t>
          </a:r>
          <a:r>
            <a:rPr lang="en-US" sz="2200" b="0" i="0" kern="1200" dirty="0" smtClean="0"/>
            <a:t>salt (only in North America)</a:t>
          </a:r>
          <a:endParaRPr lang="en-US" sz="2200" kern="1200" dirty="0"/>
        </a:p>
      </dsp:txBody>
      <dsp:txXfrm>
        <a:off x="5399086" y="1201666"/>
        <a:ext cx="1868538" cy="14764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265E7-5033-4C02-86DD-B4CF65F365C5}">
      <dsp:nvSpPr>
        <dsp:cNvPr id="0" name=""/>
        <dsp:cNvSpPr/>
      </dsp:nvSpPr>
      <dsp:spPr>
        <a:xfrm>
          <a:off x="3083005" y="2461550"/>
          <a:ext cx="2063588" cy="20635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Prevention of anaemia</a:t>
          </a:r>
          <a:endParaRPr lang="en-US" sz="2500" kern="1200" dirty="0"/>
        </a:p>
      </dsp:txBody>
      <dsp:txXfrm>
        <a:off x="3385210" y="2763755"/>
        <a:ext cx="1459178" cy="1459178"/>
      </dsp:txXfrm>
    </dsp:sp>
    <dsp:sp modelId="{394AEC1C-ED89-4029-92E4-29304A42A71E}">
      <dsp:nvSpPr>
        <dsp:cNvPr id="0" name=""/>
        <dsp:cNvSpPr/>
      </dsp:nvSpPr>
      <dsp:spPr>
        <a:xfrm rot="12900000">
          <a:off x="1752980"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F4302A6-A8CD-44C5-B98D-2C0DAFE4FE38}">
      <dsp:nvSpPr>
        <dsp:cNvPr id="0" name=""/>
        <dsp:cNvSpPr/>
      </dsp:nvSpPr>
      <dsp:spPr>
        <a:xfrm>
          <a:off x="916039"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bg1"/>
              </a:solidFill>
            </a:rPr>
            <a:t>Develop  healthy eating habits</a:t>
          </a:r>
          <a:endParaRPr lang="en-US" sz="1600" strike="sngStrike" kern="1200" dirty="0">
            <a:solidFill>
              <a:schemeClr val="bg1"/>
            </a:solidFill>
          </a:endParaRPr>
        </a:p>
      </dsp:txBody>
      <dsp:txXfrm>
        <a:off x="961974" y="1201666"/>
        <a:ext cx="1868538" cy="1476457"/>
      </dsp:txXfrm>
    </dsp:sp>
    <dsp:sp modelId="{E94CB4F0-EFFB-4A85-9705-8C415F7E7B95}">
      <dsp:nvSpPr>
        <dsp:cNvPr id="0" name=""/>
        <dsp:cNvSpPr/>
      </dsp:nvSpPr>
      <dsp:spPr>
        <a:xfrm rot="16200000">
          <a:off x="3322623" y="1283102"/>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5BA5799-2A10-437E-8B8D-0BB38637EE2D}">
      <dsp:nvSpPr>
        <dsp:cNvPr id="0" name=""/>
        <dsp:cNvSpPr/>
      </dsp:nvSpPr>
      <dsp:spPr>
        <a:xfrm>
          <a:off x="3134595" y="824"/>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t>Eat plenty of iron-rich foods</a:t>
          </a:r>
          <a:endParaRPr lang="en-US" sz="1600" kern="1200" dirty="0"/>
        </a:p>
      </dsp:txBody>
      <dsp:txXfrm>
        <a:off x="3180530" y="46759"/>
        <a:ext cx="1868538" cy="1476457"/>
      </dsp:txXfrm>
    </dsp:sp>
    <dsp:sp modelId="{8BB6D270-871E-4CCA-8995-2DE0B547B1D2}">
      <dsp:nvSpPr>
        <dsp:cNvPr id="0" name=""/>
        <dsp:cNvSpPr/>
      </dsp:nvSpPr>
      <dsp:spPr>
        <a:xfrm rot="19500000">
          <a:off x="4892267" y="2100207"/>
          <a:ext cx="1584352" cy="588122"/>
        </a:xfrm>
        <a:prstGeom prst="leftArrow">
          <a:avLst>
            <a:gd name="adj1" fmla="val 60000"/>
            <a:gd name="adj2" fmla="val 50000"/>
          </a:avLst>
        </a:prstGeom>
        <a:solidFill>
          <a:schemeClr val="bg1"/>
        </a:solidFill>
        <a:ln>
          <a:noFill/>
        </a:ln>
        <a:effectLst/>
      </dsp:spPr>
      <dsp:style>
        <a:lnRef idx="0">
          <a:scrgbClr r="0" g="0" b="0"/>
        </a:lnRef>
        <a:fillRef idx="1">
          <a:scrgbClr r="0" g="0" b="0"/>
        </a:fillRef>
        <a:effectRef idx="0">
          <a:scrgbClr r="0" g="0" b="0"/>
        </a:effectRef>
        <a:fontRef idx="minor">
          <a:schemeClr val="lt1"/>
        </a:fontRef>
      </dsp:style>
    </dsp:sp>
    <dsp:sp modelId="{49510CD3-5F13-4410-B50D-10FADD94680F}">
      <dsp:nvSpPr>
        <dsp:cNvPr id="0" name=""/>
        <dsp:cNvSpPr/>
      </dsp:nvSpPr>
      <dsp:spPr>
        <a:xfrm>
          <a:off x="5353151"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US" sz="1600" kern="1200" dirty="0" smtClean="0"/>
            <a:t>Iron supplements are only recommended when iron deficiency anaemia actually occurs. *</a:t>
          </a:r>
          <a:endParaRPr lang="en-US" sz="1600" kern="1200" dirty="0"/>
        </a:p>
      </dsp:txBody>
      <dsp:txXfrm>
        <a:off x="5399086" y="1201666"/>
        <a:ext cx="1868538" cy="14764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D84C56-E8D5-483D-9593-388B2E6DFBA6}">
      <dsp:nvSpPr>
        <dsp:cNvPr id="0" name=""/>
        <dsp:cNvSpPr/>
      </dsp:nvSpPr>
      <dsp:spPr>
        <a:xfrm>
          <a:off x="0" y="0"/>
          <a:ext cx="6583680" cy="6585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Inadequate calcium deposition in the bones</a:t>
          </a:r>
          <a:endParaRPr lang="en-US" sz="2400" kern="1200" dirty="0"/>
        </a:p>
      </dsp:txBody>
      <dsp:txXfrm>
        <a:off x="19289" y="19289"/>
        <a:ext cx="5817362" cy="620009"/>
      </dsp:txXfrm>
    </dsp:sp>
    <dsp:sp modelId="{B3A99CE2-7D8E-4052-BE3F-EC2B168B3E0B}">
      <dsp:nvSpPr>
        <dsp:cNvPr id="0" name=""/>
        <dsp:cNvSpPr/>
      </dsp:nvSpPr>
      <dsp:spPr>
        <a:xfrm>
          <a:off x="551383" y="778330"/>
          <a:ext cx="6583680" cy="6585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Weakening and thinning of the bones</a:t>
          </a:r>
          <a:endParaRPr lang="en-US" sz="2400" kern="1200" dirty="0"/>
        </a:p>
      </dsp:txBody>
      <dsp:txXfrm>
        <a:off x="570672" y="797619"/>
        <a:ext cx="5565637" cy="620009"/>
      </dsp:txXfrm>
    </dsp:sp>
    <dsp:sp modelId="{54862524-80B1-4D53-BBEA-DE19B9C33725}">
      <dsp:nvSpPr>
        <dsp:cNvPr id="0" name=""/>
        <dsp:cNvSpPr/>
      </dsp:nvSpPr>
      <dsp:spPr>
        <a:xfrm>
          <a:off x="1094536" y="1556661"/>
          <a:ext cx="6583680" cy="6585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Osteoporosis</a:t>
          </a:r>
          <a:endParaRPr lang="en-US" sz="2400" kern="1200" dirty="0"/>
        </a:p>
      </dsp:txBody>
      <dsp:txXfrm>
        <a:off x="1113825" y="1575950"/>
        <a:ext cx="5573866" cy="620009"/>
      </dsp:txXfrm>
    </dsp:sp>
    <dsp:sp modelId="{2C1D87D0-70DC-4231-88D2-21002467BF89}">
      <dsp:nvSpPr>
        <dsp:cNvPr id="0" name=""/>
        <dsp:cNvSpPr/>
      </dsp:nvSpPr>
      <dsp:spPr>
        <a:xfrm>
          <a:off x="1645920" y="2334991"/>
          <a:ext cx="6583680" cy="6585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t>The bones fracture and break easily </a:t>
          </a:r>
          <a:endParaRPr lang="en-US" sz="2400" kern="1200" dirty="0"/>
        </a:p>
      </dsp:txBody>
      <dsp:txXfrm>
        <a:off x="1665209" y="2354280"/>
        <a:ext cx="5565637" cy="620009"/>
      </dsp:txXfrm>
    </dsp:sp>
    <dsp:sp modelId="{6AE96FA7-5872-490E-A024-FF3CF1F9BDC1}">
      <dsp:nvSpPr>
        <dsp:cNvPr id="0" name=""/>
        <dsp:cNvSpPr/>
      </dsp:nvSpPr>
      <dsp:spPr>
        <a:xfrm>
          <a:off x="6155598" y="504418"/>
          <a:ext cx="428081" cy="428081"/>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en-US" sz="1900" kern="1200" dirty="0"/>
        </a:p>
      </dsp:txBody>
      <dsp:txXfrm>
        <a:off x="6251916" y="504418"/>
        <a:ext cx="235445" cy="322131"/>
      </dsp:txXfrm>
    </dsp:sp>
    <dsp:sp modelId="{CE7C77C4-327E-4D78-8C1C-867D4947249A}">
      <dsp:nvSpPr>
        <dsp:cNvPr id="0" name=""/>
        <dsp:cNvSpPr/>
      </dsp:nvSpPr>
      <dsp:spPr>
        <a:xfrm>
          <a:off x="6706981" y="1282748"/>
          <a:ext cx="428081" cy="428081"/>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en-US" sz="1900" kern="1200" dirty="0"/>
        </a:p>
      </dsp:txBody>
      <dsp:txXfrm>
        <a:off x="6803299" y="1282748"/>
        <a:ext cx="235445" cy="322131"/>
      </dsp:txXfrm>
    </dsp:sp>
    <dsp:sp modelId="{6BBBD6EF-D791-4B3E-B374-3E3CD4AA7AED}">
      <dsp:nvSpPr>
        <dsp:cNvPr id="0" name=""/>
        <dsp:cNvSpPr/>
      </dsp:nvSpPr>
      <dsp:spPr>
        <a:xfrm>
          <a:off x="7250135" y="2061079"/>
          <a:ext cx="428081" cy="428081"/>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endParaRPr lang="en-US" sz="1900" kern="1200" dirty="0"/>
        </a:p>
      </dsp:txBody>
      <dsp:txXfrm>
        <a:off x="7346453" y="2061079"/>
        <a:ext cx="235445" cy="3221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74A1ED-0E0F-437F-BDE5-44CC45AF38A5}">
      <dsp:nvSpPr>
        <dsp:cNvPr id="0" name=""/>
        <dsp:cNvSpPr/>
      </dsp:nvSpPr>
      <dsp:spPr>
        <a:xfrm>
          <a:off x="3083005" y="2461550"/>
          <a:ext cx="2063588" cy="20635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Protect against osteoporosis</a:t>
          </a:r>
          <a:endParaRPr lang="en-US" sz="2100" kern="1200" dirty="0"/>
        </a:p>
      </dsp:txBody>
      <dsp:txXfrm>
        <a:off x="3385210" y="2763755"/>
        <a:ext cx="1459178" cy="1459178"/>
      </dsp:txXfrm>
    </dsp:sp>
    <dsp:sp modelId="{3D640FAA-691A-45C2-9BA3-046FBEE03167}">
      <dsp:nvSpPr>
        <dsp:cNvPr id="0" name=""/>
        <dsp:cNvSpPr/>
      </dsp:nvSpPr>
      <dsp:spPr>
        <a:xfrm rot="12900000">
          <a:off x="1752980"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DBE749-6D65-4BD6-9E3C-F321C5996AD0}">
      <dsp:nvSpPr>
        <dsp:cNvPr id="0" name=""/>
        <dsp:cNvSpPr/>
      </dsp:nvSpPr>
      <dsp:spPr>
        <a:xfrm>
          <a:off x="916039"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A diet with a good supply of calcium, particularly during childhood and the teenage years</a:t>
          </a:r>
          <a:endParaRPr lang="en-US" sz="1800" kern="1200" dirty="0"/>
        </a:p>
      </dsp:txBody>
      <dsp:txXfrm>
        <a:off x="961974" y="1201666"/>
        <a:ext cx="1868538" cy="1476457"/>
      </dsp:txXfrm>
    </dsp:sp>
    <dsp:sp modelId="{0C032132-F467-4245-BAB5-14D396D5883F}">
      <dsp:nvSpPr>
        <dsp:cNvPr id="0" name=""/>
        <dsp:cNvSpPr/>
      </dsp:nvSpPr>
      <dsp:spPr>
        <a:xfrm rot="16200000">
          <a:off x="3322623" y="1283102"/>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5308B2-1B8A-4FCC-806E-AAC80B1B97B6}">
      <dsp:nvSpPr>
        <dsp:cNvPr id="0" name=""/>
        <dsp:cNvSpPr/>
      </dsp:nvSpPr>
      <dsp:spPr>
        <a:xfrm>
          <a:off x="3134595" y="824"/>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Regular exercise, especially weigh-bearing exercise</a:t>
          </a:r>
          <a:endParaRPr lang="en-US" sz="1800" kern="1200" dirty="0"/>
        </a:p>
      </dsp:txBody>
      <dsp:txXfrm>
        <a:off x="3180530" y="46759"/>
        <a:ext cx="1868538" cy="1476457"/>
      </dsp:txXfrm>
    </dsp:sp>
    <dsp:sp modelId="{95CA3C89-A84C-4531-9B14-E2356CA2ED1A}">
      <dsp:nvSpPr>
        <dsp:cNvPr id="0" name=""/>
        <dsp:cNvSpPr/>
      </dsp:nvSpPr>
      <dsp:spPr>
        <a:xfrm rot="19500000">
          <a:off x="4892267" y="2100207"/>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EDE36CB-4DC9-4019-8B34-FE0FA435E213}">
      <dsp:nvSpPr>
        <dsp:cNvPr id="0" name=""/>
        <dsp:cNvSpPr/>
      </dsp:nvSpPr>
      <dsp:spPr>
        <a:xfrm>
          <a:off x="5353151" y="1155731"/>
          <a:ext cx="1960408"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US" sz="1800" kern="1200" dirty="0" smtClean="0"/>
            <a:t>Avoidance of smoking and drinking excessive amount of alcohol</a:t>
          </a:r>
          <a:endParaRPr lang="en-US" sz="1800" kern="1200" dirty="0"/>
        </a:p>
      </dsp:txBody>
      <dsp:txXfrm>
        <a:off x="5399086" y="1201666"/>
        <a:ext cx="1868538" cy="14764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D3598-1B6F-4536-9754-0109C1653511}">
      <dsp:nvSpPr>
        <dsp:cNvPr id="0" name=""/>
        <dsp:cNvSpPr/>
      </dsp:nvSpPr>
      <dsp:spPr>
        <a:xfrm>
          <a:off x="1000958" y="0"/>
          <a:ext cx="2036683"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Work or take part in sports in very hot conditions</a:t>
          </a:r>
          <a:endParaRPr lang="en-US" sz="2000" kern="1200" dirty="0"/>
        </a:p>
      </dsp:txBody>
      <dsp:txXfrm>
        <a:off x="1034098" y="33140"/>
        <a:ext cx="1970403" cy="1065210"/>
      </dsp:txXfrm>
    </dsp:sp>
    <dsp:sp modelId="{DB489F32-7AB4-44C2-942B-3C360266859F}">
      <dsp:nvSpPr>
        <dsp:cNvPr id="0" name=""/>
        <dsp:cNvSpPr/>
      </dsp:nvSpPr>
      <dsp:spPr>
        <a:xfrm rot="5400000">
          <a:off x="1807145" y="1159778"/>
          <a:ext cx="424309" cy="5091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866549" y="1202209"/>
        <a:ext cx="305502" cy="297016"/>
      </dsp:txXfrm>
    </dsp:sp>
    <dsp:sp modelId="{A31A9C7C-3A7D-41C1-8925-3D305C956CC7}">
      <dsp:nvSpPr>
        <dsp:cNvPr id="0" name=""/>
        <dsp:cNvSpPr/>
      </dsp:nvSpPr>
      <dsp:spPr>
        <a:xfrm>
          <a:off x="1000958" y="1697236"/>
          <a:ext cx="2036683"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The body </a:t>
          </a:r>
          <a:r>
            <a:rPr lang="en-US" sz="2000" kern="1200" dirty="0" smtClean="0">
              <a:solidFill>
                <a:schemeClr val="bg1"/>
              </a:solidFill>
            </a:rPr>
            <a:t>loses sodium through sweating</a:t>
          </a:r>
          <a:endParaRPr lang="en-US" sz="2000" kern="1200" dirty="0">
            <a:solidFill>
              <a:schemeClr val="bg1"/>
            </a:solidFill>
          </a:endParaRPr>
        </a:p>
      </dsp:txBody>
      <dsp:txXfrm>
        <a:off x="1034098" y="1730376"/>
        <a:ext cx="1970403" cy="1065210"/>
      </dsp:txXfrm>
    </dsp:sp>
    <dsp:sp modelId="{E8E53CFC-6A44-4560-98A0-42F8CFD634F7}">
      <dsp:nvSpPr>
        <dsp:cNvPr id="0" name=""/>
        <dsp:cNvSpPr/>
      </dsp:nvSpPr>
      <dsp:spPr>
        <a:xfrm rot="5400000">
          <a:off x="1807145" y="2857014"/>
          <a:ext cx="424309" cy="5091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dirty="0"/>
        </a:p>
      </dsp:txBody>
      <dsp:txXfrm rot="-5400000">
        <a:off x="1866549" y="2899445"/>
        <a:ext cx="305502" cy="297016"/>
      </dsp:txXfrm>
    </dsp:sp>
    <dsp:sp modelId="{A3339DCD-6A02-4870-9CA0-02022634D79B}">
      <dsp:nvSpPr>
        <dsp:cNvPr id="0" name=""/>
        <dsp:cNvSpPr/>
      </dsp:nvSpPr>
      <dsp:spPr>
        <a:xfrm>
          <a:off x="1000958" y="3394472"/>
          <a:ext cx="2036683"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Muscle cramps</a:t>
          </a:r>
          <a:endParaRPr lang="en-US" sz="2000" kern="1200" dirty="0"/>
        </a:p>
      </dsp:txBody>
      <dsp:txXfrm>
        <a:off x="1034098" y="3427612"/>
        <a:ext cx="1970403" cy="10652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D05FD-A527-4A33-8F3C-0FAEF4692E47}">
      <dsp:nvSpPr>
        <dsp:cNvPr id="0" name=""/>
        <dsp:cNvSpPr/>
      </dsp:nvSpPr>
      <dsp:spPr>
        <a:xfrm>
          <a:off x="573113" y="0"/>
          <a:ext cx="2892373"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Sickness and </a:t>
          </a:r>
          <a:r>
            <a:rPr lang="en-US" sz="2000" kern="1200" dirty="0" err="1" smtClean="0"/>
            <a:t>diarrhoea</a:t>
          </a:r>
          <a:endParaRPr lang="en-US" sz="2000" kern="1200" dirty="0"/>
        </a:p>
      </dsp:txBody>
      <dsp:txXfrm>
        <a:off x="606253" y="33140"/>
        <a:ext cx="2826093" cy="1065210"/>
      </dsp:txXfrm>
    </dsp:sp>
    <dsp:sp modelId="{5302457A-9E24-4265-A507-1129331F68CC}">
      <dsp:nvSpPr>
        <dsp:cNvPr id="0" name=""/>
        <dsp:cNvSpPr/>
      </dsp:nvSpPr>
      <dsp:spPr>
        <a:xfrm rot="5391442">
          <a:off x="1813911" y="1153551"/>
          <a:ext cx="414971" cy="5091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5400000">
        <a:off x="1868491" y="1200651"/>
        <a:ext cx="305502" cy="290480"/>
      </dsp:txXfrm>
    </dsp:sp>
    <dsp:sp modelId="{3C5ADA1B-572A-4981-8ACA-F484A7F03927}">
      <dsp:nvSpPr>
        <dsp:cNvPr id="0" name=""/>
        <dsp:cNvSpPr/>
      </dsp:nvSpPr>
      <dsp:spPr>
        <a:xfrm>
          <a:off x="577307" y="1684784"/>
          <a:ext cx="2892373"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bg1"/>
              </a:solidFill>
            </a:rPr>
            <a:t>The body loses too much sodium</a:t>
          </a:r>
          <a:endParaRPr lang="en-US" sz="2000" kern="1200" dirty="0">
            <a:solidFill>
              <a:schemeClr val="bg1"/>
            </a:solidFill>
          </a:endParaRPr>
        </a:p>
      </dsp:txBody>
      <dsp:txXfrm>
        <a:off x="610447" y="1717924"/>
        <a:ext cx="2826093" cy="1065210"/>
      </dsp:txXfrm>
    </dsp:sp>
    <dsp:sp modelId="{C78744E7-1DF4-4B4B-9F03-C4020FBBA642}">
      <dsp:nvSpPr>
        <dsp:cNvPr id="0" name=""/>
        <dsp:cNvSpPr/>
      </dsp:nvSpPr>
      <dsp:spPr>
        <a:xfrm rot="5408433">
          <a:off x="1804572" y="2850788"/>
          <a:ext cx="433649" cy="5091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n-US" sz="2000" kern="1200"/>
        </a:p>
      </dsp:txBody>
      <dsp:txXfrm rot="-5400000">
        <a:off x="1868805" y="2888549"/>
        <a:ext cx="305502" cy="303554"/>
      </dsp:txXfrm>
    </dsp:sp>
    <dsp:sp modelId="{94911BCA-ACDD-4ECB-BCF5-BE77CE708EDF}">
      <dsp:nvSpPr>
        <dsp:cNvPr id="0" name=""/>
        <dsp:cNvSpPr/>
      </dsp:nvSpPr>
      <dsp:spPr>
        <a:xfrm>
          <a:off x="573113" y="3394472"/>
          <a:ext cx="2892373" cy="1131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Headache, confusion, decreased consciousness, coma and death</a:t>
          </a:r>
          <a:endParaRPr lang="en-US" sz="2000" kern="1200" dirty="0"/>
        </a:p>
      </dsp:txBody>
      <dsp:txXfrm>
        <a:off x="606253" y="3427612"/>
        <a:ext cx="2826093" cy="10652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ACC18E-2912-4BA2-8E7D-035F314552BB}">
      <dsp:nvSpPr>
        <dsp:cNvPr id="0" name=""/>
        <dsp:cNvSpPr/>
      </dsp:nvSpPr>
      <dsp:spPr>
        <a:xfrm rot="21300000">
          <a:off x="16706" y="1983860"/>
          <a:ext cx="4005186" cy="558241"/>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932137-BD73-48B8-8F41-D5FC4C1C321F}">
      <dsp:nvSpPr>
        <dsp:cNvPr id="0" name=""/>
        <dsp:cNvSpPr/>
      </dsp:nvSpPr>
      <dsp:spPr>
        <a:xfrm>
          <a:off x="484632" y="226298"/>
          <a:ext cx="1211580" cy="1810385"/>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84E139-C494-47B9-A763-687C8DC576C0}">
      <dsp:nvSpPr>
        <dsp:cNvPr id="0" name=""/>
        <dsp:cNvSpPr/>
      </dsp:nvSpPr>
      <dsp:spPr>
        <a:xfrm>
          <a:off x="2140458" y="0"/>
          <a:ext cx="129235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Low sodium level in the body:</a:t>
          </a:r>
        </a:p>
        <a:p>
          <a:pPr lvl="0" algn="ctr" defTabSz="622300">
            <a:lnSpc>
              <a:spcPct val="90000"/>
            </a:lnSpc>
            <a:spcBef>
              <a:spcPct val="0"/>
            </a:spcBef>
            <a:spcAft>
              <a:spcPct val="35000"/>
            </a:spcAft>
          </a:pPr>
          <a:r>
            <a:rPr lang="en-US" sz="1400" kern="1200" dirty="0" smtClean="0"/>
            <a:t>Kidneys conserve sodium</a:t>
          </a:r>
          <a:endParaRPr lang="en-US" sz="1400" kern="1200" dirty="0"/>
        </a:p>
      </dsp:txBody>
      <dsp:txXfrm>
        <a:off x="2140458" y="0"/>
        <a:ext cx="1292352" cy="1900904"/>
      </dsp:txXfrm>
    </dsp:sp>
    <dsp:sp modelId="{C387D274-1F95-441F-9CBC-C35D660B1FC3}">
      <dsp:nvSpPr>
        <dsp:cNvPr id="0" name=""/>
        <dsp:cNvSpPr/>
      </dsp:nvSpPr>
      <dsp:spPr>
        <a:xfrm>
          <a:off x="2342387" y="2489279"/>
          <a:ext cx="1211580" cy="1810385"/>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4A0534-B112-4BC7-B840-0005A4EB274A}">
      <dsp:nvSpPr>
        <dsp:cNvPr id="0" name=""/>
        <dsp:cNvSpPr/>
      </dsp:nvSpPr>
      <dsp:spPr>
        <a:xfrm>
          <a:off x="605790" y="2625058"/>
          <a:ext cx="129235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kern="1200" dirty="0" smtClean="0"/>
            <a:t>High sodium level in the body:</a:t>
          </a:r>
        </a:p>
        <a:p>
          <a:pPr lvl="0" algn="ctr" defTabSz="622300">
            <a:lnSpc>
              <a:spcPct val="90000"/>
            </a:lnSpc>
            <a:spcBef>
              <a:spcPct val="0"/>
            </a:spcBef>
            <a:spcAft>
              <a:spcPct val="35000"/>
            </a:spcAft>
          </a:pPr>
          <a:r>
            <a:rPr lang="en-US" sz="1400" kern="1200" dirty="0" smtClean="0">
              <a:solidFill>
                <a:schemeClr val="tx1"/>
              </a:solidFill>
            </a:rPr>
            <a:t>Excrete the excess amount through urination</a:t>
          </a:r>
          <a:endParaRPr lang="en-US" sz="1400" strike="sngStrike" kern="1200" dirty="0">
            <a:solidFill>
              <a:schemeClr val="tx1"/>
            </a:solidFill>
          </a:endParaRPr>
        </a:p>
      </dsp:txBody>
      <dsp:txXfrm>
        <a:off x="605790" y="2625058"/>
        <a:ext cx="1292352" cy="19009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75393-AC43-482C-A46A-D5761FB35CA8}">
      <dsp:nvSpPr>
        <dsp:cNvPr id="0" name=""/>
        <dsp:cNvSpPr/>
      </dsp:nvSpPr>
      <dsp:spPr>
        <a:xfrm>
          <a:off x="0" y="0"/>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Excessive sodium intake</a:t>
          </a:r>
          <a:endParaRPr lang="en-US" sz="2100" kern="1200" dirty="0"/>
        </a:p>
      </dsp:txBody>
      <dsp:txXfrm>
        <a:off x="23861" y="23861"/>
        <a:ext cx="5362379" cy="766951"/>
      </dsp:txXfrm>
    </dsp:sp>
    <dsp:sp modelId="{E5997BC3-8EB1-4604-9CC1-21126259CB78}">
      <dsp:nvSpPr>
        <dsp:cNvPr id="0" name=""/>
        <dsp:cNvSpPr/>
      </dsp:nvSpPr>
      <dsp:spPr>
        <a:xfrm>
          <a:off x="473202" y="927822"/>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Kidneys cannot excrete enough sodium </a:t>
          </a:r>
          <a:endParaRPr lang="en-US" sz="2100" kern="1200" dirty="0"/>
        </a:p>
      </dsp:txBody>
      <dsp:txXfrm>
        <a:off x="497063" y="951683"/>
        <a:ext cx="5286330" cy="766951"/>
      </dsp:txXfrm>
    </dsp:sp>
    <dsp:sp modelId="{A47474F8-449D-4EAA-801B-74A187561AC2}">
      <dsp:nvSpPr>
        <dsp:cNvPr id="0" name=""/>
        <dsp:cNvSpPr/>
      </dsp:nvSpPr>
      <dsp:spPr>
        <a:xfrm>
          <a:off x="946404" y="1855644"/>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Sodium and fluid retention</a:t>
          </a:r>
          <a:endParaRPr lang="en-US" sz="2100" kern="1200" dirty="0"/>
        </a:p>
      </dsp:txBody>
      <dsp:txXfrm>
        <a:off x="970265" y="1879505"/>
        <a:ext cx="5286330" cy="766951"/>
      </dsp:txXfrm>
    </dsp:sp>
    <dsp:sp modelId="{406B555F-0830-4BF6-82E1-2711C1B7B1D0}">
      <dsp:nvSpPr>
        <dsp:cNvPr id="0" name=""/>
        <dsp:cNvSpPr/>
      </dsp:nvSpPr>
      <dsp:spPr>
        <a:xfrm>
          <a:off x="1419605" y="2783467"/>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Hypertension</a:t>
          </a:r>
          <a:endParaRPr lang="en-US" sz="2100" kern="1200" dirty="0"/>
        </a:p>
      </dsp:txBody>
      <dsp:txXfrm>
        <a:off x="1443466" y="2807328"/>
        <a:ext cx="5286330" cy="766951"/>
      </dsp:txXfrm>
    </dsp:sp>
    <dsp:sp modelId="{F85B0AE3-9ADE-4639-A1E1-FAC81F055EFA}">
      <dsp:nvSpPr>
        <dsp:cNvPr id="0" name=""/>
        <dsp:cNvSpPr/>
      </dsp:nvSpPr>
      <dsp:spPr>
        <a:xfrm>
          <a:off x="1892808" y="3711289"/>
          <a:ext cx="6336792" cy="81467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kern="1200" dirty="0" smtClean="0"/>
            <a:t>Increase the risk of coronary heart disease and stroke</a:t>
          </a:r>
          <a:endParaRPr lang="en-US" sz="2100" kern="1200" dirty="0"/>
        </a:p>
      </dsp:txBody>
      <dsp:txXfrm>
        <a:off x="1916669" y="3735150"/>
        <a:ext cx="5286330" cy="766951"/>
      </dsp:txXfrm>
    </dsp:sp>
    <dsp:sp modelId="{5944A74F-4BDC-49D2-8F1B-194AFACDD1AD}">
      <dsp:nvSpPr>
        <dsp:cNvPr id="0" name=""/>
        <dsp:cNvSpPr/>
      </dsp:nvSpPr>
      <dsp:spPr>
        <a:xfrm>
          <a:off x="5807254" y="595164"/>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dsp:txBody>
      <dsp:txXfrm>
        <a:off x="5926400" y="595164"/>
        <a:ext cx="291245" cy="398477"/>
      </dsp:txXfrm>
    </dsp:sp>
    <dsp:sp modelId="{20B8122F-67A9-45FA-B490-E4C2C56AB927}">
      <dsp:nvSpPr>
        <dsp:cNvPr id="0" name=""/>
        <dsp:cNvSpPr/>
      </dsp:nvSpPr>
      <dsp:spPr>
        <a:xfrm>
          <a:off x="6280456" y="1522986"/>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dsp:txBody>
      <dsp:txXfrm>
        <a:off x="6399602" y="1522986"/>
        <a:ext cx="291245" cy="398477"/>
      </dsp:txXfrm>
    </dsp:sp>
    <dsp:sp modelId="{78B65881-1CB6-45DB-92F9-C47B25F1B2DC}">
      <dsp:nvSpPr>
        <dsp:cNvPr id="0" name=""/>
        <dsp:cNvSpPr/>
      </dsp:nvSpPr>
      <dsp:spPr>
        <a:xfrm>
          <a:off x="6753658" y="2437231"/>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dsp:txBody>
      <dsp:txXfrm>
        <a:off x="6872804" y="2437231"/>
        <a:ext cx="291245" cy="398477"/>
      </dsp:txXfrm>
    </dsp:sp>
    <dsp:sp modelId="{84BB83C5-DA06-4360-8F0A-85EDBB43DF40}">
      <dsp:nvSpPr>
        <dsp:cNvPr id="0" name=""/>
        <dsp:cNvSpPr/>
      </dsp:nvSpPr>
      <dsp:spPr>
        <a:xfrm>
          <a:off x="7226860" y="3374105"/>
          <a:ext cx="529537" cy="52953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US" sz="2400" kern="1200"/>
        </a:p>
      </dsp:txBody>
      <dsp:txXfrm>
        <a:off x="7346006" y="3374105"/>
        <a:ext cx="291245" cy="3984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333EB7-7FE6-465C-9BFB-053FCCE3636F}">
      <dsp:nvSpPr>
        <dsp:cNvPr id="0" name=""/>
        <dsp:cNvSpPr/>
      </dsp:nvSpPr>
      <dsp:spPr>
        <a:xfrm>
          <a:off x="3009228" y="2313678"/>
          <a:ext cx="2211142" cy="221114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i="0" kern="1200" dirty="0" smtClean="0"/>
            <a:t>Reduce dietary intake of sodium (salt)</a:t>
          </a:r>
          <a:endParaRPr lang="en-US" sz="2200" kern="1200" dirty="0"/>
        </a:p>
      </dsp:txBody>
      <dsp:txXfrm>
        <a:off x="3333042" y="2637492"/>
        <a:ext cx="1563514" cy="1563514"/>
      </dsp:txXfrm>
    </dsp:sp>
    <dsp:sp modelId="{564D33FA-CEF9-4C0D-9EDC-33F65BCE926D}">
      <dsp:nvSpPr>
        <dsp:cNvPr id="0" name=""/>
        <dsp:cNvSpPr/>
      </dsp:nvSpPr>
      <dsp:spPr>
        <a:xfrm rot="11700000">
          <a:off x="1339356" y="2580625"/>
          <a:ext cx="1643162" cy="63017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298580-DF47-4561-9C53-1A32C44DC708}">
      <dsp:nvSpPr>
        <dsp:cNvPr id="0" name=""/>
        <dsp:cNvSpPr/>
      </dsp:nvSpPr>
      <dsp:spPr>
        <a:xfrm>
          <a:off x="317059" y="1842838"/>
          <a:ext cx="2100585" cy="1680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b="0" i="0" kern="1200" dirty="0" smtClean="0"/>
            <a:t>Read nutrition labels and choose food with lower sodium content</a:t>
          </a:r>
          <a:endParaRPr lang="en-US" sz="1700" kern="1200" dirty="0"/>
        </a:p>
      </dsp:txBody>
      <dsp:txXfrm>
        <a:off x="366278" y="1892057"/>
        <a:ext cx="2002147" cy="1582030"/>
      </dsp:txXfrm>
    </dsp:sp>
    <dsp:sp modelId="{56E3BA78-40AE-4A28-A523-1CE2E36A1CA6}">
      <dsp:nvSpPr>
        <dsp:cNvPr id="0" name=""/>
        <dsp:cNvSpPr/>
      </dsp:nvSpPr>
      <dsp:spPr>
        <a:xfrm rot="14700000">
          <a:off x="2438352" y="1270894"/>
          <a:ext cx="1643162" cy="63017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A38FDE5-0534-4F64-BDE0-6CCDF68C1D45}">
      <dsp:nvSpPr>
        <dsp:cNvPr id="0" name=""/>
        <dsp:cNvSpPr/>
      </dsp:nvSpPr>
      <dsp:spPr>
        <a:xfrm>
          <a:off x="1862425" y="1142"/>
          <a:ext cx="2100585" cy="1680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b="0" i="0" kern="1200" dirty="0" smtClean="0"/>
            <a:t>Change dietary habits by reducing the amount of salt or sodium-containing seasonings added to food</a:t>
          </a:r>
          <a:endParaRPr lang="en-US" sz="1700" kern="1200" dirty="0"/>
        </a:p>
      </dsp:txBody>
      <dsp:txXfrm>
        <a:off x="1911644" y="50361"/>
        <a:ext cx="2002147" cy="1582030"/>
      </dsp:txXfrm>
    </dsp:sp>
    <dsp:sp modelId="{A6B71C28-7DC5-45DB-B09F-F489DC5B9C31}">
      <dsp:nvSpPr>
        <dsp:cNvPr id="0" name=""/>
        <dsp:cNvSpPr/>
      </dsp:nvSpPr>
      <dsp:spPr>
        <a:xfrm rot="17700000">
          <a:off x="4148085" y="1270894"/>
          <a:ext cx="1643162" cy="63017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EACA1D-18C7-4D9E-B665-500FCBE5A938}">
      <dsp:nvSpPr>
        <dsp:cNvPr id="0" name=""/>
        <dsp:cNvSpPr/>
      </dsp:nvSpPr>
      <dsp:spPr>
        <a:xfrm>
          <a:off x="4266589" y="1142"/>
          <a:ext cx="2100585" cy="1680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b="0" i="0" kern="1200" dirty="0" smtClean="0"/>
            <a:t>Use natural ingredients (e.g. garlic, ginger, lemon/lime juice, parsley) to replace seasonings and sauce </a:t>
          </a:r>
          <a:endParaRPr lang="en-US" sz="1700" kern="1200" dirty="0"/>
        </a:p>
      </dsp:txBody>
      <dsp:txXfrm>
        <a:off x="4315808" y="50361"/>
        <a:ext cx="2002147" cy="1582030"/>
      </dsp:txXfrm>
    </dsp:sp>
    <dsp:sp modelId="{4BD25CE2-7F04-4691-887C-C899ED20C31C}">
      <dsp:nvSpPr>
        <dsp:cNvPr id="0" name=""/>
        <dsp:cNvSpPr/>
      </dsp:nvSpPr>
      <dsp:spPr>
        <a:xfrm rot="20700000">
          <a:off x="5247080" y="2580625"/>
          <a:ext cx="1643162" cy="63017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D6B482-107E-482A-BECB-139A03F08B4A}">
      <dsp:nvSpPr>
        <dsp:cNvPr id="0" name=""/>
        <dsp:cNvSpPr/>
      </dsp:nvSpPr>
      <dsp:spPr>
        <a:xfrm>
          <a:off x="5811955" y="1842838"/>
          <a:ext cx="2100585" cy="16804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32385" rIns="32385" bIns="32385" numCol="1" spcCol="1270" anchor="ctr" anchorCtr="0">
          <a:noAutofit/>
        </a:bodyPr>
        <a:lstStyle/>
        <a:p>
          <a:pPr lvl="0" algn="ctr" defTabSz="755650">
            <a:lnSpc>
              <a:spcPct val="90000"/>
            </a:lnSpc>
            <a:spcBef>
              <a:spcPct val="0"/>
            </a:spcBef>
            <a:spcAft>
              <a:spcPct val="35000"/>
            </a:spcAft>
          </a:pPr>
          <a:r>
            <a:rPr lang="en-US" sz="1700" b="0" i="0" kern="1200" dirty="0" smtClean="0"/>
            <a:t>Reduce the intake of processed food</a:t>
          </a:r>
          <a:endParaRPr lang="en-US" sz="1700" kern="1200" dirty="0"/>
        </a:p>
      </dsp:txBody>
      <dsp:txXfrm>
        <a:off x="5861174" y="1892057"/>
        <a:ext cx="2002147" cy="158203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068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500684"/>
          </a:xfrm>
          <a:prstGeom prst="rect">
            <a:avLst/>
          </a:prstGeom>
        </p:spPr>
        <p:txBody>
          <a:bodyPr vert="horz" lIns="91440" tIns="45720" rIns="91440" bIns="45720" rtlCol="0"/>
          <a:lstStyle>
            <a:lvl1pPr algn="r">
              <a:defRPr sz="1200"/>
            </a:lvl1pPr>
          </a:lstStyle>
          <a:p>
            <a:fld id="{8C1369CD-B095-431E-89B9-39139FC76952}" type="datetimeFigureOut">
              <a:rPr lang="en-US" smtClean="0"/>
              <a:t>9/16/2021</a:t>
            </a:fld>
            <a:endParaRPr lang="en-US" dirty="0"/>
          </a:p>
        </p:txBody>
      </p:sp>
      <p:sp>
        <p:nvSpPr>
          <p:cNvPr id="4" name="Slide Image Placeholder 3"/>
          <p:cNvSpPr>
            <a:spLocks noGrp="1" noRot="1" noChangeAspect="1"/>
          </p:cNvSpPr>
          <p:nvPr>
            <p:ph type="sldImg" idx="2"/>
          </p:nvPr>
        </p:nvSpPr>
        <p:spPr>
          <a:xfrm>
            <a:off x="1184275" y="1247775"/>
            <a:ext cx="4489450" cy="33670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802406"/>
            <a:ext cx="5486400" cy="392924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78342"/>
            <a:ext cx="2971800" cy="50068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9478342"/>
            <a:ext cx="2971800" cy="500683"/>
          </a:xfrm>
          <a:prstGeom prst="rect">
            <a:avLst/>
          </a:prstGeom>
        </p:spPr>
        <p:txBody>
          <a:bodyPr vert="horz" lIns="91440" tIns="45720" rIns="91440" bIns="45720" rtlCol="0" anchor="b"/>
          <a:lstStyle>
            <a:lvl1pPr algn="r">
              <a:defRPr sz="1200"/>
            </a:lvl1pPr>
          </a:lstStyle>
          <a:p>
            <a:fld id="{CDB7DCFD-6E23-48D5-947E-B262FDA0C705}" type="slidenum">
              <a:rPr lang="en-US" smtClean="0"/>
              <a:t>‹#›</a:t>
            </a:fld>
            <a:endParaRPr lang="en-US" dirty="0"/>
          </a:p>
        </p:txBody>
      </p:sp>
    </p:spTree>
    <p:extLst>
      <p:ext uri="{BB962C8B-B14F-4D97-AF65-F5344CB8AC3E}">
        <p14:creationId xmlns:p14="http://schemas.microsoft.com/office/powerpoint/2010/main" val="2636566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B7DCFD-6E23-48D5-947E-B262FDA0C705}" type="slidenum">
              <a:rPr lang="en-US" smtClean="0"/>
              <a:t>29</a:t>
            </a:fld>
            <a:endParaRPr lang="en-US"/>
          </a:p>
        </p:txBody>
      </p:sp>
    </p:spTree>
    <p:extLst>
      <p:ext uri="{BB962C8B-B14F-4D97-AF65-F5344CB8AC3E}">
        <p14:creationId xmlns:p14="http://schemas.microsoft.com/office/powerpoint/2010/main" val="4134495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B7DCFD-6E23-48D5-947E-B262FDA0C705}" type="slidenum">
              <a:rPr lang="en-US" smtClean="0"/>
              <a:t>32</a:t>
            </a:fld>
            <a:endParaRPr lang="en-US" dirty="0"/>
          </a:p>
        </p:txBody>
      </p:sp>
    </p:spTree>
    <p:extLst>
      <p:ext uri="{BB962C8B-B14F-4D97-AF65-F5344CB8AC3E}">
        <p14:creationId xmlns:p14="http://schemas.microsoft.com/office/powerpoint/2010/main" val="120120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B7DCFD-6E23-48D5-947E-B262FDA0C705}" type="slidenum">
              <a:rPr lang="en-US" smtClean="0"/>
              <a:t>35</a:t>
            </a:fld>
            <a:endParaRPr lang="en-US" dirty="0"/>
          </a:p>
        </p:txBody>
      </p:sp>
    </p:spTree>
    <p:extLst>
      <p:ext uri="{BB962C8B-B14F-4D97-AF65-F5344CB8AC3E}">
        <p14:creationId xmlns:p14="http://schemas.microsoft.com/office/powerpoint/2010/main" val="2476505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9A62E7-3088-4EAD-9661-DA6C13A12758}"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273998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4B8A5A-B11F-4232-818B-9503C08F81C2}"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3947944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9BD052-1E67-4C17-A73C-989662C51447}"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6029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F7FBE2-FC04-422C-8C84-FA61D905BC63}"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19566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F6EC13-4B3F-4142-9043-C72AF7A663F8}" type="datetime1">
              <a:rPr lang="en-US" smtClean="0"/>
              <a:t>9/16/2021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374493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41ECA5-52D1-486B-9B89-314814321A17}" type="datetime1">
              <a:rPr lang="en-US" smtClean="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238624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47AEEB-70C1-4E43-B80E-A95193DA47F1}" type="datetime1">
              <a:rPr lang="en-US" smtClean="0"/>
              <a:t>9/16/2021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502077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C080EE-0256-43C2-8719-F2F7CD0D91FE}" type="datetime1">
              <a:rPr lang="en-US" smtClean="0"/>
              <a:t>9/16/2021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2273979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B3701-15D5-4B62-8813-83C1B1F232B2}" type="datetime1">
              <a:rPr lang="en-US" smtClean="0"/>
              <a:t>9/16/2021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30199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FF6E01-06A1-4B89-AA15-CEE16DD50853}" type="datetime1">
              <a:rPr lang="en-US" smtClean="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189005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0F700E-5E85-4937-A8B9-961D263B106D}" type="datetime1">
              <a:rPr lang="en-US" smtClean="0"/>
              <a:t>9/16/2021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dirty="0"/>
          </a:p>
        </p:txBody>
      </p:sp>
    </p:spTree>
    <p:extLst>
      <p:ext uri="{BB962C8B-B14F-4D97-AF65-F5344CB8AC3E}">
        <p14:creationId xmlns:p14="http://schemas.microsoft.com/office/powerpoint/2010/main" val="235912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41CBE-C332-4CFF-9D56-BBC42B9A6B6C}" type="datetime1">
              <a:rPr lang="en-US" smtClean="0"/>
              <a:t>9/16/2021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C1CA1-0FFD-4F67-9024-3E02CBF514A7}" type="slidenum">
              <a:rPr lang="en-US" smtClean="0"/>
              <a:t>‹#›</a:t>
            </a:fld>
            <a:endParaRPr lang="en-US" dirty="0"/>
          </a:p>
        </p:txBody>
      </p:sp>
    </p:spTree>
    <p:extLst>
      <p:ext uri="{BB962C8B-B14F-4D97-AF65-F5344CB8AC3E}">
        <p14:creationId xmlns:p14="http://schemas.microsoft.com/office/powerpoint/2010/main" val="3637678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Nutrition and Health</a:t>
            </a:r>
          </a:p>
        </p:txBody>
      </p:sp>
      <p:sp>
        <p:nvSpPr>
          <p:cNvPr id="3" name="Subtitle 2"/>
          <p:cNvSpPr>
            <a:spLocks noGrp="1"/>
          </p:cNvSpPr>
          <p:nvPr>
            <p:ph type="subTitle" idx="1"/>
          </p:nvPr>
        </p:nvSpPr>
        <p:spPr/>
        <p:txBody>
          <a:bodyPr/>
          <a:lstStyle/>
          <a:p>
            <a:r>
              <a:rPr lang="en-US" dirty="0" smtClean="0"/>
              <a:t>Micronutrients - Minerals</a:t>
            </a:r>
            <a:endParaRPr lang="en-US" dirty="0"/>
          </a:p>
        </p:txBody>
      </p:sp>
    </p:spTree>
    <p:extLst>
      <p:ext uri="{BB962C8B-B14F-4D97-AF65-F5344CB8AC3E}">
        <p14:creationId xmlns:p14="http://schemas.microsoft.com/office/powerpoint/2010/main" val="4008294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Deficiency of </a:t>
            </a:r>
            <a:r>
              <a:rPr lang="en-US" altLang="zh-TW" dirty="0" smtClean="0"/>
              <a:t>I</a:t>
            </a:r>
            <a:r>
              <a:rPr lang="en-US" dirty="0" smtClean="0"/>
              <a:t>ron</a:t>
            </a:r>
            <a:endParaRPr lang="en-US" dirty="0"/>
          </a:p>
        </p:txBody>
      </p:sp>
      <p:sp>
        <p:nvSpPr>
          <p:cNvPr id="3" name="Content Placeholder 2"/>
          <p:cNvSpPr>
            <a:spLocks noGrp="1"/>
          </p:cNvSpPr>
          <p:nvPr>
            <p:ph idx="1"/>
          </p:nvPr>
        </p:nvSpPr>
        <p:spPr/>
        <p:txBody>
          <a:bodyPr/>
          <a:lstStyle/>
          <a:p>
            <a:r>
              <a:rPr lang="en-US" dirty="0" smtClean="0"/>
              <a:t>Anaemia (inadequate haemoglobin), caused by lack of iron in the diet, is one of the most common nutritional problems world-wide</a:t>
            </a:r>
            <a:endParaRPr lang="en-US" strike="sngStrike" dirty="0">
              <a:solidFill>
                <a:srgbClr val="FF0000"/>
              </a:solidFill>
            </a:endParaRPr>
          </a:p>
          <a:p>
            <a:r>
              <a:rPr lang="en-US" dirty="0" smtClean="0"/>
              <a:t>Women and children are at greatest risk of developing iron deficiency anaemia</a:t>
            </a:r>
            <a:endParaRPr lang="en-US" strike="sngStrike" dirty="0">
              <a:solidFill>
                <a:srgbClr val="FF0000"/>
              </a:solidFill>
            </a:endParaRPr>
          </a:p>
          <a:p>
            <a:r>
              <a:rPr lang="en-US" dirty="0" smtClean="0"/>
              <a:t>Vegetarians need to make sure they obtain an adequate iron supply from foods such as cereals, pulses and vegetables</a:t>
            </a:r>
            <a:endParaRPr lang="en-US" strike="sngStrike" dirty="0">
              <a:solidFill>
                <a:srgbClr val="FF0000"/>
              </a:solidFill>
            </a:endParaRPr>
          </a:p>
        </p:txBody>
      </p:sp>
      <p:sp>
        <p:nvSpPr>
          <p:cNvPr id="4" name="Slide Number Placeholder 3"/>
          <p:cNvSpPr>
            <a:spLocks noGrp="1"/>
          </p:cNvSpPr>
          <p:nvPr>
            <p:ph type="sldNum" sz="quarter" idx="12"/>
          </p:nvPr>
        </p:nvSpPr>
        <p:spPr/>
        <p:txBody>
          <a:bodyPr/>
          <a:lstStyle/>
          <a:p>
            <a:fld id="{8F4C1CA1-0FFD-4F67-9024-3E02CBF514A7}" type="slidenum">
              <a:rPr lang="en-US" smtClean="0"/>
              <a:t>10</a:t>
            </a:fld>
            <a:endParaRPr lang="en-US" dirty="0"/>
          </a:p>
        </p:txBody>
      </p:sp>
    </p:spTree>
    <p:extLst>
      <p:ext uri="{BB962C8B-B14F-4D97-AF65-F5344CB8AC3E}">
        <p14:creationId xmlns:p14="http://schemas.microsoft.com/office/powerpoint/2010/main" val="3568302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Anaemia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9470912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11</a:t>
            </a:fld>
            <a:endParaRPr lang="en-US" dirty="0"/>
          </a:p>
        </p:txBody>
      </p:sp>
    </p:spTree>
    <p:extLst>
      <p:ext uri="{BB962C8B-B14F-4D97-AF65-F5344CB8AC3E}">
        <p14:creationId xmlns:p14="http://schemas.microsoft.com/office/powerpoint/2010/main" val="3838125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Anaemia</a:t>
            </a:r>
          </a:p>
        </p:txBody>
      </p:sp>
      <p:sp>
        <p:nvSpPr>
          <p:cNvPr id="3" name="Content Placeholder 2"/>
          <p:cNvSpPr>
            <a:spLocks noGrp="1"/>
          </p:cNvSpPr>
          <p:nvPr>
            <p:ph idx="1"/>
          </p:nvPr>
        </p:nvSpPr>
        <p:spPr/>
        <p:txBody>
          <a:bodyPr/>
          <a:lstStyle/>
          <a:p>
            <a:pPr marL="0" indent="0">
              <a:buNone/>
            </a:pPr>
            <a:r>
              <a:rPr lang="en-US" dirty="0" smtClean="0"/>
              <a:t>Symptoms of anaemia include:</a:t>
            </a:r>
          </a:p>
          <a:p>
            <a:r>
              <a:rPr lang="en-US" dirty="0" smtClean="0"/>
              <a:t>tiredness, weakness, lack of energy</a:t>
            </a:r>
          </a:p>
          <a:p>
            <a:r>
              <a:rPr lang="en-US" dirty="0" smtClean="0"/>
              <a:t>a pale complexion, pale inner eyelids</a:t>
            </a:r>
          </a:p>
          <a:p>
            <a:r>
              <a:rPr lang="en-US" dirty="0" smtClean="0"/>
              <a:t>brittle fingernails</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12</a:t>
            </a:fld>
            <a:endParaRPr lang="en-US" dirty="0"/>
          </a:p>
        </p:txBody>
      </p:sp>
    </p:spTree>
    <p:extLst>
      <p:ext uri="{BB962C8B-B14F-4D97-AF65-F5344CB8AC3E}">
        <p14:creationId xmlns:p14="http://schemas.microsoft.com/office/powerpoint/2010/main" val="4202562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Anaemia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6804560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13</a:t>
            </a:fld>
            <a:endParaRPr lang="en-US" dirty="0"/>
          </a:p>
        </p:txBody>
      </p:sp>
      <p:grpSp>
        <p:nvGrpSpPr>
          <p:cNvPr id="6" name="Group 5"/>
          <p:cNvGrpSpPr/>
          <p:nvPr/>
        </p:nvGrpSpPr>
        <p:grpSpPr>
          <a:xfrm>
            <a:off x="5868144" y="4509120"/>
            <a:ext cx="1960408" cy="1800200"/>
            <a:chOff x="5353151" y="1155731"/>
            <a:chExt cx="1960408" cy="1568327"/>
          </a:xfrm>
        </p:grpSpPr>
        <p:sp>
          <p:nvSpPr>
            <p:cNvPr id="7" name="Rounded Rectangle 6"/>
            <p:cNvSpPr/>
            <p:nvPr/>
          </p:nvSpPr>
          <p:spPr>
            <a:xfrm>
              <a:off x="5353151" y="1155731"/>
              <a:ext cx="1960408" cy="156832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p:nvPr/>
          </p:nvSpPr>
          <p:spPr>
            <a:xfrm>
              <a:off x="5399086" y="1201666"/>
              <a:ext cx="1868538" cy="14764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lvl="0" defTabSz="711200">
                <a:lnSpc>
                  <a:spcPct val="90000"/>
                </a:lnSpc>
                <a:spcBef>
                  <a:spcPct val="0"/>
                </a:spcBef>
                <a:spcAft>
                  <a:spcPct val="35000"/>
                </a:spcAft>
              </a:pPr>
              <a:r>
                <a:rPr lang="en-US" sz="1600" kern="1200" dirty="0" smtClean="0"/>
                <a:t>*Note: </a:t>
              </a:r>
            </a:p>
            <a:p>
              <a:pPr lvl="0" defTabSz="711200">
                <a:lnSpc>
                  <a:spcPct val="90000"/>
                </a:lnSpc>
                <a:spcBef>
                  <a:spcPct val="0"/>
                </a:spcBef>
                <a:spcAft>
                  <a:spcPct val="35000"/>
                </a:spcAft>
              </a:pPr>
              <a:r>
                <a:rPr lang="en-US" sz="1600" dirty="0" smtClean="0"/>
                <a:t>If iron supplements are given to young children who have adequate iron stores, growth may be delayed. </a:t>
              </a:r>
              <a:endParaRPr lang="en-US" sz="1600" kern="1200" dirty="0"/>
            </a:p>
          </p:txBody>
        </p:sp>
      </p:grpSp>
    </p:spTree>
    <p:extLst>
      <p:ext uri="{BB962C8B-B14F-4D97-AF65-F5344CB8AC3E}">
        <p14:creationId xmlns:p14="http://schemas.microsoft.com/office/powerpoint/2010/main" val="1978416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 and </a:t>
            </a:r>
            <a:r>
              <a:rPr lang="en-US" altLang="zh-TW" dirty="0" smtClean="0"/>
              <a:t>O</a:t>
            </a:r>
            <a:r>
              <a:rPr lang="en-US" dirty="0" smtClean="0"/>
              <a:t>ther </a:t>
            </a:r>
            <a:r>
              <a:rPr lang="en-US" altLang="zh-TW" dirty="0"/>
              <a:t>N</a:t>
            </a:r>
            <a:r>
              <a:rPr lang="en-US" dirty="0" smtClean="0"/>
              <a:t>utrients</a:t>
            </a:r>
            <a:endParaRPr lang="en-US" dirty="0"/>
          </a:p>
        </p:txBody>
      </p:sp>
      <p:sp>
        <p:nvSpPr>
          <p:cNvPr id="3" name="Content Placeholder 2"/>
          <p:cNvSpPr>
            <a:spLocks noGrp="1"/>
          </p:cNvSpPr>
          <p:nvPr>
            <p:ph idx="1"/>
          </p:nvPr>
        </p:nvSpPr>
        <p:spPr/>
        <p:txBody>
          <a:bodyPr/>
          <a:lstStyle/>
          <a:p>
            <a:r>
              <a:rPr lang="en-US" dirty="0" smtClean="0"/>
              <a:t>Vitamin C helps the body absorb iron from foods</a:t>
            </a:r>
            <a:endParaRPr lang="en-US" strike="sngStrike" dirty="0" smtClean="0"/>
          </a:p>
          <a:p>
            <a:r>
              <a:rPr lang="en-US" dirty="0" smtClean="0"/>
              <a:t>Vitamin C increases the amount of non-haem iron absorbed, so foods containing iron from plant sources should be eaten with foods rich in vitamin C preferably at the same meal</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14</a:t>
            </a:fld>
            <a:endParaRPr lang="en-US" dirty="0"/>
          </a:p>
        </p:txBody>
      </p:sp>
    </p:spTree>
    <p:extLst>
      <p:ext uri="{BB962C8B-B14F-4D97-AF65-F5344CB8AC3E}">
        <p14:creationId xmlns:p14="http://schemas.microsoft.com/office/powerpoint/2010/main" val="9038148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Calcium</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15</a:t>
            </a:fld>
            <a:endParaRPr lang="en-US" dirty="0"/>
          </a:p>
        </p:txBody>
      </p:sp>
    </p:spTree>
    <p:extLst>
      <p:ext uri="{BB962C8B-B14F-4D97-AF65-F5344CB8AC3E}">
        <p14:creationId xmlns:p14="http://schemas.microsoft.com/office/powerpoint/2010/main" val="25189993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a:t>
            </a:r>
            <a:r>
              <a:rPr lang="en-US" altLang="zh-TW" dirty="0" smtClean="0"/>
              <a:t>C</a:t>
            </a:r>
            <a:r>
              <a:rPr lang="en-US" dirty="0" smtClean="0"/>
              <a:t>alcium</a:t>
            </a:r>
            <a:endParaRPr lang="en-US" dirty="0"/>
          </a:p>
        </p:txBody>
      </p:sp>
      <p:sp>
        <p:nvSpPr>
          <p:cNvPr id="3" name="Content Placeholder 2"/>
          <p:cNvSpPr>
            <a:spLocks noGrp="1"/>
          </p:cNvSpPr>
          <p:nvPr>
            <p:ph idx="1"/>
          </p:nvPr>
        </p:nvSpPr>
        <p:spPr/>
        <p:txBody>
          <a:bodyPr/>
          <a:lstStyle/>
          <a:p>
            <a:r>
              <a:rPr lang="en-US" dirty="0" smtClean="0"/>
              <a:t>Calcium helps to form bones and teeth</a:t>
            </a:r>
          </a:p>
          <a:p>
            <a:r>
              <a:rPr lang="en-US" dirty="0" smtClean="0"/>
              <a:t>The adult body contains more than 1 kilogram of calcium, most of which is found in the skeleton</a:t>
            </a:r>
          </a:p>
          <a:p>
            <a:r>
              <a:rPr lang="en-US" dirty="0" smtClean="0"/>
              <a:t>Calcium is also needed for blood-clotting, muscle contraction and enzyme secretion</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16</a:t>
            </a:fld>
            <a:endParaRPr lang="en-US" dirty="0"/>
          </a:p>
        </p:txBody>
      </p:sp>
    </p:spTree>
    <p:extLst>
      <p:ext uri="{BB962C8B-B14F-4D97-AF65-F5344CB8AC3E}">
        <p14:creationId xmlns:p14="http://schemas.microsoft.com/office/powerpoint/2010/main" val="35683026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a:t>
            </a:r>
            <a:r>
              <a:rPr lang="en-US" altLang="zh-TW" dirty="0" smtClean="0"/>
              <a:t>C</a:t>
            </a:r>
            <a:r>
              <a:rPr lang="en-US" dirty="0" smtClean="0"/>
              <a:t>alcium</a:t>
            </a:r>
            <a:endParaRPr lang="en-US" dirty="0"/>
          </a:p>
        </p:txBody>
      </p:sp>
      <p:sp>
        <p:nvSpPr>
          <p:cNvPr id="3" name="Content Placeholder 2"/>
          <p:cNvSpPr>
            <a:spLocks noGrp="1"/>
          </p:cNvSpPr>
          <p:nvPr>
            <p:ph idx="1"/>
          </p:nvPr>
        </p:nvSpPr>
        <p:spPr/>
        <p:txBody>
          <a:bodyPr>
            <a:normAutofit lnSpcReduction="10000"/>
          </a:bodyPr>
          <a:lstStyle/>
          <a:p>
            <a:r>
              <a:rPr lang="en-US" dirty="0" smtClean="0"/>
              <a:t>Milk and dairy products such as cheese and yoghurt are important sources of calcium</a:t>
            </a:r>
          </a:p>
          <a:p>
            <a:r>
              <a:rPr lang="en-US" dirty="0" smtClean="0"/>
              <a:t>Bean curd and soya bean products are good sources of calcium in Asian diet</a:t>
            </a:r>
          </a:p>
          <a:p>
            <a:r>
              <a:rPr lang="en-US" dirty="0" smtClean="0"/>
              <a:t>Other </a:t>
            </a:r>
            <a:r>
              <a:rPr lang="en-US" dirty="0"/>
              <a:t>foods </a:t>
            </a:r>
            <a:r>
              <a:rPr lang="en-US" dirty="0" smtClean="0"/>
              <a:t>that are </a:t>
            </a:r>
            <a:r>
              <a:rPr lang="en-US" dirty="0"/>
              <a:t>also good sources of </a:t>
            </a:r>
            <a:r>
              <a:rPr lang="en-US" dirty="0" smtClean="0"/>
              <a:t>calcium include:</a:t>
            </a:r>
            <a:endParaRPr lang="en-US" dirty="0"/>
          </a:p>
          <a:p>
            <a:pPr lvl="1"/>
            <a:r>
              <a:rPr lang="en-US" dirty="0" smtClean="0"/>
              <a:t>green, leafy vegetables </a:t>
            </a:r>
          </a:p>
          <a:p>
            <a:pPr lvl="1"/>
            <a:r>
              <a:rPr lang="en-US" dirty="0"/>
              <a:t>n</a:t>
            </a:r>
            <a:r>
              <a:rPr lang="en-US" dirty="0" smtClean="0"/>
              <a:t>uts, seeds and dried fruits</a:t>
            </a:r>
            <a:endParaRPr lang="en-US" strike="sngStrike" dirty="0" smtClean="0"/>
          </a:p>
          <a:p>
            <a:pPr lvl="1"/>
            <a:r>
              <a:rPr lang="en-US" dirty="0"/>
              <a:t>f</a:t>
            </a:r>
            <a:r>
              <a:rPr lang="en-US" dirty="0" smtClean="0"/>
              <a:t>ish </a:t>
            </a:r>
            <a:r>
              <a:rPr lang="en-US" altLang="zh-HK" dirty="0" smtClean="0"/>
              <a:t>that </a:t>
            </a:r>
            <a:r>
              <a:rPr lang="en-US" altLang="zh-HK" dirty="0"/>
              <a:t>is </a:t>
            </a:r>
            <a:r>
              <a:rPr lang="en-US" altLang="zh-HK" dirty="0" smtClean="0"/>
              <a:t>eaten</a:t>
            </a:r>
            <a:r>
              <a:rPr lang="en-US" altLang="zh-HK" dirty="0"/>
              <a:t> with</a:t>
            </a:r>
            <a:r>
              <a:rPr lang="en-US" altLang="zh-HK" dirty="0" smtClean="0"/>
              <a:t> </a:t>
            </a:r>
            <a:r>
              <a:rPr lang="en-US" dirty="0" smtClean="0"/>
              <a:t>the bones, such as sardines</a:t>
            </a:r>
            <a:endParaRPr lang="en-US" strike="sngStrike" dirty="0">
              <a:solidFill>
                <a:srgbClr val="FF0000"/>
              </a:solidFill>
            </a:endParaRPr>
          </a:p>
        </p:txBody>
      </p:sp>
      <p:sp>
        <p:nvSpPr>
          <p:cNvPr id="4" name="Slide Number Placeholder 3"/>
          <p:cNvSpPr>
            <a:spLocks noGrp="1"/>
          </p:cNvSpPr>
          <p:nvPr>
            <p:ph type="sldNum" sz="quarter" idx="12"/>
          </p:nvPr>
        </p:nvSpPr>
        <p:spPr/>
        <p:txBody>
          <a:bodyPr/>
          <a:lstStyle/>
          <a:p>
            <a:fld id="{8F4C1CA1-0FFD-4F67-9024-3E02CBF514A7}" type="slidenum">
              <a:rPr lang="en-US" smtClean="0"/>
              <a:t>17</a:t>
            </a:fld>
            <a:endParaRPr lang="en-US" dirty="0"/>
          </a:p>
        </p:txBody>
      </p:sp>
    </p:spTree>
    <p:extLst>
      <p:ext uri="{BB962C8B-B14F-4D97-AF65-F5344CB8AC3E}">
        <p14:creationId xmlns:p14="http://schemas.microsoft.com/office/powerpoint/2010/main" val="25396034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 of </a:t>
            </a:r>
            <a:r>
              <a:rPr lang="en-US" altLang="zh-TW" dirty="0"/>
              <a:t>C</a:t>
            </a:r>
            <a:r>
              <a:rPr lang="en-US" dirty="0" smtClean="0"/>
              <a:t>alcium</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302212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18</a:t>
            </a:fld>
            <a:endParaRPr lang="en-US" dirty="0"/>
          </a:p>
        </p:txBody>
      </p:sp>
      <p:sp>
        <p:nvSpPr>
          <p:cNvPr id="8" name="TextBox 7">
            <a:extLst>
              <a:ext uri="{FF2B5EF4-FFF2-40B4-BE49-F238E27FC236}">
                <a16:creationId xmlns:a16="http://schemas.microsoft.com/office/drawing/2014/main" id="{D5B29095-ED12-40F5-9717-5FEFA2189DBF}"/>
              </a:ext>
            </a:extLst>
          </p:cNvPr>
          <p:cNvSpPr txBox="1"/>
          <p:nvPr/>
        </p:nvSpPr>
        <p:spPr>
          <a:xfrm>
            <a:off x="611560" y="6356350"/>
            <a:ext cx="7704856" cy="276999"/>
          </a:xfrm>
          <a:prstGeom prst="rect">
            <a:avLst/>
          </a:prstGeom>
          <a:noFill/>
        </p:spPr>
        <p:txBody>
          <a:bodyPr wrap="square" rtlCol="0">
            <a:spAutoFit/>
          </a:bodyPr>
          <a:lstStyle/>
          <a:p>
            <a:r>
              <a:rPr lang="en-US" sz="1200" dirty="0"/>
              <a:t>Source: Centre for </a:t>
            </a:r>
            <a:r>
              <a:rPr lang="en-US" sz="1200" dirty="0" smtClean="0"/>
              <a:t>Food Safety, Food and Environmental Hygiene Department</a:t>
            </a:r>
            <a:endParaRPr lang="en-US" sz="1200" dirty="0"/>
          </a:p>
        </p:txBody>
      </p:sp>
    </p:spTree>
    <p:extLst>
      <p:ext uri="{BB962C8B-B14F-4D97-AF65-F5344CB8AC3E}">
        <p14:creationId xmlns:p14="http://schemas.microsoft.com/office/powerpoint/2010/main" val="23350722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Deficiency of </a:t>
            </a:r>
            <a:r>
              <a:rPr lang="en-US" altLang="zh-TW" dirty="0" smtClean="0"/>
              <a:t>C</a:t>
            </a:r>
            <a:r>
              <a:rPr lang="en-US" dirty="0" smtClean="0"/>
              <a:t>alcium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Inadequate dietary calcium will cause some calcium from the bones to move to the blood.</a:t>
            </a:r>
          </a:p>
          <a:p>
            <a:r>
              <a:rPr lang="en-US" dirty="0" smtClean="0"/>
              <a:t>Poor intake of calcium will cause less calcium deposition in the bones, and will result in a lower bone mass and a weaker skeleton.</a:t>
            </a:r>
          </a:p>
          <a:p>
            <a:r>
              <a:rPr lang="en-US" dirty="0"/>
              <a:t>Calcium deficiency can also cause </a:t>
            </a:r>
            <a:r>
              <a:rPr lang="en-US" altLang="zh-HK" dirty="0"/>
              <a:t>rickets in </a:t>
            </a:r>
            <a:r>
              <a:rPr lang="en-US" altLang="zh-HK" dirty="0" smtClean="0"/>
              <a:t>children</a:t>
            </a:r>
            <a:r>
              <a:rPr lang="en-US" dirty="0" smtClean="0"/>
              <a:t>, </a:t>
            </a:r>
            <a:r>
              <a:rPr lang="en-US" dirty="0"/>
              <a:t>though </a:t>
            </a:r>
            <a:r>
              <a:rPr lang="en-US" dirty="0" smtClean="0"/>
              <a:t>rickets is </a:t>
            </a:r>
            <a:r>
              <a:rPr lang="en-US" dirty="0"/>
              <a:t>more commonly associated with vitamin D deficiency.</a:t>
            </a:r>
          </a:p>
          <a:p>
            <a:r>
              <a:rPr lang="en-US" dirty="0" smtClean="0"/>
              <a:t>If a pregnant woman does not have enough calcium in her diet, calcium will be removed from her bones and transmitted to the unborn baby to enable the bones of the  baby to grow. This will weaken the woman’s bones and teeth.</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19</a:t>
            </a:fld>
            <a:endParaRPr lang="en-US" dirty="0"/>
          </a:p>
        </p:txBody>
      </p:sp>
    </p:spTree>
    <p:extLst>
      <p:ext uri="{BB962C8B-B14F-4D97-AF65-F5344CB8AC3E}">
        <p14:creationId xmlns:p14="http://schemas.microsoft.com/office/powerpoint/2010/main" val="10105734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a:t>
            </a:r>
          </a:p>
        </p:txBody>
      </p:sp>
      <p:sp>
        <p:nvSpPr>
          <p:cNvPr id="3" name="Content Placeholder 2"/>
          <p:cNvSpPr>
            <a:spLocks noGrp="1"/>
          </p:cNvSpPr>
          <p:nvPr>
            <p:ph idx="1"/>
          </p:nvPr>
        </p:nvSpPr>
        <p:spPr/>
        <p:txBody>
          <a:bodyPr>
            <a:normAutofit/>
          </a:bodyPr>
          <a:lstStyle/>
          <a:p>
            <a:r>
              <a:rPr lang="en-US" dirty="0"/>
              <a:t>Minerals</a:t>
            </a:r>
          </a:p>
          <a:p>
            <a:pPr lvl="1"/>
            <a:r>
              <a:rPr lang="en-US" dirty="0"/>
              <a:t>i</a:t>
            </a:r>
            <a:r>
              <a:rPr lang="en-US" dirty="0" smtClean="0"/>
              <a:t>ron</a:t>
            </a:r>
          </a:p>
          <a:p>
            <a:pPr lvl="1"/>
            <a:r>
              <a:rPr lang="en-US" dirty="0" smtClean="0"/>
              <a:t>calcium</a:t>
            </a:r>
          </a:p>
          <a:p>
            <a:pPr lvl="1"/>
            <a:r>
              <a:rPr lang="en-US" dirty="0" smtClean="0"/>
              <a:t>sodium</a:t>
            </a:r>
          </a:p>
          <a:p>
            <a:pPr lvl="1"/>
            <a:r>
              <a:rPr lang="en-US" dirty="0" smtClean="0"/>
              <a:t>iodine</a:t>
            </a:r>
            <a:endParaRPr lang="en-US" dirty="0"/>
          </a:p>
          <a:p>
            <a:endParaRPr lang="en-US" dirty="0"/>
          </a:p>
        </p:txBody>
      </p:sp>
      <p:sp>
        <p:nvSpPr>
          <p:cNvPr id="4" name="Slide Number Placeholder 3">
            <a:extLst>
              <a:ext uri="{FF2B5EF4-FFF2-40B4-BE49-F238E27FC236}">
                <a16:creationId xmlns:a16="http://schemas.microsoft.com/office/drawing/2014/main" id="{9924693E-3A8D-4AA0-9129-660A9D46F8F9}"/>
              </a:ext>
            </a:extLst>
          </p:cNvPr>
          <p:cNvSpPr>
            <a:spLocks noGrp="1"/>
          </p:cNvSpPr>
          <p:nvPr>
            <p:ph type="sldNum" sz="quarter" idx="12"/>
          </p:nvPr>
        </p:nvSpPr>
        <p:spPr/>
        <p:txBody>
          <a:bodyPr/>
          <a:lstStyle/>
          <a:p>
            <a:fld id="{8F4C1CA1-0FFD-4F67-9024-3E02CBF514A7}" type="slidenum">
              <a:rPr lang="en-US" smtClean="0"/>
              <a:t>2</a:t>
            </a:fld>
            <a:endParaRPr lang="en-US" dirty="0"/>
          </a:p>
        </p:txBody>
      </p:sp>
    </p:spTree>
    <p:extLst>
      <p:ext uri="{BB962C8B-B14F-4D97-AF65-F5344CB8AC3E}">
        <p14:creationId xmlns:p14="http://schemas.microsoft.com/office/powerpoint/2010/main" val="27136428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Osteoporosis</a:t>
            </a:r>
            <a:endParaRPr lang="en-US" dirty="0"/>
          </a:p>
        </p:txBody>
      </p:sp>
      <p:sp>
        <p:nvSpPr>
          <p:cNvPr id="3" name="Content Placeholder 2"/>
          <p:cNvSpPr>
            <a:spLocks noGrp="1"/>
          </p:cNvSpPr>
          <p:nvPr>
            <p:ph idx="1"/>
          </p:nvPr>
        </p:nvSpPr>
        <p:spPr/>
        <p:txBody>
          <a:bodyPr/>
          <a:lstStyle/>
          <a:p>
            <a:r>
              <a:rPr lang="en-US" dirty="0" smtClean="0"/>
              <a:t>Osteoporosis is the condition of weakening and thinning of the bones. It is </a:t>
            </a:r>
            <a:r>
              <a:rPr lang="en-US" altLang="zh-HK" dirty="0" smtClean="0"/>
              <a:t>more </a:t>
            </a:r>
            <a:r>
              <a:rPr lang="en-US" dirty="0" smtClean="0"/>
              <a:t>common in elderly people, especially women.</a:t>
            </a:r>
            <a:endParaRPr lang="en-US" strike="sngStrike" dirty="0" smtClean="0"/>
          </a:p>
        </p:txBody>
      </p:sp>
      <p:sp>
        <p:nvSpPr>
          <p:cNvPr id="4" name="Slide Number Placeholder 3"/>
          <p:cNvSpPr>
            <a:spLocks noGrp="1"/>
          </p:cNvSpPr>
          <p:nvPr>
            <p:ph type="sldNum" sz="quarter" idx="12"/>
          </p:nvPr>
        </p:nvSpPr>
        <p:spPr/>
        <p:txBody>
          <a:bodyPr/>
          <a:lstStyle/>
          <a:p>
            <a:fld id="{8F4C1CA1-0FFD-4F67-9024-3E02CBF514A7}" type="slidenum">
              <a:rPr lang="en-US" smtClean="0"/>
              <a:t>20</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1391040118"/>
              </p:ext>
            </p:extLst>
          </p:nvPr>
        </p:nvGraphicFramePr>
        <p:xfrm>
          <a:off x="609600" y="3284984"/>
          <a:ext cx="8229600" cy="29935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60299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Osteoporosis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4062466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21</a:t>
            </a:fld>
            <a:endParaRPr lang="en-US" dirty="0"/>
          </a:p>
        </p:txBody>
      </p:sp>
    </p:spTree>
    <p:extLst>
      <p:ext uri="{BB962C8B-B14F-4D97-AF65-F5344CB8AC3E}">
        <p14:creationId xmlns:p14="http://schemas.microsoft.com/office/powerpoint/2010/main" val="2684205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Calcium and </a:t>
            </a:r>
            <a:r>
              <a:rPr lang="en-US" altLang="zh-TW" dirty="0" smtClean="0"/>
              <a:t>O</a:t>
            </a:r>
            <a:r>
              <a:rPr lang="en-US" dirty="0" smtClean="0"/>
              <a:t>ther </a:t>
            </a:r>
            <a:r>
              <a:rPr lang="en-US" altLang="zh-TW" dirty="0" smtClean="0"/>
              <a:t>N</a:t>
            </a:r>
            <a:r>
              <a:rPr lang="en-US" dirty="0" smtClean="0"/>
              <a:t>utrients</a:t>
            </a:r>
            <a:endParaRPr lang="en-US" dirty="0"/>
          </a:p>
        </p:txBody>
      </p:sp>
      <p:sp>
        <p:nvSpPr>
          <p:cNvPr id="3" name="Content Placeholder 2"/>
          <p:cNvSpPr>
            <a:spLocks noGrp="1"/>
          </p:cNvSpPr>
          <p:nvPr>
            <p:ph idx="1"/>
          </p:nvPr>
        </p:nvSpPr>
        <p:spPr/>
        <p:txBody>
          <a:bodyPr/>
          <a:lstStyle/>
          <a:p>
            <a:r>
              <a:rPr lang="en-US" dirty="0" smtClean="0"/>
              <a:t>Vitamin D is needed, together with calcium and phosphorus, to help build and maintain strong bones and teeth</a:t>
            </a:r>
            <a:endParaRPr lang="en-US" strike="sngStrike" dirty="0" smtClean="0">
              <a:solidFill>
                <a:srgbClr val="FF0000"/>
              </a:solidFill>
            </a:endParaRPr>
          </a:p>
          <a:p>
            <a:r>
              <a:rPr lang="en-US" dirty="0" smtClean="0"/>
              <a:t>Vitamin C helps in the absorption of calcium</a:t>
            </a:r>
            <a:r>
              <a:rPr lang="en-US" strike="sngStrike" dirty="0" smtClean="0">
                <a:solidFill>
                  <a:srgbClr val="FF0000"/>
                </a:solidFill>
              </a:rPr>
              <a:t>.</a:t>
            </a:r>
          </a:p>
          <a:p>
            <a:r>
              <a:rPr lang="en-US" dirty="0" smtClean="0"/>
              <a:t>Magnesium </a:t>
            </a:r>
            <a:r>
              <a:rPr lang="en-US" dirty="0"/>
              <a:t>is essential for absorption and metabolism of </a:t>
            </a:r>
            <a:r>
              <a:rPr lang="en-US" dirty="0" smtClean="0"/>
              <a:t>calcium</a:t>
            </a:r>
            <a:endParaRPr lang="en-US" strike="sngStrike" dirty="0">
              <a:solidFill>
                <a:srgbClr val="FF0000"/>
              </a:solidFill>
            </a:endParaRPr>
          </a:p>
        </p:txBody>
      </p:sp>
      <p:sp>
        <p:nvSpPr>
          <p:cNvPr id="4" name="Slide Number Placeholder 3"/>
          <p:cNvSpPr>
            <a:spLocks noGrp="1"/>
          </p:cNvSpPr>
          <p:nvPr>
            <p:ph type="sldNum" sz="quarter" idx="12"/>
          </p:nvPr>
        </p:nvSpPr>
        <p:spPr/>
        <p:txBody>
          <a:bodyPr/>
          <a:lstStyle/>
          <a:p>
            <a:fld id="{8F4C1CA1-0FFD-4F67-9024-3E02CBF514A7}" type="slidenum">
              <a:rPr lang="en-US" smtClean="0"/>
              <a:t>22</a:t>
            </a:fld>
            <a:endParaRPr lang="en-US" dirty="0"/>
          </a:p>
        </p:txBody>
      </p:sp>
    </p:spTree>
    <p:extLst>
      <p:ext uri="{BB962C8B-B14F-4D97-AF65-F5344CB8AC3E}">
        <p14:creationId xmlns:p14="http://schemas.microsoft.com/office/powerpoint/2010/main" val="30982693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Sodium</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23</a:t>
            </a:fld>
            <a:endParaRPr lang="en-US" dirty="0"/>
          </a:p>
        </p:txBody>
      </p:sp>
    </p:spTree>
    <p:extLst>
      <p:ext uri="{BB962C8B-B14F-4D97-AF65-F5344CB8AC3E}">
        <p14:creationId xmlns:p14="http://schemas.microsoft.com/office/powerpoint/2010/main" val="724141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a:t>
            </a:r>
            <a:r>
              <a:rPr lang="en-US" altLang="zh-TW" dirty="0" smtClean="0"/>
              <a:t>S</a:t>
            </a:r>
            <a:r>
              <a:rPr lang="en-US" dirty="0" smtClean="0"/>
              <a:t>odium</a:t>
            </a:r>
            <a:endParaRPr lang="en-US" dirty="0"/>
          </a:p>
        </p:txBody>
      </p:sp>
      <p:sp>
        <p:nvSpPr>
          <p:cNvPr id="3" name="Content Placeholder 2"/>
          <p:cNvSpPr>
            <a:spLocks noGrp="1"/>
          </p:cNvSpPr>
          <p:nvPr>
            <p:ph idx="1"/>
          </p:nvPr>
        </p:nvSpPr>
        <p:spPr/>
        <p:txBody>
          <a:bodyPr>
            <a:normAutofit/>
          </a:bodyPr>
          <a:lstStyle/>
          <a:p>
            <a:r>
              <a:rPr lang="en-US" dirty="0" smtClean="0"/>
              <a:t>Sodium </a:t>
            </a:r>
            <a:r>
              <a:rPr lang="en-US" dirty="0"/>
              <a:t>is essential for normal body </a:t>
            </a:r>
            <a:r>
              <a:rPr lang="en-US" dirty="0" smtClean="0"/>
              <a:t>functions </a:t>
            </a:r>
          </a:p>
          <a:p>
            <a:r>
              <a:rPr lang="en-US" dirty="0" smtClean="0"/>
              <a:t>It </a:t>
            </a:r>
            <a:r>
              <a:rPr lang="en-US" dirty="0"/>
              <a:t>helps maintain the extra-cellular fluid balance and acid-base balance in the </a:t>
            </a:r>
            <a:r>
              <a:rPr lang="en-US" dirty="0" smtClean="0"/>
              <a:t>body</a:t>
            </a:r>
            <a:endParaRPr lang="en-US" strike="sngStrike" dirty="0" smtClean="0">
              <a:solidFill>
                <a:srgbClr val="FF0000"/>
              </a:solidFill>
            </a:endParaRPr>
          </a:p>
          <a:p>
            <a:r>
              <a:rPr lang="en-US" dirty="0" smtClean="0"/>
              <a:t>It </a:t>
            </a:r>
            <a:r>
              <a:rPr lang="en-US" dirty="0"/>
              <a:t>is required for nerve transmission and muscle </a:t>
            </a:r>
            <a:r>
              <a:rPr lang="en-US" dirty="0" smtClean="0"/>
              <a:t>contraction</a:t>
            </a:r>
            <a:endParaRPr lang="en-US" strike="sngStrike" dirty="0">
              <a:solidFill>
                <a:srgbClr val="FF0000"/>
              </a:solidFill>
            </a:endParaRPr>
          </a:p>
        </p:txBody>
      </p:sp>
      <p:sp>
        <p:nvSpPr>
          <p:cNvPr id="4" name="Slide Number Placeholder 3"/>
          <p:cNvSpPr>
            <a:spLocks noGrp="1"/>
          </p:cNvSpPr>
          <p:nvPr>
            <p:ph type="sldNum" sz="quarter" idx="12"/>
          </p:nvPr>
        </p:nvSpPr>
        <p:spPr/>
        <p:txBody>
          <a:bodyPr/>
          <a:lstStyle/>
          <a:p>
            <a:fld id="{8F4C1CA1-0FFD-4F67-9024-3E02CBF514A7}" type="slidenum">
              <a:rPr lang="en-US" smtClean="0"/>
              <a:t>24</a:t>
            </a:fld>
            <a:endParaRPr lang="en-US" dirty="0"/>
          </a:p>
        </p:txBody>
      </p:sp>
    </p:spTree>
    <p:extLst>
      <p:ext uri="{BB962C8B-B14F-4D97-AF65-F5344CB8AC3E}">
        <p14:creationId xmlns:p14="http://schemas.microsoft.com/office/powerpoint/2010/main" val="23196442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a:t>
            </a:r>
            <a:r>
              <a:rPr lang="en-US" altLang="zh-TW" dirty="0" smtClean="0"/>
              <a:t>S</a:t>
            </a:r>
            <a:r>
              <a:rPr lang="en-US" dirty="0" smtClean="0"/>
              <a:t>odium </a:t>
            </a:r>
            <a:endParaRPr lang="en-US" dirty="0"/>
          </a:p>
        </p:txBody>
      </p:sp>
      <p:sp>
        <p:nvSpPr>
          <p:cNvPr id="3" name="Content Placeholder 2"/>
          <p:cNvSpPr>
            <a:spLocks noGrp="1"/>
          </p:cNvSpPr>
          <p:nvPr>
            <p:ph idx="1"/>
          </p:nvPr>
        </p:nvSpPr>
        <p:spPr>
          <a:xfrm>
            <a:off x="457200" y="1281112"/>
            <a:ext cx="8229600" cy="5257800"/>
          </a:xfrm>
        </p:spPr>
        <p:txBody>
          <a:bodyPr>
            <a:normAutofit fontScale="40000" lnSpcReduction="20000"/>
          </a:bodyPr>
          <a:lstStyle/>
          <a:p>
            <a:r>
              <a:rPr lang="en-US" altLang="zh-HK" sz="5500" dirty="0"/>
              <a:t>Most raw foods contain </a:t>
            </a:r>
            <a:r>
              <a:rPr lang="en-US" altLang="zh-HK" sz="5500" dirty="0" smtClean="0"/>
              <a:t>a very </a:t>
            </a:r>
            <a:r>
              <a:rPr lang="en-US" altLang="zh-HK" sz="5500" dirty="0"/>
              <a:t>small amount of sodium</a:t>
            </a:r>
          </a:p>
          <a:p>
            <a:r>
              <a:rPr lang="en-US" altLang="zh-HK" sz="5500" dirty="0"/>
              <a:t>Sodium is found in sodium bicarbonate which is a raising agent in baked foods such as cakes and </a:t>
            </a:r>
            <a:r>
              <a:rPr lang="en-US" altLang="zh-HK" sz="5500" dirty="0" smtClean="0"/>
              <a:t>biscuits</a:t>
            </a:r>
            <a:endParaRPr lang="en-US" altLang="zh-HK" sz="5500" dirty="0"/>
          </a:p>
          <a:p>
            <a:r>
              <a:rPr lang="en-US" sz="5500" dirty="0" smtClean="0"/>
              <a:t>The most common form of sodium in the diet is salt (sodium chloride)</a:t>
            </a:r>
          </a:p>
          <a:p>
            <a:pPr lvl="1"/>
            <a:r>
              <a:rPr lang="en-US" sz="5500" dirty="0"/>
              <a:t>s</a:t>
            </a:r>
            <a:r>
              <a:rPr lang="en-US" sz="5500" dirty="0" smtClean="0"/>
              <a:t>alt </a:t>
            </a:r>
            <a:r>
              <a:rPr lang="en-US" sz="5500" dirty="0"/>
              <a:t>comprises 40% sodium and 60% chloride (1g </a:t>
            </a:r>
            <a:r>
              <a:rPr lang="en-US" sz="5500" dirty="0" smtClean="0"/>
              <a:t>of sodium </a:t>
            </a:r>
            <a:r>
              <a:rPr lang="en-US" sz="5500" dirty="0"/>
              <a:t>chloride (NaCl) contains about 393mg of </a:t>
            </a:r>
            <a:r>
              <a:rPr lang="en-US" sz="5500" dirty="0" smtClean="0"/>
              <a:t>sodium)</a:t>
            </a:r>
          </a:p>
          <a:p>
            <a:r>
              <a:rPr lang="en-US" altLang="zh-HK" sz="5500" dirty="0"/>
              <a:t>During the processing, preparation, preservation and serving of </a:t>
            </a:r>
            <a:r>
              <a:rPr lang="en-US" altLang="zh-HK" sz="5500" dirty="0" smtClean="0"/>
              <a:t>foods</a:t>
            </a:r>
            <a:r>
              <a:rPr lang="en-US" altLang="zh-HK" sz="5500" dirty="0"/>
              <a:t>, salt is added</a:t>
            </a:r>
          </a:p>
          <a:p>
            <a:pPr lvl="1"/>
            <a:r>
              <a:rPr lang="en-US" altLang="zh-HK" sz="5500" dirty="0" smtClean="0"/>
              <a:t>salt </a:t>
            </a:r>
            <a:r>
              <a:rPr lang="en-US" altLang="zh-HK" sz="5500" dirty="0"/>
              <a:t>is added in foods </a:t>
            </a:r>
            <a:r>
              <a:rPr lang="en-US" altLang="zh-HK" sz="5500" dirty="0" smtClean="0"/>
              <a:t>to enhance </a:t>
            </a:r>
            <a:r>
              <a:rPr lang="en-US" altLang="zh-HK" sz="5500" dirty="0"/>
              <a:t>taste and flavour (e.g. enhance sweetness, mask metallic tastes</a:t>
            </a:r>
            <a:r>
              <a:rPr lang="en-US" altLang="zh-HK" sz="5500" dirty="0" smtClean="0"/>
              <a:t>)</a:t>
            </a:r>
          </a:p>
          <a:p>
            <a:pPr lvl="1"/>
            <a:r>
              <a:rPr lang="en-US" altLang="zh-HK" sz="5500" dirty="0" smtClean="0"/>
              <a:t>salt </a:t>
            </a:r>
            <a:r>
              <a:rPr lang="en-US" altLang="zh-HK" sz="5500" dirty="0"/>
              <a:t>can also:</a:t>
            </a:r>
          </a:p>
          <a:p>
            <a:pPr marL="987425" lvl="1">
              <a:buFont typeface="Wingdings" panose="05000000000000000000" pitchFamily="2" charset="2"/>
              <a:buChar char="Ø"/>
            </a:pPr>
            <a:r>
              <a:rPr lang="en-US" altLang="zh-HK" sz="5500" dirty="0"/>
              <a:t>prevent microbial </a:t>
            </a:r>
            <a:r>
              <a:rPr lang="en-US" altLang="zh-HK" sz="5500" dirty="0" smtClean="0"/>
              <a:t>growth</a:t>
            </a:r>
            <a:endParaRPr lang="en-US" altLang="zh-HK" sz="5500" strike="sngStrike" dirty="0" smtClean="0"/>
          </a:p>
          <a:p>
            <a:pPr marL="987425" lvl="1">
              <a:buFont typeface="Wingdings" panose="05000000000000000000" pitchFamily="2" charset="2"/>
              <a:buChar char="Ø"/>
            </a:pPr>
            <a:r>
              <a:rPr lang="en-US" altLang="zh-HK" sz="5500" dirty="0" smtClean="0"/>
              <a:t>extend </a:t>
            </a:r>
            <a:r>
              <a:rPr lang="en-US" altLang="zh-HK" sz="5500" dirty="0"/>
              <a:t>product shelf </a:t>
            </a:r>
            <a:r>
              <a:rPr lang="en-US" altLang="zh-HK" sz="5500" dirty="0" smtClean="0"/>
              <a:t>life</a:t>
            </a:r>
            <a:r>
              <a:rPr lang="en-US" altLang="zh-HK" sz="5500" strike="sngStrike" dirty="0" smtClean="0"/>
              <a:t> </a:t>
            </a:r>
          </a:p>
          <a:p>
            <a:pPr marL="987425" lvl="1">
              <a:buFont typeface="Wingdings" panose="05000000000000000000" pitchFamily="2" charset="2"/>
              <a:buChar char="Ø"/>
            </a:pPr>
            <a:r>
              <a:rPr lang="en-US" altLang="zh-HK" sz="5500" dirty="0" smtClean="0"/>
              <a:t>improve </a:t>
            </a:r>
            <a:r>
              <a:rPr lang="en-US" altLang="zh-HK" sz="5500" dirty="0"/>
              <a:t>the product texture (e.g. control the stickiness of doughs, improve the tenderness of leaner cuts of meat</a:t>
            </a:r>
            <a:r>
              <a:rPr lang="en-US" altLang="zh-HK" sz="5500" dirty="0" smtClean="0"/>
              <a:t>)</a:t>
            </a:r>
          </a:p>
          <a:p>
            <a:pPr lvl="1"/>
            <a:endParaRPr lang="en-US" dirty="0" smtClean="0"/>
          </a:p>
        </p:txBody>
      </p:sp>
      <p:sp>
        <p:nvSpPr>
          <p:cNvPr id="4" name="Slide Number Placeholder 3"/>
          <p:cNvSpPr>
            <a:spLocks noGrp="1"/>
          </p:cNvSpPr>
          <p:nvPr>
            <p:ph type="sldNum" sz="quarter" idx="12"/>
          </p:nvPr>
        </p:nvSpPr>
        <p:spPr/>
        <p:txBody>
          <a:bodyPr/>
          <a:lstStyle/>
          <a:p>
            <a:fld id="{8F4C1CA1-0FFD-4F67-9024-3E02CBF514A7}" type="slidenum">
              <a:rPr lang="en-US" smtClean="0"/>
              <a:t>25</a:t>
            </a:fld>
            <a:endParaRPr lang="en-US" dirty="0"/>
          </a:p>
        </p:txBody>
      </p:sp>
      <p:sp>
        <p:nvSpPr>
          <p:cNvPr id="6" name="TextBox 7">
            <a:extLst>
              <a:ext uri="{FF2B5EF4-FFF2-40B4-BE49-F238E27FC236}">
                <a16:creationId xmlns:a16="http://schemas.microsoft.com/office/drawing/2014/main" id="{D5B29095-ED12-40F5-9717-5FEFA2189DBF}"/>
              </a:ext>
            </a:extLst>
          </p:cNvPr>
          <p:cNvSpPr txBox="1"/>
          <p:nvPr/>
        </p:nvSpPr>
        <p:spPr>
          <a:xfrm>
            <a:off x="490920" y="6400412"/>
            <a:ext cx="7704856" cy="276999"/>
          </a:xfrm>
          <a:prstGeom prst="rect">
            <a:avLst/>
          </a:prstGeom>
          <a:noFill/>
        </p:spPr>
        <p:txBody>
          <a:bodyPr wrap="square" rtlCol="0">
            <a:spAutoFit/>
          </a:bodyPr>
          <a:lstStyle/>
          <a:p>
            <a:r>
              <a:rPr lang="en-US" sz="1200" dirty="0"/>
              <a:t>Source: Centre for </a:t>
            </a:r>
            <a:r>
              <a:rPr lang="en-US" sz="1200" dirty="0" smtClean="0"/>
              <a:t>Food Safety, Food and Environmental Hygiene Department</a:t>
            </a:r>
            <a:endParaRPr lang="en-US" sz="1200" dirty="0"/>
          </a:p>
        </p:txBody>
      </p:sp>
    </p:spTree>
    <p:extLst>
      <p:ext uri="{BB962C8B-B14F-4D97-AF65-F5344CB8AC3E}">
        <p14:creationId xmlns:p14="http://schemas.microsoft.com/office/powerpoint/2010/main" val="22664003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a:t>
            </a:r>
            <a:r>
              <a:rPr lang="en-US" altLang="zh-TW" dirty="0" smtClean="0"/>
              <a:t>S</a:t>
            </a:r>
            <a:r>
              <a:rPr lang="en-US" dirty="0" smtClean="0"/>
              <a:t>odium (cont’d) </a:t>
            </a:r>
            <a:endParaRPr lang="en-US" dirty="0"/>
          </a:p>
        </p:txBody>
      </p:sp>
      <p:sp>
        <p:nvSpPr>
          <p:cNvPr id="3" name="Content Placeholder 2"/>
          <p:cNvSpPr>
            <a:spLocks noGrp="1"/>
          </p:cNvSpPr>
          <p:nvPr>
            <p:ph idx="1"/>
          </p:nvPr>
        </p:nvSpPr>
        <p:spPr>
          <a:xfrm>
            <a:off x="457200" y="1435352"/>
            <a:ext cx="8229600" cy="4525963"/>
          </a:xfrm>
        </p:spPr>
        <p:txBody>
          <a:bodyPr>
            <a:noAutofit/>
          </a:bodyPr>
          <a:lstStyle/>
          <a:p>
            <a:r>
              <a:rPr lang="en-US" sz="2200" dirty="0" smtClean="0"/>
              <a:t>Salt is added to foods, for example:</a:t>
            </a:r>
          </a:p>
          <a:p>
            <a:pPr lvl="1"/>
            <a:r>
              <a:rPr lang="en-US" sz="2200" dirty="0" smtClean="0"/>
              <a:t>condiments </a:t>
            </a:r>
            <a:r>
              <a:rPr lang="en-US" sz="2200" dirty="0"/>
              <a:t>and </a:t>
            </a:r>
            <a:r>
              <a:rPr lang="en-US" sz="2200" dirty="0" smtClean="0"/>
              <a:t>sauces </a:t>
            </a:r>
            <a:r>
              <a:rPr lang="en-US" sz="2200" dirty="0"/>
              <a:t>(e.g. </a:t>
            </a:r>
            <a:r>
              <a:rPr lang="en-US" sz="2200" dirty="0" smtClean="0"/>
              <a:t>soya </a:t>
            </a:r>
            <a:r>
              <a:rPr lang="en-US" sz="2200" dirty="0"/>
              <a:t>sauce, oyster sauce, monosodium glutamate (MSG) and stock powder/cubes, salad dressing and </a:t>
            </a:r>
            <a:r>
              <a:rPr lang="en-US" sz="2200" dirty="0" smtClean="0"/>
              <a:t>ketchup)</a:t>
            </a:r>
            <a:endParaRPr lang="en-US" sz="2200" dirty="0"/>
          </a:p>
          <a:p>
            <a:pPr lvl="1"/>
            <a:r>
              <a:rPr lang="en-US" sz="2200" dirty="0" smtClean="0"/>
              <a:t>processed </a:t>
            </a:r>
            <a:r>
              <a:rPr lang="en-US" sz="2200" dirty="0"/>
              <a:t>vegetable </a:t>
            </a:r>
            <a:r>
              <a:rPr lang="en-US" sz="2200" dirty="0" smtClean="0"/>
              <a:t>products </a:t>
            </a:r>
            <a:r>
              <a:rPr lang="en-US" sz="2200" dirty="0"/>
              <a:t>(e.g. preserved leaf mustard, preserved </a:t>
            </a:r>
            <a:r>
              <a:rPr lang="en-US" sz="2200" dirty="0" smtClean="0"/>
              <a:t>mustard, </a:t>
            </a:r>
            <a:r>
              <a:rPr lang="en-US" sz="2200" dirty="0"/>
              <a:t>preserved </a:t>
            </a:r>
            <a:r>
              <a:rPr lang="en-US" sz="2200" dirty="0" smtClean="0"/>
              <a:t>cabbage)</a:t>
            </a:r>
            <a:endParaRPr lang="en-US" altLang="zh-TW" sz="2200" b="1" dirty="0"/>
          </a:p>
          <a:p>
            <a:pPr lvl="1"/>
            <a:r>
              <a:rPr lang="en-US" sz="2200" dirty="0" smtClean="0"/>
              <a:t>processed </a:t>
            </a:r>
            <a:r>
              <a:rPr lang="en-US" sz="2200" dirty="0"/>
              <a:t>meat </a:t>
            </a:r>
            <a:r>
              <a:rPr lang="en-US" sz="2200" dirty="0" smtClean="0"/>
              <a:t>products (e.g. roast</a:t>
            </a:r>
            <a:r>
              <a:rPr lang="zh-TW" altLang="en-US" sz="2200" dirty="0" smtClean="0"/>
              <a:t> </a:t>
            </a:r>
            <a:r>
              <a:rPr lang="en-US" altLang="zh-TW" sz="2200" dirty="0" smtClean="0"/>
              <a:t>pork</a:t>
            </a:r>
            <a:r>
              <a:rPr lang="en-US" sz="2200" dirty="0" smtClean="0"/>
              <a:t>, sausages, meat balls, preserved fish and seafood, sal</a:t>
            </a:r>
            <a:r>
              <a:rPr lang="en-US" sz="2200" dirty="0"/>
              <a:t>ted</a:t>
            </a:r>
            <a:r>
              <a:rPr lang="zh-TW" altLang="en-US" sz="2200" dirty="0" smtClean="0"/>
              <a:t> </a:t>
            </a:r>
            <a:r>
              <a:rPr lang="en-US" sz="2200" dirty="0" smtClean="0"/>
              <a:t>egg</a:t>
            </a:r>
            <a:r>
              <a:rPr lang="en-US" sz="2200" dirty="0"/>
              <a:t>s</a:t>
            </a:r>
            <a:r>
              <a:rPr lang="en-US" sz="2200" dirty="0" smtClean="0"/>
              <a:t>)</a:t>
            </a:r>
          </a:p>
          <a:p>
            <a:pPr lvl="1"/>
            <a:r>
              <a:rPr lang="en-US" sz="2200" dirty="0" smtClean="0"/>
              <a:t>snacks (e.g. crisps, salted nuts/seeds,  preserved fruits, dried/preserved meat snacks, preserved seafood snacks</a:t>
            </a:r>
            <a:r>
              <a:rPr lang="en-US" altLang="zh-HK" sz="2200" dirty="0" smtClean="0"/>
              <a:t>)</a:t>
            </a:r>
            <a:endParaRPr lang="en-US" sz="2200" dirty="0" smtClean="0"/>
          </a:p>
          <a:p>
            <a:pPr lvl="1"/>
            <a:r>
              <a:rPr lang="en-US" sz="2200" dirty="0" smtClean="0"/>
              <a:t>instant foods (e.g. instant noodles, canned soup</a:t>
            </a:r>
            <a:r>
              <a:rPr lang="en-US" altLang="zh-HK" sz="2200" dirty="0" smtClean="0"/>
              <a:t>)</a:t>
            </a:r>
            <a:endParaRPr lang="en-US" sz="2200" dirty="0" smtClean="0">
              <a:solidFill>
                <a:srgbClr val="FF0000"/>
              </a:solidFill>
            </a:endParaRPr>
          </a:p>
        </p:txBody>
      </p:sp>
      <p:sp>
        <p:nvSpPr>
          <p:cNvPr id="4" name="Slide Number Placeholder 3"/>
          <p:cNvSpPr>
            <a:spLocks noGrp="1"/>
          </p:cNvSpPr>
          <p:nvPr>
            <p:ph type="sldNum" sz="quarter" idx="12"/>
          </p:nvPr>
        </p:nvSpPr>
        <p:spPr/>
        <p:txBody>
          <a:bodyPr/>
          <a:lstStyle/>
          <a:p>
            <a:fld id="{8F4C1CA1-0FFD-4F67-9024-3E02CBF514A7}" type="slidenum">
              <a:rPr lang="en-US" smtClean="0"/>
              <a:t>26</a:t>
            </a:fld>
            <a:endParaRPr lang="en-US" dirty="0"/>
          </a:p>
        </p:txBody>
      </p:sp>
    </p:spTree>
    <p:extLst>
      <p:ext uri="{BB962C8B-B14F-4D97-AF65-F5344CB8AC3E}">
        <p14:creationId xmlns:p14="http://schemas.microsoft.com/office/powerpoint/2010/main" val="41203898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Deficiency of Sodium</a:t>
            </a:r>
            <a:endParaRPr lang="en-US" dirty="0"/>
          </a:p>
        </p:txBody>
      </p:sp>
      <p:sp>
        <p:nvSpPr>
          <p:cNvPr id="3" name="Content Placeholder 2"/>
          <p:cNvSpPr>
            <a:spLocks noGrp="1"/>
          </p:cNvSpPr>
          <p:nvPr>
            <p:ph idx="1"/>
          </p:nvPr>
        </p:nvSpPr>
        <p:spPr/>
        <p:txBody>
          <a:bodyPr>
            <a:normAutofit/>
          </a:bodyPr>
          <a:lstStyle/>
          <a:p>
            <a:r>
              <a:rPr lang="en-US" dirty="0" smtClean="0"/>
              <a:t>Sodium deficiency can be seen in people who work or take part in sports in very hot conditions</a:t>
            </a:r>
            <a:endParaRPr lang="en-US" strike="sngStrike" dirty="0">
              <a:solidFill>
                <a:srgbClr val="FF0000"/>
              </a:solidFill>
            </a:endParaRPr>
          </a:p>
          <a:p>
            <a:r>
              <a:rPr lang="en-US" dirty="0" smtClean="0"/>
              <a:t>Chronic </a:t>
            </a:r>
            <a:r>
              <a:rPr lang="en-US" dirty="0"/>
              <a:t>conditions like kidney </a:t>
            </a:r>
            <a:r>
              <a:rPr lang="en-US" dirty="0" smtClean="0"/>
              <a:t>failure or heart failure may also cause </a:t>
            </a:r>
            <a:r>
              <a:rPr lang="en-US" dirty="0"/>
              <a:t>loss of </a:t>
            </a:r>
            <a:r>
              <a:rPr lang="en-US" dirty="0" smtClean="0"/>
              <a:t>sodium from the body</a:t>
            </a:r>
            <a:endParaRPr lang="en-US" strike="sngStrike" dirty="0">
              <a:solidFill>
                <a:srgbClr val="FF0000"/>
              </a:solidFill>
            </a:endParaRPr>
          </a:p>
        </p:txBody>
      </p:sp>
      <p:sp>
        <p:nvSpPr>
          <p:cNvPr id="4" name="Slide Number Placeholder 3"/>
          <p:cNvSpPr>
            <a:spLocks noGrp="1"/>
          </p:cNvSpPr>
          <p:nvPr>
            <p:ph type="sldNum" sz="quarter" idx="12"/>
          </p:nvPr>
        </p:nvSpPr>
        <p:spPr/>
        <p:txBody>
          <a:bodyPr/>
          <a:lstStyle/>
          <a:p>
            <a:fld id="{8F4C1CA1-0FFD-4F67-9024-3E02CBF514A7}" type="slidenum">
              <a:rPr lang="en-US" smtClean="0"/>
              <a:t>27</a:t>
            </a:fld>
            <a:endParaRPr lang="en-US" dirty="0"/>
          </a:p>
        </p:txBody>
      </p:sp>
    </p:spTree>
    <p:extLst>
      <p:ext uri="{BB962C8B-B14F-4D97-AF65-F5344CB8AC3E}">
        <p14:creationId xmlns:p14="http://schemas.microsoft.com/office/powerpoint/2010/main" val="31915191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Deficiency </a:t>
            </a:r>
            <a:r>
              <a:rPr lang="en-US" dirty="0"/>
              <a:t>of </a:t>
            </a:r>
            <a:r>
              <a:rPr lang="en-US" dirty="0" smtClean="0"/>
              <a:t>Sodium</a:t>
            </a:r>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582531313"/>
              </p:ext>
            </p:extLst>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141537656"/>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28</a:t>
            </a:fld>
            <a:endParaRPr lang="en-US"/>
          </a:p>
        </p:txBody>
      </p:sp>
    </p:spTree>
    <p:extLst>
      <p:ext uri="{BB962C8B-B14F-4D97-AF65-F5344CB8AC3E}">
        <p14:creationId xmlns:p14="http://schemas.microsoft.com/office/powerpoint/2010/main" val="2766705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Excess of Sodium</a:t>
            </a:r>
            <a:endParaRPr lang="en-US" dirty="0"/>
          </a:p>
        </p:txBody>
      </p:sp>
      <p:sp>
        <p:nvSpPr>
          <p:cNvPr id="3" name="Content Placeholder 2"/>
          <p:cNvSpPr>
            <a:spLocks noGrp="1"/>
          </p:cNvSpPr>
          <p:nvPr>
            <p:ph idx="1"/>
          </p:nvPr>
        </p:nvSpPr>
        <p:spPr/>
        <p:txBody>
          <a:bodyPr>
            <a:normAutofit fontScale="92500"/>
          </a:bodyPr>
          <a:lstStyle/>
          <a:p>
            <a:r>
              <a:rPr lang="en-US" dirty="0" smtClean="0"/>
              <a:t>Excessive </a:t>
            </a:r>
            <a:r>
              <a:rPr lang="en-US" dirty="0"/>
              <a:t>sodium intake can be detrimental to health, such as increasing the risk of developing hypertension, which in turn increases the risk of coronary heart diseases and </a:t>
            </a:r>
            <a:r>
              <a:rPr lang="en-US" dirty="0" smtClean="0"/>
              <a:t>stroke</a:t>
            </a:r>
          </a:p>
          <a:p>
            <a:r>
              <a:rPr lang="en-US" dirty="0" smtClean="0"/>
              <a:t>Salt </a:t>
            </a:r>
            <a:r>
              <a:rPr lang="en-US" dirty="0"/>
              <a:t>and salt-preserved food items may also </a:t>
            </a:r>
            <a:r>
              <a:rPr lang="en-US" dirty="0" smtClean="0"/>
              <a:t>increase </a:t>
            </a:r>
            <a:r>
              <a:rPr lang="en-US" dirty="0"/>
              <a:t>the risk of stomach </a:t>
            </a:r>
            <a:r>
              <a:rPr lang="en-US" dirty="0" smtClean="0"/>
              <a:t>cancer</a:t>
            </a:r>
          </a:p>
          <a:p>
            <a:r>
              <a:rPr lang="en-US" dirty="0" smtClean="0"/>
              <a:t>The </a:t>
            </a:r>
            <a:r>
              <a:rPr lang="en-US" dirty="0"/>
              <a:t>World Health Organization (WHO) recommends a maximum daily sodium intake of 2,000mg, i.e. 5g of </a:t>
            </a:r>
            <a:r>
              <a:rPr lang="en-US" dirty="0" smtClean="0"/>
              <a:t>salt</a:t>
            </a:r>
          </a:p>
        </p:txBody>
      </p:sp>
      <p:sp>
        <p:nvSpPr>
          <p:cNvPr id="4" name="Slide Number Placeholder 3"/>
          <p:cNvSpPr>
            <a:spLocks noGrp="1"/>
          </p:cNvSpPr>
          <p:nvPr>
            <p:ph type="sldNum" sz="quarter" idx="12"/>
          </p:nvPr>
        </p:nvSpPr>
        <p:spPr/>
        <p:txBody>
          <a:bodyPr/>
          <a:lstStyle/>
          <a:p>
            <a:fld id="{8F4C1CA1-0FFD-4F67-9024-3E02CBF514A7}" type="slidenum">
              <a:rPr lang="en-US" smtClean="0"/>
              <a:t>29</a:t>
            </a:fld>
            <a:endParaRPr lang="en-US"/>
          </a:p>
        </p:txBody>
      </p:sp>
      <p:sp>
        <p:nvSpPr>
          <p:cNvPr id="6" name="TextBox 7">
            <a:extLst>
              <a:ext uri="{FF2B5EF4-FFF2-40B4-BE49-F238E27FC236}">
                <a16:creationId xmlns:a16="http://schemas.microsoft.com/office/drawing/2014/main" id="{D5B29095-ED12-40F5-9717-5FEFA2189DBF}"/>
              </a:ext>
            </a:extLst>
          </p:cNvPr>
          <p:cNvSpPr txBox="1"/>
          <p:nvPr/>
        </p:nvSpPr>
        <p:spPr>
          <a:xfrm>
            <a:off x="611560" y="6356350"/>
            <a:ext cx="7704856" cy="276999"/>
          </a:xfrm>
          <a:prstGeom prst="rect">
            <a:avLst/>
          </a:prstGeom>
          <a:noFill/>
        </p:spPr>
        <p:txBody>
          <a:bodyPr wrap="square" rtlCol="0">
            <a:spAutoFit/>
          </a:bodyPr>
          <a:lstStyle/>
          <a:p>
            <a:r>
              <a:rPr lang="en-US" sz="1200" dirty="0"/>
              <a:t>Source: Centre for </a:t>
            </a:r>
            <a:r>
              <a:rPr lang="en-US" sz="1200" dirty="0" smtClean="0"/>
              <a:t>Food Safety, Food and Environmental Hygiene Department</a:t>
            </a:r>
            <a:endParaRPr lang="en-US" sz="1200" dirty="0"/>
          </a:p>
        </p:txBody>
      </p:sp>
    </p:spTree>
    <p:extLst>
      <p:ext uri="{BB962C8B-B14F-4D97-AF65-F5344CB8AC3E}">
        <p14:creationId xmlns:p14="http://schemas.microsoft.com/office/powerpoint/2010/main" val="1168360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Minerals</a:t>
            </a:r>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a:t>
            </a:fld>
            <a:endParaRPr lang="en-US" dirty="0"/>
          </a:p>
        </p:txBody>
      </p:sp>
    </p:spTree>
    <p:extLst>
      <p:ext uri="{BB962C8B-B14F-4D97-AF65-F5344CB8AC3E}">
        <p14:creationId xmlns:p14="http://schemas.microsoft.com/office/powerpoint/2010/main" val="35031178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of </a:t>
            </a:r>
            <a:r>
              <a:rPr lang="en-US" dirty="0" smtClean="0"/>
              <a:t>Sodium</a:t>
            </a:r>
            <a:endParaRPr lang="en-US" dirty="0"/>
          </a:p>
        </p:txBody>
      </p:sp>
      <p:sp>
        <p:nvSpPr>
          <p:cNvPr id="3" name="Content Placeholder 2"/>
          <p:cNvSpPr>
            <a:spLocks noGrp="1"/>
          </p:cNvSpPr>
          <p:nvPr>
            <p:ph sz="half" idx="1"/>
          </p:nvPr>
        </p:nvSpPr>
        <p:spPr/>
        <p:txBody>
          <a:bodyPr>
            <a:normAutofit lnSpcReduction="10000"/>
          </a:bodyPr>
          <a:lstStyle/>
          <a:p>
            <a:r>
              <a:rPr lang="en-US" dirty="0"/>
              <a:t>Kidneys are responsible for regulating the amount of sodium in the </a:t>
            </a:r>
            <a:r>
              <a:rPr lang="en-US" dirty="0" smtClean="0"/>
              <a:t>body</a:t>
            </a:r>
            <a:endParaRPr lang="en-US" sz="3200" strike="sngStrike" dirty="0">
              <a:solidFill>
                <a:srgbClr val="FF0000"/>
              </a:solidFill>
            </a:endParaRPr>
          </a:p>
          <a:p>
            <a:r>
              <a:rPr lang="en-US" dirty="0" smtClean="0"/>
              <a:t>Some </a:t>
            </a:r>
            <a:r>
              <a:rPr lang="en-US" dirty="0"/>
              <a:t>people are more sensitive to sodium; they tend to retain sodium more easily and may have higher risk of developing </a:t>
            </a:r>
            <a:r>
              <a:rPr lang="en-US" dirty="0" smtClean="0"/>
              <a:t>hypertension</a:t>
            </a:r>
            <a:endParaRPr lang="en-US" sz="3200" strike="sngStrike" dirty="0">
              <a:solidFill>
                <a:srgbClr val="FF0000"/>
              </a:solidFill>
            </a:endParaRPr>
          </a:p>
        </p:txBody>
      </p:sp>
      <p:sp>
        <p:nvSpPr>
          <p:cNvPr id="5" name="Slide Number Placeholder 4"/>
          <p:cNvSpPr>
            <a:spLocks noGrp="1"/>
          </p:cNvSpPr>
          <p:nvPr>
            <p:ph type="sldNum" sz="quarter" idx="12"/>
          </p:nvPr>
        </p:nvSpPr>
        <p:spPr/>
        <p:txBody>
          <a:bodyPr/>
          <a:lstStyle/>
          <a:p>
            <a:fld id="{8F4C1CA1-0FFD-4F67-9024-3E02CBF514A7}" type="slidenum">
              <a:rPr lang="en-US" smtClean="0"/>
              <a:t>30</a:t>
            </a:fld>
            <a:endParaRPr lang="en-US"/>
          </a:p>
        </p:txBody>
      </p:sp>
      <p:graphicFrame>
        <p:nvGraphicFramePr>
          <p:cNvPr id="6" name="Content Placeholder 4"/>
          <p:cNvGraphicFramePr>
            <a:graphicFrameLocks noGrp="1"/>
          </p:cNvGraphicFramePr>
          <p:nvPr>
            <p:ph sz="half" idx="2"/>
            <p:extLst>
              <p:ext uri="{D42A27DB-BD31-4B8C-83A1-F6EECF244321}">
                <p14:modId xmlns:p14="http://schemas.microsoft.com/office/powerpoint/2010/main" val="2303992455"/>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a:extLst>
              <a:ext uri="{FF2B5EF4-FFF2-40B4-BE49-F238E27FC236}">
                <a16:creationId xmlns:a16="http://schemas.microsoft.com/office/drawing/2014/main" id="{D5B29095-ED12-40F5-9717-5FEFA2189DBF}"/>
              </a:ext>
            </a:extLst>
          </p:cNvPr>
          <p:cNvSpPr txBox="1"/>
          <p:nvPr/>
        </p:nvSpPr>
        <p:spPr>
          <a:xfrm>
            <a:off x="490920" y="6400412"/>
            <a:ext cx="7704856" cy="276999"/>
          </a:xfrm>
          <a:prstGeom prst="rect">
            <a:avLst/>
          </a:prstGeom>
          <a:noFill/>
        </p:spPr>
        <p:txBody>
          <a:bodyPr wrap="square" rtlCol="0">
            <a:spAutoFit/>
          </a:bodyPr>
          <a:lstStyle/>
          <a:p>
            <a:r>
              <a:rPr lang="en-US" sz="1200" dirty="0"/>
              <a:t>Source: Centre for </a:t>
            </a:r>
            <a:r>
              <a:rPr lang="en-US" sz="1200" dirty="0" smtClean="0"/>
              <a:t>Food Safety, Food and Environmental Hygiene Department</a:t>
            </a:r>
            <a:endParaRPr lang="en-US" sz="1200" dirty="0"/>
          </a:p>
        </p:txBody>
      </p:sp>
    </p:spTree>
    <p:extLst>
      <p:ext uri="{BB962C8B-B14F-4D97-AF65-F5344CB8AC3E}">
        <p14:creationId xmlns:p14="http://schemas.microsoft.com/office/powerpoint/2010/main" val="17280548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Excess of </a:t>
            </a:r>
            <a:r>
              <a:rPr lang="en-US" dirty="0" smtClean="0"/>
              <a:t>Sodium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2060873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31</a:t>
            </a:fld>
            <a:endParaRPr lang="en-US"/>
          </a:p>
        </p:txBody>
      </p:sp>
      <p:sp>
        <p:nvSpPr>
          <p:cNvPr id="7" name="TextBox 7">
            <a:extLst>
              <a:ext uri="{FF2B5EF4-FFF2-40B4-BE49-F238E27FC236}">
                <a16:creationId xmlns:a16="http://schemas.microsoft.com/office/drawing/2014/main" id="{D5B29095-ED12-40F5-9717-5FEFA2189DBF}"/>
              </a:ext>
            </a:extLst>
          </p:cNvPr>
          <p:cNvSpPr txBox="1"/>
          <p:nvPr/>
        </p:nvSpPr>
        <p:spPr>
          <a:xfrm>
            <a:off x="490920" y="6400412"/>
            <a:ext cx="7704856" cy="276999"/>
          </a:xfrm>
          <a:prstGeom prst="rect">
            <a:avLst/>
          </a:prstGeom>
          <a:noFill/>
        </p:spPr>
        <p:txBody>
          <a:bodyPr wrap="square" rtlCol="0">
            <a:spAutoFit/>
          </a:bodyPr>
          <a:lstStyle/>
          <a:p>
            <a:r>
              <a:rPr lang="en-US" sz="1200" dirty="0"/>
              <a:t>Source: Centre for </a:t>
            </a:r>
            <a:r>
              <a:rPr lang="en-US" sz="1200" dirty="0" smtClean="0"/>
              <a:t>Food Safety, Food and Environmental Hygiene Department</a:t>
            </a:r>
            <a:endParaRPr lang="en-US" sz="1200" dirty="0"/>
          </a:p>
        </p:txBody>
      </p:sp>
    </p:spTree>
    <p:extLst>
      <p:ext uri="{BB962C8B-B14F-4D97-AF65-F5344CB8AC3E}">
        <p14:creationId xmlns:p14="http://schemas.microsoft.com/office/powerpoint/2010/main" val="14743286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342107"/>
            <a:ext cx="6491064" cy="1143000"/>
          </a:xfrm>
        </p:spPr>
        <p:txBody>
          <a:bodyPr>
            <a:normAutofit fontScale="90000"/>
          </a:bodyPr>
          <a:lstStyle/>
          <a:p>
            <a:r>
              <a:rPr lang="en-US" dirty="0" smtClean="0"/>
              <a:t>Ways to Reduce Dietary Intake of </a:t>
            </a:r>
            <a:r>
              <a:rPr lang="en-US" dirty="0"/>
              <a:t>S</a:t>
            </a:r>
            <a:r>
              <a:rPr lang="en-US" dirty="0" smtClean="0"/>
              <a:t>odium</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4450379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32</a:t>
            </a:fld>
            <a:endParaRPr lang="en-US"/>
          </a:p>
        </p:txBody>
      </p:sp>
      <p:sp>
        <p:nvSpPr>
          <p:cNvPr id="7" name="TextBox 7">
            <a:extLst>
              <a:ext uri="{FF2B5EF4-FFF2-40B4-BE49-F238E27FC236}">
                <a16:creationId xmlns:a16="http://schemas.microsoft.com/office/drawing/2014/main" id="{D5B29095-ED12-40F5-9717-5FEFA2189DBF}"/>
              </a:ext>
            </a:extLst>
          </p:cNvPr>
          <p:cNvSpPr txBox="1"/>
          <p:nvPr/>
        </p:nvSpPr>
        <p:spPr>
          <a:xfrm>
            <a:off x="490920" y="6400412"/>
            <a:ext cx="7704856" cy="276999"/>
          </a:xfrm>
          <a:prstGeom prst="rect">
            <a:avLst/>
          </a:prstGeom>
          <a:noFill/>
        </p:spPr>
        <p:txBody>
          <a:bodyPr wrap="square" rtlCol="0">
            <a:spAutoFit/>
          </a:bodyPr>
          <a:lstStyle/>
          <a:p>
            <a:r>
              <a:rPr lang="en-US" sz="1200" dirty="0"/>
              <a:t>Source: Centre for </a:t>
            </a:r>
            <a:r>
              <a:rPr lang="en-US" sz="1200" dirty="0" smtClean="0"/>
              <a:t>Food Safety, Food and Environmental Hygiene Department</a:t>
            </a:r>
            <a:endParaRPr lang="en-US" sz="1200" dirty="0"/>
          </a:p>
        </p:txBody>
      </p:sp>
    </p:spTree>
    <p:extLst>
      <p:ext uri="{BB962C8B-B14F-4D97-AF65-F5344CB8AC3E}">
        <p14:creationId xmlns:p14="http://schemas.microsoft.com/office/powerpoint/2010/main" val="42781573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Salt Reduction in Prepackaged Foods by Product Reformulation</a:t>
            </a:r>
          </a:p>
        </p:txBody>
      </p:sp>
      <p:sp>
        <p:nvSpPr>
          <p:cNvPr id="4" name="Slide Number Placeholder 3"/>
          <p:cNvSpPr>
            <a:spLocks noGrp="1"/>
          </p:cNvSpPr>
          <p:nvPr>
            <p:ph type="sldNum" sz="quarter" idx="12"/>
          </p:nvPr>
        </p:nvSpPr>
        <p:spPr/>
        <p:txBody>
          <a:bodyPr/>
          <a:lstStyle/>
          <a:p>
            <a:fld id="{8F4C1CA1-0FFD-4F67-9024-3E02CBF514A7}" type="slidenum">
              <a:rPr lang="en-US" smtClean="0"/>
              <a:t>33</a:t>
            </a:fld>
            <a:endParaRPr lang="en-US" dirty="0"/>
          </a:p>
        </p:txBody>
      </p:sp>
      <p:pic>
        <p:nvPicPr>
          <p:cNvPr id="1032" name="Picture 8" descr="C:\Users\t216787\Desktop\Common_methods_for_reducing_the_salt_contents_in_foo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176467"/>
            <a:ext cx="8229600" cy="337342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7">
            <a:extLst>
              <a:ext uri="{FF2B5EF4-FFF2-40B4-BE49-F238E27FC236}">
                <a16:creationId xmlns:a16="http://schemas.microsoft.com/office/drawing/2014/main" id="{D5B29095-ED12-40F5-9717-5FEFA2189DBF}"/>
              </a:ext>
            </a:extLst>
          </p:cNvPr>
          <p:cNvSpPr txBox="1"/>
          <p:nvPr/>
        </p:nvSpPr>
        <p:spPr>
          <a:xfrm>
            <a:off x="490920" y="6400412"/>
            <a:ext cx="7704856" cy="276999"/>
          </a:xfrm>
          <a:prstGeom prst="rect">
            <a:avLst/>
          </a:prstGeom>
          <a:noFill/>
        </p:spPr>
        <p:txBody>
          <a:bodyPr wrap="square" rtlCol="0">
            <a:spAutoFit/>
          </a:bodyPr>
          <a:lstStyle/>
          <a:p>
            <a:r>
              <a:rPr lang="en-US" sz="1200" dirty="0"/>
              <a:t>Source: Centre for </a:t>
            </a:r>
            <a:r>
              <a:rPr lang="en-US" sz="1200" dirty="0" smtClean="0"/>
              <a:t>Food Safety, Food and Environmental Hygiene Department</a:t>
            </a:r>
            <a:endParaRPr lang="en-US" sz="1200" dirty="0"/>
          </a:p>
        </p:txBody>
      </p:sp>
    </p:spTree>
    <p:extLst>
      <p:ext uri="{BB962C8B-B14F-4D97-AF65-F5344CB8AC3E}">
        <p14:creationId xmlns:p14="http://schemas.microsoft.com/office/powerpoint/2010/main" val="767946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Iodine</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34</a:t>
            </a:fld>
            <a:endParaRPr lang="en-US" dirty="0"/>
          </a:p>
        </p:txBody>
      </p:sp>
    </p:spTree>
    <p:extLst>
      <p:ext uri="{BB962C8B-B14F-4D97-AF65-F5344CB8AC3E}">
        <p14:creationId xmlns:p14="http://schemas.microsoft.com/office/powerpoint/2010/main" val="7241414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Iodine</a:t>
            </a:r>
            <a:endParaRPr lang="en-US" dirty="0"/>
          </a:p>
        </p:txBody>
      </p:sp>
      <p:sp>
        <p:nvSpPr>
          <p:cNvPr id="3" name="Content Placeholder 2"/>
          <p:cNvSpPr>
            <a:spLocks noGrp="1"/>
          </p:cNvSpPr>
          <p:nvPr>
            <p:ph idx="1"/>
          </p:nvPr>
        </p:nvSpPr>
        <p:spPr/>
        <p:txBody>
          <a:bodyPr/>
          <a:lstStyle/>
          <a:p>
            <a:r>
              <a:rPr lang="en-US" dirty="0" smtClean="0"/>
              <a:t>Iodine is needed to make thyroid hormones in the thyroid gland </a:t>
            </a:r>
          </a:p>
          <a:p>
            <a:r>
              <a:rPr lang="en-US" dirty="0" smtClean="0"/>
              <a:t>Thyroid gland is located in the neck</a:t>
            </a:r>
          </a:p>
          <a:p>
            <a:r>
              <a:rPr lang="en-US" dirty="0" smtClean="0"/>
              <a:t>Thyroid hormones control the metabolic rate of the body – the rate at which chemical reactions take place inside the body</a:t>
            </a:r>
          </a:p>
        </p:txBody>
      </p:sp>
      <p:sp>
        <p:nvSpPr>
          <p:cNvPr id="4" name="Slide Number Placeholder 3"/>
          <p:cNvSpPr>
            <a:spLocks noGrp="1"/>
          </p:cNvSpPr>
          <p:nvPr>
            <p:ph type="sldNum" sz="quarter" idx="12"/>
          </p:nvPr>
        </p:nvSpPr>
        <p:spPr/>
        <p:txBody>
          <a:bodyPr/>
          <a:lstStyle/>
          <a:p>
            <a:fld id="{8F4C1CA1-0FFD-4F67-9024-3E02CBF514A7}" type="slidenum">
              <a:rPr lang="en-US" smtClean="0"/>
              <a:t>35</a:t>
            </a:fld>
            <a:endParaRPr lang="en-US" dirty="0"/>
          </a:p>
        </p:txBody>
      </p:sp>
    </p:spTree>
    <p:extLst>
      <p:ext uri="{BB962C8B-B14F-4D97-AF65-F5344CB8AC3E}">
        <p14:creationId xmlns:p14="http://schemas.microsoft.com/office/powerpoint/2010/main" val="23196442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r>
              <a:rPr lang="en-US" dirty="0"/>
              <a:t> of I</a:t>
            </a:r>
            <a:r>
              <a:rPr lang="en-US" dirty="0" smtClean="0"/>
              <a:t>odine</a:t>
            </a:r>
            <a:endParaRPr lang="en-US" dirty="0"/>
          </a:p>
        </p:txBody>
      </p:sp>
      <p:sp>
        <p:nvSpPr>
          <p:cNvPr id="3" name="Content Placeholder 2"/>
          <p:cNvSpPr>
            <a:spLocks noGrp="1"/>
          </p:cNvSpPr>
          <p:nvPr>
            <p:ph idx="1"/>
          </p:nvPr>
        </p:nvSpPr>
        <p:spPr/>
        <p:txBody>
          <a:bodyPr>
            <a:normAutofit/>
          </a:bodyPr>
          <a:lstStyle/>
          <a:p>
            <a:r>
              <a:rPr lang="en-US" dirty="0" smtClean="0"/>
              <a:t>Iodine is found in </a:t>
            </a:r>
            <a:r>
              <a:rPr lang="en-US" dirty="0"/>
              <a:t>seafood</a:t>
            </a:r>
            <a:r>
              <a:rPr lang="en-US" dirty="0" smtClean="0"/>
              <a:t>, such as</a:t>
            </a:r>
          </a:p>
          <a:p>
            <a:pPr lvl="1"/>
            <a:r>
              <a:rPr lang="en-US" altLang="zh-HK" dirty="0"/>
              <a:t>s</a:t>
            </a:r>
            <a:r>
              <a:rPr lang="en-US" dirty="0" smtClean="0"/>
              <a:t>altwater fish</a:t>
            </a:r>
            <a:endParaRPr lang="en-US" strike="sngStrike" dirty="0" smtClean="0"/>
          </a:p>
          <a:p>
            <a:pPr lvl="1"/>
            <a:r>
              <a:rPr lang="en-US" dirty="0"/>
              <a:t>s</a:t>
            </a:r>
            <a:r>
              <a:rPr lang="en-US" dirty="0" smtClean="0"/>
              <a:t>eaweed (including kelp, nori)</a:t>
            </a:r>
            <a:endParaRPr lang="en-US" strike="sngStrike" dirty="0" smtClean="0"/>
          </a:p>
          <a:p>
            <a:pPr lvl="1"/>
            <a:r>
              <a:rPr lang="en-US" dirty="0" smtClean="0"/>
              <a:t>shellfish</a:t>
            </a:r>
          </a:p>
          <a:p>
            <a:r>
              <a:rPr lang="en-US" dirty="0" smtClean="0"/>
              <a:t>Iodine is also found in milk and dairy products </a:t>
            </a:r>
            <a:r>
              <a:rPr lang="en-US" dirty="0"/>
              <a:t>as well as </a:t>
            </a:r>
            <a:r>
              <a:rPr lang="en-US" dirty="0" smtClean="0"/>
              <a:t>some plant foods</a:t>
            </a:r>
            <a:r>
              <a:rPr lang="en-US" dirty="0"/>
              <a:t>,</a:t>
            </a:r>
            <a:r>
              <a:rPr lang="en-US" dirty="0" smtClean="0"/>
              <a:t> depending on </a:t>
            </a:r>
            <a:r>
              <a:rPr lang="en-US" dirty="0"/>
              <a:t>the</a:t>
            </a:r>
            <a:r>
              <a:rPr lang="en-US" dirty="0" smtClean="0"/>
              <a:t> iodine </a:t>
            </a:r>
            <a:r>
              <a:rPr lang="en-US" dirty="0"/>
              <a:t>content of the soil where cattle are grazed or plants are grown</a:t>
            </a:r>
          </a:p>
        </p:txBody>
      </p:sp>
      <p:sp>
        <p:nvSpPr>
          <p:cNvPr id="4" name="Slide Number Placeholder 3"/>
          <p:cNvSpPr>
            <a:spLocks noGrp="1"/>
          </p:cNvSpPr>
          <p:nvPr>
            <p:ph type="sldNum" sz="quarter" idx="12"/>
          </p:nvPr>
        </p:nvSpPr>
        <p:spPr/>
        <p:txBody>
          <a:bodyPr/>
          <a:lstStyle/>
          <a:p>
            <a:fld id="{8F4C1CA1-0FFD-4F67-9024-3E02CBF514A7}" type="slidenum">
              <a:rPr lang="en-US" smtClean="0"/>
              <a:t>36</a:t>
            </a:fld>
            <a:endParaRPr lang="en-US" dirty="0"/>
          </a:p>
        </p:txBody>
      </p:sp>
    </p:spTree>
    <p:extLst>
      <p:ext uri="{BB962C8B-B14F-4D97-AF65-F5344CB8AC3E}">
        <p14:creationId xmlns:p14="http://schemas.microsoft.com/office/powerpoint/2010/main" val="1252898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Deficiency of Iodine</a:t>
            </a:r>
            <a:endParaRPr lang="en-US" dirty="0"/>
          </a:p>
        </p:txBody>
      </p:sp>
      <p:sp>
        <p:nvSpPr>
          <p:cNvPr id="3" name="Content Placeholder 2"/>
          <p:cNvSpPr>
            <a:spLocks noGrp="1"/>
          </p:cNvSpPr>
          <p:nvPr>
            <p:ph idx="1"/>
          </p:nvPr>
        </p:nvSpPr>
        <p:spPr/>
        <p:txBody>
          <a:bodyPr/>
          <a:lstStyle/>
          <a:p>
            <a:r>
              <a:rPr lang="en-US" dirty="0" smtClean="0"/>
              <a:t>The person will feel tired, lethargic (does not want to do anything)</a:t>
            </a:r>
            <a:r>
              <a:rPr lang="en-US" dirty="0"/>
              <a:t> </a:t>
            </a:r>
            <a:r>
              <a:rPr lang="en-US" dirty="0" smtClean="0"/>
              <a:t>and will gain weight</a:t>
            </a:r>
          </a:p>
          <a:p>
            <a:r>
              <a:rPr lang="en-US" dirty="0" smtClean="0"/>
              <a:t>The thyroid gland in the neck will swell up to form a goitre</a:t>
            </a:r>
          </a:p>
        </p:txBody>
      </p:sp>
      <p:sp>
        <p:nvSpPr>
          <p:cNvPr id="4" name="Slide Number Placeholder 3"/>
          <p:cNvSpPr>
            <a:spLocks noGrp="1"/>
          </p:cNvSpPr>
          <p:nvPr>
            <p:ph type="sldNum" sz="quarter" idx="12"/>
          </p:nvPr>
        </p:nvSpPr>
        <p:spPr/>
        <p:txBody>
          <a:bodyPr/>
          <a:lstStyle/>
          <a:p>
            <a:fld id="{8F4C1CA1-0FFD-4F67-9024-3E02CBF514A7}" type="slidenum">
              <a:rPr lang="en-US" smtClean="0"/>
              <a:t>37</a:t>
            </a:fld>
            <a:endParaRPr lang="en-US" dirty="0"/>
          </a:p>
        </p:txBody>
      </p:sp>
    </p:spTree>
    <p:extLst>
      <p:ext uri="{BB962C8B-B14F-4D97-AF65-F5344CB8AC3E}">
        <p14:creationId xmlns:p14="http://schemas.microsoft.com/office/powerpoint/2010/main" val="34164875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Deficiency </a:t>
            </a:r>
            <a:r>
              <a:rPr lang="en-US" dirty="0"/>
              <a:t>of I</a:t>
            </a:r>
            <a:r>
              <a:rPr lang="en-US" dirty="0" smtClean="0"/>
              <a:t>odine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929314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38</a:t>
            </a:fld>
            <a:endParaRPr lang="en-US" dirty="0"/>
          </a:p>
        </p:txBody>
      </p:sp>
    </p:spTree>
    <p:extLst>
      <p:ext uri="{BB962C8B-B14F-4D97-AF65-F5344CB8AC3E}">
        <p14:creationId xmlns:p14="http://schemas.microsoft.com/office/powerpoint/2010/main" val="15615999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Deficiency </a:t>
            </a:r>
            <a:r>
              <a:rPr lang="en-US" dirty="0"/>
              <a:t>of </a:t>
            </a:r>
            <a:r>
              <a:rPr lang="en-US" dirty="0" smtClean="0"/>
              <a:t>Iodine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8634441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39</a:t>
            </a:fld>
            <a:endParaRPr lang="en-US" dirty="0"/>
          </a:p>
        </p:txBody>
      </p:sp>
      <p:grpSp>
        <p:nvGrpSpPr>
          <p:cNvPr id="7" name="Group 6"/>
          <p:cNvGrpSpPr/>
          <p:nvPr/>
        </p:nvGrpSpPr>
        <p:grpSpPr>
          <a:xfrm>
            <a:off x="6084168" y="4653136"/>
            <a:ext cx="2304256" cy="1784351"/>
            <a:chOff x="3134595" y="824"/>
            <a:chExt cx="1960408" cy="1568327"/>
          </a:xfrm>
        </p:grpSpPr>
        <p:sp>
          <p:nvSpPr>
            <p:cNvPr id="8" name="Rounded Rectangle 7"/>
            <p:cNvSpPr/>
            <p:nvPr/>
          </p:nvSpPr>
          <p:spPr>
            <a:xfrm>
              <a:off x="3134595" y="824"/>
              <a:ext cx="1960408" cy="156832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ounded Rectangle 4"/>
            <p:cNvSpPr/>
            <p:nvPr/>
          </p:nvSpPr>
          <p:spPr>
            <a:xfrm>
              <a:off x="3180530" y="46759"/>
              <a:ext cx="1868538" cy="147645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45720" rIns="45720" bIns="45720" numCol="1" spcCol="1270" anchor="ctr" anchorCtr="0">
              <a:noAutofit/>
            </a:bodyPr>
            <a:lstStyle/>
            <a:p>
              <a:r>
                <a:rPr lang="en-US" sz="1600" dirty="0" smtClean="0"/>
                <a:t>*A </a:t>
              </a:r>
              <a:r>
                <a:rPr lang="en-US" sz="1600" dirty="0"/>
                <a:t>supplement for the most susceptible groups – pregnant and lactating women and children </a:t>
              </a:r>
              <a:r>
                <a:rPr lang="en-US" sz="1600" dirty="0" smtClean="0"/>
                <a:t>7-24 </a:t>
              </a:r>
              <a:r>
                <a:rPr lang="en-US" sz="1600" dirty="0"/>
                <a:t>months of age – assessment is </a:t>
              </a:r>
              <a:r>
                <a:rPr lang="en-US" sz="1600" dirty="0" smtClean="0"/>
                <a:t>necessary</a:t>
              </a:r>
            </a:p>
          </p:txBody>
        </p:sp>
      </p:grpSp>
      <p:sp>
        <p:nvSpPr>
          <p:cNvPr id="10" name="TextBox 9">
            <a:extLst>
              <a:ext uri="{FF2B5EF4-FFF2-40B4-BE49-F238E27FC236}">
                <a16:creationId xmlns:a16="http://schemas.microsoft.com/office/drawing/2014/main" id="{D5B29095-ED12-40F5-9717-5FEFA2189DBF}"/>
              </a:ext>
            </a:extLst>
          </p:cNvPr>
          <p:cNvSpPr txBox="1"/>
          <p:nvPr/>
        </p:nvSpPr>
        <p:spPr>
          <a:xfrm>
            <a:off x="407435" y="5068341"/>
            <a:ext cx="3168352" cy="1384995"/>
          </a:xfrm>
          <a:prstGeom prst="rect">
            <a:avLst/>
          </a:prstGeom>
          <a:noFill/>
        </p:spPr>
        <p:txBody>
          <a:bodyPr wrap="square" rtlCol="0">
            <a:spAutoFit/>
          </a:bodyPr>
          <a:lstStyle/>
          <a:p>
            <a:r>
              <a:rPr lang="en-US" sz="1400" dirty="0" smtClean="0"/>
              <a:t>* Source</a:t>
            </a:r>
            <a:r>
              <a:rPr lang="en-US" sz="1400" dirty="0"/>
              <a:t>: Joint Statement by the </a:t>
            </a:r>
            <a:r>
              <a:rPr lang="en-US" sz="1400" dirty="0" smtClean="0"/>
              <a:t>WHO </a:t>
            </a:r>
            <a:r>
              <a:rPr lang="en-US" sz="1400" dirty="0"/>
              <a:t>and the United Nations Children’s </a:t>
            </a:r>
            <a:r>
              <a:rPr lang="en-US" sz="1400" dirty="0" smtClean="0"/>
              <a:t>Fund, 2007</a:t>
            </a:r>
          </a:p>
          <a:p>
            <a:r>
              <a:rPr lang="en-US" sz="1400" i="1" dirty="0"/>
              <a:t>Reaching Optimal Iodine Nutrition in Pregnant and Lactating</a:t>
            </a:r>
          </a:p>
          <a:p>
            <a:r>
              <a:rPr lang="en-US" sz="1400" i="1" dirty="0"/>
              <a:t>Women and Young Children</a:t>
            </a:r>
          </a:p>
        </p:txBody>
      </p:sp>
    </p:spTree>
    <p:extLst>
      <p:ext uri="{BB962C8B-B14F-4D97-AF65-F5344CB8AC3E}">
        <p14:creationId xmlns:p14="http://schemas.microsoft.com/office/powerpoint/2010/main" val="552325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Minerals</a:t>
            </a:r>
          </a:p>
        </p:txBody>
      </p:sp>
      <p:sp>
        <p:nvSpPr>
          <p:cNvPr id="3" name="Content Placeholder 2"/>
          <p:cNvSpPr>
            <a:spLocks noGrp="1"/>
          </p:cNvSpPr>
          <p:nvPr>
            <p:ph idx="1"/>
          </p:nvPr>
        </p:nvSpPr>
        <p:spPr/>
        <p:txBody>
          <a:bodyPr>
            <a:normAutofit/>
          </a:bodyPr>
          <a:lstStyle/>
          <a:p>
            <a:r>
              <a:rPr lang="en-US" dirty="0" smtClean="0"/>
              <a:t>Minerals are micronutrients</a:t>
            </a:r>
          </a:p>
          <a:p>
            <a:r>
              <a:rPr lang="en-US" dirty="0" smtClean="0"/>
              <a:t>Human body needs them in very small quantities</a:t>
            </a:r>
          </a:p>
          <a:p>
            <a:r>
              <a:rPr lang="en-US" altLang="zh-TW" dirty="0" smtClean="0"/>
              <a:t>Minerals </a:t>
            </a:r>
            <a:r>
              <a:rPr lang="en-US" dirty="0" smtClean="0"/>
              <a:t>are used in the human body to help form bones, skin and tissue and are necessary for many body functions</a:t>
            </a:r>
            <a:endParaRPr lang="en-US" strike="sngStrike" dirty="0" smtClean="0"/>
          </a:p>
          <a:p>
            <a:r>
              <a:rPr lang="en-US" dirty="0" smtClean="0"/>
              <a:t>Two minerals most often lacking in the diet are calcium and iron</a:t>
            </a:r>
          </a:p>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a:t>
            </a:fld>
            <a:endParaRPr lang="en-US" dirty="0"/>
          </a:p>
        </p:txBody>
      </p:sp>
    </p:spTree>
    <p:extLst>
      <p:ext uri="{BB962C8B-B14F-4D97-AF65-F5344CB8AC3E}">
        <p14:creationId xmlns:p14="http://schemas.microsoft.com/office/powerpoint/2010/main" val="404650534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195" y="77267"/>
            <a:ext cx="8229600" cy="1143000"/>
          </a:xfrm>
        </p:spPr>
        <p:txBody>
          <a:bodyPr>
            <a:normAutofit/>
          </a:bodyPr>
          <a:lstStyle/>
          <a:p>
            <a:r>
              <a:rPr lang="en-US" dirty="0"/>
              <a:t>References</a:t>
            </a:r>
          </a:p>
        </p:txBody>
      </p:sp>
      <p:sp>
        <p:nvSpPr>
          <p:cNvPr id="3" name="Content Placeholder 2"/>
          <p:cNvSpPr>
            <a:spLocks noGrp="1"/>
          </p:cNvSpPr>
          <p:nvPr>
            <p:ph idx="1"/>
          </p:nvPr>
        </p:nvSpPr>
        <p:spPr>
          <a:xfrm>
            <a:off x="179512" y="1043489"/>
            <a:ext cx="8784976" cy="5501208"/>
          </a:xfrm>
        </p:spPr>
        <p:txBody>
          <a:bodyPr>
            <a:noAutofit/>
          </a:bodyPr>
          <a:lstStyle/>
          <a:p>
            <a:r>
              <a:rPr lang="en-US" altLang="zh-HK" sz="1800" dirty="0"/>
              <a:t>Centre for </a:t>
            </a:r>
            <a:r>
              <a:rPr lang="en-US" altLang="zh-TW" sz="1800" dirty="0" smtClean="0"/>
              <a:t>Food Safety, Food </a:t>
            </a:r>
            <a:r>
              <a:rPr lang="en-US" altLang="zh-HK" sz="1800" dirty="0" smtClean="0"/>
              <a:t> and Environmental Hygiene Department - </a:t>
            </a:r>
            <a:r>
              <a:rPr lang="en-US" altLang="zh-HK" sz="1800" dirty="0"/>
              <a:t>Nutrients Definition and </a:t>
            </a:r>
            <a:r>
              <a:rPr lang="en-US" altLang="zh-HK" sz="1800" dirty="0" smtClean="0"/>
              <a:t>Function. </a:t>
            </a:r>
            <a:endParaRPr lang="en-US" sz="1800" dirty="0" smtClean="0"/>
          </a:p>
          <a:p>
            <a:r>
              <a:rPr lang="en-US" altLang="zh-HK" sz="1800" dirty="0"/>
              <a:t>Centre for </a:t>
            </a:r>
            <a:r>
              <a:rPr lang="en-US" altLang="zh-TW" sz="1800" dirty="0"/>
              <a:t>Food Safety, Food </a:t>
            </a:r>
            <a:r>
              <a:rPr lang="en-US" altLang="zh-HK" sz="1800" dirty="0"/>
              <a:t> and </a:t>
            </a:r>
            <a:r>
              <a:rPr lang="en-US" altLang="zh-HK" sz="1800" dirty="0" smtClean="0"/>
              <a:t>Environmental </a:t>
            </a:r>
            <a:r>
              <a:rPr lang="en-US" altLang="zh-HK" sz="1800" dirty="0"/>
              <a:t>Hygiene Department – Nutrient Information Inquiry</a:t>
            </a:r>
            <a:r>
              <a:rPr lang="en-US" altLang="zh-HK" sz="1800" dirty="0" smtClean="0"/>
              <a:t>.</a:t>
            </a:r>
            <a:endParaRPr lang="en-US" altLang="zh-HK" sz="1800" b="1" dirty="0"/>
          </a:p>
          <a:p>
            <a:r>
              <a:rPr lang="en-US" altLang="zh-HK" sz="1800" dirty="0" smtClean="0"/>
              <a:t>Centre </a:t>
            </a:r>
            <a:r>
              <a:rPr lang="en-US" altLang="zh-HK" sz="1800" dirty="0"/>
              <a:t>for </a:t>
            </a:r>
            <a:r>
              <a:rPr lang="en-US" altLang="zh-TW" sz="1800" dirty="0"/>
              <a:t>Food Safety, Food </a:t>
            </a:r>
            <a:r>
              <a:rPr lang="en-US" altLang="zh-HK" sz="1800" dirty="0"/>
              <a:t> and </a:t>
            </a:r>
            <a:r>
              <a:rPr lang="en-US" altLang="zh-HK" sz="1800" dirty="0" smtClean="0"/>
              <a:t>Environmental </a:t>
            </a:r>
            <a:r>
              <a:rPr lang="en-US" altLang="zh-HK" sz="1800" dirty="0"/>
              <a:t>Hygiene Department </a:t>
            </a:r>
            <a:r>
              <a:rPr lang="en-US" altLang="zh-HK" sz="1800" dirty="0" smtClean="0"/>
              <a:t>– Report of study on sodium content in local foods</a:t>
            </a:r>
            <a:r>
              <a:rPr lang="en-US" altLang="zh-HK" sz="1800" dirty="0" smtClean="0"/>
              <a:t>.</a:t>
            </a:r>
            <a:endParaRPr lang="en-US" altLang="zh-HK" sz="1800" dirty="0" smtClean="0"/>
          </a:p>
          <a:p>
            <a:r>
              <a:rPr lang="en-US" altLang="zh-HK" sz="1800" dirty="0" smtClean="0"/>
              <a:t>Centre </a:t>
            </a:r>
            <a:r>
              <a:rPr lang="en-US" altLang="zh-HK" sz="1800" dirty="0"/>
              <a:t>for </a:t>
            </a:r>
            <a:r>
              <a:rPr lang="en-US" altLang="zh-TW" sz="1800" dirty="0"/>
              <a:t>Food Safety, Food </a:t>
            </a:r>
            <a:r>
              <a:rPr lang="en-US" altLang="zh-HK" sz="1800" dirty="0"/>
              <a:t> and Environment Hygiene Department </a:t>
            </a:r>
            <a:r>
              <a:rPr lang="en-US" altLang="zh-HK" sz="1800" dirty="0" smtClean="0"/>
              <a:t>– Reduction of Dietary Sodium and Sugar. </a:t>
            </a:r>
          </a:p>
          <a:p>
            <a:r>
              <a:rPr lang="en-US" sz="1800" dirty="0" smtClean="0"/>
              <a:t>Centre for Food Safety, Food and Environmental Hygiene Department – Food Safety Express (for Food Trade). </a:t>
            </a:r>
          </a:p>
          <a:p>
            <a:r>
              <a:rPr lang="en-US" altLang="zh-HK" sz="1800" dirty="0"/>
              <a:t>Centre for </a:t>
            </a:r>
            <a:r>
              <a:rPr lang="en-US" altLang="zh-TW" sz="1800" dirty="0"/>
              <a:t>Food Safety, Food </a:t>
            </a:r>
            <a:r>
              <a:rPr lang="en-US" altLang="zh-HK" sz="1800" dirty="0"/>
              <a:t> and </a:t>
            </a:r>
            <a:r>
              <a:rPr lang="en-US" altLang="zh-HK" sz="1800" dirty="0" smtClean="0"/>
              <a:t>Environmental </a:t>
            </a:r>
            <a:r>
              <a:rPr lang="en-US" altLang="zh-HK" sz="1800" dirty="0"/>
              <a:t>Hygiene Department (2012) . </a:t>
            </a:r>
            <a:r>
              <a:rPr lang="en-US" altLang="zh-HK" sz="1800" i="1" dirty="0"/>
              <a:t>Study on Sodium Content in Local Foods </a:t>
            </a:r>
            <a:r>
              <a:rPr lang="en-US" altLang="zh-HK" sz="1800" dirty="0"/>
              <a:t>(Rep. No. 49). </a:t>
            </a:r>
          </a:p>
          <a:p>
            <a:r>
              <a:rPr lang="en-US" sz="1800" dirty="0" smtClean="0"/>
              <a:t>Insel, P. M., Ross, D., McMahon, K., &amp; Bernstein, M. (2019). </a:t>
            </a:r>
            <a:r>
              <a:rPr lang="en-US" sz="1800" i="1" dirty="0" smtClean="0"/>
              <a:t>Discovering nutrition.</a:t>
            </a:r>
            <a:r>
              <a:rPr lang="en-US" sz="1800" dirty="0" smtClean="0"/>
              <a:t> Burlington, MA: Jones &amp; Bartlett Learning.</a:t>
            </a:r>
          </a:p>
          <a:p>
            <a:r>
              <a:rPr lang="en-US" sz="1800" dirty="0" smtClean="0"/>
              <a:t>Otten</a:t>
            </a:r>
            <a:r>
              <a:rPr lang="en-US" sz="1800" dirty="0"/>
              <a:t>, J. J., Hellwig, J. P., &amp; Meyers, L. D. (2006). </a:t>
            </a:r>
            <a:r>
              <a:rPr lang="en-US" sz="1800" i="1" dirty="0"/>
              <a:t>Dietary reference intakes: The essential guide to nutrient requirements.</a:t>
            </a:r>
            <a:r>
              <a:rPr lang="en-US" sz="1800" dirty="0"/>
              <a:t> Washington, D.C.: National Academies Press</a:t>
            </a:r>
            <a:r>
              <a:rPr lang="en-US" sz="1800" dirty="0" smtClean="0"/>
              <a:t>.</a:t>
            </a:r>
          </a:p>
          <a:p>
            <a:r>
              <a:rPr lang="en-US" sz="1800" i="1" dirty="0"/>
              <a:t>Reaching Optimal Iodine Nutrition in Pregnant and </a:t>
            </a:r>
            <a:r>
              <a:rPr lang="en-US" sz="1800" i="1" dirty="0" smtClean="0"/>
              <a:t>Lactating Women </a:t>
            </a:r>
            <a:r>
              <a:rPr lang="en-US" sz="1800" i="1" dirty="0"/>
              <a:t>and Young </a:t>
            </a:r>
            <a:r>
              <a:rPr lang="en-US" sz="1800" i="1" dirty="0" smtClean="0"/>
              <a:t>Children. (2007). </a:t>
            </a:r>
            <a:r>
              <a:rPr lang="en-US" sz="1800" dirty="0" smtClean="0"/>
              <a:t>Joint </a:t>
            </a:r>
            <a:r>
              <a:rPr lang="en-US" sz="1800" dirty="0"/>
              <a:t>Statement by the World Health Organization and the United Nations Children’s </a:t>
            </a:r>
            <a:r>
              <a:rPr lang="en-US" sz="1800" dirty="0" smtClean="0"/>
              <a:t>Fund</a:t>
            </a:r>
            <a:endParaRPr lang="en-US" sz="1800" i="1" dirty="0" smtClean="0"/>
          </a:p>
        </p:txBody>
      </p:sp>
      <p:sp>
        <p:nvSpPr>
          <p:cNvPr id="4" name="Slide Number Placeholder 3">
            <a:extLst>
              <a:ext uri="{FF2B5EF4-FFF2-40B4-BE49-F238E27FC236}">
                <a16:creationId xmlns:a16="http://schemas.microsoft.com/office/drawing/2014/main" id="{E3A74638-45D0-40BC-9411-BC029C68E8DF}"/>
              </a:ext>
            </a:extLst>
          </p:cNvPr>
          <p:cNvSpPr>
            <a:spLocks noGrp="1"/>
          </p:cNvSpPr>
          <p:nvPr>
            <p:ph type="sldNum" sz="quarter" idx="12"/>
          </p:nvPr>
        </p:nvSpPr>
        <p:spPr/>
        <p:txBody>
          <a:bodyPr/>
          <a:lstStyle/>
          <a:p>
            <a:fld id="{8F4C1CA1-0FFD-4F67-9024-3E02CBF514A7}" type="slidenum">
              <a:rPr lang="en-US" smtClean="0"/>
              <a:t>40</a:t>
            </a:fld>
            <a:endParaRPr lang="en-US" dirty="0"/>
          </a:p>
        </p:txBody>
      </p:sp>
    </p:spTree>
    <p:extLst>
      <p:ext uri="{BB962C8B-B14F-4D97-AF65-F5344CB8AC3E}">
        <p14:creationId xmlns:p14="http://schemas.microsoft.com/office/powerpoint/2010/main" val="1727423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408"/>
            <a:ext cx="8229600" cy="1143000"/>
          </a:xfrm>
        </p:spPr>
        <p:txBody>
          <a:bodyPr/>
          <a:lstStyle/>
          <a:p>
            <a:r>
              <a:rPr lang="en-US" dirty="0" smtClean="0"/>
              <a:t>Minerals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87036864"/>
              </p:ext>
            </p:extLst>
          </p:nvPr>
        </p:nvGraphicFramePr>
        <p:xfrm>
          <a:off x="395536" y="562153"/>
          <a:ext cx="8424937" cy="5699760"/>
        </p:xfrm>
        <a:graphic>
          <a:graphicData uri="http://schemas.openxmlformats.org/drawingml/2006/table">
            <a:tbl>
              <a:tblPr firstRow="1" bandRow="1">
                <a:tableStyleId>{5C22544A-7EE6-4342-B048-85BDC9FD1C3A}</a:tableStyleId>
              </a:tblPr>
              <a:tblGrid>
                <a:gridCol w="968913">
                  <a:extLst>
                    <a:ext uri="{9D8B030D-6E8A-4147-A177-3AD203B41FA5}">
                      <a16:colId xmlns:a16="http://schemas.microsoft.com/office/drawing/2014/main" val="20000"/>
                    </a:ext>
                  </a:extLst>
                </a:gridCol>
                <a:gridCol w="2064081">
                  <a:extLst>
                    <a:ext uri="{9D8B030D-6E8A-4147-A177-3AD203B41FA5}">
                      <a16:colId xmlns:a16="http://schemas.microsoft.com/office/drawing/2014/main" val="20001"/>
                    </a:ext>
                  </a:extLst>
                </a:gridCol>
                <a:gridCol w="2079574">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gridCol w="1296145">
                  <a:extLst>
                    <a:ext uri="{9D8B030D-6E8A-4147-A177-3AD203B41FA5}">
                      <a16:colId xmlns:a16="http://schemas.microsoft.com/office/drawing/2014/main" val="20004"/>
                    </a:ext>
                  </a:extLst>
                </a:gridCol>
              </a:tblGrid>
              <a:tr h="370840">
                <a:tc>
                  <a:txBody>
                    <a:bodyPr/>
                    <a:lstStyle/>
                    <a:p>
                      <a:r>
                        <a:rPr lang="en-US" sz="1600" dirty="0" smtClean="0"/>
                        <a:t>Minerals</a:t>
                      </a:r>
                      <a:endParaRPr lang="en-US" sz="1600" dirty="0"/>
                    </a:p>
                  </a:txBody>
                  <a:tcPr/>
                </a:tc>
                <a:tc>
                  <a:txBody>
                    <a:bodyPr/>
                    <a:lstStyle/>
                    <a:p>
                      <a:r>
                        <a:rPr lang="en-US" sz="1600" strike="noStrike" dirty="0" smtClean="0">
                          <a:solidFill>
                            <a:schemeClr val="bg1"/>
                          </a:solidFill>
                        </a:rPr>
                        <a:t>Functions</a:t>
                      </a:r>
                      <a:endParaRPr lang="en-US" sz="1600" strike="noStrike" dirty="0">
                        <a:solidFill>
                          <a:schemeClr val="bg1"/>
                        </a:solidFill>
                      </a:endParaRPr>
                    </a:p>
                  </a:txBody>
                  <a:tcPr/>
                </a:tc>
                <a:tc>
                  <a:txBody>
                    <a:bodyPr/>
                    <a:lstStyle/>
                    <a:p>
                      <a:r>
                        <a:rPr lang="en-US" sz="1600" dirty="0" smtClean="0">
                          <a:solidFill>
                            <a:schemeClr val="bg1"/>
                          </a:solidFill>
                        </a:rPr>
                        <a:t>Sources (Examples)</a:t>
                      </a:r>
                      <a:endParaRPr lang="en-US" sz="1600" dirty="0">
                        <a:solidFill>
                          <a:schemeClr val="bg1"/>
                        </a:solidFill>
                      </a:endParaRPr>
                    </a:p>
                  </a:txBody>
                  <a:tcPr/>
                </a:tc>
                <a:tc>
                  <a:txBody>
                    <a:bodyPr/>
                    <a:lstStyle/>
                    <a:p>
                      <a:r>
                        <a:rPr lang="en-US" sz="1600" dirty="0" smtClean="0"/>
                        <a:t>Deficiency</a:t>
                      </a:r>
                      <a:endParaRPr lang="en-US" sz="1600" dirty="0"/>
                    </a:p>
                  </a:txBody>
                  <a:tcPr/>
                </a:tc>
                <a:tc>
                  <a:txBody>
                    <a:bodyPr/>
                    <a:lstStyle/>
                    <a:p>
                      <a:r>
                        <a:rPr lang="en-US" sz="1600" dirty="0" smtClean="0">
                          <a:solidFill>
                            <a:schemeClr val="bg1"/>
                          </a:solidFill>
                        </a:rPr>
                        <a:t>Reference</a:t>
                      </a:r>
                      <a:r>
                        <a:rPr lang="en-US" sz="1600" baseline="0" dirty="0" smtClean="0">
                          <a:solidFill>
                            <a:schemeClr val="bg1"/>
                          </a:solidFill>
                        </a:rPr>
                        <a:t> values</a:t>
                      </a:r>
                      <a:r>
                        <a:rPr lang="en-US" sz="1600" dirty="0" smtClean="0">
                          <a:solidFill>
                            <a:schemeClr val="bg1"/>
                          </a:solidFill>
                        </a:rPr>
                        <a:t> for adults per day**</a:t>
                      </a:r>
                      <a:endParaRPr lang="en-US" sz="1600" dirty="0">
                        <a:solidFill>
                          <a:schemeClr val="bg1"/>
                        </a:solidFill>
                      </a:endParaRPr>
                    </a:p>
                  </a:txBody>
                  <a:tcPr/>
                </a:tc>
                <a:extLst>
                  <a:ext uri="{0D108BD9-81ED-4DB2-BD59-A6C34878D82A}">
                    <a16:rowId xmlns:a16="http://schemas.microsoft.com/office/drawing/2014/main" val="10000"/>
                  </a:ext>
                </a:extLst>
              </a:tr>
              <a:tr h="370840">
                <a:tc>
                  <a:txBody>
                    <a:bodyPr/>
                    <a:lstStyle/>
                    <a:p>
                      <a:r>
                        <a:rPr lang="en-US" sz="1400" dirty="0" smtClean="0">
                          <a:solidFill>
                            <a:schemeClr val="tx1"/>
                          </a:solidFill>
                        </a:rPr>
                        <a:t>Iron</a:t>
                      </a:r>
                      <a:endParaRPr lang="en-US" sz="1400" dirty="0">
                        <a:solidFill>
                          <a:schemeClr val="tx1"/>
                        </a:solidFill>
                      </a:endParaRPr>
                    </a:p>
                  </a:txBody>
                  <a:tcPr/>
                </a:tc>
                <a:tc>
                  <a:txBody>
                    <a:bodyPr/>
                    <a:lstStyle/>
                    <a:p>
                      <a:r>
                        <a:rPr lang="en-US" sz="1400" dirty="0" smtClean="0">
                          <a:solidFill>
                            <a:schemeClr val="tx1"/>
                          </a:solidFill>
                        </a:rPr>
                        <a:t>Forms part of the red blood cell protein, haemoglobin, which carries</a:t>
                      </a:r>
                      <a:r>
                        <a:rPr lang="en-US" sz="1400" baseline="0" dirty="0" smtClean="0">
                          <a:solidFill>
                            <a:schemeClr val="tx1"/>
                          </a:solidFill>
                        </a:rPr>
                        <a:t> oxygen around the body</a:t>
                      </a:r>
                    </a:p>
                  </a:txBody>
                  <a:tcPr/>
                </a:tc>
                <a:tc>
                  <a:txBody>
                    <a:bodyPr/>
                    <a:lstStyle/>
                    <a:p>
                      <a:r>
                        <a:rPr lang="en-US" sz="1400" dirty="0" smtClean="0">
                          <a:solidFill>
                            <a:schemeClr val="tx1"/>
                          </a:solidFill>
                        </a:rPr>
                        <a:t>Meat, liver, kidneys, some breakfast cereals, fortified bread, green leafy vegetables,</a:t>
                      </a:r>
                      <a:r>
                        <a:rPr lang="en-US" sz="1400" baseline="0" dirty="0" smtClean="0">
                          <a:solidFill>
                            <a:schemeClr val="tx1"/>
                          </a:solidFill>
                        </a:rPr>
                        <a:t> dried fruit</a:t>
                      </a:r>
                      <a:r>
                        <a:rPr lang="en-US" sz="1400" baseline="0" dirty="0" smtClean="0">
                          <a:solidFill>
                            <a:srgbClr val="0000CC"/>
                          </a:solidFill>
                        </a:rPr>
                        <a:t>s</a:t>
                      </a:r>
                      <a:r>
                        <a:rPr lang="en-US" sz="1400" baseline="0" dirty="0" smtClean="0">
                          <a:solidFill>
                            <a:schemeClr val="tx1"/>
                          </a:solidFill>
                        </a:rPr>
                        <a:t>, pulses</a:t>
                      </a:r>
                      <a:endParaRPr lang="en-US" sz="1400" dirty="0">
                        <a:solidFill>
                          <a:schemeClr val="tx1"/>
                        </a:solidFill>
                      </a:endParaRPr>
                    </a:p>
                  </a:txBody>
                  <a:tcPr/>
                </a:tc>
                <a:tc>
                  <a:txBody>
                    <a:bodyPr/>
                    <a:lstStyle/>
                    <a:p>
                      <a:r>
                        <a:rPr lang="en-US" sz="1400" dirty="0" smtClean="0">
                          <a:solidFill>
                            <a:schemeClr val="tx1"/>
                          </a:solidFill>
                        </a:rPr>
                        <a:t>Iron-deficiency</a:t>
                      </a:r>
                      <a:r>
                        <a:rPr lang="en-US" sz="1400" baseline="0" dirty="0" smtClean="0">
                          <a:solidFill>
                            <a:schemeClr val="tx1"/>
                          </a:solidFill>
                        </a:rPr>
                        <a:t> anaemia may occur, with symptoms of </a:t>
                      </a:r>
                      <a:r>
                        <a:rPr lang="en-US" altLang="zh-HK" sz="1400" kern="1200" baseline="0" dirty="0" smtClean="0">
                          <a:solidFill>
                            <a:schemeClr val="tx1"/>
                          </a:solidFill>
                          <a:latin typeface="+mn-lt"/>
                          <a:ea typeface="+mn-ea"/>
                          <a:cs typeface="+mn-cs"/>
                        </a:rPr>
                        <a:t>dizziness, pale skin,</a:t>
                      </a:r>
                      <a:r>
                        <a:rPr lang="en-US" altLang="zh-HK" sz="1400" baseline="0" dirty="0" smtClean="0">
                          <a:solidFill>
                            <a:schemeClr val="tx1"/>
                          </a:solidFill>
                        </a:rPr>
                        <a:t> </a:t>
                      </a:r>
                      <a:r>
                        <a:rPr lang="en-US" sz="1400" baseline="0" dirty="0" smtClean="0">
                          <a:solidFill>
                            <a:schemeClr val="tx1"/>
                          </a:solidFill>
                        </a:rPr>
                        <a:t>weakness and tiredness</a:t>
                      </a:r>
                      <a:endParaRPr 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HK" sz="1400" baseline="0" dirty="0" smtClean="0">
                          <a:solidFill>
                            <a:schemeClr val="tx1"/>
                          </a:solidFill>
                        </a:rPr>
                        <a:t>Men: not less than 11.4mg</a:t>
                      </a:r>
                      <a:endParaRPr lang="en-US" altLang="zh-HK" sz="1400" dirty="0" smtClean="0">
                        <a:solidFill>
                          <a:schemeClr val="tx1"/>
                        </a:solidFill>
                      </a:endParaRPr>
                    </a:p>
                    <a:p>
                      <a:r>
                        <a:rPr lang="en-US" sz="1400" dirty="0" smtClean="0">
                          <a:solidFill>
                            <a:schemeClr val="tx1"/>
                          </a:solidFill>
                        </a:rPr>
                        <a:t>Women: not less than 24.5mg</a:t>
                      </a:r>
                      <a:endParaRPr lang="en-US" sz="1400" baseline="0" dirty="0" smtClean="0">
                        <a:solidFill>
                          <a:schemeClr val="tx1"/>
                        </a:solidFill>
                      </a:endParaRPr>
                    </a:p>
                  </a:txBody>
                  <a:tcPr/>
                </a:tc>
                <a:extLst>
                  <a:ext uri="{0D108BD9-81ED-4DB2-BD59-A6C34878D82A}">
                    <a16:rowId xmlns:a16="http://schemas.microsoft.com/office/drawing/2014/main" val="10001"/>
                  </a:ext>
                </a:extLst>
              </a:tr>
              <a:tr h="370840">
                <a:tc>
                  <a:txBody>
                    <a:bodyPr/>
                    <a:lstStyle/>
                    <a:p>
                      <a:r>
                        <a:rPr lang="en-US" sz="1400" dirty="0" smtClean="0">
                          <a:solidFill>
                            <a:schemeClr val="tx1"/>
                          </a:solidFill>
                        </a:rPr>
                        <a:t>Calcium</a:t>
                      </a:r>
                      <a:endParaRPr lang="en-US" sz="1400" dirty="0">
                        <a:solidFill>
                          <a:schemeClr val="tx1"/>
                        </a:solidFill>
                      </a:endParaRPr>
                    </a:p>
                  </a:txBody>
                  <a:tcPr/>
                </a:tc>
                <a:tc>
                  <a:txBody>
                    <a:bodyPr/>
                    <a:lstStyle/>
                    <a:p>
                      <a:r>
                        <a:rPr lang="en-US" sz="1400" dirty="0" smtClean="0">
                          <a:solidFill>
                            <a:schemeClr val="tx1"/>
                          </a:solidFill>
                        </a:rPr>
                        <a:t>Important for bones and teeth, muscle contraction, blood clotting</a:t>
                      </a:r>
                      <a:r>
                        <a:rPr lang="en-US" sz="1400" baseline="0" dirty="0" smtClean="0">
                          <a:solidFill>
                            <a:schemeClr val="tx1"/>
                          </a:solidFill>
                        </a:rPr>
                        <a:t> and enzyme secretion</a:t>
                      </a:r>
                      <a:endParaRPr lang="en-US" sz="1400" dirty="0">
                        <a:solidFill>
                          <a:schemeClr val="tx1"/>
                        </a:solidFill>
                      </a:endParaRPr>
                    </a:p>
                  </a:txBody>
                  <a:tcPr/>
                </a:tc>
                <a:tc>
                  <a:txBody>
                    <a:bodyPr/>
                    <a:lstStyle/>
                    <a:p>
                      <a:r>
                        <a:rPr lang="en-US" sz="1400" dirty="0" smtClean="0">
                          <a:solidFill>
                            <a:schemeClr val="tx1"/>
                          </a:solidFill>
                        </a:rPr>
                        <a:t>Milk, cheese, </a:t>
                      </a:r>
                      <a:r>
                        <a:rPr lang="en-US" altLang="zh-HK" sz="1400" dirty="0" smtClean="0">
                          <a:solidFill>
                            <a:schemeClr val="tx1"/>
                          </a:solidFill>
                        </a:rPr>
                        <a:t>yog</a:t>
                      </a:r>
                      <a:r>
                        <a:rPr lang="en-US" altLang="zh-HK" sz="1400" kern="1200" baseline="0" dirty="0" smtClean="0">
                          <a:solidFill>
                            <a:schemeClr val="tx1"/>
                          </a:solidFill>
                          <a:latin typeface="+mn-lt"/>
                          <a:ea typeface="+mn-ea"/>
                          <a:cs typeface="+mn-cs"/>
                        </a:rPr>
                        <a:t>h</a:t>
                      </a:r>
                      <a:r>
                        <a:rPr lang="en-US" altLang="zh-HK" sz="1400" dirty="0" smtClean="0">
                          <a:solidFill>
                            <a:schemeClr val="tx1"/>
                          </a:solidFill>
                        </a:rPr>
                        <a:t>urt, fish </a:t>
                      </a:r>
                      <a:r>
                        <a:rPr lang="en-US" altLang="zh-HK" sz="1400" kern="1200" baseline="0" dirty="0" smtClean="0">
                          <a:solidFill>
                            <a:schemeClr val="tx1"/>
                          </a:solidFill>
                          <a:latin typeface="+mn-lt"/>
                          <a:ea typeface="+mn-ea"/>
                          <a:cs typeface="+mn-cs"/>
                        </a:rPr>
                        <a:t>that is eaten with the bones (</a:t>
                      </a:r>
                      <a:r>
                        <a:rPr lang="en-US" altLang="zh-HK" sz="1400" baseline="0" dirty="0" smtClean="0">
                          <a:solidFill>
                            <a:schemeClr val="tx1"/>
                          </a:solidFill>
                        </a:rPr>
                        <a:t>e.g. sardines</a:t>
                      </a:r>
                      <a:r>
                        <a:rPr lang="en-US" altLang="zh-HK" sz="1400" kern="1200" baseline="0" dirty="0" smtClean="0">
                          <a:solidFill>
                            <a:schemeClr val="tx1"/>
                          </a:solidFill>
                          <a:latin typeface="+mn-lt"/>
                          <a:ea typeface="+mn-ea"/>
                          <a:cs typeface="+mn-cs"/>
                        </a:rPr>
                        <a:t>)</a:t>
                      </a:r>
                      <a:r>
                        <a:rPr lang="en-US" altLang="zh-HK" sz="1400" baseline="0" dirty="0" smtClean="0">
                          <a:solidFill>
                            <a:schemeClr val="tx1"/>
                          </a:solidFill>
                        </a:rPr>
                        <a:t>, </a:t>
                      </a:r>
                      <a:r>
                        <a:rPr lang="en-US" sz="1400" baseline="0" dirty="0" smtClean="0">
                          <a:solidFill>
                            <a:schemeClr val="tx1"/>
                          </a:solidFill>
                        </a:rPr>
                        <a:t>green leafy vegetables, nuts, seeds, dried fruit</a:t>
                      </a:r>
                      <a:r>
                        <a:rPr lang="en-US" sz="1400" baseline="0" dirty="0" smtClean="0">
                          <a:solidFill>
                            <a:srgbClr val="0000CC"/>
                          </a:solidFill>
                        </a:rPr>
                        <a:t>s</a:t>
                      </a:r>
                      <a:r>
                        <a:rPr lang="en-US" sz="1400" baseline="0" dirty="0" smtClean="0">
                          <a:solidFill>
                            <a:schemeClr val="tx1"/>
                          </a:solidFill>
                        </a:rPr>
                        <a:t>, oranges</a:t>
                      </a:r>
                      <a:endParaRPr lang="en-US" sz="1400" dirty="0">
                        <a:solidFill>
                          <a:schemeClr val="tx1"/>
                        </a:solidFill>
                      </a:endParaRPr>
                    </a:p>
                  </a:txBody>
                  <a:tcPr/>
                </a:tc>
                <a:tc>
                  <a:txBody>
                    <a:bodyPr/>
                    <a:lstStyle/>
                    <a:p>
                      <a:r>
                        <a:rPr lang="en-US" sz="1400" dirty="0" smtClean="0">
                          <a:solidFill>
                            <a:schemeClr val="tx1"/>
                          </a:solidFill>
                        </a:rPr>
                        <a:t>Too little calcium results</a:t>
                      </a:r>
                      <a:r>
                        <a:rPr lang="en-US" sz="1400" baseline="0" dirty="0" smtClean="0">
                          <a:solidFill>
                            <a:schemeClr val="tx1"/>
                          </a:solidFill>
                        </a:rPr>
                        <a:t> in stunted growth and rickets </a:t>
                      </a:r>
                      <a:r>
                        <a:rPr lang="en-US" sz="1400" kern="1200" baseline="0" dirty="0" smtClean="0">
                          <a:solidFill>
                            <a:schemeClr val="tx1"/>
                          </a:solidFill>
                          <a:latin typeface="+mn-lt"/>
                          <a:ea typeface="+mn-ea"/>
                          <a:cs typeface="+mn-cs"/>
                        </a:rPr>
                        <a:t>in children, muscle cramps, brittle fingernails, osteoporosis</a:t>
                      </a:r>
                      <a:endParaRPr lang="en-US" sz="1400" dirty="0">
                        <a:solidFill>
                          <a:schemeClr val="tx1"/>
                        </a:solidFill>
                      </a:endParaRPr>
                    </a:p>
                  </a:txBody>
                  <a:tcPr/>
                </a:tc>
                <a:tc>
                  <a:txBody>
                    <a:bodyPr/>
                    <a:lstStyle/>
                    <a:p>
                      <a:r>
                        <a:rPr lang="en-US" sz="1400" dirty="0" smtClean="0">
                          <a:solidFill>
                            <a:schemeClr val="tx1"/>
                          </a:solidFill>
                        </a:rPr>
                        <a:t>Not</a:t>
                      </a:r>
                      <a:r>
                        <a:rPr lang="en-US" sz="1400" baseline="0" dirty="0" smtClean="0">
                          <a:solidFill>
                            <a:schemeClr val="tx1"/>
                          </a:solidFill>
                        </a:rPr>
                        <a:t> less than 1,000mg</a:t>
                      </a:r>
                      <a:endParaRPr lang="en-US" sz="1400" dirty="0">
                        <a:solidFill>
                          <a:schemeClr val="tx1"/>
                        </a:solidFill>
                      </a:endParaRPr>
                    </a:p>
                  </a:txBody>
                  <a:tcPr/>
                </a:tc>
                <a:extLst>
                  <a:ext uri="{0D108BD9-81ED-4DB2-BD59-A6C34878D82A}">
                    <a16:rowId xmlns:a16="http://schemas.microsoft.com/office/drawing/2014/main" val="10002"/>
                  </a:ext>
                </a:extLst>
              </a:tr>
              <a:tr h="370840">
                <a:tc>
                  <a:txBody>
                    <a:bodyPr/>
                    <a:lstStyle/>
                    <a:p>
                      <a:r>
                        <a:rPr lang="en-US" sz="1400" dirty="0" smtClean="0">
                          <a:solidFill>
                            <a:schemeClr val="tx1"/>
                          </a:solidFill>
                        </a:rPr>
                        <a:t>Sodium</a:t>
                      </a:r>
                      <a:endParaRPr lang="en-US" sz="1400" dirty="0">
                        <a:solidFill>
                          <a:schemeClr val="tx1"/>
                        </a:solidFill>
                      </a:endParaRPr>
                    </a:p>
                  </a:txBody>
                  <a:tcPr/>
                </a:tc>
                <a:tc>
                  <a:txBody>
                    <a:bodyPr/>
                    <a:lstStyle/>
                    <a:p>
                      <a:r>
                        <a:rPr lang="en-US" sz="1400" dirty="0" smtClean="0">
                          <a:solidFill>
                            <a:schemeClr val="tx1"/>
                          </a:solidFill>
                        </a:rPr>
                        <a:t>Maintains fluid balance.</a:t>
                      </a:r>
                    </a:p>
                    <a:p>
                      <a:r>
                        <a:rPr lang="en-US" sz="1400" dirty="0" smtClean="0">
                          <a:solidFill>
                            <a:schemeClr val="tx1"/>
                          </a:solidFill>
                        </a:rPr>
                        <a:t>Excess</a:t>
                      </a:r>
                      <a:r>
                        <a:rPr lang="en-US" sz="1400" baseline="0" dirty="0" smtClean="0">
                          <a:solidFill>
                            <a:schemeClr val="tx1"/>
                          </a:solidFill>
                        </a:rPr>
                        <a:t> sodium has been </a:t>
                      </a:r>
                      <a:r>
                        <a:rPr lang="en-US" sz="1400" kern="1200" baseline="0" dirty="0" smtClean="0">
                          <a:solidFill>
                            <a:schemeClr val="tx1"/>
                          </a:solidFill>
                          <a:latin typeface="+mn-lt"/>
                          <a:ea typeface="+mn-ea"/>
                          <a:cs typeface="+mn-cs"/>
                        </a:rPr>
                        <a:t>associated with raised </a:t>
                      </a:r>
                      <a:r>
                        <a:rPr lang="en-US" sz="1400" baseline="0" dirty="0" smtClean="0">
                          <a:solidFill>
                            <a:schemeClr val="tx1"/>
                          </a:solidFill>
                        </a:rPr>
                        <a:t>blood pressure</a:t>
                      </a:r>
                      <a:endParaRPr lang="en-US" sz="1400" dirty="0">
                        <a:solidFill>
                          <a:schemeClr val="tx1"/>
                        </a:solidFill>
                      </a:endParaRPr>
                    </a:p>
                  </a:txBody>
                  <a:tcPr/>
                </a:tc>
                <a:tc>
                  <a:txBody>
                    <a:bodyPr/>
                    <a:lstStyle/>
                    <a:p>
                      <a:r>
                        <a:rPr lang="en-US" sz="1400" dirty="0" smtClean="0">
                          <a:solidFill>
                            <a:schemeClr val="tx1"/>
                          </a:solidFill>
                        </a:rPr>
                        <a:t>Table salt, salty snacks,</a:t>
                      </a:r>
                      <a:r>
                        <a:rPr lang="en-US" sz="1400" baseline="0" dirty="0" smtClean="0">
                          <a:solidFill>
                            <a:schemeClr val="tx1"/>
                          </a:solidFill>
                        </a:rPr>
                        <a:t> </a:t>
                      </a:r>
                      <a:r>
                        <a:rPr lang="en-US" sz="1400" kern="1200" baseline="0" dirty="0" smtClean="0">
                          <a:solidFill>
                            <a:schemeClr val="tx1"/>
                          </a:solidFill>
                          <a:latin typeface="+mn-lt"/>
                          <a:ea typeface="+mn-ea"/>
                          <a:cs typeface="+mn-cs"/>
                        </a:rPr>
                        <a:t>fresh</a:t>
                      </a:r>
                      <a:r>
                        <a:rPr lang="en-US" sz="1400" baseline="0" dirty="0" smtClean="0">
                          <a:solidFill>
                            <a:schemeClr val="tx1"/>
                          </a:solidFill>
                        </a:rPr>
                        <a:t> meat </a:t>
                      </a:r>
                      <a:r>
                        <a:rPr lang="en-US" sz="1400" kern="1200" baseline="0" dirty="0" smtClean="0">
                          <a:solidFill>
                            <a:schemeClr val="tx1"/>
                          </a:solidFill>
                          <a:latin typeface="+mn-lt"/>
                          <a:ea typeface="+mn-ea"/>
                          <a:cs typeface="+mn-cs"/>
                        </a:rPr>
                        <a:t>and poultry, processed foods, condiments and </a:t>
                      </a:r>
                      <a:r>
                        <a:rPr lang="en-US" altLang="zh-HK" sz="1400" kern="1200" baseline="0" dirty="0" smtClean="0">
                          <a:solidFill>
                            <a:schemeClr val="tx1"/>
                          </a:solidFill>
                          <a:latin typeface="+mn-lt"/>
                          <a:ea typeface="+mn-ea"/>
                          <a:cs typeface="+mn-cs"/>
                        </a:rPr>
                        <a:t>sauces</a:t>
                      </a:r>
                      <a:endParaRPr lang="en-US" sz="1400" dirty="0">
                        <a:solidFill>
                          <a:schemeClr val="tx1"/>
                        </a:solidFill>
                      </a:endParaRPr>
                    </a:p>
                  </a:txBody>
                  <a:tcPr/>
                </a:tc>
                <a:tc>
                  <a:txBody>
                    <a:bodyPr/>
                    <a:lstStyle/>
                    <a:p>
                      <a:r>
                        <a:rPr lang="en-US" sz="1400" dirty="0" smtClean="0">
                          <a:solidFill>
                            <a:schemeClr val="tx1"/>
                          </a:solidFill>
                        </a:rPr>
                        <a:t>Deficiency</a:t>
                      </a:r>
                      <a:r>
                        <a:rPr lang="en-US" sz="1400" baseline="0" dirty="0" smtClean="0">
                          <a:solidFill>
                            <a:schemeClr val="tx1"/>
                          </a:solidFill>
                        </a:rPr>
                        <a:t> in sodium may cause muscle cramps, in serious cases coma and death can result</a:t>
                      </a:r>
                    </a:p>
                  </a:txBody>
                  <a:tcPr/>
                </a:tc>
                <a:tc>
                  <a:txBody>
                    <a:bodyPr/>
                    <a:lstStyle/>
                    <a:p>
                      <a:r>
                        <a:rPr lang="en-US" sz="1400" dirty="0" smtClean="0">
                          <a:solidFill>
                            <a:schemeClr val="tx1"/>
                          </a:solidFill>
                        </a:rPr>
                        <a:t>Not</a:t>
                      </a:r>
                      <a:r>
                        <a:rPr lang="en-US" sz="1400" baseline="0" dirty="0" smtClean="0">
                          <a:solidFill>
                            <a:schemeClr val="tx1"/>
                          </a:solidFill>
                        </a:rPr>
                        <a:t> more than 2,000mg (i.e. 5g of salt)</a:t>
                      </a:r>
                      <a:endParaRPr lang="en-US" sz="1400"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sz="1400" dirty="0" smtClean="0">
                          <a:solidFill>
                            <a:schemeClr val="tx1"/>
                          </a:solidFill>
                        </a:rPr>
                        <a:t>Iodine</a:t>
                      </a:r>
                      <a:endParaRPr lang="en-US" sz="1400" dirty="0">
                        <a:solidFill>
                          <a:schemeClr val="tx1"/>
                        </a:solidFill>
                      </a:endParaRPr>
                    </a:p>
                  </a:txBody>
                  <a:tcPr/>
                </a:tc>
                <a:tc>
                  <a:txBody>
                    <a:bodyPr/>
                    <a:lstStyle/>
                    <a:p>
                      <a:r>
                        <a:rPr lang="en-US" sz="1400" dirty="0" smtClean="0">
                          <a:solidFill>
                            <a:schemeClr val="tx1"/>
                          </a:solidFill>
                        </a:rPr>
                        <a:t>Essential</a:t>
                      </a:r>
                      <a:r>
                        <a:rPr lang="en-US" sz="1400" baseline="0" dirty="0" smtClean="0">
                          <a:solidFill>
                            <a:schemeClr val="tx1"/>
                          </a:solidFill>
                        </a:rPr>
                        <a:t> part of the thyroid hormones which help to regulate growth and metabolic rate</a:t>
                      </a:r>
                      <a:endParaRPr lang="en-US" sz="1400" dirty="0">
                        <a:solidFill>
                          <a:schemeClr val="tx1"/>
                        </a:solidFill>
                      </a:endParaRPr>
                    </a:p>
                  </a:txBody>
                  <a:tcPr/>
                </a:tc>
                <a:tc>
                  <a:txBody>
                    <a:bodyPr/>
                    <a:lstStyle/>
                    <a:p>
                      <a:r>
                        <a:rPr lang="en-US" sz="1400" dirty="0" smtClean="0">
                          <a:solidFill>
                            <a:schemeClr val="tx1"/>
                          </a:solidFill>
                        </a:rPr>
                        <a:t>Fish, shellfish, milk and </a:t>
                      </a:r>
                      <a:r>
                        <a:rPr lang="en-US" sz="1400" kern="1200" baseline="0" dirty="0" smtClean="0">
                          <a:solidFill>
                            <a:schemeClr val="tx1"/>
                          </a:solidFill>
                          <a:latin typeface="+mn-lt"/>
                          <a:ea typeface="+mn-ea"/>
                          <a:cs typeface="+mn-cs"/>
                        </a:rPr>
                        <a:t>dairy</a:t>
                      </a:r>
                      <a:r>
                        <a:rPr lang="en-US" sz="1400" strike="noStrike" baseline="0" dirty="0" smtClean="0">
                          <a:solidFill>
                            <a:schemeClr val="tx1"/>
                          </a:solidFill>
                        </a:rPr>
                        <a:t> </a:t>
                      </a:r>
                      <a:r>
                        <a:rPr lang="en-US" sz="1400" dirty="0" smtClean="0">
                          <a:solidFill>
                            <a:schemeClr val="tx1"/>
                          </a:solidFill>
                        </a:rPr>
                        <a:t>products, fruit</a:t>
                      </a:r>
                      <a:r>
                        <a:rPr lang="en-US" sz="1400" dirty="0" smtClean="0">
                          <a:solidFill>
                            <a:srgbClr val="0000CC"/>
                          </a:solidFill>
                        </a:rPr>
                        <a:t>s</a:t>
                      </a:r>
                      <a:r>
                        <a:rPr lang="en-US" sz="1400" dirty="0" smtClean="0">
                          <a:solidFill>
                            <a:schemeClr val="tx1"/>
                          </a:solidFill>
                        </a:rPr>
                        <a:t>, vegetables, cereals</a:t>
                      </a:r>
                      <a:endParaRPr lang="en-US" sz="1400" dirty="0">
                        <a:solidFill>
                          <a:schemeClr val="tx1"/>
                        </a:solidFill>
                      </a:endParaRPr>
                    </a:p>
                  </a:txBody>
                  <a:tcPr/>
                </a:tc>
                <a:tc>
                  <a:txBody>
                    <a:bodyPr/>
                    <a:lstStyle/>
                    <a:p>
                      <a:r>
                        <a:rPr lang="en-US" sz="1400" dirty="0" smtClean="0">
                          <a:solidFill>
                            <a:schemeClr val="tx1"/>
                          </a:solidFill>
                        </a:rPr>
                        <a:t>Iodine deficiency causes enlargement of the</a:t>
                      </a:r>
                      <a:r>
                        <a:rPr lang="en-US" sz="1400" baseline="0" dirty="0" smtClean="0">
                          <a:solidFill>
                            <a:schemeClr val="tx1"/>
                          </a:solidFill>
                        </a:rPr>
                        <a:t> thyroid gland and causes goitre</a:t>
                      </a:r>
                      <a:endParaRPr lang="en-US" sz="1400" dirty="0">
                        <a:solidFill>
                          <a:schemeClr val="tx1"/>
                        </a:solidFill>
                      </a:endParaRPr>
                    </a:p>
                  </a:txBody>
                  <a:tcPr/>
                </a:tc>
                <a:tc>
                  <a:txBody>
                    <a:bodyPr/>
                    <a:lstStyle/>
                    <a:p>
                      <a:r>
                        <a:rPr lang="en-US" sz="1400" dirty="0" smtClean="0">
                          <a:solidFill>
                            <a:schemeClr val="tx1"/>
                          </a:solidFill>
                        </a:rPr>
                        <a:t>Not less than 150 µg </a:t>
                      </a:r>
                      <a:r>
                        <a:rPr lang="en-US" sz="1400" baseline="0" dirty="0" smtClean="0">
                          <a:solidFill>
                            <a:schemeClr val="tx1"/>
                          </a:solidFill>
                        </a:rPr>
                        <a:t>and not more than 1,000 </a:t>
                      </a:r>
                      <a:r>
                        <a:rPr lang="en-US" altLang="zh-HK" sz="1400" dirty="0" smtClean="0">
                          <a:solidFill>
                            <a:schemeClr val="tx1"/>
                          </a:solidFill>
                        </a:rPr>
                        <a:t>µg </a:t>
                      </a:r>
                      <a:endParaRPr lang="en-US" sz="1400" dirty="0">
                        <a:solidFill>
                          <a:schemeClr val="tx1"/>
                        </a:solidFill>
                      </a:endParaRPr>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5</a:t>
            </a:fld>
            <a:endParaRPr lang="en-US" dirty="0"/>
          </a:p>
        </p:txBody>
      </p:sp>
      <p:sp>
        <p:nvSpPr>
          <p:cNvPr id="3" name="文字方塊 2"/>
          <p:cNvSpPr txBox="1"/>
          <p:nvPr/>
        </p:nvSpPr>
        <p:spPr>
          <a:xfrm>
            <a:off x="395536" y="6444476"/>
            <a:ext cx="8136904" cy="276999"/>
          </a:xfrm>
          <a:prstGeom prst="rect">
            <a:avLst/>
          </a:prstGeom>
          <a:noFill/>
        </p:spPr>
        <p:txBody>
          <a:bodyPr wrap="square" rtlCol="0">
            <a:spAutoFit/>
          </a:bodyPr>
          <a:lstStyle/>
          <a:p>
            <a:r>
              <a:rPr lang="en-US" altLang="zh-HK" sz="1200" dirty="0" smtClean="0"/>
              <a:t>** Source: Centre for Food Safety, </a:t>
            </a:r>
            <a:r>
              <a:rPr lang="en-US" altLang="zh-TW" sz="1200" dirty="0" smtClean="0"/>
              <a:t>Food </a:t>
            </a:r>
            <a:r>
              <a:rPr lang="en-US" altLang="zh-HK" sz="1200" dirty="0" smtClean="0"/>
              <a:t> </a:t>
            </a:r>
            <a:r>
              <a:rPr lang="en-US" altLang="zh-HK" sz="1200" dirty="0"/>
              <a:t>and </a:t>
            </a:r>
            <a:r>
              <a:rPr lang="en-US" altLang="zh-HK" sz="1200" dirty="0" smtClean="0"/>
              <a:t>Environmental </a:t>
            </a:r>
            <a:r>
              <a:rPr lang="en-US" altLang="zh-HK" sz="1200" dirty="0"/>
              <a:t>Hygiene Department </a:t>
            </a:r>
            <a:endParaRPr lang="zh-HK" altLang="en-US" dirty="0"/>
          </a:p>
        </p:txBody>
      </p:sp>
    </p:spTree>
    <p:extLst>
      <p:ext uri="{BB962C8B-B14F-4D97-AF65-F5344CB8AC3E}">
        <p14:creationId xmlns:p14="http://schemas.microsoft.com/office/powerpoint/2010/main" val="545221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a:t>
            </a:r>
            <a:endParaRPr lang="en-US" dirty="0"/>
          </a:p>
        </p:txBody>
      </p:sp>
      <p:sp>
        <p:nvSpPr>
          <p:cNvPr id="3" name="Text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6</a:t>
            </a:fld>
            <a:endParaRPr lang="en-US" dirty="0"/>
          </a:p>
        </p:txBody>
      </p:sp>
    </p:spTree>
    <p:extLst>
      <p:ext uri="{BB962C8B-B14F-4D97-AF65-F5344CB8AC3E}">
        <p14:creationId xmlns:p14="http://schemas.microsoft.com/office/powerpoint/2010/main" val="9773673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Iron</a:t>
            </a:r>
            <a:endParaRPr lang="en-US" dirty="0"/>
          </a:p>
        </p:txBody>
      </p:sp>
      <p:sp>
        <p:nvSpPr>
          <p:cNvPr id="3" name="Content Placeholder 2"/>
          <p:cNvSpPr>
            <a:spLocks noGrp="1"/>
          </p:cNvSpPr>
          <p:nvPr>
            <p:ph idx="1"/>
          </p:nvPr>
        </p:nvSpPr>
        <p:spPr/>
        <p:txBody>
          <a:bodyPr/>
          <a:lstStyle/>
          <a:p>
            <a:r>
              <a:rPr lang="en-US" dirty="0" smtClean="0"/>
              <a:t>Iron is needed to make a red-coloured protein called haemoglobin in red blood cells (which is why blood is red</a:t>
            </a:r>
            <a:r>
              <a:rPr lang="en-US" altLang="zh-TW" dirty="0"/>
              <a:t>)</a:t>
            </a:r>
            <a:endParaRPr lang="en-US" strike="sngStrike" dirty="0" smtClean="0">
              <a:solidFill>
                <a:srgbClr val="FF0000"/>
              </a:solidFill>
            </a:endParaRPr>
          </a:p>
          <a:p>
            <a:r>
              <a:rPr lang="en-US" dirty="0" smtClean="0"/>
              <a:t>Red blood cells in the blood carry </a:t>
            </a:r>
            <a:r>
              <a:rPr lang="en-US" altLang="zh-HK" dirty="0"/>
              <a:t>oxygen </a:t>
            </a:r>
            <a:r>
              <a:rPr lang="en-US" dirty="0" smtClean="0"/>
              <a:t>to body cells</a:t>
            </a:r>
            <a:endParaRPr lang="en-US" strike="sngStrike" dirty="0"/>
          </a:p>
        </p:txBody>
      </p:sp>
      <p:sp>
        <p:nvSpPr>
          <p:cNvPr id="4" name="Slide Number Placeholder 3"/>
          <p:cNvSpPr>
            <a:spLocks noGrp="1"/>
          </p:cNvSpPr>
          <p:nvPr>
            <p:ph type="sldNum" sz="quarter" idx="12"/>
          </p:nvPr>
        </p:nvSpPr>
        <p:spPr/>
        <p:txBody>
          <a:bodyPr/>
          <a:lstStyle/>
          <a:p>
            <a:fld id="{8F4C1CA1-0FFD-4F67-9024-3E02CBF514A7}" type="slidenum">
              <a:rPr lang="en-US" smtClean="0"/>
              <a:t>7</a:t>
            </a:fld>
            <a:endParaRPr lang="en-US" dirty="0"/>
          </a:p>
        </p:txBody>
      </p:sp>
    </p:spTree>
    <p:extLst>
      <p:ext uri="{BB962C8B-B14F-4D97-AF65-F5344CB8AC3E}">
        <p14:creationId xmlns:p14="http://schemas.microsoft.com/office/powerpoint/2010/main" val="710178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Iron</a:t>
            </a:r>
            <a:endParaRPr lang="en-US" dirty="0"/>
          </a:p>
        </p:txBody>
      </p:sp>
      <p:sp>
        <p:nvSpPr>
          <p:cNvPr id="3" name="Content Placeholder 2"/>
          <p:cNvSpPr>
            <a:spLocks noGrp="1"/>
          </p:cNvSpPr>
          <p:nvPr>
            <p:ph idx="1"/>
          </p:nvPr>
        </p:nvSpPr>
        <p:spPr/>
        <p:txBody>
          <a:bodyPr>
            <a:normAutofit lnSpcReduction="10000"/>
          </a:bodyPr>
          <a:lstStyle/>
          <a:p>
            <a:r>
              <a:rPr lang="en-US" dirty="0" smtClean="0"/>
              <a:t>The best sources of iron are found in offal such as liver and kidney</a:t>
            </a:r>
          </a:p>
          <a:p>
            <a:r>
              <a:rPr lang="en-US" dirty="0" smtClean="0"/>
              <a:t>Other good sources of iron include:</a:t>
            </a:r>
          </a:p>
          <a:p>
            <a:pPr lvl="1"/>
            <a:r>
              <a:rPr lang="en-US" dirty="0" smtClean="0"/>
              <a:t>red meat</a:t>
            </a:r>
          </a:p>
          <a:p>
            <a:pPr lvl="1"/>
            <a:r>
              <a:rPr lang="en-US" altLang="zh-HK" dirty="0" smtClean="0"/>
              <a:t>o</a:t>
            </a:r>
            <a:r>
              <a:rPr lang="en-US" dirty="0" smtClean="0"/>
              <a:t>ily fish</a:t>
            </a:r>
          </a:p>
          <a:p>
            <a:pPr lvl="1"/>
            <a:r>
              <a:rPr lang="en-US" altLang="zh-HK" dirty="0" smtClean="0"/>
              <a:t>p</a:t>
            </a:r>
            <a:r>
              <a:rPr lang="en-US" dirty="0" smtClean="0"/>
              <a:t>oultry</a:t>
            </a:r>
          </a:p>
          <a:p>
            <a:pPr lvl="1"/>
            <a:r>
              <a:rPr lang="en-US" altLang="zh-HK" dirty="0" smtClean="0"/>
              <a:t>g</a:t>
            </a:r>
            <a:r>
              <a:rPr lang="en-US" dirty="0" smtClean="0"/>
              <a:t>reen leafy vegetables such as broccoli and spinach</a:t>
            </a:r>
          </a:p>
          <a:p>
            <a:pPr lvl="1"/>
            <a:r>
              <a:rPr lang="en-US" altLang="zh-HK" dirty="0" smtClean="0"/>
              <a:t>p</a:t>
            </a:r>
            <a:r>
              <a:rPr lang="en-US" dirty="0" smtClean="0"/>
              <a:t>ulses such as beans and lentils</a:t>
            </a:r>
          </a:p>
        </p:txBody>
      </p:sp>
      <p:sp>
        <p:nvSpPr>
          <p:cNvPr id="4" name="Slide Number Placeholder 3"/>
          <p:cNvSpPr>
            <a:spLocks noGrp="1"/>
          </p:cNvSpPr>
          <p:nvPr>
            <p:ph type="sldNum" sz="quarter" idx="12"/>
          </p:nvPr>
        </p:nvSpPr>
        <p:spPr/>
        <p:txBody>
          <a:bodyPr/>
          <a:lstStyle/>
          <a:p>
            <a:fld id="{8F4C1CA1-0FFD-4F67-9024-3E02CBF514A7}" type="slidenum">
              <a:rPr lang="en-US" smtClean="0"/>
              <a:t>8</a:t>
            </a:fld>
            <a:endParaRPr lang="en-US" dirty="0"/>
          </a:p>
        </p:txBody>
      </p:sp>
    </p:spTree>
    <p:extLst>
      <p:ext uri="{BB962C8B-B14F-4D97-AF65-F5344CB8AC3E}">
        <p14:creationId xmlns:p14="http://schemas.microsoft.com/office/powerpoint/2010/main" val="34901049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
            </a:r>
            <a:r>
              <a:rPr lang="en-US" dirty="0"/>
              <a:t>Iron</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There </a:t>
            </a:r>
            <a:r>
              <a:rPr lang="en-US" dirty="0"/>
              <a:t>are two types of </a:t>
            </a:r>
            <a:r>
              <a:rPr lang="en-US" dirty="0" smtClean="0"/>
              <a:t>iron:</a:t>
            </a:r>
          </a:p>
          <a:p>
            <a:r>
              <a:rPr lang="en-US" dirty="0" smtClean="0"/>
              <a:t>Haem iron:</a:t>
            </a:r>
          </a:p>
          <a:p>
            <a:pPr lvl="1"/>
            <a:r>
              <a:rPr lang="en-US" dirty="0"/>
              <a:t>more easily absorbed and used by the body</a:t>
            </a:r>
          </a:p>
          <a:p>
            <a:pPr lvl="1"/>
            <a:r>
              <a:rPr lang="en-US" dirty="0"/>
              <a:t>found only in animal foods (i.e. meat, poultry, fish and seafood)</a:t>
            </a:r>
          </a:p>
          <a:p>
            <a:pPr lvl="1"/>
            <a:r>
              <a:rPr lang="en-US" dirty="0"/>
              <a:t>about half of the iron in animal foods is in the form of haem </a:t>
            </a:r>
            <a:r>
              <a:rPr lang="en-US" dirty="0" smtClean="0"/>
              <a:t>iron.</a:t>
            </a:r>
          </a:p>
          <a:p>
            <a:r>
              <a:rPr lang="en-US" dirty="0" smtClean="0"/>
              <a:t>Non-haem iron:</a:t>
            </a:r>
          </a:p>
          <a:p>
            <a:pPr lvl="1"/>
            <a:r>
              <a:rPr lang="en-US" dirty="0"/>
              <a:t>not so easily absorbed by the body</a:t>
            </a:r>
          </a:p>
          <a:p>
            <a:pPr lvl="1"/>
            <a:r>
              <a:rPr lang="en-US" dirty="0"/>
              <a:t>plant foods, eggs, milk and dairy products have non-haem iron only</a:t>
            </a:r>
          </a:p>
          <a:p>
            <a:pPr lvl="1"/>
            <a:r>
              <a:rPr lang="en-US" dirty="0"/>
              <a:t>also found in animal </a:t>
            </a:r>
            <a:r>
              <a:rPr lang="en-US" dirty="0" smtClean="0"/>
              <a:t>foods</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9</a:t>
            </a:fld>
            <a:endParaRPr lang="en-US" dirty="0"/>
          </a:p>
        </p:txBody>
      </p:sp>
    </p:spTree>
    <p:extLst>
      <p:ext uri="{BB962C8B-B14F-4D97-AF65-F5344CB8AC3E}">
        <p14:creationId xmlns:p14="http://schemas.microsoft.com/office/powerpoint/2010/main" val="825443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2650</TotalTime>
  <Words>2220</Words>
  <Application>Microsoft Office PowerPoint</Application>
  <PresentationFormat>如螢幕大小 (4:3)</PresentationFormat>
  <Paragraphs>268</Paragraphs>
  <Slides>40</Slides>
  <Notes>3</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40</vt:i4>
      </vt:variant>
    </vt:vector>
  </HeadingPairs>
  <TitlesOfParts>
    <vt:vector size="45" baseType="lpstr">
      <vt:lpstr>新細明體</vt:lpstr>
      <vt:lpstr>Arial</vt:lpstr>
      <vt:lpstr>Calibri</vt:lpstr>
      <vt:lpstr>Wingdings</vt:lpstr>
      <vt:lpstr>Office Theme</vt:lpstr>
      <vt:lpstr>Nutrition and Health</vt:lpstr>
      <vt:lpstr>Topics</vt:lpstr>
      <vt:lpstr>Minerals</vt:lpstr>
      <vt:lpstr>Minerals</vt:lpstr>
      <vt:lpstr>Minerals</vt:lpstr>
      <vt:lpstr>Iron</vt:lpstr>
      <vt:lpstr>Functions of Iron</vt:lpstr>
      <vt:lpstr>Sources of Iron</vt:lpstr>
      <vt:lpstr>Types of Iron</vt:lpstr>
      <vt:lpstr>Deficiency of Iron</vt:lpstr>
      <vt:lpstr>Anaemia</vt:lpstr>
      <vt:lpstr>Anaemia</vt:lpstr>
      <vt:lpstr>Anaemia</vt:lpstr>
      <vt:lpstr>Iron and Other Nutrients</vt:lpstr>
      <vt:lpstr>Calcium</vt:lpstr>
      <vt:lpstr>Functions of Calcium</vt:lpstr>
      <vt:lpstr>Sources of Calcium</vt:lpstr>
      <vt:lpstr>Sources of Calcium</vt:lpstr>
      <vt:lpstr>Deficiency of Calcium</vt:lpstr>
      <vt:lpstr>Osteoporosis</vt:lpstr>
      <vt:lpstr>Osteoporosis</vt:lpstr>
      <vt:lpstr>Calcium and Other Nutrients</vt:lpstr>
      <vt:lpstr>Sodium</vt:lpstr>
      <vt:lpstr>Functions of Sodium</vt:lpstr>
      <vt:lpstr>Sources of Sodium </vt:lpstr>
      <vt:lpstr>Sources of Sodium (cont’d) </vt:lpstr>
      <vt:lpstr>Deficiency of Sodium</vt:lpstr>
      <vt:lpstr>Deficiency of Sodium</vt:lpstr>
      <vt:lpstr>Excess of Sodium</vt:lpstr>
      <vt:lpstr>Excess of Sodium</vt:lpstr>
      <vt:lpstr>Excess of Sodium</vt:lpstr>
      <vt:lpstr>Ways to Reduce Dietary Intake of Sodium</vt:lpstr>
      <vt:lpstr>Salt Reduction in Prepackaged Foods by Product Reformulation</vt:lpstr>
      <vt:lpstr>Iodine</vt:lpstr>
      <vt:lpstr>Functions of Iodine</vt:lpstr>
      <vt:lpstr>Sources of Iodine</vt:lpstr>
      <vt:lpstr>Deficiency of Iodine</vt:lpstr>
      <vt:lpstr>Deficiency of Iodine</vt:lpstr>
      <vt:lpstr>Deficiency of Iodine</vt:lpstr>
      <vt:lpstr>References</vt:lpstr>
    </vt:vector>
  </TitlesOfParts>
  <Company>HKU SPACE Po Leung Kuk Stanley Ho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dc:title>
  <dc:creator>Ng Yu Ching Ivy</dc:creator>
  <cp:lastModifiedBy>POON, Suk-mei Cindy</cp:lastModifiedBy>
  <cp:revision>333</cp:revision>
  <cp:lastPrinted>2018-12-24T03:38:34Z</cp:lastPrinted>
  <dcterms:created xsi:type="dcterms:W3CDTF">2018-10-08T07:48:39Z</dcterms:created>
  <dcterms:modified xsi:type="dcterms:W3CDTF">2021-09-16T06:14:46Z</dcterms:modified>
</cp:coreProperties>
</file>