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66"/>
  </p:notesMasterIdLst>
  <p:sldIdLst>
    <p:sldId id="256" r:id="rId2"/>
    <p:sldId id="257" r:id="rId3"/>
    <p:sldId id="272" r:id="rId4"/>
    <p:sldId id="274" r:id="rId5"/>
    <p:sldId id="282" r:id="rId6"/>
    <p:sldId id="284" r:id="rId7"/>
    <p:sldId id="288" r:id="rId8"/>
    <p:sldId id="289" r:id="rId9"/>
    <p:sldId id="290" r:id="rId10"/>
    <p:sldId id="293" r:id="rId11"/>
    <p:sldId id="294" r:id="rId12"/>
    <p:sldId id="295" r:id="rId13"/>
    <p:sldId id="296" r:id="rId14"/>
    <p:sldId id="301" r:id="rId15"/>
    <p:sldId id="303" r:id="rId16"/>
    <p:sldId id="298" r:id="rId17"/>
    <p:sldId id="299" r:id="rId18"/>
    <p:sldId id="300" r:id="rId19"/>
    <p:sldId id="304" r:id="rId20"/>
    <p:sldId id="305" r:id="rId21"/>
    <p:sldId id="306" r:id="rId22"/>
    <p:sldId id="341" r:id="rId23"/>
    <p:sldId id="307" r:id="rId24"/>
    <p:sldId id="308" r:id="rId25"/>
    <p:sldId id="309" r:id="rId26"/>
    <p:sldId id="342" r:id="rId27"/>
    <p:sldId id="314" r:id="rId28"/>
    <p:sldId id="315" r:id="rId29"/>
    <p:sldId id="316" r:id="rId30"/>
    <p:sldId id="321" r:id="rId31"/>
    <p:sldId id="322" r:id="rId32"/>
    <p:sldId id="323" r:id="rId33"/>
    <p:sldId id="311" r:id="rId34"/>
    <p:sldId id="312" r:id="rId35"/>
    <p:sldId id="313" r:id="rId36"/>
    <p:sldId id="320" r:id="rId37"/>
    <p:sldId id="317" r:id="rId38"/>
    <p:sldId id="318" r:id="rId39"/>
    <p:sldId id="319" r:id="rId40"/>
    <p:sldId id="324" r:id="rId41"/>
    <p:sldId id="310" r:id="rId42"/>
    <p:sldId id="283" r:id="rId43"/>
    <p:sldId id="285" r:id="rId44"/>
    <p:sldId id="291" r:id="rId45"/>
    <p:sldId id="292" r:id="rId46"/>
    <p:sldId id="275" r:id="rId47"/>
    <p:sldId id="270" r:id="rId48"/>
    <p:sldId id="271" r:id="rId49"/>
    <p:sldId id="276" r:id="rId50"/>
    <p:sldId id="343" r:id="rId51"/>
    <p:sldId id="325" r:id="rId52"/>
    <p:sldId id="326" r:id="rId53"/>
    <p:sldId id="327" r:id="rId54"/>
    <p:sldId id="328" r:id="rId55"/>
    <p:sldId id="339" r:id="rId56"/>
    <p:sldId id="329" r:id="rId57"/>
    <p:sldId id="330" r:id="rId58"/>
    <p:sldId id="331" r:id="rId59"/>
    <p:sldId id="332" r:id="rId60"/>
    <p:sldId id="333" r:id="rId61"/>
    <p:sldId id="334" r:id="rId62"/>
    <p:sldId id="335" r:id="rId63"/>
    <p:sldId id="336" r:id="rId64"/>
    <p:sldId id="260" r:id="rId6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00CC"/>
    <a:srgbClr val="FF00FF"/>
    <a:srgbClr val="CC04AB"/>
    <a:srgbClr val="8439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622" autoAdjust="0"/>
  </p:normalViewPr>
  <p:slideViewPr>
    <p:cSldViewPr>
      <p:cViewPr varScale="1">
        <p:scale>
          <a:sx n="76" d="100"/>
          <a:sy n="76" d="100"/>
        </p:scale>
        <p:origin x="20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47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3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89101B-9572-4CC7-A731-3AAAC595B5A6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F63616D-8C73-4944-85C6-FF84D6392371}">
      <dgm:prSet phldrT="[Text]"/>
      <dgm:spPr/>
      <dgm:t>
        <a:bodyPr/>
        <a:lstStyle/>
        <a:p>
          <a:r>
            <a:rPr lang="en-US" dirty="0"/>
            <a:t>A diet low in thiamine</a:t>
          </a:r>
        </a:p>
      </dgm:t>
    </dgm:pt>
    <dgm:pt modelId="{0559E223-72E0-4D32-80E4-A642D65E9E7B}" type="parTrans" cxnId="{0654E0DF-A4B5-425C-BC83-869D6A62F1A0}">
      <dgm:prSet/>
      <dgm:spPr/>
      <dgm:t>
        <a:bodyPr/>
        <a:lstStyle/>
        <a:p>
          <a:endParaRPr lang="en-US"/>
        </a:p>
      </dgm:t>
    </dgm:pt>
    <dgm:pt modelId="{40FF3F34-2CAA-413A-95D9-0416EDA3766F}" type="sibTrans" cxnId="{0654E0DF-A4B5-425C-BC83-869D6A62F1A0}">
      <dgm:prSet/>
      <dgm:spPr/>
      <dgm:t>
        <a:bodyPr/>
        <a:lstStyle/>
        <a:p>
          <a:endParaRPr lang="en-US" dirty="0"/>
        </a:p>
      </dgm:t>
    </dgm:pt>
    <dgm:pt modelId="{5964A566-AECC-442F-A62C-F95F9C73502C}">
      <dgm:prSet phldrT="[Text]"/>
      <dgm:spPr/>
      <dgm:t>
        <a:bodyPr/>
        <a:lstStyle/>
        <a:p>
          <a:r>
            <a:rPr lang="en-US" dirty="0"/>
            <a:t>Beriberi</a:t>
          </a:r>
        </a:p>
      </dgm:t>
    </dgm:pt>
    <dgm:pt modelId="{051DB651-15F6-4018-BA6E-7135E279175E}" type="parTrans" cxnId="{57348A21-3220-4AF7-9D21-4622023FFB6E}">
      <dgm:prSet/>
      <dgm:spPr/>
      <dgm:t>
        <a:bodyPr/>
        <a:lstStyle/>
        <a:p>
          <a:endParaRPr lang="en-US"/>
        </a:p>
      </dgm:t>
    </dgm:pt>
    <dgm:pt modelId="{C574FB94-9019-4596-ACDF-E652C4474A26}" type="sibTrans" cxnId="{57348A21-3220-4AF7-9D21-4622023FFB6E}">
      <dgm:prSet/>
      <dgm:spPr/>
      <dgm:t>
        <a:bodyPr/>
        <a:lstStyle/>
        <a:p>
          <a:endParaRPr lang="en-US"/>
        </a:p>
      </dgm:t>
    </dgm:pt>
    <dgm:pt modelId="{8B10E6BA-D9DE-4EBF-A27E-BA4228FE84C6}" type="pres">
      <dgm:prSet presAssocID="{4889101B-9572-4CC7-A731-3AAAC595B5A6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zh-HK" altLang="en-US"/>
        </a:p>
      </dgm:t>
    </dgm:pt>
    <dgm:pt modelId="{967E972C-2371-4BA4-ADD2-ED8CE423DB52}" type="pres">
      <dgm:prSet presAssocID="{4889101B-9572-4CC7-A731-3AAAC595B5A6}" presName="dummyMaxCanvas" presStyleCnt="0">
        <dgm:presLayoutVars/>
      </dgm:prSet>
      <dgm:spPr/>
    </dgm:pt>
    <dgm:pt modelId="{A6B187D2-5B70-491D-A954-E21C981FC15D}" type="pres">
      <dgm:prSet presAssocID="{4889101B-9572-4CC7-A731-3AAAC595B5A6}" presName="TwoNodes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41DEA330-DB05-4F5E-AA25-F35623BDC1DA}" type="pres">
      <dgm:prSet presAssocID="{4889101B-9572-4CC7-A731-3AAAC595B5A6}" presName="TwoNodes_2" presStyleLbl="node1" presStyleIdx="1" presStyleCnt="2" custLinFactNeighborX="-229" custLinFactNeighborY="54952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AE83BBD0-C658-4F66-8E49-C4FE8DD6D92C}" type="pres">
      <dgm:prSet presAssocID="{4889101B-9572-4CC7-A731-3AAAC595B5A6}" presName="TwoConn_1-2" presStyleLbl="f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077A16F8-2615-4976-AE43-6CD98D9CAE19}" type="pres">
      <dgm:prSet presAssocID="{4889101B-9572-4CC7-A731-3AAAC595B5A6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58299354-6722-42F0-B697-C0BAFA2B8E83}" type="pres">
      <dgm:prSet presAssocID="{4889101B-9572-4CC7-A731-3AAAC595B5A6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</dgm:ptLst>
  <dgm:cxnLst>
    <dgm:cxn modelId="{57348A21-3220-4AF7-9D21-4622023FFB6E}" srcId="{4889101B-9572-4CC7-A731-3AAAC595B5A6}" destId="{5964A566-AECC-442F-A62C-F95F9C73502C}" srcOrd="1" destOrd="0" parTransId="{051DB651-15F6-4018-BA6E-7135E279175E}" sibTransId="{C574FB94-9019-4596-ACDF-E652C4474A26}"/>
    <dgm:cxn modelId="{930048EF-9498-4214-8151-C76DD9878967}" type="presOf" srcId="{40FF3F34-2CAA-413A-95D9-0416EDA3766F}" destId="{AE83BBD0-C658-4F66-8E49-C4FE8DD6D92C}" srcOrd="0" destOrd="0" presId="urn:microsoft.com/office/officeart/2005/8/layout/vProcess5"/>
    <dgm:cxn modelId="{C3100125-C761-49BA-804E-6FFBBFB26161}" type="presOf" srcId="{CF63616D-8C73-4944-85C6-FF84D6392371}" destId="{077A16F8-2615-4976-AE43-6CD98D9CAE19}" srcOrd="1" destOrd="0" presId="urn:microsoft.com/office/officeart/2005/8/layout/vProcess5"/>
    <dgm:cxn modelId="{0654E0DF-A4B5-425C-BC83-869D6A62F1A0}" srcId="{4889101B-9572-4CC7-A731-3AAAC595B5A6}" destId="{CF63616D-8C73-4944-85C6-FF84D6392371}" srcOrd="0" destOrd="0" parTransId="{0559E223-72E0-4D32-80E4-A642D65E9E7B}" sibTransId="{40FF3F34-2CAA-413A-95D9-0416EDA3766F}"/>
    <dgm:cxn modelId="{283BEFF3-8778-446A-9D7F-3B9C880E3A7C}" type="presOf" srcId="{CF63616D-8C73-4944-85C6-FF84D6392371}" destId="{A6B187D2-5B70-491D-A954-E21C981FC15D}" srcOrd="0" destOrd="0" presId="urn:microsoft.com/office/officeart/2005/8/layout/vProcess5"/>
    <dgm:cxn modelId="{81223928-7F1B-4264-AE1F-E17C4772B456}" type="presOf" srcId="{4889101B-9572-4CC7-A731-3AAAC595B5A6}" destId="{8B10E6BA-D9DE-4EBF-A27E-BA4228FE84C6}" srcOrd="0" destOrd="0" presId="urn:microsoft.com/office/officeart/2005/8/layout/vProcess5"/>
    <dgm:cxn modelId="{28D82839-0286-4FE1-903C-7C73288B9049}" type="presOf" srcId="{5964A566-AECC-442F-A62C-F95F9C73502C}" destId="{58299354-6722-42F0-B697-C0BAFA2B8E83}" srcOrd="1" destOrd="0" presId="urn:microsoft.com/office/officeart/2005/8/layout/vProcess5"/>
    <dgm:cxn modelId="{9AE5FB86-C92A-41D7-A142-55E53A50FB36}" type="presOf" srcId="{5964A566-AECC-442F-A62C-F95F9C73502C}" destId="{41DEA330-DB05-4F5E-AA25-F35623BDC1DA}" srcOrd="0" destOrd="0" presId="urn:microsoft.com/office/officeart/2005/8/layout/vProcess5"/>
    <dgm:cxn modelId="{4FC10EA3-E095-4955-9CCB-68D19B764D96}" type="presParOf" srcId="{8B10E6BA-D9DE-4EBF-A27E-BA4228FE84C6}" destId="{967E972C-2371-4BA4-ADD2-ED8CE423DB52}" srcOrd="0" destOrd="0" presId="urn:microsoft.com/office/officeart/2005/8/layout/vProcess5"/>
    <dgm:cxn modelId="{67BE6B77-BEC7-48DE-9095-3F4C5916148C}" type="presParOf" srcId="{8B10E6BA-D9DE-4EBF-A27E-BA4228FE84C6}" destId="{A6B187D2-5B70-491D-A954-E21C981FC15D}" srcOrd="1" destOrd="0" presId="urn:microsoft.com/office/officeart/2005/8/layout/vProcess5"/>
    <dgm:cxn modelId="{A5418F67-3464-4BB8-BF30-46DFB01BEC8F}" type="presParOf" srcId="{8B10E6BA-D9DE-4EBF-A27E-BA4228FE84C6}" destId="{41DEA330-DB05-4F5E-AA25-F35623BDC1DA}" srcOrd="2" destOrd="0" presId="urn:microsoft.com/office/officeart/2005/8/layout/vProcess5"/>
    <dgm:cxn modelId="{5C33D8CB-17E4-4B30-B151-609817791A0A}" type="presParOf" srcId="{8B10E6BA-D9DE-4EBF-A27E-BA4228FE84C6}" destId="{AE83BBD0-C658-4F66-8E49-C4FE8DD6D92C}" srcOrd="3" destOrd="0" presId="urn:microsoft.com/office/officeart/2005/8/layout/vProcess5"/>
    <dgm:cxn modelId="{E6621D0E-9C80-4756-A18C-F3ED3DA47F37}" type="presParOf" srcId="{8B10E6BA-D9DE-4EBF-A27E-BA4228FE84C6}" destId="{077A16F8-2615-4976-AE43-6CD98D9CAE19}" srcOrd="4" destOrd="0" presId="urn:microsoft.com/office/officeart/2005/8/layout/vProcess5"/>
    <dgm:cxn modelId="{C2260798-091F-42C9-9918-6EEEB63FC1E9}" type="presParOf" srcId="{8B10E6BA-D9DE-4EBF-A27E-BA4228FE84C6}" destId="{58299354-6722-42F0-B697-C0BAFA2B8E83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50E64A-78E4-440F-BC8A-67F4D9F74538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C39280A-1895-449C-AC4F-CEA5D23124AD}">
      <dgm:prSet phldrT="[Text]"/>
      <dgm:spPr/>
      <dgm:t>
        <a:bodyPr/>
        <a:lstStyle/>
        <a:p>
          <a:r>
            <a:rPr lang="en-US" dirty="0"/>
            <a:t>Dry beriberi</a:t>
          </a:r>
        </a:p>
      </dgm:t>
    </dgm:pt>
    <dgm:pt modelId="{DD28E8DA-0706-4B28-A42B-1D0A13240D5E}" type="parTrans" cxnId="{6156F148-AE32-4FA4-B5F0-11EA7FE4E0E5}">
      <dgm:prSet/>
      <dgm:spPr/>
      <dgm:t>
        <a:bodyPr/>
        <a:lstStyle/>
        <a:p>
          <a:endParaRPr lang="en-US"/>
        </a:p>
      </dgm:t>
    </dgm:pt>
    <dgm:pt modelId="{59C96B68-ABFC-4F7C-954E-1BD46B5DA770}" type="sibTrans" cxnId="{6156F148-AE32-4FA4-B5F0-11EA7FE4E0E5}">
      <dgm:prSet/>
      <dgm:spPr/>
      <dgm:t>
        <a:bodyPr/>
        <a:lstStyle/>
        <a:p>
          <a:endParaRPr lang="en-US"/>
        </a:p>
      </dgm:t>
    </dgm:pt>
    <dgm:pt modelId="{D58B5D95-40B8-413F-8EFB-DFB0B5D51B29}">
      <dgm:prSet phldrT="[Text]"/>
      <dgm:spPr/>
      <dgm:t>
        <a:bodyPr/>
        <a:lstStyle/>
        <a:p>
          <a:r>
            <a:rPr lang="en-US" dirty="0"/>
            <a:t>Wet beriberi</a:t>
          </a:r>
        </a:p>
      </dgm:t>
    </dgm:pt>
    <dgm:pt modelId="{BB051F25-391E-4999-88A8-83C6B59C97BD}" type="parTrans" cxnId="{7CCC1D13-2495-406C-9D49-EAF342C5C2CF}">
      <dgm:prSet/>
      <dgm:spPr/>
      <dgm:t>
        <a:bodyPr/>
        <a:lstStyle/>
        <a:p>
          <a:endParaRPr lang="en-US"/>
        </a:p>
      </dgm:t>
    </dgm:pt>
    <dgm:pt modelId="{658E160F-9C81-41FB-A434-5816F866B25E}" type="sibTrans" cxnId="{7CCC1D13-2495-406C-9D49-EAF342C5C2CF}">
      <dgm:prSet/>
      <dgm:spPr/>
      <dgm:t>
        <a:bodyPr/>
        <a:lstStyle/>
        <a:p>
          <a:endParaRPr lang="en-US"/>
        </a:p>
      </dgm:t>
    </dgm:pt>
    <dgm:pt modelId="{065F3AF5-E1C1-4743-A928-073C615E22EC}">
      <dgm:prSet phldrT="[Text]"/>
      <dgm:spPr/>
      <dgm:t>
        <a:bodyPr/>
        <a:lstStyle/>
        <a:p>
          <a:r>
            <a:rPr lang="en-US" dirty="0"/>
            <a:t>Damages the nerves and can lead to decreased muscle strength and eventually, muscle paralysis</a:t>
          </a:r>
        </a:p>
      </dgm:t>
    </dgm:pt>
    <dgm:pt modelId="{B5F179BA-8759-435F-8A79-2337460A884E}" type="parTrans" cxnId="{8E863979-0850-400A-804E-E7C50DDD0158}">
      <dgm:prSet/>
      <dgm:spPr/>
      <dgm:t>
        <a:bodyPr/>
        <a:lstStyle/>
        <a:p>
          <a:endParaRPr lang="en-US"/>
        </a:p>
      </dgm:t>
    </dgm:pt>
    <dgm:pt modelId="{5ECA5C7A-2635-408E-BDD9-CA72F3C666DB}" type="sibTrans" cxnId="{8E863979-0850-400A-804E-E7C50DDD0158}">
      <dgm:prSet/>
      <dgm:spPr/>
      <dgm:t>
        <a:bodyPr/>
        <a:lstStyle/>
        <a:p>
          <a:endParaRPr lang="en-US"/>
        </a:p>
      </dgm:t>
    </dgm:pt>
    <dgm:pt modelId="{884DEAC7-42F8-4357-B88B-FB12D27D7C11}">
      <dgm:prSet phldrT="[Text]"/>
      <dgm:spPr/>
      <dgm:t>
        <a:bodyPr/>
        <a:lstStyle/>
        <a:p>
          <a:r>
            <a:rPr lang="en-US" dirty="0"/>
            <a:t>Affects the heart and circulatory system, and can cause heart failure</a:t>
          </a:r>
        </a:p>
      </dgm:t>
    </dgm:pt>
    <dgm:pt modelId="{AE60DECA-7787-4E9A-BAA6-DEF0A400920E}" type="parTrans" cxnId="{44287E04-4EBA-4934-B3DC-C7AB4C479BE2}">
      <dgm:prSet/>
      <dgm:spPr/>
      <dgm:t>
        <a:bodyPr/>
        <a:lstStyle/>
        <a:p>
          <a:endParaRPr lang="en-US"/>
        </a:p>
      </dgm:t>
    </dgm:pt>
    <dgm:pt modelId="{84793532-56C0-46C8-A97C-A2BEDA547F73}" type="sibTrans" cxnId="{44287E04-4EBA-4934-B3DC-C7AB4C479BE2}">
      <dgm:prSet/>
      <dgm:spPr/>
      <dgm:t>
        <a:bodyPr/>
        <a:lstStyle/>
        <a:p>
          <a:endParaRPr lang="en-US"/>
        </a:p>
      </dgm:t>
    </dgm:pt>
    <dgm:pt modelId="{79F6BCE5-FF75-48C6-909C-90E65A49BE66}" type="pres">
      <dgm:prSet presAssocID="{0F50E64A-78E4-440F-BC8A-67F4D9F7453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HK" altLang="en-US"/>
        </a:p>
      </dgm:t>
    </dgm:pt>
    <dgm:pt modelId="{D1140410-2E4C-4CE1-89F6-E3E7C629FCA9}" type="pres">
      <dgm:prSet presAssocID="{4C39280A-1895-449C-AC4F-CEA5D23124AD}" presName="vertFlow" presStyleCnt="0"/>
      <dgm:spPr/>
    </dgm:pt>
    <dgm:pt modelId="{3E38F577-49F9-4278-AEDE-81C243B0454F}" type="pres">
      <dgm:prSet presAssocID="{4C39280A-1895-449C-AC4F-CEA5D23124AD}" presName="header" presStyleLbl="node1" presStyleIdx="0" presStyleCnt="2"/>
      <dgm:spPr/>
      <dgm:t>
        <a:bodyPr/>
        <a:lstStyle/>
        <a:p>
          <a:endParaRPr lang="zh-HK" altLang="en-US"/>
        </a:p>
      </dgm:t>
    </dgm:pt>
    <dgm:pt modelId="{77C76339-C636-4DBE-AA1E-B72C918EB94A}" type="pres">
      <dgm:prSet presAssocID="{AE60DECA-7787-4E9A-BAA6-DEF0A400920E}" presName="parTrans" presStyleLbl="sibTrans2D1" presStyleIdx="0" presStyleCnt="2"/>
      <dgm:spPr/>
      <dgm:t>
        <a:bodyPr/>
        <a:lstStyle/>
        <a:p>
          <a:endParaRPr lang="zh-HK" altLang="en-US"/>
        </a:p>
      </dgm:t>
    </dgm:pt>
    <dgm:pt modelId="{9AEA2760-9DE1-4D5F-9941-5595AC266E8E}" type="pres">
      <dgm:prSet presAssocID="{884DEAC7-42F8-4357-B88B-FB12D27D7C11}" presName="child" presStyleLbl="alignAccFollow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B40A7887-825D-45F8-B94B-104D33000DC9}" type="pres">
      <dgm:prSet presAssocID="{4C39280A-1895-449C-AC4F-CEA5D23124AD}" presName="hSp" presStyleCnt="0"/>
      <dgm:spPr/>
    </dgm:pt>
    <dgm:pt modelId="{DC9B578C-30B0-4D4D-B822-90556304BF7D}" type="pres">
      <dgm:prSet presAssocID="{D58B5D95-40B8-413F-8EFB-DFB0B5D51B29}" presName="vertFlow" presStyleCnt="0"/>
      <dgm:spPr/>
    </dgm:pt>
    <dgm:pt modelId="{49E16F13-4645-43DD-8817-829D13728EC7}" type="pres">
      <dgm:prSet presAssocID="{D58B5D95-40B8-413F-8EFB-DFB0B5D51B29}" presName="header" presStyleLbl="node1" presStyleIdx="1" presStyleCnt="2"/>
      <dgm:spPr/>
      <dgm:t>
        <a:bodyPr/>
        <a:lstStyle/>
        <a:p>
          <a:endParaRPr lang="zh-HK" altLang="en-US"/>
        </a:p>
      </dgm:t>
    </dgm:pt>
    <dgm:pt modelId="{71B10188-916E-4260-B6F9-DF52A950F5AB}" type="pres">
      <dgm:prSet presAssocID="{B5F179BA-8759-435F-8A79-2337460A884E}" presName="parTrans" presStyleLbl="sibTrans2D1" presStyleIdx="1" presStyleCnt="2"/>
      <dgm:spPr/>
      <dgm:t>
        <a:bodyPr/>
        <a:lstStyle/>
        <a:p>
          <a:endParaRPr lang="zh-HK" altLang="en-US"/>
        </a:p>
      </dgm:t>
    </dgm:pt>
    <dgm:pt modelId="{6BC41956-AE8F-4720-A691-1782C1A04135}" type="pres">
      <dgm:prSet presAssocID="{065F3AF5-E1C1-4743-A928-073C615E22EC}" presName="child" presStyleLbl="alignAccFollow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</dgm:ptLst>
  <dgm:cxnLst>
    <dgm:cxn modelId="{7CCC1D13-2495-406C-9D49-EAF342C5C2CF}" srcId="{0F50E64A-78E4-440F-BC8A-67F4D9F74538}" destId="{D58B5D95-40B8-413F-8EFB-DFB0B5D51B29}" srcOrd="1" destOrd="0" parTransId="{BB051F25-391E-4999-88A8-83C6B59C97BD}" sibTransId="{658E160F-9C81-41FB-A434-5816F866B25E}"/>
    <dgm:cxn modelId="{D0C182A3-DF15-4E9F-B5FF-220298269FE2}" type="presOf" srcId="{D58B5D95-40B8-413F-8EFB-DFB0B5D51B29}" destId="{49E16F13-4645-43DD-8817-829D13728EC7}" srcOrd="0" destOrd="0" presId="urn:microsoft.com/office/officeart/2005/8/layout/lProcess1"/>
    <dgm:cxn modelId="{6622462D-B146-4E25-A007-429B9571A483}" type="presOf" srcId="{884DEAC7-42F8-4357-B88B-FB12D27D7C11}" destId="{9AEA2760-9DE1-4D5F-9941-5595AC266E8E}" srcOrd="0" destOrd="0" presId="urn:microsoft.com/office/officeart/2005/8/layout/lProcess1"/>
    <dgm:cxn modelId="{3B318EE6-2459-4CDA-BBFB-489FAFE541FA}" type="presOf" srcId="{4C39280A-1895-449C-AC4F-CEA5D23124AD}" destId="{3E38F577-49F9-4278-AEDE-81C243B0454F}" srcOrd="0" destOrd="0" presId="urn:microsoft.com/office/officeart/2005/8/layout/lProcess1"/>
    <dgm:cxn modelId="{2425531E-A369-4773-9395-32289321F131}" type="presOf" srcId="{B5F179BA-8759-435F-8A79-2337460A884E}" destId="{71B10188-916E-4260-B6F9-DF52A950F5AB}" srcOrd="0" destOrd="0" presId="urn:microsoft.com/office/officeart/2005/8/layout/lProcess1"/>
    <dgm:cxn modelId="{B1E51E42-4A77-45FB-9921-5E3EA47FCCEE}" type="presOf" srcId="{AE60DECA-7787-4E9A-BAA6-DEF0A400920E}" destId="{77C76339-C636-4DBE-AA1E-B72C918EB94A}" srcOrd="0" destOrd="0" presId="urn:microsoft.com/office/officeart/2005/8/layout/lProcess1"/>
    <dgm:cxn modelId="{8E863979-0850-400A-804E-E7C50DDD0158}" srcId="{D58B5D95-40B8-413F-8EFB-DFB0B5D51B29}" destId="{065F3AF5-E1C1-4743-A928-073C615E22EC}" srcOrd="0" destOrd="0" parTransId="{B5F179BA-8759-435F-8A79-2337460A884E}" sibTransId="{5ECA5C7A-2635-408E-BDD9-CA72F3C666DB}"/>
    <dgm:cxn modelId="{44287E04-4EBA-4934-B3DC-C7AB4C479BE2}" srcId="{4C39280A-1895-449C-AC4F-CEA5D23124AD}" destId="{884DEAC7-42F8-4357-B88B-FB12D27D7C11}" srcOrd="0" destOrd="0" parTransId="{AE60DECA-7787-4E9A-BAA6-DEF0A400920E}" sibTransId="{84793532-56C0-46C8-A97C-A2BEDA547F73}"/>
    <dgm:cxn modelId="{4E7185C2-8261-46D9-8CD8-A17C72247E8E}" type="presOf" srcId="{065F3AF5-E1C1-4743-A928-073C615E22EC}" destId="{6BC41956-AE8F-4720-A691-1782C1A04135}" srcOrd="0" destOrd="0" presId="urn:microsoft.com/office/officeart/2005/8/layout/lProcess1"/>
    <dgm:cxn modelId="{A64D42BC-5AD8-4A63-9A6B-CC101384337A}" type="presOf" srcId="{0F50E64A-78E4-440F-BC8A-67F4D9F74538}" destId="{79F6BCE5-FF75-48C6-909C-90E65A49BE66}" srcOrd="0" destOrd="0" presId="urn:microsoft.com/office/officeart/2005/8/layout/lProcess1"/>
    <dgm:cxn modelId="{6156F148-AE32-4FA4-B5F0-11EA7FE4E0E5}" srcId="{0F50E64A-78E4-440F-BC8A-67F4D9F74538}" destId="{4C39280A-1895-449C-AC4F-CEA5D23124AD}" srcOrd="0" destOrd="0" parTransId="{DD28E8DA-0706-4B28-A42B-1D0A13240D5E}" sibTransId="{59C96B68-ABFC-4F7C-954E-1BD46B5DA770}"/>
    <dgm:cxn modelId="{1A0C7DA2-9D5D-453E-8485-B9C9B7D8727D}" type="presParOf" srcId="{79F6BCE5-FF75-48C6-909C-90E65A49BE66}" destId="{D1140410-2E4C-4CE1-89F6-E3E7C629FCA9}" srcOrd="0" destOrd="0" presId="urn:microsoft.com/office/officeart/2005/8/layout/lProcess1"/>
    <dgm:cxn modelId="{6245539C-268D-4B65-B08C-DDBB5063BD58}" type="presParOf" srcId="{D1140410-2E4C-4CE1-89F6-E3E7C629FCA9}" destId="{3E38F577-49F9-4278-AEDE-81C243B0454F}" srcOrd="0" destOrd="0" presId="urn:microsoft.com/office/officeart/2005/8/layout/lProcess1"/>
    <dgm:cxn modelId="{545827D5-4175-4895-898E-8C8BF22C509A}" type="presParOf" srcId="{D1140410-2E4C-4CE1-89F6-E3E7C629FCA9}" destId="{77C76339-C636-4DBE-AA1E-B72C918EB94A}" srcOrd="1" destOrd="0" presId="urn:microsoft.com/office/officeart/2005/8/layout/lProcess1"/>
    <dgm:cxn modelId="{0312B4BD-66C9-4741-9B10-CED65240A951}" type="presParOf" srcId="{D1140410-2E4C-4CE1-89F6-E3E7C629FCA9}" destId="{9AEA2760-9DE1-4D5F-9941-5595AC266E8E}" srcOrd="2" destOrd="0" presId="urn:microsoft.com/office/officeart/2005/8/layout/lProcess1"/>
    <dgm:cxn modelId="{499C93A4-3163-41F9-8BA9-154EDDA71D36}" type="presParOf" srcId="{79F6BCE5-FF75-48C6-909C-90E65A49BE66}" destId="{B40A7887-825D-45F8-B94B-104D33000DC9}" srcOrd="1" destOrd="0" presId="urn:microsoft.com/office/officeart/2005/8/layout/lProcess1"/>
    <dgm:cxn modelId="{ECB3EA7F-1EEE-410D-B0F0-2596DCD78CF3}" type="presParOf" srcId="{79F6BCE5-FF75-48C6-909C-90E65A49BE66}" destId="{DC9B578C-30B0-4D4D-B822-90556304BF7D}" srcOrd="2" destOrd="0" presId="urn:microsoft.com/office/officeart/2005/8/layout/lProcess1"/>
    <dgm:cxn modelId="{8D082A41-A6BF-40A2-A651-D95BAB1B2F4A}" type="presParOf" srcId="{DC9B578C-30B0-4D4D-B822-90556304BF7D}" destId="{49E16F13-4645-43DD-8817-829D13728EC7}" srcOrd="0" destOrd="0" presId="urn:microsoft.com/office/officeart/2005/8/layout/lProcess1"/>
    <dgm:cxn modelId="{D440D7E7-6354-4FF6-866B-DF2E74DA5727}" type="presParOf" srcId="{DC9B578C-30B0-4D4D-B822-90556304BF7D}" destId="{71B10188-916E-4260-B6F9-DF52A950F5AB}" srcOrd="1" destOrd="0" presId="urn:microsoft.com/office/officeart/2005/8/layout/lProcess1"/>
    <dgm:cxn modelId="{ECF20DFF-513C-4339-9020-CEF274E7C70E}" type="presParOf" srcId="{DC9B578C-30B0-4D4D-B822-90556304BF7D}" destId="{6BC41956-AE8F-4720-A691-1782C1A04135}" srcOrd="2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7930CC5-F6F5-4B61-9F28-AAC213DEE520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8F60A46-3FAC-4D43-8E49-0F3B05D989B2}">
      <dgm:prSet phldrT="[Text]"/>
      <dgm:spPr/>
      <dgm:t>
        <a:bodyPr/>
        <a:lstStyle/>
        <a:p>
          <a:r>
            <a:rPr lang="en-US" dirty="0"/>
            <a:t>Prevention of beriberi</a:t>
          </a:r>
        </a:p>
      </dgm:t>
    </dgm:pt>
    <dgm:pt modelId="{68A73111-D551-4776-B3E2-3D2192D35D14}" type="parTrans" cxnId="{A5A2E3C5-4288-4CA9-BCB9-A2E82C1A259C}">
      <dgm:prSet/>
      <dgm:spPr/>
      <dgm:t>
        <a:bodyPr/>
        <a:lstStyle/>
        <a:p>
          <a:endParaRPr lang="en-US"/>
        </a:p>
      </dgm:t>
    </dgm:pt>
    <dgm:pt modelId="{49882E05-B7FB-494F-A276-EE6F6A64A72D}" type="sibTrans" cxnId="{A5A2E3C5-4288-4CA9-BCB9-A2E82C1A259C}">
      <dgm:prSet/>
      <dgm:spPr/>
      <dgm:t>
        <a:bodyPr/>
        <a:lstStyle/>
        <a:p>
          <a:endParaRPr lang="en-US"/>
        </a:p>
      </dgm:t>
    </dgm:pt>
    <dgm:pt modelId="{F5ED9A4D-BA08-4C29-BEE4-C5E6F92381F5}">
      <dgm:prSet phldrT="[Text]"/>
      <dgm:spPr/>
      <dgm:t>
        <a:bodyPr/>
        <a:lstStyle/>
        <a:p>
          <a:r>
            <a:rPr lang="en-US" dirty="0"/>
            <a:t>A diet with a good supply of vitamin B</a:t>
          </a:r>
          <a:r>
            <a:rPr lang="en-US" baseline="-25000" dirty="0"/>
            <a:t>1</a:t>
          </a:r>
        </a:p>
      </dgm:t>
    </dgm:pt>
    <dgm:pt modelId="{7196A313-954F-430B-8649-A4B0EC514140}" type="parTrans" cxnId="{F326A5D5-168E-4A77-ABDB-D00100740E08}">
      <dgm:prSet/>
      <dgm:spPr/>
      <dgm:t>
        <a:bodyPr/>
        <a:lstStyle/>
        <a:p>
          <a:endParaRPr lang="en-US"/>
        </a:p>
      </dgm:t>
    </dgm:pt>
    <dgm:pt modelId="{FB3E51F9-A414-4B36-B72B-E468C9B2E722}" type="sibTrans" cxnId="{F326A5D5-168E-4A77-ABDB-D00100740E08}">
      <dgm:prSet/>
      <dgm:spPr/>
      <dgm:t>
        <a:bodyPr/>
        <a:lstStyle/>
        <a:p>
          <a:endParaRPr lang="en-US"/>
        </a:p>
      </dgm:t>
    </dgm:pt>
    <dgm:pt modelId="{32340393-E42E-4C84-BC66-95647A794C44}">
      <dgm:prSet phldrT="[Text]"/>
      <dgm:spPr/>
      <dgm:t>
        <a:bodyPr/>
        <a:lstStyle/>
        <a:p>
          <a:r>
            <a:rPr lang="en-US" dirty="0"/>
            <a:t>Adopt a balanced diet</a:t>
          </a:r>
        </a:p>
      </dgm:t>
    </dgm:pt>
    <dgm:pt modelId="{42FEAA33-F3B8-48AD-9122-83D7A3A00916}" type="parTrans" cxnId="{50C16461-6BF7-47BE-8987-02CA0CB09A12}">
      <dgm:prSet/>
      <dgm:spPr/>
      <dgm:t>
        <a:bodyPr/>
        <a:lstStyle/>
        <a:p>
          <a:endParaRPr lang="en-US"/>
        </a:p>
      </dgm:t>
    </dgm:pt>
    <dgm:pt modelId="{AA654B1F-A954-4AC9-B6FD-3E4729C135CD}" type="sibTrans" cxnId="{50C16461-6BF7-47BE-8987-02CA0CB09A12}">
      <dgm:prSet/>
      <dgm:spPr/>
      <dgm:t>
        <a:bodyPr/>
        <a:lstStyle/>
        <a:p>
          <a:endParaRPr lang="en-US"/>
        </a:p>
      </dgm:t>
    </dgm:pt>
    <dgm:pt modelId="{3FD723ED-2E58-4D0E-AFCD-BD4954DC9115}" type="pres">
      <dgm:prSet presAssocID="{A7930CC5-F6F5-4B61-9F28-AAC213DEE52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HK" altLang="en-US"/>
        </a:p>
      </dgm:t>
    </dgm:pt>
    <dgm:pt modelId="{5374A1ED-0E0F-437F-BDE5-44CC45AF38A5}" type="pres">
      <dgm:prSet presAssocID="{28F60A46-3FAC-4D43-8E49-0F3B05D989B2}" presName="centerShape" presStyleLbl="node0" presStyleIdx="0" presStyleCnt="1"/>
      <dgm:spPr/>
      <dgm:t>
        <a:bodyPr/>
        <a:lstStyle/>
        <a:p>
          <a:endParaRPr lang="zh-HK" altLang="en-US"/>
        </a:p>
      </dgm:t>
    </dgm:pt>
    <dgm:pt modelId="{3D640FAA-691A-45C2-9BA3-046FBEE03167}" type="pres">
      <dgm:prSet presAssocID="{7196A313-954F-430B-8649-A4B0EC514140}" presName="parTrans" presStyleLbl="bgSibTrans2D1" presStyleIdx="0" presStyleCnt="2"/>
      <dgm:spPr/>
      <dgm:t>
        <a:bodyPr/>
        <a:lstStyle/>
        <a:p>
          <a:endParaRPr lang="zh-HK" altLang="en-US"/>
        </a:p>
      </dgm:t>
    </dgm:pt>
    <dgm:pt modelId="{02DBE749-6D65-4BD6-9E3C-F321C5996AD0}" type="pres">
      <dgm:prSet presAssocID="{F5ED9A4D-BA08-4C29-BEE4-C5E6F92381F5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95CA3C89-A84C-4531-9B14-E2356CA2ED1A}" type="pres">
      <dgm:prSet presAssocID="{42FEAA33-F3B8-48AD-9122-83D7A3A00916}" presName="parTrans" presStyleLbl="bgSibTrans2D1" presStyleIdx="1" presStyleCnt="2"/>
      <dgm:spPr/>
      <dgm:t>
        <a:bodyPr/>
        <a:lstStyle/>
        <a:p>
          <a:endParaRPr lang="zh-HK" altLang="en-US"/>
        </a:p>
      </dgm:t>
    </dgm:pt>
    <dgm:pt modelId="{5EDE36CB-4DC9-4019-8B34-FE0FA435E213}" type="pres">
      <dgm:prSet presAssocID="{32340393-E42E-4C84-BC66-95647A794C44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</dgm:ptLst>
  <dgm:cxnLst>
    <dgm:cxn modelId="{D4081736-4778-4D85-9523-7659074E1CCB}" type="presOf" srcId="{A7930CC5-F6F5-4B61-9F28-AAC213DEE520}" destId="{3FD723ED-2E58-4D0E-AFCD-BD4954DC9115}" srcOrd="0" destOrd="0" presId="urn:microsoft.com/office/officeart/2005/8/layout/radial4"/>
    <dgm:cxn modelId="{9DB0A52C-1BE9-43C7-B771-F74CA089B6D3}" type="presOf" srcId="{F5ED9A4D-BA08-4C29-BEE4-C5E6F92381F5}" destId="{02DBE749-6D65-4BD6-9E3C-F321C5996AD0}" srcOrd="0" destOrd="0" presId="urn:microsoft.com/office/officeart/2005/8/layout/radial4"/>
    <dgm:cxn modelId="{A5A2E3C5-4288-4CA9-BCB9-A2E82C1A259C}" srcId="{A7930CC5-F6F5-4B61-9F28-AAC213DEE520}" destId="{28F60A46-3FAC-4D43-8E49-0F3B05D989B2}" srcOrd="0" destOrd="0" parTransId="{68A73111-D551-4776-B3E2-3D2192D35D14}" sibTransId="{49882E05-B7FB-494F-A276-EE6F6A64A72D}"/>
    <dgm:cxn modelId="{F326A5D5-168E-4A77-ABDB-D00100740E08}" srcId="{28F60A46-3FAC-4D43-8E49-0F3B05D989B2}" destId="{F5ED9A4D-BA08-4C29-BEE4-C5E6F92381F5}" srcOrd="0" destOrd="0" parTransId="{7196A313-954F-430B-8649-A4B0EC514140}" sibTransId="{FB3E51F9-A414-4B36-B72B-E468C9B2E722}"/>
    <dgm:cxn modelId="{16C54ACD-FE7C-4C20-9F1E-60B9067E2166}" type="presOf" srcId="{42FEAA33-F3B8-48AD-9122-83D7A3A00916}" destId="{95CA3C89-A84C-4531-9B14-E2356CA2ED1A}" srcOrd="0" destOrd="0" presId="urn:microsoft.com/office/officeart/2005/8/layout/radial4"/>
    <dgm:cxn modelId="{F5783027-B971-49B1-984C-133F67A3B496}" type="presOf" srcId="{32340393-E42E-4C84-BC66-95647A794C44}" destId="{5EDE36CB-4DC9-4019-8B34-FE0FA435E213}" srcOrd="0" destOrd="0" presId="urn:microsoft.com/office/officeart/2005/8/layout/radial4"/>
    <dgm:cxn modelId="{50C16461-6BF7-47BE-8987-02CA0CB09A12}" srcId="{28F60A46-3FAC-4D43-8E49-0F3B05D989B2}" destId="{32340393-E42E-4C84-BC66-95647A794C44}" srcOrd="1" destOrd="0" parTransId="{42FEAA33-F3B8-48AD-9122-83D7A3A00916}" sibTransId="{AA654B1F-A954-4AC9-B6FD-3E4729C135CD}"/>
    <dgm:cxn modelId="{A0CD926E-AB6B-4A1A-91AD-A4609504CE58}" type="presOf" srcId="{28F60A46-3FAC-4D43-8E49-0F3B05D989B2}" destId="{5374A1ED-0E0F-437F-BDE5-44CC45AF38A5}" srcOrd="0" destOrd="0" presId="urn:microsoft.com/office/officeart/2005/8/layout/radial4"/>
    <dgm:cxn modelId="{6A5F5D35-FBE8-4A48-B300-24EB3B0C1FCF}" type="presOf" srcId="{7196A313-954F-430B-8649-A4B0EC514140}" destId="{3D640FAA-691A-45C2-9BA3-046FBEE03167}" srcOrd="0" destOrd="0" presId="urn:microsoft.com/office/officeart/2005/8/layout/radial4"/>
    <dgm:cxn modelId="{7F86984A-AC7B-48CB-9028-677E4C069100}" type="presParOf" srcId="{3FD723ED-2E58-4D0E-AFCD-BD4954DC9115}" destId="{5374A1ED-0E0F-437F-BDE5-44CC45AF38A5}" srcOrd="0" destOrd="0" presId="urn:microsoft.com/office/officeart/2005/8/layout/radial4"/>
    <dgm:cxn modelId="{19A2456E-ADA6-425E-A6EE-C8CAB1E8638F}" type="presParOf" srcId="{3FD723ED-2E58-4D0E-AFCD-BD4954DC9115}" destId="{3D640FAA-691A-45C2-9BA3-046FBEE03167}" srcOrd="1" destOrd="0" presId="urn:microsoft.com/office/officeart/2005/8/layout/radial4"/>
    <dgm:cxn modelId="{FA6EC0F5-E954-4168-A129-A32517768955}" type="presParOf" srcId="{3FD723ED-2E58-4D0E-AFCD-BD4954DC9115}" destId="{02DBE749-6D65-4BD6-9E3C-F321C5996AD0}" srcOrd="2" destOrd="0" presId="urn:microsoft.com/office/officeart/2005/8/layout/radial4"/>
    <dgm:cxn modelId="{92E8E543-157F-42F4-9A91-20421923048E}" type="presParOf" srcId="{3FD723ED-2E58-4D0E-AFCD-BD4954DC9115}" destId="{95CA3C89-A84C-4531-9B14-E2356CA2ED1A}" srcOrd="3" destOrd="0" presId="urn:microsoft.com/office/officeart/2005/8/layout/radial4"/>
    <dgm:cxn modelId="{CDEEC936-6806-48B7-B3B3-5B7846C12BC2}" type="presParOf" srcId="{3FD723ED-2E58-4D0E-AFCD-BD4954DC9115}" destId="{5EDE36CB-4DC9-4019-8B34-FE0FA435E213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5D3EDC5-C500-473A-9FA2-738B01382E48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F403D2B-84E4-44C8-A576-62616A4AE792}">
      <dgm:prSet phldrT="[Text]"/>
      <dgm:spPr/>
      <dgm:t>
        <a:bodyPr/>
        <a:lstStyle/>
        <a:p>
          <a:r>
            <a:rPr lang="en-US" dirty="0"/>
            <a:t>Inadequate intake of </a:t>
          </a:r>
          <a:r>
            <a:rPr lang="en-US" dirty="0" err="1"/>
            <a:t>folate</a:t>
          </a:r>
          <a:r>
            <a:rPr lang="en-US" dirty="0"/>
            <a:t> or folic acid</a:t>
          </a:r>
        </a:p>
      </dgm:t>
    </dgm:pt>
    <dgm:pt modelId="{E4CF93C2-9B7F-4C9C-8635-0A92A3021E41}" type="parTrans" cxnId="{79AF012B-7893-452C-8575-19127BADBDE4}">
      <dgm:prSet/>
      <dgm:spPr/>
      <dgm:t>
        <a:bodyPr/>
        <a:lstStyle/>
        <a:p>
          <a:endParaRPr lang="en-US"/>
        </a:p>
      </dgm:t>
    </dgm:pt>
    <dgm:pt modelId="{8BAD91BE-D274-4CC4-8D91-9AE962F11B2E}" type="sibTrans" cxnId="{79AF012B-7893-452C-8575-19127BADBDE4}">
      <dgm:prSet/>
      <dgm:spPr/>
      <dgm:t>
        <a:bodyPr/>
        <a:lstStyle/>
        <a:p>
          <a:endParaRPr lang="en-US"/>
        </a:p>
      </dgm:t>
    </dgm:pt>
    <dgm:pt modelId="{5B30265F-6AB5-442C-ABF6-D244189833B2}">
      <dgm:prSet phldrT="[Text]"/>
      <dgm:spPr/>
      <dgm:t>
        <a:bodyPr/>
        <a:lstStyle/>
        <a:p>
          <a:r>
            <a:rPr lang="en-US" dirty="0"/>
            <a:t>Cells in the digestive system are not </a:t>
          </a:r>
          <a:r>
            <a:rPr lang="en-US" dirty="0" smtClean="0"/>
            <a:t>dividing properly</a:t>
          </a:r>
          <a:endParaRPr lang="en-US" dirty="0"/>
        </a:p>
      </dgm:t>
    </dgm:pt>
    <dgm:pt modelId="{C35756DD-0C0F-4033-916B-B27E5E0263FF}" type="parTrans" cxnId="{4B4CC157-78D3-46BF-9A9E-6298979855B1}">
      <dgm:prSet/>
      <dgm:spPr/>
      <dgm:t>
        <a:bodyPr/>
        <a:lstStyle/>
        <a:p>
          <a:endParaRPr lang="en-US"/>
        </a:p>
      </dgm:t>
    </dgm:pt>
    <dgm:pt modelId="{41B0ADD4-9132-4D39-8517-896BAB0D8F7B}" type="sibTrans" cxnId="{4B4CC157-78D3-46BF-9A9E-6298979855B1}">
      <dgm:prSet/>
      <dgm:spPr/>
      <dgm:t>
        <a:bodyPr/>
        <a:lstStyle/>
        <a:p>
          <a:endParaRPr lang="en-US"/>
        </a:p>
      </dgm:t>
    </dgm:pt>
    <dgm:pt modelId="{3E73E0B9-2021-484A-895B-9C737CE34B14}">
      <dgm:prSet phldrT="[Text]"/>
      <dgm:spPr/>
      <dgm:t>
        <a:bodyPr/>
        <a:lstStyle/>
        <a:p>
          <a:r>
            <a:rPr lang="en-US" dirty="0"/>
            <a:t>Other nutrients are not absorbed</a:t>
          </a:r>
        </a:p>
      </dgm:t>
    </dgm:pt>
    <dgm:pt modelId="{30CB6B2B-AEB1-426D-BFA5-340FE3F67E90}" type="parTrans" cxnId="{ACF1ADD5-7F60-42BE-9680-89834AF65192}">
      <dgm:prSet/>
      <dgm:spPr/>
      <dgm:t>
        <a:bodyPr/>
        <a:lstStyle/>
        <a:p>
          <a:endParaRPr lang="en-US"/>
        </a:p>
      </dgm:t>
    </dgm:pt>
    <dgm:pt modelId="{197CF626-B22F-430C-8EB2-CED48B50190E}" type="sibTrans" cxnId="{ACF1ADD5-7F60-42BE-9680-89834AF65192}">
      <dgm:prSet/>
      <dgm:spPr/>
      <dgm:t>
        <a:bodyPr/>
        <a:lstStyle/>
        <a:p>
          <a:endParaRPr lang="en-US"/>
        </a:p>
      </dgm:t>
    </dgm:pt>
    <dgm:pt modelId="{C947061F-F4A9-4212-A0CC-D76920FC15AA}">
      <dgm:prSet phldrT="[Text]"/>
      <dgm:spPr/>
      <dgm:t>
        <a:bodyPr/>
        <a:lstStyle/>
        <a:p>
          <a:r>
            <a:rPr lang="en-US" dirty="0"/>
            <a:t>Loss of appetite, nausea, </a:t>
          </a:r>
          <a:r>
            <a:rPr lang="en-US" dirty="0" err="1"/>
            <a:t>diarrhoea</a:t>
          </a:r>
          <a:r>
            <a:rPr lang="en-US" dirty="0"/>
            <a:t> and soreness in the mouth</a:t>
          </a:r>
        </a:p>
      </dgm:t>
    </dgm:pt>
    <dgm:pt modelId="{AE41B5BF-DAD5-4000-840B-271CEF001C3F}" type="parTrans" cxnId="{E481D0A4-1558-4B36-9CD1-91D7EF15C2C4}">
      <dgm:prSet/>
      <dgm:spPr/>
      <dgm:t>
        <a:bodyPr/>
        <a:lstStyle/>
        <a:p>
          <a:endParaRPr lang="en-US"/>
        </a:p>
      </dgm:t>
    </dgm:pt>
    <dgm:pt modelId="{3A513DD9-BA38-4105-8ECA-170579DAD297}" type="sibTrans" cxnId="{E481D0A4-1558-4B36-9CD1-91D7EF15C2C4}">
      <dgm:prSet/>
      <dgm:spPr/>
      <dgm:t>
        <a:bodyPr/>
        <a:lstStyle/>
        <a:p>
          <a:endParaRPr lang="en-US"/>
        </a:p>
      </dgm:t>
    </dgm:pt>
    <dgm:pt modelId="{EBDC699F-D7B1-48C9-B10E-C86C032BC2BD}" type="pres">
      <dgm:prSet presAssocID="{35D3EDC5-C500-473A-9FA2-738B01382E48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zh-HK" altLang="en-US"/>
        </a:p>
      </dgm:t>
    </dgm:pt>
    <dgm:pt modelId="{C05891E7-698D-4157-8280-FA4622366E69}" type="pres">
      <dgm:prSet presAssocID="{35D3EDC5-C500-473A-9FA2-738B01382E48}" presName="dummyMaxCanvas" presStyleCnt="0">
        <dgm:presLayoutVars/>
      </dgm:prSet>
      <dgm:spPr/>
    </dgm:pt>
    <dgm:pt modelId="{D8D1C834-1545-4471-8794-5EE2253540EA}" type="pres">
      <dgm:prSet presAssocID="{35D3EDC5-C500-473A-9FA2-738B01382E48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7E604E14-9BBE-4E27-9B19-EBD2C6AD9CA6}" type="pres">
      <dgm:prSet presAssocID="{35D3EDC5-C500-473A-9FA2-738B01382E48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3BCC945A-0920-42D6-97BB-3FFA256F405B}" type="pres">
      <dgm:prSet presAssocID="{35D3EDC5-C500-473A-9FA2-738B01382E48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17D308D7-8A9D-4F84-A838-25F26215986F}" type="pres">
      <dgm:prSet presAssocID="{35D3EDC5-C500-473A-9FA2-738B01382E48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A86FA7A8-7C5E-42F4-A977-64D42CB291DF}" type="pres">
      <dgm:prSet presAssocID="{35D3EDC5-C500-473A-9FA2-738B01382E48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F11F7C3E-22D7-41FB-8A1C-A4981114BD84}" type="pres">
      <dgm:prSet presAssocID="{35D3EDC5-C500-473A-9FA2-738B01382E48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85E4FF2A-9FAC-4E3D-A58D-8F97F5A82C08}" type="pres">
      <dgm:prSet presAssocID="{35D3EDC5-C500-473A-9FA2-738B01382E48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CA095887-ADA0-4BCE-87CF-4276C2D91B09}" type="pres">
      <dgm:prSet presAssocID="{35D3EDC5-C500-473A-9FA2-738B01382E48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3F186D9F-BF8E-43F1-825B-B3D4DD7F3613}" type="pres">
      <dgm:prSet presAssocID="{35D3EDC5-C500-473A-9FA2-738B01382E48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1F8D6E7C-CF43-4303-A595-88CB2EC5A64C}" type="pres">
      <dgm:prSet presAssocID="{35D3EDC5-C500-473A-9FA2-738B01382E48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BC15BC9E-57CB-4464-A110-C2CAA9E00A02}" type="pres">
      <dgm:prSet presAssocID="{35D3EDC5-C500-473A-9FA2-738B01382E48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</dgm:ptLst>
  <dgm:cxnLst>
    <dgm:cxn modelId="{4B4CC157-78D3-46BF-9A9E-6298979855B1}" srcId="{35D3EDC5-C500-473A-9FA2-738B01382E48}" destId="{5B30265F-6AB5-442C-ABF6-D244189833B2}" srcOrd="1" destOrd="0" parTransId="{C35756DD-0C0F-4033-916B-B27E5E0263FF}" sibTransId="{41B0ADD4-9132-4D39-8517-896BAB0D8F7B}"/>
    <dgm:cxn modelId="{ACF1ADD5-7F60-42BE-9680-89834AF65192}" srcId="{35D3EDC5-C500-473A-9FA2-738B01382E48}" destId="{3E73E0B9-2021-484A-895B-9C737CE34B14}" srcOrd="2" destOrd="0" parTransId="{30CB6B2B-AEB1-426D-BFA5-340FE3F67E90}" sibTransId="{197CF626-B22F-430C-8EB2-CED48B50190E}"/>
    <dgm:cxn modelId="{4D374C2F-34A4-457A-8CC7-2A78A63119DF}" type="presOf" srcId="{8BAD91BE-D274-4CC4-8D91-9AE962F11B2E}" destId="{A86FA7A8-7C5E-42F4-A977-64D42CB291DF}" srcOrd="0" destOrd="0" presId="urn:microsoft.com/office/officeart/2005/8/layout/vProcess5"/>
    <dgm:cxn modelId="{D03FDE42-967C-4113-BD29-05BC5FC14590}" type="presOf" srcId="{C947061F-F4A9-4212-A0CC-D76920FC15AA}" destId="{BC15BC9E-57CB-4464-A110-C2CAA9E00A02}" srcOrd="1" destOrd="0" presId="urn:microsoft.com/office/officeart/2005/8/layout/vProcess5"/>
    <dgm:cxn modelId="{D96CEE4E-54BA-4A53-BAC0-A38716F3BB6A}" type="presOf" srcId="{5B30265F-6AB5-442C-ABF6-D244189833B2}" destId="{3F186D9F-BF8E-43F1-825B-B3D4DD7F3613}" srcOrd="1" destOrd="0" presId="urn:microsoft.com/office/officeart/2005/8/layout/vProcess5"/>
    <dgm:cxn modelId="{3A43F91C-1E3C-4902-9557-FCEB97B7FE2A}" type="presOf" srcId="{3E73E0B9-2021-484A-895B-9C737CE34B14}" destId="{3BCC945A-0920-42D6-97BB-3FFA256F405B}" srcOrd="0" destOrd="0" presId="urn:microsoft.com/office/officeart/2005/8/layout/vProcess5"/>
    <dgm:cxn modelId="{6AD241F7-0537-40FA-80C1-C585F6585D63}" type="presOf" srcId="{5B30265F-6AB5-442C-ABF6-D244189833B2}" destId="{7E604E14-9BBE-4E27-9B19-EBD2C6AD9CA6}" srcOrd="0" destOrd="0" presId="urn:microsoft.com/office/officeart/2005/8/layout/vProcess5"/>
    <dgm:cxn modelId="{FEA8B822-3AF6-4105-9640-BE21B4C44B16}" type="presOf" srcId="{1F403D2B-84E4-44C8-A576-62616A4AE792}" destId="{CA095887-ADA0-4BCE-87CF-4276C2D91B09}" srcOrd="1" destOrd="0" presId="urn:microsoft.com/office/officeart/2005/8/layout/vProcess5"/>
    <dgm:cxn modelId="{468E4194-612E-48B8-BA12-4DF1C3102FF0}" type="presOf" srcId="{41B0ADD4-9132-4D39-8517-896BAB0D8F7B}" destId="{F11F7C3E-22D7-41FB-8A1C-A4981114BD84}" srcOrd="0" destOrd="0" presId="urn:microsoft.com/office/officeart/2005/8/layout/vProcess5"/>
    <dgm:cxn modelId="{E481D0A4-1558-4B36-9CD1-91D7EF15C2C4}" srcId="{35D3EDC5-C500-473A-9FA2-738B01382E48}" destId="{C947061F-F4A9-4212-A0CC-D76920FC15AA}" srcOrd="3" destOrd="0" parTransId="{AE41B5BF-DAD5-4000-840B-271CEF001C3F}" sibTransId="{3A513DD9-BA38-4105-8ECA-170579DAD297}"/>
    <dgm:cxn modelId="{CFBA2C80-800E-44F9-AFB1-142E1B07909F}" type="presOf" srcId="{1F403D2B-84E4-44C8-A576-62616A4AE792}" destId="{D8D1C834-1545-4471-8794-5EE2253540EA}" srcOrd="0" destOrd="0" presId="urn:microsoft.com/office/officeart/2005/8/layout/vProcess5"/>
    <dgm:cxn modelId="{79AF012B-7893-452C-8575-19127BADBDE4}" srcId="{35D3EDC5-C500-473A-9FA2-738B01382E48}" destId="{1F403D2B-84E4-44C8-A576-62616A4AE792}" srcOrd="0" destOrd="0" parTransId="{E4CF93C2-9B7F-4C9C-8635-0A92A3021E41}" sibTransId="{8BAD91BE-D274-4CC4-8D91-9AE962F11B2E}"/>
    <dgm:cxn modelId="{20C06DA8-9E6C-4AEA-A4CF-66DF837DD32B}" type="presOf" srcId="{197CF626-B22F-430C-8EB2-CED48B50190E}" destId="{85E4FF2A-9FAC-4E3D-A58D-8F97F5A82C08}" srcOrd="0" destOrd="0" presId="urn:microsoft.com/office/officeart/2005/8/layout/vProcess5"/>
    <dgm:cxn modelId="{65795309-3A7E-4168-AF41-BC4C28932357}" type="presOf" srcId="{35D3EDC5-C500-473A-9FA2-738B01382E48}" destId="{EBDC699F-D7B1-48C9-B10E-C86C032BC2BD}" srcOrd="0" destOrd="0" presId="urn:microsoft.com/office/officeart/2005/8/layout/vProcess5"/>
    <dgm:cxn modelId="{02F22697-8C59-40D8-8D7E-767A5A518723}" type="presOf" srcId="{C947061F-F4A9-4212-A0CC-D76920FC15AA}" destId="{17D308D7-8A9D-4F84-A838-25F26215986F}" srcOrd="0" destOrd="0" presId="urn:microsoft.com/office/officeart/2005/8/layout/vProcess5"/>
    <dgm:cxn modelId="{563D9891-E222-4D23-96A6-F6EF8890CCC6}" type="presOf" srcId="{3E73E0B9-2021-484A-895B-9C737CE34B14}" destId="{1F8D6E7C-CF43-4303-A595-88CB2EC5A64C}" srcOrd="1" destOrd="0" presId="urn:microsoft.com/office/officeart/2005/8/layout/vProcess5"/>
    <dgm:cxn modelId="{70E08A5A-6EC8-46E8-B46B-8562CFB84650}" type="presParOf" srcId="{EBDC699F-D7B1-48C9-B10E-C86C032BC2BD}" destId="{C05891E7-698D-4157-8280-FA4622366E69}" srcOrd="0" destOrd="0" presId="urn:microsoft.com/office/officeart/2005/8/layout/vProcess5"/>
    <dgm:cxn modelId="{B3A7571C-E762-43EF-BF8F-ECDB8BFEAF21}" type="presParOf" srcId="{EBDC699F-D7B1-48C9-B10E-C86C032BC2BD}" destId="{D8D1C834-1545-4471-8794-5EE2253540EA}" srcOrd="1" destOrd="0" presId="urn:microsoft.com/office/officeart/2005/8/layout/vProcess5"/>
    <dgm:cxn modelId="{A13BB910-EA52-46E2-B85E-17760AED0AB6}" type="presParOf" srcId="{EBDC699F-D7B1-48C9-B10E-C86C032BC2BD}" destId="{7E604E14-9BBE-4E27-9B19-EBD2C6AD9CA6}" srcOrd="2" destOrd="0" presId="urn:microsoft.com/office/officeart/2005/8/layout/vProcess5"/>
    <dgm:cxn modelId="{322EBDAA-5472-491D-9BA1-393A04E600F3}" type="presParOf" srcId="{EBDC699F-D7B1-48C9-B10E-C86C032BC2BD}" destId="{3BCC945A-0920-42D6-97BB-3FFA256F405B}" srcOrd="3" destOrd="0" presId="urn:microsoft.com/office/officeart/2005/8/layout/vProcess5"/>
    <dgm:cxn modelId="{0B0EA58E-2543-482A-AB65-689FDEAA5BBF}" type="presParOf" srcId="{EBDC699F-D7B1-48C9-B10E-C86C032BC2BD}" destId="{17D308D7-8A9D-4F84-A838-25F26215986F}" srcOrd="4" destOrd="0" presId="urn:microsoft.com/office/officeart/2005/8/layout/vProcess5"/>
    <dgm:cxn modelId="{84DA9065-D224-41B5-9BA0-85E71A2576A1}" type="presParOf" srcId="{EBDC699F-D7B1-48C9-B10E-C86C032BC2BD}" destId="{A86FA7A8-7C5E-42F4-A977-64D42CB291DF}" srcOrd="5" destOrd="0" presId="urn:microsoft.com/office/officeart/2005/8/layout/vProcess5"/>
    <dgm:cxn modelId="{82685EF1-8954-493F-871A-FB68758FE3DC}" type="presParOf" srcId="{EBDC699F-D7B1-48C9-B10E-C86C032BC2BD}" destId="{F11F7C3E-22D7-41FB-8A1C-A4981114BD84}" srcOrd="6" destOrd="0" presId="urn:microsoft.com/office/officeart/2005/8/layout/vProcess5"/>
    <dgm:cxn modelId="{8314929E-5EAF-4CFE-BE31-577E319D9BA0}" type="presParOf" srcId="{EBDC699F-D7B1-48C9-B10E-C86C032BC2BD}" destId="{85E4FF2A-9FAC-4E3D-A58D-8F97F5A82C08}" srcOrd="7" destOrd="0" presId="urn:microsoft.com/office/officeart/2005/8/layout/vProcess5"/>
    <dgm:cxn modelId="{109FA894-D638-49C7-AE13-7AD81D697D4B}" type="presParOf" srcId="{EBDC699F-D7B1-48C9-B10E-C86C032BC2BD}" destId="{CA095887-ADA0-4BCE-87CF-4276C2D91B09}" srcOrd="8" destOrd="0" presId="urn:microsoft.com/office/officeart/2005/8/layout/vProcess5"/>
    <dgm:cxn modelId="{34C79E6A-A3AD-4FB3-9121-8DA3ACC52C20}" type="presParOf" srcId="{EBDC699F-D7B1-48C9-B10E-C86C032BC2BD}" destId="{3F186D9F-BF8E-43F1-825B-B3D4DD7F3613}" srcOrd="9" destOrd="0" presId="urn:microsoft.com/office/officeart/2005/8/layout/vProcess5"/>
    <dgm:cxn modelId="{1AB00950-B9D5-4C0C-9B53-F32C0557C8C8}" type="presParOf" srcId="{EBDC699F-D7B1-48C9-B10E-C86C032BC2BD}" destId="{1F8D6E7C-CF43-4303-A595-88CB2EC5A64C}" srcOrd="10" destOrd="0" presId="urn:microsoft.com/office/officeart/2005/8/layout/vProcess5"/>
    <dgm:cxn modelId="{EF7F3065-ECA4-466C-B6D5-6C9D2D806F77}" type="presParOf" srcId="{EBDC699F-D7B1-48C9-B10E-C86C032BC2BD}" destId="{BC15BC9E-57CB-4464-A110-C2CAA9E00A02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D30D1A4-A395-4945-B37B-64952478D664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91B67E2-12BF-46D0-B430-7AE17189873D}">
      <dgm:prSet phldrT="[Text]"/>
      <dgm:spPr/>
      <dgm:t>
        <a:bodyPr/>
        <a:lstStyle/>
        <a:p>
          <a:r>
            <a:rPr lang="en-US" dirty="0"/>
            <a:t>Inadequate intake of </a:t>
          </a:r>
          <a:r>
            <a:rPr lang="en-US" dirty="0" err="1"/>
            <a:t>folate</a:t>
          </a:r>
          <a:r>
            <a:rPr lang="en-US" dirty="0"/>
            <a:t> or folic acid</a:t>
          </a:r>
        </a:p>
      </dgm:t>
    </dgm:pt>
    <dgm:pt modelId="{87E11FC1-A5D3-417D-B5FF-4D3F8B3279CD}" type="parTrans" cxnId="{2D7CD01B-3F2F-4BCC-A33F-98672E87AC04}">
      <dgm:prSet/>
      <dgm:spPr/>
      <dgm:t>
        <a:bodyPr/>
        <a:lstStyle/>
        <a:p>
          <a:endParaRPr lang="en-US"/>
        </a:p>
      </dgm:t>
    </dgm:pt>
    <dgm:pt modelId="{F311F42E-42A5-47D0-B82E-B373596E8670}" type="sibTrans" cxnId="{2D7CD01B-3F2F-4BCC-A33F-98672E87AC04}">
      <dgm:prSet/>
      <dgm:spPr/>
      <dgm:t>
        <a:bodyPr/>
        <a:lstStyle/>
        <a:p>
          <a:endParaRPr lang="en-US"/>
        </a:p>
      </dgm:t>
    </dgm:pt>
    <dgm:pt modelId="{6FDD2EC1-33C4-41AD-8D98-AE44711A0B57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Red blood cells </a:t>
          </a:r>
          <a:r>
            <a:rPr lang="en-US" dirty="0">
              <a:solidFill>
                <a:schemeClr val="bg1"/>
              </a:solidFill>
            </a:rPr>
            <a:t>in the bone marrow are not dividing </a:t>
          </a:r>
          <a:r>
            <a:rPr lang="en-US" dirty="0" smtClean="0">
              <a:solidFill>
                <a:schemeClr val="bg1"/>
              </a:solidFill>
            </a:rPr>
            <a:t>and mature properly</a:t>
          </a:r>
          <a:endParaRPr lang="en-US" dirty="0">
            <a:solidFill>
              <a:schemeClr val="bg1"/>
            </a:solidFill>
          </a:endParaRPr>
        </a:p>
      </dgm:t>
    </dgm:pt>
    <dgm:pt modelId="{B022002B-E728-46CD-B086-C5136D4DBD7D}" type="parTrans" cxnId="{7A64FEEB-AACB-4EEF-A078-E5AF73C36E81}">
      <dgm:prSet/>
      <dgm:spPr/>
      <dgm:t>
        <a:bodyPr/>
        <a:lstStyle/>
        <a:p>
          <a:endParaRPr lang="en-US"/>
        </a:p>
      </dgm:t>
    </dgm:pt>
    <dgm:pt modelId="{0C036205-C87E-4A94-96C5-752A9DF91E6E}" type="sibTrans" cxnId="{7A64FEEB-AACB-4EEF-A078-E5AF73C36E81}">
      <dgm:prSet/>
      <dgm:spPr/>
      <dgm:t>
        <a:bodyPr/>
        <a:lstStyle/>
        <a:p>
          <a:endParaRPr lang="en-US"/>
        </a:p>
      </dgm:t>
    </dgm:pt>
    <dgm:pt modelId="{49A29E45-98B5-4BC9-A091-6A8415A32BE5}">
      <dgm:prSet phldrT="[Text]"/>
      <dgm:spPr/>
      <dgm:t>
        <a:bodyPr/>
        <a:lstStyle/>
        <a:p>
          <a:r>
            <a:rPr lang="en-US" b="0" i="0" dirty="0"/>
            <a:t>Shortness of breath, muscle weakness, extreme tiredness, a lack of energy</a:t>
          </a:r>
          <a:endParaRPr lang="en-US" dirty="0"/>
        </a:p>
      </dgm:t>
    </dgm:pt>
    <dgm:pt modelId="{119F5671-E78B-44A0-8B37-61019D17A34C}" type="parTrans" cxnId="{E11067DF-5601-4A8F-83C0-C08186F47CC3}">
      <dgm:prSet/>
      <dgm:spPr/>
      <dgm:t>
        <a:bodyPr/>
        <a:lstStyle/>
        <a:p>
          <a:endParaRPr lang="en-US"/>
        </a:p>
      </dgm:t>
    </dgm:pt>
    <dgm:pt modelId="{2153B999-14A3-4F12-B9A8-3DFE3D3710E3}" type="sibTrans" cxnId="{E11067DF-5601-4A8F-83C0-C08186F47CC3}">
      <dgm:prSet/>
      <dgm:spPr/>
      <dgm:t>
        <a:bodyPr/>
        <a:lstStyle/>
        <a:p>
          <a:endParaRPr lang="en-US"/>
        </a:p>
      </dgm:t>
    </dgm:pt>
    <dgm:pt modelId="{339C488D-83EF-43A0-AFF1-A7BC64405044}">
      <dgm:prSet phldrT="[Text]"/>
      <dgm:spPr/>
      <dgm:t>
        <a:bodyPr/>
        <a:lstStyle/>
        <a:p>
          <a:r>
            <a:rPr lang="en-US" dirty="0"/>
            <a:t>Red blood cells </a:t>
          </a:r>
          <a:r>
            <a:rPr lang="en-US" dirty="0">
              <a:solidFill>
                <a:schemeClr val="bg1"/>
              </a:solidFill>
            </a:rPr>
            <a:t>become very large and </a:t>
          </a:r>
          <a:r>
            <a:rPr lang="en-US" dirty="0" smtClean="0">
              <a:solidFill>
                <a:schemeClr val="bg1"/>
              </a:solidFill>
            </a:rPr>
            <a:t>are not </a:t>
          </a:r>
          <a:r>
            <a:rPr lang="en-US" dirty="0"/>
            <a:t>able to deliver enough oxygen </a:t>
          </a:r>
          <a:r>
            <a:rPr lang="en-US" dirty="0" smtClean="0"/>
            <a:t>around </a:t>
          </a:r>
          <a:r>
            <a:rPr lang="en-US" dirty="0"/>
            <a:t>the body</a:t>
          </a:r>
        </a:p>
      </dgm:t>
    </dgm:pt>
    <dgm:pt modelId="{9C87EA6E-37BD-4CB2-A547-F480A03F782D}" type="parTrans" cxnId="{798AFDAB-5D5A-4A66-8AB0-DC3DDD75B137}">
      <dgm:prSet/>
      <dgm:spPr/>
      <dgm:t>
        <a:bodyPr/>
        <a:lstStyle/>
        <a:p>
          <a:endParaRPr lang="en-US"/>
        </a:p>
      </dgm:t>
    </dgm:pt>
    <dgm:pt modelId="{3E4D6E10-1E2E-4493-9955-6AAAD193BA6C}" type="sibTrans" cxnId="{798AFDAB-5D5A-4A66-8AB0-DC3DDD75B137}">
      <dgm:prSet/>
      <dgm:spPr/>
      <dgm:t>
        <a:bodyPr/>
        <a:lstStyle/>
        <a:p>
          <a:endParaRPr lang="en-US"/>
        </a:p>
      </dgm:t>
    </dgm:pt>
    <dgm:pt modelId="{2A5B1E20-66F1-4B3C-A627-D962195CB62F}" type="pres">
      <dgm:prSet presAssocID="{AD30D1A4-A395-4945-B37B-64952478D664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zh-HK" altLang="en-US"/>
        </a:p>
      </dgm:t>
    </dgm:pt>
    <dgm:pt modelId="{83FE4EA7-0305-43A0-A023-ACF775184ECD}" type="pres">
      <dgm:prSet presAssocID="{AD30D1A4-A395-4945-B37B-64952478D664}" presName="dummyMaxCanvas" presStyleCnt="0">
        <dgm:presLayoutVars/>
      </dgm:prSet>
      <dgm:spPr/>
    </dgm:pt>
    <dgm:pt modelId="{BBD22D45-741A-4327-B9EE-B8B084E323DC}" type="pres">
      <dgm:prSet presAssocID="{AD30D1A4-A395-4945-B37B-64952478D664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2A405CE6-76E9-402F-ABCF-1905814C15DD}" type="pres">
      <dgm:prSet presAssocID="{AD30D1A4-A395-4945-B37B-64952478D664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C8452DE2-F227-44E4-9A32-E6298652D120}" type="pres">
      <dgm:prSet presAssocID="{AD30D1A4-A395-4945-B37B-64952478D664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B6467F05-C3DA-43A9-BBF1-4963F24EDEDD}" type="pres">
      <dgm:prSet presAssocID="{AD30D1A4-A395-4945-B37B-64952478D664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81EA0D0E-FAA1-41C0-9D8B-1AC038AC0F28}" type="pres">
      <dgm:prSet presAssocID="{AD30D1A4-A395-4945-B37B-64952478D664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333A0186-7096-4F08-9569-2400DFF50B27}" type="pres">
      <dgm:prSet presAssocID="{AD30D1A4-A395-4945-B37B-64952478D664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212DCA9D-CBF9-462B-9A52-ACC40BD6A9AB}" type="pres">
      <dgm:prSet presAssocID="{AD30D1A4-A395-4945-B37B-64952478D664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D82C343C-EF39-4D2A-92E3-4058131420C2}" type="pres">
      <dgm:prSet presAssocID="{AD30D1A4-A395-4945-B37B-64952478D664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F95B51DB-CDA4-4D80-AB57-05C9AE81205A}" type="pres">
      <dgm:prSet presAssocID="{AD30D1A4-A395-4945-B37B-64952478D664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D10349BA-0250-4CDD-889E-69C9008ED5B2}" type="pres">
      <dgm:prSet presAssocID="{AD30D1A4-A395-4945-B37B-64952478D664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D9837639-4422-47C5-911F-2CBFD6C2E2E7}" type="pres">
      <dgm:prSet presAssocID="{AD30D1A4-A395-4945-B37B-64952478D664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</dgm:ptLst>
  <dgm:cxnLst>
    <dgm:cxn modelId="{E11067DF-5601-4A8F-83C0-C08186F47CC3}" srcId="{AD30D1A4-A395-4945-B37B-64952478D664}" destId="{49A29E45-98B5-4BC9-A091-6A8415A32BE5}" srcOrd="3" destOrd="0" parTransId="{119F5671-E78B-44A0-8B37-61019D17A34C}" sibTransId="{2153B999-14A3-4F12-B9A8-3DFE3D3710E3}"/>
    <dgm:cxn modelId="{2D7CD01B-3F2F-4BCC-A33F-98672E87AC04}" srcId="{AD30D1A4-A395-4945-B37B-64952478D664}" destId="{191B67E2-12BF-46D0-B430-7AE17189873D}" srcOrd="0" destOrd="0" parTransId="{87E11FC1-A5D3-417D-B5FF-4D3F8B3279CD}" sibTransId="{F311F42E-42A5-47D0-B82E-B373596E8670}"/>
    <dgm:cxn modelId="{DCD7D1CE-1AE8-41A6-8341-1E26D789DC40}" type="presOf" srcId="{191B67E2-12BF-46D0-B430-7AE17189873D}" destId="{D82C343C-EF39-4D2A-92E3-4058131420C2}" srcOrd="1" destOrd="0" presId="urn:microsoft.com/office/officeart/2005/8/layout/vProcess5"/>
    <dgm:cxn modelId="{6A3F7949-F84A-4F15-B50E-98995515EB03}" type="presOf" srcId="{339C488D-83EF-43A0-AFF1-A7BC64405044}" destId="{D10349BA-0250-4CDD-889E-69C9008ED5B2}" srcOrd="1" destOrd="0" presId="urn:microsoft.com/office/officeart/2005/8/layout/vProcess5"/>
    <dgm:cxn modelId="{D7EA4777-1B33-42F7-BC28-E0C588AB7451}" type="presOf" srcId="{49A29E45-98B5-4BC9-A091-6A8415A32BE5}" destId="{B6467F05-C3DA-43A9-BBF1-4963F24EDEDD}" srcOrd="0" destOrd="0" presId="urn:microsoft.com/office/officeart/2005/8/layout/vProcess5"/>
    <dgm:cxn modelId="{7A64FEEB-AACB-4EEF-A078-E5AF73C36E81}" srcId="{AD30D1A4-A395-4945-B37B-64952478D664}" destId="{6FDD2EC1-33C4-41AD-8D98-AE44711A0B57}" srcOrd="1" destOrd="0" parTransId="{B022002B-E728-46CD-B086-C5136D4DBD7D}" sibTransId="{0C036205-C87E-4A94-96C5-752A9DF91E6E}"/>
    <dgm:cxn modelId="{93634F32-DFBC-404F-9778-090B6871D9A4}" type="presOf" srcId="{6FDD2EC1-33C4-41AD-8D98-AE44711A0B57}" destId="{F95B51DB-CDA4-4D80-AB57-05C9AE81205A}" srcOrd="1" destOrd="0" presId="urn:microsoft.com/office/officeart/2005/8/layout/vProcess5"/>
    <dgm:cxn modelId="{9386ACE2-4693-4BC7-A9A1-93ABBA9053D4}" type="presOf" srcId="{F311F42E-42A5-47D0-B82E-B373596E8670}" destId="{81EA0D0E-FAA1-41C0-9D8B-1AC038AC0F28}" srcOrd="0" destOrd="0" presId="urn:microsoft.com/office/officeart/2005/8/layout/vProcess5"/>
    <dgm:cxn modelId="{51CECBA3-536C-4C54-B04F-A45750629628}" type="presOf" srcId="{49A29E45-98B5-4BC9-A091-6A8415A32BE5}" destId="{D9837639-4422-47C5-911F-2CBFD6C2E2E7}" srcOrd="1" destOrd="0" presId="urn:microsoft.com/office/officeart/2005/8/layout/vProcess5"/>
    <dgm:cxn modelId="{FCA91BFF-69E4-4967-982B-6E65E06FA935}" type="presOf" srcId="{339C488D-83EF-43A0-AFF1-A7BC64405044}" destId="{C8452DE2-F227-44E4-9A32-E6298652D120}" srcOrd="0" destOrd="0" presId="urn:microsoft.com/office/officeart/2005/8/layout/vProcess5"/>
    <dgm:cxn modelId="{798AFDAB-5D5A-4A66-8AB0-DC3DDD75B137}" srcId="{AD30D1A4-A395-4945-B37B-64952478D664}" destId="{339C488D-83EF-43A0-AFF1-A7BC64405044}" srcOrd="2" destOrd="0" parTransId="{9C87EA6E-37BD-4CB2-A547-F480A03F782D}" sibTransId="{3E4D6E10-1E2E-4493-9955-6AAAD193BA6C}"/>
    <dgm:cxn modelId="{CE062967-BA1C-4787-B1AE-19506451CF9F}" type="presOf" srcId="{191B67E2-12BF-46D0-B430-7AE17189873D}" destId="{BBD22D45-741A-4327-B9EE-B8B084E323DC}" srcOrd="0" destOrd="0" presId="urn:microsoft.com/office/officeart/2005/8/layout/vProcess5"/>
    <dgm:cxn modelId="{64AAB427-5E16-4A39-9B87-D52E6E13FCC1}" type="presOf" srcId="{3E4D6E10-1E2E-4493-9955-6AAAD193BA6C}" destId="{212DCA9D-CBF9-462B-9A52-ACC40BD6A9AB}" srcOrd="0" destOrd="0" presId="urn:microsoft.com/office/officeart/2005/8/layout/vProcess5"/>
    <dgm:cxn modelId="{1F7A80E0-846F-4AA3-84E4-0AE4763F5574}" type="presOf" srcId="{AD30D1A4-A395-4945-B37B-64952478D664}" destId="{2A5B1E20-66F1-4B3C-A627-D962195CB62F}" srcOrd="0" destOrd="0" presId="urn:microsoft.com/office/officeart/2005/8/layout/vProcess5"/>
    <dgm:cxn modelId="{7992B763-F740-4142-B26A-9310A04E507C}" type="presOf" srcId="{0C036205-C87E-4A94-96C5-752A9DF91E6E}" destId="{333A0186-7096-4F08-9569-2400DFF50B27}" srcOrd="0" destOrd="0" presId="urn:microsoft.com/office/officeart/2005/8/layout/vProcess5"/>
    <dgm:cxn modelId="{F274771B-475D-44DE-BC22-7E005844803C}" type="presOf" srcId="{6FDD2EC1-33C4-41AD-8D98-AE44711A0B57}" destId="{2A405CE6-76E9-402F-ABCF-1905814C15DD}" srcOrd="0" destOrd="0" presId="urn:microsoft.com/office/officeart/2005/8/layout/vProcess5"/>
    <dgm:cxn modelId="{A0F71891-E249-4EBC-B700-077FB3727703}" type="presParOf" srcId="{2A5B1E20-66F1-4B3C-A627-D962195CB62F}" destId="{83FE4EA7-0305-43A0-A023-ACF775184ECD}" srcOrd="0" destOrd="0" presId="urn:microsoft.com/office/officeart/2005/8/layout/vProcess5"/>
    <dgm:cxn modelId="{F958B206-6C42-4199-BA05-28A429C4DC1D}" type="presParOf" srcId="{2A5B1E20-66F1-4B3C-A627-D962195CB62F}" destId="{BBD22D45-741A-4327-B9EE-B8B084E323DC}" srcOrd="1" destOrd="0" presId="urn:microsoft.com/office/officeart/2005/8/layout/vProcess5"/>
    <dgm:cxn modelId="{550F434F-58F4-48D5-810F-7FEEF21A4E0C}" type="presParOf" srcId="{2A5B1E20-66F1-4B3C-A627-D962195CB62F}" destId="{2A405CE6-76E9-402F-ABCF-1905814C15DD}" srcOrd="2" destOrd="0" presId="urn:microsoft.com/office/officeart/2005/8/layout/vProcess5"/>
    <dgm:cxn modelId="{C5CF9219-677F-48F2-B951-1A707723F1F5}" type="presParOf" srcId="{2A5B1E20-66F1-4B3C-A627-D962195CB62F}" destId="{C8452DE2-F227-44E4-9A32-E6298652D120}" srcOrd="3" destOrd="0" presId="urn:microsoft.com/office/officeart/2005/8/layout/vProcess5"/>
    <dgm:cxn modelId="{F2DBDE91-07C8-4164-8AF4-F5F9AD5CF040}" type="presParOf" srcId="{2A5B1E20-66F1-4B3C-A627-D962195CB62F}" destId="{B6467F05-C3DA-43A9-BBF1-4963F24EDEDD}" srcOrd="4" destOrd="0" presId="urn:microsoft.com/office/officeart/2005/8/layout/vProcess5"/>
    <dgm:cxn modelId="{DD5EDA70-F1E2-4849-8710-C5504CFD059C}" type="presParOf" srcId="{2A5B1E20-66F1-4B3C-A627-D962195CB62F}" destId="{81EA0D0E-FAA1-41C0-9D8B-1AC038AC0F28}" srcOrd="5" destOrd="0" presId="urn:microsoft.com/office/officeart/2005/8/layout/vProcess5"/>
    <dgm:cxn modelId="{27DEC4E2-44AA-414F-AEA0-1DB10F349972}" type="presParOf" srcId="{2A5B1E20-66F1-4B3C-A627-D962195CB62F}" destId="{333A0186-7096-4F08-9569-2400DFF50B27}" srcOrd="6" destOrd="0" presId="urn:microsoft.com/office/officeart/2005/8/layout/vProcess5"/>
    <dgm:cxn modelId="{BBEB88FF-0454-4563-BED4-FA0C9A010895}" type="presParOf" srcId="{2A5B1E20-66F1-4B3C-A627-D962195CB62F}" destId="{212DCA9D-CBF9-462B-9A52-ACC40BD6A9AB}" srcOrd="7" destOrd="0" presId="urn:microsoft.com/office/officeart/2005/8/layout/vProcess5"/>
    <dgm:cxn modelId="{C4587C9D-B0CC-44B3-ADD7-83B189D5ED08}" type="presParOf" srcId="{2A5B1E20-66F1-4B3C-A627-D962195CB62F}" destId="{D82C343C-EF39-4D2A-92E3-4058131420C2}" srcOrd="8" destOrd="0" presId="urn:microsoft.com/office/officeart/2005/8/layout/vProcess5"/>
    <dgm:cxn modelId="{C7A4FD8E-748A-46BD-9AA9-DF290A8499EF}" type="presParOf" srcId="{2A5B1E20-66F1-4B3C-A627-D962195CB62F}" destId="{F95B51DB-CDA4-4D80-AB57-05C9AE81205A}" srcOrd="9" destOrd="0" presId="urn:microsoft.com/office/officeart/2005/8/layout/vProcess5"/>
    <dgm:cxn modelId="{680B7047-0117-4822-9A6D-416ECBF184E9}" type="presParOf" srcId="{2A5B1E20-66F1-4B3C-A627-D962195CB62F}" destId="{D10349BA-0250-4CDD-889E-69C9008ED5B2}" srcOrd="10" destOrd="0" presId="urn:microsoft.com/office/officeart/2005/8/layout/vProcess5"/>
    <dgm:cxn modelId="{E1F8C68E-AF3A-4120-9848-DE1195776181}" type="presParOf" srcId="{2A5B1E20-66F1-4B3C-A627-D962195CB62F}" destId="{D9837639-4422-47C5-911F-2CBFD6C2E2E7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486677A-79C3-46CA-80A2-91CD61406C9D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6C92907-9519-4773-9650-B2DCADC52CC5}">
      <dgm:prSet phldrT="[Text]"/>
      <dgm:spPr/>
      <dgm:t>
        <a:bodyPr/>
        <a:lstStyle/>
        <a:p>
          <a:r>
            <a:rPr lang="en-US" dirty="0"/>
            <a:t>Pregnant women do not have adequate intake of </a:t>
          </a:r>
          <a:r>
            <a:rPr lang="en-US" dirty="0" err="1"/>
            <a:t>folate</a:t>
          </a:r>
          <a:r>
            <a:rPr lang="en-US" dirty="0"/>
            <a:t> or folic acid before conception</a:t>
          </a:r>
        </a:p>
      </dgm:t>
    </dgm:pt>
    <dgm:pt modelId="{57B596F2-2459-47AF-B16C-B63A7318A7E4}" type="parTrans" cxnId="{4D5ABD88-D171-409E-BBC3-19CA4B928534}">
      <dgm:prSet/>
      <dgm:spPr/>
      <dgm:t>
        <a:bodyPr/>
        <a:lstStyle/>
        <a:p>
          <a:endParaRPr lang="en-US"/>
        </a:p>
      </dgm:t>
    </dgm:pt>
    <dgm:pt modelId="{A0D0A45C-EA8C-4C09-AEDE-E135BF3C9843}" type="sibTrans" cxnId="{4D5ABD88-D171-409E-BBC3-19CA4B928534}">
      <dgm:prSet/>
      <dgm:spPr/>
      <dgm:t>
        <a:bodyPr/>
        <a:lstStyle/>
        <a:p>
          <a:endParaRPr lang="en-US"/>
        </a:p>
      </dgm:t>
    </dgm:pt>
    <dgm:pt modelId="{6063343A-BD13-4E63-9F6C-2466A206401A}">
      <dgm:prSet phldrT="[Text]"/>
      <dgm:spPr/>
      <dgm:t>
        <a:bodyPr/>
        <a:lstStyle/>
        <a:p>
          <a:r>
            <a:rPr lang="en-US" dirty="0"/>
            <a:t>Improper development of embryo during early stage of pregnancy</a:t>
          </a:r>
        </a:p>
      </dgm:t>
    </dgm:pt>
    <dgm:pt modelId="{7C34029D-CEEE-4816-A483-C97EEAEC4FD4}" type="parTrans" cxnId="{50615645-F2E5-471A-81D0-91E0206AB349}">
      <dgm:prSet/>
      <dgm:spPr/>
      <dgm:t>
        <a:bodyPr/>
        <a:lstStyle/>
        <a:p>
          <a:endParaRPr lang="en-US"/>
        </a:p>
      </dgm:t>
    </dgm:pt>
    <dgm:pt modelId="{07D0F1C5-EEBB-4587-8A92-6D7336B5DAFE}" type="sibTrans" cxnId="{50615645-F2E5-471A-81D0-91E0206AB349}">
      <dgm:prSet/>
      <dgm:spPr/>
      <dgm:t>
        <a:bodyPr/>
        <a:lstStyle/>
        <a:p>
          <a:endParaRPr lang="en-US"/>
        </a:p>
      </dgm:t>
    </dgm:pt>
    <dgm:pt modelId="{9276CD8E-70C2-4FFA-A79A-B2C80282301D}">
      <dgm:prSet phldrT="[Text]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dirty="0"/>
            <a:t>Spina bifida </a:t>
          </a:r>
          <a:r>
            <a:rPr lang="en-US" altLang="zh-HK" dirty="0" smtClean="0"/>
            <a:t>occurs in </a:t>
          </a:r>
          <a:r>
            <a:rPr lang="en-US" altLang="zh-HK" dirty="0" err="1" smtClean="0"/>
            <a:t>foetus</a:t>
          </a:r>
          <a:endParaRPr lang="en-US" altLang="zh-HK" dirty="0" smtClean="0"/>
        </a:p>
        <a:p>
          <a:pPr lvl="0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dirty="0" smtClean="0"/>
            <a:t>– </a:t>
          </a:r>
          <a:r>
            <a:rPr lang="en-US" dirty="0"/>
            <a:t>a congenital deformity in the spine </a:t>
          </a:r>
          <a:r>
            <a:rPr lang="en-US" dirty="0" smtClean="0"/>
            <a:t> </a:t>
          </a:r>
          <a:endParaRPr lang="en-US" dirty="0"/>
        </a:p>
      </dgm:t>
    </dgm:pt>
    <dgm:pt modelId="{A884F5D3-C5B2-4A4F-AC20-90278BD7749E}" type="parTrans" cxnId="{30A22DB8-CD77-4946-8618-009EADC17F22}">
      <dgm:prSet/>
      <dgm:spPr/>
      <dgm:t>
        <a:bodyPr/>
        <a:lstStyle/>
        <a:p>
          <a:endParaRPr lang="en-US"/>
        </a:p>
      </dgm:t>
    </dgm:pt>
    <dgm:pt modelId="{AB0861EC-10C2-4422-8360-58C00E9FB44E}" type="sibTrans" cxnId="{30A22DB8-CD77-4946-8618-009EADC17F22}">
      <dgm:prSet/>
      <dgm:spPr/>
      <dgm:t>
        <a:bodyPr/>
        <a:lstStyle/>
        <a:p>
          <a:endParaRPr lang="en-US"/>
        </a:p>
      </dgm:t>
    </dgm:pt>
    <dgm:pt modelId="{E9243B11-087B-4E99-86EA-2E8AE0720A30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Very high demand of </a:t>
          </a:r>
          <a:r>
            <a:rPr lang="en-US" dirty="0" smtClean="0">
              <a:solidFill>
                <a:schemeClr val="bg1"/>
              </a:solidFill>
            </a:rPr>
            <a:t>folate or folic acid during  pregnancy </a:t>
          </a:r>
          <a:r>
            <a:rPr lang="en-US" dirty="0">
              <a:solidFill>
                <a:schemeClr val="bg1"/>
              </a:solidFill>
            </a:rPr>
            <a:t>(about 5 times more than normal)</a:t>
          </a:r>
        </a:p>
      </dgm:t>
    </dgm:pt>
    <dgm:pt modelId="{ACECE00B-7888-468F-9F53-698D6A74AD8E}" type="parTrans" cxnId="{786699DC-47F3-4548-A07F-13029ADDED8B}">
      <dgm:prSet/>
      <dgm:spPr/>
      <dgm:t>
        <a:bodyPr/>
        <a:lstStyle/>
        <a:p>
          <a:endParaRPr lang="en-US"/>
        </a:p>
      </dgm:t>
    </dgm:pt>
    <dgm:pt modelId="{72ED461F-ACD3-4AF1-B7F5-C926FA99FD1C}" type="sibTrans" cxnId="{786699DC-47F3-4548-A07F-13029ADDED8B}">
      <dgm:prSet/>
      <dgm:spPr/>
      <dgm:t>
        <a:bodyPr/>
        <a:lstStyle/>
        <a:p>
          <a:endParaRPr lang="en-US"/>
        </a:p>
      </dgm:t>
    </dgm:pt>
    <dgm:pt modelId="{56B306C5-761F-4EBF-B514-F6AED737FE4A}" type="pres">
      <dgm:prSet presAssocID="{2486677A-79C3-46CA-80A2-91CD61406C9D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zh-HK" altLang="en-US"/>
        </a:p>
      </dgm:t>
    </dgm:pt>
    <dgm:pt modelId="{C771B7B9-2A8F-4ECE-9A8A-E9A5D4CDDBA1}" type="pres">
      <dgm:prSet presAssocID="{2486677A-79C3-46CA-80A2-91CD61406C9D}" presName="dummyMaxCanvas" presStyleCnt="0">
        <dgm:presLayoutVars/>
      </dgm:prSet>
      <dgm:spPr/>
    </dgm:pt>
    <dgm:pt modelId="{58EA2DD1-4F0F-45AB-A86F-C631FD9210DD}" type="pres">
      <dgm:prSet presAssocID="{2486677A-79C3-46CA-80A2-91CD61406C9D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65782CBB-2258-448F-AD28-F8C6878F7C6A}" type="pres">
      <dgm:prSet presAssocID="{2486677A-79C3-46CA-80A2-91CD61406C9D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1BB26D42-3806-40A0-80D8-236A41F8390A}" type="pres">
      <dgm:prSet presAssocID="{2486677A-79C3-46CA-80A2-91CD61406C9D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F13C56FA-7D97-4107-82FA-DE0BAA2D2D74}" type="pres">
      <dgm:prSet presAssocID="{2486677A-79C3-46CA-80A2-91CD61406C9D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240F4C16-B38C-4865-A94F-520190564CF8}" type="pres">
      <dgm:prSet presAssocID="{2486677A-79C3-46CA-80A2-91CD61406C9D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68894D81-7DE0-4DD8-B9E7-28FF461773BD}" type="pres">
      <dgm:prSet presAssocID="{2486677A-79C3-46CA-80A2-91CD61406C9D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DD17610E-329A-446A-A90D-EF82829235A6}" type="pres">
      <dgm:prSet presAssocID="{2486677A-79C3-46CA-80A2-91CD61406C9D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9AD29484-9CBA-4975-B66B-677AF67963CC}" type="pres">
      <dgm:prSet presAssocID="{2486677A-79C3-46CA-80A2-91CD61406C9D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4B700C95-D3BA-41E4-898F-0E0FFD0C0B13}" type="pres">
      <dgm:prSet presAssocID="{2486677A-79C3-46CA-80A2-91CD61406C9D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7939BFAF-4253-4266-BDD1-EF2883A9DC33}" type="pres">
      <dgm:prSet presAssocID="{2486677A-79C3-46CA-80A2-91CD61406C9D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6E8AC277-5CA8-4219-B722-52A5B6EDA261}" type="pres">
      <dgm:prSet presAssocID="{2486677A-79C3-46CA-80A2-91CD61406C9D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</dgm:ptLst>
  <dgm:cxnLst>
    <dgm:cxn modelId="{4F44298D-9B84-426E-9197-2CD910E7295C}" type="presOf" srcId="{E9243B11-087B-4E99-86EA-2E8AE0720A30}" destId="{58EA2DD1-4F0F-45AB-A86F-C631FD9210DD}" srcOrd="0" destOrd="0" presId="urn:microsoft.com/office/officeart/2005/8/layout/vProcess5"/>
    <dgm:cxn modelId="{996C4DDB-875E-4F24-8BBF-D0AF75C04FFF}" type="presOf" srcId="{E9243B11-087B-4E99-86EA-2E8AE0720A30}" destId="{9AD29484-9CBA-4975-B66B-677AF67963CC}" srcOrd="1" destOrd="0" presId="urn:microsoft.com/office/officeart/2005/8/layout/vProcess5"/>
    <dgm:cxn modelId="{A30FE3F2-2FC6-4A3F-96A8-CE37E6CD4005}" type="presOf" srcId="{07D0F1C5-EEBB-4587-8A92-6D7336B5DAFE}" destId="{DD17610E-329A-446A-A90D-EF82829235A6}" srcOrd="0" destOrd="0" presId="urn:microsoft.com/office/officeart/2005/8/layout/vProcess5"/>
    <dgm:cxn modelId="{786699DC-47F3-4548-A07F-13029ADDED8B}" srcId="{2486677A-79C3-46CA-80A2-91CD61406C9D}" destId="{E9243B11-087B-4E99-86EA-2E8AE0720A30}" srcOrd="0" destOrd="0" parTransId="{ACECE00B-7888-468F-9F53-698D6A74AD8E}" sibTransId="{72ED461F-ACD3-4AF1-B7F5-C926FA99FD1C}"/>
    <dgm:cxn modelId="{F10D8786-4E61-4AA5-90BE-A0726B6AEF68}" type="presOf" srcId="{9276CD8E-70C2-4FFA-A79A-B2C80282301D}" destId="{F13C56FA-7D97-4107-82FA-DE0BAA2D2D74}" srcOrd="0" destOrd="0" presId="urn:microsoft.com/office/officeart/2005/8/layout/vProcess5"/>
    <dgm:cxn modelId="{C1A9D30D-E811-444A-BC98-94791122E42A}" type="presOf" srcId="{A0D0A45C-EA8C-4C09-AEDE-E135BF3C9843}" destId="{68894D81-7DE0-4DD8-B9E7-28FF461773BD}" srcOrd="0" destOrd="0" presId="urn:microsoft.com/office/officeart/2005/8/layout/vProcess5"/>
    <dgm:cxn modelId="{30A22DB8-CD77-4946-8618-009EADC17F22}" srcId="{2486677A-79C3-46CA-80A2-91CD61406C9D}" destId="{9276CD8E-70C2-4FFA-A79A-B2C80282301D}" srcOrd="3" destOrd="0" parTransId="{A884F5D3-C5B2-4A4F-AC20-90278BD7749E}" sibTransId="{AB0861EC-10C2-4422-8360-58C00E9FB44E}"/>
    <dgm:cxn modelId="{B9CF077C-BD4C-41FC-9E70-5D807CD04B6F}" type="presOf" srcId="{9276CD8E-70C2-4FFA-A79A-B2C80282301D}" destId="{6E8AC277-5CA8-4219-B722-52A5B6EDA261}" srcOrd="1" destOrd="0" presId="urn:microsoft.com/office/officeart/2005/8/layout/vProcess5"/>
    <dgm:cxn modelId="{4D5ABD88-D171-409E-BBC3-19CA4B928534}" srcId="{2486677A-79C3-46CA-80A2-91CD61406C9D}" destId="{06C92907-9519-4773-9650-B2DCADC52CC5}" srcOrd="1" destOrd="0" parTransId="{57B596F2-2459-47AF-B16C-B63A7318A7E4}" sibTransId="{A0D0A45C-EA8C-4C09-AEDE-E135BF3C9843}"/>
    <dgm:cxn modelId="{45686A9A-C0FE-48F7-97AE-CDAD9EE7B06E}" type="presOf" srcId="{6063343A-BD13-4E63-9F6C-2466A206401A}" destId="{1BB26D42-3806-40A0-80D8-236A41F8390A}" srcOrd="0" destOrd="0" presId="urn:microsoft.com/office/officeart/2005/8/layout/vProcess5"/>
    <dgm:cxn modelId="{4000314F-CD1D-40E2-8C8F-5CC6E1F4BCFF}" type="presOf" srcId="{06C92907-9519-4773-9650-B2DCADC52CC5}" destId="{4B700C95-D3BA-41E4-898F-0E0FFD0C0B13}" srcOrd="1" destOrd="0" presId="urn:microsoft.com/office/officeart/2005/8/layout/vProcess5"/>
    <dgm:cxn modelId="{C39959FE-436B-4675-B86A-205A873F9429}" type="presOf" srcId="{2486677A-79C3-46CA-80A2-91CD61406C9D}" destId="{56B306C5-761F-4EBF-B514-F6AED737FE4A}" srcOrd="0" destOrd="0" presId="urn:microsoft.com/office/officeart/2005/8/layout/vProcess5"/>
    <dgm:cxn modelId="{50615645-F2E5-471A-81D0-91E0206AB349}" srcId="{2486677A-79C3-46CA-80A2-91CD61406C9D}" destId="{6063343A-BD13-4E63-9F6C-2466A206401A}" srcOrd="2" destOrd="0" parTransId="{7C34029D-CEEE-4816-A483-C97EEAEC4FD4}" sibTransId="{07D0F1C5-EEBB-4587-8A92-6D7336B5DAFE}"/>
    <dgm:cxn modelId="{3C25CC2E-CC64-4B27-AC4B-93B11E5A5928}" type="presOf" srcId="{72ED461F-ACD3-4AF1-B7F5-C926FA99FD1C}" destId="{240F4C16-B38C-4865-A94F-520190564CF8}" srcOrd="0" destOrd="0" presId="urn:microsoft.com/office/officeart/2005/8/layout/vProcess5"/>
    <dgm:cxn modelId="{217C43C5-428B-413B-9F08-051368735E23}" type="presOf" srcId="{6063343A-BD13-4E63-9F6C-2466A206401A}" destId="{7939BFAF-4253-4266-BDD1-EF2883A9DC33}" srcOrd="1" destOrd="0" presId="urn:microsoft.com/office/officeart/2005/8/layout/vProcess5"/>
    <dgm:cxn modelId="{81E35FE2-36C6-4304-88FF-A0D1722B8504}" type="presOf" srcId="{06C92907-9519-4773-9650-B2DCADC52CC5}" destId="{65782CBB-2258-448F-AD28-F8C6878F7C6A}" srcOrd="0" destOrd="0" presId="urn:microsoft.com/office/officeart/2005/8/layout/vProcess5"/>
    <dgm:cxn modelId="{F60B2134-4259-4F0A-8727-3674CDFC73AD}" type="presParOf" srcId="{56B306C5-761F-4EBF-B514-F6AED737FE4A}" destId="{C771B7B9-2A8F-4ECE-9A8A-E9A5D4CDDBA1}" srcOrd="0" destOrd="0" presId="urn:microsoft.com/office/officeart/2005/8/layout/vProcess5"/>
    <dgm:cxn modelId="{AC0FB5FA-5824-41F5-995C-4C4C9F5AB434}" type="presParOf" srcId="{56B306C5-761F-4EBF-B514-F6AED737FE4A}" destId="{58EA2DD1-4F0F-45AB-A86F-C631FD9210DD}" srcOrd="1" destOrd="0" presId="urn:microsoft.com/office/officeart/2005/8/layout/vProcess5"/>
    <dgm:cxn modelId="{9394FDDE-75FA-419D-B9F6-3051848ACF28}" type="presParOf" srcId="{56B306C5-761F-4EBF-B514-F6AED737FE4A}" destId="{65782CBB-2258-448F-AD28-F8C6878F7C6A}" srcOrd="2" destOrd="0" presId="urn:microsoft.com/office/officeart/2005/8/layout/vProcess5"/>
    <dgm:cxn modelId="{6998DD6F-0EEB-4722-B49C-44052458F577}" type="presParOf" srcId="{56B306C5-761F-4EBF-B514-F6AED737FE4A}" destId="{1BB26D42-3806-40A0-80D8-236A41F8390A}" srcOrd="3" destOrd="0" presId="urn:microsoft.com/office/officeart/2005/8/layout/vProcess5"/>
    <dgm:cxn modelId="{86A44CC7-7933-4978-B6F6-748DCE86786A}" type="presParOf" srcId="{56B306C5-761F-4EBF-B514-F6AED737FE4A}" destId="{F13C56FA-7D97-4107-82FA-DE0BAA2D2D74}" srcOrd="4" destOrd="0" presId="urn:microsoft.com/office/officeart/2005/8/layout/vProcess5"/>
    <dgm:cxn modelId="{A7AE8F93-EF17-4A66-83C8-D0A58954716E}" type="presParOf" srcId="{56B306C5-761F-4EBF-B514-F6AED737FE4A}" destId="{240F4C16-B38C-4865-A94F-520190564CF8}" srcOrd="5" destOrd="0" presId="urn:microsoft.com/office/officeart/2005/8/layout/vProcess5"/>
    <dgm:cxn modelId="{E510B087-410B-456E-B74B-A1263FC0BDA3}" type="presParOf" srcId="{56B306C5-761F-4EBF-B514-F6AED737FE4A}" destId="{68894D81-7DE0-4DD8-B9E7-28FF461773BD}" srcOrd="6" destOrd="0" presId="urn:microsoft.com/office/officeart/2005/8/layout/vProcess5"/>
    <dgm:cxn modelId="{AD784D6A-8CEE-49CC-81A5-7385A86B5E5F}" type="presParOf" srcId="{56B306C5-761F-4EBF-B514-F6AED737FE4A}" destId="{DD17610E-329A-446A-A90D-EF82829235A6}" srcOrd="7" destOrd="0" presId="urn:microsoft.com/office/officeart/2005/8/layout/vProcess5"/>
    <dgm:cxn modelId="{B139B524-C20D-4DE5-8C3D-45A26B7B556D}" type="presParOf" srcId="{56B306C5-761F-4EBF-B514-F6AED737FE4A}" destId="{9AD29484-9CBA-4975-B66B-677AF67963CC}" srcOrd="8" destOrd="0" presId="urn:microsoft.com/office/officeart/2005/8/layout/vProcess5"/>
    <dgm:cxn modelId="{3A43DA6E-42B8-482E-AEBE-0853CDE07372}" type="presParOf" srcId="{56B306C5-761F-4EBF-B514-F6AED737FE4A}" destId="{4B700C95-D3BA-41E4-898F-0E0FFD0C0B13}" srcOrd="9" destOrd="0" presId="urn:microsoft.com/office/officeart/2005/8/layout/vProcess5"/>
    <dgm:cxn modelId="{ED64182E-7A67-4FDA-8EC2-69052EA95873}" type="presParOf" srcId="{56B306C5-761F-4EBF-B514-F6AED737FE4A}" destId="{7939BFAF-4253-4266-BDD1-EF2883A9DC33}" srcOrd="10" destOrd="0" presId="urn:microsoft.com/office/officeart/2005/8/layout/vProcess5"/>
    <dgm:cxn modelId="{E07AC82D-1D31-4F92-AA30-3D47C76B761A}" type="presParOf" srcId="{56B306C5-761F-4EBF-B514-F6AED737FE4A}" destId="{6E8AC277-5CA8-4219-B722-52A5B6EDA261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450E483-9B54-415E-B08A-EFF945CA8B78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4717CB-6FC4-4C92-9CDD-47D62EF10E47}">
      <dgm:prSet phldrT="[Text]"/>
      <dgm:spPr/>
      <dgm:t>
        <a:bodyPr/>
        <a:lstStyle/>
        <a:p>
          <a:r>
            <a:rPr lang="en-US" dirty="0"/>
            <a:t>Inadequate intake of vitamin C</a:t>
          </a:r>
        </a:p>
      </dgm:t>
    </dgm:pt>
    <dgm:pt modelId="{E1261381-DAF9-460C-BAB1-C4CD8750DD88}" type="parTrans" cxnId="{12CAFB75-A1F5-4994-8299-DDBC7DC036A3}">
      <dgm:prSet/>
      <dgm:spPr/>
      <dgm:t>
        <a:bodyPr/>
        <a:lstStyle/>
        <a:p>
          <a:endParaRPr lang="en-US"/>
        </a:p>
      </dgm:t>
    </dgm:pt>
    <dgm:pt modelId="{587C2F7F-EEDB-4565-85A0-5AFD0A2D9FE1}" type="sibTrans" cxnId="{12CAFB75-A1F5-4994-8299-DDBC7DC036A3}">
      <dgm:prSet/>
      <dgm:spPr/>
      <dgm:t>
        <a:bodyPr/>
        <a:lstStyle/>
        <a:p>
          <a:endParaRPr lang="en-US"/>
        </a:p>
      </dgm:t>
    </dgm:pt>
    <dgm:pt modelId="{563CC1A1-D821-4B92-8B8C-445ADB80C32A}">
      <dgm:prSet phldrT="[Text]"/>
      <dgm:spPr/>
      <dgm:t>
        <a:bodyPr/>
        <a:lstStyle/>
        <a:p>
          <a:r>
            <a:rPr lang="en-US" dirty="0" err="1"/>
            <a:t>Anaemia</a:t>
          </a:r>
          <a:endParaRPr lang="en-US" dirty="0"/>
        </a:p>
      </dgm:t>
    </dgm:pt>
    <dgm:pt modelId="{D2F5AB42-102A-489D-8909-B5D488771431}" type="parTrans" cxnId="{8F6F73DE-929E-42C2-B3F8-B118FF9E242D}">
      <dgm:prSet/>
      <dgm:spPr/>
      <dgm:t>
        <a:bodyPr/>
        <a:lstStyle/>
        <a:p>
          <a:endParaRPr lang="en-US"/>
        </a:p>
      </dgm:t>
    </dgm:pt>
    <dgm:pt modelId="{C0F61553-7C58-4A9B-9606-8CF0B00FFD2F}" type="sibTrans" cxnId="{8F6F73DE-929E-42C2-B3F8-B118FF9E242D}">
      <dgm:prSet/>
      <dgm:spPr/>
      <dgm:t>
        <a:bodyPr/>
        <a:lstStyle/>
        <a:p>
          <a:endParaRPr lang="en-US"/>
        </a:p>
      </dgm:t>
    </dgm:pt>
    <dgm:pt modelId="{7A2DAB71-E501-48D5-AB70-D81970B15AAC}">
      <dgm:prSet phldrT="[Text]"/>
      <dgm:spPr/>
      <dgm:t>
        <a:bodyPr/>
        <a:lstStyle/>
        <a:p>
          <a:r>
            <a:rPr lang="en-US" dirty="0"/>
            <a:t>Bleeding gums</a:t>
          </a:r>
        </a:p>
      </dgm:t>
    </dgm:pt>
    <dgm:pt modelId="{304A2B31-C21F-4E0E-AC8B-3F3A83201476}" type="parTrans" cxnId="{CC35DA38-C7F4-40ED-8E8F-72921778F2F8}">
      <dgm:prSet/>
      <dgm:spPr/>
      <dgm:t>
        <a:bodyPr/>
        <a:lstStyle/>
        <a:p>
          <a:endParaRPr lang="en-US"/>
        </a:p>
      </dgm:t>
    </dgm:pt>
    <dgm:pt modelId="{30BE6951-C903-4D81-B996-CDC46D43CA43}" type="sibTrans" cxnId="{CC35DA38-C7F4-40ED-8E8F-72921778F2F8}">
      <dgm:prSet/>
      <dgm:spPr/>
      <dgm:t>
        <a:bodyPr/>
        <a:lstStyle/>
        <a:p>
          <a:endParaRPr lang="en-US"/>
        </a:p>
      </dgm:t>
    </dgm:pt>
    <dgm:pt modelId="{FA379E32-2DD6-4DC3-A69B-6CA5A362ED73}">
      <dgm:prSet/>
      <dgm:spPr/>
      <dgm:t>
        <a:bodyPr/>
        <a:lstStyle/>
        <a:p>
          <a:r>
            <a:rPr lang="en-US" dirty="0"/>
            <a:t>Scurvy</a:t>
          </a:r>
        </a:p>
      </dgm:t>
    </dgm:pt>
    <dgm:pt modelId="{ECABC5F4-830B-458F-9570-C284C79D5511}" type="parTrans" cxnId="{74B5724C-9F78-4F75-9A22-BD93CCF74BAD}">
      <dgm:prSet/>
      <dgm:spPr/>
      <dgm:t>
        <a:bodyPr/>
        <a:lstStyle/>
        <a:p>
          <a:endParaRPr lang="en-US"/>
        </a:p>
      </dgm:t>
    </dgm:pt>
    <dgm:pt modelId="{2D28BC41-FE8E-4CE3-AE9C-022AFA433036}" type="sibTrans" cxnId="{74B5724C-9F78-4F75-9A22-BD93CCF74BAD}">
      <dgm:prSet/>
      <dgm:spPr/>
      <dgm:t>
        <a:bodyPr/>
        <a:lstStyle/>
        <a:p>
          <a:endParaRPr lang="en-US"/>
        </a:p>
      </dgm:t>
    </dgm:pt>
    <dgm:pt modelId="{918F741A-976C-4F93-909C-F8F9FC7D4698}">
      <dgm:prSet phldrT="[Text]"/>
      <dgm:spPr/>
      <dgm:t>
        <a:bodyPr/>
        <a:lstStyle/>
        <a:p>
          <a:r>
            <a:rPr lang="en-US" dirty="0"/>
            <a:t>Tiredness</a:t>
          </a:r>
        </a:p>
      </dgm:t>
    </dgm:pt>
    <dgm:pt modelId="{10118A5F-A222-434D-8BF3-9E4B63F23243}" type="parTrans" cxnId="{F78920FE-0ADF-42D3-818F-8FB68B6E74AE}">
      <dgm:prSet/>
      <dgm:spPr/>
      <dgm:t>
        <a:bodyPr/>
        <a:lstStyle/>
        <a:p>
          <a:endParaRPr lang="en-US"/>
        </a:p>
      </dgm:t>
    </dgm:pt>
    <dgm:pt modelId="{6FD3BCB3-861D-4299-B41B-B9C1B9EADB7A}" type="sibTrans" cxnId="{F78920FE-0ADF-42D3-818F-8FB68B6E74AE}">
      <dgm:prSet/>
      <dgm:spPr/>
      <dgm:t>
        <a:bodyPr/>
        <a:lstStyle/>
        <a:p>
          <a:endParaRPr lang="en-US"/>
        </a:p>
      </dgm:t>
    </dgm:pt>
    <dgm:pt modelId="{1F1C84CD-8963-427C-B53E-F3AAD85DDE3D}">
      <dgm:prSet phldrT="[Text]"/>
      <dgm:spPr/>
      <dgm:t>
        <a:bodyPr/>
        <a:lstStyle/>
        <a:p>
          <a:r>
            <a:rPr lang="en-US" dirty="0"/>
            <a:t>Weakness</a:t>
          </a:r>
        </a:p>
      </dgm:t>
    </dgm:pt>
    <dgm:pt modelId="{67CE7DD3-FB80-464B-B76B-303097607230}" type="parTrans" cxnId="{71ADFBA9-4EFC-4700-9CF4-77571EFC88C9}">
      <dgm:prSet/>
      <dgm:spPr/>
      <dgm:t>
        <a:bodyPr/>
        <a:lstStyle/>
        <a:p>
          <a:endParaRPr lang="en-US"/>
        </a:p>
      </dgm:t>
    </dgm:pt>
    <dgm:pt modelId="{77F02A41-618C-421C-94D1-489CBA9A9F50}" type="sibTrans" cxnId="{71ADFBA9-4EFC-4700-9CF4-77571EFC88C9}">
      <dgm:prSet/>
      <dgm:spPr/>
      <dgm:t>
        <a:bodyPr/>
        <a:lstStyle/>
        <a:p>
          <a:endParaRPr lang="en-US"/>
        </a:p>
      </dgm:t>
    </dgm:pt>
    <dgm:pt modelId="{AB0A5A9D-94EA-4E63-BD72-91891B945125}">
      <dgm:prSet/>
      <dgm:spPr/>
      <dgm:t>
        <a:bodyPr/>
        <a:lstStyle/>
        <a:p>
          <a:r>
            <a:rPr lang="en-US" dirty="0"/>
            <a:t>Poor wound healing</a:t>
          </a:r>
        </a:p>
      </dgm:t>
    </dgm:pt>
    <dgm:pt modelId="{0047F64E-EB7F-4CE1-A886-DCFB5461ACEF}" type="parTrans" cxnId="{7AC8F007-6854-4A73-A8A7-FD6A121A18D5}">
      <dgm:prSet/>
      <dgm:spPr/>
      <dgm:t>
        <a:bodyPr/>
        <a:lstStyle/>
        <a:p>
          <a:endParaRPr lang="en-US"/>
        </a:p>
      </dgm:t>
    </dgm:pt>
    <dgm:pt modelId="{41E5663B-55AD-4E24-B519-8704D479599B}" type="sibTrans" cxnId="{7AC8F007-6854-4A73-A8A7-FD6A121A18D5}">
      <dgm:prSet/>
      <dgm:spPr/>
      <dgm:t>
        <a:bodyPr/>
        <a:lstStyle/>
        <a:p>
          <a:endParaRPr lang="en-US"/>
        </a:p>
      </dgm:t>
    </dgm:pt>
    <dgm:pt modelId="{B39EC2DD-7930-41C3-A14A-76F96165BF66}">
      <dgm:prSet/>
      <dgm:spPr/>
      <dgm:t>
        <a:bodyPr/>
        <a:lstStyle/>
        <a:p>
          <a:r>
            <a:rPr lang="en-US" dirty="0"/>
            <a:t>Damage to bone and other tissues</a:t>
          </a:r>
        </a:p>
      </dgm:t>
    </dgm:pt>
    <dgm:pt modelId="{4D00CD21-4E37-4DB0-9F6F-0FA1CFB73CEF}" type="parTrans" cxnId="{A4F3E80C-B6B9-410B-8EE9-6FAB93D7ECD8}">
      <dgm:prSet/>
      <dgm:spPr/>
      <dgm:t>
        <a:bodyPr/>
        <a:lstStyle/>
        <a:p>
          <a:endParaRPr lang="en-US"/>
        </a:p>
      </dgm:t>
    </dgm:pt>
    <dgm:pt modelId="{B8D3C387-276B-4F56-96C1-4042C3C93EC6}" type="sibTrans" cxnId="{A4F3E80C-B6B9-410B-8EE9-6FAB93D7ECD8}">
      <dgm:prSet/>
      <dgm:spPr/>
      <dgm:t>
        <a:bodyPr/>
        <a:lstStyle/>
        <a:p>
          <a:endParaRPr lang="en-US"/>
        </a:p>
      </dgm:t>
    </dgm:pt>
    <dgm:pt modelId="{2731C5AC-3710-499B-B9B1-AB596EAF0934}">
      <dgm:prSet/>
      <dgm:spPr/>
      <dgm:t>
        <a:bodyPr/>
        <a:lstStyle/>
        <a:p>
          <a:r>
            <a:rPr lang="en-US" dirty="0"/>
            <a:t>Inadequate formation of collagen</a:t>
          </a:r>
        </a:p>
      </dgm:t>
    </dgm:pt>
    <dgm:pt modelId="{C91CFF0D-D288-4854-B17F-39F216062106}" type="parTrans" cxnId="{F100EB41-3D55-4EC9-9E7E-982D4F022020}">
      <dgm:prSet/>
      <dgm:spPr/>
      <dgm:t>
        <a:bodyPr/>
        <a:lstStyle/>
        <a:p>
          <a:endParaRPr lang="en-US"/>
        </a:p>
      </dgm:t>
    </dgm:pt>
    <dgm:pt modelId="{EE8CAB37-B6EE-4D2A-8CD7-7B8E0D22E4A9}" type="sibTrans" cxnId="{F100EB41-3D55-4EC9-9E7E-982D4F022020}">
      <dgm:prSet/>
      <dgm:spPr/>
      <dgm:t>
        <a:bodyPr/>
        <a:lstStyle/>
        <a:p>
          <a:endParaRPr lang="en-US"/>
        </a:p>
      </dgm:t>
    </dgm:pt>
    <dgm:pt modelId="{F442B918-40C7-49FA-9CBF-119B7FAE8558}" type="pres">
      <dgm:prSet presAssocID="{2450E483-9B54-415E-B08A-EFF945CA8B7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HK" altLang="en-US"/>
        </a:p>
      </dgm:t>
    </dgm:pt>
    <dgm:pt modelId="{E846AE54-CD5E-43E8-8D57-420E4B50450C}" type="pres">
      <dgm:prSet presAssocID="{164717CB-6FC4-4C92-9CDD-47D62EF10E47}" presName="vertOne" presStyleCnt="0"/>
      <dgm:spPr/>
    </dgm:pt>
    <dgm:pt modelId="{AF6A7A32-E78A-41B3-A1E1-3CD760389D1C}" type="pres">
      <dgm:prSet presAssocID="{164717CB-6FC4-4C92-9CDD-47D62EF10E47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zh-HK" altLang="en-US"/>
        </a:p>
      </dgm:t>
    </dgm:pt>
    <dgm:pt modelId="{F925548F-42BF-4C25-9C46-5BB7220E0C26}" type="pres">
      <dgm:prSet presAssocID="{164717CB-6FC4-4C92-9CDD-47D62EF10E47}" presName="parTransOne" presStyleCnt="0"/>
      <dgm:spPr/>
    </dgm:pt>
    <dgm:pt modelId="{8FB624E5-69ED-4FF1-9C2C-0FAE97C31294}" type="pres">
      <dgm:prSet presAssocID="{164717CB-6FC4-4C92-9CDD-47D62EF10E47}" presName="horzOne" presStyleCnt="0"/>
      <dgm:spPr/>
    </dgm:pt>
    <dgm:pt modelId="{13C1A975-4DB3-4CC6-88D9-EBD5AE73BBB1}" type="pres">
      <dgm:prSet presAssocID="{563CC1A1-D821-4B92-8B8C-445ADB80C32A}" presName="vertTwo" presStyleCnt="0"/>
      <dgm:spPr/>
    </dgm:pt>
    <dgm:pt modelId="{B215FD6C-9C56-44EF-BCB1-6DAF8036F1F1}" type="pres">
      <dgm:prSet presAssocID="{563CC1A1-D821-4B92-8B8C-445ADB80C32A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zh-HK" altLang="en-US"/>
        </a:p>
      </dgm:t>
    </dgm:pt>
    <dgm:pt modelId="{7C8DE653-7079-49F4-A73D-E3E3B3CBF36D}" type="pres">
      <dgm:prSet presAssocID="{563CC1A1-D821-4B92-8B8C-445ADB80C32A}" presName="parTransTwo" presStyleCnt="0"/>
      <dgm:spPr/>
    </dgm:pt>
    <dgm:pt modelId="{7BE166B9-62B9-4D4B-B512-60FEA7466093}" type="pres">
      <dgm:prSet presAssocID="{563CC1A1-D821-4B92-8B8C-445ADB80C32A}" presName="horzTwo" presStyleCnt="0"/>
      <dgm:spPr/>
    </dgm:pt>
    <dgm:pt modelId="{83E4C9FB-932E-4502-8C3E-86495596138B}" type="pres">
      <dgm:prSet presAssocID="{918F741A-976C-4F93-909C-F8F9FC7D4698}" presName="vertThree" presStyleCnt="0"/>
      <dgm:spPr/>
    </dgm:pt>
    <dgm:pt modelId="{206FC44E-4F22-4737-8C2A-AA8DF7B5B33E}" type="pres">
      <dgm:prSet presAssocID="{918F741A-976C-4F93-909C-F8F9FC7D4698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zh-HK" altLang="en-US"/>
        </a:p>
      </dgm:t>
    </dgm:pt>
    <dgm:pt modelId="{E13FE969-34EB-4AC5-8BD4-4C12F774DB2F}" type="pres">
      <dgm:prSet presAssocID="{918F741A-976C-4F93-909C-F8F9FC7D4698}" presName="horzThree" presStyleCnt="0"/>
      <dgm:spPr/>
    </dgm:pt>
    <dgm:pt modelId="{AED62FC7-81BA-4FFB-BC78-E8C85681CCFF}" type="pres">
      <dgm:prSet presAssocID="{6FD3BCB3-861D-4299-B41B-B9C1B9EADB7A}" presName="sibSpaceThree" presStyleCnt="0"/>
      <dgm:spPr/>
    </dgm:pt>
    <dgm:pt modelId="{D8996727-C038-41BC-856A-2F579903C931}" type="pres">
      <dgm:prSet presAssocID="{1F1C84CD-8963-427C-B53E-F3AAD85DDE3D}" presName="vertThree" presStyleCnt="0"/>
      <dgm:spPr/>
    </dgm:pt>
    <dgm:pt modelId="{09760707-6E48-40ED-93BC-DBAC5DB56681}" type="pres">
      <dgm:prSet presAssocID="{1F1C84CD-8963-427C-B53E-F3AAD85DDE3D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zh-HK" altLang="en-US"/>
        </a:p>
      </dgm:t>
    </dgm:pt>
    <dgm:pt modelId="{902308D3-1771-4941-945C-414F1F7229A0}" type="pres">
      <dgm:prSet presAssocID="{1F1C84CD-8963-427C-B53E-F3AAD85DDE3D}" presName="horzThree" presStyleCnt="0"/>
      <dgm:spPr/>
    </dgm:pt>
    <dgm:pt modelId="{CBAC4E52-A49F-4C2E-9BE8-13C1A49BA070}" type="pres">
      <dgm:prSet presAssocID="{C0F61553-7C58-4A9B-9606-8CF0B00FFD2F}" presName="sibSpaceTwo" presStyleCnt="0"/>
      <dgm:spPr/>
    </dgm:pt>
    <dgm:pt modelId="{82805009-9005-46F4-A323-BBF703A1B1AC}" type="pres">
      <dgm:prSet presAssocID="{2731C5AC-3710-499B-B9B1-AB596EAF0934}" presName="vertTwo" presStyleCnt="0"/>
      <dgm:spPr/>
    </dgm:pt>
    <dgm:pt modelId="{25AE73F5-6081-4223-9FB9-F89F6A57418E}" type="pres">
      <dgm:prSet presAssocID="{2731C5AC-3710-499B-B9B1-AB596EAF0934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zh-HK" altLang="en-US"/>
        </a:p>
      </dgm:t>
    </dgm:pt>
    <dgm:pt modelId="{C90A98ED-F140-4490-8689-F4F0541947C8}" type="pres">
      <dgm:prSet presAssocID="{2731C5AC-3710-499B-B9B1-AB596EAF0934}" presName="parTransTwo" presStyleCnt="0"/>
      <dgm:spPr/>
    </dgm:pt>
    <dgm:pt modelId="{AAD42621-51BE-433E-99F8-1ADC443B1AB5}" type="pres">
      <dgm:prSet presAssocID="{2731C5AC-3710-499B-B9B1-AB596EAF0934}" presName="horzTwo" presStyleCnt="0"/>
      <dgm:spPr/>
    </dgm:pt>
    <dgm:pt modelId="{BC866864-A8EA-4529-922F-54BEBAA78779}" type="pres">
      <dgm:prSet presAssocID="{FA379E32-2DD6-4DC3-A69B-6CA5A362ED73}" presName="vertThree" presStyleCnt="0"/>
      <dgm:spPr/>
    </dgm:pt>
    <dgm:pt modelId="{8E19F143-B6B8-4D96-BEAE-2560DEAADA7D}" type="pres">
      <dgm:prSet presAssocID="{FA379E32-2DD6-4DC3-A69B-6CA5A362ED73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zh-HK" altLang="en-US"/>
        </a:p>
      </dgm:t>
    </dgm:pt>
    <dgm:pt modelId="{B97BC50E-CF94-4BE3-8ADE-C7DAFAAE763B}" type="pres">
      <dgm:prSet presAssocID="{FA379E32-2DD6-4DC3-A69B-6CA5A362ED73}" presName="parTransThree" presStyleCnt="0"/>
      <dgm:spPr/>
    </dgm:pt>
    <dgm:pt modelId="{B892FEDF-F2A0-4CD3-8BD0-D23969B767E1}" type="pres">
      <dgm:prSet presAssocID="{FA379E32-2DD6-4DC3-A69B-6CA5A362ED73}" presName="horzThree" presStyleCnt="0"/>
      <dgm:spPr/>
    </dgm:pt>
    <dgm:pt modelId="{6CD6A370-4F32-4868-860E-26569DB90B55}" type="pres">
      <dgm:prSet presAssocID="{7A2DAB71-E501-48D5-AB70-D81970B15AAC}" presName="vertFour" presStyleCnt="0">
        <dgm:presLayoutVars>
          <dgm:chPref val="3"/>
        </dgm:presLayoutVars>
      </dgm:prSet>
      <dgm:spPr/>
    </dgm:pt>
    <dgm:pt modelId="{2C9D3031-6FD5-4126-91F3-A2A6F94CF86C}" type="pres">
      <dgm:prSet presAssocID="{7A2DAB71-E501-48D5-AB70-D81970B15AAC}" presName="txFour" presStyleLbl="node4" presStyleIdx="0" presStyleCnt="3">
        <dgm:presLayoutVars>
          <dgm:chPref val="3"/>
        </dgm:presLayoutVars>
      </dgm:prSet>
      <dgm:spPr/>
      <dgm:t>
        <a:bodyPr/>
        <a:lstStyle/>
        <a:p>
          <a:endParaRPr lang="zh-HK" altLang="en-US"/>
        </a:p>
      </dgm:t>
    </dgm:pt>
    <dgm:pt modelId="{CFFE8C0E-E247-4E43-B026-C57D52D72B51}" type="pres">
      <dgm:prSet presAssocID="{7A2DAB71-E501-48D5-AB70-D81970B15AAC}" presName="horzFour" presStyleCnt="0"/>
      <dgm:spPr/>
    </dgm:pt>
    <dgm:pt modelId="{3F63E8DE-D92B-4604-93E3-954726D8F502}" type="pres">
      <dgm:prSet presAssocID="{30BE6951-C903-4D81-B996-CDC46D43CA43}" presName="sibSpaceFour" presStyleCnt="0"/>
      <dgm:spPr/>
    </dgm:pt>
    <dgm:pt modelId="{48216627-7DEF-42C1-860D-9FAC572815E1}" type="pres">
      <dgm:prSet presAssocID="{AB0A5A9D-94EA-4E63-BD72-91891B945125}" presName="vertFour" presStyleCnt="0">
        <dgm:presLayoutVars>
          <dgm:chPref val="3"/>
        </dgm:presLayoutVars>
      </dgm:prSet>
      <dgm:spPr/>
    </dgm:pt>
    <dgm:pt modelId="{CE346E02-29C2-4FBA-957D-E2A007D4D639}" type="pres">
      <dgm:prSet presAssocID="{AB0A5A9D-94EA-4E63-BD72-91891B945125}" presName="txFour" presStyleLbl="node4" presStyleIdx="1" presStyleCnt="3">
        <dgm:presLayoutVars>
          <dgm:chPref val="3"/>
        </dgm:presLayoutVars>
      </dgm:prSet>
      <dgm:spPr/>
      <dgm:t>
        <a:bodyPr/>
        <a:lstStyle/>
        <a:p>
          <a:endParaRPr lang="zh-HK" altLang="en-US"/>
        </a:p>
      </dgm:t>
    </dgm:pt>
    <dgm:pt modelId="{71BE4EF1-A85B-462F-B753-924AC9B1951B}" type="pres">
      <dgm:prSet presAssocID="{AB0A5A9D-94EA-4E63-BD72-91891B945125}" presName="horzFour" presStyleCnt="0"/>
      <dgm:spPr/>
    </dgm:pt>
    <dgm:pt modelId="{451F6978-7578-4F14-8775-734D23B4754F}" type="pres">
      <dgm:prSet presAssocID="{41E5663B-55AD-4E24-B519-8704D479599B}" presName="sibSpaceFour" presStyleCnt="0"/>
      <dgm:spPr/>
    </dgm:pt>
    <dgm:pt modelId="{08078D89-BA07-4D2F-A2A5-394FBAA69EE5}" type="pres">
      <dgm:prSet presAssocID="{B39EC2DD-7930-41C3-A14A-76F96165BF66}" presName="vertFour" presStyleCnt="0">
        <dgm:presLayoutVars>
          <dgm:chPref val="3"/>
        </dgm:presLayoutVars>
      </dgm:prSet>
      <dgm:spPr/>
    </dgm:pt>
    <dgm:pt modelId="{EC2A1435-5CF2-420D-8982-0AAC8D12332E}" type="pres">
      <dgm:prSet presAssocID="{B39EC2DD-7930-41C3-A14A-76F96165BF66}" presName="txFour" presStyleLbl="node4" presStyleIdx="2" presStyleCnt="3">
        <dgm:presLayoutVars>
          <dgm:chPref val="3"/>
        </dgm:presLayoutVars>
      </dgm:prSet>
      <dgm:spPr/>
      <dgm:t>
        <a:bodyPr/>
        <a:lstStyle/>
        <a:p>
          <a:endParaRPr lang="zh-HK" altLang="en-US"/>
        </a:p>
      </dgm:t>
    </dgm:pt>
    <dgm:pt modelId="{B0E5999C-D5D9-4459-9D56-7C2BCA916982}" type="pres">
      <dgm:prSet presAssocID="{B39EC2DD-7930-41C3-A14A-76F96165BF66}" presName="horzFour" presStyleCnt="0"/>
      <dgm:spPr/>
    </dgm:pt>
  </dgm:ptLst>
  <dgm:cxnLst>
    <dgm:cxn modelId="{71ADFBA9-4EFC-4700-9CF4-77571EFC88C9}" srcId="{563CC1A1-D821-4B92-8B8C-445ADB80C32A}" destId="{1F1C84CD-8963-427C-B53E-F3AAD85DDE3D}" srcOrd="1" destOrd="0" parTransId="{67CE7DD3-FB80-464B-B76B-303097607230}" sibTransId="{77F02A41-618C-421C-94D1-489CBA9A9F50}"/>
    <dgm:cxn modelId="{53D577E1-3E6B-4C44-B2F9-766320BE20B6}" type="presOf" srcId="{1F1C84CD-8963-427C-B53E-F3AAD85DDE3D}" destId="{09760707-6E48-40ED-93BC-DBAC5DB56681}" srcOrd="0" destOrd="0" presId="urn:microsoft.com/office/officeart/2005/8/layout/hierarchy4"/>
    <dgm:cxn modelId="{F100EB41-3D55-4EC9-9E7E-982D4F022020}" srcId="{164717CB-6FC4-4C92-9CDD-47D62EF10E47}" destId="{2731C5AC-3710-499B-B9B1-AB596EAF0934}" srcOrd="1" destOrd="0" parTransId="{C91CFF0D-D288-4854-B17F-39F216062106}" sibTransId="{EE8CAB37-B6EE-4D2A-8CD7-7B8E0D22E4A9}"/>
    <dgm:cxn modelId="{73C3D7C3-7FFA-45F5-8CB0-070DBD8D8601}" type="presOf" srcId="{2450E483-9B54-415E-B08A-EFF945CA8B78}" destId="{F442B918-40C7-49FA-9CBF-119B7FAE8558}" srcOrd="0" destOrd="0" presId="urn:microsoft.com/office/officeart/2005/8/layout/hierarchy4"/>
    <dgm:cxn modelId="{8F6F73DE-929E-42C2-B3F8-B118FF9E242D}" srcId="{164717CB-6FC4-4C92-9CDD-47D62EF10E47}" destId="{563CC1A1-D821-4B92-8B8C-445ADB80C32A}" srcOrd="0" destOrd="0" parTransId="{D2F5AB42-102A-489D-8909-B5D488771431}" sibTransId="{C0F61553-7C58-4A9B-9606-8CF0B00FFD2F}"/>
    <dgm:cxn modelId="{B15F3156-0BFF-4C52-8ABB-A27286F0F816}" type="presOf" srcId="{B39EC2DD-7930-41C3-A14A-76F96165BF66}" destId="{EC2A1435-5CF2-420D-8982-0AAC8D12332E}" srcOrd="0" destOrd="0" presId="urn:microsoft.com/office/officeart/2005/8/layout/hierarchy4"/>
    <dgm:cxn modelId="{F78920FE-0ADF-42D3-818F-8FB68B6E74AE}" srcId="{563CC1A1-D821-4B92-8B8C-445ADB80C32A}" destId="{918F741A-976C-4F93-909C-F8F9FC7D4698}" srcOrd="0" destOrd="0" parTransId="{10118A5F-A222-434D-8BF3-9E4B63F23243}" sibTransId="{6FD3BCB3-861D-4299-B41B-B9C1B9EADB7A}"/>
    <dgm:cxn modelId="{74B5724C-9F78-4F75-9A22-BD93CCF74BAD}" srcId="{2731C5AC-3710-499B-B9B1-AB596EAF0934}" destId="{FA379E32-2DD6-4DC3-A69B-6CA5A362ED73}" srcOrd="0" destOrd="0" parTransId="{ECABC5F4-830B-458F-9570-C284C79D5511}" sibTransId="{2D28BC41-FE8E-4CE3-AE9C-022AFA433036}"/>
    <dgm:cxn modelId="{7121ADDB-DA08-425A-BE4E-1BA38B573C5A}" type="presOf" srcId="{164717CB-6FC4-4C92-9CDD-47D62EF10E47}" destId="{AF6A7A32-E78A-41B3-A1E1-3CD760389D1C}" srcOrd="0" destOrd="0" presId="urn:microsoft.com/office/officeart/2005/8/layout/hierarchy4"/>
    <dgm:cxn modelId="{7AC8F007-6854-4A73-A8A7-FD6A121A18D5}" srcId="{FA379E32-2DD6-4DC3-A69B-6CA5A362ED73}" destId="{AB0A5A9D-94EA-4E63-BD72-91891B945125}" srcOrd="1" destOrd="0" parTransId="{0047F64E-EB7F-4CE1-A886-DCFB5461ACEF}" sibTransId="{41E5663B-55AD-4E24-B519-8704D479599B}"/>
    <dgm:cxn modelId="{2915F3D8-2EED-4F7C-BD05-17C064FD4D35}" type="presOf" srcId="{7A2DAB71-E501-48D5-AB70-D81970B15AAC}" destId="{2C9D3031-6FD5-4126-91F3-A2A6F94CF86C}" srcOrd="0" destOrd="0" presId="urn:microsoft.com/office/officeart/2005/8/layout/hierarchy4"/>
    <dgm:cxn modelId="{25CD5A14-A53A-43DD-A828-F50D1E23D08F}" type="presOf" srcId="{2731C5AC-3710-499B-B9B1-AB596EAF0934}" destId="{25AE73F5-6081-4223-9FB9-F89F6A57418E}" srcOrd="0" destOrd="0" presId="urn:microsoft.com/office/officeart/2005/8/layout/hierarchy4"/>
    <dgm:cxn modelId="{84BB2E07-B040-45EF-9BC6-FB9CB7F12697}" type="presOf" srcId="{AB0A5A9D-94EA-4E63-BD72-91891B945125}" destId="{CE346E02-29C2-4FBA-957D-E2A007D4D639}" srcOrd="0" destOrd="0" presId="urn:microsoft.com/office/officeart/2005/8/layout/hierarchy4"/>
    <dgm:cxn modelId="{CC35DA38-C7F4-40ED-8E8F-72921778F2F8}" srcId="{FA379E32-2DD6-4DC3-A69B-6CA5A362ED73}" destId="{7A2DAB71-E501-48D5-AB70-D81970B15AAC}" srcOrd="0" destOrd="0" parTransId="{304A2B31-C21F-4E0E-AC8B-3F3A83201476}" sibTransId="{30BE6951-C903-4D81-B996-CDC46D43CA43}"/>
    <dgm:cxn modelId="{C4839891-FC77-4ACE-B6A8-319A82AA0BB2}" type="presOf" srcId="{563CC1A1-D821-4B92-8B8C-445ADB80C32A}" destId="{B215FD6C-9C56-44EF-BCB1-6DAF8036F1F1}" srcOrd="0" destOrd="0" presId="urn:microsoft.com/office/officeart/2005/8/layout/hierarchy4"/>
    <dgm:cxn modelId="{A5EE9884-4C74-466D-A815-E5DC8D223C10}" type="presOf" srcId="{918F741A-976C-4F93-909C-F8F9FC7D4698}" destId="{206FC44E-4F22-4737-8C2A-AA8DF7B5B33E}" srcOrd="0" destOrd="0" presId="urn:microsoft.com/office/officeart/2005/8/layout/hierarchy4"/>
    <dgm:cxn modelId="{12CAFB75-A1F5-4994-8299-DDBC7DC036A3}" srcId="{2450E483-9B54-415E-B08A-EFF945CA8B78}" destId="{164717CB-6FC4-4C92-9CDD-47D62EF10E47}" srcOrd="0" destOrd="0" parTransId="{E1261381-DAF9-460C-BAB1-C4CD8750DD88}" sibTransId="{587C2F7F-EEDB-4565-85A0-5AFD0A2D9FE1}"/>
    <dgm:cxn modelId="{A4F3E80C-B6B9-410B-8EE9-6FAB93D7ECD8}" srcId="{FA379E32-2DD6-4DC3-A69B-6CA5A362ED73}" destId="{B39EC2DD-7930-41C3-A14A-76F96165BF66}" srcOrd="2" destOrd="0" parTransId="{4D00CD21-4E37-4DB0-9F6F-0FA1CFB73CEF}" sibTransId="{B8D3C387-276B-4F56-96C1-4042C3C93EC6}"/>
    <dgm:cxn modelId="{06115A3C-4BFD-4C1C-94EF-13699B4A252A}" type="presOf" srcId="{FA379E32-2DD6-4DC3-A69B-6CA5A362ED73}" destId="{8E19F143-B6B8-4D96-BEAE-2560DEAADA7D}" srcOrd="0" destOrd="0" presId="urn:microsoft.com/office/officeart/2005/8/layout/hierarchy4"/>
    <dgm:cxn modelId="{B5711177-1773-4358-9863-14751030D448}" type="presParOf" srcId="{F442B918-40C7-49FA-9CBF-119B7FAE8558}" destId="{E846AE54-CD5E-43E8-8D57-420E4B50450C}" srcOrd="0" destOrd="0" presId="urn:microsoft.com/office/officeart/2005/8/layout/hierarchy4"/>
    <dgm:cxn modelId="{2AAF38FB-AE18-466F-B9A8-EFE2D31F39CF}" type="presParOf" srcId="{E846AE54-CD5E-43E8-8D57-420E4B50450C}" destId="{AF6A7A32-E78A-41B3-A1E1-3CD760389D1C}" srcOrd="0" destOrd="0" presId="urn:microsoft.com/office/officeart/2005/8/layout/hierarchy4"/>
    <dgm:cxn modelId="{FF102F80-143D-4492-8FD9-EB22B6F7D44E}" type="presParOf" srcId="{E846AE54-CD5E-43E8-8D57-420E4B50450C}" destId="{F925548F-42BF-4C25-9C46-5BB7220E0C26}" srcOrd="1" destOrd="0" presId="urn:microsoft.com/office/officeart/2005/8/layout/hierarchy4"/>
    <dgm:cxn modelId="{F35E1303-C817-430E-BC2C-09E083F1F156}" type="presParOf" srcId="{E846AE54-CD5E-43E8-8D57-420E4B50450C}" destId="{8FB624E5-69ED-4FF1-9C2C-0FAE97C31294}" srcOrd="2" destOrd="0" presId="urn:microsoft.com/office/officeart/2005/8/layout/hierarchy4"/>
    <dgm:cxn modelId="{6A670DD8-A989-4EF8-8F08-07B8C8CE91E6}" type="presParOf" srcId="{8FB624E5-69ED-4FF1-9C2C-0FAE97C31294}" destId="{13C1A975-4DB3-4CC6-88D9-EBD5AE73BBB1}" srcOrd="0" destOrd="0" presId="urn:microsoft.com/office/officeart/2005/8/layout/hierarchy4"/>
    <dgm:cxn modelId="{2B93BF15-170E-45FF-9094-B2B886521993}" type="presParOf" srcId="{13C1A975-4DB3-4CC6-88D9-EBD5AE73BBB1}" destId="{B215FD6C-9C56-44EF-BCB1-6DAF8036F1F1}" srcOrd="0" destOrd="0" presId="urn:microsoft.com/office/officeart/2005/8/layout/hierarchy4"/>
    <dgm:cxn modelId="{F1C4645F-DBF4-4803-8E3D-A5B6BCDC5623}" type="presParOf" srcId="{13C1A975-4DB3-4CC6-88D9-EBD5AE73BBB1}" destId="{7C8DE653-7079-49F4-A73D-E3E3B3CBF36D}" srcOrd="1" destOrd="0" presId="urn:microsoft.com/office/officeart/2005/8/layout/hierarchy4"/>
    <dgm:cxn modelId="{E2564557-CFB6-45FF-B66C-2FD20610B652}" type="presParOf" srcId="{13C1A975-4DB3-4CC6-88D9-EBD5AE73BBB1}" destId="{7BE166B9-62B9-4D4B-B512-60FEA7466093}" srcOrd="2" destOrd="0" presId="urn:microsoft.com/office/officeart/2005/8/layout/hierarchy4"/>
    <dgm:cxn modelId="{34653D42-9D7D-474A-AB6B-1235FA3B75BA}" type="presParOf" srcId="{7BE166B9-62B9-4D4B-B512-60FEA7466093}" destId="{83E4C9FB-932E-4502-8C3E-86495596138B}" srcOrd="0" destOrd="0" presId="urn:microsoft.com/office/officeart/2005/8/layout/hierarchy4"/>
    <dgm:cxn modelId="{B42890C6-DA0B-465C-AFDE-46C1E372573E}" type="presParOf" srcId="{83E4C9FB-932E-4502-8C3E-86495596138B}" destId="{206FC44E-4F22-4737-8C2A-AA8DF7B5B33E}" srcOrd="0" destOrd="0" presId="urn:microsoft.com/office/officeart/2005/8/layout/hierarchy4"/>
    <dgm:cxn modelId="{7235251C-0E5E-4DEE-A86B-026503264473}" type="presParOf" srcId="{83E4C9FB-932E-4502-8C3E-86495596138B}" destId="{E13FE969-34EB-4AC5-8BD4-4C12F774DB2F}" srcOrd="1" destOrd="0" presId="urn:microsoft.com/office/officeart/2005/8/layout/hierarchy4"/>
    <dgm:cxn modelId="{AA3E3D80-A002-49B9-BFBA-777B12CE8D99}" type="presParOf" srcId="{7BE166B9-62B9-4D4B-B512-60FEA7466093}" destId="{AED62FC7-81BA-4FFB-BC78-E8C85681CCFF}" srcOrd="1" destOrd="0" presId="urn:microsoft.com/office/officeart/2005/8/layout/hierarchy4"/>
    <dgm:cxn modelId="{98D4D29C-52F7-48B4-8F95-35CC6314AC7B}" type="presParOf" srcId="{7BE166B9-62B9-4D4B-B512-60FEA7466093}" destId="{D8996727-C038-41BC-856A-2F579903C931}" srcOrd="2" destOrd="0" presId="urn:microsoft.com/office/officeart/2005/8/layout/hierarchy4"/>
    <dgm:cxn modelId="{018AA0FF-88EA-4C2A-9E0D-BCF2A7A9E9BF}" type="presParOf" srcId="{D8996727-C038-41BC-856A-2F579903C931}" destId="{09760707-6E48-40ED-93BC-DBAC5DB56681}" srcOrd="0" destOrd="0" presId="urn:microsoft.com/office/officeart/2005/8/layout/hierarchy4"/>
    <dgm:cxn modelId="{08E9BEDC-9E3C-401B-B5B4-B014E446857F}" type="presParOf" srcId="{D8996727-C038-41BC-856A-2F579903C931}" destId="{902308D3-1771-4941-945C-414F1F7229A0}" srcOrd="1" destOrd="0" presId="urn:microsoft.com/office/officeart/2005/8/layout/hierarchy4"/>
    <dgm:cxn modelId="{025BDDCA-ADD3-429B-990A-6AA459C09F35}" type="presParOf" srcId="{8FB624E5-69ED-4FF1-9C2C-0FAE97C31294}" destId="{CBAC4E52-A49F-4C2E-9BE8-13C1A49BA070}" srcOrd="1" destOrd="0" presId="urn:microsoft.com/office/officeart/2005/8/layout/hierarchy4"/>
    <dgm:cxn modelId="{AB7D0CFB-B38D-4B0B-93D0-49407B09907A}" type="presParOf" srcId="{8FB624E5-69ED-4FF1-9C2C-0FAE97C31294}" destId="{82805009-9005-46F4-A323-BBF703A1B1AC}" srcOrd="2" destOrd="0" presId="urn:microsoft.com/office/officeart/2005/8/layout/hierarchy4"/>
    <dgm:cxn modelId="{AF404FDC-EB39-4D5C-8EC2-7AAF1F29B6ED}" type="presParOf" srcId="{82805009-9005-46F4-A323-BBF703A1B1AC}" destId="{25AE73F5-6081-4223-9FB9-F89F6A57418E}" srcOrd="0" destOrd="0" presId="urn:microsoft.com/office/officeart/2005/8/layout/hierarchy4"/>
    <dgm:cxn modelId="{B01019D1-2315-4737-9952-5D61952AB064}" type="presParOf" srcId="{82805009-9005-46F4-A323-BBF703A1B1AC}" destId="{C90A98ED-F140-4490-8689-F4F0541947C8}" srcOrd="1" destOrd="0" presId="urn:microsoft.com/office/officeart/2005/8/layout/hierarchy4"/>
    <dgm:cxn modelId="{BBAB53CB-6EF8-486C-9F6B-DD9EF2C9930F}" type="presParOf" srcId="{82805009-9005-46F4-A323-BBF703A1B1AC}" destId="{AAD42621-51BE-433E-99F8-1ADC443B1AB5}" srcOrd="2" destOrd="0" presId="urn:microsoft.com/office/officeart/2005/8/layout/hierarchy4"/>
    <dgm:cxn modelId="{78D4C832-0A8B-43E7-B2DC-13A07C8C0695}" type="presParOf" srcId="{AAD42621-51BE-433E-99F8-1ADC443B1AB5}" destId="{BC866864-A8EA-4529-922F-54BEBAA78779}" srcOrd="0" destOrd="0" presId="urn:microsoft.com/office/officeart/2005/8/layout/hierarchy4"/>
    <dgm:cxn modelId="{EADFD249-F909-460C-9BF8-0C8F5E74BD7B}" type="presParOf" srcId="{BC866864-A8EA-4529-922F-54BEBAA78779}" destId="{8E19F143-B6B8-4D96-BEAE-2560DEAADA7D}" srcOrd="0" destOrd="0" presId="urn:microsoft.com/office/officeart/2005/8/layout/hierarchy4"/>
    <dgm:cxn modelId="{4FBD3BDC-61A7-4CBB-9411-2B20EFE4BB5D}" type="presParOf" srcId="{BC866864-A8EA-4529-922F-54BEBAA78779}" destId="{B97BC50E-CF94-4BE3-8ADE-C7DAFAAE763B}" srcOrd="1" destOrd="0" presId="urn:microsoft.com/office/officeart/2005/8/layout/hierarchy4"/>
    <dgm:cxn modelId="{514C97F1-9CAC-40D1-A028-3BE21C2920CF}" type="presParOf" srcId="{BC866864-A8EA-4529-922F-54BEBAA78779}" destId="{B892FEDF-F2A0-4CD3-8BD0-D23969B767E1}" srcOrd="2" destOrd="0" presId="urn:microsoft.com/office/officeart/2005/8/layout/hierarchy4"/>
    <dgm:cxn modelId="{02228648-F487-4886-BCDA-5D1BCB4250AA}" type="presParOf" srcId="{B892FEDF-F2A0-4CD3-8BD0-D23969B767E1}" destId="{6CD6A370-4F32-4868-860E-26569DB90B55}" srcOrd="0" destOrd="0" presId="urn:microsoft.com/office/officeart/2005/8/layout/hierarchy4"/>
    <dgm:cxn modelId="{852CDE07-0BB7-4006-98A5-340D21E1C773}" type="presParOf" srcId="{6CD6A370-4F32-4868-860E-26569DB90B55}" destId="{2C9D3031-6FD5-4126-91F3-A2A6F94CF86C}" srcOrd="0" destOrd="0" presId="urn:microsoft.com/office/officeart/2005/8/layout/hierarchy4"/>
    <dgm:cxn modelId="{18DC6F38-2EB4-4C3A-A833-61BFA34AF76C}" type="presParOf" srcId="{6CD6A370-4F32-4868-860E-26569DB90B55}" destId="{CFFE8C0E-E247-4E43-B026-C57D52D72B51}" srcOrd="1" destOrd="0" presId="urn:microsoft.com/office/officeart/2005/8/layout/hierarchy4"/>
    <dgm:cxn modelId="{91001857-8BA0-49E3-A5D9-2B46437824F3}" type="presParOf" srcId="{B892FEDF-F2A0-4CD3-8BD0-D23969B767E1}" destId="{3F63E8DE-D92B-4604-93E3-954726D8F502}" srcOrd="1" destOrd="0" presId="urn:microsoft.com/office/officeart/2005/8/layout/hierarchy4"/>
    <dgm:cxn modelId="{1C71FE61-F1C8-4540-8EE2-587CADF43F0C}" type="presParOf" srcId="{B892FEDF-F2A0-4CD3-8BD0-D23969B767E1}" destId="{48216627-7DEF-42C1-860D-9FAC572815E1}" srcOrd="2" destOrd="0" presId="urn:microsoft.com/office/officeart/2005/8/layout/hierarchy4"/>
    <dgm:cxn modelId="{77B80300-3AAE-498A-9530-FBF5A8B7BE37}" type="presParOf" srcId="{48216627-7DEF-42C1-860D-9FAC572815E1}" destId="{CE346E02-29C2-4FBA-957D-E2A007D4D639}" srcOrd="0" destOrd="0" presId="urn:microsoft.com/office/officeart/2005/8/layout/hierarchy4"/>
    <dgm:cxn modelId="{2CE821B1-7B59-43CB-B9C2-8C10846D382E}" type="presParOf" srcId="{48216627-7DEF-42C1-860D-9FAC572815E1}" destId="{71BE4EF1-A85B-462F-B753-924AC9B1951B}" srcOrd="1" destOrd="0" presId="urn:microsoft.com/office/officeart/2005/8/layout/hierarchy4"/>
    <dgm:cxn modelId="{C376E5EF-01F2-4313-A21D-8C57CCF5883F}" type="presParOf" srcId="{B892FEDF-F2A0-4CD3-8BD0-D23969B767E1}" destId="{451F6978-7578-4F14-8775-734D23B4754F}" srcOrd="3" destOrd="0" presId="urn:microsoft.com/office/officeart/2005/8/layout/hierarchy4"/>
    <dgm:cxn modelId="{931A9A61-38A9-4A09-86EB-DFC3CD70FF8C}" type="presParOf" srcId="{B892FEDF-F2A0-4CD3-8BD0-D23969B767E1}" destId="{08078D89-BA07-4D2F-A2A5-394FBAA69EE5}" srcOrd="4" destOrd="0" presId="urn:microsoft.com/office/officeart/2005/8/layout/hierarchy4"/>
    <dgm:cxn modelId="{71253EBC-E6FE-42C5-AA9B-D235621417B1}" type="presParOf" srcId="{08078D89-BA07-4D2F-A2A5-394FBAA69EE5}" destId="{EC2A1435-5CF2-420D-8982-0AAC8D12332E}" srcOrd="0" destOrd="0" presId="urn:microsoft.com/office/officeart/2005/8/layout/hierarchy4"/>
    <dgm:cxn modelId="{B2A61DC2-3BB5-40FE-8710-68F418F9B1E0}" type="presParOf" srcId="{08078D89-BA07-4D2F-A2A5-394FBAA69EE5}" destId="{B0E5999C-D5D9-4459-9D56-7C2BCA91698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0F9CF12-704D-4663-896A-D0AE0EF45075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A00C356-FBD2-41FF-9D92-BBA5D4499DB2}">
      <dgm:prSet phldrT="[Text]"/>
      <dgm:spPr/>
      <dgm:t>
        <a:bodyPr rIns="137160"/>
        <a:lstStyle/>
        <a:p>
          <a:r>
            <a:rPr lang="en-US" dirty="0"/>
            <a:t>Shortage of vitamin D </a:t>
          </a:r>
        </a:p>
      </dgm:t>
    </dgm:pt>
    <dgm:pt modelId="{272725B6-EA38-45FC-983B-0062F0D40C57}" type="parTrans" cxnId="{C5443031-8B68-456E-8881-17DBF8DEAEB5}">
      <dgm:prSet/>
      <dgm:spPr/>
      <dgm:t>
        <a:bodyPr/>
        <a:lstStyle/>
        <a:p>
          <a:endParaRPr lang="en-US"/>
        </a:p>
      </dgm:t>
    </dgm:pt>
    <dgm:pt modelId="{42346474-4861-4558-A689-47784B606B81}" type="sibTrans" cxnId="{C5443031-8B68-456E-8881-17DBF8DEAEB5}">
      <dgm:prSet/>
      <dgm:spPr/>
      <dgm:t>
        <a:bodyPr/>
        <a:lstStyle/>
        <a:p>
          <a:endParaRPr lang="en-US"/>
        </a:p>
      </dgm:t>
    </dgm:pt>
    <dgm:pt modelId="{184E6C61-B823-472E-A95D-7D1B9710FB2C}">
      <dgm:prSet phldrT="[Text]"/>
      <dgm:spPr/>
      <dgm:t>
        <a:bodyPr/>
        <a:lstStyle/>
        <a:p>
          <a:r>
            <a:rPr lang="en-US" dirty="0"/>
            <a:t>Poor calcium absorption from food</a:t>
          </a:r>
        </a:p>
      </dgm:t>
    </dgm:pt>
    <dgm:pt modelId="{BA67F2DC-CE21-4101-A22F-76EA67DDA75D}" type="parTrans" cxnId="{8017639F-A6CE-498B-8D9C-D926A429EF28}">
      <dgm:prSet/>
      <dgm:spPr/>
      <dgm:t>
        <a:bodyPr/>
        <a:lstStyle/>
        <a:p>
          <a:endParaRPr lang="en-US"/>
        </a:p>
      </dgm:t>
    </dgm:pt>
    <dgm:pt modelId="{72121811-C2B3-4695-8733-16021785E488}" type="sibTrans" cxnId="{8017639F-A6CE-498B-8D9C-D926A429EF28}">
      <dgm:prSet/>
      <dgm:spPr/>
      <dgm:t>
        <a:bodyPr/>
        <a:lstStyle/>
        <a:p>
          <a:endParaRPr lang="en-US"/>
        </a:p>
      </dgm:t>
    </dgm:pt>
    <dgm:pt modelId="{338E7637-1816-4B73-BAF7-8F87B99A98F1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Bones </a:t>
          </a:r>
          <a:r>
            <a:rPr lang="en-US" dirty="0" smtClean="0">
              <a:solidFill>
                <a:schemeClr val="bg1"/>
              </a:solidFill>
            </a:rPr>
            <a:t>become soft </a:t>
          </a:r>
          <a:r>
            <a:rPr lang="en-US" dirty="0">
              <a:solidFill>
                <a:schemeClr val="bg1"/>
              </a:solidFill>
            </a:rPr>
            <a:t>and </a:t>
          </a:r>
          <a:r>
            <a:rPr lang="en-US" dirty="0"/>
            <a:t>bend out of </a:t>
          </a:r>
          <a:r>
            <a:rPr lang="en-US" dirty="0" smtClean="0"/>
            <a:t>shape</a:t>
          </a:r>
          <a:endParaRPr lang="en-US" dirty="0"/>
        </a:p>
      </dgm:t>
    </dgm:pt>
    <dgm:pt modelId="{317771E5-5031-4631-A553-9E493BF300AF}" type="parTrans" cxnId="{36F69103-DDA4-4ABA-8889-C778F9E6282F}">
      <dgm:prSet/>
      <dgm:spPr/>
      <dgm:t>
        <a:bodyPr/>
        <a:lstStyle/>
        <a:p>
          <a:endParaRPr lang="en-US"/>
        </a:p>
      </dgm:t>
    </dgm:pt>
    <dgm:pt modelId="{78C63BBF-DF6A-47A0-8985-C01CE6AC4C58}" type="sibTrans" cxnId="{36F69103-DDA4-4ABA-8889-C778F9E6282F}">
      <dgm:prSet/>
      <dgm:spPr/>
      <dgm:t>
        <a:bodyPr/>
        <a:lstStyle/>
        <a:p>
          <a:endParaRPr lang="en-US"/>
        </a:p>
      </dgm:t>
    </dgm:pt>
    <dgm:pt modelId="{4F8BDF57-ECC3-4015-AAD0-2F124A0DF47F}" type="pres">
      <dgm:prSet presAssocID="{90F9CF12-704D-4663-896A-D0AE0EF45075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zh-HK" altLang="en-US"/>
        </a:p>
      </dgm:t>
    </dgm:pt>
    <dgm:pt modelId="{C6A9ED4B-D577-4E3C-A011-3E4BDB68AD4B}" type="pres">
      <dgm:prSet presAssocID="{90F9CF12-704D-4663-896A-D0AE0EF45075}" presName="dummyMaxCanvas" presStyleCnt="0">
        <dgm:presLayoutVars/>
      </dgm:prSet>
      <dgm:spPr/>
    </dgm:pt>
    <dgm:pt modelId="{409B9262-ACF2-459F-8BAE-60B65F9E2D08}" type="pres">
      <dgm:prSet presAssocID="{90F9CF12-704D-4663-896A-D0AE0EF45075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52A852B5-80C6-4A00-B36C-D9D498A35808}" type="pres">
      <dgm:prSet presAssocID="{90F9CF12-704D-4663-896A-D0AE0EF45075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CC421E4A-FF51-45FD-9117-558DC19FFA03}" type="pres">
      <dgm:prSet presAssocID="{90F9CF12-704D-4663-896A-D0AE0EF45075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663E37A8-E230-4B4D-BA65-B0C60846607A}" type="pres">
      <dgm:prSet presAssocID="{90F9CF12-704D-4663-896A-D0AE0EF45075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AE175F37-E724-41FB-8463-96FC0930F709}" type="pres">
      <dgm:prSet presAssocID="{90F9CF12-704D-4663-896A-D0AE0EF45075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70873BC3-B91F-49CA-906C-660E1EA8A8F2}" type="pres">
      <dgm:prSet presAssocID="{90F9CF12-704D-4663-896A-D0AE0EF45075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B84CA4F6-34D5-4CC8-B369-047143F88958}" type="pres">
      <dgm:prSet presAssocID="{90F9CF12-704D-4663-896A-D0AE0EF45075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6D882E93-0BAE-48D1-A5FB-7970D24EF62F}" type="pres">
      <dgm:prSet presAssocID="{90F9CF12-704D-4663-896A-D0AE0EF45075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</dgm:ptLst>
  <dgm:cxnLst>
    <dgm:cxn modelId="{580EE87C-5F2E-4A97-81D2-2E4575B1D531}" type="presOf" srcId="{72121811-C2B3-4695-8733-16021785E488}" destId="{AE175F37-E724-41FB-8463-96FC0930F709}" srcOrd="0" destOrd="0" presId="urn:microsoft.com/office/officeart/2005/8/layout/vProcess5"/>
    <dgm:cxn modelId="{4FF3F1E7-47AF-4450-B624-BA88485EE22C}" type="presOf" srcId="{9A00C356-FBD2-41FF-9D92-BBA5D4499DB2}" destId="{409B9262-ACF2-459F-8BAE-60B65F9E2D08}" srcOrd="0" destOrd="0" presId="urn:microsoft.com/office/officeart/2005/8/layout/vProcess5"/>
    <dgm:cxn modelId="{36F69103-DDA4-4ABA-8889-C778F9E6282F}" srcId="{90F9CF12-704D-4663-896A-D0AE0EF45075}" destId="{338E7637-1816-4B73-BAF7-8F87B99A98F1}" srcOrd="2" destOrd="0" parTransId="{317771E5-5031-4631-A553-9E493BF300AF}" sibTransId="{78C63BBF-DF6A-47A0-8985-C01CE6AC4C58}"/>
    <dgm:cxn modelId="{AAEA50FA-211F-45FF-B989-03428A48841F}" type="presOf" srcId="{9A00C356-FBD2-41FF-9D92-BBA5D4499DB2}" destId="{70873BC3-B91F-49CA-906C-660E1EA8A8F2}" srcOrd="1" destOrd="0" presId="urn:microsoft.com/office/officeart/2005/8/layout/vProcess5"/>
    <dgm:cxn modelId="{5240CE08-1E6C-4BBF-9BF7-B24A52756D77}" type="presOf" srcId="{338E7637-1816-4B73-BAF7-8F87B99A98F1}" destId="{6D882E93-0BAE-48D1-A5FB-7970D24EF62F}" srcOrd="1" destOrd="0" presId="urn:microsoft.com/office/officeart/2005/8/layout/vProcess5"/>
    <dgm:cxn modelId="{8017639F-A6CE-498B-8D9C-D926A429EF28}" srcId="{90F9CF12-704D-4663-896A-D0AE0EF45075}" destId="{184E6C61-B823-472E-A95D-7D1B9710FB2C}" srcOrd="1" destOrd="0" parTransId="{BA67F2DC-CE21-4101-A22F-76EA67DDA75D}" sibTransId="{72121811-C2B3-4695-8733-16021785E488}"/>
    <dgm:cxn modelId="{F4063624-369A-4965-B796-A3C4EC32505D}" type="presOf" srcId="{42346474-4861-4558-A689-47784B606B81}" destId="{663E37A8-E230-4B4D-BA65-B0C60846607A}" srcOrd="0" destOrd="0" presId="urn:microsoft.com/office/officeart/2005/8/layout/vProcess5"/>
    <dgm:cxn modelId="{C5443031-8B68-456E-8881-17DBF8DEAEB5}" srcId="{90F9CF12-704D-4663-896A-D0AE0EF45075}" destId="{9A00C356-FBD2-41FF-9D92-BBA5D4499DB2}" srcOrd="0" destOrd="0" parTransId="{272725B6-EA38-45FC-983B-0062F0D40C57}" sibTransId="{42346474-4861-4558-A689-47784B606B81}"/>
    <dgm:cxn modelId="{77184FB7-EEA9-48C6-9CCF-199129FA560E}" type="presOf" srcId="{184E6C61-B823-472E-A95D-7D1B9710FB2C}" destId="{52A852B5-80C6-4A00-B36C-D9D498A35808}" srcOrd="0" destOrd="0" presId="urn:microsoft.com/office/officeart/2005/8/layout/vProcess5"/>
    <dgm:cxn modelId="{6C559C0C-258E-46C6-9DBC-0AB73C52F7F0}" type="presOf" srcId="{184E6C61-B823-472E-A95D-7D1B9710FB2C}" destId="{B84CA4F6-34D5-4CC8-B369-047143F88958}" srcOrd="1" destOrd="0" presId="urn:microsoft.com/office/officeart/2005/8/layout/vProcess5"/>
    <dgm:cxn modelId="{699264EC-C25A-4C09-9F14-93A3C79642A7}" type="presOf" srcId="{338E7637-1816-4B73-BAF7-8F87B99A98F1}" destId="{CC421E4A-FF51-45FD-9117-558DC19FFA03}" srcOrd="0" destOrd="0" presId="urn:microsoft.com/office/officeart/2005/8/layout/vProcess5"/>
    <dgm:cxn modelId="{84A6FB20-E4F8-4BB7-9C9E-77443C553805}" type="presOf" srcId="{90F9CF12-704D-4663-896A-D0AE0EF45075}" destId="{4F8BDF57-ECC3-4015-AAD0-2F124A0DF47F}" srcOrd="0" destOrd="0" presId="urn:microsoft.com/office/officeart/2005/8/layout/vProcess5"/>
    <dgm:cxn modelId="{44DD7777-D3A4-40F7-964C-0714A4FEEC41}" type="presParOf" srcId="{4F8BDF57-ECC3-4015-AAD0-2F124A0DF47F}" destId="{C6A9ED4B-D577-4E3C-A011-3E4BDB68AD4B}" srcOrd="0" destOrd="0" presId="urn:microsoft.com/office/officeart/2005/8/layout/vProcess5"/>
    <dgm:cxn modelId="{79B1A7A6-15F6-47DC-9453-44AC5314EB0F}" type="presParOf" srcId="{4F8BDF57-ECC3-4015-AAD0-2F124A0DF47F}" destId="{409B9262-ACF2-459F-8BAE-60B65F9E2D08}" srcOrd="1" destOrd="0" presId="urn:microsoft.com/office/officeart/2005/8/layout/vProcess5"/>
    <dgm:cxn modelId="{726E2C23-8294-4342-A1F4-A2980CD6B218}" type="presParOf" srcId="{4F8BDF57-ECC3-4015-AAD0-2F124A0DF47F}" destId="{52A852B5-80C6-4A00-B36C-D9D498A35808}" srcOrd="2" destOrd="0" presId="urn:microsoft.com/office/officeart/2005/8/layout/vProcess5"/>
    <dgm:cxn modelId="{10461DCD-ABA6-4619-8190-449F5391B335}" type="presParOf" srcId="{4F8BDF57-ECC3-4015-AAD0-2F124A0DF47F}" destId="{CC421E4A-FF51-45FD-9117-558DC19FFA03}" srcOrd="3" destOrd="0" presId="urn:microsoft.com/office/officeart/2005/8/layout/vProcess5"/>
    <dgm:cxn modelId="{04B6A92D-994D-49D5-969F-02DED444B9AF}" type="presParOf" srcId="{4F8BDF57-ECC3-4015-AAD0-2F124A0DF47F}" destId="{663E37A8-E230-4B4D-BA65-B0C60846607A}" srcOrd="4" destOrd="0" presId="urn:microsoft.com/office/officeart/2005/8/layout/vProcess5"/>
    <dgm:cxn modelId="{7E6BD5BC-C2DA-4115-AC52-640F861B511E}" type="presParOf" srcId="{4F8BDF57-ECC3-4015-AAD0-2F124A0DF47F}" destId="{AE175F37-E724-41FB-8463-96FC0930F709}" srcOrd="5" destOrd="0" presId="urn:microsoft.com/office/officeart/2005/8/layout/vProcess5"/>
    <dgm:cxn modelId="{B07205B0-055F-4930-960A-FEC6BD90567A}" type="presParOf" srcId="{4F8BDF57-ECC3-4015-AAD0-2F124A0DF47F}" destId="{70873BC3-B91F-49CA-906C-660E1EA8A8F2}" srcOrd="6" destOrd="0" presId="urn:microsoft.com/office/officeart/2005/8/layout/vProcess5"/>
    <dgm:cxn modelId="{AA7C99B6-7FD3-4536-91AB-733E4AEF8FDE}" type="presParOf" srcId="{4F8BDF57-ECC3-4015-AAD0-2F124A0DF47F}" destId="{B84CA4F6-34D5-4CC8-B369-047143F88958}" srcOrd="7" destOrd="0" presId="urn:microsoft.com/office/officeart/2005/8/layout/vProcess5"/>
    <dgm:cxn modelId="{3ACB5DC8-5520-4F2F-A095-ADFE71172513}" type="presParOf" srcId="{4F8BDF57-ECC3-4015-AAD0-2F124A0DF47F}" destId="{6D882E93-0BAE-48D1-A5FB-7970D24EF62F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B187D2-5B70-491D-A954-E21C981FC15D}">
      <dsp:nvSpPr>
        <dsp:cNvPr id="0" name=""/>
        <dsp:cNvSpPr/>
      </dsp:nvSpPr>
      <dsp:spPr>
        <a:xfrm>
          <a:off x="0" y="0"/>
          <a:ext cx="6641410" cy="8835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/>
            <a:t>A diet low in thiamine</a:t>
          </a:r>
        </a:p>
      </dsp:txBody>
      <dsp:txXfrm>
        <a:off x="25879" y="25879"/>
        <a:ext cx="5728159" cy="831824"/>
      </dsp:txXfrm>
    </dsp:sp>
    <dsp:sp modelId="{41DEA330-DB05-4F5E-AA25-F35623BDC1DA}">
      <dsp:nvSpPr>
        <dsp:cNvPr id="0" name=""/>
        <dsp:cNvSpPr/>
      </dsp:nvSpPr>
      <dsp:spPr>
        <a:xfrm>
          <a:off x="1156804" y="1079933"/>
          <a:ext cx="6641410" cy="8835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/>
            <a:t>Beriberi</a:t>
          </a:r>
        </a:p>
      </dsp:txBody>
      <dsp:txXfrm>
        <a:off x="1182683" y="1105812"/>
        <a:ext cx="4843310" cy="831824"/>
      </dsp:txXfrm>
    </dsp:sp>
    <dsp:sp modelId="{AE83BBD0-C658-4F66-8E49-C4FE8DD6D92C}">
      <dsp:nvSpPr>
        <dsp:cNvPr id="0" name=""/>
        <dsp:cNvSpPr/>
      </dsp:nvSpPr>
      <dsp:spPr>
        <a:xfrm>
          <a:off x="6067081" y="694593"/>
          <a:ext cx="574328" cy="57432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600" kern="1200" dirty="0"/>
        </a:p>
      </dsp:txBody>
      <dsp:txXfrm>
        <a:off x="6196305" y="694593"/>
        <a:ext cx="315880" cy="4321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38F577-49F9-4278-AEDE-81C243B0454F}">
      <dsp:nvSpPr>
        <dsp:cNvPr id="0" name=""/>
        <dsp:cNvSpPr/>
      </dsp:nvSpPr>
      <dsp:spPr>
        <a:xfrm>
          <a:off x="477126" y="497"/>
          <a:ext cx="3015071" cy="7537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610" tIns="54610" rIns="54610" bIns="5461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dirty="0"/>
            <a:t>Dry beriberi</a:t>
          </a:r>
        </a:p>
      </dsp:txBody>
      <dsp:txXfrm>
        <a:off x="499203" y="22574"/>
        <a:ext cx="2970917" cy="709613"/>
      </dsp:txXfrm>
    </dsp:sp>
    <dsp:sp modelId="{77C76339-C636-4DBE-AA1E-B72C918EB94A}">
      <dsp:nvSpPr>
        <dsp:cNvPr id="0" name=""/>
        <dsp:cNvSpPr/>
      </dsp:nvSpPr>
      <dsp:spPr>
        <a:xfrm rot="5400000">
          <a:off x="1918708" y="820220"/>
          <a:ext cx="131909" cy="131909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EA2760-9DE1-4D5F-9941-5595AC266E8E}">
      <dsp:nvSpPr>
        <dsp:cNvPr id="0" name=""/>
        <dsp:cNvSpPr/>
      </dsp:nvSpPr>
      <dsp:spPr>
        <a:xfrm>
          <a:off x="477126" y="1018084"/>
          <a:ext cx="3015071" cy="753767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Affects the heart and circulatory system, and can cause heart failure</a:t>
          </a:r>
        </a:p>
      </dsp:txBody>
      <dsp:txXfrm>
        <a:off x="499203" y="1040161"/>
        <a:ext cx="2970917" cy="709613"/>
      </dsp:txXfrm>
    </dsp:sp>
    <dsp:sp modelId="{49E16F13-4645-43DD-8817-829D13728EC7}">
      <dsp:nvSpPr>
        <dsp:cNvPr id="0" name=""/>
        <dsp:cNvSpPr/>
      </dsp:nvSpPr>
      <dsp:spPr>
        <a:xfrm>
          <a:off x="3914309" y="497"/>
          <a:ext cx="3015071" cy="7537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610" tIns="54610" rIns="54610" bIns="5461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dirty="0"/>
            <a:t>Wet beriberi</a:t>
          </a:r>
        </a:p>
      </dsp:txBody>
      <dsp:txXfrm>
        <a:off x="3936386" y="22574"/>
        <a:ext cx="2970917" cy="709613"/>
      </dsp:txXfrm>
    </dsp:sp>
    <dsp:sp modelId="{71B10188-916E-4260-B6F9-DF52A950F5AB}">
      <dsp:nvSpPr>
        <dsp:cNvPr id="0" name=""/>
        <dsp:cNvSpPr/>
      </dsp:nvSpPr>
      <dsp:spPr>
        <a:xfrm rot="5400000">
          <a:off x="5355890" y="820220"/>
          <a:ext cx="131909" cy="131909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C41956-AE8F-4720-A691-1782C1A04135}">
      <dsp:nvSpPr>
        <dsp:cNvPr id="0" name=""/>
        <dsp:cNvSpPr/>
      </dsp:nvSpPr>
      <dsp:spPr>
        <a:xfrm>
          <a:off x="3914309" y="1018084"/>
          <a:ext cx="3015071" cy="753767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Damages the nerves and can lead to decreased muscle strength and eventually, muscle paralysis</a:t>
          </a:r>
        </a:p>
      </dsp:txBody>
      <dsp:txXfrm>
        <a:off x="3936386" y="1040161"/>
        <a:ext cx="2970917" cy="70961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74A1ED-0E0F-437F-BDE5-44CC45AF38A5}">
      <dsp:nvSpPr>
        <dsp:cNvPr id="0" name=""/>
        <dsp:cNvSpPr/>
      </dsp:nvSpPr>
      <dsp:spPr>
        <a:xfrm>
          <a:off x="2816066" y="1815818"/>
          <a:ext cx="2597467" cy="25974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Prevention of beriberi</a:t>
          </a:r>
        </a:p>
      </dsp:txBody>
      <dsp:txXfrm>
        <a:off x="3196456" y="2196208"/>
        <a:ext cx="1836687" cy="1836687"/>
      </dsp:txXfrm>
    </dsp:sp>
    <dsp:sp modelId="{3D640FAA-691A-45C2-9BA3-046FBEE03167}">
      <dsp:nvSpPr>
        <dsp:cNvPr id="0" name=""/>
        <dsp:cNvSpPr/>
      </dsp:nvSpPr>
      <dsp:spPr>
        <a:xfrm rot="12900000">
          <a:off x="1048123" y="1329610"/>
          <a:ext cx="2092257" cy="74027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DBE749-6D65-4BD6-9E3C-F321C5996AD0}">
      <dsp:nvSpPr>
        <dsp:cNvPr id="0" name=""/>
        <dsp:cNvSpPr/>
      </dsp:nvSpPr>
      <dsp:spPr>
        <a:xfrm>
          <a:off x="3516" y="112676"/>
          <a:ext cx="2467594" cy="19740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865" tIns="62865" rIns="62865" bIns="6286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/>
            <a:t>A diet with a good supply of vitamin B</a:t>
          </a:r>
          <a:r>
            <a:rPr lang="en-US" sz="3300" kern="1200" baseline="-25000" dirty="0"/>
            <a:t>1</a:t>
          </a:r>
        </a:p>
      </dsp:txBody>
      <dsp:txXfrm>
        <a:off x="61335" y="170495"/>
        <a:ext cx="2351956" cy="1858437"/>
      </dsp:txXfrm>
    </dsp:sp>
    <dsp:sp modelId="{95CA3C89-A84C-4531-9B14-E2356CA2ED1A}">
      <dsp:nvSpPr>
        <dsp:cNvPr id="0" name=""/>
        <dsp:cNvSpPr/>
      </dsp:nvSpPr>
      <dsp:spPr>
        <a:xfrm rot="19500000">
          <a:off x="5089219" y="1329610"/>
          <a:ext cx="2092257" cy="74027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DE36CB-4DC9-4019-8B34-FE0FA435E213}">
      <dsp:nvSpPr>
        <dsp:cNvPr id="0" name=""/>
        <dsp:cNvSpPr/>
      </dsp:nvSpPr>
      <dsp:spPr>
        <a:xfrm>
          <a:off x="5758489" y="112676"/>
          <a:ext cx="2467594" cy="19740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865" tIns="62865" rIns="62865" bIns="6286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/>
            <a:t>Adopt a balanced diet</a:t>
          </a:r>
        </a:p>
      </dsp:txBody>
      <dsp:txXfrm>
        <a:off x="5816308" y="170495"/>
        <a:ext cx="2351956" cy="185843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D1C834-1545-4471-8794-5EE2253540EA}">
      <dsp:nvSpPr>
        <dsp:cNvPr id="0" name=""/>
        <dsp:cNvSpPr/>
      </dsp:nvSpPr>
      <dsp:spPr>
        <a:xfrm>
          <a:off x="0" y="0"/>
          <a:ext cx="6583680" cy="995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/>
            <a:t>Inadequate intake of </a:t>
          </a:r>
          <a:r>
            <a:rPr lang="en-US" sz="2600" kern="1200" dirty="0" err="1"/>
            <a:t>folate</a:t>
          </a:r>
          <a:r>
            <a:rPr lang="en-US" sz="2600" kern="1200" dirty="0"/>
            <a:t> or folic acid</a:t>
          </a:r>
        </a:p>
      </dsp:txBody>
      <dsp:txXfrm>
        <a:off x="29163" y="29163"/>
        <a:ext cx="5425092" cy="937385"/>
      </dsp:txXfrm>
    </dsp:sp>
    <dsp:sp modelId="{7E604E14-9BBE-4E27-9B19-EBD2C6AD9CA6}">
      <dsp:nvSpPr>
        <dsp:cNvPr id="0" name=""/>
        <dsp:cNvSpPr/>
      </dsp:nvSpPr>
      <dsp:spPr>
        <a:xfrm>
          <a:off x="551383" y="1176750"/>
          <a:ext cx="6583680" cy="995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/>
            <a:t>Cells in the digestive system are not </a:t>
          </a:r>
          <a:r>
            <a:rPr lang="en-US" sz="2600" kern="1200" dirty="0" smtClean="0"/>
            <a:t>dividing properly</a:t>
          </a:r>
          <a:endParaRPr lang="en-US" sz="2600" kern="1200" dirty="0"/>
        </a:p>
      </dsp:txBody>
      <dsp:txXfrm>
        <a:off x="580546" y="1205913"/>
        <a:ext cx="5326758" cy="937385"/>
      </dsp:txXfrm>
    </dsp:sp>
    <dsp:sp modelId="{3BCC945A-0920-42D6-97BB-3FFA256F405B}">
      <dsp:nvSpPr>
        <dsp:cNvPr id="0" name=""/>
        <dsp:cNvSpPr/>
      </dsp:nvSpPr>
      <dsp:spPr>
        <a:xfrm>
          <a:off x="1094536" y="2353500"/>
          <a:ext cx="6583680" cy="995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/>
            <a:t>Other nutrients are not absorbed</a:t>
          </a:r>
        </a:p>
      </dsp:txBody>
      <dsp:txXfrm>
        <a:off x="1123699" y="2382663"/>
        <a:ext cx="5334987" cy="937385"/>
      </dsp:txXfrm>
    </dsp:sp>
    <dsp:sp modelId="{17D308D7-8A9D-4F84-A838-25F26215986F}">
      <dsp:nvSpPr>
        <dsp:cNvPr id="0" name=""/>
        <dsp:cNvSpPr/>
      </dsp:nvSpPr>
      <dsp:spPr>
        <a:xfrm>
          <a:off x="1645920" y="3530251"/>
          <a:ext cx="6583680" cy="995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/>
            <a:t>Loss of appetite, nausea, </a:t>
          </a:r>
          <a:r>
            <a:rPr lang="en-US" sz="2600" kern="1200" dirty="0" err="1"/>
            <a:t>diarrhoea</a:t>
          </a:r>
          <a:r>
            <a:rPr lang="en-US" sz="2600" kern="1200" dirty="0"/>
            <a:t> and soreness in the mouth</a:t>
          </a:r>
        </a:p>
      </dsp:txBody>
      <dsp:txXfrm>
        <a:off x="1675083" y="3559414"/>
        <a:ext cx="5326758" cy="937385"/>
      </dsp:txXfrm>
    </dsp:sp>
    <dsp:sp modelId="{A86FA7A8-7C5E-42F4-A977-64D42CB291DF}">
      <dsp:nvSpPr>
        <dsp:cNvPr id="0" name=""/>
        <dsp:cNvSpPr/>
      </dsp:nvSpPr>
      <dsp:spPr>
        <a:xfrm>
          <a:off x="5936467" y="762624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6082090" y="762624"/>
        <a:ext cx="355966" cy="487027"/>
      </dsp:txXfrm>
    </dsp:sp>
    <dsp:sp modelId="{F11F7C3E-22D7-41FB-8A1C-A4981114BD84}">
      <dsp:nvSpPr>
        <dsp:cNvPr id="0" name=""/>
        <dsp:cNvSpPr/>
      </dsp:nvSpPr>
      <dsp:spPr>
        <a:xfrm>
          <a:off x="6487850" y="1939375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6633473" y="1939375"/>
        <a:ext cx="355966" cy="487027"/>
      </dsp:txXfrm>
    </dsp:sp>
    <dsp:sp modelId="{85E4FF2A-9FAC-4E3D-A58D-8F97F5A82C08}">
      <dsp:nvSpPr>
        <dsp:cNvPr id="0" name=""/>
        <dsp:cNvSpPr/>
      </dsp:nvSpPr>
      <dsp:spPr>
        <a:xfrm>
          <a:off x="7031004" y="3116125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7176627" y="3116125"/>
        <a:ext cx="355966" cy="48702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D22D45-741A-4327-B9EE-B8B084E323DC}">
      <dsp:nvSpPr>
        <dsp:cNvPr id="0" name=""/>
        <dsp:cNvSpPr/>
      </dsp:nvSpPr>
      <dsp:spPr>
        <a:xfrm>
          <a:off x="0" y="0"/>
          <a:ext cx="6583680" cy="995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Inadequate intake of </a:t>
          </a:r>
          <a:r>
            <a:rPr lang="en-US" sz="2100" kern="1200" dirty="0" err="1"/>
            <a:t>folate</a:t>
          </a:r>
          <a:r>
            <a:rPr lang="en-US" sz="2100" kern="1200" dirty="0"/>
            <a:t> or folic acid</a:t>
          </a:r>
        </a:p>
      </dsp:txBody>
      <dsp:txXfrm>
        <a:off x="29163" y="29163"/>
        <a:ext cx="5425092" cy="937385"/>
      </dsp:txXfrm>
    </dsp:sp>
    <dsp:sp modelId="{2A405CE6-76E9-402F-ABCF-1905814C15DD}">
      <dsp:nvSpPr>
        <dsp:cNvPr id="0" name=""/>
        <dsp:cNvSpPr/>
      </dsp:nvSpPr>
      <dsp:spPr>
        <a:xfrm>
          <a:off x="551383" y="1176750"/>
          <a:ext cx="6583680" cy="995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solidFill>
                <a:schemeClr val="bg1"/>
              </a:solidFill>
            </a:rPr>
            <a:t>Red blood cells </a:t>
          </a:r>
          <a:r>
            <a:rPr lang="en-US" sz="2100" kern="1200" dirty="0">
              <a:solidFill>
                <a:schemeClr val="bg1"/>
              </a:solidFill>
            </a:rPr>
            <a:t>in the bone marrow are not dividing </a:t>
          </a:r>
          <a:r>
            <a:rPr lang="en-US" sz="2100" kern="1200" dirty="0" smtClean="0">
              <a:solidFill>
                <a:schemeClr val="bg1"/>
              </a:solidFill>
            </a:rPr>
            <a:t>and mature properly</a:t>
          </a:r>
          <a:endParaRPr lang="en-US" sz="2100" kern="1200" dirty="0">
            <a:solidFill>
              <a:schemeClr val="bg1"/>
            </a:solidFill>
          </a:endParaRPr>
        </a:p>
      </dsp:txBody>
      <dsp:txXfrm>
        <a:off x="580546" y="1205913"/>
        <a:ext cx="5326758" cy="937385"/>
      </dsp:txXfrm>
    </dsp:sp>
    <dsp:sp modelId="{C8452DE2-F227-44E4-9A32-E6298652D120}">
      <dsp:nvSpPr>
        <dsp:cNvPr id="0" name=""/>
        <dsp:cNvSpPr/>
      </dsp:nvSpPr>
      <dsp:spPr>
        <a:xfrm>
          <a:off x="1094536" y="2353500"/>
          <a:ext cx="6583680" cy="995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Red blood cells </a:t>
          </a:r>
          <a:r>
            <a:rPr lang="en-US" sz="2100" kern="1200" dirty="0">
              <a:solidFill>
                <a:schemeClr val="bg1"/>
              </a:solidFill>
            </a:rPr>
            <a:t>become very large and </a:t>
          </a:r>
          <a:r>
            <a:rPr lang="en-US" sz="2100" kern="1200" dirty="0" smtClean="0">
              <a:solidFill>
                <a:schemeClr val="bg1"/>
              </a:solidFill>
            </a:rPr>
            <a:t>are not </a:t>
          </a:r>
          <a:r>
            <a:rPr lang="en-US" sz="2100" kern="1200" dirty="0"/>
            <a:t>able to deliver enough oxygen </a:t>
          </a:r>
          <a:r>
            <a:rPr lang="en-US" sz="2100" kern="1200" dirty="0" smtClean="0"/>
            <a:t>around </a:t>
          </a:r>
          <a:r>
            <a:rPr lang="en-US" sz="2100" kern="1200" dirty="0"/>
            <a:t>the body</a:t>
          </a:r>
        </a:p>
      </dsp:txBody>
      <dsp:txXfrm>
        <a:off x="1123699" y="2382663"/>
        <a:ext cx="5334987" cy="937385"/>
      </dsp:txXfrm>
    </dsp:sp>
    <dsp:sp modelId="{B6467F05-C3DA-43A9-BBF1-4963F24EDEDD}">
      <dsp:nvSpPr>
        <dsp:cNvPr id="0" name=""/>
        <dsp:cNvSpPr/>
      </dsp:nvSpPr>
      <dsp:spPr>
        <a:xfrm>
          <a:off x="1645920" y="3530251"/>
          <a:ext cx="6583680" cy="995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0" i="0" kern="1200" dirty="0"/>
            <a:t>Shortness of breath, muscle weakness, extreme tiredness, a lack of energy</a:t>
          </a:r>
          <a:endParaRPr lang="en-US" sz="2100" kern="1200" dirty="0"/>
        </a:p>
      </dsp:txBody>
      <dsp:txXfrm>
        <a:off x="1675083" y="3559414"/>
        <a:ext cx="5326758" cy="937385"/>
      </dsp:txXfrm>
    </dsp:sp>
    <dsp:sp modelId="{81EA0D0E-FAA1-41C0-9D8B-1AC038AC0F28}">
      <dsp:nvSpPr>
        <dsp:cNvPr id="0" name=""/>
        <dsp:cNvSpPr/>
      </dsp:nvSpPr>
      <dsp:spPr>
        <a:xfrm>
          <a:off x="5936467" y="762624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6082090" y="762624"/>
        <a:ext cx="355966" cy="487027"/>
      </dsp:txXfrm>
    </dsp:sp>
    <dsp:sp modelId="{333A0186-7096-4F08-9569-2400DFF50B27}">
      <dsp:nvSpPr>
        <dsp:cNvPr id="0" name=""/>
        <dsp:cNvSpPr/>
      </dsp:nvSpPr>
      <dsp:spPr>
        <a:xfrm>
          <a:off x="6487850" y="1939375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6633473" y="1939375"/>
        <a:ext cx="355966" cy="487027"/>
      </dsp:txXfrm>
    </dsp:sp>
    <dsp:sp modelId="{212DCA9D-CBF9-462B-9A52-ACC40BD6A9AB}">
      <dsp:nvSpPr>
        <dsp:cNvPr id="0" name=""/>
        <dsp:cNvSpPr/>
      </dsp:nvSpPr>
      <dsp:spPr>
        <a:xfrm>
          <a:off x="7031004" y="3116125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7176627" y="3116125"/>
        <a:ext cx="355966" cy="48702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EA2DD1-4F0F-45AB-A86F-C631FD9210DD}">
      <dsp:nvSpPr>
        <dsp:cNvPr id="0" name=""/>
        <dsp:cNvSpPr/>
      </dsp:nvSpPr>
      <dsp:spPr>
        <a:xfrm>
          <a:off x="0" y="0"/>
          <a:ext cx="6583680" cy="995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>
              <a:solidFill>
                <a:schemeClr val="bg1"/>
              </a:solidFill>
            </a:rPr>
            <a:t>Very high demand of </a:t>
          </a:r>
          <a:r>
            <a:rPr lang="en-US" sz="2100" kern="1200" dirty="0" smtClean="0">
              <a:solidFill>
                <a:schemeClr val="bg1"/>
              </a:solidFill>
            </a:rPr>
            <a:t>folate or folic acid during  pregnancy </a:t>
          </a:r>
          <a:r>
            <a:rPr lang="en-US" sz="2100" kern="1200" dirty="0">
              <a:solidFill>
                <a:schemeClr val="bg1"/>
              </a:solidFill>
            </a:rPr>
            <a:t>(about 5 times more than normal)</a:t>
          </a:r>
        </a:p>
      </dsp:txBody>
      <dsp:txXfrm>
        <a:off x="29163" y="29163"/>
        <a:ext cx="5425092" cy="937385"/>
      </dsp:txXfrm>
    </dsp:sp>
    <dsp:sp modelId="{65782CBB-2258-448F-AD28-F8C6878F7C6A}">
      <dsp:nvSpPr>
        <dsp:cNvPr id="0" name=""/>
        <dsp:cNvSpPr/>
      </dsp:nvSpPr>
      <dsp:spPr>
        <a:xfrm>
          <a:off x="551383" y="1176750"/>
          <a:ext cx="6583680" cy="995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Pregnant women do not have adequate intake of </a:t>
          </a:r>
          <a:r>
            <a:rPr lang="en-US" sz="2100" kern="1200" dirty="0" err="1"/>
            <a:t>folate</a:t>
          </a:r>
          <a:r>
            <a:rPr lang="en-US" sz="2100" kern="1200" dirty="0"/>
            <a:t> or folic acid before conception</a:t>
          </a:r>
        </a:p>
      </dsp:txBody>
      <dsp:txXfrm>
        <a:off x="580546" y="1205913"/>
        <a:ext cx="5326758" cy="937385"/>
      </dsp:txXfrm>
    </dsp:sp>
    <dsp:sp modelId="{1BB26D42-3806-40A0-80D8-236A41F8390A}">
      <dsp:nvSpPr>
        <dsp:cNvPr id="0" name=""/>
        <dsp:cNvSpPr/>
      </dsp:nvSpPr>
      <dsp:spPr>
        <a:xfrm>
          <a:off x="1094536" y="2353500"/>
          <a:ext cx="6583680" cy="995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Improper development of embryo during early stage of pregnancy</a:t>
          </a:r>
        </a:p>
      </dsp:txBody>
      <dsp:txXfrm>
        <a:off x="1123699" y="2382663"/>
        <a:ext cx="5334987" cy="937385"/>
      </dsp:txXfrm>
    </dsp:sp>
    <dsp:sp modelId="{F13C56FA-7D97-4107-82FA-DE0BAA2D2D74}">
      <dsp:nvSpPr>
        <dsp:cNvPr id="0" name=""/>
        <dsp:cNvSpPr/>
      </dsp:nvSpPr>
      <dsp:spPr>
        <a:xfrm>
          <a:off x="1645920" y="3530251"/>
          <a:ext cx="6583680" cy="995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100" kern="1200" dirty="0"/>
            <a:t>Spina bifida </a:t>
          </a:r>
          <a:r>
            <a:rPr lang="en-US" altLang="zh-HK" sz="2100" kern="1200" dirty="0" smtClean="0"/>
            <a:t>occurs in </a:t>
          </a:r>
          <a:r>
            <a:rPr lang="en-US" altLang="zh-HK" sz="2100" kern="1200" dirty="0" err="1" smtClean="0"/>
            <a:t>foetus</a:t>
          </a:r>
          <a:endParaRPr lang="en-US" altLang="zh-HK" sz="2100" kern="1200" dirty="0" smtClean="0"/>
        </a:p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– </a:t>
          </a:r>
          <a:r>
            <a:rPr lang="en-US" sz="2100" kern="1200" dirty="0"/>
            <a:t>a congenital deformity in the spine </a:t>
          </a:r>
          <a:r>
            <a:rPr lang="en-US" sz="2100" kern="1200" dirty="0" smtClean="0"/>
            <a:t> </a:t>
          </a:r>
          <a:endParaRPr lang="en-US" sz="2100" kern="1200" dirty="0"/>
        </a:p>
      </dsp:txBody>
      <dsp:txXfrm>
        <a:off x="1675083" y="3559414"/>
        <a:ext cx="5326758" cy="937385"/>
      </dsp:txXfrm>
    </dsp:sp>
    <dsp:sp modelId="{240F4C16-B38C-4865-A94F-520190564CF8}">
      <dsp:nvSpPr>
        <dsp:cNvPr id="0" name=""/>
        <dsp:cNvSpPr/>
      </dsp:nvSpPr>
      <dsp:spPr>
        <a:xfrm>
          <a:off x="5936467" y="762624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6082090" y="762624"/>
        <a:ext cx="355966" cy="487027"/>
      </dsp:txXfrm>
    </dsp:sp>
    <dsp:sp modelId="{68894D81-7DE0-4DD8-B9E7-28FF461773BD}">
      <dsp:nvSpPr>
        <dsp:cNvPr id="0" name=""/>
        <dsp:cNvSpPr/>
      </dsp:nvSpPr>
      <dsp:spPr>
        <a:xfrm>
          <a:off x="6487850" y="1939375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6633473" y="1939375"/>
        <a:ext cx="355966" cy="487027"/>
      </dsp:txXfrm>
    </dsp:sp>
    <dsp:sp modelId="{DD17610E-329A-446A-A90D-EF82829235A6}">
      <dsp:nvSpPr>
        <dsp:cNvPr id="0" name=""/>
        <dsp:cNvSpPr/>
      </dsp:nvSpPr>
      <dsp:spPr>
        <a:xfrm>
          <a:off x="7031004" y="3116125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7176627" y="3116125"/>
        <a:ext cx="355966" cy="48702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6A7A32-E78A-41B3-A1E1-3CD760389D1C}">
      <dsp:nvSpPr>
        <dsp:cNvPr id="0" name=""/>
        <dsp:cNvSpPr/>
      </dsp:nvSpPr>
      <dsp:spPr>
        <a:xfrm>
          <a:off x="2957" y="824"/>
          <a:ext cx="8223684" cy="10508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kern="1200" dirty="0"/>
            <a:t>Inadequate intake of vitamin C</a:t>
          </a:r>
        </a:p>
      </dsp:txBody>
      <dsp:txXfrm>
        <a:off x="33735" y="31602"/>
        <a:ext cx="8162128" cy="989271"/>
      </dsp:txXfrm>
    </dsp:sp>
    <dsp:sp modelId="{B215FD6C-9C56-44EF-BCB1-6DAF8036F1F1}">
      <dsp:nvSpPr>
        <dsp:cNvPr id="0" name=""/>
        <dsp:cNvSpPr/>
      </dsp:nvSpPr>
      <dsp:spPr>
        <a:xfrm>
          <a:off x="2957" y="1158653"/>
          <a:ext cx="3249373" cy="10508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err="1"/>
            <a:t>Anaemia</a:t>
          </a:r>
          <a:endParaRPr lang="en-US" sz="2700" kern="1200" dirty="0"/>
        </a:p>
      </dsp:txBody>
      <dsp:txXfrm>
        <a:off x="33735" y="1189431"/>
        <a:ext cx="3187817" cy="989271"/>
      </dsp:txXfrm>
    </dsp:sp>
    <dsp:sp modelId="{206FC44E-4F22-4737-8C2A-AA8DF7B5B33E}">
      <dsp:nvSpPr>
        <dsp:cNvPr id="0" name=""/>
        <dsp:cNvSpPr/>
      </dsp:nvSpPr>
      <dsp:spPr>
        <a:xfrm>
          <a:off x="2957" y="2316481"/>
          <a:ext cx="1591270" cy="10508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Tiredness</a:t>
          </a:r>
        </a:p>
      </dsp:txBody>
      <dsp:txXfrm>
        <a:off x="33735" y="2347259"/>
        <a:ext cx="1529714" cy="989271"/>
      </dsp:txXfrm>
    </dsp:sp>
    <dsp:sp modelId="{09760707-6E48-40ED-93BC-DBAC5DB56681}">
      <dsp:nvSpPr>
        <dsp:cNvPr id="0" name=""/>
        <dsp:cNvSpPr/>
      </dsp:nvSpPr>
      <dsp:spPr>
        <a:xfrm>
          <a:off x="1661061" y="2316481"/>
          <a:ext cx="1591270" cy="10508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Weakness</a:t>
          </a:r>
        </a:p>
      </dsp:txBody>
      <dsp:txXfrm>
        <a:off x="1691839" y="2347259"/>
        <a:ext cx="1529714" cy="989271"/>
      </dsp:txXfrm>
    </dsp:sp>
    <dsp:sp modelId="{25AE73F5-6081-4223-9FB9-F89F6A57418E}">
      <dsp:nvSpPr>
        <dsp:cNvPr id="0" name=""/>
        <dsp:cNvSpPr/>
      </dsp:nvSpPr>
      <dsp:spPr>
        <a:xfrm>
          <a:off x="3385998" y="1158653"/>
          <a:ext cx="4840644" cy="10508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/>
            <a:t>Inadequate formation of collagen</a:t>
          </a:r>
        </a:p>
      </dsp:txBody>
      <dsp:txXfrm>
        <a:off x="3416776" y="1189431"/>
        <a:ext cx="4779088" cy="989271"/>
      </dsp:txXfrm>
    </dsp:sp>
    <dsp:sp modelId="{8E19F143-B6B8-4D96-BEAE-2560DEAADA7D}">
      <dsp:nvSpPr>
        <dsp:cNvPr id="0" name=""/>
        <dsp:cNvSpPr/>
      </dsp:nvSpPr>
      <dsp:spPr>
        <a:xfrm>
          <a:off x="3385998" y="2316481"/>
          <a:ext cx="4840644" cy="10508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Scurvy</a:t>
          </a:r>
        </a:p>
      </dsp:txBody>
      <dsp:txXfrm>
        <a:off x="3416776" y="2347259"/>
        <a:ext cx="4779088" cy="989271"/>
      </dsp:txXfrm>
    </dsp:sp>
    <dsp:sp modelId="{2C9D3031-6FD5-4126-91F3-A2A6F94CF86C}">
      <dsp:nvSpPr>
        <dsp:cNvPr id="0" name=""/>
        <dsp:cNvSpPr/>
      </dsp:nvSpPr>
      <dsp:spPr>
        <a:xfrm>
          <a:off x="3385998" y="3474310"/>
          <a:ext cx="1591270" cy="10508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Bleeding gums</a:t>
          </a:r>
        </a:p>
      </dsp:txBody>
      <dsp:txXfrm>
        <a:off x="3416776" y="3505088"/>
        <a:ext cx="1529714" cy="989271"/>
      </dsp:txXfrm>
    </dsp:sp>
    <dsp:sp modelId="{CE346E02-29C2-4FBA-957D-E2A007D4D639}">
      <dsp:nvSpPr>
        <dsp:cNvPr id="0" name=""/>
        <dsp:cNvSpPr/>
      </dsp:nvSpPr>
      <dsp:spPr>
        <a:xfrm>
          <a:off x="5010685" y="3474310"/>
          <a:ext cx="1591270" cy="10508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Poor wound healing</a:t>
          </a:r>
        </a:p>
      </dsp:txBody>
      <dsp:txXfrm>
        <a:off x="5041463" y="3505088"/>
        <a:ext cx="1529714" cy="989271"/>
      </dsp:txXfrm>
    </dsp:sp>
    <dsp:sp modelId="{EC2A1435-5CF2-420D-8982-0AAC8D12332E}">
      <dsp:nvSpPr>
        <dsp:cNvPr id="0" name=""/>
        <dsp:cNvSpPr/>
      </dsp:nvSpPr>
      <dsp:spPr>
        <a:xfrm>
          <a:off x="6635372" y="3474310"/>
          <a:ext cx="1591270" cy="10508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Damage to bone and other tissues</a:t>
          </a:r>
        </a:p>
      </dsp:txBody>
      <dsp:txXfrm>
        <a:off x="6666150" y="3505088"/>
        <a:ext cx="1529714" cy="98927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9B9262-ACF2-459F-8BAE-60B65F9E2D08}">
      <dsp:nvSpPr>
        <dsp:cNvPr id="0" name=""/>
        <dsp:cNvSpPr/>
      </dsp:nvSpPr>
      <dsp:spPr>
        <a:xfrm>
          <a:off x="0" y="0"/>
          <a:ext cx="6995160" cy="13577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716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/>
            <a:t>Shortage of vitamin D </a:t>
          </a:r>
        </a:p>
      </dsp:txBody>
      <dsp:txXfrm>
        <a:off x="39768" y="39768"/>
        <a:ext cx="5530000" cy="1278252"/>
      </dsp:txXfrm>
    </dsp:sp>
    <dsp:sp modelId="{52A852B5-80C6-4A00-B36C-D9D498A35808}">
      <dsp:nvSpPr>
        <dsp:cNvPr id="0" name=""/>
        <dsp:cNvSpPr/>
      </dsp:nvSpPr>
      <dsp:spPr>
        <a:xfrm>
          <a:off x="617219" y="1584087"/>
          <a:ext cx="6995160" cy="13577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/>
            <a:t>Poor calcium absorption from food</a:t>
          </a:r>
        </a:p>
      </dsp:txBody>
      <dsp:txXfrm>
        <a:off x="656987" y="1623855"/>
        <a:ext cx="5415841" cy="1278252"/>
      </dsp:txXfrm>
    </dsp:sp>
    <dsp:sp modelId="{CC421E4A-FF51-45FD-9117-558DC19FFA03}">
      <dsp:nvSpPr>
        <dsp:cNvPr id="0" name=""/>
        <dsp:cNvSpPr/>
      </dsp:nvSpPr>
      <dsp:spPr>
        <a:xfrm>
          <a:off x="1234439" y="3168174"/>
          <a:ext cx="6995160" cy="13577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>
              <a:solidFill>
                <a:schemeClr val="bg1"/>
              </a:solidFill>
            </a:rPr>
            <a:t>Bones </a:t>
          </a:r>
          <a:r>
            <a:rPr lang="en-US" sz="3500" kern="1200" dirty="0" smtClean="0">
              <a:solidFill>
                <a:schemeClr val="bg1"/>
              </a:solidFill>
            </a:rPr>
            <a:t>become soft </a:t>
          </a:r>
          <a:r>
            <a:rPr lang="en-US" sz="3500" kern="1200" dirty="0">
              <a:solidFill>
                <a:schemeClr val="bg1"/>
              </a:solidFill>
            </a:rPr>
            <a:t>and </a:t>
          </a:r>
          <a:r>
            <a:rPr lang="en-US" sz="3500" kern="1200" dirty="0"/>
            <a:t>bend out of </a:t>
          </a:r>
          <a:r>
            <a:rPr lang="en-US" sz="3500" kern="1200" dirty="0" smtClean="0"/>
            <a:t>shape</a:t>
          </a:r>
          <a:endParaRPr lang="en-US" sz="3500" kern="1200" dirty="0"/>
        </a:p>
      </dsp:txBody>
      <dsp:txXfrm>
        <a:off x="1274207" y="3207942"/>
        <a:ext cx="5415841" cy="1278252"/>
      </dsp:txXfrm>
    </dsp:sp>
    <dsp:sp modelId="{663E37A8-E230-4B4D-BA65-B0C60846607A}">
      <dsp:nvSpPr>
        <dsp:cNvPr id="0" name=""/>
        <dsp:cNvSpPr/>
      </dsp:nvSpPr>
      <dsp:spPr>
        <a:xfrm>
          <a:off x="6112597" y="1029656"/>
          <a:ext cx="882562" cy="88256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6311173" y="1029656"/>
        <a:ext cx="485410" cy="664128"/>
      </dsp:txXfrm>
    </dsp:sp>
    <dsp:sp modelId="{AE175F37-E724-41FB-8463-96FC0930F709}">
      <dsp:nvSpPr>
        <dsp:cNvPr id="0" name=""/>
        <dsp:cNvSpPr/>
      </dsp:nvSpPr>
      <dsp:spPr>
        <a:xfrm>
          <a:off x="6729817" y="2604691"/>
          <a:ext cx="882562" cy="88256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6928393" y="2604691"/>
        <a:ext cx="485410" cy="6641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1369CD-B095-431E-89B9-39139FC76952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B7DCFD-6E23-48D5-947E-B262FDA0C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66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B7DCFD-6E23-48D5-947E-B262FDA0C705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25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A62E7-3088-4EAD-9661-DA6C13A12758}" type="datetime1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980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B8A5A-B11F-4232-818B-9503C08F81C2}" type="datetime1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944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BD052-1E67-4C17-A73C-989662C51447}" type="datetime1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90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7FBE2-FC04-422C-8C84-FA61D905BC63}" type="datetime1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65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EC13-4B3F-4142-9043-C72AF7A663F8}" type="datetime1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93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1ECA5-52D1-486B-9B89-314814321A17}" type="datetime1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249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7AEEB-70C1-4E43-B80E-A95193DA47F1}" type="datetime1">
              <a:rPr lang="en-US" smtClean="0"/>
              <a:t>9/16/2021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077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080EE-0256-43C2-8719-F2F7CD0D91FE}" type="datetime1">
              <a:rPr lang="en-US" smtClean="0"/>
              <a:t>9/16/2021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979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B3701-15D5-4B62-8813-83C1B1F232B2}" type="datetime1">
              <a:rPr lang="en-US" smtClean="0"/>
              <a:t>9/16/2021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93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F6E01-06A1-4B89-AA15-CEE16DD50853}" type="datetime1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057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F700E-5E85-4937-A8B9-961D263B106D}" type="datetime1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123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41CBE-C332-4CFF-9D56-BBC42B9A6B6C}" type="datetime1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678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Nutrition and Health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Micronutrients - Vitamins</a:t>
            </a:r>
          </a:p>
        </p:txBody>
      </p:sp>
    </p:spTree>
    <p:extLst>
      <p:ext uri="{BB962C8B-B14F-4D97-AF65-F5344CB8AC3E}">
        <p14:creationId xmlns:p14="http://schemas.microsoft.com/office/powerpoint/2010/main" val="400829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Vitamin B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82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Vitamin 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75615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Scientists originally thought there was only one </a:t>
            </a:r>
            <a:r>
              <a:rPr lang="en-US" dirty="0" smtClean="0"/>
              <a:t>vitamin B, </a:t>
            </a:r>
            <a:r>
              <a:rPr lang="en-US" dirty="0"/>
              <a:t>but then discovered that there were several more that had similar </a:t>
            </a:r>
            <a:r>
              <a:rPr lang="en-US" dirty="0" smtClean="0"/>
              <a:t>functions </a:t>
            </a:r>
            <a:r>
              <a:rPr lang="en-US" dirty="0"/>
              <a:t>in the </a:t>
            </a:r>
            <a:r>
              <a:rPr lang="en-US" dirty="0" smtClean="0"/>
              <a:t>body</a:t>
            </a:r>
            <a:endParaRPr lang="en-US" strike="sngStrike" dirty="0"/>
          </a:p>
          <a:p>
            <a:r>
              <a:rPr lang="en-US" dirty="0" smtClean="0"/>
              <a:t>They are all </a:t>
            </a:r>
            <a:r>
              <a:rPr lang="en-US" dirty="0"/>
              <a:t>grouped together and are </a:t>
            </a:r>
            <a:r>
              <a:rPr lang="en-US" dirty="0" smtClean="0"/>
              <a:t>known </a:t>
            </a:r>
            <a:r>
              <a:rPr lang="en-US" dirty="0"/>
              <a:t>as the “vitamin B complex</a:t>
            </a:r>
            <a:r>
              <a:rPr lang="en-US" dirty="0" smtClean="0"/>
              <a:t>”, such as</a:t>
            </a:r>
          </a:p>
          <a:p>
            <a:pPr marL="893763">
              <a:buFontTx/>
              <a:buChar char="-"/>
            </a:pPr>
            <a:r>
              <a:rPr lang="en-US" dirty="0" smtClean="0"/>
              <a:t>vitamin B</a:t>
            </a:r>
            <a:r>
              <a:rPr lang="en-US" baseline="-25000" dirty="0"/>
              <a:t>1</a:t>
            </a:r>
            <a:r>
              <a:rPr lang="en-US" dirty="0" smtClean="0"/>
              <a:t> (thiamine)</a:t>
            </a:r>
          </a:p>
          <a:p>
            <a:pPr marL="893763">
              <a:buFontTx/>
              <a:buChar char="-"/>
            </a:pPr>
            <a:r>
              <a:rPr lang="en-US" dirty="0" smtClean="0"/>
              <a:t>vitamin B</a:t>
            </a:r>
            <a:r>
              <a:rPr lang="en-US" baseline="-25000" dirty="0"/>
              <a:t>2</a:t>
            </a:r>
            <a:r>
              <a:rPr lang="en-US" dirty="0" smtClean="0"/>
              <a:t> (riboflavin)</a:t>
            </a:r>
          </a:p>
          <a:p>
            <a:pPr marL="893763">
              <a:buFontTx/>
              <a:buChar char="-"/>
            </a:pPr>
            <a:r>
              <a:rPr lang="en-US" dirty="0" smtClean="0"/>
              <a:t>vitamin B</a:t>
            </a:r>
            <a:r>
              <a:rPr lang="en-US" baseline="-25000" dirty="0"/>
              <a:t>3</a:t>
            </a:r>
            <a:r>
              <a:rPr lang="en-US" dirty="0" smtClean="0"/>
              <a:t> (niacin)</a:t>
            </a:r>
          </a:p>
          <a:p>
            <a:pPr marL="893763">
              <a:buFontTx/>
              <a:buChar char="-"/>
            </a:pPr>
            <a:r>
              <a:rPr lang="en-US" dirty="0" smtClean="0"/>
              <a:t>vitamin B</a:t>
            </a:r>
            <a:r>
              <a:rPr lang="en-US" baseline="-25000" dirty="0"/>
              <a:t>6</a:t>
            </a:r>
            <a:r>
              <a:rPr lang="en-US" dirty="0" smtClean="0"/>
              <a:t> (pyridoxine)</a:t>
            </a:r>
          </a:p>
          <a:p>
            <a:pPr marL="893763">
              <a:buFontTx/>
              <a:buChar char="-"/>
            </a:pPr>
            <a:r>
              <a:rPr lang="en-US" altLang="zh-HK" dirty="0"/>
              <a:t>vitamin B</a:t>
            </a:r>
            <a:r>
              <a:rPr lang="en-US" altLang="zh-HK" baseline="-25000" dirty="0"/>
              <a:t>9 </a:t>
            </a:r>
            <a:r>
              <a:rPr lang="en-US" altLang="zh-HK" dirty="0"/>
              <a:t>(</a:t>
            </a:r>
            <a:r>
              <a:rPr lang="en-US" altLang="zh-HK" dirty="0" smtClean="0"/>
              <a:t>folate)</a:t>
            </a:r>
            <a:endParaRPr lang="en-US" altLang="zh-HK" dirty="0"/>
          </a:p>
          <a:p>
            <a:pPr marL="893763">
              <a:buFontTx/>
              <a:buChar char="-"/>
            </a:pPr>
            <a:r>
              <a:rPr lang="en-US" dirty="0" smtClean="0"/>
              <a:t>vitamin B</a:t>
            </a:r>
            <a:r>
              <a:rPr lang="en-US" baseline="-25000" dirty="0"/>
              <a:t>12</a:t>
            </a:r>
            <a:r>
              <a:rPr lang="en-US" dirty="0" smtClean="0"/>
              <a:t> (cobalamin)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96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of </a:t>
            </a:r>
            <a:r>
              <a:rPr lang="en-US" dirty="0" smtClean="0"/>
              <a:t>Vitamin </a:t>
            </a:r>
            <a:r>
              <a:rPr lang="en-US" dirty="0"/>
              <a:t>B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 smtClean="0"/>
              <a:t>(Thiamine)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Helps release </a:t>
            </a:r>
            <a:r>
              <a:rPr lang="en-US" dirty="0"/>
              <a:t>energy from carbohydrates</a:t>
            </a:r>
          </a:p>
          <a:p>
            <a:r>
              <a:rPr lang="en-US" altLang="zh-HK" dirty="0" smtClean="0"/>
              <a:t>Helps </a:t>
            </a:r>
            <a:r>
              <a:rPr lang="en-US" dirty="0" smtClean="0"/>
              <a:t>the </a:t>
            </a:r>
            <a:r>
              <a:rPr lang="en-US" dirty="0"/>
              <a:t>body </a:t>
            </a:r>
            <a:r>
              <a:rPr lang="en-US" dirty="0" smtClean="0"/>
              <a:t>grow</a:t>
            </a:r>
            <a:endParaRPr lang="en-US" dirty="0"/>
          </a:p>
          <a:p>
            <a:r>
              <a:rPr lang="en-US" altLang="zh-HK" dirty="0" smtClean="0"/>
              <a:t>Helps </a:t>
            </a:r>
            <a:r>
              <a:rPr lang="en-US" dirty="0" smtClean="0"/>
              <a:t>the </a:t>
            </a:r>
            <a:r>
              <a:rPr lang="en-US" dirty="0"/>
              <a:t>nerves </a:t>
            </a:r>
            <a:r>
              <a:rPr lang="en-US" dirty="0" smtClean="0"/>
              <a:t>work </a:t>
            </a:r>
            <a:r>
              <a:rPr lang="en-US" dirty="0"/>
              <a:t>properly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21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</a:t>
            </a:r>
            <a:r>
              <a:rPr lang="en-US" dirty="0" smtClean="0"/>
              <a:t>Vitamin </a:t>
            </a:r>
            <a:r>
              <a:rPr lang="en-US" dirty="0"/>
              <a:t>B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 smtClean="0"/>
              <a:t>(Thiamine)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Vitamin B</a:t>
            </a:r>
            <a:r>
              <a:rPr lang="en-US" baseline="-25000" dirty="0"/>
              <a:t>1</a:t>
            </a:r>
            <a:r>
              <a:rPr lang="en-US" dirty="0"/>
              <a:t> is not stored in the body, so </a:t>
            </a:r>
            <a:r>
              <a:rPr lang="en-US" dirty="0" smtClean="0"/>
              <a:t>a continuous daily </a:t>
            </a:r>
            <a:r>
              <a:rPr lang="en-US" dirty="0"/>
              <a:t>supply is needed </a:t>
            </a:r>
            <a:endParaRPr lang="en-US" dirty="0" smtClean="0"/>
          </a:p>
          <a:p>
            <a:r>
              <a:rPr lang="en-US" dirty="0" smtClean="0"/>
              <a:t>Foods that provide vitamin </a:t>
            </a:r>
            <a:r>
              <a:rPr lang="en-US" dirty="0"/>
              <a:t>B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/>
              <a:t>cereals such as wheat and rice (especially whole grain) and cereal </a:t>
            </a:r>
            <a:r>
              <a:rPr lang="en-US" dirty="0" smtClean="0"/>
              <a:t>products</a:t>
            </a:r>
            <a:endParaRPr lang="en-US" strike="sngStrike" dirty="0"/>
          </a:p>
          <a:p>
            <a:pPr lvl="1"/>
            <a:r>
              <a:rPr lang="en-US" dirty="0" smtClean="0"/>
              <a:t>meat </a:t>
            </a:r>
            <a:r>
              <a:rPr lang="en-US" altLang="zh-HK" dirty="0"/>
              <a:t>(especially </a:t>
            </a:r>
            <a:r>
              <a:rPr lang="en-US" altLang="zh-HK" dirty="0" smtClean="0"/>
              <a:t>pork, bacon and ham) </a:t>
            </a:r>
            <a:r>
              <a:rPr lang="en-US" dirty="0" smtClean="0"/>
              <a:t>and offal </a:t>
            </a:r>
            <a:r>
              <a:rPr lang="en-US" altLang="zh-HK" dirty="0"/>
              <a:t>(especially </a:t>
            </a:r>
            <a:r>
              <a:rPr lang="en-US" dirty="0" smtClean="0"/>
              <a:t>liver</a:t>
            </a:r>
            <a:r>
              <a:rPr lang="en-US" dirty="0"/>
              <a:t>, </a:t>
            </a:r>
            <a:r>
              <a:rPr lang="en-US" dirty="0" smtClean="0"/>
              <a:t>kidney</a:t>
            </a:r>
            <a:r>
              <a:rPr lang="en-US" altLang="zh-HK" dirty="0"/>
              <a:t> and </a:t>
            </a:r>
            <a:r>
              <a:rPr lang="en-US" dirty="0" smtClean="0"/>
              <a:t>heart)</a:t>
            </a:r>
            <a:endParaRPr lang="en-US" strike="sngStrike" dirty="0"/>
          </a:p>
          <a:p>
            <a:pPr lvl="1"/>
            <a:r>
              <a:rPr lang="en-US" dirty="0"/>
              <a:t>eggs, fish </a:t>
            </a:r>
            <a:r>
              <a:rPr lang="en-US" dirty="0" smtClean="0"/>
              <a:t>roe</a:t>
            </a:r>
            <a:endParaRPr lang="en-US" strike="sngStrike" dirty="0"/>
          </a:p>
          <a:p>
            <a:pPr lvl="1"/>
            <a:r>
              <a:rPr lang="en-US" dirty="0"/>
              <a:t>milk and dairy </a:t>
            </a:r>
            <a:r>
              <a:rPr lang="en-US" dirty="0" smtClean="0"/>
              <a:t>products</a:t>
            </a:r>
            <a:endParaRPr lang="en-US" strike="sngStrike" dirty="0"/>
          </a:p>
          <a:p>
            <a:pPr lvl="1"/>
            <a:r>
              <a:rPr lang="en-US" dirty="0"/>
              <a:t>seeds, nuts, </a:t>
            </a:r>
            <a:r>
              <a:rPr lang="en-US" dirty="0" smtClean="0"/>
              <a:t>beans</a:t>
            </a:r>
            <a:endParaRPr lang="en-US" strike="sngStrik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73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1496258"/>
              </p:ext>
            </p:extLst>
          </p:nvPr>
        </p:nvGraphicFramePr>
        <p:xfrm>
          <a:off x="539010" y="2132856"/>
          <a:ext cx="7813424" cy="19635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9662557"/>
              </p:ext>
            </p:extLst>
          </p:nvPr>
        </p:nvGraphicFramePr>
        <p:xfrm>
          <a:off x="945926" y="4592664"/>
          <a:ext cx="7406508" cy="1772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2727129" y="4051438"/>
            <a:ext cx="545984" cy="576064"/>
            <a:chOff x="6333861" y="799774"/>
            <a:chExt cx="661298" cy="661298"/>
          </a:xfrm>
        </p:grpSpPr>
        <p:sp>
          <p:nvSpPr>
            <p:cNvPr id="8" name="Down Arrow 7"/>
            <p:cNvSpPr/>
            <p:nvPr/>
          </p:nvSpPr>
          <p:spPr>
            <a:xfrm>
              <a:off x="6333861" y="799774"/>
              <a:ext cx="661298" cy="661298"/>
            </a:xfrm>
            <a:prstGeom prst="downArrow">
              <a:avLst>
                <a:gd name="adj1" fmla="val 55000"/>
                <a:gd name="adj2" fmla="val 45000"/>
              </a:avLst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Down Arrow 4"/>
            <p:cNvSpPr/>
            <p:nvPr/>
          </p:nvSpPr>
          <p:spPr>
            <a:xfrm>
              <a:off x="6482653" y="799774"/>
              <a:ext cx="363714" cy="4976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3000" kern="120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6007216" y="4037516"/>
            <a:ext cx="545984" cy="576064"/>
            <a:chOff x="6333861" y="799774"/>
            <a:chExt cx="661298" cy="661298"/>
          </a:xfrm>
        </p:grpSpPr>
        <p:sp>
          <p:nvSpPr>
            <p:cNvPr id="11" name="Down Arrow 10"/>
            <p:cNvSpPr/>
            <p:nvPr/>
          </p:nvSpPr>
          <p:spPr>
            <a:xfrm>
              <a:off x="6333861" y="799774"/>
              <a:ext cx="661298" cy="661298"/>
            </a:xfrm>
            <a:prstGeom prst="downArrow">
              <a:avLst>
                <a:gd name="adj1" fmla="val 55000"/>
                <a:gd name="adj2" fmla="val 45000"/>
              </a:avLst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Down Arrow 4"/>
            <p:cNvSpPr/>
            <p:nvPr/>
          </p:nvSpPr>
          <p:spPr>
            <a:xfrm>
              <a:off x="6482653" y="799774"/>
              <a:ext cx="363714" cy="4976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3000" kern="1200"/>
            </a:p>
          </p:txBody>
        </p:sp>
      </p:grpSp>
      <p:sp>
        <p:nvSpPr>
          <p:cNvPr id="13" name="Title 1"/>
          <p:cNvSpPr txBox="1">
            <a:spLocks/>
          </p:cNvSpPr>
          <p:nvPr/>
        </p:nvSpPr>
        <p:spPr>
          <a:xfrm>
            <a:off x="611560" y="33495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Deficiency of Vitamin B</a:t>
            </a:r>
            <a:r>
              <a:rPr lang="en-US" baseline="-25000" dirty="0" smtClean="0"/>
              <a:t>1</a:t>
            </a:r>
            <a:r>
              <a:rPr lang="en-US" dirty="0" smtClean="0"/>
              <a:t> (Thiamine)</a:t>
            </a:r>
            <a:endParaRPr lang="en-US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457200" y="1473926"/>
            <a:ext cx="83839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Deficiency of vitamin B</a:t>
            </a:r>
            <a:r>
              <a:rPr lang="en-US" baseline="-25000" dirty="0" smtClean="0"/>
              <a:t>1 </a:t>
            </a:r>
            <a:r>
              <a:rPr lang="en-US" dirty="0" smtClean="0"/>
              <a:t>can cause beriberi</a:t>
            </a:r>
            <a:endParaRPr lang="en-US" baseline="-25000" dirty="0" smtClean="0"/>
          </a:p>
        </p:txBody>
      </p:sp>
    </p:spTree>
    <p:extLst>
      <p:ext uri="{BB962C8B-B14F-4D97-AF65-F5344CB8AC3E}">
        <p14:creationId xmlns:p14="http://schemas.microsoft.com/office/powerpoint/2010/main" val="817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Beriberi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831741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65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of </a:t>
            </a:r>
            <a:r>
              <a:rPr lang="en-US" dirty="0" smtClean="0"/>
              <a:t>Vitamin </a:t>
            </a:r>
            <a:r>
              <a:rPr lang="en-US" dirty="0"/>
              <a:t>B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 smtClean="0"/>
              <a:t>(Riboflavin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Helps release </a:t>
            </a:r>
            <a:r>
              <a:rPr lang="en-US" dirty="0"/>
              <a:t>energy from carbohydrates, fats and </a:t>
            </a:r>
            <a:r>
              <a:rPr lang="en-US" dirty="0" smtClean="0"/>
              <a:t>proteins</a:t>
            </a:r>
            <a:endParaRPr lang="en-US" strike="sngStrike" dirty="0"/>
          </a:p>
          <a:p>
            <a:r>
              <a:rPr lang="en-US" dirty="0" smtClean="0"/>
              <a:t>Needed </a:t>
            </a:r>
            <a:r>
              <a:rPr lang="en-US" dirty="0"/>
              <a:t>for growth in </a:t>
            </a:r>
            <a:r>
              <a:rPr lang="en-US" dirty="0" smtClean="0"/>
              <a:t>children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74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</a:t>
            </a:r>
            <a:r>
              <a:rPr lang="en-US" dirty="0" smtClean="0"/>
              <a:t>Vitamin </a:t>
            </a:r>
            <a:r>
              <a:rPr lang="en-US" dirty="0"/>
              <a:t>B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 smtClean="0"/>
              <a:t>(Riboflavin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Foods that provide v</a:t>
            </a:r>
            <a:r>
              <a:rPr lang="en-US" altLang="zh-HK" dirty="0" smtClean="0"/>
              <a:t>itamin B</a:t>
            </a:r>
            <a:r>
              <a:rPr lang="en-US" altLang="zh-HK" baseline="-25000" dirty="0" smtClean="0"/>
              <a:t>2</a:t>
            </a:r>
            <a:r>
              <a:rPr lang="en-US" altLang="zh-HK" dirty="0" smtClean="0"/>
              <a:t>:</a:t>
            </a:r>
            <a:endParaRPr lang="en-US" altLang="zh-HK" dirty="0"/>
          </a:p>
          <a:p>
            <a:pPr lvl="1"/>
            <a:r>
              <a:rPr lang="en-US" altLang="zh-HK" dirty="0"/>
              <a:t>cereals such as wheat and rice (especially whole grain) and cereal </a:t>
            </a:r>
            <a:r>
              <a:rPr lang="en-US" altLang="zh-HK" dirty="0" smtClean="0"/>
              <a:t>products</a:t>
            </a:r>
            <a:endParaRPr lang="en-US" altLang="zh-HK" strike="sngStrike" dirty="0"/>
          </a:p>
          <a:p>
            <a:pPr lvl="1"/>
            <a:r>
              <a:rPr lang="en-US" altLang="zh-HK" dirty="0" smtClean="0"/>
              <a:t>meat </a:t>
            </a:r>
            <a:r>
              <a:rPr lang="en-US" altLang="zh-HK" dirty="0"/>
              <a:t>(especially pork, </a:t>
            </a:r>
            <a:r>
              <a:rPr lang="en-US" altLang="zh-HK" dirty="0" smtClean="0"/>
              <a:t>bacon</a:t>
            </a:r>
            <a:r>
              <a:rPr lang="zh-TW" altLang="en-US" dirty="0" smtClean="0"/>
              <a:t> </a:t>
            </a:r>
            <a:r>
              <a:rPr lang="en-US" altLang="zh-TW" dirty="0" smtClean="0"/>
              <a:t>and </a:t>
            </a:r>
            <a:r>
              <a:rPr lang="en-US" altLang="zh-HK" dirty="0" smtClean="0"/>
              <a:t>ham) </a:t>
            </a:r>
            <a:r>
              <a:rPr lang="en-US" altLang="zh-HK" dirty="0"/>
              <a:t>and </a:t>
            </a:r>
            <a:r>
              <a:rPr lang="en-US" altLang="zh-HK" dirty="0" smtClean="0"/>
              <a:t>offal </a:t>
            </a:r>
            <a:r>
              <a:rPr lang="en-US" altLang="zh-HK" dirty="0"/>
              <a:t>(especially </a:t>
            </a:r>
            <a:r>
              <a:rPr lang="en-US" altLang="zh-HK" dirty="0" smtClean="0"/>
              <a:t>liver</a:t>
            </a:r>
            <a:r>
              <a:rPr lang="en-US" altLang="zh-HK" dirty="0"/>
              <a:t>, </a:t>
            </a:r>
            <a:r>
              <a:rPr lang="en-US" altLang="zh-HK" dirty="0" smtClean="0"/>
              <a:t>kidney and heart)</a:t>
            </a:r>
            <a:endParaRPr lang="en-US" altLang="zh-HK" strike="sngStrike" dirty="0"/>
          </a:p>
          <a:p>
            <a:pPr lvl="1"/>
            <a:r>
              <a:rPr lang="en-US" altLang="zh-HK" dirty="0"/>
              <a:t>eggs, fish roe </a:t>
            </a:r>
            <a:endParaRPr lang="en-US" altLang="zh-HK" dirty="0" smtClean="0"/>
          </a:p>
          <a:p>
            <a:pPr lvl="1"/>
            <a:r>
              <a:rPr lang="en-US" altLang="zh-HK" dirty="0" smtClean="0"/>
              <a:t>milk </a:t>
            </a:r>
            <a:r>
              <a:rPr lang="en-US" altLang="zh-HK" dirty="0"/>
              <a:t>and dairy </a:t>
            </a:r>
            <a:r>
              <a:rPr lang="en-US" altLang="zh-HK" dirty="0" smtClean="0"/>
              <a:t>products</a:t>
            </a:r>
            <a:endParaRPr lang="en-US" altLang="zh-HK" strike="sngStrike" dirty="0"/>
          </a:p>
          <a:p>
            <a:pPr lvl="1"/>
            <a:r>
              <a:rPr lang="en-US" altLang="zh-HK" dirty="0"/>
              <a:t>seeds, nuts, </a:t>
            </a:r>
            <a:r>
              <a:rPr lang="en-US" altLang="zh-HK" dirty="0" smtClean="0"/>
              <a:t>beans</a:t>
            </a:r>
            <a:endParaRPr lang="en-US" altLang="zh-HK" strike="sngStrike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38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Deficiency of </a:t>
            </a:r>
            <a:r>
              <a:rPr lang="en-US" dirty="0" smtClean="0"/>
              <a:t>Vitamin </a:t>
            </a:r>
            <a:r>
              <a:rPr lang="en-US" dirty="0"/>
              <a:t>B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 smtClean="0"/>
              <a:t>(Riboflavin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dirty="0"/>
              <a:t>Low intake can lead to dryness and peeling skin on the nose, cracks and redness at the corners of mouth, and a swollen tongue</a:t>
            </a:r>
          </a:p>
          <a:p>
            <a:r>
              <a:rPr lang="en-US" altLang="zh-HK" dirty="0"/>
              <a:t>It affects vision, including blurred vision, sensitivity to light, itchy and watering eyes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1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Functions of </a:t>
            </a:r>
            <a:r>
              <a:rPr lang="en-US" dirty="0" smtClean="0"/>
              <a:t>Vitamin </a:t>
            </a:r>
            <a:r>
              <a:rPr lang="en-US" dirty="0"/>
              <a:t>B</a:t>
            </a:r>
            <a:r>
              <a:rPr lang="en-US" baseline="-25000" dirty="0"/>
              <a:t>3</a:t>
            </a:r>
            <a:r>
              <a:rPr lang="en-US" dirty="0"/>
              <a:t> </a:t>
            </a:r>
            <a:r>
              <a:rPr lang="en-US" dirty="0" smtClean="0"/>
              <a:t>(Niacin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Helps release </a:t>
            </a:r>
            <a:r>
              <a:rPr lang="en-US" dirty="0"/>
              <a:t>energy from food</a:t>
            </a:r>
          </a:p>
          <a:p>
            <a:r>
              <a:rPr lang="en-US" dirty="0" smtClean="0"/>
              <a:t>Used </a:t>
            </a:r>
            <a:r>
              <a:rPr lang="en-US" dirty="0"/>
              <a:t>to lower the levels of fat in the </a:t>
            </a:r>
            <a:r>
              <a:rPr lang="en-US" dirty="0" smtClean="0"/>
              <a:t>blood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52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Vitamins</a:t>
            </a:r>
          </a:p>
          <a:p>
            <a:r>
              <a:rPr lang="en-US" dirty="0" smtClean="0"/>
              <a:t>Water-soluble </a:t>
            </a:r>
            <a:r>
              <a:rPr lang="en-US" dirty="0"/>
              <a:t>vitamins</a:t>
            </a:r>
          </a:p>
          <a:p>
            <a:pPr lvl="1"/>
            <a:r>
              <a:rPr lang="en-US" dirty="0" smtClean="0"/>
              <a:t>vitamin </a:t>
            </a:r>
            <a:r>
              <a:rPr lang="en-US" dirty="0"/>
              <a:t>B</a:t>
            </a:r>
          </a:p>
          <a:p>
            <a:pPr lvl="1"/>
            <a:r>
              <a:rPr lang="en-US" dirty="0" smtClean="0"/>
              <a:t>vitamin </a:t>
            </a:r>
            <a:r>
              <a:rPr lang="en-US" dirty="0"/>
              <a:t>C</a:t>
            </a:r>
          </a:p>
          <a:p>
            <a:r>
              <a:rPr lang="en-US" dirty="0" smtClean="0"/>
              <a:t>Fat-soluble </a:t>
            </a:r>
            <a:r>
              <a:rPr lang="en-US" dirty="0"/>
              <a:t>vitamins</a:t>
            </a:r>
          </a:p>
          <a:p>
            <a:pPr lvl="1"/>
            <a:r>
              <a:rPr lang="en-US" dirty="0" smtClean="0"/>
              <a:t>vitamin </a:t>
            </a:r>
            <a:r>
              <a:rPr lang="en-US" dirty="0"/>
              <a:t>A</a:t>
            </a:r>
          </a:p>
          <a:p>
            <a:pPr lvl="1"/>
            <a:r>
              <a:rPr lang="en-US" dirty="0" smtClean="0"/>
              <a:t>vitamin </a:t>
            </a:r>
            <a:r>
              <a:rPr lang="en-US" dirty="0"/>
              <a:t>D</a:t>
            </a:r>
          </a:p>
          <a:p>
            <a:pPr lvl="1"/>
            <a:r>
              <a:rPr lang="en-US" dirty="0" smtClean="0"/>
              <a:t>vitamin </a:t>
            </a:r>
            <a:r>
              <a:rPr lang="en-US" dirty="0"/>
              <a:t>E</a:t>
            </a:r>
          </a:p>
          <a:p>
            <a:pPr lvl="1"/>
            <a:r>
              <a:rPr lang="en-US" dirty="0" smtClean="0"/>
              <a:t>vitamin </a:t>
            </a:r>
            <a:r>
              <a:rPr lang="en-US" dirty="0"/>
              <a:t>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24693E-3A8D-4AA0-9129-660A9D46F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64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</a:t>
            </a:r>
            <a:r>
              <a:rPr lang="en-US" dirty="0" smtClean="0"/>
              <a:t>Vitamin </a:t>
            </a:r>
            <a:r>
              <a:rPr lang="en-US" dirty="0"/>
              <a:t>B</a:t>
            </a:r>
            <a:r>
              <a:rPr lang="en-US" baseline="-25000" dirty="0"/>
              <a:t>3</a:t>
            </a:r>
            <a:r>
              <a:rPr lang="en-US" dirty="0"/>
              <a:t> </a:t>
            </a:r>
            <a:r>
              <a:rPr lang="en-US" dirty="0" smtClean="0"/>
              <a:t>(Niacin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HK" dirty="0" smtClean="0"/>
              <a:t>Foods that provide vitamin B</a:t>
            </a:r>
            <a:r>
              <a:rPr lang="en-US" altLang="zh-HK" baseline="-25000" dirty="0" smtClean="0"/>
              <a:t>3</a:t>
            </a:r>
            <a:r>
              <a:rPr lang="en-US" altLang="zh-HK" dirty="0" smtClean="0"/>
              <a:t>:</a:t>
            </a:r>
            <a:endParaRPr lang="en-US" altLang="zh-HK" dirty="0"/>
          </a:p>
          <a:p>
            <a:pPr lvl="1"/>
            <a:r>
              <a:rPr lang="en-US" altLang="zh-HK" dirty="0"/>
              <a:t>cereals such as wheat and rice (especially whole grain) and cereal products</a:t>
            </a:r>
            <a:endParaRPr lang="en-US" altLang="zh-HK" strike="sngStrike" dirty="0"/>
          </a:p>
          <a:p>
            <a:pPr lvl="1"/>
            <a:r>
              <a:rPr lang="en-US" altLang="zh-HK" dirty="0"/>
              <a:t>meat (especially pork, bacon and ham) and offal </a:t>
            </a:r>
            <a:r>
              <a:rPr lang="en-US" altLang="zh-HK" dirty="0" smtClean="0"/>
              <a:t>(especially liver</a:t>
            </a:r>
            <a:r>
              <a:rPr lang="en-US" altLang="zh-HK" dirty="0"/>
              <a:t>, </a:t>
            </a:r>
            <a:r>
              <a:rPr lang="en-US" altLang="zh-HK" dirty="0" smtClean="0"/>
              <a:t>kidney and </a:t>
            </a:r>
            <a:r>
              <a:rPr lang="en-US" altLang="zh-HK" dirty="0"/>
              <a:t>heart</a:t>
            </a:r>
            <a:r>
              <a:rPr lang="en-US" altLang="zh-HK" dirty="0" smtClean="0"/>
              <a:t>)</a:t>
            </a:r>
            <a:endParaRPr lang="en-US" altLang="zh-HK" strike="sngStrike" dirty="0"/>
          </a:p>
          <a:p>
            <a:pPr lvl="1"/>
            <a:r>
              <a:rPr lang="en-US" altLang="zh-HK" dirty="0"/>
              <a:t>eggs, fish roe </a:t>
            </a:r>
          </a:p>
          <a:p>
            <a:pPr lvl="1"/>
            <a:r>
              <a:rPr lang="en-US" altLang="zh-HK" dirty="0"/>
              <a:t>milk and dairy products</a:t>
            </a:r>
            <a:endParaRPr lang="en-US" altLang="zh-HK" strike="sngStrike" dirty="0"/>
          </a:p>
          <a:p>
            <a:pPr lvl="1"/>
            <a:r>
              <a:rPr lang="en-US" altLang="zh-HK" dirty="0"/>
              <a:t>seeds, nuts, beans</a:t>
            </a:r>
            <a:endParaRPr lang="en-US" altLang="zh-HK" strike="sngStrike" dirty="0"/>
          </a:p>
          <a:p>
            <a:r>
              <a:rPr lang="en-US" dirty="0" smtClean="0"/>
              <a:t>Although the liver can </a:t>
            </a:r>
            <a:r>
              <a:rPr lang="en-US" dirty="0" err="1" smtClean="0"/>
              <a:t>synthesise</a:t>
            </a:r>
            <a:r>
              <a:rPr lang="en-US" dirty="0" smtClean="0"/>
              <a:t> niacin from  tryptophan (a kind of amino acid), the speed is extremely slow</a:t>
            </a:r>
            <a:endParaRPr lang="en-US" strike="sngStrik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32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Deficiency of </a:t>
            </a:r>
            <a:r>
              <a:rPr lang="en-US" dirty="0" smtClean="0"/>
              <a:t>Vitamin </a:t>
            </a:r>
            <a:r>
              <a:rPr lang="en-US" dirty="0"/>
              <a:t>B</a:t>
            </a:r>
            <a:r>
              <a:rPr lang="en-US" baseline="-25000" dirty="0"/>
              <a:t>3</a:t>
            </a:r>
            <a:r>
              <a:rPr lang="en-US" dirty="0"/>
              <a:t> </a:t>
            </a:r>
            <a:r>
              <a:rPr lang="en-US" dirty="0" smtClean="0"/>
              <a:t>(Niacin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Deficiency of vitamin B</a:t>
            </a:r>
            <a:r>
              <a:rPr lang="en-US" baseline="-25000" dirty="0" smtClean="0"/>
              <a:t>3 </a:t>
            </a:r>
            <a:r>
              <a:rPr lang="en-US" dirty="0"/>
              <a:t>can cause pellagra</a:t>
            </a:r>
          </a:p>
          <a:p>
            <a:r>
              <a:rPr lang="en-US" dirty="0"/>
              <a:t>The symptoms of pellagra are known as the three D’s:</a:t>
            </a:r>
          </a:p>
          <a:p>
            <a:pPr lvl="1"/>
            <a:r>
              <a:rPr lang="en-US" dirty="0" err="1"/>
              <a:t>Diarrhoea</a:t>
            </a:r>
            <a:endParaRPr lang="en-US" dirty="0"/>
          </a:p>
          <a:p>
            <a:pPr lvl="1"/>
            <a:r>
              <a:rPr lang="en-US" dirty="0"/>
              <a:t>Dermatitis (</a:t>
            </a:r>
            <a:r>
              <a:rPr lang="en-US" dirty="0" smtClean="0"/>
              <a:t>rough and sore </a:t>
            </a:r>
            <a:r>
              <a:rPr lang="en-US" dirty="0"/>
              <a:t>skin)</a:t>
            </a:r>
          </a:p>
          <a:p>
            <a:pPr lvl="1"/>
            <a:r>
              <a:rPr lang="en-US" dirty="0"/>
              <a:t>Dementia (confusion, memory loss, unable to speak properly</a:t>
            </a:r>
            <a:r>
              <a:rPr lang="en-US" dirty="0" smtClean="0"/>
              <a:t>)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43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Excess of Vitamin B</a:t>
            </a:r>
            <a:r>
              <a:rPr lang="en-US" altLang="zh-HK" baseline="-25000" dirty="0" smtClean="0"/>
              <a:t>3 </a:t>
            </a:r>
            <a:r>
              <a:rPr lang="en-US" altLang="zh-HK" dirty="0" smtClean="0"/>
              <a:t>(Niacin</a:t>
            </a:r>
            <a:r>
              <a:rPr lang="en-US" altLang="zh-HK" dirty="0"/>
              <a:t>)</a:t>
            </a:r>
            <a:endParaRPr lang="zh-HK" altLang="en-US" baseline="-25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HK" sz="4000" dirty="0" smtClean="0"/>
              <a:t>Very high dosage may cause liver damage</a:t>
            </a:r>
            <a:endParaRPr lang="zh-HK" altLang="en-US" sz="4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16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Functions of </a:t>
            </a:r>
            <a:r>
              <a:rPr lang="en-US" dirty="0" smtClean="0"/>
              <a:t>Vitamin </a:t>
            </a:r>
            <a:r>
              <a:rPr lang="en-US" dirty="0"/>
              <a:t>B</a:t>
            </a:r>
            <a:r>
              <a:rPr lang="en-US" baseline="-25000" dirty="0"/>
              <a:t>6</a:t>
            </a:r>
            <a:r>
              <a:rPr lang="en-US" dirty="0"/>
              <a:t> </a:t>
            </a:r>
            <a:r>
              <a:rPr lang="en-US" dirty="0" smtClean="0"/>
              <a:t>(Pyridoxine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Helps </a:t>
            </a:r>
            <a:r>
              <a:rPr lang="en-US" dirty="0"/>
              <a:t>the body </a:t>
            </a:r>
            <a:r>
              <a:rPr lang="en-US" dirty="0" smtClean="0"/>
              <a:t>use </a:t>
            </a:r>
            <a:r>
              <a:rPr lang="en-US" dirty="0"/>
              <a:t>protein, fat and carbohydrate</a:t>
            </a:r>
          </a:p>
          <a:p>
            <a:r>
              <a:rPr lang="en-US" dirty="0" smtClean="0"/>
              <a:t>Involved </a:t>
            </a:r>
            <a:r>
              <a:rPr lang="en-US" dirty="0"/>
              <a:t>in enzyme reactions and protein metabolism in the body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94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Sources of </a:t>
            </a:r>
            <a:r>
              <a:rPr lang="en-US" dirty="0" smtClean="0"/>
              <a:t>Vitamin </a:t>
            </a:r>
            <a:r>
              <a:rPr lang="en-US" dirty="0"/>
              <a:t>B</a:t>
            </a:r>
            <a:r>
              <a:rPr lang="en-US" baseline="-25000" dirty="0"/>
              <a:t>6</a:t>
            </a:r>
            <a:r>
              <a:rPr lang="en-US" dirty="0"/>
              <a:t> </a:t>
            </a:r>
            <a:r>
              <a:rPr lang="en-US" dirty="0" smtClean="0"/>
              <a:t>(Pyridoxine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Foods that provide vitamin B</a:t>
            </a:r>
            <a:r>
              <a:rPr lang="en-US" baseline="-25000" dirty="0" smtClean="0"/>
              <a:t>6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 smtClean="0"/>
              <a:t>liver and kidney</a:t>
            </a:r>
          </a:p>
          <a:p>
            <a:pPr lvl="1"/>
            <a:r>
              <a:rPr lang="en-US" dirty="0" smtClean="0"/>
              <a:t>poultry</a:t>
            </a:r>
            <a:endParaRPr lang="en-US" strike="sngStrike" dirty="0"/>
          </a:p>
          <a:p>
            <a:pPr lvl="1"/>
            <a:r>
              <a:rPr lang="en-US" dirty="0" smtClean="0"/>
              <a:t>fish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wheat </a:t>
            </a:r>
            <a:r>
              <a:rPr lang="en-US" dirty="0" smtClean="0"/>
              <a:t>germ</a:t>
            </a:r>
            <a:r>
              <a:rPr lang="en-US" dirty="0"/>
              <a:t>,</a:t>
            </a:r>
            <a:r>
              <a:rPr lang="en-US" dirty="0" smtClean="0"/>
              <a:t> cereals</a:t>
            </a:r>
            <a:endParaRPr lang="en-US" strike="sngStrike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leafy </a:t>
            </a:r>
            <a:r>
              <a:rPr lang="en-US" dirty="0" smtClean="0"/>
              <a:t>vegetables</a:t>
            </a:r>
            <a:endParaRPr lang="en-US" strike="sngStrike" dirty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potatoes</a:t>
            </a:r>
            <a:endParaRPr lang="en-US" strike="sngStrike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91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Deficiency of </a:t>
            </a:r>
            <a:r>
              <a:rPr lang="en-US" dirty="0" smtClean="0"/>
              <a:t>Vitamin </a:t>
            </a:r>
            <a:r>
              <a:rPr lang="en-US" dirty="0"/>
              <a:t>B</a:t>
            </a:r>
            <a:r>
              <a:rPr lang="en-US" baseline="-25000" dirty="0"/>
              <a:t>6</a:t>
            </a:r>
            <a:r>
              <a:rPr lang="en-US" dirty="0"/>
              <a:t> </a:t>
            </a:r>
            <a:r>
              <a:rPr lang="en-US" dirty="0" smtClean="0"/>
              <a:t>(Pyridoxine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1436"/>
            <a:ext cx="8229600" cy="4525963"/>
          </a:xfrm>
        </p:spPr>
        <p:txBody>
          <a:bodyPr/>
          <a:lstStyle/>
          <a:p>
            <a:r>
              <a:rPr lang="en-US" dirty="0"/>
              <a:t>Vitamin B</a:t>
            </a:r>
            <a:r>
              <a:rPr lang="en-US" baseline="-25000" dirty="0"/>
              <a:t>6</a:t>
            </a:r>
            <a:r>
              <a:rPr lang="en-US" dirty="0"/>
              <a:t> deficiency is associated with:</a:t>
            </a:r>
          </a:p>
          <a:p>
            <a:pPr lvl="1"/>
            <a:r>
              <a:rPr lang="en-US" dirty="0" smtClean="0"/>
              <a:t>headaches</a:t>
            </a:r>
            <a:endParaRPr lang="en-US" strike="sngStrike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general aching and </a:t>
            </a:r>
            <a:r>
              <a:rPr lang="en-US" dirty="0" smtClean="0"/>
              <a:t>weakness</a:t>
            </a:r>
            <a:endParaRPr lang="en-US" strike="sngStrike" dirty="0">
              <a:solidFill>
                <a:srgbClr val="FF0000"/>
              </a:solidFill>
            </a:endParaRPr>
          </a:p>
          <a:p>
            <a:pPr lvl="1"/>
            <a:r>
              <a:rPr lang="en-US" dirty="0" err="1" smtClean="0"/>
              <a:t>anaemia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91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Excess of Vitamin </a:t>
            </a:r>
            <a:r>
              <a:rPr lang="en-US" altLang="zh-HK" dirty="0"/>
              <a:t>B</a:t>
            </a:r>
            <a:r>
              <a:rPr lang="en-US" altLang="zh-HK" baseline="-25000" dirty="0"/>
              <a:t>6</a:t>
            </a:r>
            <a:r>
              <a:rPr lang="en-US" altLang="zh-HK" dirty="0"/>
              <a:t> </a:t>
            </a:r>
            <a:r>
              <a:rPr lang="en-US" altLang="zh-HK" dirty="0" smtClean="0"/>
              <a:t>(Pyridoxine</a:t>
            </a:r>
            <a:r>
              <a:rPr lang="en-US" altLang="zh-HK" dirty="0"/>
              <a:t>)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HK" sz="4000" dirty="0" smtClean="0"/>
              <a:t>High dosage may induce poor functioning of sensory nerves</a:t>
            </a:r>
            <a:endParaRPr lang="zh-HK" altLang="en-US" sz="4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99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Functions of </a:t>
            </a:r>
            <a:r>
              <a:rPr lang="en-US" altLang="zh-HK" dirty="0"/>
              <a:t>Vitamin </a:t>
            </a:r>
            <a:r>
              <a:rPr lang="en-US" altLang="zh-HK" dirty="0" smtClean="0"/>
              <a:t>B</a:t>
            </a:r>
            <a:r>
              <a:rPr lang="en-US" altLang="zh-HK" baseline="-25000" dirty="0" smtClean="0"/>
              <a:t>9</a:t>
            </a:r>
            <a:r>
              <a:rPr lang="en-US" altLang="zh-HK" dirty="0" smtClean="0"/>
              <a:t> (</a:t>
            </a:r>
            <a:r>
              <a:rPr lang="en-US" dirty="0" smtClean="0"/>
              <a:t>Folate)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9715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Folate is the natural form of the </a:t>
            </a:r>
            <a:r>
              <a:rPr lang="en-US" dirty="0" smtClean="0"/>
              <a:t>vitamin found in food, </a:t>
            </a:r>
            <a:r>
              <a:rPr lang="en-US" dirty="0"/>
              <a:t>foli</a:t>
            </a:r>
            <a:r>
              <a:rPr lang="en-US" dirty="0" smtClean="0"/>
              <a:t>c acid is the man-made vitamin in supplements and added to foods</a:t>
            </a:r>
            <a:endParaRPr lang="en-US" strike="sngStrike" dirty="0"/>
          </a:p>
          <a:p>
            <a:r>
              <a:rPr lang="en-US" dirty="0" smtClean="0"/>
              <a:t>Helps </a:t>
            </a:r>
            <a:r>
              <a:rPr lang="en-US" dirty="0"/>
              <a:t>the body </a:t>
            </a:r>
            <a:r>
              <a:rPr lang="en-US" dirty="0" smtClean="0"/>
              <a:t>use </a:t>
            </a:r>
            <a:r>
              <a:rPr lang="en-US" dirty="0"/>
              <a:t>protein</a:t>
            </a:r>
          </a:p>
          <a:p>
            <a:r>
              <a:rPr lang="en-US" dirty="0" smtClean="0"/>
              <a:t>Important </a:t>
            </a:r>
            <a:r>
              <a:rPr lang="en-US" dirty="0"/>
              <a:t>in making red blood cells</a:t>
            </a:r>
          </a:p>
          <a:p>
            <a:r>
              <a:rPr lang="en-US" dirty="0" smtClean="0"/>
              <a:t>Involved </a:t>
            </a:r>
            <a:r>
              <a:rPr lang="en-US" dirty="0"/>
              <a:t>in the synthesis and repair of </a:t>
            </a:r>
            <a:r>
              <a:rPr lang="en-US" dirty="0" smtClean="0"/>
              <a:t>DNA (d</a:t>
            </a:r>
            <a:r>
              <a:rPr lang="en-US" altLang="zh-HK" dirty="0" smtClean="0"/>
              <a:t>eoxyribonucleic acid) </a:t>
            </a:r>
            <a:r>
              <a:rPr lang="en-US" dirty="0" smtClean="0"/>
              <a:t>in </a:t>
            </a:r>
            <a:r>
              <a:rPr lang="en-US" dirty="0"/>
              <a:t>the body cells</a:t>
            </a:r>
          </a:p>
          <a:p>
            <a:r>
              <a:rPr lang="en-US" dirty="0" smtClean="0"/>
              <a:t>Aids </a:t>
            </a:r>
            <a:r>
              <a:rPr lang="en-US" dirty="0"/>
              <a:t>rapid cell division and growth, especially the cells in the bone marrow </a:t>
            </a:r>
          </a:p>
          <a:p>
            <a:r>
              <a:rPr lang="en-US" dirty="0" smtClean="0"/>
              <a:t>Folate </a:t>
            </a:r>
            <a:r>
              <a:rPr lang="en-US" dirty="0"/>
              <a:t>helps prevent the </a:t>
            </a:r>
            <a:r>
              <a:rPr lang="en-US" dirty="0" smtClean="0"/>
              <a:t>foetus </a:t>
            </a:r>
            <a:r>
              <a:rPr lang="en-US" dirty="0"/>
              <a:t>from developing major congenital deformities of the brain or spine, including neural tube defects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12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Sources of </a:t>
            </a:r>
            <a:r>
              <a:rPr lang="en-US" altLang="zh-HK" dirty="0"/>
              <a:t>Vitamin B</a:t>
            </a:r>
            <a:r>
              <a:rPr lang="en-US" altLang="zh-HK" baseline="-25000" dirty="0"/>
              <a:t>9</a:t>
            </a:r>
            <a:r>
              <a:rPr lang="en-US" altLang="zh-HK" dirty="0"/>
              <a:t> </a:t>
            </a:r>
            <a:r>
              <a:rPr lang="en-US" altLang="zh-HK" dirty="0" smtClean="0"/>
              <a:t>(</a:t>
            </a:r>
            <a:r>
              <a:rPr lang="en-US" dirty="0" smtClean="0"/>
              <a:t>Folate</a:t>
            </a:r>
            <a:r>
              <a:rPr lang="en-US" altLang="zh-HK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Foods that </a:t>
            </a:r>
            <a:r>
              <a:rPr lang="en-US" dirty="0"/>
              <a:t>provide </a:t>
            </a:r>
            <a:r>
              <a:rPr lang="en-US" dirty="0" smtClean="0"/>
              <a:t>folate:</a:t>
            </a:r>
            <a:endParaRPr lang="en-US" dirty="0"/>
          </a:p>
          <a:p>
            <a:pPr lvl="1"/>
            <a:r>
              <a:rPr lang="en-US" dirty="0"/>
              <a:t>green and leafy vegetables (e.g. spinach and Chinese kale)</a:t>
            </a:r>
          </a:p>
          <a:p>
            <a:pPr lvl="1"/>
            <a:r>
              <a:rPr lang="en-US" dirty="0"/>
              <a:t>liver</a:t>
            </a:r>
          </a:p>
          <a:p>
            <a:pPr lvl="1"/>
            <a:r>
              <a:rPr lang="en-US" dirty="0" smtClean="0"/>
              <a:t>fruits (e.g</a:t>
            </a:r>
            <a:r>
              <a:rPr lang="en-US" dirty="0"/>
              <a:t>. oranges and </a:t>
            </a:r>
            <a:r>
              <a:rPr lang="en-US" dirty="0" smtClean="0"/>
              <a:t>berries)</a:t>
            </a:r>
            <a:endParaRPr lang="en-US" dirty="0"/>
          </a:p>
          <a:p>
            <a:pPr lvl="1"/>
            <a:r>
              <a:rPr lang="en-US" dirty="0"/>
              <a:t>asparagus, okra</a:t>
            </a:r>
          </a:p>
          <a:p>
            <a:pPr lvl="1"/>
            <a:r>
              <a:rPr lang="en-US" dirty="0"/>
              <a:t>beans (e.g. mung </a:t>
            </a:r>
            <a:r>
              <a:rPr lang="en-US" dirty="0" smtClean="0"/>
              <a:t>beans and red beans) </a:t>
            </a:r>
            <a:r>
              <a:rPr lang="en-US" dirty="0"/>
              <a:t>and peas (e.g. chickpeas)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04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Deficiency of </a:t>
            </a:r>
            <a:r>
              <a:rPr lang="en-US" altLang="zh-HK" dirty="0"/>
              <a:t>Vitamin B</a:t>
            </a:r>
            <a:r>
              <a:rPr lang="en-US" altLang="zh-HK" baseline="-25000" dirty="0"/>
              <a:t>9</a:t>
            </a:r>
            <a:r>
              <a:rPr lang="en-US" altLang="zh-HK" dirty="0"/>
              <a:t> </a:t>
            </a:r>
            <a:r>
              <a:rPr lang="en-US" altLang="zh-HK" dirty="0" smtClean="0"/>
              <a:t>(</a:t>
            </a:r>
            <a:r>
              <a:rPr lang="en-US" dirty="0" smtClean="0"/>
              <a:t>Folate</a:t>
            </a:r>
            <a:r>
              <a:rPr lang="en-US" altLang="zh-HK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Deficiency of </a:t>
            </a:r>
            <a:r>
              <a:rPr lang="en-US" dirty="0" smtClean="0"/>
              <a:t>folate </a:t>
            </a:r>
            <a:r>
              <a:rPr lang="en-US" dirty="0"/>
              <a:t>can lead to a wide range of problems including:</a:t>
            </a:r>
          </a:p>
          <a:p>
            <a:pPr lvl="1"/>
            <a:r>
              <a:rPr lang="en-US" dirty="0"/>
              <a:t>effects in the digestive system, such as loss of appetite, nausea, </a:t>
            </a:r>
            <a:r>
              <a:rPr lang="en-US" dirty="0" err="1"/>
              <a:t>diarrhoea</a:t>
            </a:r>
            <a:r>
              <a:rPr lang="en-US" dirty="0"/>
              <a:t> and soreness in the mouth</a:t>
            </a:r>
          </a:p>
          <a:p>
            <a:pPr lvl="1"/>
            <a:r>
              <a:rPr lang="en-US" dirty="0"/>
              <a:t>megaloblastic </a:t>
            </a:r>
            <a:r>
              <a:rPr lang="en-US" dirty="0" err="1" smtClean="0"/>
              <a:t>anaemia</a:t>
            </a:r>
            <a:endParaRPr lang="en-US" dirty="0" smtClean="0"/>
          </a:p>
          <a:p>
            <a:pPr marL="1162050" lvl="1" indent="-441325">
              <a:buFont typeface="Wingdings" panose="05000000000000000000" pitchFamily="2" charset="2"/>
              <a:buChar char="Ø"/>
            </a:pPr>
            <a:r>
              <a:rPr lang="en-US" dirty="0" smtClean="0"/>
              <a:t>red blood cells are not fully mature and become larger and fewer than normal </a:t>
            </a:r>
          </a:p>
          <a:p>
            <a:pPr marL="1162050" lvl="1" indent="-441325">
              <a:buFont typeface="Wingdings" panose="05000000000000000000" pitchFamily="2" charset="2"/>
              <a:buChar char="Ø"/>
            </a:pPr>
            <a:r>
              <a:rPr lang="en-US" dirty="0" smtClean="0"/>
              <a:t>therefore, not able to carry enough oxygen to body tissues </a:t>
            </a:r>
            <a:endParaRPr lang="en-US" strike="sngStrike" dirty="0" smtClean="0"/>
          </a:p>
          <a:p>
            <a:pPr lvl="1"/>
            <a:r>
              <a:rPr lang="en-US" dirty="0" smtClean="0"/>
              <a:t>congenital deformities in foetus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54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Vitamins 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11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Effects of </a:t>
            </a:r>
            <a:r>
              <a:rPr lang="en-US" dirty="0" smtClean="0"/>
              <a:t>Deficiency </a:t>
            </a:r>
            <a:r>
              <a:rPr lang="en-US" dirty="0"/>
              <a:t>of </a:t>
            </a:r>
            <a:r>
              <a:rPr lang="en-US" altLang="zh-HK" dirty="0"/>
              <a:t>Vitamin B</a:t>
            </a:r>
            <a:r>
              <a:rPr lang="en-US" altLang="zh-HK" baseline="-25000" dirty="0"/>
              <a:t>9</a:t>
            </a:r>
            <a:r>
              <a:rPr lang="en-US" altLang="zh-HK" dirty="0"/>
              <a:t> (</a:t>
            </a:r>
            <a:r>
              <a:rPr lang="en-US" altLang="zh-HK" dirty="0" smtClean="0"/>
              <a:t>Folate)</a:t>
            </a:r>
            <a:r>
              <a:rPr lang="en-US" dirty="0" smtClean="0"/>
              <a:t> </a:t>
            </a:r>
            <a:r>
              <a:rPr lang="en-US" dirty="0"/>
              <a:t>in the </a:t>
            </a:r>
            <a:r>
              <a:rPr lang="en-US" dirty="0" smtClean="0"/>
              <a:t>Digestive System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084152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45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Megaloblastic </a:t>
            </a:r>
            <a:r>
              <a:rPr lang="en-US" dirty="0" err="1"/>
              <a:t>A</a:t>
            </a:r>
            <a:r>
              <a:rPr lang="en-US" dirty="0" err="1" smtClean="0"/>
              <a:t>naemia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24026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10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736" y="342107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Congenital </a:t>
            </a:r>
            <a:r>
              <a:rPr lang="en-US" dirty="0" smtClean="0"/>
              <a:t>Deformities </a:t>
            </a:r>
            <a:r>
              <a:rPr lang="en-US" dirty="0"/>
              <a:t>in F</a:t>
            </a:r>
            <a:r>
              <a:rPr lang="en-US" dirty="0" smtClean="0"/>
              <a:t>oetus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556957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16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Functions of </a:t>
            </a:r>
            <a:r>
              <a:rPr lang="en-US" dirty="0" smtClean="0"/>
              <a:t>Vitamin </a:t>
            </a:r>
            <a:r>
              <a:rPr lang="en-US" dirty="0"/>
              <a:t>B</a:t>
            </a:r>
            <a:r>
              <a:rPr lang="en-US" baseline="-25000" dirty="0"/>
              <a:t>12</a:t>
            </a:r>
            <a:r>
              <a:rPr lang="en-US" dirty="0"/>
              <a:t> </a:t>
            </a:r>
            <a:r>
              <a:rPr lang="en-US" dirty="0" smtClean="0"/>
              <a:t>(Cobalamin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Cobalamin</a:t>
            </a:r>
            <a:r>
              <a:rPr lang="en-US" dirty="0"/>
              <a:t> is needed to form a protective coating around nerve cells to make them work properly</a:t>
            </a:r>
          </a:p>
          <a:p>
            <a:r>
              <a:rPr lang="en-US" dirty="0" smtClean="0"/>
              <a:t>Important </a:t>
            </a:r>
            <a:r>
              <a:rPr lang="en-US" dirty="0"/>
              <a:t>for the </a:t>
            </a:r>
            <a:r>
              <a:rPr lang="en-US" dirty="0" smtClean="0"/>
              <a:t>production </a:t>
            </a:r>
            <a:r>
              <a:rPr lang="en-US" dirty="0"/>
              <a:t>of new cells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58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Sources of </a:t>
            </a:r>
            <a:r>
              <a:rPr lang="en-US" dirty="0" smtClean="0"/>
              <a:t>Vitamin </a:t>
            </a:r>
            <a:r>
              <a:rPr lang="en-US" dirty="0"/>
              <a:t>B</a:t>
            </a:r>
            <a:r>
              <a:rPr lang="en-US" baseline="-25000" dirty="0"/>
              <a:t>12</a:t>
            </a:r>
            <a:r>
              <a:rPr lang="en-US" dirty="0"/>
              <a:t> </a:t>
            </a:r>
            <a:r>
              <a:rPr lang="en-US" dirty="0" smtClean="0"/>
              <a:t>(Cobalamin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Cobalamin</a:t>
            </a:r>
            <a:r>
              <a:rPr lang="en-US" dirty="0"/>
              <a:t> can be stored in the liver</a:t>
            </a:r>
          </a:p>
          <a:p>
            <a:r>
              <a:rPr lang="en-US" dirty="0" err="1" smtClean="0"/>
              <a:t>Synthesised</a:t>
            </a:r>
            <a:r>
              <a:rPr lang="en-US" dirty="0" smtClean="0"/>
              <a:t> </a:t>
            </a:r>
            <a:r>
              <a:rPr lang="en-US" dirty="0"/>
              <a:t>only by microorganisms</a:t>
            </a:r>
          </a:p>
          <a:p>
            <a:r>
              <a:rPr lang="en-US" dirty="0" smtClean="0"/>
              <a:t>Therefore, </a:t>
            </a:r>
            <a:r>
              <a:rPr lang="en-US" dirty="0"/>
              <a:t>only </a:t>
            </a:r>
            <a:r>
              <a:rPr lang="en-US" dirty="0" smtClean="0"/>
              <a:t>presents </a:t>
            </a:r>
            <a:r>
              <a:rPr lang="en-US" dirty="0"/>
              <a:t>in animal </a:t>
            </a:r>
            <a:r>
              <a:rPr lang="en-US" dirty="0" smtClean="0"/>
              <a:t>foods; </a:t>
            </a:r>
            <a:r>
              <a:rPr lang="en-US" dirty="0"/>
              <a:t>none in </a:t>
            </a:r>
            <a:r>
              <a:rPr lang="en-US" dirty="0" smtClean="0"/>
              <a:t>plant</a:t>
            </a:r>
            <a:r>
              <a:rPr lang="en-US" dirty="0"/>
              <a:t> </a:t>
            </a:r>
            <a:r>
              <a:rPr lang="en-US" dirty="0" smtClean="0"/>
              <a:t>foods, such as</a:t>
            </a:r>
            <a:endParaRPr lang="en-US" dirty="0"/>
          </a:p>
          <a:p>
            <a:pPr lvl="1"/>
            <a:r>
              <a:rPr lang="en-US" dirty="0" smtClean="0"/>
              <a:t>meat </a:t>
            </a:r>
            <a:r>
              <a:rPr lang="en-US" dirty="0"/>
              <a:t>and </a:t>
            </a:r>
            <a:r>
              <a:rPr lang="en-US" dirty="0" smtClean="0"/>
              <a:t>liver</a:t>
            </a:r>
            <a:endParaRPr lang="en-US" strike="sngStrike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poultry and </a:t>
            </a:r>
            <a:r>
              <a:rPr lang="en-US" dirty="0" smtClean="0"/>
              <a:t>egg</a:t>
            </a:r>
            <a:endParaRPr lang="en-US" strike="sngStrike" dirty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fish</a:t>
            </a:r>
            <a:endParaRPr lang="en-US" strike="sngStrike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milk and dairy </a:t>
            </a:r>
            <a:r>
              <a:rPr lang="en-US" dirty="0" smtClean="0"/>
              <a:t>products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Deficiency of </a:t>
            </a:r>
            <a:r>
              <a:rPr lang="en-US" dirty="0" smtClean="0"/>
              <a:t>Vitamin </a:t>
            </a:r>
            <a:r>
              <a:rPr lang="en-US" dirty="0"/>
              <a:t>B</a:t>
            </a:r>
            <a:r>
              <a:rPr lang="en-US" baseline="-25000" dirty="0"/>
              <a:t>12</a:t>
            </a:r>
            <a:r>
              <a:rPr lang="en-US" dirty="0"/>
              <a:t> </a:t>
            </a:r>
            <a:r>
              <a:rPr lang="en-US" dirty="0" smtClean="0"/>
              <a:t>(Cobalamin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Prevents </a:t>
            </a:r>
            <a:r>
              <a:rPr lang="en-US" dirty="0"/>
              <a:t>the nerves from working properly and </a:t>
            </a:r>
            <a:r>
              <a:rPr lang="en-US" dirty="0" smtClean="0"/>
              <a:t>leads </a:t>
            </a:r>
            <a:r>
              <a:rPr lang="en-US" dirty="0"/>
              <a:t>to:</a:t>
            </a:r>
          </a:p>
          <a:p>
            <a:pPr lvl="1"/>
            <a:r>
              <a:rPr lang="en-US" dirty="0"/>
              <a:t>numbness or tingling, muscle weakness, and problem in walking</a:t>
            </a:r>
          </a:p>
          <a:p>
            <a:pPr lvl="1"/>
            <a:r>
              <a:rPr lang="en-US" dirty="0"/>
              <a:t>paralysis, memory loss and confusion</a:t>
            </a:r>
          </a:p>
          <a:p>
            <a:r>
              <a:rPr lang="en-US" dirty="0"/>
              <a:t>People who have problem absorbing </a:t>
            </a:r>
            <a:r>
              <a:rPr lang="en-US" dirty="0" err="1"/>
              <a:t>cobalamin</a:t>
            </a:r>
            <a:r>
              <a:rPr lang="en-US" dirty="0"/>
              <a:t> can develop pernicious </a:t>
            </a:r>
            <a:r>
              <a:rPr lang="en-US" dirty="0" err="1"/>
              <a:t>anaemia</a:t>
            </a:r>
            <a:endParaRPr lang="en-US" dirty="0"/>
          </a:p>
          <a:p>
            <a:pPr lvl="1"/>
            <a:r>
              <a:rPr lang="en-US" dirty="0"/>
              <a:t>a condition in which the body does not have enough healthy red blood cells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66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Vitamin C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49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Functions of </a:t>
            </a:r>
            <a:r>
              <a:rPr lang="en-US" dirty="0" smtClean="0"/>
              <a:t>Vitamin </a:t>
            </a:r>
            <a:r>
              <a:rPr lang="en-US" dirty="0"/>
              <a:t>C </a:t>
            </a:r>
            <a:r>
              <a:rPr lang="en-US" dirty="0" smtClean="0"/>
              <a:t>(Ascorbic </a:t>
            </a:r>
            <a:r>
              <a:rPr lang="en-US" dirty="0"/>
              <a:t>A</a:t>
            </a:r>
            <a:r>
              <a:rPr lang="en-US" dirty="0" smtClean="0"/>
              <a:t>cid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3514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Enable </a:t>
            </a:r>
            <a:r>
              <a:rPr lang="en-US" dirty="0"/>
              <a:t>the body to absorb iron from food</a:t>
            </a:r>
          </a:p>
          <a:p>
            <a:r>
              <a:rPr lang="en-US" dirty="0" smtClean="0"/>
              <a:t>For </a:t>
            </a:r>
            <a:r>
              <a:rPr lang="en-US" dirty="0"/>
              <a:t>the production of </a:t>
            </a:r>
            <a:r>
              <a:rPr lang="en-US" altLang="zh-HK" dirty="0" smtClean="0"/>
              <a:t>collagen</a:t>
            </a:r>
            <a:r>
              <a:rPr lang="zh-TW" altLang="en-US" dirty="0" smtClean="0"/>
              <a:t> </a:t>
            </a:r>
            <a:r>
              <a:rPr lang="en-US" altLang="zh-TW" dirty="0" smtClean="0"/>
              <a:t>(a kind of protein) </a:t>
            </a:r>
            <a:r>
              <a:rPr lang="en-US" dirty="0" smtClean="0"/>
              <a:t>in </a:t>
            </a:r>
            <a:r>
              <a:rPr lang="en-US" dirty="0"/>
              <a:t>the </a:t>
            </a:r>
            <a:r>
              <a:rPr lang="en-US" dirty="0" smtClean="0"/>
              <a:t>body</a:t>
            </a:r>
            <a:endParaRPr lang="en-US" strike="sngStrike" dirty="0"/>
          </a:p>
          <a:p>
            <a:r>
              <a:rPr lang="en-US" dirty="0"/>
              <a:t>Collagen is the protein in connective tissue which is the substance that binds the body cells together</a:t>
            </a:r>
          </a:p>
          <a:p>
            <a:r>
              <a:rPr lang="en-US" dirty="0" smtClean="0"/>
              <a:t>As an antioxidant which helps protect </a:t>
            </a:r>
            <a:r>
              <a:rPr lang="en-US" dirty="0"/>
              <a:t>the body from polluting chemicals that get into the body – from the air, water or in </a:t>
            </a:r>
            <a:r>
              <a:rPr lang="en-US" dirty="0" smtClean="0"/>
              <a:t>food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98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Sources of </a:t>
            </a:r>
            <a:r>
              <a:rPr lang="en-US" dirty="0" smtClean="0"/>
              <a:t>Vitamin </a:t>
            </a:r>
            <a:r>
              <a:rPr lang="en-US" dirty="0"/>
              <a:t>C </a:t>
            </a:r>
            <a:r>
              <a:rPr lang="en-US" dirty="0" smtClean="0"/>
              <a:t>(Ascorbic </a:t>
            </a:r>
            <a:r>
              <a:rPr lang="en-US" dirty="0"/>
              <a:t>A</a:t>
            </a:r>
            <a:r>
              <a:rPr lang="en-US" dirty="0" smtClean="0"/>
              <a:t>cid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Foods that provide vitamin C:</a:t>
            </a:r>
            <a:endParaRPr lang="en-US" dirty="0"/>
          </a:p>
          <a:p>
            <a:pPr lvl="1"/>
            <a:r>
              <a:rPr lang="en-US" dirty="0"/>
              <a:t>fruits, e.g. citrus fruits, </a:t>
            </a:r>
            <a:r>
              <a:rPr lang="en-US" dirty="0" smtClean="0"/>
              <a:t>kiwi fruit</a:t>
            </a:r>
            <a:endParaRPr lang="en-US" strike="sngStrike" dirty="0"/>
          </a:p>
          <a:p>
            <a:pPr lvl="1"/>
            <a:r>
              <a:rPr lang="en-US" dirty="0"/>
              <a:t>vegetables, e.g. green, leafy vegetables (except for lettuce), broccoli, </a:t>
            </a:r>
            <a:r>
              <a:rPr lang="en-US" altLang="zh-TW" dirty="0" smtClean="0"/>
              <a:t>green peppers, </a:t>
            </a:r>
            <a:r>
              <a:rPr lang="en-US" dirty="0" smtClean="0"/>
              <a:t>potatoes</a:t>
            </a:r>
            <a:endParaRPr lang="en-US" dirty="0"/>
          </a:p>
          <a:p>
            <a:r>
              <a:rPr lang="en-US" dirty="0"/>
              <a:t>There is a very small amount of vitamin C in liver and fresh </a:t>
            </a:r>
            <a:r>
              <a:rPr lang="en-US" dirty="0" smtClean="0"/>
              <a:t>milk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78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Deficiency of </a:t>
            </a:r>
            <a:r>
              <a:rPr lang="en-US" dirty="0" smtClean="0"/>
              <a:t>Vitamin </a:t>
            </a:r>
            <a:r>
              <a:rPr lang="en-US" dirty="0"/>
              <a:t>C </a:t>
            </a:r>
            <a:r>
              <a:rPr lang="en-US" dirty="0" smtClean="0"/>
              <a:t>(Ascorbic </a:t>
            </a:r>
            <a:r>
              <a:rPr lang="en-US" dirty="0"/>
              <a:t>A</a:t>
            </a:r>
            <a:r>
              <a:rPr lang="en-US" dirty="0" smtClean="0"/>
              <a:t>cid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deficiency is rare but is occasionally </a:t>
            </a:r>
            <a:r>
              <a:rPr lang="en-US" dirty="0" smtClean="0"/>
              <a:t>found in the elderly and children </a:t>
            </a:r>
            <a:r>
              <a:rPr lang="en-US" dirty="0"/>
              <a:t>who have </a:t>
            </a:r>
            <a:r>
              <a:rPr lang="en-US" dirty="0" smtClean="0"/>
              <a:t>very </a:t>
            </a:r>
            <a:r>
              <a:rPr lang="en-US" dirty="0"/>
              <a:t>little fresh </a:t>
            </a:r>
            <a:r>
              <a:rPr lang="en-US" dirty="0" smtClean="0"/>
              <a:t>fruits </a:t>
            </a:r>
            <a:r>
              <a:rPr lang="en-US" dirty="0"/>
              <a:t>and vegetables in their </a:t>
            </a:r>
            <a:r>
              <a:rPr lang="en-US" dirty="0" smtClean="0"/>
              <a:t>diet</a:t>
            </a:r>
            <a:endParaRPr lang="en-US" strike="sngStrike" dirty="0"/>
          </a:p>
          <a:p>
            <a:r>
              <a:rPr lang="en-US" altLang="zh-TW" dirty="0" smtClean="0"/>
              <a:t>S</a:t>
            </a:r>
            <a:r>
              <a:rPr lang="en-US" dirty="0" smtClean="0"/>
              <a:t>light </a:t>
            </a:r>
            <a:r>
              <a:rPr lang="en-US" dirty="0"/>
              <a:t>deficiency of vitamin C may cause </a:t>
            </a:r>
            <a:r>
              <a:rPr lang="en-US" dirty="0" err="1"/>
              <a:t>anaemia</a:t>
            </a:r>
            <a:r>
              <a:rPr lang="en-US" dirty="0"/>
              <a:t> because </a:t>
            </a:r>
            <a:r>
              <a:rPr lang="en-US" dirty="0" smtClean="0"/>
              <a:t>not </a:t>
            </a:r>
            <a:r>
              <a:rPr lang="en-US" dirty="0"/>
              <a:t>enough iron is </a:t>
            </a:r>
            <a:r>
              <a:rPr lang="en-US" dirty="0" smtClean="0"/>
              <a:t>absorbed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59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Vitamins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Vitamins are micronutrients</a:t>
            </a:r>
          </a:p>
          <a:p>
            <a:r>
              <a:rPr lang="en-US" dirty="0"/>
              <a:t>They are natural substances found in foods that </a:t>
            </a:r>
            <a:r>
              <a:rPr lang="en-US" dirty="0" smtClean="0"/>
              <a:t>have different functions </a:t>
            </a:r>
            <a:r>
              <a:rPr lang="en-US" dirty="0"/>
              <a:t>in the </a:t>
            </a:r>
            <a:r>
              <a:rPr lang="en-US" dirty="0" smtClean="0"/>
              <a:t>human body</a:t>
            </a:r>
            <a:endParaRPr lang="en-US" dirty="0"/>
          </a:p>
          <a:p>
            <a:r>
              <a:rPr lang="en-US" dirty="0" smtClean="0"/>
              <a:t>The human body need</a:t>
            </a:r>
            <a:r>
              <a:rPr lang="en-US" altLang="zh-HK" dirty="0"/>
              <a:t>s</a:t>
            </a:r>
            <a:r>
              <a:rPr lang="en-US" dirty="0" smtClean="0"/>
              <a:t> </a:t>
            </a:r>
            <a:r>
              <a:rPr lang="en-US" dirty="0"/>
              <a:t>them in very small quantities</a:t>
            </a:r>
          </a:p>
          <a:p>
            <a:r>
              <a:rPr lang="en-US" dirty="0"/>
              <a:t>Vitamins are essential </a:t>
            </a:r>
            <a:r>
              <a:rPr lang="en-US" dirty="0" smtClean="0"/>
              <a:t>for </a:t>
            </a:r>
            <a:r>
              <a:rPr lang="en-US" dirty="0"/>
              <a:t>good health and </a:t>
            </a:r>
            <a:r>
              <a:rPr lang="zh-TW" altLang="en-US" dirty="0" smtClean="0"/>
              <a:t> </a:t>
            </a:r>
            <a:r>
              <a:rPr lang="en-US" dirty="0" smtClean="0"/>
              <a:t>growth</a:t>
            </a:r>
            <a:endParaRPr lang="en-US" dirty="0"/>
          </a:p>
          <a:p>
            <a:r>
              <a:rPr lang="en-US" dirty="0"/>
              <a:t>There are two groups of vitamins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ater-soluble </a:t>
            </a:r>
            <a:r>
              <a:rPr lang="en-US" dirty="0"/>
              <a:t>vitamins</a:t>
            </a:r>
          </a:p>
          <a:p>
            <a:pPr lvl="1"/>
            <a:r>
              <a:rPr lang="en-US" dirty="0" smtClean="0"/>
              <a:t>fat-soluble vitamins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50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Deficiency of </a:t>
            </a:r>
            <a:r>
              <a:rPr lang="en-US" dirty="0" smtClean="0"/>
              <a:t>Vitamin </a:t>
            </a:r>
            <a:r>
              <a:rPr lang="en-US" dirty="0"/>
              <a:t>C </a:t>
            </a:r>
            <a:r>
              <a:rPr lang="en-US" dirty="0" smtClean="0"/>
              <a:t>(Ascorbic </a:t>
            </a:r>
            <a:r>
              <a:rPr lang="en-US" dirty="0"/>
              <a:t>A</a:t>
            </a:r>
            <a:r>
              <a:rPr lang="en-US" dirty="0" smtClean="0"/>
              <a:t>cid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severe deficiency </a:t>
            </a:r>
            <a:r>
              <a:rPr lang="en-US" dirty="0" smtClean="0"/>
              <a:t>causes scurvy with the </a:t>
            </a:r>
            <a:r>
              <a:rPr lang="en-US" dirty="0"/>
              <a:t>following symptoms:</a:t>
            </a:r>
          </a:p>
          <a:p>
            <a:pPr lvl="1"/>
            <a:r>
              <a:rPr lang="en-US" dirty="0"/>
              <a:t>bleeding </a:t>
            </a:r>
            <a:r>
              <a:rPr lang="en-US" dirty="0" smtClean="0"/>
              <a:t>gums</a:t>
            </a:r>
            <a:endParaRPr lang="en-US" strike="sngStrike" dirty="0"/>
          </a:p>
          <a:p>
            <a:pPr lvl="1"/>
            <a:r>
              <a:rPr lang="en-US" dirty="0"/>
              <a:t>poor wound </a:t>
            </a:r>
            <a:r>
              <a:rPr lang="en-US" dirty="0" smtClean="0"/>
              <a:t>healing</a:t>
            </a:r>
            <a:r>
              <a:rPr lang="en-US" strike="sngStrike" dirty="0" smtClean="0"/>
              <a:t> </a:t>
            </a:r>
            <a:endParaRPr lang="en-US" strike="sngStrike" dirty="0"/>
          </a:p>
          <a:p>
            <a:pPr lvl="1"/>
            <a:r>
              <a:rPr lang="en-US" dirty="0"/>
              <a:t>damage to bone and other </a:t>
            </a:r>
            <a:r>
              <a:rPr lang="en-US" dirty="0" smtClean="0"/>
              <a:t>tissues</a:t>
            </a:r>
            <a:endParaRPr lang="en-US" strike="sngStrik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273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Deficiency of </a:t>
            </a:r>
            <a:r>
              <a:rPr lang="en-US" dirty="0" smtClean="0"/>
              <a:t>Vitamin </a:t>
            </a:r>
            <a:r>
              <a:rPr lang="en-US" dirty="0"/>
              <a:t>C </a:t>
            </a:r>
            <a:r>
              <a:rPr lang="en-US" dirty="0" smtClean="0"/>
              <a:t>(Ascorbic Acid</a:t>
            </a:r>
            <a:r>
              <a:rPr lang="en-US" dirty="0"/>
              <a:t>)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B3A7F1D-133F-47CB-9177-638FF19809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688654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85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Fat-soluble </a:t>
            </a:r>
            <a:r>
              <a:rPr lang="en-US" dirty="0"/>
              <a:t>vitamins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5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Fat-Soluble </a:t>
            </a:r>
            <a:r>
              <a:rPr lang="en-US" dirty="0"/>
              <a:t>V</a:t>
            </a:r>
            <a:r>
              <a:rPr lang="en-US" dirty="0" smtClean="0"/>
              <a:t>itamins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350389"/>
            <a:ext cx="7859216" cy="5121275"/>
          </a:xfrm>
        </p:spPr>
        <p:txBody>
          <a:bodyPr>
            <a:normAutofit fontScale="70000" lnSpcReduction="20000"/>
          </a:bodyPr>
          <a:lstStyle/>
          <a:p>
            <a:r>
              <a:rPr lang="en-US" altLang="zh-TW" dirty="0" smtClean="0"/>
              <a:t>Fat-soluble vitamins dissolve in fats</a:t>
            </a:r>
          </a:p>
          <a:p>
            <a:r>
              <a:rPr lang="en-US" altLang="zh-TW" sz="3100" dirty="0" smtClean="0"/>
              <a:t>The excess fat-soluble vitamins from </a:t>
            </a:r>
            <a:r>
              <a:rPr lang="en-US" altLang="zh-TW" sz="3100" dirty="0"/>
              <a:t>intake </a:t>
            </a:r>
            <a:r>
              <a:rPr lang="en-US" altLang="zh-TW" sz="3100" dirty="0" smtClean="0"/>
              <a:t>will</a:t>
            </a:r>
            <a:r>
              <a:rPr lang="en-US" altLang="zh-TW" dirty="0" smtClean="0"/>
              <a:t> be stored in the body (liver and fatty tissue)</a:t>
            </a:r>
            <a:endParaRPr lang="en-US" dirty="0" smtClean="0"/>
          </a:p>
          <a:p>
            <a:r>
              <a:rPr lang="en-US" dirty="0" smtClean="0"/>
              <a:t>The body can retrieve these vitamins when needed, therefore, can consume less than daily need</a:t>
            </a:r>
          </a:p>
          <a:p>
            <a:r>
              <a:rPr lang="en-US" altLang="zh-HK" dirty="0" smtClean="0"/>
              <a:t>Fat serves as a medium for the body to absorb these vitamins</a:t>
            </a:r>
          </a:p>
          <a:p>
            <a:r>
              <a:rPr lang="en-US" altLang="zh-HK" dirty="0" smtClean="0"/>
              <a:t>Fat-soluble vitamins are relatively </a:t>
            </a:r>
            <a:r>
              <a:rPr lang="en-US" altLang="zh-HK" dirty="0"/>
              <a:t>heat-stable as compared to water-soluble vitamins</a:t>
            </a:r>
          </a:p>
          <a:p>
            <a:r>
              <a:rPr lang="en-US" altLang="zh-HK" dirty="0" smtClean="0"/>
              <a:t>Fat</a:t>
            </a:r>
            <a:r>
              <a:rPr lang="en-US" altLang="zh-HK" dirty="0" smtClean="0">
                <a:solidFill>
                  <a:srgbClr val="FF0000"/>
                </a:solidFill>
              </a:rPr>
              <a:t>-</a:t>
            </a:r>
            <a:r>
              <a:rPr lang="en-US" altLang="zh-HK" dirty="0" smtClean="0"/>
              <a:t>soluble vitamins include:</a:t>
            </a:r>
          </a:p>
          <a:p>
            <a:pPr marL="806450">
              <a:buFontTx/>
              <a:buChar char="-"/>
            </a:pPr>
            <a:r>
              <a:rPr lang="en-US" dirty="0" smtClean="0"/>
              <a:t>vitamin A</a:t>
            </a:r>
          </a:p>
          <a:p>
            <a:pPr marL="806450">
              <a:buFontTx/>
              <a:buChar char="-"/>
            </a:pPr>
            <a:r>
              <a:rPr lang="en-US" dirty="0" smtClean="0"/>
              <a:t>vitamin D</a:t>
            </a:r>
          </a:p>
          <a:p>
            <a:pPr marL="806450">
              <a:buFontTx/>
              <a:buChar char="-"/>
            </a:pPr>
            <a:r>
              <a:rPr lang="en-US" dirty="0" smtClean="0"/>
              <a:t>vitamin E</a:t>
            </a:r>
          </a:p>
          <a:p>
            <a:pPr marL="806450">
              <a:buFontTx/>
              <a:buChar char="-"/>
            </a:pPr>
            <a:r>
              <a:rPr lang="en-US" dirty="0" smtClean="0"/>
              <a:t>vitamin K</a:t>
            </a:r>
            <a:endParaRPr lang="en-US" dirty="0"/>
          </a:p>
          <a:p>
            <a:r>
              <a:rPr lang="en-US" dirty="0" smtClean="0"/>
              <a:t>Some fat-soluble </a:t>
            </a:r>
            <a:r>
              <a:rPr lang="en-US" dirty="0"/>
              <a:t>vitamins can be easily </a:t>
            </a:r>
            <a:r>
              <a:rPr lang="en-US" dirty="0" err="1" smtClean="0"/>
              <a:t>oxidised</a:t>
            </a:r>
            <a:r>
              <a:rPr lang="en-US" dirty="0"/>
              <a:t>, e.g. vitamin A and </a:t>
            </a:r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77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Fat-Soluble </a:t>
            </a:r>
            <a:r>
              <a:rPr lang="en-US" dirty="0"/>
              <a:t>V</a:t>
            </a:r>
            <a:r>
              <a:rPr lang="en-US" dirty="0" smtClean="0"/>
              <a:t>itamins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8927671"/>
              </p:ext>
            </p:extLst>
          </p:nvPr>
        </p:nvGraphicFramePr>
        <p:xfrm>
          <a:off x="323528" y="1438240"/>
          <a:ext cx="8568000" cy="451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Vitamins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HK" sz="1600" dirty="0" smtClean="0">
                          <a:solidFill>
                            <a:schemeClr val="bg1"/>
                          </a:solidFill>
                        </a:rPr>
                        <a:t>Functions</a:t>
                      </a:r>
                      <a:endParaRPr lang="en-US" altLang="zh-HK" sz="1600" strike="sngStrike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Sources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Deficiency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HK" sz="1600" dirty="0" smtClean="0">
                          <a:solidFill>
                            <a:schemeClr val="bg1"/>
                          </a:solidFill>
                        </a:rPr>
                        <a:t>Reference</a:t>
                      </a:r>
                      <a:r>
                        <a:rPr lang="en-US" altLang="zh-HK" sz="1600" baseline="0" dirty="0" smtClean="0">
                          <a:solidFill>
                            <a:schemeClr val="bg1"/>
                          </a:solidFill>
                        </a:rPr>
                        <a:t> Nutrient Intakes (RNI) ** </a:t>
                      </a:r>
                      <a:r>
                        <a:rPr lang="en-US" altLang="zh-HK" sz="1600" dirty="0" smtClean="0">
                          <a:solidFill>
                            <a:schemeClr val="bg1"/>
                          </a:solidFill>
                        </a:rPr>
                        <a:t>for adults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Vitamin A –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retinol (a</a:t>
                      </a:r>
                      <a:r>
                        <a:rPr lang="en-US" altLang="zh-HK" sz="1400" dirty="0" smtClean="0">
                          <a:solidFill>
                            <a:schemeClr val="tx1"/>
                          </a:solidFill>
                        </a:rPr>
                        <a:t>nimal origin)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4572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Good for night vision, healthy skin and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tissue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Liver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, oily fish, whole milk, butter, margarine, cheese,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eggs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Long-term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deficiency may lead to night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blindness</a:t>
                      </a:r>
                      <a:endParaRPr lang="en-US" sz="140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HK" sz="1400" dirty="0" smtClean="0">
                          <a:solidFill>
                            <a:schemeClr val="tx1"/>
                          </a:solidFill>
                        </a:rPr>
                        <a:t>Men:  700 µg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HK" sz="1400" dirty="0" smtClean="0">
                          <a:solidFill>
                            <a:schemeClr val="tx1"/>
                          </a:solidFill>
                        </a:rPr>
                        <a:t>Women:  600 µg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Vitamin A –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beta-carotene (p</a:t>
                      </a:r>
                      <a:r>
                        <a:rPr lang="en-US" altLang="zh-HK" sz="1400" dirty="0" smtClean="0">
                          <a:solidFill>
                            <a:schemeClr val="tx1"/>
                          </a:solidFill>
                        </a:rPr>
                        <a:t>lant</a:t>
                      </a:r>
                      <a:r>
                        <a:rPr lang="en-US" altLang="zh-HK" sz="1400" baseline="0" dirty="0" smtClean="0">
                          <a:solidFill>
                            <a:schemeClr val="tx1"/>
                          </a:solidFill>
                        </a:rPr>
                        <a:t> origin)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4572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Beta-carotene is an antioxidant vitamin which might protect against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cancer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Carrots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, green vegetables, orange and red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fruit</a:t>
                      </a:r>
                      <a:r>
                        <a:rPr lang="en-US" sz="1400" baseline="0" dirty="0" smtClean="0">
                          <a:solidFill>
                            <a:srgbClr val="0000CC"/>
                          </a:solidFill>
                        </a:rPr>
                        <a:t>s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and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vegetables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Vitamin D</a:t>
                      </a:r>
                    </a:p>
                  </a:txBody>
                  <a:tcPr marR="4572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Works wit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h calcium to form healthy bones and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teeth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The </a:t>
                      </a:r>
                      <a:r>
                        <a:rPr lang="en-US" altLang="zh-HK" sz="1400" dirty="0" smtClean="0">
                          <a:solidFill>
                            <a:schemeClr val="tx1"/>
                          </a:solidFill>
                        </a:rPr>
                        <a:t>skin can make vitamin D after exposure to</a:t>
                      </a:r>
                      <a:r>
                        <a:rPr lang="zh-TW" alt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HK" sz="1400" dirty="0" smtClean="0">
                          <a:solidFill>
                            <a:schemeClr val="tx1"/>
                          </a:solidFill>
                        </a:rPr>
                        <a:t>sunlight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sz="1400" strike="noStrike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argarine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oily fish,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liver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Deficiency in children can cause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rickets</a:t>
                      </a:r>
                      <a:endParaRPr lang="en-US" sz="140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10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µg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44</a:t>
            </a:fld>
            <a:endParaRPr 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07504" y="6198255"/>
            <a:ext cx="8784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1400" dirty="0" smtClean="0"/>
              <a:t>** Source:  British Nutrition Foundation</a:t>
            </a:r>
            <a:endParaRPr lang="zh-HK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22726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0409945"/>
              </p:ext>
            </p:extLst>
          </p:nvPr>
        </p:nvGraphicFramePr>
        <p:xfrm>
          <a:off x="323528" y="1455008"/>
          <a:ext cx="856800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Vitamins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HK" sz="1600" dirty="0" smtClean="0">
                          <a:solidFill>
                            <a:schemeClr val="bg1"/>
                          </a:solidFill>
                        </a:rPr>
                        <a:t>Functions</a:t>
                      </a:r>
                      <a:endParaRPr lang="en-US" altLang="zh-HK" sz="1600" strike="sngStrike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Sources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Deficiency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HK" sz="1600" dirty="0" smtClean="0">
                          <a:solidFill>
                            <a:schemeClr val="bg1"/>
                          </a:solidFill>
                        </a:rPr>
                        <a:t>Reference</a:t>
                      </a:r>
                      <a:r>
                        <a:rPr lang="en-US" altLang="zh-HK" sz="1600" baseline="0" dirty="0" smtClean="0">
                          <a:solidFill>
                            <a:schemeClr val="bg1"/>
                          </a:solidFill>
                        </a:rPr>
                        <a:t> Nutrient Intakes (RNI) ** </a:t>
                      </a:r>
                      <a:r>
                        <a:rPr lang="en-US" altLang="zh-HK" sz="1600" dirty="0" smtClean="0">
                          <a:solidFill>
                            <a:schemeClr val="bg1"/>
                          </a:solidFill>
                        </a:rPr>
                        <a:t>for adults per 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Vitamin E</a:t>
                      </a:r>
                    </a:p>
                  </a:txBody>
                  <a:tcPr marR="4572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Good for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healthy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skin.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May 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help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protect 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against heart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disease</a:t>
                      </a:r>
                      <a:endParaRPr lang="en-US" sz="140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Eggs, nuts, seeds, cereal products, vegetable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oils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Deficiency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is rare</a:t>
                      </a:r>
                      <a:r>
                        <a:rPr lang="en-US" altLang="zh-HK" sz="140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zh-HK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HK" sz="1400" dirty="0" smtClean="0">
                          <a:solidFill>
                            <a:schemeClr val="tx1"/>
                          </a:solidFill>
                        </a:rPr>
                        <a:t>normally enough supply in a balanced diet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No RNIs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but safe intakes have been set at more than 4 mg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for 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men and more than 3 mg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for women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Vitamin K</a:t>
                      </a:r>
                    </a:p>
                  </a:txBody>
                  <a:tcPr marR="4572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Involved with clotting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of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blood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Green vegetables, pulses,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fruits,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cereals, meat,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liver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Also 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made by bacteria in the large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intestine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Deficiency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is rare,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normally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enough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supply in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 balanced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diet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No RNIs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but safe intake is 1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µ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g per 1 kg 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body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weight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45</a:t>
            </a:fld>
            <a:endParaRPr 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07504" y="6198255"/>
            <a:ext cx="8784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1400" dirty="0" smtClean="0"/>
              <a:t>** Source:  British Nutrition Foundation</a:t>
            </a:r>
            <a:endParaRPr lang="zh-HK" altLang="en-US" sz="1400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Fat-Soluble </a:t>
            </a:r>
            <a:r>
              <a:rPr lang="en-US" dirty="0"/>
              <a:t>V</a:t>
            </a:r>
            <a:r>
              <a:rPr lang="en-US" dirty="0" smtClean="0"/>
              <a:t>itamins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69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Vitamin 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99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of </a:t>
            </a:r>
            <a:r>
              <a:rPr lang="en-US" dirty="0" smtClean="0"/>
              <a:t>Vitamin </a:t>
            </a:r>
            <a:r>
              <a:rPr lang="en-US" dirty="0"/>
              <a:t>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Helps </a:t>
            </a:r>
            <a:r>
              <a:rPr lang="en-US" dirty="0"/>
              <a:t>the body </a:t>
            </a:r>
            <a:r>
              <a:rPr lang="en-US" dirty="0" smtClean="0"/>
              <a:t>grow </a:t>
            </a:r>
            <a:r>
              <a:rPr lang="en-US" dirty="0"/>
              <a:t>and </a:t>
            </a:r>
            <a:r>
              <a:rPr lang="en-US" dirty="0" smtClean="0"/>
              <a:t>develop</a:t>
            </a:r>
            <a:endParaRPr lang="en-US" strike="sngStrike" dirty="0">
              <a:solidFill>
                <a:srgbClr val="FF0000"/>
              </a:solidFill>
            </a:endParaRPr>
          </a:p>
          <a:p>
            <a:r>
              <a:rPr lang="en-US" dirty="0" smtClean="0"/>
              <a:t>Keeps </a:t>
            </a:r>
            <a:r>
              <a:rPr lang="en-US" dirty="0"/>
              <a:t>the lining of the throat, the digestive system and the lungs moist and free from infection</a:t>
            </a:r>
          </a:p>
          <a:p>
            <a:r>
              <a:rPr lang="en-US" dirty="0" smtClean="0"/>
              <a:t>Keeps </a:t>
            </a:r>
            <a:r>
              <a:rPr lang="en-US" dirty="0"/>
              <a:t>the skin healthy</a:t>
            </a:r>
          </a:p>
          <a:p>
            <a:r>
              <a:rPr lang="en-US" dirty="0" smtClean="0"/>
              <a:t>Makes </a:t>
            </a:r>
            <a:r>
              <a:rPr lang="en-US" dirty="0"/>
              <a:t>a substance in the </a:t>
            </a:r>
            <a:r>
              <a:rPr lang="en-US" dirty="0" smtClean="0"/>
              <a:t>retina</a:t>
            </a:r>
            <a:r>
              <a:rPr lang="en-US" dirty="0"/>
              <a:t> </a:t>
            </a:r>
            <a:r>
              <a:rPr lang="en-US" dirty="0" smtClean="0"/>
              <a:t>so the eyes can </a:t>
            </a:r>
            <a:r>
              <a:rPr lang="en-US" dirty="0"/>
              <a:t>see well enough in dim light</a:t>
            </a:r>
          </a:p>
          <a:p>
            <a:r>
              <a:rPr lang="en-US" dirty="0" smtClean="0"/>
              <a:t>As an </a:t>
            </a:r>
            <a:r>
              <a:rPr lang="en-US" dirty="0"/>
              <a:t>antioxidant </a:t>
            </a:r>
            <a:r>
              <a:rPr lang="en-US" dirty="0" smtClean="0"/>
              <a:t>which helps </a:t>
            </a:r>
            <a:r>
              <a:rPr lang="en-US" dirty="0"/>
              <a:t>stop substances that get into the body from the air, water and </a:t>
            </a:r>
            <a:r>
              <a:rPr lang="en-US" dirty="0" smtClean="0"/>
              <a:t>foods </a:t>
            </a:r>
            <a:r>
              <a:rPr lang="en-US" dirty="0"/>
              <a:t>from damaging </a:t>
            </a:r>
            <a:r>
              <a:rPr lang="en-US" dirty="0" smtClean="0"/>
              <a:t>it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30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</a:t>
            </a:r>
            <a:r>
              <a:rPr lang="en-US" dirty="0" smtClean="0"/>
              <a:t>Vitamin </a:t>
            </a:r>
            <a:r>
              <a:rPr lang="en-US" dirty="0"/>
              <a:t>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HK" dirty="0" smtClean="0"/>
              <a:t>Vitamin </a:t>
            </a:r>
            <a:r>
              <a:rPr lang="en-HK" dirty="0"/>
              <a:t>A </a:t>
            </a:r>
            <a:r>
              <a:rPr lang="en-HK" dirty="0" smtClean="0"/>
              <a:t>can be found in foods in </a:t>
            </a:r>
            <a:r>
              <a:rPr lang="en-HK" dirty="0"/>
              <a:t>two different forms:</a:t>
            </a:r>
          </a:p>
          <a:p>
            <a:r>
              <a:rPr lang="en-HK" dirty="0"/>
              <a:t>Retinol is pure vitamin A </a:t>
            </a:r>
          </a:p>
          <a:p>
            <a:pPr lvl="1"/>
            <a:r>
              <a:rPr lang="en-HK" dirty="0" smtClean="0"/>
              <a:t>primarily </a:t>
            </a:r>
            <a:r>
              <a:rPr lang="en-HK" dirty="0"/>
              <a:t>found in animal sources that contain fat, e.g. milk, cheese, butter, oily fish (e.g. tuna, mackerel, </a:t>
            </a:r>
            <a:r>
              <a:rPr lang="en-HK" dirty="0" smtClean="0"/>
              <a:t>sardines)</a:t>
            </a:r>
            <a:r>
              <a:rPr lang="en-HK" dirty="0">
                <a:solidFill>
                  <a:srgbClr val="FF0000"/>
                </a:solidFill>
              </a:rPr>
              <a:t> </a:t>
            </a:r>
            <a:r>
              <a:rPr lang="en-HK" dirty="0" smtClean="0"/>
              <a:t>and </a:t>
            </a:r>
            <a:r>
              <a:rPr lang="en-HK" dirty="0"/>
              <a:t>liver</a:t>
            </a:r>
          </a:p>
          <a:p>
            <a:r>
              <a:rPr lang="en-HK" dirty="0"/>
              <a:t>Beta-carotene is a precursor of vitamin A</a:t>
            </a:r>
          </a:p>
          <a:p>
            <a:pPr lvl="1"/>
            <a:r>
              <a:rPr lang="en-HK" dirty="0" smtClean="0"/>
              <a:t>found </a:t>
            </a:r>
            <a:r>
              <a:rPr lang="en-HK" dirty="0"/>
              <a:t>in plant foods, e.g. carrots, oranges, red peppers, dark green leafy vegetables, </a:t>
            </a:r>
            <a:r>
              <a:rPr lang="en-HK" dirty="0" smtClean="0"/>
              <a:t>tomatoes and pumpkin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30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Deficienc</a:t>
            </a:r>
            <a:r>
              <a:rPr lang="en-US" altLang="zh-HK" dirty="0" smtClean="0"/>
              <a:t>y</a:t>
            </a:r>
            <a:r>
              <a:rPr lang="en-US" dirty="0" smtClean="0"/>
              <a:t> </a:t>
            </a:r>
            <a:r>
              <a:rPr lang="en-US" dirty="0"/>
              <a:t>of </a:t>
            </a:r>
            <a:r>
              <a:rPr lang="en-US" dirty="0" smtClean="0"/>
              <a:t>Vitamin </a:t>
            </a:r>
            <a:r>
              <a:rPr lang="en-US" dirty="0"/>
              <a:t>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Children do not grow properly</a:t>
            </a:r>
          </a:p>
          <a:p>
            <a:r>
              <a:rPr lang="en-US" dirty="0" smtClean="0"/>
              <a:t>Difficult </a:t>
            </a:r>
            <a:r>
              <a:rPr lang="en-US" dirty="0"/>
              <a:t>for the body to fight infection</a:t>
            </a:r>
          </a:p>
          <a:p>
            <a:r>
              <a:rPr lang="en-US" dirty="0"/>
              <a:t>Develops night blindness which is a condition of not being able to see in dim </a:t>
            </a:r>
            <a:r>
              <a:rPr lang="en-US" dirty="0" smtClean="0"/>
              <a:t>light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and </a:t>
            </a:r>
            <a:r>
              <a:rPr lang="en-US" altLang="zh-HK" dirty="0"/>
              <a:t>will eventually lead to </a:t>
            </a:r>
            <a:r>
              <a:rPr lang="en-US" altLang="zh-HK" dirty="0" smtClean="0"/>
              <a:t>blindness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57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Water-soluble </a:t>
            </a:r>
            <a:r>
              <a:rPr lang="en-US" dirty="0"/>
              <a:t>vitamins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99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Excess of Vitamin 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Too much vitamin A is poisonous to the body</a:t>
            </a:r>
            <a:endParaRPr lang="en-US" strike="sngStrike" dirty="0"/>
          </a:p>
          <a:p>
            <a:r>
              <a:rPr lang="en-US" dirty="0"/>
              <a:t>May lead to liver and bone </a:t>
            </a:r>
            <a:r>
              <a:rPr lang="en-US" dirty="0" smtClean="0"/>
              <a:t>damage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49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Vitamin 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47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of </a:t>
            </a:r>
            <a:r>
              <a:rPr lang="en-US" dirty="0" smtClean="0"/>
              <a:t>Vitamin </a:t>
            </a:r>
            <a:r>
              <a:rPr lang="en-US" dirty="0"/>
              <a:t>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Vitamin D is essential for the formation of strong and healthy bones and teeth especially during childhood and adolescence</a:t>
            </a:r>
          </a:p>
          <a:p>
            <a:r>
              <a:rPr lang="en-US" dirty="0" smtClean="0"/>
              <a:t>Helps control </a:t>
            </a:r>
            <a:r>
              <a:rPr lang="en-US" dirty="0"/>
              <a:t>the amount of calcium absorbed from </a:t>
            </a:r>
            <a:r>
              <a:rPr lang="en-US" dirty="0" smtClean="0"/>
              <a:t>food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03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</a:t>
            </a:r>
            <a:r>
              <a:rPr lang="en-US" dirty="0" smtClean="0"/>
              <a:t>Vitamin </a:t>
            </a:r>
            <a:r>
              <a:rPr lang="en-US" dirty="0"/>
              <a:t>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24012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altLang="zh-TW" dirty="0" smtClean="0"/>
              <a:t>The </a:t>
            </a:r>
            <a:r>
              <a:rPr lang="en-US" altLang="zh-HK" dirty="0" smtClean="0"/>
              <a:t>skin </a:t>
            </a:r>
            <a:r>
              <a:rPr lang="en-US" altLang="zh-HK" dirty="0"/>
              <a:t>can make vitamin D after exposure to sunlight in about 10 to 15 </a:t>
            </a:r>
            <a:r>
              <a:rPr lang="en-US" altLang="zh-HK" dirty="0" smtClean="0"/>
              <a:t>minutes and stored in the liver</a:t>
            </a:r>
          </a:p>
          <a:p>
            <a:r>
              <a:rPr lang="en-US" dirty="0" smtClean="0"/>
              <a:t>Foods that provide vitamin D:</a:t>
            </a:r>
            <a:endParaRPr lang="en-US" dirty="0"/>
          </a:p>
          <a:p>
            <a:pPr lvl="1"/>
            <a:r>
              <a:rPr lang="en-US" dirty="0" smtClean="0"/>
              <a:t>oily </a:t>
            </a:r>
            <a:r>
              <a:rPr lang="en-US" dirty="0"/>
              <a:t>fish, like tuna, </a:t>
            </a:r>
            <a:r>
              <a:rPr lang="en-US" dirty="0" smtClean="0"/>
              <a:t>mackerel </a:t>
            </a:r>
            <a:r>
              <a:rPr lang="en-US" dirty="0"/>
              <a:t>and salmon</a:t>
            </a:r>
          </a:p>
          <a:p>
            <a:pPr lvl="1"/>
            <a:r>
              <a:rPr lang="en-US" dirty="0" smtClean="0"/>
              <a:t>foods </a:t>
            </a:r>
            <a:r>
              <a:rPr lang="en-US" dirty="0"/>
              <a:t>fortified with vitamin </a:t>
            </a:r>
            <a:r>
              <a:rPr lang="en-US" dirty="0" smtClean="0"/>
              <a:t>D</a:t>
            </a:r>
            <a:r>
              <a:rPr lang="en-US" dirty="0"/>
              <a:t>,</a:t>
            </a:r>
            <a:r>
              <a:rPr lang="en-US" dirty="0" smtClean="0"/>
              <a:t> e.g. margarine</a:t>
            </a:r>
            <a:endParaRPr lang="en-US" strike="sngStrike" dirty="0"/>
          </a:p>
          <a:p>
            <a:pPr lvl="1"/>
            <a:r>
              <a:rPr lang="en-US" dirty="0" smtClean="0"/>
              <a:t>liver</a:t>
            </a:r>
            <a:endParaRPr lang="en-US" dirty="0"/>
          </a:p>
          <a:p>
            <a:pPr lvl="1"/>
            <a:r>
              <a:rPr lang="en-US" dirty="0" smtClean="0"/>
              <a:t>cheese</a:t>
            </a:r>
            <a:endParaRPr lang="en-US" dirty="0"/>
          </a:p>
          <a:p>
            <a:pPr lvl="1"/>
            <a:r>
              <a:rPr lang="en-US" dirty="0" smtClean="0"/>
              <a:t>egg </a:t>
            </a:r>
            <a:r>
              <a:rPr lang="en-US" dirty="0"/>
              <a:t>yolks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75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Deficiencies of </a:t>
            </a:r>
            <a:r>
              <a:rPr lang="en-US" dirty="0" smtClean="0"/>
              <a:t>Vitamin </a:t>
            </a:r>
            <a:r>
              <a:rPr lang="en-US" dirty="0"/>
              <a:t>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</a:t>
            </a:r>
            <a:r>
              <a:rPr lang="en-US" dirty="0"/>
              <a:t>there is a shortage of vitamin D, the calcium cannot be absorbed, and the teeth and bones can become </a:t>
            </a:r>
            <a:r>
              <a:rPr lang="en-US" dirty="0" smtClean="0"/>
              <a:t>weak</a:t>
            </a:r>
            <a:endParaRPr lang="en-US" strike="sngStrike" dirty="0"/>
          </a:p>
          <a:p>
            <a:r>
              <a:rPr lang="en-US" dirty="0"/>
              <a:t>This can lead to rickets </a:t>
            </a:r>
            <a:r>
              <a:rPr lang="en-US" dirty="0" smtClean="0"/>
              <a:t>in children where </a:t>
            </a:r>
            <a:r>
              <a:rPr lang="en-US" dirty="0"/>
              <a:t>the bones </a:t>
            </a:r>
            <a:r>
              <a:rPr lang="en-US" dirty="0" smtClean="0"/>
              <a:t>become soft and bend out of shape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42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82E55-A347-47AA-858B-29D6E6C61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Rickets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28A1ED2-7068-447C-9E5A-CBB66917AB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3173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734F05-F4E2-4864-99D7-097648E0F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4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Vitamin 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036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of </a:t>
            </a:r>
            <a:r>
              <a:rPr lang="en-US" dirty="0" smtClean="0"/>
              <a:t>Vitamin </a:t>
            </a:r>
            <a:r>
              <a:rPr lang="en-US" dirty="0"/>
              <a:t>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Vitamin E is an antioxidant </a:t>
            </a:r>
            <a:r>
              <a:rPr lang="en-US" dirty="0" smtClean="0"/>
              <a:t>which helps </a:t>
            </a:r>
            <a:r>
              <a:rPr lang="en-US" dirty="0"/>
              <a:t>stop substances that get into the body from the air, water </a:t>
            </a:r>
            <a:r>
              <a:rPr lang="en-US" dirty="0" smtClean="0"/>
              <a:t>and </a:t>
            </a:r>
            <a:r>
              <a:rPr lang="en-US" dirty="0"/>
              <a:t>elsewhere from damaging </a:t>
            </a:r>
            <a:r>
              <a:rPr lang="en-US" dirty="0" smtClean="0"/>
              <a:t>it</a:t>
            </a:r>
            <a:endParaRPr lang="en-US" strike="sngStrike" dirty="0"/>
          </a:p>
          <a:p>
            <a:r>
              <a:rPr lang="en-US" dirty="0" smtClean="0"/>
              <a:t>Needed </a:t>
            </a:r>
            <a:r>
              <a:rPr lang="en-US" dirty="0"/>
              <a:t>to make sure that the cell walls in the body stay healthy</a:t>
            </a:r>
          </a:p>
          <a:p>
            <a:r>
              <a:rPr lang="en-US" dirty="0"/>
              <a:t>It is thought to reduce the risk of people developing some types of cancers and heart </a:t>
            </a:r>
            <a:r>
              <a:rPr lang="en-US" dirty="0" smtClean="0"/>
              <a:t>disease</a:t>
            </a:r>
            <a:endParaRPr lang="en-US" strike="sngStrik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6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</a:t>
            </a:r>
            <a:r>
              <a:rPr lang="en-US" dirty="0" smtClean="0"/>
              <a:t>Vitamin </a:t>
            </a:r>
            <a:r>
              <a:rPr lang="en-US" dirty="0"/>
              <a:t>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Foods that provide vitamin E:</a:t>
            </a:r>
            <a:endParaRPr lang="en-US" dirty="0"/>
          </a:p>
          <a:p>
            <a:pPr lvl="1" fontAlgn="base"/>
            <a:r>
              <a:rPr lang="en-HK" dirty="0"/>
              <a:t>vegetable oils, such as wheat </a:t>
            </a:r>
            <a:r>
              <a:rPr lang="en-HK" dirty="0" smtClean="0"/>
              <a:t>germ</a:t>
            </a:r>
            <a:r>
              <a:rPr lang="en-HK" dirty="0"/>
              <a:t>, sunflower, safflower, </a:t>
            </a:r>
            <a:r>
              <a:rPr lang="en-HK" dirty="0" smtClean="0"/>
              <a:t>corn </a:t>
            </a:r>
            <a:r>
              <a:rPr lang="en-HK" dirty="0"/>
              <a:t>and soybean oils</a:t>
            </a:r>
          </a:p>
          <a:p>
            <a:pPr lvl="1" fontAlgn="base"/>
            <a:r>
              <a:rPr lang="en-HK" dirty="0"/>
              <a:t>nuts, such as almonds, </a:t>
            </a:r>
            <a:r>
              <a:rPr lang="en-HK" dirty="0" smtClean="0"/>
              <a:t>peanuts </a:t>
            </a:r>
            <a:r>
              <a:rPr lang="en-HK" dirty="0"/>
              <a:t>and hazelnuts</a:t>
            </a:r>
          </a:p>
          <a:p>
            <a:pPr lvl="1" fontAlgn="base"/>
            <a:r>
              <a:rPr lang="en-HK" dirty="0"/>
              <a:t>seeds, such as sunflower seeds</a:t>
            </a:r>
          </a:p>
          <a:p>
            <a:pPr lvl="1" fontAlgn="base"/>
            <a:r>
              <a:rPr lang="en-HK" dirty="0"/>
              <a:t>vegetables, such as spinach and broccoli</a:t>
            </a:r>
          </a:p>
          <a:p>
            <a:pPr lvl="1" fontAlgn="base"/>
            <a:r>
              <a:rPr lang="en-HK" dirty="0"/>
              <a:t>fruits, such as avocado </a:t>
            </a:r>
          </a:p>
          <a:p>
            <a:pPr fontAlgn="base"/>
            <a:endParaRPr lang="en-HK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16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Deficiency </a:t>
            </a:r>
            <a:r>
              <a:rPr lang="en-US" dirty="0"/>
              <a:t>of </a:t>
            </a:r>
            <a:r>
              <a:rPr lang="en-US" dirty="0" smtClean="0"/>
              <a:t>Vitamin </a:t>
            </a:r>
            <a:r>
              <a:rPr lang="en-US" dirty="0"/>
              <a:t>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HK" dirty="0"/>
              <a:t>Deficiency is very </a:t>
            </a:r>
            <a:r>
              <a:rPr lang="en-HK" dirty="0" smtClean="0"/>
              <a:t>rare, </a:t>
            </a:r>
            <a:r>
              <a:rPr lang="en-HK" altLang="zh-HK" dirty="0" smtClean="0"/>
              <a:t>intake </a:t>
            </a:r>
            <a:r>
              <a:rPr lang="en-HK" altLang="zh-HK" dirty="0"/>
              <a:t>is normally enough in a balanced </a:t>
            </a:r>
            <a:r>
              <a:rPr lang="en-HK" altLang="zh-HK" dirty="0" smtClean="0"/>
              <a:t>diet</a:t>
            </a:r>
            <a:endParaRPr lang="en-HK" altLang="zh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653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Water-Soluble Vitamins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Water-soluble </a:t>
            </a:r>
            <a:r>
              <a:rPr lang="en-US" dirty="0"/>
              <a:t>vitamins dissolve in </a:t>
            </a:r>
            <a:r>
              <a:rPr lang="en-US" dirty="0" smtClean="0"/>
              <a:t>water</a:t>
            </a:r>
          </a:p>
          <a:p>
            <a:r>
              <a:rPr lang="en-US" altLang="zh-TW" dirty="0" smtClean="0"/>
              <a:t>The excess water-soluble vitamins from intake </a:t>
            </a:r>
            <a:r>
              <a:rPr lang="en-US" dirty="0" smtClean="0"/>
              <a:t>will be excreted through urination and cannot be stored in the body</a:t>
            </a:r>
          </a:p>
          <a:p>
            <a:r>
              <a:rPr lang="en-US" dirty="0" smtClean="0"/>
              <a:t>Therefore, </a:t>
            </a:r>
            <a:r>
              <a:rPr lang="en-US" dirty="0"/>
              <a:t>foods rich in these vitamins need to be </a:t>
            </a:r>
            <a:r>
              <a:rPr lang="en-US" dirty="0" smtClean="0"/>
              <a:t>consumed regularly</a:t>
            </a:r>
          </a:p>
          <a:p>
            <a:r>
              <a:rPr lang="en-US" altLang="zh-HK" dirty="0"/>
              <a:t>Water-soluble vitamins </a:t>
            </a:r>
            <a:r>
              <a:rPr lang="en-US" altLang="zh-HK" dirty="0" smtClean="0"/>
              <a:t> are </a:t>
            </a:r>
            <a:r>
              <a:rPr lang="en-US" altLang="zh-HK" dirty="0"/>
              <a:t>heat-unstable, and can be lost upon heat treatment of </a:t>
            </a:r>
            <a:r>
              <a:rPr lang="en-US" altLang="zh-HK" dirty="0" smtClean="0"/>
              <a:t>food</a:t>
            </a:r>
            <a:endParaRPr lang="en-US" dirty="0"/>
          </a:p>
          <a:p>
            <a:r>
              <a:rPr lang="en-US" dirty="0" smtClean="0"/>
              <a:t>Water-soluble vitamins include:</a:t>
            </a:r>
          </a:p>
          <a:p>
            <a:pPr marL="806450">
              <a:buFontTx/>
              <a:buChar char="-"/>
            </a:pPr>
            <a:r>
              <a:rPr lang="en-US" dirty="0" smtClean="0"/>
              <a:t>vitamin B complex </a:t>
            </a:r>
            <a:r>
              <a:rPr lang="en-US" dirty="0"/>
              <a:t>(</a:t>
            </a:r>
            <a:r>
              <a:rPr lang="en-US" dirty="0" smtClean="0"/>
              <a:t>thiamine, </a:t>
            </a:r>
            <a:r>
              <a:rPr lang="en-US" dirty="0"/>
              <a:t>riboflavin, niacin, </a:t>
            </a:r>
            <a:r>
              <a:rPr lang="en-US" dirty="0" smtClean="0"/>
              <a:t>pyridoxine, folate, </a:t>
            </a:r>
            <a:r>
              <a:rPr lang="en-US" dirty="0" err="1" smtClean="0"/>
              <a:t>cobalamin</a:t>
            </a:r>
            <a:r>
              <a:rPr lang="en-US" dirty="0" smtClean="0"/>
              <a:t>)</a:t>
            </a:r>
            <a:r>
              <a:rPr lang="en-US" altLang="zh-HK" dirty="0" smtClean="0"/>
              <a:t> </a:t>
            </a:r>
          </a:p>
          <a:p>
            <a:pPr marL="806450">
              <a:buFontTx/>
              <a:buChar char="-"/>
            </a:pPr>
            <a:r>
              <a:rPr lang="en-US" altLang="zh-HK" dirty="0" smtClean="0"/>
              <a:t>vitamin </a:t>
            </a:r>
            <a:r>
              <a:rPr lang="en-US" altLang="zh-HK" dirty="0"/>
              <a:t>C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14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Vitamin K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59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of </a:t>
            </a:r>
            <a:r>
              <a:rPr lang="en-US" dirty="0" smtClean="0"/>
              <a:t>Vitamin </a:t>
            </a:r>
            <a:r>
              <a:rPr lang="en-US" dirty="0"/>
              <a:t>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H</a:t>
            </a:r>
            <a:r>
              <a:rPr lang="en-US" dirty="0" smtClean="0"/>
              <a:t>elps </a:t>
            </a:r>
            <a:r>
              <a:rPr lang="en-US" dirty="0"/>
              <a:t>the blood </a:t>
            </a:r>
            <a:r>
              <a:rPr lang="en-US" dirty="0" smtClean="0"/>
              <a:t>clot</a:t>
            </a:r>
            <a:endParaRPr lang="en-US" dirty="0"/>
          </a:p>
          <a:p>
            <a:pPr lvl="1"/>
            <a:r>
              <a:rPr lang="en-US" dirty="0" smtClean="0"/>
              <a:t>the </a:t>
            </a:r>
            <a:r>
              <a:rPr lang="en-US" dirty="0"/>
              <a:t>blood will thicken and “clot” at the place where the injury </a:t>
            </a:r>
            <a:r>
              <a:rPr lang="en-US" dirty="0" smtClean="0"/>
              <a:t>takes </a:t>
            </a:r>
            <a:r>
              <a:rPr lang="en-US" dirty="0"/>
              <a:t>place in order to </a:t>
            </a:r>
            <a:r>
              <a:rPr lang="en-US" dirty="0" smtClean="0"/>
              <a:t>allow it </a:t>
            </a:r>
            <a:r>
              <a:rPr lang="en-US" dirty="0"/>
              <a:t>to be repaired and to stop </a:t>
            </a:r>
            <a:r>
              <a:rPr lang="en-US" dirty="0" smtClean="0"/>
              <a:t>the body </a:t>
            </a:r>
            <a:r>
              <a:rPr lang="en-US" dirty="0"/>
              <a:t>from losing too </a:t>
            </a:r>
            <a:r>
              <a:rPr lang="en-US" dirty="0" smtClean="0"/>
              <a:t>much blood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56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</a:t>
            </a:r>
            <a:r>
              <a:rPr lang="en-US" dirty="0" smtClean="0"/>
              <a:t>Vitamin </a:t>
            </a:r>
            <a:r>
              <a:rPr lang="en-US" dirty="0"/>
              <a:t>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Foods that provide vitamin K:</a:t>
            </a:r>
            <a:endParaRPr lang="en-US" dirty="0"/>
          </a:p>
          <a:p>
            <a:pPr lvl="1"/>
            <a:r>
              <a:rPr lang="en-US" dirty="0"/>
              <a:t>vegetables, especially green, leafy </a:t>
            </a:r>
            <a:r>
              <a:rPr lang="en-US" dirty="0" smtClean="0"/>
              <a:t>vegetables</a:t>
            </a:r>
            <a:endParaRPr lang="en-US" dirty="0"/>
          </a:p>
          <a:p>
            <a:pPr lvl="1"/>
            <a:r>
              <a:rPr lang="en-US" dirty="0"/>
              <a:t>cheese</a:t>
            </a:r>
          </a:p>
          <a:p>
            <a:pPr lvl="1"/>
            <a:r>
              <a:rPr lang="en-US" dirty="0"/>
              <a:t>liver, bacon</a:t>
            </a:r>
          </a:p>
          <a:p>
            <a:pPr lvl="1"/>
            <a:r>
              <a:rPr lang="en-US" dirty="0" smtClean="0"/>
              <a:t>coffee, green </a:t>
            </a:r>
            <a:r>
              <a:rPr lang="en-US" dirty="0"/>
              <a:t>tea</a:t>
            </a:r>
          </a:p>
          <a:p>
            <a:pPr lvl="1"/>
            <a:r>
              <a:rPr lang="en-US" dirty="0"/>
              <a:t>Chinese herbal medicine</a:t>
            </a:r>
          </a:p>
          <a:p>
            <a:r>
              <a:rPr lang="en-US" dirty="0"/>
              <a:t>It is also made by bacteria that live naturally in </a:t>
            </a:r>
            <a:r>
              <a:rPr lang="en-US" dirty="0" smtClean="0"/>
              <a:t>the intestines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17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Deficiency </a:t>
            </a:r>
            <a:r>
              <a:rPr lang="en-US" dirty="0"/>
              <a:t>of </a:t>
            </a:r>
            <a:r>
              <a:rPr lang="en-US" dirty="0" smtClean="0"/>
              <a:t>Vitamin </a:t>
            </a:r>
            <a:r>
              <a:rPr lang="en-US" dirty="0"/>
              <a:t>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HK" dirty="0"/>
              <a:t>Deficiency is </a:t>
            </a:r>
            <a:r>
              <a:rPr lang="en-HK" dirty="0" smtClean="0"/>
              <a:t>rare, intake </a:t>
            </a:r>
            <a:r>
              <a:rPr lang="en-HK" dirty="0"/>
              <a:t>is normally enough in a balanced diet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2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British Nutrition Foundation (2016). </a:t>
            </a:r>
            <a:r>
              <a:rPr lang="en-US" i="1" dirty="0" smtClean="0"/>
              <a:t>Nutrition Requirements</a:t>
            </a:r>
            <a:r>
              <a:rPr lang="en-US" dirty="0" smtClean="0"/>
              <a:t>. </a:t>
            </a:r>
          </a:p>
          <a:p>
            <a:r>
              <a:rPr lang="en-US" altLang="zh-HK" dirty="0">
                <a:solidFill>
                  <a:srgbClr val="000000"/>
                </a:solidFill>
              </a:rPr>
              <a:t>Dietitians of Canada </a:t>
            </a:r>
            <a:r>
              <a:rPr lang="en-US" altLang="zh-TW" dirty="0">
                <a:solidFill>
                  <a:srgbClr val="000000"/>
                </a:solidFill>
              </a:rPr>
              <a:t>(2014). </a:t>
            </a:r>
            <a:r>
              <a:rPr lang="en-US" altLang="zh-TW" i="1" dirty="0">
                <a:solidFill>
                  <a:srgbClr val="000000"/>
                </a:solidFill>
              </a:rPr>
              <a:t>Food Sources of Folate</a:t>
            </a:r>
            <a:r>
              <a:rPr lang="en-US" altLang="zh-TW" dirty="0" smtClean="0">
                <a:solidFill>
                  <a:srgbClr val="000000"/>
                </a:solidFill>
              </a:rPr>
              <a:t>.</a:t>
            </a:r>
            <a:endParaRPr lang="en-US" dirty="0"/>
          </a:p>
          <a:p>
            <a:r>
              <a:rPr lang="en-US" dirty="0" err="1"/>
              <a:t>Insel</a:t>
            </a:r>
            <a:r>
              <a:rPr lang="en-US" dirty="0"/>
              <a:t>, P. M., Ross, D., McMahon, K., &amp; Bernstein, M. (2019). </a:t>
            </a:r>
            <a:r>
              <a:rPr lang="en-US" i="1" dirty="0"/>
              <a:t>Discovering nutrition.</a:t>
            </a:r>
            <a:r>
              <a:rPr lang="en-US" dirty="0"/>
              <a:t> Burlington, MA: Jones &amp; Bartlett Learning.</a:t>
            </a:r>
          </a:p>
          <a:p>
            <a:r>
              <a:rPr lang="en-US" dirty="0" err="1"/>
              <a:t>Otten</a:t>
            </a:r>
            <a:r>
              <a:rPr lang="en-US" dirty="0"/>
              <a:t>, J. J., </a:t>
            </a:r>
            <a:r>
              <a:rPr lang="en-US" dirty="0" err="1"/>
              <a:t>Hellwig</a:t>
            </a:r>
            <a:r>
              <a:rPr lang="en-US" dirty="0"/>
              <a:t>, J. P., &amp; Meyers, L. D. (2006). </a:t>
            </a:r>
            <a:r>
              <a:rPr lang="en-US" i="1" dirty="0"/>
              <a:t>Dietary reference intakes: The essential guide to nutrient requirements.</a:t>
            </a:r>
            <a:r>
              <a:rPr lang="en-US" dirty="0"/>
              <a:t> Washington, D.C.: National Academies Press.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A74638-45D0-40BC-9411-BC029C68E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2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8799"/>
            <a:ext cx="8229600" cy="1143000"/>
          </a:xfrm>
        </p:spPr>
        <p:txBody>
          <a:bodyPr/>
          <a:lstStyle/>
          <a:p>
            <a:r>
              <a:rPr lang="en-US" dirty="0" smtClean="0"/>
              <a:t>Water-Soluble Vitamins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0735188"/>
              </p:ext>
            </p:extLst>
          </p:nvPr>
        </p:nvGraphicFramePr>
        <p:xfrm>
          <a:off x="251520" y="980728"/>
          <a:ext cx="8568953" cy="515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Vitamins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HK" sz="1600" dirty="0" smtClean="0">
                          <a:solidFill>
                            <a:schemeClr val="bg1"/>
                          </a:solidFill>
                        </a:rPr>
                        <a:t>Functions</a:t>
                      </a:r>
                      <a:endParaRPr lang="en-US" sz="1600" strike="sngStrike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Sources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Deficiency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Reference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Nutrient Intakes (RNI) **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for 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adults per day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HK" sz="1400" dirty="0" smtClean="0">
                          <a:solidFill>
                            <a:schemeClr val="tx1"/>
                          </a:solidFill>
                        </a:rPr>
                        <a:t>Vitamin B</a:t>
                      </a:r>
                      <a:r>
                        <a:rPr lang="en-US" altLang="zh-HK" sz="140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en-US" altLang="zh-HK" sz="1400" dirty="0" smtClean="0">
                          <a:solidFill>
                            <a:schemeClr val="tx1"/>
                          </a:solidFill>
                        </a:rPr>
                        <a:t>Thiamine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Helps the release of energy from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nutrients</a:t>
                      </a:r>
                      <a:endParaRPr lang="en-US" sz="140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Cereals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, meat, liver, milk and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dairy 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products, eggs and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vegetables (including potatoes)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Shortage slows growth and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development</a:t>
                      </a:r>
                      <a:endParaRPr lang="en-US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Mild 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deficiency causes tiredness and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depression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Severe 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deficiency causes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beriberi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HK" sz="1400" dirty="0" smtClean="0">
                          <a:solidFill>
                            <a:schemeClr val="tx1"/>
                          </a:solidFill>
                        </a:rPr>
                        <a:t>Men:</a:t>
                      </a:r>
                      <a:r>
                        <a:rPr lang="en-US" altLang="zh-HK" sz="1400" baseline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altLang="zh-HK" sz="1400" dirty="0" smtClean="0">
                          <a:solidFill>
                            <a:schemeClr val="tx1"/>
                          </a:solidFill>
                        </a:rPr>
                        <a:t>1.0 mg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HK" sz="1400" dirty="0" smtClean="0">
                          <a:solidFill>
                            <a:schemeClr val="tx1"/>
                          </a:solidFill>
                        </a:rPr>
                        <a:t>Women: 0.8 mg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Increase intake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during pregnancy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and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lactation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HK" sz="1400" dirty="0" smtClean="0">
                          <a:solidFill>
                            <a:schemeClr val="tx1"/>
                          </a:solidFill>
                        </a:rPr>
                        <a:t>Vitamin B</a:t>
                      </a:r>
                      <a:r>
                        <a:rPr lang="en-US" altLang="zh-HK" sz="1400" baseline="-25000" dirty="0" smtClean="0">
                          <a:solidFill>
                            <a:schemeClr val="tx1"/>
                          </a:solidFill>
                        </a:rPr>
                        <a:t>2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altLang="zh-HK" sz="1400" dirty="0" smtClean="0">
                          <a:solidFill>
                            <a:schemeClr val="tx1"/>
                          </a:solidFill>
                        </a:rPr>
                        <a:t>Riboflavin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Needed for healthy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skin</a:t>
                      </a:r>
                      <a:endParaRPr lang="en-US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Helps 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release energy to cells and in the body’s use of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carbohydrates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Cereals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, milk and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dairy 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products, meat, liver, kidney, eggs, green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vegetables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Shortage slows growth and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development</a:t>
                      </a:r>
                      <a:endParaRPr lang="en-US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May 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cause skin and eye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problems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HK" sz="1400" dirty="0" smtClean="0">
                          <a:solidFill>
                            <a:schemeClr val="tx1"/>
                          </a:solidFill>
                        </a:rPr>
                        <a:t>Men:  1.3 mg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HK" sz="1400" dirty="0" smtClean="0">
                          <a:solidFill>
                            <a:schemeClr val="tx1"/>
                          </a:solidFill>
                        </a:rPr>
                        <a:t>Women:  1.1 mg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Increase intake during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pregnancy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and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lactation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HK" sz="1400" dirty="0" smtClean="0">
                          <a:solidFill>
                            <a:schemeClr val="tx1"/>
                          </a:solidFill>
                        </a:rPr>
                        <a:t>Vitamin B</a:t>
                      </a:r>
                      <a:r>
                        <a:rPr lang="en-US" altLang="zh-HK" sz="14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en-US" altLang="zh-HK" sz="1400" dirty="0" smtClean="0">
                          <a:solidFill>
                            <a:schemeClr val="tx1"/>
                          </a:solidFill>
                        </a:rPr>
                        <a:t>Niacin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Involved in the energy producing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reactions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Helps 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in maintaining healthy nervous system and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skin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Meat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especially offal),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cereals, potatoes,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bread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Severe deficiency causes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pellagra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Symptoms 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include </a:t>
                      </a:r>
                      <a:r>
                        <a:rPr lang="en-US" sz="1400" baseline="0" dirty="0" err="1">
                          <a:solidFill>
                            <a:schemeClr val="tx1"/>
                          </a:solidFill>
                        </a:rPr>
                        <a:t>diarrhoea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, dementia and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dermatitis</a:t>
                      </a:r>
                      <a:endParaRPr lang="en-US" sz="1400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HK" sz="1400" dirty="0" smtClean="0">
                          <a:solidFill>
                            <a:schemeClr val="tx1"/>
                          </a:solidFill>
                        </a:rPr>
                        <a:t>Men:  17.0 mg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Women:  13.0 mg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Increase intake during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pregnancy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and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lactation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7</a:t>
            </a:fld>
            <a:endParaRPr lang="en-US"/>
          </a:p>
        </p:txBody>
      </p:sp>
      <p:sp>
        <p:nvSpPr>
          <p:cNvPr id="6" name="文字方塊 5"/>
          <p:cNvSpPr txBox="1"/>
          <p:nvPr/>
        </p:nvSpPr>
        <p:spPr>
          <a:xfrm>
            <a:off x="225777" y="6437023"/>
            <a:ext cx="84249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1400" dirty="0" smtClean="0"/>
              <a:t>** Source:  British Nutrition Foundation</a:t>
            </a:r>
            <a:endParaRPr lang="zh-HK" altLang="en-US" sz="1400" dirty="0"/>
          </a:p>
        </p:txBody>
      </p:sp>
    </p:spTree>
    <p:extLst>
      <p:ext uri="{BB962C8B-B14F-4D97-AF65-F5344CB8AC3E}">
        <p14:creationId xmlns:p14="http://schemas.microsoft.com/office/powerpoint/2010/main" val="77509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446" y="-29845"/>
            <a:ext cx="8229600" cy="1143000"/>
          </a:xfrm>
        </p:spPr>
        <p:txBody>
          <a:bodyPr/>
          <a:lstStyle/>
          <a:p>
            <a:r>
              <a:rPr lang="en-US" dirty="0"/>
              <a:t>Water-Soluble Vitamins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9572752"/>
              </p:ext>
            </p:extLst>
          </p:nvPr>
        </p:nvGraphicFramePr>
        <p:xfrm>
          <a:off x="251520" y="991870"/>
          <a:ext cx="856800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Vitamins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HK" sz="1600" dirty="0" smtClean="0">
                          <a:solidFill>
                            <a:schemeClr val="bg1"/>
                          </a:solidFill>
                        </a:rPr>
                        <a:t>Functions</a:t>
                      </a:r>
                      <a:endParaRPr lang="en-US" sz="1600" strike="sngStrike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Sources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Deficiency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Reference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Nutrient Intakes (RNI) **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for 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adults per day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HK" sz="1400" dirty="0" smtClean="0">
                          <a:solidFill>
                            <a:schemeClr val="tx1"/>
                          </a:solidFill>
                        </a:rPr>
                        <a:t>Vitamin B</a:t>
                      </a:r>
                      <a:r>
                        <a:rPr lang="en-US" altLang="zh-HK" sz="1400" baseline="-25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en-US" altLang="zh-HK" sz="1400" dirty="0" smtClean="0">
                          <a:solidFill>
                            <a:schemeClr val="tx1"/>
                          </a:solidFill>
                        </a:rPr>
                        <a:t>Pyridoxine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4572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Needed for the metabolism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of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protein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Helps 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formation of red blood cells and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proper functioning 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of the nervous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system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Liver, kidney,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fish, wheat germ, poultry, leafy vegetables, potatoes,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cereals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Rare,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but deficiency in infants can cause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convulsions</a:t>
                      </a:r>
                      <a:endParaRPr lang="en-US" sz="140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HK" sz="1400" dirty="0" smtClean="0">
                          <a:solidFill>
                            <a:schemeClr val="tx1"/>
                          </a:solidFill>
                        </a:rPr>
                        <a:t>Men:  1.4 mg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HK" sz="1400" dirty="0" smtClean="0">
                          <a:solidFill>
                            <a:schemeClr val="tx1"/>
                          </a:solidFill>
                        </a:rPr>
                        <a:t>Women:  1.2 mg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HK" sz="1400" dirty="0" smtClean="0">
                          <a:solidFill>
                            <a:schemeClr val="tx1"/>
                          </a:solidFill>
                        </a:rPr>
                        <a:t>Vitamin B</a:t>
                      </a:r>
                      <a:r>
                        <a:rPr lang="en-US" altLang="zh-HK" sz="1400" baseline="-25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HK" sz="1400" dirty="0" smtClean="0">
                          <a:solidFill>
                            <a:schemeClr val="tx1"/>
                          </a:solidFill>
                        </a:rPr>
                        <a:t>(Folate)</a:t>
                      </a:r>
                    </a:p>
                  </a:txBody>
                  <a:tcPr marR="4572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Needed for red blood cell production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Cereals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, nuts and pulses, leafy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vegetables</a:t>
                      </a:r>
                      <a:r>
                        <a:rPr lang="zh-TW" alt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TW" sz="1400" baseline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such 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as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spinach)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Mild deficiency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leads to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tiredness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A folate deficiency 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can cause megaloblastic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anaemia</a:t>
                      </a:r>
                      <a:endParaRPr lang="en-US" sz="1400" strike="sngStrike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HK" sz="1400" dirty="0" smtClean="0">
                          <a:solidFill>
                            <a:schemeClr val="tx1"/>
                          </a:solidFill>
                        </a:rPr>
                        <a:t>Deficiency</a:t>
                      </a:r>
                      <a:r>
                        <a:rPr lang="en-US" altLang="zh-HK" sz="1400" baseline="0" dirty="0" smtClean="0">
                          <a:solidFill>
                            <a:schemeClr val="tx1"/>
                          </a:solidFill>
                        </a:rPr>
                        <a:t> in the early stages of pregnancy is associated with neural tube defects in foetus</a:t>
                      </a:r>
                      <a:endParaRPr lang="en-US" sz="140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200 µg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Increase </a:t>
                      </a:r>
                      <a:r>
                        <a:rPr lang="en-US" sz="1400" strike="noStrike" dirty="0" smtClean="0">
                          <a:solidFill>
                            <a:schemeClr val="tx1"/>
                          </a:solidFill>
                        </a:rPr>
                        <a:t>intake</a:t>
                      </a:r>
                      <a:r>
                        <a:rPr lang="en-US" sz="1400" strike="sngStrike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during pregnancy and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lactation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Woman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planning pregnancy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, or in the first 12 weeks, should supplement their diet with 0.4 mg per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day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8</a:t>
            </a:fld>
            <a:endParaRPr lang="en-US"/>
          </a:p>
        </p:txBody>
      </p:sp>
      <p:sp>
        <p:nvSpPr>
          <p:cNvPr id="7" name="文字方塊 5"/>
          <p:cNvSpPr txBox="1"/>
          <p:nvPr/>
        </p:nvSpPr>
        <p:spPr>
          <a:xfrm>
            <a:off x="179512" y="6219716"/>
            <a:ext cx="84249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1400" dirty="0" smtClean="0"/>
              <a:t>** Source:  British Nutrition Foundation</a:t>
            </a:r>
            <a:endParaRPr lang="zh-HK" altLang="en-US" sz="1400" dirty="0"/>
          </a:p>
        </p:txBody>
      </p:sp>
    </p:spTree>
    <p:extLst>
      <p:ext uri="{BB962C8B-B14F-4D97-AF65-F5344CB8AC3E}">
        <p14:creationId xmlns:p14="http://schemas.microsoft.com/office/powerpoint/2010/main" val="64886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/>
          <a:lstStyle/>
          <a:p>
            <a:r>
              <a:rPr lang="en-US" dirty="0"/>
              <a:t>Water-Soluble Vitamins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4868150"/>
              </p:ext>
            </p:extLst>
          </p:nvPr>
        </p:nvGraphicFramePr>
        <p:xfrm>
          <a:off x="323528" y="1071988"/>
          <a:ext cx="856800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Vitamins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HK" sz="1600" dirty="0" smtClean="0">
                          <a:solidFill>
                            <a:schemeClr val="bg1"/>
                          </a:solidFill>
                        </a:rPr>
                        <a:t>Functions</a:t>
                      </a:r>
                      <a:endParaRPr lang="en-US" sz="1600" strike="sngStrike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Sources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Deficiency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Reference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Nutrient Intakes (RNI) **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for 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adults per day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HK" sz="1400" dirty="0" smtClean="0">
                          <a:solidFill>
                            <a:schemeClr val="tx1"/>
                          </a:solidFill>
                        </a:rPr>
                        <a:t>Vitamin B</a:t>
                      </a:r>
                      <a:r>
                        <a:rPr lang="en-US" altLang="zh-HK" sz="1400" baseline="-25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en-US" altLang="zh-HK" sz="1400" dirty="0" smtClean="0">
                          <a:solidFill>
                            <a:schemeClr val="tx1"/>
                          </a:solidFill>
                        </a:rPr>
                        <a:t>Cobalamin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4572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Helps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prevent certain forms of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anaemia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Helps 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cells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divide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Protects 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nervous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system</a:t>
                      </a:r>
                      <a:endParaRPr lang="en-US" sz="140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All animal foods –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liver, fish, meat, cheese, milk,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eggs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Deficiency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can lead to pernicious </a:t>
                      </a:r>
                      <a:r>
                        <a:rPr lang="en-US" sz="1400" baseline="0" dirty="0" err="1">
                          <a:solidFill>
                            <a:schemeClr val="tx1"/>
                          </a:solidFill>
                        </a:rPr>
                        <a:t>anaemia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and neurological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problems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1.5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µg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HK" sz="1400" baseline="0" dirty="0" smtClean="0">
                          <a:solidFill>
                            <a:schemeClr val="tx1"/>
                          </a:solidFill>
                        </a:rPr>
                        <a:t>Vitamin C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en-US" altLang="zh-HK" sz="1400" dirty="0" smtClean="0">
                          <a:solidFill>
                            <a:schemeClr val="tx1"/>
                          </a:solidFill>
                        </a:rPr>
                        <a:t>Ascorbic</a:t>
                      </a:r>
                      <a:r>
                        <a:rPr lang="en-US" altLang="zh-HK" sz="1400" baseline="0" dirty="0" smtClean="0">
                          <a:solidFill>
                            <a:schemeClr val="tx1"/>
                          </a:solidFill>
                        </a:rPr>
                        <a:t> Acid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4572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Maintains body’s connective tissue, important for wound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healing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Helps 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iron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absorption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Has 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antioxidant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properties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Fruits and vegetables,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especially citrus fruits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(including 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oranges and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lemons)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Deficiency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may cause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scurvy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40 mg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9</a:t>
            </a:fld>
            <a:endParaRPr lang="en-US"/>
          </a:p>
        </p:txBody>
      </p:sp>
      <p:sp>
        <p:nvSpPr>
          <p:cNvPr id="6" name="文字方塊 5"/>
          <p:cNvSpPr txBox="1"/>
          <p:nvPr/>
        </p:nvSpPr>
        <p:spPr>
          <a:xfrm>
            <a:off x="179512" y="6219716"/>
            <a:ext cx="84249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1400" dirty="0" smtClean="0"/>
              <a:t>** Source:  British Nutrition Foundation</a:t>
            </a:r>
            <a:endParaRPr lang="zh-HK" altLang="en-US" sz="1400" dirty="0"/>
          </a:p>
        </p:txBody>
      </p:sp>
    </p:spTree>
    <p:extLst>
      <p:ext uri="{BB962C8B-B14F-4D97-AF65-F5344CB8AC3E}">
        <p14:creationId xmlns:p14="http://schemas.microsoft.com/office/powerpoint/2010/main" val="64886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4899</TotalTime>
  <Words>3073</Words>
  <Application>Microsoft Office PowerPoint</Application>
  <PresentationFormat>如螢幕大小 (4:3)</PresentationFormat>
  <Paragraphs>466</Paragraphs>
  <Slides>64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64</vt:i4>
      </vt:variant>
    </vt:vector>
  </HeadingPairs>
  <TitlesOfParts>
    <vt:vector size="69" baseType="lpstr">
      <vt:lpstr>新細明體</vt:lpstr>
      <vt:lpstr>Arial</vt:lpstr>
      <vt:lpstr>Calibri</vt:lpstr>
      <vt:lpstr>Wingdings</vt:lpstr>
      <vt:lpstr>Office Theme</vt:lpstr>
      <vt:lpstr>Nutrition and Health</vt:lpstr>
      <vt:lpstr>Topics</vt:lpstr>
      <vt:lpstr>Vitamins  </vt:lpstr>
      <vt:lpstr>Vitamins</vt:lpstr>
      <vt:lpstr>Water-soluble vitamins</vt:lpstr>
      <vt:lpstr>Water-Soluble Vitamins</vt:lpstr>
      <vt:lpstr>Water-Soluble Vitamins</vt:lpstr>
      <vt:lpstr>Water-Soluble Vitamins</vt:lpstr>
      <vt:lpstr>Water-Soluble Vitamins</vt:lpstr>
      <vt:lpstr>Vitamin B</vt:lpstr>
      <vt:lpstr>Vitamin B</vt:lpstr>
      <vt:lpstr>Functions of Vitamin B1 (Thiamine)</vt:lpstr>
      <vt:lpstr>Sources of Vitamin B1 (Thiamine)</vt:lpstr>
      <vt:lpstr>PowerPoint 簡報</vt:lpstr>
      <vt:lpstr>Beriberi</vt:lpstr>
      <vt:lpstr>Functions of Vitamin B2 (Riboflavin)</vt:lpstr>
      <vt:lpstr>Sources of Vitamin B2 (Riboflavin)</vt:lpstr>
      <vt:lpstr>Deficiency of Vitamin B2 (Riboflavin)</vt:lpstr>
      <vt:lpstr>Functions of Vitamin B3 (Niacin)</vt:lpstr>
      <vt:lpstr>Sources of Vitamin B3 (Niacin)</vt:lpstr>
      <vt:lpstr>Deficiency of Vitamin B3 (Niacin)</vt:lpstr>
      <vt:lpstr>Excess of Vitamin B3 (Niacin)</vt:lpstr>
      <vt:lpstr>Functions of Vitamin B6 (Pyridoxine)</vt:lpstr>
      <vt:lpstr>Sources of Vitamin B6 (Pyridoxine)</vt:lpstr>
      <vt:lpstr>Deficiency of Vitamin B6 (Pyridoxine)</vt:lpstr>
      <vt:lpstr>Excess of Vitamin B6 (Pyridoxine)</vt:lpstr>
      <vt:lpstr>Functions of Vitamin B9 (Folate)</vt:lpstr>
      <vt:lpstr>Sources of Vitamin B9 (Folate)</vt:lpstr>
      <vt:lpstr>Deficiency of Vitamin B9 (Folate)</vt:lpstr>
      <vt:lpstr>Effects of Deficiency of Vitamin B9 (Folate) in the Digestive System</vt:lpstr>
      <vt:lpstr>Megaloblastic Anaemia</vt:lpstr>
      <vt:lpstr>Congenital Deformities in Foetus</vt:lpstr>
      <vt:lpstr>Functions of Vitamin B12 (Cobalamin)</vt:lpstr>
      <vt:lpstr>Sources of Vitamin B12 (Cobalamin)</vt:lpstr>
      <vt:lpstr>Deficiency of Vitamin B12 (Cobalamin)</vt:lpstr>
      <vt:lpstr>Vitamin C</vt:lpstr>
      <vt:lpstr>Functions of Vitamin C (Ascorbic Acid)</vt:lpstr>
      <vt:lpstr>Sources of Vitamin C (Ascorbic Acid)</vt:lpstr>
      <vt:lpstr>Deficiency of Vitamin C (Ascorbic Acid)</vt:lpstr>
      <vt:lpstr>Deficiency of Vitamin C (Ascorbic Acid)</vt:lpstr>
      <vt:lpstr>Deficiency of Vitamin C (Ascorbic Acid)</vt:lpstr>
      <vt:lpstr>Fat-soluble vitamins</vt:lpstr>
      <vt:lpstr>Fat-Soluble Vitamins</vt:lpstr>
      <vt:lpstr>Fat-Soluble Vitamins</vt:lpstr>
      <vt:lpstr>Fat-Soluble Vitamins</vt:lpstr>
      <vt:lpstr>Vitamin A</vt:lpstr>
      <vt:lpstr>Functions of Vitamin A</vt:lpstr>
      <vt:lpstr>Sources of Vitamin A</vt:lpstr>
      <vt:lpstr>Deficiency of Vitamin A</vt:lpstr>
      <vt:lpstr>Excess of Vitamin A</vt:lpstr>
      <vt:lpstr>Vitamin D</vt:lpstr>
      <vt:lpstr>Functions of Vitamin D</vt:lpstr>
      <vt:lpstr>Sources of Vitamin D</vt:lpstr>
      <vt:lpstr>Deficiencies of Vitamin D</vt:lpstr>
      <vt:lpstr>Rickets</vt:lpstr>
      <vt:lpstr>Vitamin E</vt:lpstr>
      <vt:lpstr>Functions of Vitamin E</vt:lpstr>
      <vt:lpstr>Sources of Vitamin E</vt:lpstr>
      <vt:lpstr>Deficiency of Vitamin E</vt:lpstr>
      <vt:lpstr>Vitamin K</vt:lpstr>
      <vt:lpstr>Functions of Vitamin K</vt:lpstr>
      <vt:lpstr>Sources of Vitamin K</vt:lpstr>
      <vt:lpstr>Deficiency of Vitamin K</vt:lpstr>
      <vt:lpstr>References</vt:lpstr>
    </vt:vector>
  </TitlesOfParts>
  <Company>HKU SPACE Po Leung Kuk Stanley Ho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</dc:title>
  <dc:creator>Ng Yu Ching Ivy</dc:creator>
  <cp:lastModifiedBy>POON, Suk-mei Cindy</cp:lastModifiedBy>
  <cp:revision>503</cp:revision>
  <dcterms:created xsi:type="dcterms:W3CDTF">2018-10-08T07:48:39Z</dcterms:created>
  <dcterms:modified xsi:type="dcterms:W3CDTF">2021-09-16T06:17:38Z</dcterms:modified>
</cp:coreProperties>
</file>