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5" r:id="rId2"/>
    <p:sldId id="316" r:id="rId3"/>
    <p:sldId id="287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317" r:id="rId12"/>
    <p:sldId id="296" r:id="rId13"/>
    <p:sldId id="297" r:id="rId14"/>
    <p:sldId id="300" r:id="rId15"/>
    <p:sldId id="298" r:id="rId16"/>
    <p:sldId id="301" r:id="rId17"/>
    <p:sldId id="299" r:id="rId18"/>
    <p:sldId id="302" r:id="rId19"/>
    <p:sldId id="303" r:id="rId20"/>
    <p:sldId id="318" r:id="rId21"/>
    <p:sldId id="304" r:id="rId22"/>
    <p:sldId id="308" r:id="rId23"/>
    <p:sldId id="319" r:id="rId24"/>
    <p:sldId id="306" r:id="rId25"/>
    <p:sldId id="313" r:id="rId26"/>
    <p:sldId id="307" r:id="rId27"/>
    <p:sldId id="311" r:id="rId28"/>
    <p:sldId id="31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7" autoAdjust="0"/>
  </p:normalViewPr>
  <p:slideViewPr>
    <p:cSldViewPr>
      <p:cViewPr varScale="1">
        <p:scale>
          <a:sx n="76" d="100"/>
          <a:sy n="76" d="100"/>
        </p:scale>
        <p:origin x="2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95E-A718-4B84-BBEB-6C60C057DBF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7EA8-B057-4FE5-BF0B-AD164F3E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9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7EA8-B057-4FE5-BF0B-AD164F3E4F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2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25195"/>
      </p:ext>
    </p:extLst>
  </p:cSld>
  <p:clrMapOvr>
    <a:masterClrMapping/>
  </p:clrMapOvr>
  <p:transition spd="slow" advClick="0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20650"/>
      </p:ext>
    </p:extLst>
  </p:cSld>
  <p:clrMapOvr>
    <a:masterClrMapping/>
  </p:clrMapOvr>
  <p:transition spd="slow" advClick="0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47034"/>
      </p:ext>
    </p:extLst>
  </p:cSld>
  <p:clrMapOvr>
    <a:masterClrMapping/>
  </p:clrMapOvr>
  <p:transition spd="slow" advClick="0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5656"/>
      </p:ext>
    </p:extLst>
  </p:cSld>
  <p:clrMapOvr>
    <a:masterClrMapping/>
  </p:clrMapOvr>
  <p:transition spd="slow" advClick="0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71487"/>
      </p:ext>
    </p:extLst>
  </p:cSld>
  <p:clrMapOvr>
    <a:masterClrMapping/>
  </p:clrMapOvr>
  <p:transition spd="slow" advClick="0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3961"/>
      </p:ext>
    </p:extLst>
  </p:cSld>
  <p:clrMapOvr>
    <a:masterClrMapping/>
  </p:clrMapOvr>
  <p:transition spd="slow" advClick="0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96402"/>
      </p:ext>
    </p:extLst>
  </p:cSld>
  <p:clrMapOvr>
    <a:masterClrMapping/>
  </p:clrMapOvr>
  <p:transition spd="slow" advClick="0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864"/>
      </p:ext>
    </p:extLst>
  </p:cSld>
  <p:clrMapOvr>
    <a:masterClrMapping/>
  </p:clrMapOvr>
  <p:transition spd="slow" advClick="0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80098"/>
      </p:ext>
    </p:extLst>
  </p:cSld>
  <p:clrMapOvr>
    <a:masterClrMapping/>
  </p:clrMapOvr>
  <p:transition spd="slow" advClick="0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19522"/>
      </p:ext>
    </p:extLst>
  </p:cSld>
  <p:clrMapOvr>
    <a:masterClrMapping/>
  </p:clrMapOvr>
  <p:transition spd="slow" advClick="0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02425"/>
      </p:ext>
    </p:extLst>
  </p:cSld>
  <p:clrMapOvr>
    <a:masterClrMapping/>
  </p:clrMapOvr>
  <p:transition spd="slow" advClick="0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1CEFE-7E54-4AA9-AF07-CE700A14186E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1B8E5-60CE-42EA-B5FE-96F655D27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A831-1B34-4BA6-8FBE-71B80CA0C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76" y="3217991"/>
            <a:ext cx="4250531" cy="19089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our diet only contains one kind of food, how much of it should be eaten to meet the daily requirement?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11A83C6-3159-48A2-95E0-D9A872D3EF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0463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5" descr="Fork and knife">
            <a:extLst>
              <a:ext uri="{FF2B5EF4-FFF2-40B4-BE49-F238E27FC236}">
                <a16:creationId xmlns:a16="http://schemas.microsoft.com/office/drawing/2014/main" id="{9394C049-D6AD-4D08-ADF6-4E09B0CA4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67992" y="986517"/>
            <a:ext cx="3495948" cy="3495948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00372701-83B9-478A-9B29-7A50C8310B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5053837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9EDA5044-3268-4753-AEE8-20199924E2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5448626"/>
            <a:ext cx="4443893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illicuddy_-_05_-_Springis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4973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5466-08E1-4748-AFFC-B2CDEAA8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dirty="0"/>
              <a:t>Reference value of dietary fibre is not less than 25g per day</a:t>
            </a:r>
            <a:endParaRPr lang="en-US" dirty="0"/>
          </a:p>
        </p:txBody>
      </p:sp>
      <p:pic>
        <p:nvPicPr>
          <p:cNvPr id="10" name="Picture 9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FE8C4DAB-E17A-4106-A510-ED550D5CC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63" y="1610833"/>
            <a:ext cx="2312923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7EF03D0F-E618-4EF2-9B1E-E13BA6081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63" y="3884771"/>
            <a:ext cx="2312923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1B7B8E39-D252-4C1D-92AE-9CC61FD9D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91511"/>
            <a:ext cx="2312923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556E1B1F-01BE-4D22-8451-A8883FE929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281"/>
          <a:stretch/>
        </p:blipFill>
        <p:spPr>
          <a:xfrm>
            <a:off x="6156177" y="3865449"/>
            <a:ext cx="1728191" cy="231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1E7281C-4760-4397-BA33-C7F29BF7C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HK" dirty="0"/>
              <a:t>Also equals 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AE138-B01E-4289-B97E-A59374964DD0}"/>
              </a:ext>
            </a:extLst>
          </p:cNvPr>
          <p:cNvSpPr txBox="1"/>
          <p:nvPr/>
        </p:nvSpPr>
        <p:spPr>
          <a:xfrm>
            <a:off x="467030" y="2424806"/>
            <a:ext cx="2805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3.86 </a:t>
            </a:r>
            <a:r>
              <a:rPr lang="en-US" sz="2400" dirty="0" smtClean="0"/>
              <a:t>heads of lettuce</a:t>
            </a:r>
            <a:endParaRPr lang="en-US" sz="2400" dirty="0"/>
          </a:p>
          <a:p>
            <a:r>
              <a:rPr lang="en-US" sz="2400" dirty="0"/>
              <a:t>(1 head = 539 </a:t>
            </a:r>
            <a:r>
              <a:rPr lang="en-US" sz="2400" dirty="0" smtClean="0"/>
              <a:t>grams)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011373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3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44861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5934" y="691977"/>
            <a:ext cx="5821442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DFCA2-A665-4061-A159-A1C72D8A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207" y="2061838"/>
            <a:ext cx="5219585" cy="1662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Vitamin 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816D-2493-4D7E-B1C0-532E0A8DE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1703" y="3783690"/>
            <a:ext cx="4060594" cy="1196717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84035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D4E2F-7C3E-4D51-9CB1-242402EC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chemeClr val="bg1"/>
                </a:solidFill>
              </a:rPr>
              <a:t>How much of these should be eaten?</a:t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 smtClean="0">
                <a:solidFill>
                  <a:schemeClr val="bg1"/>
                </a:solidFill>
              </a:rPr>
              <a:t>guava</a:t>
            </a:r>
            <a:r>
              <a:rPr lang="en-US" sz="2900" dirty="0">
                <a:solidFill>
                  <a:schemeClr val="bg1"/>
                </a:solidFill>
              </a:rPr>
              <a:t>, orange, potato</a:t>
            </a:r>
          </a:p>
        </p:txBody>
      </p:sp>
      <p:pic>
        <p:nvPicPr>
          <p:cNvPr id="15" name="Content Placeholder 14" descr="A picture containing table, water, sitting, sky&#10;&#10;Description automatically generated">
            <a:extLst>
              <a:ext uri="{FF2B5EF4-FFF2-40B4-BE49-F238E27FC236}">
                <a16:creationId xmlns:a16="http://schemas.microsoft.com/office/drawing/2014/main" id="{C2136B10-0EDF-4793-B52E-4C093EE89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66" y="1044895"/>
            <a:ext cx="2569206" cy="2569206"/>
          </a:xfrm>
          <a:prstGeom prst="rect">
            <a:avLst/>
          </a:prstGeom>
        </p:spPr>
      </p:pic>
      <p:pic>
        <p:nvPicPr>
          <p:cNvPr id="19" name="Picture 18" descr="A picture containing indoor, sitting, table&#10;&#10;Description automatically generated">
            <a:extLst>
              <a:ext uri="{FF2B5EF4-FFF2-40B4-BE49-F238E27FC236}">
                <a16:creationId xmlns:a16="http://schemas.microsoft.com/office/drawing/2014/main" id="{9246024A-B393-42BC-81C9-35BAE9652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2" y="1049772"/>
            <a:ext cx="2574993" cy="257499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Two oranges sitting on a table&#10;&#10;Description automatically generated">
            <a:extLst>
              <a:ext uri="{FF2B5EF4-FFF2-40B4-BE49-F238E27FC236}">
                <a16:creationId xmlns:a16="http://schemas.microsoft.com/office/drawing/2014/main" id="{C46862E9-B64F-4D81-8D66-1FE74A0F7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1" y="1044895"/>
            <a:ext cx="2567937" cy="256793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623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32480-604E-468F-9E55-8529CC7E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One serving of guava = ½ cup (approximately 82 </a:t>
            </a:r>
            <a:r>
              <a:rPr lang="en-US" sz="29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grams), </a:t>
            </a:r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provides </a:t>
            </a:r>
            <a:r>
              <a:rPr lang="en-US" sz="29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187 </a:t>
            </a:r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mg of vitamin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7C64-373C-4FE2-A905-425AB3D8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77" y="4170501"/>
            <a:ext cx="27432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100 grams of guava contain 228 </a:t>
            </a:r>
            <a:r>
              <a:rPr lang="en-HK" altLang="zh-TW" sz="1800" dirty="0" smtClean="0">
                <a:solidFill>
                  <a:schemeClr val="bg1"/>
                </a:solidFill>
              </a:rPr>
              <a:t>mg</a:t>
            </a:r>
            <a:r>
              <a:rPr lang="en-US" sz="17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of vitamin 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F269CBE3-7B0A-43DE-AC73-1BE752DA91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4"/>
          <a:stretch/>
        </p:blipFill>
        <p:spPr>
          <a:xfrm>
            <a:off x="4572054" y="492573"/>
            <a:ext cx="350178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9407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EC8E9-85A7-4D8C-A2CF-CD044F6B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Nutrient Intakes (RNI</a:t>
            </a:r>
            <a:r>
              <a:rPr lang="en-US" dirty="0" smtClean="0"/>
              <a:t>)** </a:t>
            </a:r>
            <a:r>
              <a:rPr lang="en-US" dirty="0"/>
              <a:t>of vitamin C for adults per day is 40 mg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5F874-0D36-4C56-B2D7-62AE111E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17.5 grams of guava</a:t>
            </a:r>
          </a:p>
          <a:p>
            <a:pPr marL="0" indent="0">
              <a:buNone/>
            </a:pPr>
            <a:r>
              <a:rPr lang="en-HK" sz="2400" dirty="0"/>
              <a:t>=</a:t>
            </a:r>
            <a:r>
              <a:rPr lang="en-US" sz="2400" dirty="0"/>
              <a:t> </a:t>
            </a:r>
            <a:r>
              <a:rPr lang="en-HK" sz="2400" dirty="0"/>
              <a:t>0.2</a:t>
            </a:r>
            <a:r>
              <a:rPr lang="en-US" sz="2400" dirty="0"/>
              <a:t> serving</a:t>
            </a:r>
          </a:p>
          <a:p>
            <a:pPr marL="0" indent="0">
              <a:buNone/>
            </a:pPr>
            <a:r>
              <a:rPr lang="en-HK" sz="2400" dirty="0"/>
              <a:t>= </a:t>
            </a:r>
            <a:r>
              <a:rPr lang="en-US" sz="2400" dirty="0"/>
              <a:t>1/13 guava </a:t>
            </a:r>
            <a:br>
              <a:rPr lang="en-US" sz="2400" dirty="0"/>
            </a:br>
            <a:r>
              <a:rPr lang="en-US" sz="2400" dirty="0"/>
              <a:t>(1 guava = 230 </a:t>
            </a:r>
            <a:r>
              <a:rPr lang="en-US" sz="2400" dirty="0" smtClean="0"/>
              <a:t>grams)</a:t>
            </a:r>
            <a:endParaRPr lang="en-US" sz="2400" dirty="0"/>
          </a:p>
          <a:p>
            <a:pPr marL="0" lvl="0" indent="0">
              <a:buNone/>
              <a:defRPr/>
            </a:pPr>
            <a:r>
              <a:rPr lang="en-HK" sz="2400" dirty="0"/>
              <a:t>= 40 milligrams vitamin C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Content Placeholder 4" descr="A picture containing indoor, sky, sitting, table&#10;&#10;Description automatically generated">
            <a:extLst>
              <a:ext uri="{FF2B5EF4-FFF2-40B4-BE49-F238E27FC236}">
                <a16:creationId xmlns:a16="http://schemas.microsoft.com/office/drawing/2014/main" id="{C7E20B5B-C626-4311-9F62-829D89C87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64" y="1600200"/>
            <a:ext cx="4525963" cy="45259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E94A80-066E-4463-8182-3B7EF24E46E9}"/>
              </a:ext>
            </a:extLst>
          </p:cNvPr>
          <p:cNvSpPr/>
          <p:nvPr/>
        </p:nvSpPr>
        <p:spPr>
          <a:xfrm>
            <a:off x="6848910" y="2016888"/>
            <a:ext cx="1224136" cy="3240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51520" y="638132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 Source: </a:t>
            </a:r>
            <a:r>
              <a:rPr lang="en-US" altLang="zh-HK" sz="1200" dirty="0" smtClean="0"/>
              <a:t> 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4911851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6" grpId="2" animBg="1"/>
      <p:bldP spid="6" grpId="3" animBg="1"/>
      <p:bldP spid="6" grpId="4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range, table, sitting, citrus&#10;&#10;Description automatically generated">
            <a:extLst>
              <a:ext uri="{FF2B5EF4-FFF2-40B4-BE49-F238E27FC236}">
                <a16:creationId xmlns:a16="http://schemas.microsoft.com/office/drawing/2014/main" id="{E28BE74D-612B-4F23-984D-6CBE28AC9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b="18615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8D3F4-212A-4C3E-983F-5359754E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1700" dirty="0"/>
              <a:t>One serving of </a:t>
            </a:r>
            <a:r>
              <a:rPr lang="en-US" sz="1700" dirty="0" smtClean="0"/>
              <a:t>orange </a:t>
            </a:r>
            <a:r>
              <a:rPr lang="en-US" altLang="zh-TW" sz="1700" dirty="0" smtClean="0"/>
              <a:t>=</a:t>
            </a:r>
            <a:r>
              <a:rPr lang="en-US" sz="1700" dirty="0" smtClean="0"/>
              <a:t> </a:t>
            </a:r>
            <a:r>
              <a:rPr lang="en-US" sz="1700" dirty="0"/>
              <a:t>1 orange (approximately 151 </a:t>
            </a:r>
            <a:r>
              <a:rPr lang="en-US" sz="1700" dirty="0" smtClean="0"/>
              <a:t>grams), </a:t>
            </a:r>
            <a:r>
              <a:rPr lang="en-US" sz="1700" dirty="0"/>
              <a:t>provides </a:t>
            </a:r>
            <a:r>
              <a:rPr lang="en-US" sz="1700" dirty="0" smtClean="0"/>
              <a:t>68 </a:t>
            </a:r>
            <a:r>
              <a:rPr lang="en-US" sz="1700" dirty="0"/>
              <a:t>mg of vitamin C</a:t>
            </a:r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9BE1E-57BA-49F9-9203-296BD1739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75" dirty="0"/>
              <a:t>100 grams of orange </a:t>
            </a:r>
            <a:r>
              <a:rPr lang="en-US" sz="1575" dirty="0" smtClean="0"/>
              <a:t>contain </a:t>
            </a:r>
            <a:r>
              <a:rPr lang="en-US" sz="1575" dirty="0"/>
              <a:t>45 </a:t>
            </a:r>
            <a:r>
              <a:rPr lang="en-HK" altLang="zh-TW" sz="1600" dirty="0" smtClean="0"/>
              <a:t>mg</a:t>
            </a:r>
            <a:r>
              <a:rPr lang="en-US" sz="1575" dirty="0" smtClean="0"/>
              <a:t> </a:t>
            </a:r>
            <a:r>
              <a:rPr lang="en-US" sz="1575" dirty="0"/>
              <a:t>of vitamin C</a:t>
            </a:r>
          </a:p>
          <a:p>
            <a:pPr marL="0" indent="0">
              <a:buNone/>
            </a:pP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89075089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F73B-E10C-4E0B-9D1D-DBA5DCBB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 Nutrient Intakes (RNI</a:t>
            </a:r>
            <a:r>
              <a:rPr lang="en-US" dirty="0" smtClean="0"/>
              <a:t>)** </a:t>
            </a:r>
            <a:r>
              <a:rPr lang="en-US" dirty="0"/>
              <a:t>of vitamin C for adults per day is 40 mg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956E7-FEB7-40D3-BD06-587A7BF3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88.9 grams of orange</a:t>
            </a:r>
          </a:p>
          <a:p>
            <a:pPr marL="0" indent="0">
              <a:buNone/>
            </a:pPr>
            <a:r>
              <a:rPr lang="en-HK" sz="2400" dirty="0"/>
              <a:t>=</a:t>
            </a:r>
            <a:r>
              <a:rPr lang="en-US" sz="2400" dirty="0"/>
              <a:t> </a:t>
            </a:r>
            <a:r>
              <a:rPr lang="en-HK" sz="2400" dirty="0"/>
              <a:t>0.6</a:t>
            </a:r>
            <a:r>
              <a:rPr lang="en-US" sz="2400" dirty="0"/>
              <a:t> serving</a:t>
            </a:r>
          </a:p>
          <a:p>
            <a:pPr marL="0" indent="0">
              <a:buNone/>
            </a:pPr>
            <a:r>
              <a:rPr lang="en-US" sz="2400" dirty="0"/>
              <a:t>= 0.6 orange </a:t>
            </a:r>
            <a:br>
              <a:rPr lang="en-US" sz="2400" dirty="0"/>
            </a:br>
            <a:r>
              <a:rPr lang="en-US" sz="2400" dirty="0"/>
              <a:t>(1 orange = 151 </a:t>
            </a:r>
            <a:r>
              <a:rPr lang="en-US" sz="2400" dirty="0" smtClean="0"/>
              <a:t>grams)</a:t>
            </a:r>
            <a:endParaRPr lang="en-US" sz="2400" dirty="0"/>
          </a:p>
          <a:p>
            <a:pPr marL="0" lvl="0" indent="0">
              <a:buNone/>
              <a:defRPr/>
            </a:pPr>
            <a:r>
              <a:rPr lang="en-HK" sz="2400" dirty="0"/>
              <a:t>= 40 milligrams vitamin C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" name="Picture 9" descr="A slice of orange fruit&#10;&#10;Description automatically generated">
            <a:extLst>
              <a:ext uri="{FF2B5EF4-FFF2-40B4-BE49-F238E27FC236}">
                <a16:creationId xmlns:a16="http://schemas.microsoft.com/office/drawing/2014/main" id="{D091BB76-45EF-4C27-A700-453A1EDFA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36" y="1600200"/>
            <a:ext cx="4525963" cy="452596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51520" y="638132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 Source</a:t>
            </a:r>
            <a:r>
              <a:rPr lang="en-US" altLang="zh-HK" sz="1200" dirty="0" smtClean="0"/>
              <a:t>:  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581950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37536" y="1604792"/>
            <a:ext cx="5923488" cy="3648417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44075" y="1645100"/>
            <a:ext cx="5609397" cy="3567794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8D3F4-212A-4C3E-983F-5359754E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" y="981091"/>
            <a:ext cx="3178573" cy="162445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</a:rPr>
              <a:t>One serving of potato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= ½ cup (approximately 75 </a:t>
            </a:r>
            <a:r>
              <a:rPr lang="en-US" sz="2200" dirty="0" smtClean="0">
                <a:solidFill>
                  <a:schemeClr val="bg1"/>
                </a:solidFill>
              </a:rPr>
              <a:t>grams), </a:t>
            </a:r>
            <a:r>
              <a:rPr lang="en-US" sz="2200" dirty="0">
                <a:solidFill>
                  <a:schemeClr val="bg1"/>
                </a:solidFill>
              </a:rPr>
              <a:t>provides 6.7 mg of vitamin C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053" y="2705800"/>
            <a:ext cx="1198092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9BE1E-57BA-49F9-9203-296BD1739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834809"/>
            <a:ext cx="3326495" cy="30420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100 grams of potato contains 11 </a:t>
            </a:r>
            <a:r>
              <a:rPr lang="en-HK" altLang="zh-TW" sz="1600" dirty="0" smtClean="0">
                <a:solidFill>
                  <a:schemeClr val="bg1"/>
                </a:solidFill>
              </a:rPr>
              <a:t>mg</a:t>
            </a:r>
            <a:r>
              <a:rPr lang="en-US" sz="1700" dirty="0" smtClean="0">
                <a:solidFill>
                  <a:schemeClr val="bg1"/>
                </a:solidFill>
              </a:rPr>
              <a:t> </a:t>
            </a:r>
            <a:r>
              <a:rPr lang="en-US" sz="1700" dirty="0">
                <a:solidFill>
                  <a:schemeClr val="bg1"/>
                </a:solidFill>
              </a:rPr>
              <a:t>of vitamin C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2E3795BC-A33A-4863-A0F1-0A8CB9E58E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4517835" y="467256"/>
            <a:ext cx="3676568" cy="57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566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0F53-5585-4F17-B527-1A9EB9ED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Nutrient Intakes (RNI</a:t>
            </a:r>
            <a:r>
              <a:rPr lang="en-US" dirty="0" smtClean="0"/>
              <a:t>)** </a:t>
            </a:r>
            <a:r>
              <a:rPr lang="en-US" dirty="0"/>
              <a:t>of vitamin C for adults per day is 40 mg</a:t>
            </a:r>
          </a:p>
        </p:txBody>
      </p:sp>
      <p:pic>
        <p:nvPicPr>
          <p:cNvPr id="10" name="Picture 9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AC074EC4-D13F-4382-A298-7546BE36AB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611560" y="2060848"/>
            <a:ext cx="1469064" cy="2304256"/>
          </a:xfrm>
          <a:prstGeom prst="rect">
            <a:avLst/>
          </a:prstGeom>
        </p:spPr>
      </p:pic>
      <p:pic>
        <p:nvPicPr>
          <p:cNvPr id="17" name="Picture 16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6AE70CCD-820A-4837-9BC2-8E6108320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2209703" y="2060848"/>
            <a:ext cx="1469064" cy="2304256"/>
          </a:xfrm>
          <a:prstGeom prst="rect">
            <a:avLst/>
          </a:prstGeom>
        </p:spPr>
      </p:pic>
      <p:pic>
        <p:nvPicPr>
          <p:cNvPr id="18" name="Picture 17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F76DE168-EAE5-43B9-8968-527865E16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3807846" y="2060848"/>
            <a:ext cx="1469064" cy="2304256"/>
          </a:xfrm>
          <a:prstGeom prst="rect">
            <a:avLst/>
          </a:prstGeom>
        </p:spPr>
      </p:pic>
      <p:pic>
        <p:nvPicPr>
          <p:cNvPr id="19" name="Picture 18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FA6CC728-FDFC-4912-A4B4-37A98898B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63"/>
          <a:stretch/>
        </p:blipFill>
        <p:spPr>
          <a:xfrm>
            <a:off x="5433197" y="2060848"/>
            <a:ext cx="1469064" cy="2304256"/>
          </a:xfrm>
          <a:prstGeom prst="rect">
            <a:avLst/>
          </a:prstGeom>
        </p:spPr>
      </p:pic>
      <p:pic>
        <p:nvPicPr>
          <p:cNvPr id="20" name="Picture 19" descr="A picture containing cup, table, glass, next&#10;&#10;Description automatically generated">
            <a:extLst>
              <a:ext uri="{FF2B5EF4-FFF2-40B4-BE49-F238E27FC236}">
                <a16:creationId xmlns:a16="http://schemas.microsoft.com/office/drawing/2014/main" id="{002A003F-E5BE-4FC6-A7F2-91E6CB34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125" r="46763" b="-1"/>
          <a:stretch/>
        </p:blipFill>
        <p:spPr>
          <a:xfrm>
            <a:off x="7058548" y="2708920"/>
            <a:ext cx="1469064" cy="16561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49E5E8-1EF3-4AA4-862D-7327071CA7BA}"/>
              </a:ext>
            </a:extLst>
          </p:cNvPr>
          <p:cNvSpPr txBox="1"/>
          <p:nvPr/>
        </p:nvSpPr>
        <p:spPr>
          <a:xfrm>
            <a:off x="3130708" y="4725144"/>
            <a:ext cx="2882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363.6 grams potatoes</a:t>
            </a:r>
          </a:p>
          <a:p>
            <a:pPr algn="ctr"/>
            <a:r>
              <a:rPr lang="en-HK" sz="2400" dirty="0"/>
              <a:t>= 4.8 </a:t>
            </a:r>
            <a:r>
              <a:rPr lang="en-HK" sz="2400" dirty="0" smtClean="0"/>
              <a:t>servings</a:t>
            </a:r>
            <a:endParaRPr lang="en-HK" sz="2400" dirty="0"/>
          </a:p>
          <a:p>
            <a:pPr algn="ctr"/>
            <a:r>
              <a:rPr lang="en-HK" sz="2400" dirty="0"/>
              <a:t>= 40 mg vitamin C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51520" y="638132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 Source: </a:t>
            </a:r>
            <a:r>
              <a:rPr lang="en-US" altLang="zh-HK" sz="1200" dirty="0" smtClean="0"/>
              <a:t> 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3146944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5466-08E1-4748-AFFC-B2CDEAA8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Nutrient Intakes (RNI) of vitamin C for adults per day is 40 mg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1E7281C-4760-4397-BA33-C7F29BF7C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HK" dirty="0"/>
              <a:t>Also equals 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AE138-B01E-4289-B97E-A59374964DD0}"/>
              </a:ext>
            </a:extLst>
          </p:cNvPr>
          <p:cNvSpPr txBox="1"/>
          <p:nvPr/>
        </p:nvSpPr>
        <p:spPr>
          <a:xfrm>
            <a:off x="467030" y="2424806"/>
            <a:ext cx="451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1.8 </a:t>
            </a:r>
            <a:r>
              <a:rPr lang="en-US" sz="2400" dirty="0" smtClean="0"/>
              <a:t>potatoes </a:t>
            </a:r>
            <a:r>
              <a:rPr lang="en-US" sz="2400" dirty="0"/>
              <a:t>(1 potato = 200 gram)</a:t>
            </a:r>
          </a:p>
        </p:txBody>
      </p:sp>
      <p:pic>
        <p:nvPicPr>
          <p:cNvPr id="4" name="Picture 3" descr="A picture containing sitting, sky, water, table&#10;&#10;Description automatically generated">
            <a:extLst>
              <a:ext uri="{FF2B5EF4-FFF2-40B4-BE49-F238E27FC236}">
                <a16:creationId xmlns:a16="http://schemas.microsoft.com/office/drawing/2014/main" id="{C7BF9794-1B01-41A6-9544-5D73E12BD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8500" r="4851" b="25850"/>
          <a:stretch/>
        </p:blipFill>
        <p:spPr>
          <a:xfrm>
            <a:off x="611560" y="3602198"/>
            <a:ext cx="3819399" cy="2468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sitting, sky, water, table&#10;&#10;Description automatically generated">
            <a:extLst>
              <a:ext uri="{FF2B5EF4-FFF2-40B4-BE49-F238E27FC236}">
                <a16:creationId xmlns:a16="http://schemas.microsoft.com/office/drawing/2014/main" id="{625213C3-255D-4916-A0F3-6E6B64AEA9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8500" r="29482" b="25850"/>
          <a:stretch/>
        </p:blipFill>
        <p:spPr>
          <a:xfrm>
            <a:off x="5085623" y="3602198"/>
            <a:ext cx="2726738" cy="2468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74020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058" y="640080"/>
            <a:ext cx="8190312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18" y="960109"/>
            <a:ext cx="7708392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DFCA2-A665-4061-A159-A1C72D8A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76362"/>
            <a:ext cx="6858000" cy="2603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Dietary fibre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816D-2493-4D7E-B1C0-532E0A8DE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118088"/>
            <a:ext cx="6858000" cy="1393711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5913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8">
            <a:extLst>
              <a:ext uri="{FF2B5EF4-FFF2-40B4-BE49-F238E27FC236}">
                <a16:creationId xmlns:a16="http://schemas.microsoft.com/office/drawing/2014/main" id="{029DE7B6-DC7C-4BA1-B406-EDDA0C0A3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-2"/>
            <a:ext cx="5653278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DFCA2-A665-4061-A159-A1C72D8A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215" y="1306071"/>
            <a:ext cx="4108784" cy="26634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Calcium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816D-2493-4D7E-B1C0-532E0A8DE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2215" y="4106004"/>
            <a:ext cx="4108785" cy="186088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 descr="Bone">
            <a:extLst>
              <a:ext uri="{FF2B5EF4-FFF2-40B4-BE49-F238E27FC236}">
                <a16:creationId xmlns:a16="http://schemas.microsoft.com/office/drawing/2014/main" id="{E1D680FA-F20F-49B1-964D-7A5109C00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1292" y="2799556"/>
            <a:ext cx="1236429" cy="12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618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plate&#10;&#10;Description automatically generated">
            <a:extLst>
              <a:ext uri="{FF2B5EF4-FFF2-40B4-BE49-F238E27FC236}">
                <a16:creationId xmlns:a16="http://schemas.microsoft.com/office/drawing/2014/main" id="{FF4F839C-8A8E-4C15-98A6-FA23548ED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13" y="1017783"/>
            <a:ext cx="2576262" cy="257626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CD66C-DA51-4B21-BE5E-088335E6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chemeClr val="bg1"/>
                </a:solidFill>
              </a:rPr>
              <a:t>How much of these should be eaten?</a:t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 smtClean="0">
                <a:solidFill>
                  <a:schemeClr val="bg1"/>
                </a:solidFill>
              </a:rPr>
              <a:t>sardine </a:t>
            </a:r>
            <a:r>
              <a:rPr lang="en-US" sz="2900" dirty="0">
                <a:solidFill>
                  <a:schemeClr val="bg1"/>
                </a:solidFill>
              </a:rPr>
              <a:t>(with bones), firm tofu, high calcium milk</a:t>
            </a:r>
          </a:p>
        </p:txBody>
      </p:sp>
      <p:pic>
        <p:nvPicPr>
          <p:cNvPr id="7" name="Picture 6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8FF66944-3AF5-4B87-904E-9D91CA5F2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4" y="1017783"/>
            <a:ext cx="2569206" cy="2569206"/>
          </a:xfrm>
          <a:prstGeom prst="rect">
            <a:avLst/>
          </a:prstGeom>
        </p:spPr>
      </p:pic>
      <p:pic>
        <p:nvPicPr>
          <p:cNvPr id="9" name="Picture 8" descr="A picture containing table, indoor, sitting&#10;&#10;Description automatically generated">
            <a:extLst>
              <a:ext uri="{FF2B5EF4-FFF2-40B4-BE49-F238E27FC236}">
                <a16:creationId xmlns:a16="http://schemas.microsoft.com/office/drawing/2014/main" id="{667465B3-C926-49E1-8BFE-2E9C3AA91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9052"/>
            <a:ext cx="2574993" cy="25749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49478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C689C-27C4-4C8C-B5F4-3F7687C0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1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One serving of sardines (with bones) = 2 sardines (approximately 24 </a:t>
            </a:r>
            <a:r>
              <a:rPr lang="en-US" sz="19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grams), </a:t>
            </a:r>
            <a:r>
              <a:rPr lang="en-US" sz="1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provides 91.7 mg of calcium</a:t>
            </a:r>
            <a:br>
              <a:rPr lang="en-US" sz="1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84A8-89ED-4A49-A9B3-62EC5B19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100 grams of sardines (with bones) </a:t>
            </a:r>
            <a:r>
              <a:rPr lang="en-US" sz="1700" kern="1200" dirty="0" smtClean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contain </a:t>
            </a:r>
            <a:r>
              <a:rPr lang="en-US" sz="1700" kern="1200" dirty="0">
                <a:solidFill>
                  <a:srgbClr val="437FA9"/>
                </a:solidFill>
                <a:latin typeface="+mn-lt"/>
                <a:ea typeface="+mn-ea"/>
                <a:cs typeface="+mn-cs"/>
              </a:rPr>
              <a:t>382 mg of calcium</a:t>
            </a:r>
          </a:p>
        </p:txBody>
      </p:sp>
      <p:pic>
        <p:nvPicPr>
          <p:cNvPr id="5" name="Picture 4" descr="A piece of bread on a plate&#10;&#10;Description automatically generated">
            <a:extLst>
              <a:ext uri="{FF2B5EF4-FFF2-40B4-BE49-F238E27FC236}">
                <a16:creationId xmlns:a16="http://schemas.microsoft.com/office/drawing/2014/main" id="{E3595189-088F-4ABE-A50E-189F57C43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242797" y="307731"/>
            <a:ext cx="8617081" cy="3997637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6880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bread on a plate&#10;&#10;Description automatically generated">
            <a:extLst>
              <a:ext uri="{FF2B5EF4-FFF2-40B4-BE49-F238E27FC236}">
                <a16:creationId xmlns:a16="http://schemas.microsoft.com/office/drawing/2014/main" id="{64716310-4A99-4957-BC65-C01E47A143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61676" y="1275000"/>
            <a:ext cx="2526148" cy="1171930"/>
          </a:xfrm>
          <a:prstGeom prst="rect">
            <a:avLst/>
          </a:prstGeom>
        </p:spPr>
      </p:pic>
      <p:pic>
        <p:nvPicPr>
          <p:cNvPr id="7" name="Picture 6" descr="A piece of bread on a plate&#10;&#10;Description automatically generated">
            <a:extLst>
              <a:ext uri="{FF2B5EF4-FFF2-40B4-BE49-F238E27FC236}">
                <a16:creationId xmlns:a16="http://schemas.microsoft.com/office/drawing/2014/main" id="{5C2003F5-DB78-4409-96DC-6C1858AC4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308926" y="1275000"/>
            <a:ext cx="2526148" cy="1171930"/>
          </a:xfrm>
          <a:prstGeom prst="rect">
            <a:avLst/>
          </a:prstGeom>
        </p:spPr>
      </p:pic>
      <p:pic>
        <p:nvPicPr>
          <p:cNvPr id="8" name="Picture 7" descr="A piece of bread on a plate&#10;&#10;Description automatically generated">
            <a:extLst>
              <a:ext uri="{FF2B5EF4-FFF2-40B4-BE49-F238E27FC236}">
                <a16:creationId xmlns:a16="http://schemas.microsoft.com/office/drawing/2014/main" id="{683BD394-D492-4A1B-81F5-28BFC3861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6165128" y="1275000"/>
            <a:ext cx="2526148" cy="1171930"/>
          </a:xfrm>
          <a:prstGeom prst="rect">
            <a:avLst/>
          </a:prstGeom>
        </p:spPr>
      </p:pic>
      <p:pic>
        <p:nvPicPr>
          <p:cNvPr id="9" name="Picture 8" descr="A piece of bread on a plate&#10;&#10;Description automatically generated">
            <a:extLst>
              <a:ext uri="{FF2B5EF4-FFF2-40B4-BE49-F238E27FC236}">
                <a16:creationId xmlns:a16="http://schemas.microsoft.com/office/drawing/2014/main" id="{ED6871A3-5701-4250-BD33-BBB6A9E70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52724" y="2588741"/>
            <a:ext cx="2526148" cy="1171930"/>
          </a:xfrm>
          <a:prstGeom prst="rect">
            <a:avLst/>
          </a:prstGeom>
        </p:spPr>
      </p:pic>
      <p:pic>
        <p:nvPicPr>
          <p:cNvPr id="10" name="Picture 9" descr="A piece of bread on a plate&#10;&#10;Description automatically generated">
            <a:extLst>
              <a:ext uri="{FF2B5EF4-FFF2-40B4-BE49-F238E27FC236}">
                <a16:creationId xmlns:a16="http://schemas.microsoft.com/office/drawing/2014/main" id="{D5A7D527-54D6-4199-BA47-25A53CC79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299974" y="2588741"/>
            <a:ext cx="2526148" cy="1171930"/>
          </a:xfrm>
          <a:prstGeom prst="rect">
            <a:avLst/>
          </a:prstGeom>
        </p:spPr>
      </p:pic>
      <p:pic>
        <p:nvPicPr>
          <p:cNvPr id="11" name="Picture 10" descr="A piece of bread on a plate&#10;&#10;Description automatically generated">
            <a:extLst>
              <a:ext uri="{FF2B5EF4-FFF2-40B4-BE49-F238E27FC236}">
                <a16:creationId xmlns:a16="http://schemas.microsoft.com/office/drawing/2014/main" id="{7CB17025-CA70-4821-9906-5AB97B86B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6156176" y="2588741"/>
            <a:ext cx="2526148" cy="1171930"/>
          </a:xfrm>
          <a:prstGeom prst="rect">
            <a:avLst/>
          </a:prstGeom>
        </p:spPr>
      </p:pic>
      <p:pic>
        <p:nvPicPr>
          <p:cNvPr id="12" name="Picture 11" descr="A piece of bread on a plate&#10;&#10;Description automatically generated">
            <a:extLst>
              <a:ext uri="{FF2B5EF4-FFF2-40B4-BE49-F238E27FC236}">
                <a16:creationId xmlns:a16="http://schemas.microsoft.com/office/drawing/2014/main" id="{FF559083-23F4-4DA4-AF09-1664F79960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52724" y="3921879"/>
            <a:ext cx="2526148" cy="1171930"/>
          </a:xfrm>
          <a:prstGeom prst="rect">
            <a:avLst/>
          </a:prstGeom>
        </p:spPr>
      </p:pic>
      <p:pic>
        <p:nvPicPr>
          <p:cNvPr id="13" name="Picture 12" descr="A piece of bread on a plate&#10;&#10;Description automatically generated">
            <a:extLst>
              <a:ext uri="{FF2B5EF4-FFF2-40B4-BE49-F238E27FC236}">
                <a16:creationId xmlns:a16="http://schemas.microsoft.com/office/drawing/2014/main" id="{A281BB7A-6E71-43A6-ADA1-726721B96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299974" y="3921879"/>
            <a:ext cx="2526148" cy="1171930"/>
          </a:xfrm>
          <a:prstGeom prst="rect">
            <a:avLst/>
          </a:prstGeom>
        </p:spPr>
      </p:pic>
      <p:pic>
        <p:nvPicPr>
          <p:cNvPr id="14" name="Picture 13" descr="A piece of bread on a plate&#10;&#10;Description automatically generated">
            <a:extLst>
              <a:ext uri="{FF2B5EF4-FFF2-40B4-BE49-F238E27FC236}">
                <a16:creationId xmlns:a16="http://schemas.microsoft.com/office/drawing/2014/main" id="{50F30F51-80F8-4FF9-B2F4-95AE6BFE6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6156176" y="3921879"/>
            <a:ext cx="2526148" cy="1171930"/>
          </a:xfrm>
          <a:prstGeom prst="rect">
            <a:avLst/>
          </a:prstGeom>
        </p:spPr>
      </p:pic>
      <p:pic>
        <p:nvPicPr>
          <p:cNvPr id="15" name="Picture 14" descr="A piece of bread on a plate&#10;&#10;Description automatically generated">
            <a:extLst>
              <a:ext uri="{FF2B5EF4-FFF2-40B4-BE49-F238E27FC236}">
                <a16:creationId xmlns:a16="http://schemas.microsoft.com/office/drawing/2014/main" id="{4A32FC1C-7024-4707-9455-2936C18C8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461676" y="5295602"/>
            <a:ext cx="2526148" cy="1171930"/>
          </a:xfrm>
          <a:prstGeom prst="rect">
            <a:avLst/>
          </a:prstGeom>
        </p:spPr>
      </p:pic>
      <p:pic>
        <p:nvPicPr>
          <p:cNvPr id="16" name="Picture 15" descr="A piece of bread on a plate&#10;&#10;Description automatically generated">
            <a:extLst>
              <a:ext uri="{FF2B5EF4-FFF2-40B4-BE49-F238E27FC236}">
                <a16:creationId xmlns:a16="http://schemas.microsoft.com/office/drawing/2014/main" id="{9509A81B-1BC8-447E-BE8A-68FCD1A8C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727"/>
          <a:stretch/>
        </p:blipFill>
        <p:spPr>
          <a:xfrm>
            <a:off x="3308926" y="5295602"/>
            <a:ext cx="2526148" cy="11719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371A1E-E9DE-4978-A76A-1EDE3934738B}"/>
              </a:ext>
            </a:extLst>
          </p:cNvPr>
          <p:cNvSpPr txBox="1"/>
          <p:nvPr/>
        </p:nvSpPr>
        <p:spPr>
          <a:xfrm>
            <a:off x="6084168" y="5048016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261.8 grams sardines</a:t>
            </a:r>
          </a:p>
          <a:p>
            <a:r>
              <a:rPr lang="en-HK" dirty="0"/>
              <a:t>= 10.9 servings</a:t>
            </a:r>
          </a:p>
          <a:p>
            <a:r>
              <a:rPr lang="en-HK" dirty="0"/>
              <a:t>= 21.8 sardines (1 sardine = 12 grams)</a:t>
            </a:r>
          </a:p>
          <a:p>
            <a:r>
              <a:rPr lang="en-HK" dirty="0"/>
              <a:t>=</a:t>
            </a:r>
            <a:r>
              <a:rPr lang="en-US" dirty="0"/>
              <a:t> 1,000 mg calcium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8677124-3E5C-47BB-91B2-DDB41E4B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964" y="76937"/>
            <a:ext cx="8867328" cy="1143000"/>
          </a:xfrm>
        </p:spPr>
        <p:txBody>
          <a:bodyPr>
            <a:noAutofit/>
          </a:bodyPr>
          <a:lstStyle/>
          <a:p>
            <a:r>
              <a:rPr lang="en-US" sz="3600" dirty="0"/>
              <a:t>Reference Nutrient Intakes (RNI</a:t>
            </a:r>
            <a:r>
              <a:rPr lang="en-US" sz="3600" dirty="0" smtClean="0"/>
              <a:t>)** </a:t>
            </a:r>
            <a:r>
              <a:rPr lang="en-US" sz="3600" dirty="0"/>
              <a:t>of calcium for adults per day is not less than 1,000 mg</a:t>
            </a:r>
          </a:p>
        </p:txBody>
      </p:sp>
      <p:sp>
        <p:nvSpPr>
          <p:cNvPr id="19" name="文字方塊 16"/>
          <p:cNvSpPr txBox="1"/>
          <p:nvPr/>
        </p:nvSpPr>
        <p:spPr>
          <a:xfrm>
            <a:off x="172102" y="6583120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 </a:t>
            </a:r>
            <a:r>
              <a:rPr lang="en-US" altLang="zh-HK" sz="1200" dirty="0" smtClean="0"/>
              <a:t>Source:   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3330806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late&#10;&#10;Description automatically generated">
            <a:extLst>
              <a:ext uri="{FF2B5EF4-FFF2-40B4-BE49-F238E27FC236}">
                <a16:creationId xmlns:a16="http://schemas.microsoft.com/office/drawing/2014/main" id="{D9918BC1-627A-4CAE-ABA6-17BA28188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b="17789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C689C-27C4-4C8C-B5F4-3F7687C0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1500" dirty="0"/>
              <a:t>One serving of firm tofu = ¼ block (approximately 75 </a:t>
            </a:r>
            <a:r>
              <a:rPr lang="en-US" sz="1500" dirty="0" smtClean="0"/>
              <a:t>grams), </a:t>
            </a:r>
            <a:r>
              <a:rPr lang="en-US" sz="1500" dirty="0"/>
              <a:t>provides </a:t>
            </a:r>
            <a:r>
              <a:rPr lang="en-US" sz="1500" dirty="0" smtClean="0"/>
              <a:t>240 </a:t>
            </a:r>
            <a:r>
              <a:rPr lang="en-US" sz="1500" dirty="0"/>
              <a:t>mg of calcium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84A8-89ED-4A49-A9B3-62EC5B19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75" dirty="0"/>
              <a:t>100 grams of firm tofu </a:t>
            </a:r>
            <a:r>
              <a:rPr lang="en-US" sz="1575" dirty="0" smtClean="0"/>
              <a:t>contain </a:t>
            </a:r>
            <a:r>
              <a:rPr lang="en-US" sz="1575" dirty="0"/>
              <a:t>320 mg of calcium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4A8018-3E22-4302-AF5B-0A224A39C6F9}"/>
              </a:ext>
            </a:extLst>
          </p:cNvPr>
          <p:cNvSpPr/>
          <p:nvPr/>
        </p:nvSpPr>
        <p:spPr>
          <a:xfrm>
            <a:off x="5019468" y="1700809"/>
            <a:ext cx="272088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3099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7124-3E5C-47BB-91B2-DDB41E4B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Reference Nutrient Intakes (RNI</a:t>
            </a:r>
            <a:r>
              <a:rPr lang="en-US" sz="3600" dirty="0" smtClean="0"/>
              <a:t>)** </a:t>
            </a:r>
            <a:r>
              <a:rPr lang="en-US" sz="3600" dirty="0"/>
              <a:t>of calcium for adults per day is not less than 1,000 mg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17FC5-0D4B-4DB9-9A6C-6B8F098D4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white plate&#10;&#10;Description automatically generated">
            <a:extLst>
              <a:ext uri="{FF2B5EF4-FFF2-40B4-BE49-F238E27FC236}">
                <a16:creationId xmlns:a16="http://schemas.microsoft.com/office/drawing/2014/main" id="{DE96322E-BBD5-4335-9E68-721A9597C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754166" y="1628686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A white plate&#10;&#10;Description automatically generated">
            <a:extLst>
              <a:ext uri="{FF2B5EF4-FFF2-40B4-BE49-F238E27FC236}">
                <a16:creationId xmlns:a16="http://schemas.microsoft.com/office/drawing/2014/main" id="{8713ED66-ED51-4CB9-B7CC-9AE068391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2616255" y="2197346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white plate&#10;&#10;Description automatically generated">
            <a:extLst>
              <a:ext uri="{FF2B5EF4-FFF2-40B4-BE49-F238E27FC236}">
                <a16:creationId xmlns:a16="http://schemas.microsoft.com/office/drawing/2014/main" id="{7DFAA2B3-8F3C-4A65-9C42-94E1C92EB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4478344" y="2915858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A white plate&#10;&#10;Description automatically generated">
            <a:extLst>
              <a:ext uri="{FF2B5EF4-FFF2-40B4-BE49-F238E27FC236}">
                <a16:creationId xmlns:a16="http://schemas.microsoft.com/office/drawing/2014/main" id="{413E857B-25AC-4135-909E-0F313635D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7386" r="17713" b="41902"/>
          <a:stretch/>
        </p:blipFill>
        <p:spPr>
          <a:xfrm>
            <a:off x="6320502" y="3573016"/>
            <a:ext cx="206792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4BD5A6-8E84-4AA5-BE03-C7EB7B0BE34E}"/>
              </a:ext>
            </a:extLst>
          </p:cNvPr>
          <p:cNvSpPr txBox="1"/>
          <p:nvPr/>
        </p:nvSpPr>
        <p:spPr>
          <a:xfrm>
            <a:off x="464096" y="4916582"/>
            <a:ext cx="4360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312.5 grams firm tofu</a:t>
            </a:r>
          </a:p>
          <a:p>
            <a:r>
              <a:rPr lang="en-HK" dirty="0"/>
              <a:t>= 4.2 servings</a:t>
            </a:r>
          </a:p>
          <a:p>
            <a:pPr lvl="0">
              <a:defRPr/>
            </a:pPr>
            <a:r>
              <a:rPr lang="en-US" dirty="0"/>
              <a:t>= </a:t>
            </a:r>
            <a:r>
              <a:rPr lang="en-US" dirty="0" smtClean="0"/>
              <a:t>1 </a:t>
            </a:r>
            <a:r>
              <a:rPr lang="en-US" dirty="0"/>
              <a:t>block </a:t>
            </a:r>
            <a:br>
              <a:rPr lang="en-US" dirty="0"/>
            </a:br>
            <a:r>
              <a:rPr lang="en-US" dirty="0"/>
              <a:t>(1 block, 7cm x 8cm x 8cm = 300 grams)</a:t>
            </a:r>
          </a:p>
          <a:p>
            <a:pPr lvl="0">
              <a:defRPr/>
            </a:pPr>
            <a:r>
              <a:rPr lang="en-HK" dirty="0"/>
              <a:t>=</a:t>
            </a:r>
            <a:r>
              <a:rPr lang="en-US" dirty="0"/>
              <a:t> 1,000 mg calcium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43032" y="6474797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 </a:t>
            </a:r>
            <a:r>
              <a:rPr lang="en-US" altLang="zh-HK" sz="1200" dirty="0" smtClean="0"/>
              <a:t>Source:  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2233825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C84B71EC-BE90-4F3A-920A-358CB36DA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6359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C689C-27C4-4C8C-B5F4-3F7687C0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200" kern="1200" dirty="0">
                <a:latin typeface="+mj-lt"/>
                <a:ea typeface="+mj-ea"/>
                <a:cs typeface="+mj-cs"/>
              </a:rPr>
              <a:t>One serving of high calcium milk = 1 cup (approximately 244 </a:t>
            </a:r>
            <a:r>
              <a:rPr lang="en-US" sz="2200" kern="1200" dirty="0" smtClean="0">
                <a:latin typeface="+mj-lt"/>
                <a:ea typeface="+mj-ea"/>
                <a:cs typeface="+mj-cs"/>
              </a:rPr>
              <a:t>grams), </a:t>
            </a:r>
            <a:r>
              <a:rPr lang="en-US" sz="2200" kern="1200" dirty="0">
                <a:latin typeface="+mj-lt"/>
                <a:ea typeface="+mj-ea"/>
                <a:cs typeface="+mj-cs"/>
              </a:rPr>
              <a:t>provides </a:t>
            </a:r>
            <a:r>
              <a:rPr lang="en-US" sz="2200" kern="1200" dirty="0" smtClean="0">
                <a:latin typeface="+mj-lt"/>
                <a:ea typeface="+mj-ea"/>
                <a:cs typeface="+mj-cs"/>
              </a:rPr>
              <a:t>366 </a:t>
            </a:r>
            <a:r>
              <a:rPr lang="en-US" sz="2200" kern="1200" dirty="0">
                <a:latin typeface="+mj-lt"/>
                <a:ea typeface="+mj-ea"/>
                <a:cs typeface="+mj-cs"/>
              </a:rPr>
              <a:t>mg of calcium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84A8-89ED-4A49-A9B3-62EC5B19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637" y="5243376"/>
            <a:ext cx="3247697" cy="512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500" kern="1200" dirty="0">
                <a:latin typeface="+mn-lt"/>
                <a:ea typeface="+mn-ea"/>
                <a:cs typeface="+mn-cs"/>
              </a:rPr>
              <a:t>100 grams of high calcium milk </a:t>
            </a:r>
            <a:r>
              <a:rPr lang="en-US" sz="1500" kern="1200" dirty="0" smtClean="0">
                <a:latin typeface="+mn-lt"/>
                <a:ea typeface="+mn-ea"/>
                <a:cs typeface="+mn-cs"/>
              </a:rPr>
              <a:t>contain </a:t>
            </a:r>
            <a:r>
              <a:rPr lang="en-US" sz="1500" kern="1200" dirty="0">
                <a:latin typeface="+mn-lt"/>
                <a:ea typeface="+mn-ea"/>
                <a:cs typeface="+mn-cs"/>
              </a:rPr>
              <a:t>150 mg of calcium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17320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7124-3E5C-47BB-91B2-DDB41E4B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Reference Nutrient Intakes (RNI</a:t>
            </a:r>
            <a:r>
              <a:rPr lang="en-US" sz="3600" dirty="0" smtClean="0"/>
              <a:t>)** </a:t>
            </a:r>
            <a:r>
              <a:rPr lang="en-US" sz="3600" dirty="0"/>
              <a:t>of calcium for adults per day is not less than 1,000 mg</a:t>
            </a:r>
          </a:p>
        </p:txBody>
      </p:sp>
      <p:pic>
        <p:nvPicPr>
          <p:cNvPr id="5" name="Picture 4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3BC8703C-3835-4ACE-88CB-DC0F4AA16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9" y="2142178"/>
            <a:ext cx="2646832" cy="2646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7992DABF-FF6C-4F04-83FD-B682DC293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1" y="2143185"/>
            <a:ext cx="2644818" cy="2644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picture containing cup, table, coffee, next&#10;&#10;Description automatically generated">
            <a:extLst>
              <a:ext uri="{FF2B5EF4-FFF2-40B4-BE49-F238E27FC236}">
                <a16:creationId xmlns:a16="http://schemas.microsoft.com/office/drawing/2014/main" id="{6417A859-3CAC-461C-8368-05402A3904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65"/>
          <a:stretch/>
        </p:blipFill>
        <p:spPr>
          <a:xfrm>
            <a:off x="6115050" y="2132856"/>
            <a:ext cx="266547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B42CC-BCE4-457F-9354-F4DFEBFF982F}"/>
              </a:ext>
            </a:extLst>
          </p:cNvPr>
          <p:cNvSpPr txBox="1"/>
          <p:nvPr/>
        </p:nvSpPr>
        <p:spPr>
          <a:xfrm>
            <a:off x="5616721" y="5009911"/>
            <a:ext cx="3070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666.7 grams high calcium milk</a:t>
            </a:r>
          </a:p>
          <a:p>
            <a:r>
              <a:rPr lang="en-HK" dirty="0"/>
              <a:t>= 2.7 servings</a:t>
            </a:r>
          </a:p>
          <a:p>
            <a:pPr lvl="0">
              <a:defRPr/>
            </a:pPr>
            <a:r>
              <a:rPr lang="en-US" dirty="0"/>
              <a:t>= 2.7 cups (1 cup = 244 grams)</a:t>
            </a:r>
          </a:p>
          <a:p>
            <a:pPr lvl="0">
              <a:defRPr/>
            </a:pPr>
            <a:r>
              <a:rPr lang="en-HK" dirty="0"/>
              <a:t>=</a:t>
            </a:r>
            <a:r>
              <a:rPr lang="en-US" dirty="0"/>
              <a:t> 1,000 mg calcium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51520" y="638132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/>
              <a:t>** Source: </a:t>
            </a:r>
            <a:r>
              <a:rPr lang="en-US" altLang="zh-HK" sz="1200" dirty="0" smtClean="0"/>
              <a:t>  British </a:t>
            </a:r>
            <a:r>
              <a:rPr lang="en-US" altLang="zh-HK" sz="1200" dirty="0"/>
              <a:t>Nutrition Foundation 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4260504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4B8B-41F5-4D2F-8955-4B0C5779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17C4-466D-444F-89B3-8212346FC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K" dirty="0"/>
              <a:t>Centre for Health Protection, Department of Health - Two Plus Three Every Day. </a:t>
            </a:r>
            <a:endParaRPr lang="en-HK" dirty="0" smtClean="0"/>
          </a:p>
          <a:p>
            <a:r>
              <a:rPr lang="en-US" altLang="zh-HK" dirty="0" smtClean="0"/>
              <a:t>British </a:t>
            </a:r>
            <a:r>
              <a:rPr lang="en-US" altLang="zh-HK" dirty="0"/>
              <a:t>Nutrition Foundation (2016). </a:t>
            </a:r>
            <a:r>
              <a:rPr lang="en-US" altLang="zh-HK" i="1" dirty="0"/>
              <a:t>Nutrition Requirements</a:t>
            </a:r>
            <a:r>
              <a:rPr lang="en-US" altLang="zh-HK" dirty="0"/>
              <a:t>. </a:t>
            </a:r>
            <a:endParaRPr lang="en-US" dirty="0" smtClean="0"/>
          </a:p>
          <a:p>
            <a:r>
              <a:rPr lang="en-US" dirty="0" smtClean="0"/>
              <a:t>Food </a:t>
            </a:r>
            <a:r>
              <a:rPr lang="en-US" dirty="0"/>
              <a:t>Nutrient Finder. </a:t>
            </a:r>
            <a:endParaRPr lang="en-US" dirty="0" smtClean="0"/>
          </a:p>
          <a:p>
            <a:r>
              <a:rPr lang="en-US" dirty="0" smtClean="0"/>
              <a:t>Get </a:t>
            </a:r>
            <a:r>
              <a:rPr lang="en-US" dirty="0"/>
              <a:t>Ready for </a:t>
            </a:r>
            <a:r>
              <a:rPr lang="en-US" dirty="0" err="1" smtClean="0"/>
              <a:t>FoodData</a:t>
            </a:r>
            <a:r>
              <a:rPr lang="en-US" dirty="0" smtClean="0"/>
              <a:t> </a:t>
            </a:r>
            <a:r>
              <a:rPr lang="en-US" dirty="0"/>
              <a:t>Central, a New USDA Food and Nutrient Data System. </a:t>
            </a:r>
          </a:p>
        </p:txBody>
      </p:sp>
    </p:spTree>
    <p:extLst>
      <p:ext uri="{BB962C8B-B14F-4D97-AF65-F5344CB8AC3E}">
        <p14:creationId xmlns:p14="http://schemas.microsoft.com/office/powerpoint/2010/main" val="96853691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FC85A-0D19-4D0B-81B8-BC3D6923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chemeClr val="bg1"/>
                </a:solidFill>
              </a:rPr>
              <a:t>How much of these should be eaten?</a:t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 smtClean="0">
                <a:solidFill>
                  <a:schemeClr val="bg1"/>
                </a:solidFill>
              </a:rPr>
              <a:t>oatmeal</a:t>
            </a:r>
            <a:r>
              <a:rPr lang="en-US" sz="2900" dirty="0">
                <a:solidFill>
                  <a:schemeClr val="bg1"/>
                </a:solidFill>
              </a:rPr>
              <a:t>, corn </a:t>
            </a:r>
            <a:r>
              <a:rPr lang="en-US" sz="2900" dirty="0" smtClean="0">
                <a:solidFill>
                  <a:schemeClr val="bg1"/>
                </a:solidFill>
              </a:rPr>
              <a:t>kernels, </a:t>
            </a:r>
            <a:r>
              <a:rPr lang="en-US" sz="2900" dirty="0">
                <a:solidFill>
                  <a:schemeClr val="bg1"/>
                </a:solidFill>
              </a:rPr>
              <a:t>lettuce</a:t>
            </a:r>
          </a:p>
        </p:txBody>
      </p:sp>
      <p:pic>
        <p:nvPicPr>
          <p:cNvPr id="42" name="Content Placeholder 6" descr="A large pile of pasta&#10;&#10;Description automatically generated">
            <a:extLst>
              <a:ext uri="{FF2B5EF4-FFF2-40B4-BE49-F238E27FC236}">
                <a16:creationId xmlns:a16="http://schemas.microsoft.com/office/drawing/2014/main" id="{F9E50F3C-EC8C-43BC-8AE4-5545C60AC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6" r="25774"/>
          <a:stretch/>
        </p:blipFill>
        <p:spPr>
          <a:xfrm>
            <a:off x="3751031" y="357864"/>
            <a:ext cx="1776549" cy="3997637"/>
          </a:xfrm>
          <a:prstGeom prst="rect">
            <a:avLst/>
          </a:prstGeom>
        </p:spPr>
      </p:pic>
      <p:pic>
        <p:nvPicPr>
          <p:cNvPr id="9" name="Picture 8" descr="A picture containing ground, outdoor, rice, food&#10;&#10;Description automatically generated">
            <a:extLst>
              <a:ext uri="{FF2B5EF4-FFF2-40B4-BE49-F238E27FC236}">
                <a16:creationId xmlns:a16="http://schemas.microsoft.com/office/drawing/2014/main" id="{A4C50927-E1C2-4EC7-8746-8CEBF6AAE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r="28065"/>
          <a:stretch/>
        </p:blipFill>
        <p:spPr>
          <a:xfrm>
            <a:off x="769075" y="359337"/>
            <a:ext cx="1776549" cy="3997637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62CC5176-1D00-49CB-B2AD-6CC1AF7C62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r="29009"/>
          <a:stretch/>
        </p:blipFill>
        <p:spPr>
          <a:xfrm>
            <a:off x="6732987" y="330045"/>
            <a:ext cx="1776549" cy="3997637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6791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table, indoor, next&#10;&#10;Description automatically generated">
            <a:extLst>
              <a:ext uri="{FF2B5EF4-FFF2-40B4-BE49-F238E27FC236}">
                <a16:creationId xmlns:a16="http://schemas.microsoft.com/office/drawing/2014/main" id="{D01302AF-5825-427C-BC5A-07D043C7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 b="9910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29093-64BB-41EA-9ED7-F56A8D7A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5" y="3149961"/>
            <a:ext cx="3096344" cy="10070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One serving of oatmeal = 28 </a:t>
            </a:r>
            <a:r>
              <a:rPr lang="en-US" sz="1700" dirty="0" smtClean="0"/>
              <a:t>grams </a:t>
            </a:r>
            <a:r>
              <a:rPr lang="en-US" sz="1700" dirty="0"/>
              <a:t>(approximately ¼ cup), </a:t>
            </a:r>
            <a:r>
              <a:rPr lang="en-US" sz="1700" dirty="0" smtClean="0"/>
              <a:t>provides 2.8 </a:t>
            </a:r>
            <a:r>
              <a:rPr lang="en-US" sz="1700" dirty="0"/>
              <a:t>g of dietary fibre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C49A9-0625-4673-916E-F42A3D0E4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HK" sz="1575" dirty="0"/>
              <a:t>100 grams of instant, dry, oatmeal contain </a:t>
            </a:r>
            <a:r>
              <a:rPr lang="en-HK" sz="1575" dirty="0" smtClean="0"/>
              <a:t>10 </a:t>
            </a:r>
            <a:r>
              <a:rPr lang="en-HK" sz="1575" dirty="0"/>
              <a:t>grams of dietary fibre</a:t>
            </a:r>
          </a:p>
          <a:p>
            <a:pPr marL="0" indent="0">
              <a:buNone/>
            </a:pP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195705465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4E73-1F81-478F-919F-341A14AB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dirty="0"/>
              <a:t>Reference value of dietary fibre is not less than 25g per </a:t>
            </a:r>
            <a:r>
              <a:rPr lang="en-HK" dirty="0" smtClean="0"/>
              <a:t>day*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5F4BAE-8C30-460A-9216-813EFEA35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940688"/>
              </p:ext>
            </p:extLst>
          </p:nvPr>
        </p:nvGraphicFramePr>
        <p:xfrm>
          <a:off x="457200" y="1781904"/>
          <a:ext cx="8229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1390013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1638993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92322685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0946337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50905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HK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serving</a:t>
                      </a:r>
                    </a:p>
                    <a:p>
                      <a:pPr algn="ctr"/>
                      <a:r>
                        <a:rPr lang="en-HK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.8 grams dietary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HK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servings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5.6 grams dietary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HK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servings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8.4 grams dietary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 servings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1.2 grams dietary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algn="ctr"/>
                      <a:endParaRPr lang="en-HK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 servings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 grams dietary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760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servings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6.8 grams dietary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 servings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9.6 grams dietary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servings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2.4 grams dietary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endParaRPr lang="en-HK" b="1" dirty="0"/>
                    </a:p>
                    <a:p>
                      <a:pPr algn="ctr"/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8.9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serving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 grams dietary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fibre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214420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B1528-39C1-4C42-9239-B9A3F0F6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539552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93492BB-C25B-4D0F-89B6-13DD5C47F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2195736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7148FFF-6531-45D9-A9BF-CFE3A21EF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3834183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172DE71-2B1A-4387-80F7-D4D3D5EDC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5490367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EFB78C2-6781-4330-A6D8-1F1914827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7111679" y="191683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C65D70D-861F-4B6C-915C-2DB9D3E0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539552" y="415394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069C01A-E38A-4992-A081-E1459882F7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2195736" y="415394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91E9D34-4CF0-4D64-9618-A5001B1AF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21362" b="48456"/>
          <a:stretch/>
        </p:blipFill>
        <p:spPr>
          <a:xfrm>
            <a:off x="3834183" y="4153942"/>
            <a:ext cx="1457899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1FA9ECF-8996-4ABF-BE28-E47D6891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2222" r="32363" b="48456"/>
          <a:stretch/>
        </p:blipFill>
        <p:spPr>
          <a:xfrm>
            <a:off x="5490367" y="4153942"/>
            <a:ext cx="1169865" cy="1291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D90E1F-5213-4153-A9B5-F740695F4554}"/>
              </a:ext>
            </a:extLst>
          </p:cNvPr>
          <p:cNvSpPr txBox="1"/>
          <p:nvPr/>
        </p:nvSpPr>
        <p:spPr>
          <a:xfrm>
            <a:off x="6915263" y="4455504"/>
            <a:ext cx="1820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250 g oatmeal</a:t>
            </a:r>
          </a:p>
          <a:p>
            <a:r>
              <a:rPr lang="en-HK" dirty="0"/>
              <a:t>= 8.9</a:t>
            </a:r>
            <a:r>
              <a:rPr lang="en-US" dirty="0"/>
              <a:t> servings</a:t>
            </a:r>
          </a:p>
          <a:p>
            <a:r>
              <a:rPr lang="en-HK" dirty="0"/>
              <a:t>= 2¼ cups</a:t>
            </a:r>
          </a:p>
          <a:p>
            <a:pPr lvl="0">
              <a:defRPr/>
            </a:pPr>
            <a:r>
              <a:rPr lang="en-HK" dirty="0"/>
              <a:t>= 2</a:t>
            </a:r>
            <a:r>
              <a:rPr lang="en-US" dirty="0"/>
              <a:t>5 grams dietary </a:t>
            </a:r>
            <a:r>
              <a:rPr lang="en-US" dirty="0" err="1"/>
              <a:t>fibre</a:t>
            </a:r>
            <a:endParaRPr 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539552" y="6525344"/>
            <a:ext cx="640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*Source:  </a:t>
            </a:r>
            <a:r>
              <a:rPr lang="en-HK" altLang="zh-HK" sz="1200" dirty="0"/>
              <a:t>Centre for Health Protection, Department of </a:t>
            </a:r>
            <a:r>
              <a:rPr lang="en-HK" altLang="zh-HK" sz="1200" dirty="0" smtClean="0"/>
              <a:t>Health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514326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57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14BAA-7EB8-40C7-B815-382F279F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7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One serving of corn </a:t>
            </a:r>
            <a:r>
              <a:rPr lang="en-US" sz="2000" dirty="0" smtClean="0">
                <a:solidFill>
                  <a:schemeClr val="bg1"/>
                </a:solidFill>
              </a:rPr>
              <a:t>kernels </a:t>
            </a:r>
            <a:r>
              <a:rPr lang="en-US" altLang="zh-TW" sz="2000" dirty="0" smtClean="0">
                <a:solidFill>
                  <a:schemeClr val="bg1"/>
                </a:solidFill>
              </a:rPr>
              <a:t>=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approximately ½ cup (82 </a:t>
            </a:r>
            <a:r>
              <a:rPr lang="en-US" sz="2000" dirty="0" smtClean="0">
                <a:solidFill>
                  <a:schemeClr val="bg1"/>
                </a:solidFill>
              </a:rPr>
              <a:t>grams), </a:t>
            </a:r>
            <a:r>
              <a:rPr lang="en-US" sz="2000" dirty="0">
                <a:solidFill>
                  <a:schemeClr val="bg1"/>
                </a:solidFill>
              </a:rPr>
              <a:t>provides 1.64 g of dietary fibre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D6597-A643-4684-BBF4-6A9FC335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2638044"/>
            <a:ext cx="2522980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HK" sz="1700" dirty="0">
                <a:solidFill>
                  <a:schemeClr val="bg1"/>
                </a:solidFill>
              </a:rPr>
              <a:t>100 grams of corn </a:t>
            </a:r>
            <a:r>
              <a:rPr lang="en-HK" sz="1700" dirty="0" smtClean="0">
                <a:solidFill>
                  <a:schemeClr val="bg1"/>
                </a:solidFill>
              </a:rPr>
              <a:t>kernels </a:t>
            </a:r>
            <a:r>
              <a:rPr lang="en-HK" sz="1700" dirty="0">
                <a:solidFill>
                  <a:schemeClr val="bg1"/>
                </a:solidFill>
              </a:rPr>
              <a:t>contain </a:t>
            </a:r>
            <a:r>
              <a:rPr lang="en-HK" sz="1700" dirty="0" smtClean="0">
                <a:solidFill>
                  <a:schemeClr val="bg1"/>
                </a:solidFill>
              </a:rPr>
              <a:t>2 </a:t>
            </a:r>
            <a:r>
              <a:rPr lang="en-HK" sz="1700" dirty="0">
                <a:solidFill>
                  <a:schemeClr val="bg1"/>
                </a:solidFill>
              </a:rPr>
              <a:t>grams of dietary fibre</a:t>
            </a: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8ED4AC2E-337E-4902-A6BA-8F71AB238A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4696958" y="643467"/>
            <a:ext cx="3240805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2988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5A4C6-FEBF-452B-82A3-882EEF9A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dirty="0"/>
              <a:t>Reference value of dietary fibre is not less than 25g per </a:t>
            </a:r>
            <a:r>
              <a:rPr lang="en-HK" dirty="0" smtClean="0"/>
              <a:t>day*</a:t>
            </a:r>
            <a:endParaRPr lang="en-US" dirty="0"/>
          </a:p>
        </p:txBody>
      </p:sp>
      <p:pic>
        <p:nvPicPr>
          <p:cNvPr id="10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5E5EB788-03FB-450A-A6E2-5C06A34BF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56148" y="1988509"/>
            <a:ext cx="905816" cy="1512168"/>
          </a:xfrm>
          <a:prstGeom prst="rect">
            <a:avLst/>
          </a:prstGeom>
        </p:spPr>
      </p:pic>
      <p:pic>
        <p:nvPicPr>
          <p:cNvPr id="11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F160FA96-6922-46B3-B006-64D113CE8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1577952" y="1988878"/>
            <a:ext cx="905816" cy="1512168"/>
          </a:xfrm>
          <a:prstGeom prst="rect">
            <a:avLst/>
          </a:prstGeom>
        </p:spPr>
      </p:pic>
      <p:pic>
        <p:nvPicPr>
          <p:cNvPr id="12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EA4E3E9D-BCFA-4CAC-91B6-216434077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2590348" y="1988509"/>
            <a:ext cx="905816" cy="1512168"/>
          </a:xfrm>
          <a:prstGeom prst="rect">
            <a:avLst/>
          </a:prstGeom>
        </p:spPr>
      </p:pic>
      <p:pic>
        <p:nvPicPr>
          <p:cNvPr id="13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E7A389C2-1847-4552-A1EC-DF6B299AB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3586596" y="1988509"/>
            <a:ext cx="905816" cy="1512168"/>
          </a:xfrm>
          <a:prstGeom prst="rect">
            <a:avLst/>
          </a:prstGeom>
        </p:spPr>
      </p:pic>
      <p:pic>
        <p:nvPicPr>
          <p:cNvPr id="14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DD99AD2C-7090-486D-A93F-D688340D7C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4594580" y="1988840"/>
            <a:ext cx="905816" cy="1512168"/>
          </a:xfrm>
          <a:prstGeom prst="rect">
            <a:avLst/>
          </a:prstGeom>
        </p:spPr>
      </p:pic>
      <p:pic>
        <p:nvPicPr>
          <p:cNvPr id="15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84B6C456-254F-47C7-907D-76C50E8FA4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616384" y="1988509"/>
            <a:ext cx="905816" cy="1512168"/>
          </a:xfrm>
          <a:prstGeom prst="rect">
            <a:avLst/>
          </a:prstGeom>
        </p:spPr>
      </p:pic>
      <p:pic>
        <p:nvPicPr>
          <p:cNvPr id="16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D22E9001-0112-4D47-B861-73C3A7C1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6646540" y="1988509"/>
            <a:ext cx="905816" cy="1512168"/>
          </a:xfrm>
          <a:prstGeom prst="rect">
            <a:avLst/>
          </a:prstGeom>
        </p:spPr>
      </p:pic>
      <p:pic>
        <p:nvPicPr>
          <p:cNvPr id="17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F68EB261-881A-48A7-ACF0-9F7A826DB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7668344" y="1988840"/>
            <a:ext cx="905816" cy="1512168"/>
          </a:xfrm>
          <a:prstGeom prst="rect">
            <a:avLst/>
          </a:prstGeom>
        </p:spPr>
      </p:pic>
      <p:pic>
        <p:nvPicPr>
          <p:cNvPr id="20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FFEA48C0-8F30-4D85-80CC-66E78865C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55036" y="3716663"/>
            <a:ext cx="905816" cy="1512168"/>
          </a:xfrm>
          <a:prstGeom prst="rect">
            <a:avLst/>
          </a:prstGeom>
        </p:spPr>
      </p:pic>
      <p:pic>
        <p:nvPicPr>
          <p:cNvPr id="21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6F4CB084-4167-43C8-BF89-81FCEC087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1576840" y="3717032"/>
            <a:ext cx="905816" cy="1512168"/>
          </a:xfrm>
          <a:prstGeom prst="rect">
            <a:avLst/>
          </a:prstGeom>
        </p:spPr>
      </p:pic>
      <p:pic>
        <p:nvPicPr>
          <p:cNvPr id="22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12FD3CF4-4B32-4108-A4F4-2B24256435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2589236" y="3716663"/>
            <a:ext cx="905816" cy="1512168"/>
          </a:xfrm>
          <a:prstGeom prst="rect">
            <a:avLst/>
          </a:prstGeom>
        </p:spPr>
      </p:pic>
      <p:pic>
        <p:nvPicPr>
          <p:cNvPr id="23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714902CD-0BD8-402C-B341-969DF58E5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3585484" y="3716663"/>
            <a:ext cx="905816" cy="1512168"/>
          </a:xfrm>
          <a:prstGeom prst="rect">
            <a:avLst/>
          </a:prstGeom>
        </p:spPr>
      </p:pic>
      <p:pic>
        <p:nvPicPr>
          <p:cNvPr id="24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C09A0CC7-741A-4E9B-9B3F-91A4CD7F5C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4593468" y="3716994"/>
            <a:ext cx="905816" cy="1512168"/>
          </a:xfrm>
          <a:prstGeom prst="rect">
            <a:avLst/>
          </a:prstGeom>
        </p:spPr>
      </p:pic>
      <p:pic>
        <p:nvPicPr>
          <p:cNvPr id="25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E2C8BD1C-403D-424C-AADB-65B62B585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5616384" y="3716663"/>
            <a:ext cx="905816" cy="1512168"/>
          </a:xfrm>
          <a:prstGeom prst="rect">
            <a:avLst/>
          </a:prstGeom>
        </p:spPr>
      </p:pic>
      <p:pic>
        <p:nvPicPr>
          <p:cNvPr id="26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A39614E0-63DA-47C7-85D3-3B04F7A95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/>
          <a:stretch/>
        </p:blipFill>
        <p:spPr>
          <a:xfrm>
            <a:off x="6645428" y="3716663"/>
            <a:ext cx="905816" cy="1512168"/>
          </a:xfrm>
          <a:prstGeom prst="rect">
            <a:avLst/>
          </a:prstGeom>
        </p:spPr>
      </p:pic>
      <p:pic>
        <p:nvPicPr>
          <p:cNvPr id="27" name="Content Placeholder 4" descr="A picture containing cup, table, food, glass&#10;&#10;Description automatically generated">
            <a:extLst>
              <a:ext uri="{FF2B5EF4-FFF2-40B4-BE49-F238E27FC236}">
                <a16:creationId xmlns:a16="http://schemas.microsoft.com/office/drawing/2014/main" id="{454F1550-7733-4DB1-BDF0-B7A370D5A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5" t="66669" b="9522"/>
          <a:stretch/>
        </p:blipFill>
        <p:spPr>
          <a:xfrm>
            <a:off x="7667232" y="4725144"/>
            <a:ext cx="905816" cy="3600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312B8F-AA3B-45A8-BDB0-B414FBF3298E}"/>
              </a:ext>
            </a:extLst>
          </p:cNvPr>
          <p:cNvSpPr txBox="1"/>
          <p:nvPr/>
        </p:nvSpPr>
        <p:spPr>
          <a:xfrm>
            <a:off x="3387561" y="5245741"/>
            <a:ext cx="2411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1,250 g corn kernel</a:t>
            </a:r>
          </a:p>
          <a:p>
            <a:r>
              <a:rPr lang="en-HK" dirty="0"/>
              <a:t>= 15.2</a:t>
            </a:r>
            <a:r>
              <a:rPr lang="en-US" dirty="0"/>
              <a:t> servings</a:t>
            </a:r>
          </a:p>
          <a:p>
            <a:r>
              <a:rPr lang="en-HK" dirty="0"/>
              <a:t>= 7.6 cups</a:t>
            </a:r>
            <a:endParaRPr lang="en-US" dirty="0"/>
          </a:p>
          <a:p>
            <a:pPr lvl="0">
              <a:defRPr/>
            </a:pPr>
            <a:r>
              <a:rPr lang="en-HK" dirty="0"/>
              <a:t>= 2</a:t>
            </a:r>
            <a:r>
              <a:rPr lang="en-US" dirty="0"/>
              <a:t>5 grams dietary </a:t>
            </a:r>
            <a:r>
              <a:rPr lang="en-US" dirty="0" err="1"/>
              <a:t>fibre</a:t>
            </a:r>
            <a:endParaRPr 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539552" y="6525344"/>
            <a:ext cx="640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*Source:  </a:t>
            </a:r>
            <a:r>
              <a:rPr lang="en-HK" altLang="zh-HK" sz="1200" dirty="0" smtClean="0"/>
              <a:t>Centre </a:t>
            </a:r>
            <a:r>
              <a:rPr lang="en-HK" altLang="zh-HK" sz="1200" dirty="0"/>
              <a:t>for Health Protection, Department of </a:t>
            </a:r>
            <a:r>
              <a:rPr lang="en-HK" altLang="zh-HK" sz="1200" dirty="0" smtClean="0"/>
              <a:t>Health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1545815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wl of food on a table&#10;&#10;Description automatically generated">
            <a:extLst>
              <a:ext uri="{FF2B5EF4-FFF2-40B4-BE49-F238E27FC236}">
                <a16:creationId xmlns:a16="http://schemas.microsoft.com/office/drawing/2014/main" id="{BEBE65AE-3FAB-4D00-A384-E37FC5C65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5" b="16825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E6C0D-7B75-4697-B85E-C1BA9417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1500" dirty="0"/>
              <a:t>One serving of lettuce = 1 bowl (approximately 72 </a:t>
            </a:r>
            <a:r>
              <a:rPr lang="en-US" sz="1500" dirty="0" smtClean="0"/>
              <a:t>grams), </a:t>
            </a:r>
            <a:r>
              <a:rPr lang="en-US" sz="1500" dirty="0"/>
              <a:t>provides 0.86 g of dietary </a:t>
            </a:r>
            <a:r>
              <a:rPr lang="en-US" sz="1500" dirty="0" err="1"/>
              <a:t>fibre</a:t>
            </a:r>
            <a:endParaRPr lang="en-US" sz="15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5C38C7-2A72-4C3E-A7D1-0B1F333C1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HK" sz="1575" dirty="0"/>
              <a:t>100 grams of lettuce contain 1.2 grams of dietary fibre</a:t>
            </a:r>
          </a:p>
        </p:txBody>
      </p:sp>
    </p:spTree>
    <p:extLst>
      <p:ext uri="{BB962C8B-B14F-4D97-AF65-F5344CB8AC3E}">
        <p14:creationId xmlns:p14="http://schemas.microsoft.com/office/powerpoint/2010/main" val="226925772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3BE0-713A-4FA4-AE39-5803854F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dirty="0"/>
              <a:t>Reference value of dietary fibre is not less than 25g per </a:t>
            </a:r>
            <a:r>
              <a:rPr lang="en-HK" dirty="0" smtClean="0"/>
              <a:t>day*</a:t>
            </a:r>
            <a:endParaRPr lang="en-US" dirty="0"/>
          </a:p>
        </p:txBody>
      </p:sp>
      <p:pic>
        <p:nvPicPr>
          <p:cNvPr id="5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9F41EA53-0B09-4E43-B351-1319B4CE43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1571898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19B054C-F205-4F10-9B3A-467A6F3A0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156592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A1BC6A07-015B-4376-B422-3DCC79F68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155679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92233E15-4981-43E7-BE73-877C12B37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156592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FEC58E2-40A1-4EA2-B39C-C2AAE67B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091556" y="156592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C6B1B56-C379-4EA5-BFDB-E14A3B6F9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483641" y="1568273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773A2E41-C67C-4C71-9B10-13E8DA545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33320" y="2521308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EF495D1-7546-495B-8800-9DB0FF169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73480" y="251533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B486753-0631-454F-8579-910D910D7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43620" y="250620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DDC3C53-4F9E-4C64-8EC2-550079E47F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813760" y="251533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E09F9BBD-4954-4DC8-90D4-032597FC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3316" y="2515330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8D029A56-9283-4FA5-89F1-13A6855BD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505401" y="2517683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F3B234A6-C4A6-45F4-9B2C-57F935547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349252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1F0F04A-08DA-47AB-AEC7-F5E634DF14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34865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CB76C1C2-AB05-4C3A-BA97-50CCB4AF2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347741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415EDAFE-F14E-41B6-AFA8-146424B2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34865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D2B3313F-C0EF-4BC0-AAC9-2AD1CC459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091556" y="34865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0AF10DDE-0CA3-4F5F-BBF4-6A806F4EB6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483641" y="3488897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717C8A0-18E9-4179-B59A-CF4054F4A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4497632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7108C555-16B7-477D-A45D-96135B3680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449165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3CFE97DD-AFE0-4C27-A9C0-93EE61D28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448252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FC2DBA54-D0F5-43C3-A9FE-26C9A4797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449165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0EEEF630-74FA-45C8-8128-85DA0110D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091556" y="449165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DB74A41-F2C4-47FE-AA83-8E86A6794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7483641" y="4494007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734F379E-368D-45F4-B002-9F5A5BD25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611560" y="5545644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4E2A524-9AB0-4165-85E0-113D2081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2051720" y="553966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68B3F2EE-2442-4554-8420-6012829E0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3421860" y="5530538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3A3C58FB-A36B-43FB-85B9-67F44D52D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18180" b="43682"/>
          <a:stretch/>
        </p:blipFill>
        <p:spPr>
          <a:xfrm>
            <a:off x="4792000" y="5539666"/>
            <a:ext cx="1014479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C1D2C1AE-88FC-4524-8D17-CD7560BC7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2224" r="23291" b="43682"/>
          <a:stretch/>
        </p:blipFill>
        <p:spPr>
          <a:xfrm>
            <a:off x="6091557" y="5539666"/>
            <a:ext cx="928716" cy="9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ECC859-D487-4338-9590-860AC7B515FC}"/>
              </a:ext>
            </a:extLst>
          </p:cNvPr>
          <p:cNvSpPr txBox="1"/>
          <p:nvPr/>
        </p:nvSpPr>
        <p:spPr>
          <a:xfrm>
            <a:off x="7020273" y="5229200"/>
            <a:ext cx="1944215" cy="147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2,083 g lettuce</a:t>
            </a:r>
          </a:p>
          <a:p>
            <a:r>
              <a:rPr lang="en-HK" dirty="0"/>
              <a:t>= 28.9</a:t>
            </a:r>
            <a:r>
              <a:rPr lang="en-US" dirty="0"/>
              <a:t> servings</a:t>
            </a:r>
          </a:p>
          <a:p>
            <a:r>
              <a:rPr lang="en-HK" dirty="0"/>
              <a:t>= 28.9 bowls</a:t>
            </a:r>
            <a:endParaRPr lang="en-US" dirty="0"/>
          </a:p>
          <a:p>
            <a:pPr lvl="0">
              <a:defRPr/>
            </a:pPr>
            <a:r>
              <a:rPr lang="en-HK" dirty="0"/>
              <a:t>= 2</a:t>
            </a:r>
            <a:r>
              <a:rPr lang="en-US" dirty="0"/>
              <a:t>5 grams dietary </a:t>
            </a:r>
            <a:r>
              <a:rPr lang="en-US" dirty="0" err="1"/>
              <a:t>fibre</a:t>
            </a:r>
            <a:endParaRPr lang="en-US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539552" y="6525344"/>
            <a:ext cx="640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*Source:  </a:t>
            </a:r>
            <a:r>
              <a:rPr lang="en-HK" altLang="zh-HK" sz="1200" dirty="0" smtClean="0"/>
              <a:t>Centre </a:t>
            </a:r>
            <a:r>
              <a:rPr lang="en-HK" altLang="zh-HK" sz="1200" dirty="0"/>
              <a:t>for Health Protection, Department of </a:t>
            </a:r>
            <a:r>
              <a:rPr lang="en-HK" altLang="zh-HK" sz="1200" dirty="0" smtClean="0"/>
              <a:t>Health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3979348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7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366</TotalTime>
  <Words>890</Words>
  <Application>Microsoft Office PowerPoint</Application>
  <PresentationFormat>如螢幕大小 (4:3)</PresentationFormat>
  <Paragraphs>146</Paragraphs>
  <Slides>28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新細明體</vt:lpstr>
      <vt:lpstr>Arial</vt:lpstr>
      <vt:lpstr>Calibri</vt:lpstr>
      <vt:lpstr>Rockwell</vt:lpstr>
      <vt:lpstr>Office Theme</vt:lpstr>
      <vt:lpstr>If our diet only contains one kind of food, how much of it should be eaten to meet the daily requirement?</vt:lpstr>
      <vt:lpstr>Dietary fibre</vt:lpstr>
      <vt:lpstr>How much of these should be eaten? oatmeal, corn kernels, lettuce</vt:lpstr>
      <vt:lpstr>One serving of oatmeal = 28 grams (approximately ¼ cup), provides 2.8 g of dietary fibre</vt:lpstr>
      <vt:lpstr>Reference value of dietary fibre is not less than 25g per day*</vt:lpstr>
      <vt:lpstr>One serving of corn kernels = approximately ½ cup (82 grams), provides 1.64 g of dietary fibre</vt:lpstr>
      <vt:lpstr>Reference value of dietary fibre is not less than 25g per day*</vt:lpstr>
      <vt:lpstr>One serving of lettuce = 1 bowl (approximately 72 grams), provides 0.86 g of dietary fibre</vt:lpstr>
      <vt:lpstr>Reference value of dietary fibre is not less than 25g per day*</vt:lpstr>
      <vt:lpstr>Reference value of dietary fibre is not less than 25g per day</vt:lpstr>
      <vt:lpstr>Vitamin C</vt:lpstr>
      <vt:lpstr>How much of these should be eaten? guava, orange, potato</vt:lpstr>
      <vt:lpstr>One serving of guava = ½ cup (approximately 82 grams), provides 187 mg of vitamin C</vt:lpstr>
      <vt:lpstr>Reference Nutrient Intakes (RNI)** of vitamin C for adults per day is 40 mg</vt:lpstr>
      <vt:lpstr>One serving of orange = 1 orange (approximately 151 grams), provides 68 mg of vitamin C</vt:lpstr>
      <vt:lpstr>Reference Nutrient Intakes (RNI)** of vitamin C for adults per day is 40 mg</vt:lpstr>
      <vt:lpstr>One serving of potato  = ½ cup (approximately 75 grams), provides 6.7 mg of vitamin C </vt:lpstr>
      <vt:lpstr>Reference Nutrient Intakes (RNI)** of vitamin C for adults per day is 40 mg</vt:lpstr>
      <vt:lpstr>Reference Nutrient Intakes (RNI) of vitamin C for adults per day is 40 mg</vt:lpstr>
      <vt:lpstr>Calcium</vt:lpstr>
      <vt:lpstr>How much of these should be eaten? sardine (with bones), firm tofu, high calcium milk</vt:lpstr>
      <vt:lpstr>One serving of sardines (with bones) = 2 sardines (approximately 24 grams), provides 91.7 mg of calcium </vt:lpstr>
      <vt:lpstr>Reference Nutrient Intakes (RNI)** of calcium for adults per day is not less than 1,000 mg</vt:lpstr>
      <vt:lpstr>One serving of firm tofu = ¼ block (approximately 75 grams), provides 240 mg of calcium</vt:lpstr>
      <vt:lpstr>Reference Nutrient Intakes (RNI)** of calcium for adults per day is not less than 1,000 mg</vt:lpstr>
      <vt:lpstr>One serving of high calcium milk = 1 cup (approximately 244 grams), provides 366 mg of calcium</vt:lpstr>
      <vt:lpstr>Reference Nutrient Intakes (RNI)** of calcium for adults per day is not less than 1,000 mg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Dietary fibre  If our diet only contains one kind of food, how much of it should be eaten to meet the daily requirement of dietary fibre?</dc:title>
  <dc:creator>Alan Ng</dc:creator>
  <cp:lastModifiedBy>POON, Suk-mei Cindy</cp:lastModifiedBy>
  <cp:revision>44</cp:revision>
  <dcterms:created xsi:type="dcterms:W3CDTF">2019-01-01T20:51:40Z</dcterms:created>
  <dcterms:modified xsi:type="dcterms:W3CDTF">2021-09-16T06:27:22Z</dcterms:modified>
</cp:coreProperties>
</file>