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279" r:id="rId22"/>
    <p:sldId id="286" r:id="rId23"/>
    <p:sldId id="280" r:id="rId24"/>
    <p:sldId id="30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5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13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79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8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9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0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68C9-7993-46AC-B684-67F8EA8656C0}" type="datetimeFigureOut">
              <a:rPr lang="en-US" smtClean="0"/>
              <a:t>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30932-B87A-4FF5-AD28-CC061F03E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51000">
              <a:srgbClr val="FFFF00"/>
            </a:gs>
            <a:gs pos="100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65F6E1-4558-43C2-850F-F962A3D3B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Traffic Light Labels for Meals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62499FA-DCAB-4F19-AC20-7B4C9D5EDE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2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09A3D-DDE0-485C-9018-ECCDE0F9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</a:t>
            </a:r>
            <a:r>
              <a:rPr lang="en-US" sz="2000" dirty="0" smtClean="0"/>
              <a:t>for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Stir-fried Baby Octopus with Onions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CADF68-6A17-4805-AE22-B65B196FE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Octopus is a kind of mollusk shellfish that </a:t>
            </a:r>
            <a:r>
              <a:rPr lang="en-US" sz="2000" dirty="0" smtClean="0"/>
              <a:t>contain</a:t>
            </a:r>
            <a:r>
              <a:rPr lang="en-US" sz="2000" dirty="0" smtClean="0">
                <a:solidFill>
                  <a:srgbClr val="0000CC"/>
                </a:solidFill>
              </a:rPr>
              <a:t>s</a:t>
            </a:r>
            <a:r>
              <a:rPr lang="en-US" sz="2000" dirty="0" smtClean="0"/>
              <a:t> low </a:t>
            </a:r>
            <a:r>
              <a:rPr lang="en-US" sz="2000" dirty="0"/>
              <a:t>level of cholesterol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Onion can enhance the aroma and taste of the dish without excess use of salt</a:t>
            </a:r>
          </a:p>
          <a:p>
            <a:pPr indent="-228600">
              <a:lnSpc>
                <a:spcPct val="90000"/>
              </a:lnSpc>
            </a:pPr>
            <a:r>
              <a:rPr lang="en-US" sz="2000" dirty="0" smtClean="0"/>
              <a:t>A large </a:t>
            </a:r>
            <a:r>
              <a:rPr lang="en-US" sz="2000" dirty="0"/>
              <a:t>amount of </a:t>
            </a:r>
            <a:r>
              <a:rPr lang="en-US" sz="2000" dirty="0" smtClean="0"/>
              <a:t>oil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is used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for this dish</a:t>
            </a:r>
            <a:endParaRPr lang="en-US" sz="20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9A59FEB-0CCF-44A7-B3BF-A6C2781B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dish is filled with food&#10;&#10;Description automatically generated">
            <a:extLst>
              <a:ext uri="{FF2B5EF4-FFF2-40B4-BE49-F238E27FC236}">
                <a16:creationId xmlns:a16="http://schemas.microsoft.com/office/drawing/2014/main" xmlns="" id="{35D0C0A5-65CE-40D4-88EF-CC3D63689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EE4059CB-C1EB-4BF3-9272-CB02D188A94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Food group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Baby Octopus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Onions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Vegetables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/>
                        <a:t>Oil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1138F78-8F61-485B-9EAF-689A7FA9CD02}"/>
              </a:ext>
            </a:extLst>
          </p:cNvPr>
          <p:cNvSpPr/>
          <p:nvPr/>
        </p:nvSpPr>
        <p:spPr>
          <a:xfrm>
            <a:off x="5605272" y="12334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3239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9F214769-B6BE-4CBB-AD4D-9834D5C0C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334" r="6667" b="15000"/>
          <a:stretch/>
        </p:blipFill>
        <p:spPr>
          <a:xfrm>
            <a:off x="0" y="0"/>
            <a:ext cx="9144000" cy="68579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57CFC-C86B-4D3B-BEB5-2DE057C8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Stir-fried Broccoli with Scallops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5919CE90-62A2-48B1-B2F7-D619A4134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0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57CFC-C86B-4D3B-BEB5-2DE057C8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for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Stir-fried Broccoli with Scallops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CCA33-4661-4B8A-B5C6-2B9623217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Broccoli is </a:t>
            </a:r>
            <a:r>
              <a:rPr lang="en-US" sz="2000" dirty="0" smtClean="0"/>
              <a:t>a </a:t>
            </a:r>
            <a:r>
              <a:rPr lang="en-US" sz="2000" dirty="0"/>
              <a:t>source of </a:t>
            </a:r>
            <a:r>
              <a:rPr lang="en-US" sz="2000" dirty="0" err="1"/>
              <a:t>fibre</a:t>
            </a:r>
            <a:r>
              <a:rPr lang="en-US" sz="2000" dirty="0"/>
              <a:t>, calcium, iron, and vitamin A, C, E, and K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Scallop is a kind of mollusk shellfish that </a:t>
            </a:r>
            <a:r>
              <a:rPr lang="en-US" sz="2000" dirty="0" smtClean="0"/>
              <a:t>contain</a:t>
            </a:r>
            <a:r>
              <a:rPr lang="en-US" sz="2000" dirty="0" smtClean="0">
                <a:solidFill>
                  <a:srgbClr val="0000CC"/>
                </a:solidFill>
              </a:rPr>
              <a:t>s</a:t>
            </a:r>
            <a:r>
              <a:rPr lang="en-US" sz="2000" dirty="0" smtClean="0"/>
              <a:t> </a:t>
            </a:r>
            <a:r>
              <a:rPr lang="en-US" sz="2000" dirty="0"/>
              <a:t>low level of fat and </a:t>
            </a:r>
            <a:r>
              <a:rPr lang="en-US" sz="2000" dirty="0" smtClean="0"/>
              <a:t>cholesterol</a:t>
            </a:r>
          </a:p>
          <a:p>
            <a:pPr indent="-228600">
              <a:lnSpc>
                <a:spcPct val="90000"/>
              </a:lnSpc>
            </a:pPr>
            <a:endParaRPr lang="en-US" sz="2000" dirty="0"/>
          </a:p>
          <a:p>
            <a:pPr marL="114300" indent="0">
              <a:lnSpc>
                <a:spcPct val="90000"/>
              </a:lnSpc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</a:t>
            </a:r>
            <a:endParaRPr lang="en-US" sz="2000" dirty="0" smtClean="0"/>
          </a:p>
          <a:p>
            <a:pPr marL="457200">
              <a:lnSpc>
                <a:spcPct val="90000"/>
              </a:lnSpc>
            </a:pPr>
            <a:r>
              <a:rPr lang="en-US" altLang="zh-HK" sz="2000" dirty="0" smtClean="0"/>
              <a:t>small </a:t>
            </a:r>
            <a:r>
              <a:rPr lang="en-US" altLang="zh-HK" sz="2000" dirty="0"/>
              <a:t>amount </a:t>
            </a:r>
            <a:r>
              <a:rPr lang="en-US" altLang="zh-HK" sz="2000" dirty="0" smtClean="0"/>
              <a:t>of </a:t>
            </a:r>
            <a:r>
              <a:rPr lang="en-US" sz="2000" dirty="0" smtClean="0"/>
              <a:t>oil </a:t>
            </a:r>
            <a:r>
              <a:rPr lang="en-US" sz="2000" dirty="0"/>
              <a:t>should be used in making the </a:t>
            </a:r>
            <a:r>
              <a:rPr lang="en-US" sz="2000" dirty="0" smtClean="0"/>
              <a:t>dish</a:t>
            </a:r>
            <a:r>
              <a:rPr lang="en-US" altLang="zh-TW" sz="2000" dirty="0"/>
              <a:t>, as oil is high in </a:t>
            </a:r>
            <a:r>
              <a:rPr lang="en-US" altLang="zh-TW" sz="2000" dirty="0" smtClean="0"/>
              <a:t>fat</a:t>
            </a:r>
            <a:endParaRPr lang="en-US" altLang="zh-TW" sz="2000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D3F115AF-F65B-49FD-B42C-D4CB9DFE3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13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40E83E3D-9F02-4456-AA57-08D6FD84BC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334" r="6667" b="15000"/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xmlns="" id="{0FBC74C9-C089-4AA5-A757-8208A1555C9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283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79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69243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Broccoli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Vegetables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Scallops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Oil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xmlns="" id="{8584BC5A-1433-4FBE-AD25-19A917E6EDA0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3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C14E8C80-3BF5-4B94-A6D4-6B99268DE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B45D5-E9A1-4BE5-BCF2-F475F3F4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Linguine Carbonara with</a:t>
            </a:r>
            <a:r>
              <a:rPr lang="zh-TW" alt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TW" sz="3100" dirty="0" smtClean="0"/>
              <a:t>Shrimps</a:t>
            </a:r>
            <a:endParaRPr lang="en-US" sz="3100" strike="sngStrik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D1E11C56-386B-4817-A2AC-F33B69771C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26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BB45D5-E9A1-4BE5-BCF2-F475F3F4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for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Linguine Carbonara with </a:t>
            </a:r>
            <a:r>
              <a:rPr lang="en-US" sz="2000" dirty="0" smtClean="0"/>
              <a:t>Shrimps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FC6C7-C381-43BE-BAA4-F2833713B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Linguine is a carbohydrate rich food, which provides us with energy</a:t>
            </a:r>
          </a:p>
          <a:p>
            <a:pPr indent="-228600">
              <a:lnSpc>
                <a:spcPct val="90000"/>
              </a:lnSpc>
            </a:pPr>
            <a:r>
              <a:rPr lang="en-US" altLang="zh-TW" sz="2000" dirty="0"/>
              <a:t>Shrimp</a:t>
            </a:r>
            <a:r>
              <a:rPr lang="en-US" sz="2000" dirty="0"/>
              <a:t> is a kind of crustacean that </a:t>
            </a:r>
            <a:r>
              <a:rPr lang="en-US" sz="2000" dirty="0" smtClean="0"/>
              <a:t>contains high </a:t>
            </a:r>
            <a:r>
              <a:rPr lang="en-US" sz="2000" dirty="0"/>
              <a:t>level of cholesterol</a:t>
            </a:r>
          </a:p>
          <a:p>
            <a:pPr indent="-228600">
              <a:lnSpc>
                <a:spcPct val="90000"/>
              </a:lnSpc>
            </a:pPr>
            <a:r>
              <a:rPr lang="en-US" altLang="zh-TW" sz="2000" dirty="0" smtClean="0"/>
              <a:t>Cream is one of the ingredients for </a:t>
            </a:r>
            <a:r>
              <a:rPr lang="en-US" sz="2000" dirty="0" smtClean="0"/>
              <a:t>Carbonara </a:t>
            </a:r>
            <a:r>
              <a:rPr lang="en-US" sz="2000" dirty="0"/>
              <a:t>sauce </a:t>
            </a:r>
            <a:r>
              <a:rPr lang="en-US" sz="2000" dirty="0" smtClean="0"/>
              <a:t>which </a:t>
            </a:r>
            <a:r>
              <a:rPr lang="en-US" sz="2000" dirty="0"/>
              <a:t>is high in fat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B3C07C01-7E27-4B52-8C27-087D6A233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C14E8C80-3BF5-4B94-A6D4-6B99268DEA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4D48F983-D4CB-49C1-9DDA-7A91648127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Food group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Linguine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Grains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Shrimp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Cream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Milk </a:t>
                      </a:r>
                      <a:r>
                        <a:rPr lang="en-US" altLang="zh-HK" sz="1900" dirty="0"/>
                        <a:t>and</a:t>
                      </a:r>
                      <a:r>
                        <a:rPr lang="en-US" sz="1900" dirty="0"/>
                        <a:t> Alternatives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xmlns="" id="{C650C266-2B89-439A-9B1F-16FDEFF71332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625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food&#10;&#10;Description automatically generated">
            <a:extLst>
              <a:ext uri="{FF2B5EF4-FFF2-40B4-BE49-F238E27FC236}">
                <a16:creationId xmlns:a16="http://schemas.microsoft.com/office/drawing/2014/main" xmlns="" id="{C9F01629-6F95-4B85-A63C-7880054FCE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3498" r="6294" b="125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42D7D-8613-4879-B36E-06B76AF7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Chayote, Carrot and Corn </a:t>
            </a:r>
            <a:r>
              <a:rPr lang="en-US" altLang="zh-TW" sz="31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Soup</a:t>
            </a:r>
            <a:endParaRPr lang="en-US" sz="3100" strike="sngStrike" dirty="0">
              <a:solidFill>
                <a:srgbClr val="0000CC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83C24113-9D6C-4B8F-9332-44927730DA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42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942D7D-8613-4879-B36E-06B76AF71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for</a:t>
            </a:r>
            <a:r>
              <a:rPr lang="en-US" altLang="zh-TW" sz="2000" dirty="0"/>
              <a:t/>
            </a:r>
            <a:br>
              <a:rPr lang="en-US" altLang="zh-TW" sz="2000" dirty="0"/>
            </a:br>
            <a:r>
              <a:rPr lang="en-US" altLang="zh-TW" sz="2000" dirty="0"/>
              <a:t>Chayote, Carrot and Corn </a:t>
            </a:r>
            <a:r>
              <a:rPr lang="en-US" altLang="zh-TW" sz="2000" dirty="0" smtClean="0"/>
              <a:t>Soup</a:t>
            </a:r>
            <a:endParaRPr lang="en-US" sz="2200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A80C4A-6F67-4502-BC16-37A8FF44D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Chayote, carrot, and corn are vegetables and </a:t>
            </a:r>
            <a:r>
              <a:rPr lang="en-US" sz="2000" dirty="0" smtClean="0"/>
              <a:t>are sources </a:t>
            </a:r>
            <a:r>
              <a:rPr lang="en-US" sz="2000" dirty="0"/>
              <a:t>of vitamins, minerals and </a:t>
            </a:r>
            <a:r>
              <a:rPr lang="en-US" sz="2000" dirty="0" err="1"/>
              <a:t>fibre</a:t>
            </a:r>
            <a:endParaRPr lang="en-US" sz="2000" dirty="0"/>
          </a:p>
          <a:p>
            <a:pPr indent="-228600">
              <a:lnSpc>
                <a:spcPct val="90000"/>
              </a:lnSpc>
            </a:pPr>
            <a:r>
              <a:rPr lang="en-US" sz="2000" dirty="0"/>
              <a:t>Soup contains water which is essential in a  balanced </a:t>
            </a:r>
            <a:r>
              <a:rPr lang="en-US" sz="2000" dirty="0" smtClean="0"/>
              <a:t>diet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</a:t>
            </a:r>
            <a:endParaRPr lang="en-US" sz="2000" dirty="0" smtClean="0"/>
          </a:p>
          <a:p>
            <a:pPr marL="457200">
              <a:lnSpc>
                <a:spcPct val="90000"/>
              </a:lnSpc>
            </a:pPr>
            <a:r>
              <a:rPr lang="en-US" altLang="zh-HK" sz="2000" dirty="0" smtClean="0"/>
              <a:t>small </a:t>
            </a:r>
            <a:r>
              <a:rPr lang="en-US" altLang="zh-HK" sz="2000" dirty="0"/>
              <a:t>amount of </a:t>
            </a:r>
            <a:r>
              <a:rPr lang="en-US" sz="2000" dirty="0" smtClean="0"/>
              <a:t>oil </a:t>
            </a:r>
            <a:r>
              <a:rPr lang="en-US" sz="2000" dirty="0"/>
              <a:t>should be </a:t>
            </a:r>
            <a:r>
              <a:rPr lang="en-US" sz="2000" dirty="0" smtClean="0"/>
              <a:t>used </a:t>
            </a:r>
            <a:r>
              <a:rPr lang="en-US" sz="2000" dirty="0"/>
              <a:t>in the soup </a:t>
            </a:r>
            <a:r>
              <a:rPr lang="en-US" sz="2000" dirty="0" smtClean="0"/>
              <a:t>base</a:t>
            </a:r>
            <a:r>
              <a:rPr lang="en-US" altLang="zh-TW" sz="2000" dirty="0"/>
              <a:t>, as oil is high in </a:t>
            </a:r>
            <a:r>
              <a:rPr lang="en-US" altLang="zh-TW" sz="2000" dirty="0" smtClean="0"/>
              <a:t>fat</a:t>
            </a:r>
            <a:endParaRPr lang="en-US" sz="2000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83C24113-9D6C-4B8F-9332-44927730D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11" name="Content Placeholder 4" descr="A bowl of food&#10;&#10;Description automatically generated">
            <a:extLst>
              <a:ext uri="{FF2B5EF4-FFF2-40B4-BE49-F238E27FC236}">
                <a16:creationId xmlns:a16="http://schemas.microsoft.com/office/drawing/2014/main" xmlns="" id="{E6BDCA53-F933-4289-B14F-A4A7A22962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3498" r="6294" b="12587"/>
          <a:stretch/>
        </p:blipFill>
        <p:spPr>
          <a:xfrm>
            <a:off x="6987159" y="697803"/>
            <a:ext cx="1916810" cy="1437590"/>
          </a:xfrm>
          <a:prstGeom prst="rect">
            <a:avLst/>
          </a:prstGeom>
        </p:spPr>
      </p:pic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xmlns="" id="{784E713F-548E-4DDA-8FA9-3D378F0D020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Chayote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Vegetables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Carrot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Vegetables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Corn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Vegetables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F209A4EF-D841-4AE1-B085-F7B362A23E30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8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een and white plate&#10;&#10;Description automatically generated">
            <a:extLst>
              <a:ext uri="{FF2B5EF4-FFF2-40B4-BE49-F238E27FC236}">
                <a16:creationId xmlns:a16="http://schemas.microsoft.com/office/drawing/2014/main" xmlns="" id="{E10ECE78-B4CA-4F1C-9CB4-2481CBCA4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8F202-41F1-44C8-B094-FC6DAE66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Steamed Fish with Ginger and Spring Onion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1B926310-155E-4F7C-9A97-003AF68AE4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4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8F202-41F1-44C8-B094-FC6DAE66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for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Steamed Fish with Ginger and Spring Onion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E774B-5269-4FA4-9D1C-01461FE5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89803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Fish provides high biological value proteins 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Fish contains unsaturated fatty acids that is healthy to our body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Ginger and spring onion can enhance the aroma and taste of the dish without excess use of salt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</a:t>
            </a:r>
            <a:endParaRPr lang="en-US" sz="2000" dirty="0" smtClean="0"/>
          </a:p>
          <a:p>
            <a:pPr marL="457200">
              <a:lnSpc>
                <a:spcPct val="90000"/>
              </a:lnSpc>
            </a:pPr>
            <a:r>
              <a:rPr lang="en-US" altLang="zh-HK" sz="2000" dirty="0" smtClean="0"/>
              <a:t>small </a:t>
            </a:r>
            <a:r>
              <a:rPr lang="en-US" altLang="zh-HK" sz="2000" dirty="0"/>
              <a:t>amount </a:t>
            </a:r>
            <a:r>
              <a:rPr lang="en-US" altLang="zh-HK" sz="2000" dirty="0" smtClean="0"/>
              <a:t>of </a:t>
            </a:r>
            <a:r>
              <a:rPr lang="en-US" sz="2000" dirty="0" smtClean="0"/>
              <a:t>oil </a:t>
            </a:r>
            <a:r>
              <a:rPr lang="en-US" sz="2000" dirty="0"/>
              <a:t>should be used in steaming the </a:t>
            </a:r>
            <a:r>
              <a:rPr lang="en-US" sz="2000" dirty="0" smtClean="0"/>
              <a:t>fish</a:t>
            </a:r>
            <a:r>
              <a:rPr lang="en-US" altLang="zh-TW" sz="2000" dirty="0"/>
              <a:t>, as oil is high in </a:t>
            </a:r>
            <a:r>
              <a:rPr lang="en-US" altLang="zh-TW" sz="2000" dirty="0" smtClean="0"/>
              <a:t>fat</a:t>
            </a:r>
            <a:endParaRPr lang="en-US" altLang="zh-TW" sz="2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53FA610-6E39-4EC6-9548-529CCB43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green and white plate&#10;&#10;Description automatically generated">
            <a:extLst>
              <a:ext uri="{FF2B5EF4-FFF2-40B4-BE49-F238E27FC236}">
                <a16:creationId xmlns:a16="http://schemas.microsoft.com/office/drawing/2014/main" xmlns="" id="{E10ECE78-B4CA-4F1C-9CB4-2481CBCA4C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C5CDB9CC-E5F7-4AD0-AADC-4AD0BF7966E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352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2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21529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Fish</a:t>
                      </a:r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Ginger</a:t>
                      </a:r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Vegetables</a:t>
                      </a:r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Spring onion</a:t>
                      </a:r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Vegetables</a:t>
                      </a:r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Oil</a:t>
                      </a:r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1222906562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xmlns="" id="{332A8C8B-03F5-4C48-B94F-3595634EDC9C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9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plate of food&#10;&#10;Description automatically generated">
            <a:extLst>
              <a:ext uri="{FF2B5EF4-FFF2-40B4-BE49-F238E27FC236}">
                <a16:creationId xmlns:a16="http://schemas.microsoft.com/office/drawing/2014/main" xmlns="" id="{CCCA9BBD-EEE4-4389-BF74-663507E819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BBA8-4CDD-4EF7-B911-F8CA502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Stir-fried Tomato and Egg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77B5411-0C62-420B-B554-C4B8598A95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BA7DDA-49F2-4B61-893F-001E37DD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the Dishes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641E45-9A84-48AC-8BAA-B729A6108A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HK" dirty="0"/>
              <a:t>For</a:t>
            </a:r>
            <a:r>
              <a:rPr lang="en-US" altLang="zh-HK" dirty="0" smtClean="0"/>
              <a:t> </a:t>
            </a:r>
            <a:r>
              <a:rPr lang="en-US" altLang="zh-HK" dirty="0"/>
              <a:t>each of the dishes shown in </a:t>
            </a:r>
            <a:r>
              <a:rPr lang="en-US" altLang="zh-HK" dirty="0" smtClean="0"/>
              <a:t>the </a:t>
            </a:r>
            <a:r>
              <a:rPr lang="en-US" altLang="zh-HK" dirty="0"/>
              <a:t>subsequent slides, name the major ingredients and state the food group each ingredient </a:t>
            </a:r>
            <a:r>
              <a:rPr lang="en-US" dirty="0" smtClean="0"/>
              <a:t>belongs to.</a:t>
            </a:r>
            <a:endParaRPr lang="en-US" dirty="0"/>
          </a:p>
          <a:p>
            <a:r>
              <a:rPr lang="en-US" dirty="0"/>
              <a:t>Discuss and evaluate if the dishes are appropriate to be part of a healthy meal</a:t>
            </a:r>
          </a:p>
          <a:p>
            <a:pPr lvl="1"/>
            <a:r>
              <a:rPr lang="en-US" altLang="zh-HK" dirty="0"/>
              <a:t>if</a:t>
            </a:r>
            <a:r>
              <a:rPr lang="en-US" dirty="0" smtClean="0"/>
              <a:t> </a:t>
            </a:r>
            <a:r>
              <a:rPr lang="en-US" dirty="0"/>
              <a:t>it is a healthy dish, </a:t>
            </a:r>
            <a:r>
              <a:rPr lang="en-US" dirty="0" err="1"/>
              <a:t>colour</a:t>
            </a:r>
            <a:r>
              <a:rPr lang="en-US" dirty="0"/>
              <a:t> the traffic light in green.</a:t>
            </a:r>
          </a:p>
          <a:p>
            <a:pPr lvl="1"/>
            <a:r>
              <a:rPr lang="en-US" altLang="zh-HK" dirty="0"/>
              <a:t>if</a:t>
            </a:r>
            <a:r>
              <a:rPr lang="en-US" dirty="0"/>
              <a:t> it is a conditionally healthy dish, </a:t>
            </a:r>
            <a:r>
              <a:rPr lang="en-US" dirty="0" err="1"/>
              <a:t>colour</a:t>
            </a:r>
            <a:r>
              <a:rPr lang="en-US" dirty="0"/>
              <a:t> the traffic light in yellow.</a:t>
            </a:r>
          </a:p>
          <a:p>
            <a:pPr lvl="1"/>
            <a:r>
              <a:rPr lang="en-US" altLang="zh-HK" dirty="0" smtClean="0"/>
              <a:t>if</a:t>
            </a:r>
            <a:r>
              <a:rPr lang="en-US" dirty="0" smtClean="0"/>
              <a:t> </a:t>
            </a:r>
            <a:r>
              <a:rPr lang="en-US" dirty="0"/>
              <a:t>it is an unhealthy dish, </a:t>
            </a:r>
            <a:r>
              <a:rPr lang="en-US" dirty="0" err="1"/>
              <a:t>colour</a:t>
            </a:r>
            <a:r>
              <a:rPr lang="en-US" dirty="0"/>
              <a:t> the traffic light in red.</a:t>
            </a:r>
          </a:p>
          <a:p>
            <a:r>
              <a:rPr lang="en-US" dirty="0"/>
              <a:t>Support with reasons.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62222261-EB88-4F3B-AF89-C764F5443C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01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BBA8-4CDD-4EF7-B911-F8CA502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</a:t>
            </a:r>
            <a:r>
              <a:rPr lang="en-US" sz="2000" dirty="0" smtClean="0"/>
              <a:t>for Stir-fried </a:t>
            </a:r>
            <a:r>
              <a:rPr lang="en-US" sz="2000" dirty="0"/>
              <a:t>Tomato and Egg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35A6FA-A7F2-43D2-A4F5-E6EDBB573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Tomato is </a:t>
            </a:r>
            <a:r>
              <a:rPr lang="en-US" sz="2000" dirty="0" smtClean="0"/>
              <a:t>a </a:t>
            </a:r>
            <a:r>
              <a:rPr lang="en-US" sz="2000" dirty="0"/>
              <a:t>source of </a:t>
            </a:r>
            <a:r>
              <a:rPr lang="en-US" sz="2000" dirty="0" err="1" smtClean="0"/>
              <a:t>fibre</a:t>
            </a:r>
            <a:r>
              <a:rPr lang="en-US" altLang="zh-TW" sz="2000" dirty="0" smtClean="0"/>
              <a:t>,</a:t>
            </a:r>
            <a:r>
              <a:rPr lang="en-US" sz="2000" dirty="0" smtClean="0"/>
              <a:t> </a:t>
            </a:r>
            <a:r>
              <a:rPr lang="en-US" sz="2000" dirty="0"/>
              <a:t>vitamin A and C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Egg provides high biological value proteins 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en-US" sz="2000" dirty="0" smtClean="0"/>
              <a:t>Note: </a:t>
            </a:r>
          </a:p>
          <a:p>
            <a:pPr marL="457200">
              <a:lnSpc>
                <a:spcPct val="90000"/>
              </a:lnSpc>
            </a:pPr>
            <a:r>
              <a:rPr lang="en-US" sz="2000" dirty="0" smtClean="0"/>
              <a:t>small amount of oil should be used in frying the egg and tomato</a:t>
            </a:r>
            <a:r>
              <a:rPr lang="en-US" altLang="zh-TW" sz="2000" dirty="0"/>
              <a:t>, as oil is high in </a:t>
            </a:r>
            <a:r>
              <a:rPr lang="en-US" altLang="zh-TW" sz="2000" dirty="0" smtClean="0"/>
              <a:t>fat</a:t>
            </a:r>
            <a:endParaRPr lang="en-US" sz="2000" dirty="0" smtClean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77B5411-0C62-420B-B554-C4B8598A9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close up of a plate of food&#10;&#10;Description automatically generated">
            <a:extLst>
              <a:ext uri="{FF2B5EF4-FFF2-40B4-BE49-F238E27FC236}">
                <a16:creationId xmlns:a16="http://schemas.microsoft.com/office/drawing/2014/main" xmlns="" id="{CCCA9BBD-EEE4-4389-BF74-663507E8194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111E8059-3481-4AFB-A9CB-6A35302A84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2868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568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156354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Tomato</a:t>
                      </a: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r>
                        <a:rPr lang="en-US" sz="1900"/>
                        <a:t>Vegetables</a:t>
                      </a: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Egg</a:t>
                      </a: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Oil</a:t>
                      </a: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0CF6EF3-7008-4EAE-AEDE-F66B296C7D7C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48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tray of food&#10;&#10;Description automatically generated">
            <a:extLst>
              <a:ext uri="{FF2B5EF4-FFF2-40B4-BE49-F238E27FC236}">
                <a16:creationId xmlns:a16="http://schemas.microsoft.com/office/drawing/2014/main" xmlns="" id="{3E84CAD5-15B0-44FC-9CED-03FD5DAA98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-1" r="33570" b="3571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4BBBA8-4CDD-4EF7-B911-F8CA5023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Egg </a:t>
            </a:r>
            <a:r>
              <a:rPr lang="en-US" sz="3100" dirty="0" smtClean="0"/>
              <a:t>Custard Tart</a:t>
            </a:r>
            <a:endParaRPr lang="en-US" sz="3100" dirty="0"/>
          </a:p>
        </p:txBody>
      </p: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xmlns="" id="{701C7D61-ACB4-4760-9B9D-F8C2C7E25A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48F202-41F1-44C8-B094-FC6DAE665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Discussion </a:t>
            </a:r>
            <a:r>
              <a:rPr lang="en-US" altLang="zh-HK" sz="2000" dirty="0" smtClean="0"/>
              <a:t> for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Egg </a:t>
            </a:r>
            <a:r>
              <a:rPr lang="en-US" sz="2000" dirty="0" smtClean="0"/>
              <a:t>Custard Tart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3E774B-5269-4FA4-9D1C-01461FE5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</a:pPr>
            <a:r>
              <a:rPr lang="en-US" sz="2000" dirty="0"/>
              <a:t>The shell of </a:t>
            </a:r>
            <a:r>
              <a:rPr lang="en-US" sz="2000" dirty="0" smtClean="0"/>
              <a:t>egg custard </a:t>
            </a:r>
            <a:r>
              <a:rPr lang="en-US" sz="2000" dirty="0"/>
              <a:t>tart is rich in fat and sugar</a:t>
            </a:r>
          </a:p>
          <a:p>
            <a:pPr lvl="0" indent="-228600">
              <a:lnSpc>
                <a:spcPct val="90000"/>
              </a:lnSpc>
            </a:pPr>
            <a:r>
              <a:rPr lang="en-US" sz="2000" dirty="0"/>
              <a:t>Sugar is also added in the filling to contribute to its sweet taste</a:t>
            </a:r>
          </a:p>
          <a:p>
            <a:pPr lvl="0" indent="-228600">
              <a:lnSpc>
                <a:spcPct val="90000"/>
              </a:lnSpc>
            </a:pPr>
            <a:r>
              <a:rPr lang="en-US" sz="2000" dirty="0"/>
              <a:t>Egg </a:t>
            </a:r>
            <a:r>
              <a:rPr lang="en-US" altLang="zh-HK" sz="2000" dirty="0"/>
              <a:t>and milk </a:t>
            </a:r>
            <a:r>
              <a:rPr lang="en-US" sz="2000" dirty="0" smtClean="0"/>
              <a:t>provide </a:t>
            </a:r>
            <a:r>
              <a:rPr lang="en-US" sz="2000" dirty="0"/>
              <a:t>high biological </a:t>
            </a:r>
            <a:r>
              <a:rPr lang="en-US" sz="2000" dirty="0" smtClean="0"/>
              <a:t>value </a:t>
            </a:r>
            <a:r>
              <a:rPr lang="en-US" sz="2000" dirty="0"/>
              <a:t>proteins, however, </a:t>
            </a:r>
            <a:r>
              <a:rPr lang="en-US" sz="2000" dirty="0" smtClean="0"/>
              <a:t>they are in a small amount</a:t>
            </a:r>
            <a:endParaRPr lang="en-US" sz="2000" strike="sngStrike" dirty="0"/>
          </a:p>
          <a:p>
            <a:pPr indent="-228600">
              <a:lnSpc>
                <a:spcPct val="90000"/>
              </a:lnSpc>
            </a:pPr>
            <a:endParaRPr lang="en-US" sz="21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53FA610-6E39-4EC6-9548-529CCB439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C5CDB9CC-E5F7-4AD0-AADC-4AD0BF796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15663"/>
              </p:ext>
            </p:extLst>
          </p:nvPr>
        </p:nvGraphicFramePr>
        <p:xfrm>
          <a:off x="4829049" y="2374724"/>
          <a:ext cx="4074922" cy="42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62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21529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27515" marR="127515" marT="63758" marB="63758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127515" marR="127515" marT="63758" marB="63758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Flour</a:t>
                      </a: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Grains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/>
                        <a:t>Butter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/>
                        <a:t>Sugar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Egg</a:t>
                      </a: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222906562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Milk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42332" marR="142332" marT="71167" marB="7116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</a:rPr>
                        <a:t>Milk and Alternatives</a:t>
                      </a:r>
                      <a:endParaRPr lang="en-US" sz="1900" dirty="0">
                        <a:solidFill>
                          <a:schemeClr val="tx1"/>
                        </a:solidFill>
                      </a:endParaRPr>
                    </a:p>
                  </a:txBody>
                  <a:tcPr marL="142332" marR="142332" marT="71167" marB="7116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xmlns="" id="{3D4470D0-3F17-45E2-B7AE-B656DD095EA2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1" name="Content Placeholder 6" descr="A tray of food&#10;&#10;Description automatically generated">
            <a:extLst>
              <a:ext uri="{FF2B5EF4-FFF2-40B4-BE49-F238E27FC236}">
                <a16:creationId xmlns:a16="http://schemas.microsoft.com/office/drawing/2014/main" xmlns="" id="{492D77FC-860E-4315-BEC9-40B812EDFC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-1" r="33570" b="35715"/>
          <a:stretch/>
        </p:blipFill>
        <p:spPr>
          <a:xfrm>
            <a:off x="6987158" y="697793"/>
            <a:ext cx="1916809" cy="14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60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up of coffee&#10;&#10;Description automatically generated">
            <a:extLst>
              <a:ext uri="{FF2B5EF4-FFF2-40B4-BE49-F238E27FC236}">
                <a16:creationId xmlns:a16="http://schemas.microsoft.com/office/drawing/2014/main" xmlns="" id="{ED49CFB9-666C-4311-B085-D48E323E0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1EFDFD-F4C9-437B-9E2D-44035E374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Caffè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Latte (Milk Coffee)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4592D391-1C46-44B6-BDD1-37078092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09A3D-DDE0-485C-9018-ECCDE0F9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96" y="354217"/>
            <a:ext cx="3683869" cy="94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Discussion </a:t>
            </a:r>
            <a:r>
              <a:rPr lang="en-US" altLang="zh-HK" sz="2000" dirty="0" smtClean="0"/>
              <a:t>for </a:t>
            </a:r>
            <a:r>
              <a:rPr lang="en-US" sz="2000" dirty="0" err="1" smtClean="0"/>
              <a:t>Caffè</a:t>
            </a:r>
            <a:r>
              <a:rPr lang="en-US" sz="2000" dirty="0" smtClean="0"/>
              <a:t> </a:t>
            </a:r>
            <a:r>
              <a:rPr lang="en-US" sz="2000" dirty="0"/>
              <a:t>Latte (Milk Coffee)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F9A59FEB-0CCF-44A7-B3BF-A6C2781BA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EE4059CB-C1EB-4BF3-9272-CB02D188A9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378627"/>
              </p:ext>
            </p:extLst>
          </p:nvPr>
        </p:nvGraphicFramePr>
        <p:xfrm>
          <a:off x="4825513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646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74276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Milk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Milk </a:t>
                      </a:r>
                      <a:r>
                        <a:rPr lang="en-US" altLang="zh-HK" sz="1900" dirty="0"/>
                        <a:t>and</a:t>
                      </a:r>
                      <a:r>
                        <a:rPr lang="en-US" sz="1900" dirty="0"/>
                        <a:t> Alternatives</a:t>
                      </a:r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Coffee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</a:t>
                      </a:r>
                      <a:r>
                        <a:rPr lang="en-HK" sz="1900"/>
                        <a:t>and </a:t>
                      </a:r>
                      <a:r>
                        <a:rPr lang="en-HK" sz="1900" smtClean="0"/>
                        <a:t>Sugar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Sugar (optional)</a:t>
                      </a:r>
                    </a:p>
                  </a:txBody>
                  <a:tcPr marL="109277" marR="109277" marT="54639" marB="5463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109277" marR="109277" marT="54639" marB="5463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41138F78-8F61-485B-9EAF-689A7FA9CD02}"/>
              </a:ext>
            </a:extLst>
          </p:cNvPr>
          <p:cNvSpPr/>
          <p:nvPr/>
        </p:nvSpPr>
        <p:spPr>
          <a:xfrm>
            <a:off x="5605272" y="1233439"/>
            <a:ext cx="365760" cy="36576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" name="Content Placeholder 4" descr="A cup of coffee&#10;&#10;Description automatically generated">
            <a:extLst>
              <a:ext uri="{FF2B5EF4-FFF2-40B4-BE49-F238E27FC236}">
                <a16:creationId xmlns:a16="http://schemas.microsoft.com/office/drawing/2014/main" xmlns="" id="{6B081473-07FC-4C5F-8485-7A9BE3ED8F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5515" y="697794"/>
            <a:ext cx="1916808" cy="143760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EFB6057-22E4-4CDC-AE95-8F55B9A0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1385839"/>
            <a:ext cx="3683870" cy="471016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Milk provides high biological value proteins and it is a rich source of calcium</a:t>
            </a:r>
          </a:p>
          <a:p>
            <a:pPr indent="-228600">
              <a:lnSpc>
                <a:spcPct val="90000"/>
              </a:lnSpc>
            </a:pPr>
            <a:r>
              <a:rPr lang="en-HK" altLang="zh-HK" sz="2000" dirty="0"/>
              <a:t>Even though coffee is the fruit of a plant, it does not belong to the fruits or vegetables group. It is because it does not have the nutritional value like a vegetable or fruit. It should rather be used like oil – in a small amount</a:t>
            </a:r>
            <a:r>
              <a:rPr lang="en-HK" altLang="zh-HK" sz="2000" dirty="0" smtClean="0"/>
              <a:t>.</a:t>
            </a:r>
          </a:p>
          <a:p>
            <a:pPr indent="-228600">
              <a:lnSpc>
                <a:spcPct val="90000"/>
              </a:lnSpc>
            </a:pPr>
            <a:endParaRPr lang="en-US" sz="1800" dirty="0"/>
          </a:p>
          <a:p>
            <a:pPr marL="114300" indent="0">
              <a:lnSpc>
                <a:spcPct val="90000"/>
              </a:lnSpc>
              <a:buNone/>
            </a:pPr>
            <a:r>
              <a:rPr lang="en-US" sz="1800" dirty="0"/>
              <a:t>Note: </a:t>
            </a:r>
          </a:p>
          <a:p>
            <a:pPr marL="457200">
              <a:lnSpc>
                <a:spcPct val="90000"/>
              </a:lnSpc>
            </a:pPr>
            <a:r>
              <a:rPr lang="en-US" sz="1800" dirty="0"/>
              <a:t>to reduce fat intake, whole milk can be replaced with low fat milk or skimmed milk</a:t>
            </a:r>
          </a:p>
          <a:p>
            <a:pPr marL="457200">
              <a:lnSpc>
                <a:spcPct val="90000"/>
              </a:lnSpc>
            </a:pPr>
            <a:r>
              <a:rPr lang="en-US" sz="1800" dirty="0"/>
              <a:t>to lower sugar intake, use less sugar or artificial sweetener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2179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le of fries&#10;&#10;Description automatically generated">
            <a:extLst>
              <a:ext uri="{FF2B5EF4-FFF2-40B4-BE49-F238E27FC236}">
                <a16:creationId xmlns:a16="http://schemas.microsoft.com/office/drawing/2014/main" xmlns="" id="{0180C2D6-85C9-40AE-A510-8D8FB5795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6F045-E2D3-45BE-B6B4-17BE5639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smtClean="0"/>
              <a:t>Deep-fried Calamari</a:t>
            </a:r>
            <a:endParaRPr lang="en-US" sz="31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2395002-1096-4719-9028-FD7F26D25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83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C6F045-E2D3-45BE-B6B4-17BE5639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 dirty="0"/>
              <a:t>Suggested </a:t>
            </a:r>
            <a:r>
              <a:rPr lang="en-US" sz="2000" dirty="0" smtClean="0"/>
              <a:t>Points for Discussion </a:t>
            </a:r>
            <a:r>
              <a:rPr lang="en-US" sz="2000" dirty="0"/>
              <a:t>for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2000" dirty="0" smtClean="0"/>
              <a:t>Deep-fried Calamari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77C912-24DB-40E8-B20A-B3E7E4F59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Squid is a kind of mollusk shellfish that is high in cholesterol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Deep fried foods contain excessive </a:t>
            </a:r>
            <a:r>
              <a:rPr lang="en-US" sz="2000" dirty="0" smtClean="0"/>
              <a:t>oil</a:t>
            </a:r>
            <a:endParaRPr lang="en-US" sz="2000" strike="sngStrike" dirty="0">
              <a:solidFill>
                <a:srgbClr val="0000CC"/>
              </a:solidFill>
            </a:endParaRPr>
          </a:p>
          <a:p>
            <a:pPr indent="-228600">
              <a:lnSpc>
                <a:spcPct val="90000"/>
              </a:lnSpc>
            </a:pPr>
            <a:r>
              <a:rPr lang="en-US" sz="2000" dirty="0"/>
              <a:t>Mayonnaise is high in fat/oil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Ketchup is high in salt and sugar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2395002-1096-4719-9028-FD7F26D25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pile of fries&#10;&#10;Description automatically generated">
            <a:extLst>
              <a:ext uri="{FF2B5EF4-FFF2-40B4-BE49-F238E27FC236}">
                <a16:creationId xmlns:a16="http://schemas.microsoft.com/office/drawing/2014/main" xmlns="" id="{0180C2D6-85C9-40AE-A510-8D8FB57950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xmlns="" id="{C05A349C-ED62-47F2-A69D-BFB48DF20F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2816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542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61380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/>
                        <a:t>Squid</a:t>
                      </a:r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/>
                        <a:t>Mayonnaise</a:t>
                      </a:r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r>
                        <a:rPr lang="en-HK" sz="1900" dirty="0"/>
                        <a:t>Fat/Oil, Salt and Sugar</a:t>
                      </a:r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Ketchup</a:t>
                      </a:r>
                    </a:p>
                  </a:txBody>
                  <a:tcPr marL="95382" marR="95382" marT="47691" marB="4769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95382" marR="95382" marT="47691" marB="47691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0D6CCA-52DE-4596-9CFF-A72B122D9E2D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28130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946EAFFA-FC50-4B04-A213-2C895F8E7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B3AC6-2658-491F-802E-13D99080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Baiyun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Chicken Feet (Pickled Chicken Feet)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D659819-AA9E-4571-992F-172AD02491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FB3AC6-2658-491F-802E-13D990801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for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000" dirty="0" err="1"/>
              <a:t>Baiyun</a:t>
            </a:r>
            <a:r>
              <a:rPr lang="en-US" sz="2000" dirty="0"/>
              <a:t> Chicken Feet (Pickled Chicken Feet)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2BD94B-0AF1-4510-B6E3-9EAD5D89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Chicken feet </a:t>
            </a:r>
            <a:r>
              <a:rPr lang="en-US" sz="2000" dirty="0" smtClean="0"/>
              <a:t>contain </a:t>
            </a:r>
            <a:r>
              <a:rPr lang="en-US" sz="2000" dirty="0"/>
              <a:t>a lot of fat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Chicken fat is </a:t>
            </a:r>
            <a:r>
              <a:rPr lang="en-US" sz="2000" dirty="0" smtClean="0"/>
              <a:t>high </a:t>
            </a:r>
            <a:r>
              <a:rPr lang="en-US" sz="2000" dirty="0"/>
              <a:t>in saturated fat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DD659819-AA9E-4571-992F-172AD0249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bowl of food on a plate&#10;&#10;Description automatically generated">
            <a:extLst>
              <a:ext uri="{FF2B5EF4-FFF2-40B4-BE49-F238E27FC236}">
                <a16:creationId xmlns:a16="http://schemas.microsoft.com/office/drawing/2014/main" xmlns="" id="{946EAFFA-FC50-4B04-A213-2C895F8E79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3723122E-1F36-4CC5-AA2F-EA4CB6FBC1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3200400"/>
          <a:ext cx="4074922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029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273893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105227" marR="105227" marT="52613" marB="52613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105227" marR="105227" marT="52613" marB="52613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4088">
                <a:tc>
                  <a:txBody>
                    <a:bodyPr/>
                    <a:lstStyle/>
                    <a:p>
                      <a:r>
                        <a:rPr lang="en-US" sz="1900" dirty="0"/>
                        <a:t>Chicken feet</a:t>
                      </a:r>
                    </a:p>
                  </a:txBody>
                  <a:tcPr marL="105227" marR="105227" marT="52613" marB="52613"/>
                </a:tc>
                <a:tc>
                  <a:txBody>
                    <a:bodyPr/>
                    <a:lstStyle/>
                    <a:p>
                      <a:r>
                        <a:rPr lang="en-HK" sz="1900" dirty="0"/>
                        <a:t>Meat, Fish, Egg and Alternatives</a:t>
                      </a:r>
                      <a:endParaRPr lang="en-US" sz="1900" dirty="0"/>
                    </a:p>
                  </a:txBody>
                  <a:tcPr marL="105227" marR="105227" marT="52613" marB="52613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</a:tbl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xmlns="" id="{3B09192C-EB0A-4C50-ACBD-70E8AF265E9C}"/>
              </a:ext>
            </a:extLst>
          </p:cNvPr>
          <p:cNvSpPr/>
          <p:nvPr/>
        </p:nvSpPr>
        <p:spPr>
          <a:xfrm>
            <a:off x="5602745" y="790478"/>
            <a:ext cx="365760" cy="3657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1686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2BFD6090-57EB-4F21-8AA8-E0B748933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9B119-FFB5-4D94-A0F0-102BCE7A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Stir-fried Indian Lettuce with Garlic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972B217-E450-4FA3-9EBC-32A38E0FD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56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>
            <a:extLst>
              <a:ext uri="{FF2B5EF4-FFF2-40B4-BE49-F238E27FC236}">
                <a16:creationId xmlns:a16="http://schemas.microsoft.com/office/drawing/2014/main" xmlns="" id="{1E2E0AFE-704B-4CB8-AB9D-D447278759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252662" y="321176"/>
            <a:ext cx="4319338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29B119-FFB5-4D94-A0F0-102BCE7A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137" y="640263"/>
            <a:ext cx="3683869" cy="134497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altLang="zh-HK" sz="2000" dirty="0"/>
              <a:t>Suggested Points for </a:t>
            </a:r>
            <a:r>
              <a:rPr lang="en-US" altLang="zh-HK" sz="2000" dirty="0" smtClean="0"/>
              <a:t>Discussion </a:t>
            </a:r>
            <a:r>
              <a:rPr lang="en-US" sz="2000" dirty="0" smtClean="0"/>
              <a:t>for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Stir-fried Indian Lettuce with Garlic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B6057-22E4-4CDC-AE95-8F55B9A0F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36" y="2121762"/>
            <a:ext cx="3683870" cy="362691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</a:pPr>
            <a:r>
              <a:rPr lang="en-US" sz="2000" dirty="0"/>
              <a:t>Leafy vegetable is a </a:t>
            </a:r>
            <a:r>
              <a:rPr lang="en-US" sz="2000" dirty="0" smtClean="0"/>
              <a:t>source </a:t>
            </a:r>
            <a:r>
              <a:rPr lang="en-US" sz="2000" dirty="0"/>
              <a:t>of </a:t>
            </a:r>
            <a:r>
              <a:rPr lang="en-US" sz="2000" dirty="0" err="1"/>
              <a:t>fibre</a:t>
            </a:r>
            <a:r>
              <a:rPr lang="en-US" sz="2000" dirty="0"/>
              <a:t>*, calcium, iron, and vitamin A, C, E, and K</a:t>
            </a:r>
          </a:p>
          <a:p>
            <a:pPr indent="-228600">
              <a:lnSpc>
                <a:spcPct val="90000"/>
              </a:lnSpc>
            </a:pPr>
            <a:r>
              <a:rPr lang="en-US" sz="2000" dirty="0"/>
              <a:t>Garlic can enhance the aroma and taste of the dish without excess use of salt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000" dirty="0" smtClean="0"/>
          </a:p>
          <a:p>
            <a:pPr marL="114300" indent="0">
              <a:lnSpc>
                <a:spcPct val="90000"/>
              </a:lnSpc>
              <a:buNone/>
            </a:pPr>
            <a:r>
              <a:rPr lang="en-US" sz="2000" dirty="0" smtClean="0"/>
              <a:t>Note</a:t>
            </a:r>
            <a:r>
              <a:rPr lang="en-US" sz="2000" dirty="0"/>
              <a:t>: </a:t>
            </a:r>
            <a:endParaRPr lang="en-US" sz="2000" dirty="0" smtClean="0"/>
          </a:p>
          <a:p>
            <a:pPr marL="457200">
              <a:lnSpc>
                <a:spcPct val="90000"/>
              </a:lnSpc>
            </a:pPr>
            <a:r>
              <a:rPr lang="en-US" altLang="zh-HK" sz="2000" dirty="0" smtClean="0"/>
              <a:t>small </a:t>
            </a:r>
            <a:r>
              <a:rPr lang="en-US" altLang="zh-HK" sz="2000" dirty="0"/>
              <a:t>amount of </a:t>
            </a:r>
            <a:r>
              <a:rPr lang="en-US" sz="2000" dirty="0" smtClean="0"/>
              <a:t>oil </a:t>
            </a:r>
            <a:r>
              <a:rPr lang="en-US" sz="2000" dirty="0"/>
              <a:t>should be used in stir-frying the </a:t>
            </a:r>
            <a:r>
              <a:rPr lang="en-US" sz="2000" dirty="0" smtClean="0"/>
              <a:t>vegetables</a:t>
            </a:r>
            <a:r>
              <a:rPr lang="en-US" altLang="zh-TW" sz="2000" dirty="0" smtClean="0"/>
              <a:t>, as oil is high in fat</a:t>
            </a:r>
            <a:endParaRPr lang="en-US" sz="2000" dirty="0" smtClean="0"/>
          </a:p>
          <a:p>
            <a:pPr marL="114300" indent="0">
              <a:lnSpc>
                <a:spcPct val="90000"/>
              </a:lnSpc>
              <a:buNone/>
            </a:pPr>
            <a:endParaRPr lang="en-US" sz="2000" dirty="0"/>
          </a:p>
          <a:p>
            <a:pPr marL="114300" indent="0">
              <a:lnSpc>
                <a:spcPct val="90000"/>
              </a:lnSpc>
              <a:buNone/>
            </a:pPr>
            <a:r>
              <a:rPr lang="zh-TW" altLang="en-US" sz="2000" dirty="0"/>
              <a:t>*</a:t>
            </a:r>
            <a:r>
              <a:rPr lang="en-US" altLang="zh-TW" sz="2000" dirty="0"/>
              <a:t>Except for lettuce which is low in </a:t>
            </a:r>
            <a:r>
              <a:rPr lang="en-US" altLang="zh-TW" sz="2000" dirty="0" err="1"/>
              <a:t>fibre</a:t>
            </a:r>
            <a:endParaRPr lang="en-US" sz="20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A972B217-E450-4FA3-9EBC-32A38E0FD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9049" y="457914"/>
            <a:ext cx="1916810" cy="1916810"/>
          </a:xfrm>
          <a:prstGeom prst="rect">
            <a:avLst/>
          </a:prstGeom>
        </p:spPr>
      </p:pic>
      <p:pic>
        <p:nvPicPr>
          <p:cNvPr id="5" name="Content Placeholder 4" descr="A plate of food with broccoli&#10;&#10;Description automatically generated">
            <a:extLst>
              <a:ext uri="{FF2B5EF4-FFF2-40B4-BE49-F238E27FC236}">
                <a16:creationId xmlns:a16="http://schemas.microsoft.com/office/drawing/2014/main" xmlns="" id="{2BFD6090-57EB-4F21-8AA8-E0B7489330C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87159" y="697794"/>
            <a:ext cx="1916810" cy="1437607"/>
          </a:xfrm>
          <a:prstGeom prst="rect">
            <a:avLst/>
          </a:prstGeom>
        </p:spPr>
      </p:pic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CD330FDD-C6AC-4D97-876B-42C66768FF2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829049" y="2743200"/>
          <a:ext cx="4074922" cy="2830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5679">
                  <a:extLst>
                    <a:ext uri="{9D8B030D-6E8A-4147-A177-3AD203B41FA5}">
                      <a16:colId xmlns:a16="http://schemas.microsoft.com/office/drawing/2014/main" xmlns="" val="2697915040"/>
                    </a:ext>
                  </a:extLst>
                </a:gridCol>
                <a:gridCol w="2469243">
                  <a:extLst>
                    <a:ext uri="{9D8B030D-6E8A-4147-A177-3AD203B41FA5}">
                      <a16:colId xmlns:a16="http://schemas.microsoft.com/office/drawing/2014/main" xmlns="" val="3940879372"/>
                    </a:ext>
                  </a:extLst>
                </a:gridCol>
              </a:tblGrid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Major ingredient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Food group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3521927436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Indian lettuce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Vegetables</a:t>
                      </a:r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355461624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Garlic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Vegetables</a:t>
                      </a:r>
                      <a:endParaRPr lang="en-HK" sz="1900" dirty="0"/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1571938371"/>
                  </a:ext>
                </a:extLst>
              </a:tr>
              <a:tr h="707613">
                <a:tc>
                  <a:txBody>
                    <a:bodyPr/>
                    <a:lstStyle/>
                    <a:p>
                      <a:r>
                        <a:rPr lang="en-US" sz="1900" dirty="0"/>
                        <a:t>Oil</a:t>
                      </a:r>
                    </a:p>
                  </a:txBody>
                  <a:tcPr marL="94917" marR="94917" marT="47459" marB="4745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HK" sz="1900" dirty="0"/>
                        <a:t>Fat/Oil, Salt and Sugar</a:t>
                      </a:r>
                      <a:endParaRPr lang="en-US" sz="1900" dirty="0"/>
                    </a:p>
                  </a:txBody>
                  <a:tcPr marL="94917" marR="94917" marT="47459" marB="47459"/>
                </a:tc>
                <a:extLst>
                  <a:ext uri="{0D108BD9-81ED-4DB2-BD59-A6C34878D82A}">
                    <a16:rowId xmlns:a16="http://schemas.microsoft.com/office/drawing/2014/main" xmlns="" val="609662487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xmlns="" id="{D39E0B86-D1BE-437C-BFE4-12A832367C4F}"/>
              </a:ext>
            </a:extLst>
          </p:cNvPr>
          <p:cNvSpPr/>
          <p:nvPr/>
        </p:nvSpPr>
        <p:spPr>
          <a:xfrm>
            <a:off x="5605272" y="1676400"/>
            <a:ext cx="365760" cy="36576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sh is filled with food&#10;&#10;Description automatically generated">
            <a:extLst>
              <a:ext uri="{FF2B5EF4-FFF2-40B4-BE49-F238E27FC236}">
                <a16:creationId xmlns:a16="http://schemas.microsoft.com/office/drawing/2014/main" xmlns="" id="{35D0C0A5-65CE-40D4-88EF-CC3D63689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A09A3D-DDE0-485C-9018-ECCDE0F99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Stir-fried Baby Octopus with Onions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A9226E33-5307-4E17-AE8A-E67AAEDF79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43800" y="5424413"/>
            <a:ext cx="1158949" cy="115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3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950</Words>
  <Application>Microsoft Office PowerPoint</Application>
  <PresentationFormat>On-screen Show (4:3)</PresentationFormat>
  <Paragraphs>169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Traffic Light Labels for Meals</vt:lpstr>
      <vt:lpstr>Evaluate the Dishes</vt:lpstr>
      <vt:lpstr>Deep-fried Calamari</vt:lpstr>
      <vt:lpstr>Suggested Points for Discussion for Deep-fried Calamari</vt:lpstr>
      <vt:lpstr>Baiyun Chicken Feet (Pickled Chicken Feet)</vt:lpstr>
      <vt:lpstr>Suggested Points for Discussion for Baiyun Chicken Feet (Pickled Chicken Feet)</vt:lpstr>
      <vt:lpstr>Stir-fried Indian Lettuce with Garlic</vt:lpstr>
      <vt:lpstr>Suggested Points for Discussion for  Stir-fried Indian Lettuce with Garlic</vt:lpstr>
      <vt:lpstr>Stir-fried Baby Octopus with Onions</vt:lpstr>
      <vt:lpstr>Suggested Points for Discussion for Stir-fried Baby Octopus with Onions</vt:lpstr>
      <vt:lpstr>Stir-fried Broccoli with Scallops</vt:lpstr>
      <vt:lpstr>Suggested Points for Discussion for Stir-fried Broccoli with Scallops</vt:lpstr>
      <vt:lpstr>Linguine Carbonara with Shrimps</vt:lpstr>
      <vt:lpstr>Suggested Points for Discussion for Linguine Carbonara with Shrimps</vt:lpstr>
      <vt:lpstr>Chayote, Carrot and Corn Soup</vt:lpstr>
      <vt:lpstr>Suggested Points for Discussion for Chayote, Carrot and Corn Soup</vt:lpstr>
      <vt:lpstr>Steamed Fish with Ginger and Spring Onion</vt:lpstr>
      <vt:lpstr>Suggested Points for Discussion for Steamed Fish with Ginger and Spring Onion</vt:lpstr>
      <vt:lpstr>Stir-fried Tomato and Egg</vt:lpstr>
      <vt:lpstr>Suggested Points for Discussion for Stir-fried Tomato and Egg</vt:lpstr>
      <vt:lpstr>Egg Custard Tart</vt:lpstr>
      <vt:lpstr>Suggested Points for Discussion  for Egg Custard Tart</vt:lpstr>
      <vt:lpstr>Caffè Latte (Milk Coffee)</vt:lpstr>
      <vt:lpstr>Suggested Points for Discussion for Caffè Latte (Milk Coffee)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Light Labels for Meals</dc:title>
  <dc:creator>Alan Ng</dc:creator>
  <cp:lastModifiedBy>student</cp:lastModifiedBy>
  <cp:revision>33</cp:revision>
  <dcterms:created xsi:type="dcterms:W3CDTF">2018-12-28T15:47:08Z</dcterms:created>
  <dcterms:modified xsi:type="dcterms:W3CDTF">2019-01-14T04:27:36Z</dcterms:modified>
</cp:coreProperties>
</file>