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20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CEB0C1-D9F0-4B1E-8678-D7B7B84063CF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BF056-893A-4624-BDA0-1B6D193FC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32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7D68-38F0-4153-871E-A094F68D52B6}" type="datetime1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47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F6CBF-CEDC-4485-A090-CBEEAA6074CB}" type="datetime1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111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A30E-C785-4B8E-B3A1-DEF7CD1E7667}" type="datetime1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112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09A9-ECB6-4063-862A-0A382D63892E}" type="datetime1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266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EE93A-3A7C-4AC7-8CDC-D5B28EF430F7}" type="datetime1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061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72D5C-0747-4121-BB89-07D473FECF87}" type="datetime1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062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8C81-C4D2-4776-88E8-B9C7D431A1F0}" type="datetime1">
              <a:rPr lang="en-US" smtClean="0"/>
              <a:t>9/16/2021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632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AA06F-B815-4227-A528-D3A0CF27D47E}" type="datetime1">
              <a:rPr lang="en-US" smtClean="0"/>
              <a:t>9/16/2021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438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3B185-BC91-4FBA-9DC3-EFD1CBCBAC7F}" type="datetime1">
              <a:rPr lang="en-US" smtClean="0"/>
              <a:t>9/16/2021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534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67C9-1147-4BAF-AC52-3C828112A595}" type="datetime1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377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02700-2A71-4490-BE2E-C95FEF64F007}" type="datetime1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177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A636F-5D5C-4A46-B387-4767857F5F5B}" type="datetime1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D85A4-B19B-49AC-A3E8-EECEB68D1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752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Nutrient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Using food composition database, </a:t>
            </a:r>
            <a:r>
              <a:rPr lang="en-US" dirty="0" err="1" smtClean="0"/>
              <a:t>analyse</a:t>
            </a:r>
            <a:r>
              <a:rPr lang="en-US" dirty="0" smtClean="0"/>
              <a:t> the energy and nutrient content of different food items.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94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Guidelines of </a:t>
            </a:r>
            <a:r>
              <a:rPr lang="en-US" dirty="0" err="1" smtClean="0"/>
              <a:t>analysing</a:t>
            </a:r>
            <a:r>
              <a:rPr lang="en-US" dirty="0" smtClean="0"/>
              <a:t> nutritional content of each serving of food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 deciding the energy and nutritional content of a food item, we first need:</a:t>
            </a:r>
          </a:p>
          <a:p>
            <a:pPr marL="895350" lvl="1"/>
            <a:r>
              <a:rPr lang="en-US" altLang="zh-HK" dirty="0" smtClean="0"/>
              <a:t>the </a:t>
            </a:r>
            <a:r>
              <a:rPr lang="en-US" altLang="zh-HK" dirty="0"/>
              <a:t>ingredient list of the food item</a:t>
            </a:r>
          </a:p>
          <a:p>
            <a:pPr marL="895350" lvl="1"/>
            <a:r>
              <a:rPr lang="en-US" altLang="zh-HK" dirty="0" smtClean="0"/>
              <a:t>the</a:t>
            </a:r>
            <a:r>
              <a:rPr lang="en-US" dirty="0" smtClean="0"/>
              <a:t> number of servings from the recipe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Look up the nutritional profile for each individual ingredient from food composition database</a:t>
            </a:r>
          </a:p>
          <a:p>
            <a:pPr marL="895350" lvl="1"/>
            <a:r>
              <a:rPr lang="en-US" smtClean="0"/>
              <a:t>convert </a:t>
            </a:r>
            <a:r>
              <a:rPr lang="en-US" dirty="0" smtClean="0"/>
              <a:t>the unit of ingredients corresponding to the database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Calculate </a:t>
            </a:r>
            <a:r>
              <a:rPr lang="en-US" dirty="0"/>
              <a:t>the amount of energy and nutrient that each ingredient gives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Add up the amount of nutrients from all ingredients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Divide the nutritional profile by number of servings from the recipe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06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Egg Waffle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US" dirty="0" err="1">
                <a:solidFill>
                  <a:prstClr val="black"/>
                </a:solidFill>
              </a:rPr>
              <a:t>Analyse</a:t>
            </a:r>
            <a:r>
              <a:rPr lang="en-US" dirty="0">
                <a:solidFill>
                  <a:prstClr val="black"/>
                </a:solidFill>
              </a:rPr>
              <a:t> the energy and nutritional content of one serving of Egg Waffle, including:</a:t>
            </a:r>
          </a:p>
          <a:p>
            <a:pPr lvl="0"/>
            <a:r>
              <a:rPr lang="en-US" sz="2600" dirty="0">
                <a:solidFill>
                  <a:prstClr val="black"/>
                </a:solidFill>
              </a:rPr>
              <a:t>Energy (</a:t>
            </a:r>
            <a:r>
              <a:rPr lang="en-US" sz="2600" dirty="0" smtClean="0">
                <a:solidFill>
                  <a:prstClr val="black"/>
                </a:solidFill>
              </a:rPr>
              <a:t>kcal)</a:t>
            </a:r>
            <a:endParaRPr lang="en-US" sz="2600" dirty="0">
              <a:solidFill>
                <a:prstClr val="black"/>
              </a:solidFill>
            </a:endParaRPr>
          </a:p>
          <a:p>
            <a:r>
              <a:rPr lang="en-US" sz="2600" dirty="0">
                <a:solidFill>
                  <a:prstClr val="black"/>
                </a:solidFill>
              </a:rPr>
              <a:t>Protein (g)</a:t>
            </a:r>
          </a:p>
          <a:p>
            <a:pPr lvl="0"/>
            <a:r>
              <a:rPr lang="en-US" sz="2600" dirty="0">
                <a:solidFill>
                  <a:prstClr val="black"/>
                </a:solidFill>
              </a:rPr>
              <a:t>Carbohydrates (g)</a:t>
            </a:r>
          </a:p>
          <a:p>
            <a:pPr lvl="0"/>
            <a:r>
              <a:rPr lang="en-US" sz="2600" dirty="0">
                <a:solidFill>
                  <a:prstClr val="black"/>
                </a:solidFill>
              </a:rPr>
              <a:t>Total fat (g)</a:t>
            </a:r>
          </a:p>
          <a:p>
            <a:pPr lvl="0"/>
            <a:r>
              <a:rPr lang="en-US" sz="2600" dirty="0">
                <a:solidFill>
                  <a:prstClr val="black"/>
                </a:solidFill>
              </a:rPr>
              <a:t>Dietary </a:t>
            </a:r>
            <a:r>
              <a:rPr lang="en-US" sz="2600" dirty="0" err="1">
                <a:solidFill>
                  <a:prstClr val="black"/>
                </a:solidFill>
              </a:rPr>
              <a:t>fibre</a:t>
            </a:r>
            <a:r>
              <a:rPr lang="en-US" sz="2600" dirty="0">
                <a:solidFill>
                  <a:prstClr val="black"/>
                </a:solidFill>
              </a:rPr>
              <a:t> (g)</a:t>
            </a:r>
          </a:p>
          <a:p>
            <a:pPr lvl="0"/>
            <a:r>
              <a:rPr lang="en-US" sz="2600" dirty="0">
                <a:solidFill>
                  <a:prstClr val="black"/>
                </a:solidFill>
              </a:rPr>
              <a:t>Calcium (mg)</a:t>
            </a:r>
          </a:p>
          <a:p>
            <a:pPr lvl="0"/>
            <a:r>
              <a:rPr lang="en-US" sz="2600" dirty="0">
                <a:solidFill>
                  <a:prstClr val="black"/>
                </a:solidFill>
              </a:rPr>
              <a:t>Vitamin C (mg)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US" sz="2600" dirty="0" smtClean="0">
                <a:solidFill>
                  <a:prstClr val="black"/>
                </a:solidFill>
              </a:rPr>
              <a:t>Ingredients (makes </a:t>
            </a:r>
            <a:r>
              <a:rPr lang="en-US" sz="2600" dirty="0">
                <a:solidFill>
                  <a:prstClr val="black"/>
                </a:solidFill>
              </a:rPr>
              <a:t>3 servings</a:t>
            </a:r>
            <a:r>
              <a:rPr lang="en-US" sz="2600" dirty="0" smtClean="0">
                <a:solidFill>
                  <a:prstClr val="black"/>
                </a:solidFill>
              </a:rPr>
              <a:t>):</a:t>
            </a:r>
            <a:endParaRPr lang="en-US" sz="2600" dirty="0">
              <a:solidFill>
                <a:prstClr val="black"/>
              </a:solidFill>
            </a:endParaRPr>
          </a:p>
          <a:p>
            <a:pPr lvl="0"/>
            <a:r>
              <a:rPr lang="en-US" sz="2200" dirty="0" smtClean="0">
                <a:solidFill>
                  <a:prstClr val="black"/>
                </a:solidFill>
              </a:rPr>
              <a:t>Egg			3</a:t>
            </a:r>
            <a:endParaRPr lang="en-US" sz="2200" dirty="0">
              <a:solidFill>
                <a:prstClr val="black"/>
              </a:solidFill>
            </a:endParaRPr>
          </a:p>
          <a:p>
            <a:pPr lvl="0"/>
            <a:r>
              <a:rPr lang="en-US" sz="2200" dirty="0" smtClean="0">
                <a:solidFill>
                  <a:prstClr val="black"/>
                </a:solidFill>
              </a:rPr>
              <a:t>Sugar		½ cup</a:t>
            </a:r>
            <a:endParaRPr lang="en-US" sz="2200" dirty="0">
              <a:solidFill>
                <a:prstClr val="black"/>
              </a:solidFill>
            </a:endParaRPr>
          </a:p>
          <a:p>
            <a:pPr lvl="0"/>
            <a:r>
              <a:rPr lang="en-US" sz="2200" dirty="0" smtClean="0">
                <a:solidFill>
                  <a:prstClr val="black"/>
                </a:solidFill>
              </a:rPr>
              <a:t>Oil			6 </a:t>
            </a:r>
            <a:r>
              <a:rPr lang="en-US" sz="2200" dirty="0" err="1" smtClean="0">
                <a:solidFill>
                  <a:prstClr val="black"/>
                </a:solidFill>
              </a:rPr>
              <a:t>Tbsp</a:t>
            </a:r>
            <a:endParaRPr lang="en-US" sz="2200" dirty="0">
              <a:solidFill>
                <a:prstClr val="black"/>
              </a:solidFill>
            </a:endParaRPr>
          </a:p>
          <a:p>
            <a:pPr lvl="0"/>
            <a:r>
              <a:rPr lang="en-US" sz="2200" dirty="0" smtClean="0">
                <a:solidFill>
                  <a:prstClr val="black"/>
                </a:solidFill>
              </a:rPr>
              <a:t>Cake flour		¼ cup</a:t>
            </a:r>
            <a:endParaRPr lang="en-US" sz="2200" dirty="0">
              <a:solidFill>
                <a:prstClr val="black"/>
              </a:solidFill>
            </a:endParaRPr>
          </a:p>
          <a:p>
            <a:pPr lvl="0"/>
            <a:r>
              <a:rPr lang="en-US" sz="2200" dirty="0" smtClean="0">
                <a:solidFill>
                  <a:prstClr val="black"/>
                </a:solidFill>
              </a:rPr>
              <a:t>Baking powder	2 </a:t>
            </a:r>
            <a:r>
              <a:rPr lang="en-US" sz="2200" dirty="0" err="1">
                <a:solidFill>
                  <a:prstClr val="black"/>
                </a:solidFill>
              </a:rPr>
              <a:t>tsp</a:t>
            </a:r>
            <a:r>
              <a:rPr lang="en-US" sz="2200" dirty="0">
                <a:solidFill>
                  <a:prstClr val="black"/>
                </a:solidFill>
              </a:rPr>
              <a:t>		</a:t>
            </a:r>
          </a:p>
          <a:p>
            <a:pPr marL="0" indent="0">
              <a:buNone/>
            </a:pPr>
            <a:endParaRPr lang="en-US" sz="22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95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Bubble Tea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US" dirty="0" err="1">
                <a:solidFill>
                  <a:prstClr val="black"/>
                </a:solidFill>
              </a:rPr>
              <a:t>Analyse</a:t>
            </a:r>
            <a:r>
              <a:rPr lang="en-US" dirty="0">
                <a:solidFill>
                  <a:prstClr val="black"/>
                </a:solidFill>
              </a:rPr>
              <a:t> the energy and nutritional content of one serving of </a:t>
            </a:r>
            <a:r>
              <a:rPr lang="en-US" dirty="0" smtClean="0">
                <a:solidFill>
                  <a:prstClr val="black"/>
                </a:solidFill>
              </a:rPr>
              <a:t>Bubble Tea, </a:t>
            </a:r>
            <a:r>
              <a:rPr lang="en-US" dirty="0">
                <a:solidFill>
                  <a:prstClr val="black"/>
                </a:solidFill>
              </a:rPr>
              <a:t>including:</a:t>
            </a:r>
          </a:p>
          <a:p>
            <a:pPr lvl="0"/>
            <a:r>
              <a:rPr lang="en-US" sz="2600" dirty="0">
                <a:solidFill>
                  <a:prstClr val="black"/>
                </a:solidFill>
              </a:rPr>
              <a:t>Energy (</a:t>
            </a:r>
            <a:r>
              <a:rPr lang="en-US" sz="2600" dirty="0" smtClean="0">
                <a:solidFill>
                  <a:prstClr val="black"/>
                </a:solidFill>
              </a:rPr>
              <a:t>kcal)</a:t>
            </a:r>
            <a:endParaRPr lang="en-US" sz="2600" dirty="0">
              <a:solidFill>
                <a:prstClr val="black"/>
              </a:solidFill>
            </a:endParaRPr>
          </a:p>
          <a:p>
            <a:r>
              <a:rPr lang="en-US" sz="2600" dirty="0">
                <a:solidFill>
                  <a:prstClr val="black"/>
                </a:solidFill>
              </a:rPr>
              <a:t>Protein (g)</a:t>
            </a:r>
          </a:p>
          <a:p>
            <a:pPr lvl="0"/>
            <a:r>
              <a:rPr lang="en-US" sz="2600" dirty="0" smtClean="0">
                <a:solidFill>
                  <a:prstClr val="black"/>
                </a:solidFill>
              </a:rPr>
              <a:t>Carbohydrates </a:t>
            </a:r>
            <a:r>
              <a:rPr lang="en-US" sz="2600" dirty="0">
                <a:solidFill>
                  <a:prstClr val="black"/>
                </a:solidFill>
              </a:rPr>
              <a:t>(g)</a:t>
            </a:r>
          </a:p>
          <a:p>
            <a:pPr lvl="0"/>
            <a:r>
              <a:rPr lang="en-US" sz="2600" dirty="0" smtClean="0">
                <a:solidFill>
                  <a:prstClr val="black"/>
                </a:solidFill>
              </a:rPr>
              <a:t>Total fat </a:t>
            </a:r>
            <a:r>
              <a:rPr lang="en-US" sz="2600" dirty="0">
                <a:solidFill>
                  <a:prstClr val="black"/>
                </a:solidFill>
              </a:rPr>
              <a:t>(g</a:t>
            </a:r>
            <a:r>
              <a:rPr lang="en-US" sz="2600" dirty="0" smtClean="0">
                <a:solidFill>
                  <a:prstClr val="black"/>
                </a:solidFill>
              </a:rPr>
              <a:t>)</a:t>
            </a:r>
          </a:p>
          <a:p>
            <a:pPr lvl="0"/>
            <a:r>
              <a:rPr lang="en-US" sz="2600" dirty="0" smtClean="0">
                <a:solidFill>
                  <a:prstClr val="black"/>
                </a:solidFill>
              </a:rPr>
              <a:t>Dietary </a:t>
            </a:r>
            <a:r>
              <a:rPr lang="en-US" sz="2600" dirty="0" err="1" smtClean="0">
                <a:solidFill>
                  <a:prstClr val="black"/>
                </a:solidFill>
              </a:rPr>
              <a:t>fibre</a:t>
            </a:r>
            <a:r>
              <a:rPr lang="en-US" sz="2600" dirty="0" smtClean="0">
                <a:solidFill>
                  <a:prstClr val="black"/>
                </a:solidFill>
              </a:rPr>
              <a:t> (g)</a:t>
            </a:r>
          </a:p>
          <a:p>
            <a:pPr lvl="0"/>
            <a:r>
              <a:rPr lang="en-US" sz="2600" dirty="0" smtClean="0">
                <a:solidFill>
                  <a:prstClr val="black"/>
                </a:solidFill>
              </a:rPr>
              <a:t>Calcium (mg)</a:t>
            </a:r>
          </a:p>
          <a:p>
            <a:pPr lvl="0"/>
            <a:r>
              <a:rPr lang="en-US" sz="2600" dirty="0" smtClean="0">
                <a:solidFill>
                  <a:prstClr val="black"/>
                </a:solidFill>
              </a:rPr>
              <a:t>Vitamin </a:t>
            </a:r>
            <a:r>
              <a:rPr lang="en-US" sz="2600" dirty="0">
                <a:solidFill>
                  <a:prstClr val="black"/>
                </a:solidFill>
              </a:rPr>
              <a:t>C (mg)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US" sz="2400" dirty="0" smtClean="0">
                <a:solidFill>
                  <a:prstClr val="black"/>
                </a:solidFill>
              </a:rPr>
              <a:t>Ingredients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smtClean="0">
                <a:solidFill>
                  <a:prstClr val="black"/>
                </a:solidFill>
              </a:rPr>
              <a:t>(makes 1 serving):</a:t>
            </a:r>
            <a:endParaRPr lang="en-US" sz="24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altLang="zh-TW" sz="2000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altLang="zh-TW" sz="2000" dirty="0" smtClean="0">
                <a:solidFill>
                  <a:prstClr val="black"/>
                </a:solidFill>
              </a:rPr>
              <a:t>Pearls</a:t>
            </a:r>
          </a:p>
          <a:p>
            <a:pPr lvl="0"/>
            <a:r>
              <a:rPr lang="en-US" altLang="zh-TW" sz="2000" dirty="0" smtClean="0">
                <a:solidFill>
                  <a:prstClr val="black"/>
                </a:solidFill>
              </a:rPr>
              <a:t>Tapioca pearl (dry)</a:t>
            </a:r>
            <a:r>
              <a:rPr lang="en-US" altLang="zh-TW" sz="2000" dirty="0">
                <a:solidFill>
                  <a:prstClr val="black"/>
                </a:solidFill>
              </a:rPr>
              <a:t>	50 g</a:t>
            </a:r>
            <a:endParaRPr lang="en-US" sz="2000" dirty="0">
              <a:solidFill>
                <a:prstClr val="black"/>
              </a:solidFill>
            </a:endParaRPr>
          </a:p>
          <a:p>
            <a:pPr lvl="0"/>
            <a:r>
              <a:rPr lang="en-US" sz="2000" dirty="0" smtClean="0">
                <a:solidFill>
                  <a:prstClr val="black"/>
                </a:solidFill>
              </a:rPr>
              <a:t>Brown sugar		15 g</a:t>
            </a:r>
          </a:p>
          <a:p>
            <a:pPr lvl="0"/>
            <a:r>
              <a:rPr lang="en-US" sz="2000" dirty="0" smtClean="0">
                <a:solidFill>
                  <a:prstClr val="black"/>
                </a:solidFill>
              </a:rPr>
              <a:t>Water		35 ml</a:t>
            </a:r>
          </a:p>
          <a:p>
            <a:pPr marL="0" lvl="0" indent="0">
              <a:buNone/>
            </a:pPr>
            <a:endParaRPr lang="en-US" sz="2000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sz="2000" dirty="0" smtClean="0">
                <a:solidFill>
                  <a:prstClr val="black"/>
                </a:solidFill>
              </a:rPr>
              <a:t>Tea</a:t>
            </a:r>
          </a:p>
          <a:p>
            <a:pPr lvl="0"/>
            <a:r>
              <a:rPr lang="en-US" sz="2000" dirty="0" smtClean="0">
                <a:solidFill>
                  <a:prstClr val="black"/>
                </a:solidFill>
              </a:rPr>
              <a:t>Tea bag		2</a:t>
            </a:r>
          </a:p>
          <a:p>
            <a:pPr lvl="0"/>
            <a:r>
              <a:rPr lang="en-US" sz="2000" dirty="0" smtClean="0">
                <a:solidFill>
                  <a:prstClr val="black"/>
                </a:solidFill>
              </a:rPr>
              <a:t>Brown sugar		30 g</a:t>
            </a:r>
          </a:p>
          <a:p>
            <a:pPr lvl="0"/>
            <a:r>
              <a:rPr lang="en-US" sz="2000" dirty="0" smtClean="0">
                <a:solidFill>
                  <a:prstClr val="black"/>
                </a:solidFill>
              </a:rPr>
              <a:t>Milk			½ cup</a:t>
            </a:r>
          </a:p>
          <a:p>
            <a:pPr lvl="0"/>
            <a:r>
              <a:rPr lang="en-US" sz="2000" dirty="0" smtClean="0">
                <a:solidFill>
                  <a:prstClr val="black"/>
                </a:solidFill>
              </a:rPr>
              <a:t>Whole milk powder	2 </a:t>
            </a:r>
            <a:r>
              <a:rPr lang="en-US" sz="2000" dirty="0" err="1" smtClean="0">
                <a:solidFill>
                  <a:prstClr val="black"/>
                </a:solidFill>
              </a:rPr>
              <a:t>Tbsp</a:t>
            </a:r>
            <a:endParaRPr lang="en-US" sz="2000" dirty="0" smtClean="0">
              <a:solidFill>
                <a:prstClr val="black"/>
              </a:solidFill>
            </a:endParaRPr>
          </a:p>
          <a:p>
            <a:pPr lvl="0"/>
            <a:r>
              <a:rPr lang="en-US" sz="2000" dirty="0" smtClean="0">
                <a:solidFill>
                  <a:prstClr val="black"/>
                </a:solidFill>
              </a:rPr>
              <a:t>Water		200 ml		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61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Sources of food composition </a:t>
            </a:r>
            <a:r>
              <a:rPr lang="en-US" dirty="0" smtClean="0"/>
              <a:t>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Food </a:t>
            </a:r>
            <a:r>
              <a:rPr lang="en-US" dirty="0"/>
              <a:t>Nutrient Finder. Retrieved from https://www.cfs.gov.hk/english/nutrient/searchmenu.php</a:t>
            </a:r>
          </a:p>
          <a:p>
            <a:r>
              <a:rPr lang="en-US" dirty="0" smtClean="0"/>
              <a:t>Get </a:t>
            </a:r>
            <a:r>
              <a:rPr lang="en-US" dirty="0"/>
              <a:t>Ready for </a:t>
            </a:r>
            <a:r>
              <a:rPr lang="en-US" dirty="0" err="1"/>
              <a:t>FoodData</a:t>
            </a:r>
            <a:r>
              <a:rPr lang="en-US" dirty="0"/>
              <a:t> Central, a New USDA Food and Nutrient Data System. </a:t>
            </a:r>
            <a:r>
              <a:rPr lang="en-US" dirty="0" smtClean="0"/>
              <a:t>Retrieved </a:t>
            </a:r>
            <a:r>
              <a:rPr lang="en-US" dirty="0"/>
              <a:t>from https://ndb.nal.usda.gov/ndb</a:t>
            </a:r>
            <a:r>
              <a:rPr lang="en-US" dirty="0" smtClean="0"/>
              <a:t>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74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Alternative method of </a:t>
            </a:r>
            <a:r>
              <a:rPr lang="en-US" dirty="0" err="1"/>
              <a:t>analysing</a:t>
            </a:r>
            <a:r>
              <a:rPr lang="en-US" dirty="0"/>
              <a:t> nutritional content of </a:t>
            </a:r>
            <a:r>
              <a:rPr lang="en-US" dirty="0" smtClean="0"/>
              <a:t>food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There are commercial software and toolkits in governmental websites that can help to perform nutrient analysis. Examples:</a:t>
            </a:r>
          </a:p>
          <a:p>
            <a:r>
              <a:rPr lang="en-US" dirty="0" smtClean="0"/>
              <a:t>Food </a:t>
            </a:r>
            <a:r>
              <a:rPr lang="en-US" dirty="0"/>
              <a:t>Nutrient Calculator. </a:t>
            </a:r>
            <a:endParaRPr lang="en-US" dirty="0" smtClean="0"/>
          </a:p>
          <a:p>
            <a:r>
              <a:rPr lang="en-US" altLang="zh-TW" dirty="0" err="1" smtClean="0"/>
              <a:t>Foodafactoflife</a:t>
            </a:r>
            <a:r>
              <a:rPr lang="en-US" altLang="zh-TW" dirty="0" smtClean="0"/>
              <a:t> - </a:t>
            </a:r>
            <a:r>
              <a:rPr lang="en-US" dirty="0" smtClean="0"/>
              <a:t>Nutritional </a:t>
            </a:r>
            <a:r>
              <a:rPr lang="en-US" dirty="0"/>
              <a:t>analysis for schools</a:t>
            </a:r>
            <a:r>
              <a:rPr lang="en-US" smtClean="0"/>
              <a:t>.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378</Words>
  <Application>Microsoft Office PowerPoint</Application>
  <PresentationFormat>如螢幕大小 (4:3)</PresentationFormat>
  <Paragraphs>60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0" baseType="lpstr">
      <vt:lpstr>新細明體</vt:lpstr>
      <vt:lpstr>Arial</vt:lpstr>
      <vt:lpstr>Calibri</vt:lpstr>
      <vt:lpstr>Office Theme</vt:lpstr>
      <vt:lpstr>Nutrient Analysis</vt:lpstr>
      <vt:lpstr>Guidelines of analysing nutritional content of each serving of food</vt:lpstr>
      <vt:lpstr>Egg Waffle</vt:lpstr>
      <vt:lpstr>Bubble Tea</vt:lpstr>
      <vt:lpstr>Sources of food composition database</vt:lpstr>
      <vt:lpstr>Alternative method of analysing nutritional content of food items</vt:lpstr>
    </vt:vector>
  </TitlesOfParts>
  <Company>The Open University of Hong Kong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student</dc:creator>
  <cp:lastModifiedBy>POON, Suk-mei Cindy</cp:lastModifiedBy>
  <cp:revision>40</cp:revision>
  <dcterms:created xsi:type="dcterms:W3CDTF">2018-12-28T05:44:13Z</dcterms:created>
  <dcterms:modified xsi:type="dcterms:W3CDTF">2021-09-16T06:29:12Z</dcterms:modified>
</cp:coreProperties>
</file>