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7" r:id="rId3"/>
    <p:sldId id="349" r:id="rId4"/>
    <p:sldId id="340" r:id="rId5"/>
    <p:sldId id="338" r:id="rId6"/>
    <p:sldId id="343" r:id="rId7"/>
    <p:sldId id="344" r:id="rId8"/>
    <p:sldId id="339" r:id="rId9"/>
    <p:sldId id="342" r:id="rId10"/>
    <p:sldId id="345" r:id="rId11"/>
    <p:sldId id="346" r:id="rId12"/>
    <p:sldId id="347" r:id="rId13"/>
    <p:sldId id="350" r:id="rId14"/>
    <p:sldId id="348" r:id="rId15"/>
    <p:sldId id="351" r:id="rId16"/>
    <p:sldId id="352" r:id="rId17"/>
    <p:sldId id="353" r:id="rId18"/>
    <p:sldId id="354" r:id="rId19"/>
    <p:sldId id="355" r:id="rId20"/>
    <p:sldId id="356" r:id="rId21"/>
    <p:sldId id="260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FF"/>
    <a:srgbClr val="CC04AB"/>
    <a:srgbClr val="843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0" autoAdjust="0"/>
    <p:restoredTop sz="94622" autoAdjust="0"/>
  </p:normalViewPr>
  <p:slideViewPr>
    <p:cSldViewPr>
      <p:cViewPr varScale="1">
        <p:scale>
          <a:sx n="84" d="100"/>
          <a:sy n="84" d="100"/>
        </p:scale>
        <p:origin x="90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5DB2C-538D-480E-989D-7BD0DFA0139C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2992B-C783-4462-9F4D-9CDEFA0AF9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69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369CD-B095-431E-89B9-39139FC76952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7DCFD-6E23-48D5-947E-B262FDA0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62E7-3088-4EAD-9661-DA6C13A1275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A5A-B11F-4232-818B-9503C08F81C2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D052-1E67-4C17-A73C-989662C5144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FBE2-FC04-422C-8C84-FA61D905BC63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EC13-4B3F-4142-9043-C72AF7A663F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ECA5-52D1-486B-9B89-314814321A1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AEEB-70C1-4E43-B80E-A95193DA47F1}" type="datetime1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7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EE-0256-43C2-8719-F2F7CD0D91FE}" type="datetime1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3701-15D5-4B62-8813-83C1B1F232B2}" type="datetime1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6E01-06A1-4B89-AA15-CEE16DD50853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5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700E-5E85-4937-A8B9-961D263B106D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2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41CBE-C332-4CFF-9D56-BBC42B9A6B6C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7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Nutrition and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Nutritional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4008294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FCD11-22C4-42B2-A172-85B8B8F3C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/>
              <a:t>Dietary Reference Values </a:t>
            </a:r>
            <a:r>
              <a:rPr lang="en-US" altLang="zh-HK" dirty="0" smtClean="0"/>
              <a:t>–</a:t>
            </a:r>
            <a:br>
              <a:rPr lang="en-US" altLang="zh-HK" dirty="0" smtClean="0"/>
            </a:br>
            <a:r>
              <a:rPr lang="en-US" dirty="0" smtClean="0"/>
              <a:t>Lower </a:t>
            </a:r>
            <a:r>
              <a:rPr lang="en-US" dirty="0"/>
              <a:t>Reference Nutrient </a:t>
            </a:r>
            <a:r>
              <a:rPr lang="en-US" dirty="0" smtClean="0"/>
              <a:t>Intake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D4785-AA16-4CD6-B8C8-B56309B79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9843"/>
            <a:ext cx="8229600" cy="4525963"/>
          </a:xfrm>
        </p:spPr>
        <p:txBody>
          <a:bodyPr>
            <a:normAutofit/>
          </a:bodyPr>
          <a:lstStyle/>
          <a:p>
            <a:r>
              <a:rPr lang="en-HK" dirty="0"/>
              <a:t>The Lower Reference Nutrient Intake (LRNI) is the amount of a nutrient that is enough for only </a:t>
            </a:r>
            <a:r>
              <a:rPr lang="en-HK" dirty="0" smtClean="0"/>
              <a:t>a small </a:t>
            </a:r>
            <a:r>
              <a:rPr lang="en-HK" dirty="0"/>
              <a:t>number of people </a:t>
            </a:r>
            <a:r>
              <a:rPr lang="en-HK" dirty="0" smtClean="0"/>
              <a:t>in a particular group who </a:t>
            </a:r>
            <a:r>
              <a:rPr lang="en-HK" dirty="0"/>
              <a:t>have low requirements (2.5%).  </a:t>
            </a:r>
            <a:endParaRPr lang="en-HK" dirty="0" smtClean="0"/>
          </a:p>
          <a:p>
            <a:r>
              <a:rPr lang="en-HK" dirty="0" smtClean="0"/>
              <a:t>The </a:t>
            </a:r>
            <a:r>
              <a:rPr lang="en-HK" dirty="0"/>
              <a:t>majority of the </a:t>
            </a:r>
            <a:r>
              <a:rPr lang="en-HK" dirty="0" smtClean="0"/>
              <a:t>group </a:t>
            </a:r>
            <a:r>
              <a:rPr lang="en-HK" dirty="0"/>
              <a:t>will need more.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30279-BA85-4193-A90C-C327CEDC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34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FCD11-22C4-42B2-A172-85B8B8F3C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/>
              <a:t>Dietary Reference Values </a:t>
            </a:r>
            <a:r>
              <a:rPr lang="en-US" altLang="zh-HK" dirty="0" smtClean="0"/>
              <a:t>–</a:t>
            </a:r>
            <a:br>
              <a:rPr lang="en-US" altLang="zh-HK" dirty="0" smtClean="0"/>
            </a:br>
            <a:r>
              <a:rPr lang="en-US" dirty="0" smtClean="0"/>
              <a:t>Lower </a:t>
            </a:r>
            <a:r>
              <a:rPr lang="en-US" dirty="0"/>
              <a:t>Reference Nutrient </a:t>
            </a:r>
            <a:r>
              <a:rPr lang="en-US" dirty="0" smtClean="0"/>
              <a:t>Intake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D4785-AA16-4CD6-B8C8-B56309B79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HK" dirty="0"/>
              <a:t>The distribution of nutrient requirements within a </a:t>
            </a:r>
            <a:r>
              <a:rPr lang="en-HK" dirty="0" smtClean="0"/>
              <a:t>group.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30279-BA85-4193-A90C-C327CEDC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899592" y="2360250"/>
            <a:ext cx="6376988" cy="3786569"/>
            <a:chOff x="539750" y="2611710"/>
            <a:chExt cx="6376988" cy="3786569"/>
          </a:xfrm>
        </p:grpSpPr>
        <p:pic>
          <p:nvPicPr>
            <p:cNvPr id="5" name="Picture 3" descr="DRVs unlabelled">
              <a:extLst>
                <a:ext uri="{FF2B5EF4-FFF2-40B4-BE49-F238E27FC236}">
                  <a16:creationId xmlns:a16="http://schemas.microsoft.com/office/drawing/2014/main" id="{B3D2CF23-E23A-4408-B99F-3AA7950587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975" y="2611710"/>
              <a:ext cx="4576763" cy="2835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28436EFF-1875-457D-9A00-38893F3111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4438" y="5517232"/>
              <a:ext cx="93503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 dirty="0">
                  <a:solidFill>
                    <a:srgbClr val="0099FF"/>
                  </a:solidFill>
                  <a:latin typeface="Century Gothic" panose="020B0502020202020204" pitchFamily="34" charset="0"/>
                </a:rPr>
                <a:t>LRNI</a:t>
              </a:r>
              <a:endParaRPr lang="en-US" altLang="en-US" sz="2400" dirty="0">
                <a:solidFill>
                  <a:srgbClr val="0099F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B47AF173-4A3C-4FED-8398-6DA1894CC7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750" y="3476898"/>
              <a:ext cx="1727200" cy="822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latin typeface="Century Gothic" panose="020B0502020202020204" pitchFamily="34" charset="0"/>
                </a:rPr>
                <a:t>Number of people</a:t>
              </a:r>
              <a:endParaRPr lang="en-US" altLang="en-US" sz="2400">
                <a:latin typeface="Century Gothic" panose="020B0502020202020204" pitchFamily="34" charset="0"/>
              </a:endParaRPr>
            </a:p>
          </p:txBody>
        </p: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id="{747BAEE7-CEE1-4C27-9E11-082639A5F7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5856" y="5941079"/>
              <a:ext cx="24479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 dirty="0">
                  <a:latin typeface="Century Gothic" panose="020B0502020202020204" pitchFamily="34" charset="0"/>
                </a:rPr>
                <a:t>Requirements</a:t>
              </a:r>
              <a:endParaRPr lang="en-US" altLang="en-US" sz="2400" dirty="0">
                <a:latin typeface="Century Gothic" panose="020B0502020202020204" pitchFamily="34" charset="0"/>
              </a:endParaRPr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A948FEF3-898D-4017-87A6-23556AAD0B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59113" y="5204098"/>
              <a:ext cx="0" cy="144462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742382" y="6261913"/>
            <a:ext cx="3827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200" dirty="0" smtClean="0"/>
              <a:t>Source:  British Nutrition Foundation </a:t>
            </a:r>
            <a:endParaRPr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46667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63690-EA52-4E9F-AB1F-5E78DAF78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HK" dirty="0"/>
              <a:t>Dietary Reference Values </a:t>
            </a:r>
            <a:r>
              <a:rPr lang="en-US" altLang="zh-HK" dirty="0" smtClean="0"/>
              <a:t>- </a:t>
            </a:r>
            <a:r>
              <a:rPr lang="en-US" dirty="0" smtClean="0"/>
              <a:t>Safe </a:t>
            </a:r>
            <a:r>
              <a:rPr lang="en-US" dirty="0"/>
              <a:t>Intake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65367-8D93-42A9-AAA3-714098CA8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The Safe Intake is used where there is insufficient evidence to set an EAR, RNI or LRNI. </a:t>
            </a:r>
            <a:endParaRPr lang="en-HK" dirty="0" smtClean="0"/>
          </a:p>
          <a:p>
            <a:r>
              <a:rPr lang="en-HK" dirty="0" smtClean="0"/>
              <a:t>The </a:t>
            </a:r>
            <a:r>
              <a:rPr lang="en-HK" dirty="0"/>
              <a:t>safe intake is the amount judged to be enough for almost </a:t>
            </a:r>
            <a:r>
              <a:rPr lang="en-HK" dirty="0" smtClean="0"/>
              <a:t>everyone in a particular group, </a:t>
            </a:r>
            <a:r>
              <a:rPr lang="en-HK" dirty="0"/>
              <a:t>but below a level that could have undesirable effects</a:t>
            </a:r>
            <a:r>
              <a:rPr lang="en-HK" dirty="0" smtClean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8EEFE-B20E-4C08-9082-E6074EB4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10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HK" dirty="0" smtClean="0"/>
              <a:t>China </a:t>
            </a:r>
            <a:br>
              <a:rPr lang="en-US" altLang="zh-HK" dirty="0" smtClean="0"/>
            </a:br>
            <a:r>
              <a:rPr lang="en-US" altLang="zh-HK" dirty="0" smtClean="0"/>
              <a:t>Dietary Reference Intake 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57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sz="4000" dirty="0" smtClean="0"/>
              <a:t>Dietary Reference Intakes</a:t>
            </a: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The Chinese Dietary Reference Intakes (DRIs) were established by the Chinese Nutrition Society in 2000.</a:t>
            </a:r>
          </a:p>
          <a:p>
            <a:r>
              <a:rPr lang="en-US" altLang="zh-HK" dirty="0" smtClean="0"/>
              <a:t>DRIs are used as benchmarks to evaluate the nutritional status a the individual and population levels.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91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sz="4000" dirty="0" smtClean="0"/>
              <a:t>Dietary Reference Intakes  - Types</a:t>
            </a: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There are four sets of reference values:</a:t>
            </a:r>
          </a:p>
          <a:p>
            <a:pPr marL="892175">
              <a:buFontTx/>
              <a:buChar char="-"/>
            </a:pPr>
            <a:r>
              <a:rPr lang="en-US" altLang="zh-HK" dirty="0" smtClean="0"/>
              <a:t>Estimated Average Requirement (EAR)</a:t>
            </a:r>
          </a:p>
          <a:p>
            <a:pPr marL="892175">
              <a:buFontTx/>
              <a:buChar char="-"/>
            </a:pPr>
            <a:r>
              <a:rPr lang="en-US" altLang="zh-HK" dirty="0" smtClean="0"/>
              <a:t>Recommended Nutrient Intake (RNI)</a:t>
            </a:r>
          </a:p>
          <a:p>
            <a:pPr marL="892175">
              <a:buFontTx/>
              <a:buChar char="-"/>
            </a:pPr>
            <a:r>
              <a:rPr lang="en-US" altLang="zh-HK" dirty="0" smtClean="0"/>
              <a:t>Tolerable </a:t>
            </a:r>
            <a:r>
              <a:rPr lang="en-US" altLang="zh-HK" dirty="0"/>
              <a:t>Upper Intake Level (</a:t>
            </a:r>
            <a:r>
              <a:rPr lang="en-US" altLang="zh-HK" dirty="0" smtClean="0"/>
              <a:t>UL)</a:t>
            </a:r>
          </a:p>
          <a:p>
            <a:pPr marL="892175">
              <a:buFontTx/>
              <a:buChar char="-"/>
            </a:pPr>
            <a:r>
              <a:rPr lang="en-US" altLang="zh-HK" dirty="0" smtClean="0"/>
              <a:t>Adequate Intake (AI)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6321" y="1092116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HK" sz="4000" dirty="0"/>
              <a:t>Relationship of Dietary Reference Intakes to Risk of Nutrient Inadequacy and Risk of Adverse Health Effects</a:t>
            </a:r>
            <a:br>
              <a:rPr lang="en-US" altLang="zh-HK" sz="4000" dirty="0"/>
            </a:br>
            <a:endParaRPr lang="zh-HK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16</a:t>
            </a:fld>
            <a:endParaRPr lang="en-US"/>
          </a:p>
        </p:txBody>
      </p:sp>
      <p:pic>
        <p:nvPicPr>
          <p:cNvPr id="1026" name="Picture 2" descr="Relationship of Dietary Reference Intakes to Risk of Nutrient Inadequacy and Risk of Adverse Health Effec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2570299"/>
            <a:ext cx="7136299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456321" y="6217850"/>
            <a:ext cx="7363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200" dirty="0" smtClean="0"/>
              <a:t>Source:  Centre of Food Safety, Food and Environmental Hygiene Department</a:t>
            </a:r>
            <a:endParaRPr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6851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sz="4000" dirty="0" smtClean="0"/>
              <a:t>Dietary Reference Intakes – </a:t>
            </a:r>
            <a:br>
              <a:rPr lang="en-US" altLang="zh-HK" sz="4000" dirty="0" smtClean="0"/>
            </a:br>
            <a:r>
              <a:rPr lang="en-US" altLang="zh-HK" sz="4000" dirty="0" smtClean="0"/>
              <a:t>Estimated Average Requirement</a:t>
            </a: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12949"/>
            <a:ext cx="8229600" cy="4525963"/>
          </a:xfrm>
        </p:spPr>
        <p:txBody>
          <a:bodyPr/>
          <a:lstStyle/>
          <a:p>
            <a:r>
              <a:rPr lang="en-US" altLang="zh-HK" dirty="0" smtClean="0"/>
              <a:t>The Estimated Average Requirement (EAR) is the average daily nutrient intake value that is estimated to meet the needs of half the healthy individuals in a given age and gender group.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62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 smtClean="0"/>
              <a:t>Dietary Reference Intakes –</a:t>
            </a:r>
            <a:br>
              <a:rPr lang="en-US" altLang="zh-HK" dirty="0" smtClean="0"/>
            </a:br>
            <a:r>
              <a:rPr lang="en-US" altLang="zh-HK" dirty="0" smtClean="0"/>
              <a:t>Recommended Nutrient Intake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4773" y="1848101"/>
            <a:ext cx="8229600" cy="4525963"/>
          </a:xfrm>
        </p:spPr>
        <p:txBody>
          <a:bodyPr/>
          <a:lstStyle/>
          <a:p>
            <a:r>
              <a:rPr lang="en-US" altLang="zh-HK" dirty="0" smtClean="0"/>
              <a:t>The Recommended Nutrient Intake (RNI) is a daily nutrient intake value that is estimated to meet the needs of 97 to 98% healthy individuals in a given age and gender group.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49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 smtClean="0"/>
              <a:t>Dietary Reference Intakes –</a:t>
            </a:r>
            <a:br>
              <a:rPr lang="en-US" altLang="zh-HK" dirty="0" smtClean="0"/>
            </a:br>
            <a:r>
              <a:rPr lang="en-US" altLang="zh-HK" dirty="0" smtClean="0"/>
              <a:t>Tolerable Upper Intake Level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7930" y="200219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zh-HK" dirty="0" smtClean="0"/>
              <a:t>The Tolerable Upper Intake level (UL) is the highest nutrient intake value that is likely to pose no risk of adverse health effects for individuals in a given age and gender group.</a:t>
            </a:r>
          </a:p>
          <a:p>
            <a:r>
              <a:rPr lang="en-US" altLang="zh-HK" dirty="0" smtClean="0"/>
              <a:t>It is not intended to be a recommended level of intake.</a:t>
            </a:r>
          </a:p>
          <a:p>
            <a:r>
              <a:rPr lang="en-US" altLang="zh-HK" dirty="0" smtClean="0"/>
              <a:t>The UL is established when strong evidence supporting the relationship between the over dosage of a nutrient and the adverse effects </a:t>
            </a:r>
            <a:r>
              <a:rPr lang="en-US" altLang="zh-HK" smtClean="0"/>
              <a:t>on health is </a:t>
            </a:r>
            <a:r>
              <a:rPr lang="en-US" altLang="zh-HK" dirty="0" smtClean="0"/>
              <a:t>available.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5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1F19-22F3-4F49-9121-D7086645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D9421-FAD9-4F1B-B966-9B0A7354E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HK" dirty="0"/>
              <a:t>Different countries take different approaches to </a:t>
            </a:r>
            <a:r>
              <a:rPr lang="en-HK" dirty="0" smtClean="0"/>
              <a:t>set nutritional requirements for their population  </a:t>
            </a:r>
            <a:r>
              <a:rPr lang="en-HK" dirty="0"/>
              <a:t>with slightly different terminology, e.g. </a:t>
            </a:r>
          </a:p>
          <a:p>
            <a:pPr lvl="1"/>
            <a:r>
              <a:rPr lang="en-HK" dirty="0" smtClean="0"/>
              <a:t>Dietary Reference Values (DRVs)</a:t>
            </a:r>
            <a:r>
              <a:rPr lang="en-HK" dirty="0"/>
              <a:t> </a:t>
            </a:r>
            <a:r>
              <a:rPr lang="en-HK" dirty="0" smtClean="0"/>
              <a:t>in </a:t>
            </a:r>
            <a:r>
              <a:rPr lang="en-HK" sz="3200" dirty="0"/>
              <a:t>U</a:t>
            </a:r>
            <a:r>
              <a:rPr lang="en-HK" dirty="0" smtClean="0"/>
              <a:t>nited </a:t>
            </a:r>
            <a:r>
              <a:rPr lang="en-HK" sz="3200" dirty="0" smtClean="0"/>
              <a:t>K</a:t>
            </a:r>
            <a:r>
              <a:rPr lang="en-HK" dirty="0" smtClean="0"/>
              <a:t>ingdom</a:t>
            </a:r>
            <a:r>
              <a:rPr lang="en-HK" strike="sngStrike" dirty="0" smtClean="0"/>
              <a:t> </a:t>
            </a:r>
            <a:endParaRPr lang="en-HK" strike="sngStrike" dirty="0"/>
          </a:p>
          <a:p>
            <a:pPr lvl="1"/>
            <a:r>
              <a:rPr lang="en-HK" dirty="0"/>
              <a:t>Recommended Daily Allowance (RDA) in the </a:t>
            </a:r>
            <a:r>
              <a:rPr lang="en-HK" dirty="0" smtClean="0"/>
              <a:t>United States of America</a:t>
            </a:r>
            <a:endParaRPr lang="en-HK" strike="sngStrike" dirty="0"/>
          </a:p>
          <a:p>
            <a:pPr lvl="1"/>
            <a:r>
              <a:rPr lang="en-HK" dirty="0"/>
              <a:t>Population Reference Intake (PRI) in the </a:t>
            </a:r>
            <a:r>
              <a:rPr lang="en-HK" dirty="0" smtClean="0"/>
              <a:t>European Union</a:t>
            </a:r>
            <a:endParaRPr lang="en-HK" strike="sngStrike" dirty="0"/>
          </a:p>
          <a:p>
            <a:pPr lvl="1"/>
            <a:r>
              <a:rPr lang="en-US" dirty="0"/>
              <a:t>Dietary Reference Intakes (DRIs) in China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2936E-430F-42F3-A6BB-CA8915838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78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 smtClean="0"/>
              <a:t>Dietary Reference Intakes – </a:t>
            </a:r>
            <a:br>
              <a:rPr lang="en-US" altLang="zh-HK" dirty="0" smtClean="0"/>
            </a:br>
            <a:r>
              <a:rPr lang="en-US" altLang="zh-HK" dirty="0" smtClean="0"/>
              <a:t>Adequate Intake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8101"/>
            <a:ext cx="8229600" cy="4525963"/>
          </a:xfrm>
        </p:spPr>
        <p:txBody>
          <a:bodyPr/>
          <a:lstStyle/>
          <a:p>
            <a:r>
              <a:rPr lang="en-US" altLang="zh-HK" dirty="0" smtClean="0"/>
              <a:t>The Adequate Intake (AI) is provided when sufficient scientific evidence is lacking, the EAR cannot be determined and the RNI cannot be calculated.</a:t>
            </a:r>
          </a:p>
          <a:p>
            <a:r>
              <a:rPr lang="en-US" altLang="zh-HK" dirty="0" smtClean="0"/>
              <a:t>The AI is based on experimental data or observed nutrient intake by a group of healthy people, with an assumption that the intake is adequate to promote health.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12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British Nutrition Foundation (2016). </a:t>
            </a:r>
            <a:r>
              <a:rPr lang="en-US" i="1" dirty="0"/>
              <a:t>Nutrition </a:t>
            </a:r>
            <a:r>
              <a:rPr lang="en-US" i="1"/>
              <a:t>Requirements</a:t>
            </a:r>
            <a:r>
              <a:rPr lang="en-US" smtClean="0"/>
              <a:t>.</a:t>
            </a:r>
            <a:endParaRPr lang="en-US" dirty="0"/>
          </a:p>
          <a:p>
            <a:r>
              <a:rPr lang="en-US" dirty="0" err="1"/>
              <a:t>Combet</a:t>
            </a:r>
            <a:r>
              <a:rPr lang="en-US" dirty="0"/>
              <a:t>, E., &amp; Buckton, C. (2015). Micronutrient deficiencies, vitamin pills and nutritional supplements. </a:t>
            </a:r>
            <a:r>
              <a:rPr lang="en-US" i="1" dirty="0"/>
              <a:t>Medicine,43</a:t>
            </a:r>
            <a:r>
              <a:rPr lang="en-US" dirty="0"/>
              <a:t>(2), 66-72. doi:10.1016/j.mpmed.2014.11.002</a:t>
            </a:r>
          </a:p>
          <a:p>
            <a:r>
              <a:rPr lang="en-HK" dirty="0"/>
              <a:t>Fung, J. (2008). </a:t>
            </a:r>
            <a:r>
              <a:rPr lang="en-HK" i="1" dirty="0"/>
              <a:t>Nutrient and Health - Maintain Optimal Nutrient Intake</a:t>
            </a:r>
            <a:r>
              <a:rPr lang="en-HK" dirty="0"/>
              <a:t>(Vol. 28, Food Safety Focus) (Hong Kong, Centre for Food Safety, Risk Communication Section).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74638-45D0-40BC-9411-BC029C68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HK" dirty="0" smtClean="0"/>
              <a:t>United Kingdom</a:t>
            </a:r>
            <a:br>
              <a:rPr lang="en-US" altLang="zh-HK" dirty="0" smtClean="0"/>
            </a:br>
            <a:r>
              <a:rPr lang="en-US" altLang="zh-HK" dirty="0" smtClean="0"/>
              <a:t>Dietary Reference Values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7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1F19-22F3-4F49-9121-D7086645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Dietary Reference </a:t>
            </a:r>
            <a:r>
              <a:rPr lang="en-US" dirty="0" smtClean="0"/>
              <a:t>Values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D9421-FAD9-4F1B-B966-9B0A7354E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 smtClean="0"/>
              <a:t>Dietary Reference Values (DRVs) </a:t>
            </a:r>
            <a:r>
              <a:rPr lang="en-HK" dirty="0"/>
              <a:t>are a series of </a:t>
            </a:r>
            <a:r>
              <a:rPr lang="en-HK" dirty="0" smtClean="0"/>
              <a:t>data to estimate</a:t>
            </a:r>
            <a:r>
              <a:rPr lang="en-HK" dirty="0"/>
              <a:t> </a:t>
            </a:r>
            <a:r>
              <a:rPr lang="en-HK" dirty="0" smtClean="0"/>
              <a:t>the </a:t>
            </a:r>
            <a:r>
              <a:rPr lang="en-HK" dirty="0"/>
              <a:t>amount of energy and nutrients needed by different groups of healthy people in the </a:t>
            </a:r>
            <a:r>
              <a:rPr lang="en-HK" dirty="0" smtClean="0"/>
              <a:t>United Kingdom </a:t>
            </a:r>
            <a:r>
              <a:rPr lang="en-HK" dirty="0"/>
              <a:t>population.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2936E-430F-42F3-A6BB-CA8915838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59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E1F1-3599-48D2-9C0C-11232082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Dietary Reference Values </a:t>
            </a:r>
            <a:r>
              <a:rPr lang="en-US" dirty="0" smtClean="0"/>
              <a:t>- 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AD22D-DA62-43EA-901F-0C7DDAB55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There are four types of Dietary Reference Values: </a:t>
            </a:r>
          </a:p>
          <a:p>
            <a:pPr lvl="1"/>
            <a:r>
              <a:rPr lang="en-US" dirty="0"/>
              <a:t>Estimated Average Requirements (EARs)</a:t>
            </a:r>
          </a:p>
          <a:p>
            <a:pPr lvl="1"/>
            <a:r>
              <a:rPr lang="en-US" dirty="0"/>
              <a:t>Reference Nutrient Intakes (RNIs)</a:t>
            </a:r>
          </a:p>
          <a:p>
            <a:pPr lvl="1"/>
            <a:r>
              <a:rPr lang="en-HK" dirty="0"/>
              <a:t>Lower Reference Nutrient Intakes (LRNIs)</a:t>
            </a:r>
          </a:p>
          <a:p>
            <a:pPr lvl="1"/>
            <a:r>
              <a:rPr lang="en-US" dirty="0"/>
              <a:t>Safe Intake</a:t>
            </a:r>
          </a:p>
          <a:p>
            <a:r>
              <a:rPr lang="en-HK" dirty="0" smtClean="0"/>
              <a:t>These estimated amounts are based on the needs of a group, not individuals.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109D5-058A-4544-BB1B-DBE845C7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8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B4C06-FC16-447A-962E-41F170CE4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/>
              <a:t>Dietary Reference Values </a:t>
            </a:r>
            <a:r>
              <a:rPr lang="en-US" altLang="zh-HK" dirty="0" smtClean="0"/>
              <a:t>–</a:t>
            </a:r>
            <a:br>
              <a:rPr lang="en-US" altLang="zh-HK" dirty="0" smtClean="0"/>
            </a:br>
            <a:r>
              <a:rPr lang="en-US" dirty="0" smtClean="0"/>
              <a:t>Estimated </a:t>
            </a:r>
            <a:r>
              <a:rPr lang="en-US" dirty="0"/>
              <a:t>Average </a:t>
            </a:r>
            <a:r>
              <a:rPr lang="en-US" dirty="0" smtClean="0"/>
              <a:t>Requirement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657CB-B57F-4BFC-9D67-A1E9591EB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r>
              <a:rPr lang="en-HK" dirty="0"/>
              <a:t>The Estimated Average Requirement (EARs) is an estimate of the </a:t>
            </a:r>
            <a:r>
              <a:rPr lang="en-HK" dirty="0" smtClean="0"/>
              <a:t>median requirement </a:t>
            </a:r>
            <a:r>
              <a:rPr lang="en-HK" dirty="0"/>
              <a:t>for </a:t>
            </a:r>
            <a:r>
              <a:rPr lang="en-HK" dirty="0" smtClean="0"/>
              <a:t>energy or </a:t>
            </a:r>
            <a:r>
              <a:rPr lang="en-HK" dirty="0"/>
              <a:t>a </a:t>
            </a:r>
            <a:r>
              <a:rPr lang="en-HK" dirty="0" smtClean="0"/>
              <a:t>nutrient </a:t>
            </a:r>
            <a:r>
              <a:rPr lang="en-HK" dirty="0"/>
              <a:t>for a particular </a:t>
            </a:r>
            <a:r>
              <a:rPr lang="en-HK" dirty="0" smtClean="0"/>
              <a:t>group of people. </a:t>
            </a:r>
            <a:endParaRPr lang="en-HK" dirty="0"/>
          </a:p>
          <a:p>
            <a:r>
              <a:rPr lang="en-HK" dirty="0" smtClean="0"/>
              <a:t>Approximately </a:t>
            </a:r>
            <a:r>
              <a:rPr lang="en-HK" dirty="0"/>
              <a:t>50% of </a:t>
            </a:r>
            <a:r>
              <a:rPr lang="en-HK" dirty="0" smtClean="0"/>
              <a:t>the </a:t>
            </a:r>
            <a:r>
              <a:rPr lang="en-HK" dirty="0"/>
              <a:t>group </a:t>
            </a:r>
            <a:r>
              <a:rPr lang="en-HK" dirty="0" smtClean="0"/>
              <a:t> </a:t>
            </a:r>
            <a:r>
              <a:rPr lang="en-HK" dirty="0"/>
              <a:t>will need less energy or the nutrient and 50% of the </a:t>
            </a:r>
            <a:r>
              <a:rPr lang="en-HK" altLang="zh-HK" dirty="0"/>
              <a:t>group </a:t>
            </a:r>
            <a:r>
              <a:rPr lang="en-HK" altLang="zh-HK" dirty="0" smtClean="0"/>
              <a:t> </a:t>
            </a:r>
            <a:r>
              <a:rPr lang="en-HK" dirty="0" smtClean="0"/>
              <a:t>will </a:t>
            </a:r>
            <a:r>
              <a:rPr lang="en-HK" dirty="0"/>
              <a:t>need more</a:t>
            </a:r>
            <a:r>
              <a:rPr lang="en-HK" dirty="0" smtClean="0"/>
              <a:t>.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38BA2-09B9-408E-8612-D303F0F9B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69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B4C06-FC16-447A-962E-41F170CE4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/>
              <a:t>Dietary Reference Values </a:t>
            </a:r>
            <a:r>
              <a:rPr lang="en-US" altLang="zh-HK" dirty="0" smtClean="0"/>
              <a:t>–</a:t>
            </a:r>
            <a:br>
              <a:rPr lang="en-US" altLang="zh-HK" dirty="0" smtClean="0"/>
            </a:br>
            <a:r>
              <a:rPr lang="en-US" dirty="0" smtClean="0"/>
              <a:t>Estimated </a:t>
            </a:r>
            <a:r>
              <a:rPr lang="en-US" dirty="0"/>
              <a:t>Average </a:t>
            </a:r>
            <a:r>
              <a:rPr lang="en-US" dirty="0" smtClean="0"/>
              <a:t>Requirement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657CB-B57F-4BFC-9D67-A1E9591EB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HK" dirty="0"/>
              <a:t>The distribution of nutrient requirements within a </a:t>
            </a:r>
            <a:r>
              <a:rPr lang="en-HK" dirty="0" smtClean="0"/>
              <a:t>group.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38BA2-09B9-408E-8612-D303F0F9B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7</a:t>
            </a:fld>
            <a:endParaRPr lang="en-US" dirty="0"/>
          </a:p>
        </p:txBody>
      </p:sp>
      <p:sp>
        <p:nvSpPr>
          <p:cNvPr id="13" name="Rectangle 15" descr="5%">
            <a:extLst>
              <a:ext uri="{FF2B5EF4-FFF2-40B4-BE49-F238E27FC236}">
                <a16:creationId xmlns:a16="http://schemas.microsoft.com/office/drawing/2014/main" id="{AA0DE830-F35B-44A3-90E1-7B860D649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3141167"/>
            <a:ext cx="215900" cy="4318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951706" y="2132856"/>
            <a:ext cx="6376988" cy="3723538"/>
            <a:chOff x="539750" y="2564904"/>
            <a:chExt cx="6376988" cy="3723538"/>
          </a:xfrm>
        </p:grpSpPr>
        <p:pic>
          <p:nvPicPr>
            <p:cNvPr id="5" name="Picture 3" descr="DRVs unlabelled">
              <a:extLst>
                <a:ext uri="{FF2B5EF4-FFF2-40B4-BE49-F238E27FC236}">
                  <a16:creationId xmlns:a16="http://schemas.microsoft.com/office/drawing/2014/main" id="{6E3E118C-BCF3-4691-A8BB-A78D0885CA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975" y="2564904"/>
              <a:ext cx="4576763" cy="2835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DBC823BD-2B3D-4E6D-8C04-564BFC5ACC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6401" y="5482133"/>
              <a:ext cx="9366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 dirty="0">
                  <a:solidFill>
                    <a:srgbClr val="0099FF"/>
                  </a:solidFill>
                  <a:latin typeface="+mj-lt"/>
                </a:rPr>
                <a:t>EAR</a:t>
              </a:r>
              <a:endParaRPr lang="en-US" altLang="en-US" sz="2400" dirty="0">
                <a:solidFill>
                  <a:srgbClr val="0099FF"/>
                </a:solidFill>
                <a:latin typeface="+mj-lt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BC163475-517E-4E08-A0BB-DCFD5D0EA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750" y="3430092"/>
              <a:ext cx="17272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dirty="0">
                  <a:latin typeface="+mj-lt"/>
                </a:rPr>
                <a:t>Number of people</a:t>
              </a:r>
              <a:endParaRPr lang="en-US" altLang="en-US" sz="2400" dirty="0">
                <a:latin typeface="+mj-lt"/>
              </a:endParaRPr>
            </a:p>
          </p:txBody>
        </p: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id="{6FB494AB-6382-4F16-B3E6-A22858DAB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750" y="5831242"/>
              <a:ext cx="24479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 dirty="0">
                  <a:latin typeface="+mj-lt"/>
                </a:rPr>
                <a:t>Requirements</a:t>
              </a:r>
              <a:endParaRPr lang="en-US" altLang="en-US" sz="2400" dirty="0">
                <a:latin typeface="+mj-lt"/>
              </a:endParaRPr>
            </a:p>
          </p:txBody>
        </p:sp>
        <p:sp>
          <p:nvSpPr>
            <p:cNvPr id="9" name="AutoShape 11" descr="5%">
              <a:extLst>
                <a:ext uri="{FF2B5EF4-FFF2-40B4-BE49-F238E27FC236}">
                  <a16:creationId xmlns:a16="http://schemas.microsoft.com/office/drawing/2014/main" id="{9B4BECA7-A8E6-4696-92E7-4935E3E40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4077792"/>
              <a:ext cx="1008063" cy="1152525"/>
            </a:xfrm>
            <a:prstGeom prst="triangle">
              <a:avLst>
                <a:gd name="adj" fmla="val 50000"/>
              </a:avLst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Line 12">
              <a:extLst>
                <a:ext uri="{FF2B5EF4-FFF2-40B4-BE49-F238E27FC236}">
                  <a16:creationId xmlns:a16="http://schemas.microsoft.com/office/drawing/2014/main" id="{4D5876F4-A2D3-4EBE-A909-AF8E5166D7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7538" y="2925267"/>
              <a:ext cx="0" cy="2305050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3" descr="5%">
              <a:extLst>
                <a:ext uri="{FF2B5EF4-FFF2-40B4-BE49-F238E27FC236}">
                  <a16:creationId xmlns:a16="http://schemas.microsoft.com/office/drawing/2014/main" id="{A9CA9C1B-E68B-46E1-8E8D-CD5E2188D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9838" y="3861892"/>
              <a:ext cx="576262" cy="1368425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AutoShape 14" descr="5%">
              <a:extLst>
                <a:ext uri="{FF2B5EF4-FFF2-40B4-BE49-F238E27FC236}">
                  <a16:creationId xmlns:a16="http://schemas.microsoft.com/office/drawing/2014/main" id="{F33B9545-2C37-49A1-876F-ED0D18B8D1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990099">
              <a:off x="2987675" y="5014417"/>
              <a:ext cx="720725" cy="431800"/>
            </a:xfrm>
            <a:prstGeom prst="triangle">
              <a:avLst>
                <a:gd name="adj" fmla="val 0"/>
              </a:avLst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" name="Oval 16" descr="5%">
              <a:extLst>
                <a:ext uri="{FF2B5EF4-FFF2-40B4-BE49-F238E27FC236}">
                  <a16:creationId xmlns:a16="http://schemas.microsoft.com/office/drawing/2014/main" id="{D1557365-08F8-41A3-91A8-47A0E3D93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5738" y="3069729"/>
              <a:ext cx="360362" cy="865188"/>
            </a:xfrm>
            <a:prstGeom prst="ellipse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" name="文字方塊 14"/>
          <p:cNvSpPr txBox="1"/>
          <p:nvPr/>
        </p:nvSpPr>
        <p:spPr>
          <a:xfrm>
            <a:off x="742382" y="6261913"/>
            <a:ext cx="3827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200" dirty="0" smtClean="0"/>
              <a:t>Source:  British Nutrition Foundation </a:t>
            </a:r>
            <a:endParaRPr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51911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6AA1C-C195-4F98-836A-6C7FACBB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/>
              <a:t>Dietary Reference Values </a:t>
            </a:r>
            <a:r>
              <a:rPr lang="en-US" altLang="zh-HK" dirty="0" smtClean="0"/>
              <a:t>–</a:t>
            </a:r>
            <a:br>
              <a:rPr lang="en-US" altLang="zh-HK" dirty="0" smtClean="0"/>
            </a:br>
            <a:r>
              <a:rPr lang="en-US" dirty="0" smtClean="0"/>
              <a:t>Reference </a:t>
            </a:r>
            <a:r>
              <a:rPr lang="en-US" dirty="0"/>
              <a:t>Nutrient Intake</a:t>
            </a:r>
            <a:r>
              <a:rPr lang="en-US" strike="sngStrike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D69BA-332A-4CBA-A26C-348771280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The Reference Nutrient Intake (RNI) is the amount of a nutrient that is enough to ensure that the needs of nearly all the </a:t>
            </a:r>
            <a:r>
              <a:rPr lang="en-HK" dirty="0" smtClean="0"/>
              <a:t>people of a particular group </a:t>
            </a:r>
            <a:r>
              <a:rPr lang="en-HK" dirty="0"/>
              <a:t>(97.5%) are being met. </a:t>
            </a:r>
          </a:p>
          <a:p>
            <a:r>
              <a:rPr lang="en-HK" dirty="0"/>
              <a:t>RNI values vary by age and gender</a:t>
            </a:r>
            <a:r>
              <a:rPr lang="en-HK" dirty="0" smtClean="0"/>
              <a:t>.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FD7DF-23F3-4923-992E-B2F896C6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52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AB3A7-9862-4FF6-B43E-9D8A1923B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/>
              <a:t>Dietary Reference Values </a:t>
            </a:r>
            <a:r>
              <a:rPr lang="en-US" altLang="zh-HK" dirty="0" smtClean="0"/>
              <a:t>–</a:t>
            </a:r>
            <a:br>
              <a:rPr lang="en-US" altLang="zh-HK" dirty="0" smtClean="0"/>
            </a:br>
            <a:r>
              <a:rPr lang="en-US" dirty="0" smtClean="0"/>
              <a:t>Reference </a:t>
            </a:r>
            <a:r>
              <a:rPr lang="en-US" dirty="0"/>
              <a:t>Nutrient </a:t>
            </a:r>
            <a:r>
              <a:rPr lang="en-US" dirty="0" smtClean="0"/>
              <a:t>Intake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41B59-9D6A-4FC5-8277-885204315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HK" dirty="0"/>
              <a:t>The distribution of nutrient requirements within a </a:t>
            </a:r>
            <a:r>
              <a:rPr lang="en-HK" dirty="0" smtClean="0"/>
              <a:t>group.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6B18B-CD1B-4F2F-B3E3-5134A584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9</a:t>
            </a:fld>
            <a:endParaRPr lang="en-US"/>
          </a:p>
        </p:txBody>
      </p:sp>
      <p:grpSp>
        <p:nvGrpSpPr>
          <p:cNvPr id="15" name="群組 14"/>
          <p:cNvGrpSpPr/>
          <p:nvPr/>
        </p:nvGrpSpPr>
        <p:grpSpPr>
          <a:xfrm>
            <a:off x="971600" y="2204864"/>
            <a:ext cx="6376988" cy="3557539"/>
            <a:chOff x="539750" y="2683718"/>
            <a:chExt cx="6376988" cy="3557539"/>
          </a:xfrm>
        </p:grpSpPr>
        <p:grpSp>
          <p:nvGrpSpPr>
            <p:cNvPr id="14" name="群組 13"/>
            <p:cNvGrpSpPr/>
            <p:nvPr/>
          </p:nvGrpSpPr>
          <p:grpSpPr>
            <a:xfrm>
              <a:off x="539750" y="2683718"/>
              <a:ext cx="6376988" cy="3557539"/>
              <a:chOff x="539750" y="2683718"/>
              <a:chExt cx="6376988" cy="3557539"/>
            </a:xfrm>
          </p:grpSpPr>
          <p:sp>
            <p:nvSpPr>
              <p:cNvPr id="6" name="Text Box 10">
                <a:extLst>
                  <a:ext uri="{FF2B5EF4-FFF2-40B4-BE49-F238E27FC236}">
                    <a16:creationId xmlns:a16="http://schemas.microsoft.com/office/drawing/2014/main" id="{AD39CA9C-9A23-481E-8E49-ECE8E1C256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52939" y="5518993"/>
                <a:ext cx="700789" cy="479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400" dirty="0">
                    <a:solidFill>
                      <a:srgbClr val="0099FF"/>
                    </a:solidFill>
                    <a:latin typeface="+mj-lt"/>
                  </a:rPr>
                  <a:t>RNI</a:t>
                </a:r>
                <a:endParaRPr lang="en-US" altLang="en-US" sz="2400" dirty="0">
                  <a:solidFill>
                    <a:srgbClr val="0099FF"/>
                  </a:solidFill>
                  <a:latin typeface="+mj-lt"/>
                </a:endParaRPr>
              </a:p>
            </p:txBody>
          </p:sp>
          <p:grpSp>
            <p:nvGrpSpPr>
              <p:cNvPr id="13" name="群組 12"/>
              <p:cNvGrpSpPr/>
              <p:nvPr/>
            </p:nvGrpSpPr>
            <p:grpSpPr>
              <a:xfrm>
                <a:off x="539750" y="2683718"/>
                <a:ext cx="6376988" cy="3557539"/>
                <a:chOff x="539750" y="2683718"/>
                <a:chExt cx="6376988" cy="3557539"/>
              </a:xfrm>
            </p:grpSpPr>
            <p:pic>
              <p:nvPicPr>
                <p:cNvPr id="5" name="Picture 7" descr="DRVs unlabelled">
                  <a:extLst>
                    <a:ext uri="{FF2B5EF4-FFF2-40B4-BE49-F238E27FC236}">
                      <a16:creationId xmlns:a16="http://schemas.microsoft.com/office/drawing/2014/main" id="{6B8B8B5E-5603-4E02-B263-B7337E8CEAF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39975" y="2683718"/>
                  <a:ext cx="4576763" cy="2835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" name="Text Box 11">
                  <a:extLst>
                    <a:ext uri="{FF2B5EF4-FFF2-40B4-BE49-F238E27FC236}">
                      <a16:creationId xmlns:a16="http://schemas.microsoft.com/office/drawing/2014/main" id="{D2158B08-E22B-4574-BB16-DBCA3D9F16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9750" y="3548906"/>
                  <a:ext cx="1727200" cy="83099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altLang="en-US" sz="2400" dirty="0">
                      <a:latin typeface="+mj-lt"/>
                    </a:rPr>
                    <a:t>Number of people</a:t>
                  </a:r>
                  <a:endParaRPr lang="en-US" altLang="en-US" sz="2400" dirty="0">
                    <a:latin typeface="+mj-lt"/>
                  </a:endParaRPr>
                </a:p>
              </p:txBody>
            </p:sp>
            <p:sp>
              <p:nvSpPr>
                <p:cNvPr id="8" name="Text Box 13">
                  <a:extLst>
                    <a:ext uri="{FF2B5EF4-FFF2-40B4-BE49-F238E27FC236}">
                      <a16:creationId xmlns:a16="http://schemas.microsoft.com/office/drawing/2014/main" id="{8105BD11-AF46-4BDE-8177-B426E4960E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76600" y="5784057"/>
                  <a:ext cx="2447925" cy="457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altLang="en-US" sz="2400" dirty="0">
                      <a:latin typeface="+mj-lt"/>
                    </a:rPr>
                    <a:t>Requirements</a:t>
                  </a:r>
                  <a:endParaRPr lang="en-US" altLang="en-US" sz="2400" dirty="0">
                    <a:latin typeface="+mj-lt"/>
                  </a:endParaRPr>
                </a:p>
              </p:txBody>
            </p:sp>
            <p:sp>
              <p:nvSpPr>
                <p:cNvPr id="9" name="Line 14">
                  <a:extLst>
                    <a:ext uri="{FF2B5EF4-FFF2-40B4-BE49-F238E27FC236}">
                      <a16:creationId xmlns:a16="http://schemas.microsoft.com/office/drawing/2014/main" id="{AC08CCB2-8E2C-4A5B-AD40-7B83B6742D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40425" y="5133231"/>
                  <a:ext cx="0" cy="287337"/>
                </a:xfrm>
                <a:prstGeom prst="line">
                  <a:avLst/>
                </a:prstGeom>
                <a:noFill/>
                <a:ln w="38100">
                  <a:solidFill>
                    <a:srgbClr val="0099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" name="Oval 15" descr="5%">
              <a:extLst>
                <a:ext uri="{FF2B5EF4-FFF2-40B4-BE49-F238E27FC236}">
                  <a16:creationId xmlns:a16="http://schemas.microsoft.com/office/drawing/2014/main" id="{C824FAF1-3474-4D84-B84D-75B305644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1275" y="3044081"/>
              <a:ext cx="1225550" cy="2305050"/>
            </a:xfrm>
            <a:prstGeom prst="ellipse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AutoShape 16" descr="5%">
              <a:extLst>
                <a:ext uri="{FF2B5EF4-FFF2-40B4-BE49-F238E27FC236}">
                  <a16:creationId xmlns:a16="http://schemas.microsoft.com/office/drawing/2014/main" id="{8AA475A9-63A3-448A-8B54-7628D31E5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4196606"/>
              <a:ext cx="1008063" cy="1152525"/>
            </a:xfrm>
            <a:prstGeom prst="triangle">
              <a:avLst>
                <a:gd name="adj" fmla="val 50000"/>
              </a:avLst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AutoShape 17" descr="5%">
              <a:extLst>
                <a:ext uri="{FF2B5EF4-FFF2-40B4-BE49-F238E27FC236}">
                  <a16:creationId xmlns:a16="http://schemas.microsoft.com/office/drawing/2014/main" id="{5FA60199-7677-484D-BAC6-92849F44E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4196606"/>
              <a:ext cx="1150938" cy="1152525"/>
            </a:xfrm>
            <a:prstGeom prst="triangle">
              <a:avLst>
                <a:gd name="adj" fmla="val 50000"/>
              </a:avLst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742382" y="6261913"/>
            <a:ext cx="3827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200" dirty="0" smtClean="0"/>
              <a:t>Source:  British Nutrition Foundation </a:t>
            </a:r>
            <a:endParaRPr lang="zh-HK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8202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5390</TotalTime>
  <Words>886</Words>
  <Application>Microsoft Office PowerPoint</Application>
  <PresentationFormat>如螢幕大小 (4:3)</PresentationFormat>
  <Paragraphs>95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6" baseType="lpstr">
      <vt:lpstr>新細明體</vt:lpstr>
      <vt:lpstr>Arial</vt:lpstr>
      <vt:lpstr>Calibri</vt:lpstr>
      <vt:lpstr>Century Gothic</vt:lpstr>
      <vt:lpstr>Office Theme</vt:lpstr>
      <vt:lpstr>Nutrition and Health</vt:lpstr>
      <vt:lpstr>Introduction</vt:lpstr>
      <vt:lpstr>United Kingdom Dietary Reference Values</vt:lpstr>
      <vt:lpstr>Dietary Reference Values</vt:lpstr>
      <vt:lpstr>Dietary Reference Values - Types</vt:lpstr>
      <vt:lpstr>Dietary Reference Values – Estimated Average Requirement</vt:lpstr>
      <vt:lpstr>Dietary Reference Values – Estimated Average Requirement</vt:lpstr>
      <vt:lpstr>Dietary Reference Values – Reference Nutrient Intake </vt:lpstr>
      <vt:lpstr>Dietary Reference Values – Reference Nutrient Intake</vt:lpstr>
      <vt:lpstr>Dietary Reference Values – Lower Reference Nutrient Intake</vt:lpstr>
      <vt:lpstr>Dietary Reference Values – Lower Reference Nutrient Intake</vt:lpstr>
      <vt:lpstr>Dietary Reference Values - Safe Intake</vt:lpstr>
      <vt:lpstr>China  Dietary Reference Intake </vt:lpstr>
      <vt:lpstr>Dietary Reference Intakes</vt:lpstr>
      <vt:lpstr>Dietary Reference Intakes  - Types</vt:lpstr>
      <vt:lpstr>Relationship of Dietary Reference Intakes to Risk of Nutrient Inadequacy and Risk of Adverse Health Effects </vt:lpstr>
      <vt:lpstr>Dietary Reference Intakes –  Estimated Average Requirement</vt:lpstr>
      <vt:lpstr>Dietary Reference Intakes – Recommended Nutrient Intake</vt:lpstr>
      <vt:lpstr>Dietary Reference Intakes – Tolerable Upper Intake Level</vt:lpstr>
      <vt:lpstr>Dietary Reference Intakes –  Adequate Intake</vt:lpstr>
      <vt:lpstr>References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</dc:title>
  <dc:creator>Ng Yu Ching Ivy</dc:creator>
  <cp:lastModifiedBy>POON, Suk-mei Cindy</cp:lastModifiedBy>
  <cp:revision>536</cp:revision>
  <cp:lastPrinted>2018-12-28T04:17:15Z</cp:lastPrinted>
  <dcterms:created xsi:type="dcterms:W3CDTF">2018-10-08T07:48:39Z</dcterms:created>
  <dcterms:modified xsi:type="dcterms:W3CDTF">2021-09-16T06:51:05Z</dcterms:modified>
</cp:coreProperties>
</file>