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Lst>
  <p:notesMasterIdLst>
    <p:notesMasterId r:id="rId47"/>
  </p:notesMasterIdLst>
  <p:handoutMasterIdLst>
    <p:handoutMasterId r:id="rId48"/>
  </p:handoutMasterIdLst>
  <p:sldIdLst>
    <p:sldId id="258" r:id="rId2"/>
    <p:sldId id="261" r:id="rId3"/>
    <p:sldId id="263" r:id="rId4"/>
    <p:sldId id="264" r:id="rId5"/>
    <p:sldId id="265" r:id="rId6"/>
    <p:sldId id="267" r:id="rId7"/>
    <p:sldId id="268" r:id="rId8"/>
    <p:sldId id="269" r:id="rId9"/>
    <p:sldId id="306" r:id="rId10"/>
    <p:sldId id="305" r:id="rId11"/>
    <p:sldId id="307" r:id="rId12"/>
    <p:sldId id="270" r:id="rId13"/>
    <p:sldId id="271" r:id="rId14"/>
    <p:sldId id="272" r:id="rId15"/>
    <p:sldId id="273" r:id="rId16"/>
    <p:sldId id="274" r:id="rId17"/>
    <p:sldId id="308" r:id="rId18"/>
    <p:sldId id="275" r:id="rId19"/>
    <p:sldId id="302"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1" r:id="rId44"/>
    <p:sldId id="299" r:id="rId45"/>
    <p:sldId id="300" r:id="rId46"/>
  </p:sldIdLst>
  <p:sldSz cx="9144000" cy="6858000" type="screen4x3"/>
  <p:notesSz cx="6797675" cy="9928225"/>
  <p:defaultTextStyle>
    <a:defPPr>
      <a:defRPr lang="en-GB"/>
    </a:defPPr>
    <a:lvl1pPr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072"/>
    <a:srgbClr val="575757"/>
    <a:srgbClr val="000000"/>
    <a:srgbClr val="FFFFFF"/>
    <a:srgbClr val="BBE0E3"/>
    <a:srgbClr val="008080"/>
    <a:srgbClr val="99CCFF"/>
    <a:srgbClr val="5F5F5F"/>
    <a:srgbClr val="B5D2AC"/>
    <a:srgbClr val="F6E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964" autoAdjust="0"/>
  </p:normalViewPr>
  <p:slideViewPr>
    <p:cSldViewPr>
      <p:cViewPr varScale="1">
        <p:scale>
          <a:sx n="88" d="100"/>
          <a:sy n="88" d="100"/>
        </p:scale>
        <p:origin x="84" y="930"/>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183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31175-E9B2-4CC8-8F46-D7DFB6644A07}"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n-GB"/>
        </a:p>
      </dgm:t>
    </dgm:pt>
    <dgm:pt modelId="{E9E7689B-DF4C-4CA7-B551-1B4A745928D1}">
      <dgm:prSet phldrT="[Text]"/>
      <dgm:spPr/>
      <dgm:t>
        <a:bodyPr/>
        <a:lstStyle/>
        <a:p>
          <a:r>
            <a:rPr lang="en-US" smtClean="0">
              <a:latin typeface="Arial Black" pitchFamily="34" charset="0"/>
            </a:rPr>
            <a:t>1</a:t>
          </a:r>
          <a:endParaRPr lang="en-GB" dirty="0">
            <a:latin typeface="Arial Black" pitchFamily="34" charset="0"/>
          </a:endParaRPr>
        </a:p>
      </dgm:t>
    </dgm:pt>
    <dgm:pt modelId="{2EE9F66C-717A-40A4-B678-419530E84C75}" type="parTrans" cxnId="{09F98212-685A-44A8-9464-D4FB6D455910}">
      <dgm:prSet/>
      <dgm:spPr/>
      <dgm:t>
        <a:bodyPr/>
        <a:lstStyle/>
        <a:p>
          <a:endParaRPr lang="en-GB">
            <a:solidFill>
              <a:schemeClr val="bg1">
                <a:lumMod val="25000"/>
              </a:schemeClr>
            </a:solidFill>
            <a:latin typeface="Arial Black" pitchFamily="34" charset="0"/>
          </a:endParaRPr>
        </a:p>
      </dgm:t>
    </dgm:pt>
    <dgm:pt modelId="{D02ABA06-6795-40D3-941B-B1B3FC28C237}" type="sibTrans" cxnId="{09F98212-685A-44A8-9464-D4FB6D455910}">
      <dgm:prSet/>
      <dgm:spPr/>
      <dgm:t>
        <a:bodyPr/>
        <a:lstStyle/>
        <a:p>
          <a:endParaRPr lang="en-GB">
            <a:solidFill>
              <a:schemeClr val="bg1">
                <a:lumMod val="25000"/>
              </a:schemeClr>
            </a:solidFill>
            <a:latin typeface="Arial Black" pitchFamily="34" charset="0"/>
          </a:endParaRPr>
        </a:p>
      </dgm:t>
    </dgm:pt>
    <dgm:pt modelId="{9C575C57-8407-4EAE-B6A4-36D7426587E0}">
      <dgm:prSet phldrT="[Text]"/>
      <dgm:spPr/>
      <dgm:t>
        <a:bodyPr/>
        <a:lstStyle/>
        <a:p>
          <a:r>
            <a:rPr lang="en-GB" dirty="0" smtClean="0">
              <a:latin typeface="Arial Black" pitchFamily="34" charset="0"/>
            </a:rPr>
            <a:t>Assess your financial status</a:t>
          </a:r>
          <a:endParaRPr lang="en-GB" dirty="0">
            <a:latin typeface="Arial Black" pitchFamily="34" charset="0"/>
          </a:endParaRPr>
        </a:p>
      </dgm:t>
    </dgm:pt>
    <dgm:pt modelId="{BDC63691-9E98-44FD-A8C4-1EBCC49FAB5E}" type="parTrans" cxnId="{1B87F8CB-CDA1-4459-86D0-5198BB32A287}">
      <dgm:prSet/>
      <dgm:spPr/>
      <dgm:t>
        <a:bodyPr/>
        <a:lstStyle/>
        <a:p>
          <a:endParaRPr lang="en-GB">
            <a:solidFill>
              <a:schemeClr val="bg1">
                <a:lumMod val="25000"/>
              </a:schemeClr>
            </a:solidFill>
            <a:latin typeface="Arial Black" pitchFamily="34" charset="0"/>
          </a:endParaRPr>
        </a:p>
      </dgm:t>
    </dgm:pt>
    <dgm:pt modelId="{305CB417-5DC6-4536-9FED-9784606B6C0B}" type="sibTrans" cxnId="{1B87F8CB-CDA1-4459-86D0-5198BB32A287}">
      <dgm:prSet/>
      <dgm:spPr/>
      <dgm:t>
        <a:bodyPr/>
        <a:lstStyle/>
        <a:p>
          <a:endParaRPr lang="en-GB">
            <a:solidFill>
              <a:schemeClr val="bg1">
                <a:lumMod val="25000"/>
              </a:schemeClr>
            </a:solidFill>
            <a:latin typeface="Arial Black" pitchFamily="34" charset="0"/>
          </a:endParaRPr>
        </a:p>
      </dgm:t>
    </dgm:pt>
    <dgm:pt modelId="{4A71D924-94C1-4A36-8059-016A22C2D00B}">
      <dgm:prSet phldrT="[Text]"/>
      <dgm:spPr/>
      <dgm:t>
        <a:bodyPr/>
        <a:lstStyle/>
        <a:p>
          <a:r>
            <a:rPr lang="en-US" smtClean="0">
              <a:latin typeface="Arial Black" pitchFamily="34" charset="0"/>
            </a:rPr>
            <a:t>2</a:t>
          </a:r>
          <a:endParaRPr lang="en-GB" dirty="0">
            <a:latin typeface="Arial Black" pitchFamily="34" charset="0"/>
          </a:endParaRPr>
        </a:p>
      </dgm:t>
    </dgm:pt>
    <dgm:pt modelId="{DF520798-7EA1-41C0-94BD-BC8542D2BED0}" type="parTrans" cxnId="{D9CB5E3E-6342-4E09-90E7-AC25EC1E0AD4}">
      <dgm:prSet/>
      <dgm:spPr/>
      <dgm:t>
        <a:bodyPr/>
        <a:lstStyle/>
        <a:p>
          <a:endParaRPr lang="en-GB">
            <a:solidFill>
              <a:schemeClr val="bg1">
                <a:lumMod val="25000"/>
              </a:schemeClr>
            </a:solidFill>
            <a:latin typeface="Arial Black" pitchFamily="34" charset="0"/>
          </a:endParaRPr>
        </a:p>
      </dgm:t>
    </dgm:pt>
    <dgm:pt modelId="{4DF1E8DD-FAAC-4023-B5C0-83BFC3CB95C3}" type="sibTrans" cxnId="{D9CB5E3E-6342-4E09-90E7-AC25EC1E0AD4}">
      <dgm:prSet/>
      <dgm:spPr/>
      <dgm:t>
        <a:bodyPr/>
        <a:lstStyle/>
        <a:p>
          <a:endParaRPr lang="en-GB">
            <a:solidFill>
              <a:schemeClr val="bg1">
                <a:lumMod val="25000"/>
              </a:schemeClr>
            </a:solidFill>
            <a:latin typeface="Arial Black" pitchFamily="34" charset="0"/>
          </a:endParaRPr>
        </a:p>
      </dgm:t>
    </dgm:pt>
    <dgm:pt modelId="{C7223D7C-8394-4D0B-9F01-7A3CAC45F775}">
      <dgm:prSet phldrT="[Text]"/>
      <dgm:spPr/>
      <dgm:t>
        <a:bodyPr/>
        <a:lstStyle/>
        <a:p>
          <a:r>
            <a:rPr lang="en-GB" smtClean="0">
              <a:latin typeface="Arial Black" pitchFamily="34" charset="0"/>
            </a:rPr>
            <a:t>Create a budget</a:t>
          </a:r>
          <a:endParaRPr lang="en-GB" dirty="0">
            <a:latin typeface="Arial Black" pitchFamily="34" charset="0"/>
          </a:endParaRPr>
        </a:p>
      </dgm:t>
    </dgm:pt>
    <dgm:pt modelId="{A34263A5-69B5-492E-9BAB-76B8B581E3BD}" type="parTrans" cxnId="{6DB2267B-B7C4-4493-9952-DD73C9ABAAE7}">
      <dgm:prSet/>
      <dgm:spPr/>
      <dgm:t>
        <a:bodyPr/>
        <a:lstStyle/>
        <a:p>
          <a:endParaRPr lang="en-GB">
            <a:solidFill>
              <a:schemeClr val="bg1">
                <a:lumMod val="25000"/>
              </a:schemeClr>
            </a:solidFill>
            <a:latin typeface="Arial Black" pitchFamily="34" charset="0"/>
          </a:endParaRPr>
        </a:p>
      </dgm:t>
    </dgm:pt>
    <dgm:pt modelId="{1A268024-FE5E-472D-AEB9-367F686309A3}" type="sibTrans" cxnId="{6DB2267B-B7C4-4493-9952-DD73C9ABAAE7}">
      <dgm:prSet/>
      <dgm:spPr/>
      <dgm:t>
        <a:bodyPr/>
        <a:lstStyle/>
        <a:p>
          <a:endParaRPr lang="en-GB">
            <a:solidFill>
              <a:schemeClr val="bg1">
                <a:lumMod val="25000"/>
              </a:schemeClr>
            </a:solidFill>
            <a:latin typeface="Arial Black" pitchFamily="34" charset="0"/>
          </a:endParaRPr>
        </a:p>
      </dgm:t>
    </dgm:pt>
    <dgm:pt modelId="{F9FAD081-B951-420C-8766-D92B141918B6}">
      <dgm:prSet phldrT="[Text]"/>
      <dgm:spPr/>
      <dgm:t>
        <a:bodyPr/>
        <a:lstStyle/>
        <a:p>
          <a:r>
            <a:rPr lang="en-US" smtClean="0">
              <a:latin typeface="Arial Black" pitchFamily="34" charset="0"/>
            </a:rPr>
            <a:t>3</a:t>
          </a:r>
          <a:endParaRPr lang="en-GB" dirty="0">
            <a:latin typeface="Arial Black" pitchFamily="34" charset="0"/>
          </a:endParaRPr>
        </a:p>
      </dgm:t>
    </dgm:pt>
    <dgm:pt modelId="{235301EE-E480-4C2B-8740-C6013A464DBC}" type="parTrans" cxnId="{E95F9A35-9907-49FF-A3B5-C91C860A7A7D}">
      <dgm:prSet/>
      <dgm:spPr/>
      <dgm:t>
        <a:bodyPr/>
        <a:lstStyle/>
        <a:p>
          <a:endParaRPr lang="en-GB">
            <a:solidFill>
              <a:schemeClr val="bg1">
                <a:lumMod val="25000"/>
              </a:schemeClr>
            </a:solidFill>
            <a:latin typeface="Arial Black" pitchFamily="34" charset="0"/>
          </a:endParaRPr>
        </a:p>
      </dgm:t>
    </dgm:pt>
    <dgm:pt modelId="{6BAFF091-0F88-4B67-BC3E-EAA157CC566B}" type="sibTrans" cxnId="{E95F9A35-9907-49FF-A3B5-C91C860A7A7D}">
      <dgm:prSet/>
      <dgm:spPr/>
      <dgm:t>
        <a:bodyPr/>
        <a:lstStyle/>
        <a:p>
          <a:endParaRPr lang="en-GB">
            <a:solidFill>
              <a:schemeClr val="bg1">
                <a:lumMod val="25000"/>
              </a:schemeClr>
            </a:solidFill>
            <a:latin typeface="Arial Black" pitchFamily="34" charset="0"/>
          </a:endParaRPr>
        </a:p>
      </dgm:t>
    </dgm:pt>
    <dgm:pt modelId="{D07132CE-17A6-4799-83BD-175CE672C3E6}">
      <dgm:prSet phldrT="[Text]"/>
      <dgm:spPr/>
      <dgm:t>
        <a:bodyPr/>
        <a:lstStyle/>
        <a:p>
          <a:r>
            <a:rPr lang="en-US" dirty="0" smtClean="0">
              <a:latin typeface="Arial Black" pitchFamily="34" charset="0"/>
            </a:rPr>
            <a:t>Set your financial goals</a:t>
          </a:r>
          <a:endParaRPr lang="en-GB" dirty="0">
            <a:latin typeface="Arial Black" pitchFamily="34" charset="0"/>
          </a:endParaRPr>
        </a:p>
      </dgm:t>
    </dgm:pt>
    <dgm:pt modelId="{0B5BA057-C68D-40BB-A74D-D2FB7C43E419}" type="parTrans" cxnId="{272F8B50-D3E6-429C-8265-F6BB1576229C}">
      <dgm:prSet/>
      <dgm:spPr/>
      <dgm:t>
        <a:bodyPr/>
        <a:lstStyle/>
        <a:p>
          <a:endParaRPr lang="en-GB">
            <a:solidFill>
              <a:schemeClr val="bg1">
                <a:lumMod val="25000"/>
              </a:schemeClr>
            </a:solidFill>
            <a:latin typeface="Arial Black" pitchFamily="34" charset="0"/>
          </a:endParaRPr>
        </a:p>
      </dgm:t>
    </dgm:pt>
    <dgm:pt modelId="{F7B3D3CB-D1D0-4BCE-B47D-950CFA01837A}" type="sibTrans" cxnId="{272F8B50-D3E6-429C-8265-F6BB1576229C}">
      <dgm:prSet/>
      <dgm:spPr/>
      <dgm:t>
        <a:bodyPr/>
        <a:lstStyle/>
        <a:p>
          <a:endParaRPr lang="en-GB">
            <a:solidFill>
              <a:schemeClr val="bg1">
                <a:lumMod val="25000"/>
              </a:schemeClr>
            </a:solidFill>
            <a:latin typeface="Arial Black" pitchFamily="34" charset="0"/>
          </a:endParaRPr>
        </a:p>
      </dgm:t>
    </dgm:pt>
    <dgm:pt modelId="{456E292F-5BEC-490D-8423-A4CC7402EA91}">
      <dgm:prSet phldrT="[Text]"/>
      <dgm:spPr/>
      <dgm:t>
        <a:bodyPr/>
        <a:lstStyle/>
        <a:p>
          <a:r>
            <a:rPr lang="en-US" smtClean="0">
              <a:latin typeface="Arial Black" pitchFamily="34" charset="0"/>
            </a:rPr>
            <a:t>4</a:t>
          </a:r>
          <a:endParaRPr lang="en-GB" dirty="0">
            <a:latin typeface="Arial Black" pitchFamily="34" charset="0"/>
          </a:endParaRPr>
        </a:p>
      </dgm:t>
    </dgm:pt>
    <dgm:pt modelId="{2C4B0AF2-B3CC-404A-B76F-5B741D28C895}" type="parTrans" cxnId="{4C9C901B-1AEE-46F1-9BF8-2A559F0B8950}">
      <dgm:prSet/>
      <dgm:spPr/>
      <dgm:t>
        <a:bodyPr/>
        <a:lstStyle/>
        <a:p>
          <a:endParaRPr lang="en-GB">
            <a:solidFill>
              <a:schemeClr val="bg1">
                <a:lumMod val="25000"/>
              </a:schemeClr>
            </a:solidFill>
            <a:latin typeface="Arial Black" pitchFamily="34" charset="0"/>
          </a:endParaRPr>
        </a:p>
      </dgm:t>
    </dgm:pt>
    <dgm:pt modelId="{63041A0C-2437-4062-8625-D25D4095C7FE}" type="sibTrans" cxnId="{4C9C901B-1AEE-46F1-9BF8-2A559F0B8950}">
      <dgm:prSet/>
      <dgm:spPr/>
      <dgm:t>
        <a:bodyPr/>
        <a:lstStyle/>
        <a:p>
          <a:endParaRPr lang="en-GB">
            <a:solidFill>
              <a:schemeClr val="bg1">
                <a:lumMod val="25000"/>
              </a:schemeClr>
            </a:solidFill>
            <a:latin typeface="Arial Black" pitchFamily="34" charset="0"/>
          </a:endParaRPr>
        </a:p>
      </dgm:t>
    </dgm:pt>
    <dgm:pt modelId="{28BE731A-7725-40DA-8E32-5E9B1ED1CF81}">
      <dgm:prSet phldrT="[Text]"/>
      <dgm:spPr/>
      <dgm:t>
        <a:bodyPr/>
        <a:lstStyle/>
        <a:p>
          <a:r>
            <a:rPr lang="en-US" smtClean="0">
              <a:latin typeface="Arial Black" pitchFamily="34" charset="0"/>
            </a:rPr>
            <a:t>5</a:t>
          </a:r>
          <a:endParaRPr lang="en-GB" dirty="0">
            <a:latin typeface="Arial Black" pitchFamily="34" charset="0"/>
          </a:endParaRPr>
        </a:p>
      </dgm:t>
    </dgm:pt>
    <dgm:pt modelId="{0C8C6702-0EC4-4DC1-A842-9CAF8B0006B8}" type="parTrans" cxnId="{617A9DE2-2AF2-4E0D-A9BD-2C7049129351}">
      <dgm:prSet/>
      <dgm:spPr/>
      <dgm:t>
        <a:bodyPr/>
        <a:lstStyle/>
        <a:p>
          <a:endParaRPr lang="en-GB">
            <a:solidFill>
              <a:schemeClr val="bg1">
                <a:lumMod val="25000"/>
              </a:schemeClr>
            </a:solidFill>
            <a:latin typeface="Arial Black" pitchFamily="34" charset="0"/>
          </a:endParaRPr>
        </a:p>
      </dgm:t>
    </dgm:pt>
    <dgm:pt modelId="{18D81D10-87D2-453D-9FFC-BDC4D35D5E90}" type="sibTrans" cxnId="{617A9DE2-2AF2-4E0D-A9BD-2C7049129351}">
      <dgm:prSet/>
      <dgm:spPr/>
      <dgm:t>
        <a:bodyPr/>
        <a:lstStyle/>
        <a:p>
          <a:endParaRPr lang="en-GB">
            <a:solidFill>
              <a:schemeClr val="bg1">
                <a:lumMod val="25000"/>
              </a:schemeClr>
            </a:solidFill>
            <a:latin typeface="Arial Black" pitchFamily="34" charset="0"/>
          </a:endParaRPr>
        </a:p>
      </dgm:t>
    </dgm:pt>
    <dgm:pt modelId="{0460B7C3-4156-4EF8-B200-B54F3A86290B}">
      <dgm:prSet phldrT="[Text]"/>
      <dgm:spPr/>
      <dgm:t>
        <a:bodyPr/>
        <a:lstStyle/>
        <a:p>
          <a:r>
            <a:rPr lang="en-US" smtClean="0">
              <a:latin typeface="Arial Black" pitchFamily="34" charset="0"/>
            </a:rPr>
            <a:t>6</a:t>
          </a:r>
          <a:endParaRPr lang="en-GB" dirty="0">
            <a:latin typeface="Arial Black" pitchFamily="34" charset="0"/>
          </a:endParaRPr>
        </a:p>
      </dgm:t>
    </dgm:pt>
    <dgm:pt modelId="{2520DBA3-BE29-4F96-A469-F9D659DE98D8}" type="parTrans" cxnId="{69EBAD15-E8BA-4FD7-94F3-55C1FE8D8A60}">
      <dgm:prSet/>
      <dgm:spPr/>
      <dgm:t>
        <a:bodyPr/>
        <a:lstStyle/>
        <a:p>
          <a:endParaRPr lang="en-GB">
            <a:solidFill>
              <a:schemeClr val="bg1">
                <a:lumMod val="25000"/>
              </a:schemeClr>
            </a:solidFill>
            <a:latin typeface="Arial Black" pitchFamily="34" charset="0"/>
          </a:endParaRPr>
        </a:p>
      </dgm:t>
    </dgm:pt>
    <dgm:pt modelId="{B03C87D2-4C8F-43BA-B5F6-F20C01ACC221}" type="sibTrans" cxnId="{69EBAD15-E8BA-4FD7-94F3-55C1FE8D8A60}">
      <dgm:prSet/>
      <dgm:spPr/>
      <dgm:t>
        <a:bodyPr/>
        <a:lstStyle/>
        <a:p>
          <a:endParaRPr lang="en-GB">
            <a:solidFill>
              <a:schemeClr val="bg1">
                <a:lumMod val="25000"/>
              </a:schemeClr>
            </a:solidFill>
            <a:latin typeface="Arial Black" pitchFamily="34" charset="0"/>
          </a:endParaRPr>
        </a:p>
      </dgm:t>
    </dgm:pt>
    <dgm:pt modelId="{4BBF5563-224F-479F-BD57-72BD1265B8F6}">
      <dgm:prSet/>
      <dgm:spPr/>
      <dgm:t>
        <a:bodyPr/>
        <a:lstStyle/>
        <a:p>
          <a:r>
            <a:rPr lang="en-GB" smtClean="0">
              <a:latin typeface="Arial Black" pitchFamily="34" charset="0"/>
            </a:rPr>
            <a:t>Know your risk tolerance</a:t>
          </a:r>
          <a:endParaRPr lang="en-GB" dirty="0">
            <a:latin typeface="Arial Black" pitchFamily="34" charset="0"/>
          </a:endParaRPr>
        </a:p>
      </dgm:t>
    </dgm:pt>
    <dgm:pt modelId="{02A100A1-85DD-4E53-B8A2-9A1BD806E879}" type="parTrans" cxnId="{39AF5474-7C10-4702-B95A-776B78B5F957}">
      <dgm:prSet/>
      <dgm:spPr/>
      <dgm:t>
        <a:bodyPr/>
        <a:lstStyle/>
        <a:p>
          <a:endParaRPr lang="en-GB">
            <a:solidFill>
              <a:schemeClr val="bg1">
                <a:lumMod val="25000"/>
              </a:schemeClr>
            </a:solidFill>
            <a:latin typeface="Arial Black" pitchFamily="34" charset="0"/>
          </a:endParaRPr>
        </a:p>
      </dgm:t>
    </dgm:pt>
    <dgm:pt modelId="{CFBE7F66-DB5E-448E-A2E5-6AE298E7C3E3}" type="sibTrans" cxnId="{39AF5474-7C10-4702-B95A-776B78B5F957}">
      <dgm:prSet/>
      <dgm:spPr/>
      <dgm:t>
        <a:bodyPr/>
        <a:lstStyle/>
        <a:p>
          <a:endParaRPr lang="en-GB">
            <a:solidFill>
              <a:schemeClr val="bg1">
                <a:lumMod val="25000"/>
              </a:schemeClr>
            </a:solidFill>
            <a:latin typeface="Arial Black" pitchFamily="34" charset="0"/>
          </a:endParaRPr>
        </a:p>
      </dgm:t>
    </dgm:pt>
    <dgm:pt modelId="{52E6833F-B81F-42D6-B495-9C114E709B77}">
      <dgm:prSet/>
      <dgm:spPr/>
      <dgm:t>
        <a:bodyPr/>
        <a:lstStyle/>
        <a:p>
          <a:r>
            <a:rPr lang="en-US" smtClean="0">
              <a:latin typeface="Arial Black" pitchFamily="34" charset="0"/>
            </a:rPr>
            <a:t>Work out and implement a basic financial plan</a:t>
          </a:r>
          <a:endParaRPr lang="en-GB" dirty="0">
            <a:latin typeface="Arial Black" pitchFamily="34" charset="0"/>
          </a:endParaRPr>
        </a:p>
      </dgm:t>
    </dgm:pt>
    <dgm:pt modelId="{B8D4857D-FF00-404F-83AC-DAC365BD1E03}" type="parTrans" cxnId="{AE25473E-B5C3-42AB-AC92-B93BEC27FDF2}">
      <dgm:prSet/>
      <dgm:spPr/>
      <dgm:t>
        <a:bodyPr/>
        <a:lstStyle/>
        <a:p>
          <a:endParaRPr lang="en-GB">
            <a:solidFill>
              <a:schemeClr val="bg1">
                <a:lumMod val="25000"/>
              </a:schemeClr>
            </a:solidFill>
            <a:latin typeface="Arial Black" pitchFamily="34" charset="0"/>
          </a:endParaRPr>
        </a:p>
      </dgm:t>
    </dgm:pt>
    <dgm:pt modelId="{402C8148-A7A2-4B1B-89FA-F0650AC4E3FB}" type="sibTrans" cxnId="{AE25473E-B5C3-42AB-AC92-B93BEC27FDF2}">
      <dgm:prSet/>
      <dgm:spPr/>
      <dgm:t>
        <a:bodyPr/>
        <a:lstStyle/>
        <a:p>
          <a:endParaRPr lang="en-GB">
            <a:solidFill>
              <a:schemeClr val="bg1">
                <a:lumMod val="25000"/>
              </a:schemeClr>
            </a:solidFill>
            <a:latin typeface="Arial Black" pitchFamily="34" charset="0"/>
          </a:endParaRPr>
        </a:p>
      </dgm:t>
    </dgm:pt>
    <dgm:pt modelId="{E3408036-9315-43C1-8773-09AFCF22A5D3}">
      <dgm:prSet/>
      <dgm:spPr/>
      <dgm:t>
        <a:bodyPr/>
        <a:lstStyle/>
        <a:p>
          <a:r>
            <a:rPr lang="en-US" dirty="0" smtClean="0">
              <a:latin typeface="Arial Black" pitchFamily="34" charset="0"/>
            </a:rPr>
            <a:t>Review and adjust your financial plan regularly</a:t>
          </a:r>
          <a:endParaRPr lang="en-GB" dirty="0">
            <a:latin typeface="Arial Black" pitchFamily="34" charset="0"/>
          </a:endParaRPr>
        </a:p>
      </dgm:t>
    </dgm:pt>
    <dgm:pt modelId="{3F87AC8A-9D57-498D-8A79-09E3B39EFDF2}" type="parTrans" cxnId="{2DDF56A2-6185-4FE6-AD23-3D9C828EEC8C}">
      <dgm:prSet/>
      <dgm:spPr/>
      <dgm:t>
        <a:bodyPr/>
        <a:lstStyle/>
        <a:p>
          <a:endParaRPr lang="en-GB">
            <a:solidFill>
              <a:schemeClr val="bg1">
                <a:lumMod val="25000"/>
              </a:schemeClr>
            </a:solidFill>
            <a:latin typeface="Arial Black" pitchFamily="34" charset="0"/>
          </a:endParaRPr>
        </a:p>
      </dgm:t>
    </dgm:pt>
    <dgm:pt modelId="{A6FDD0C7-3BCE-4469-AD8B-7A670B60FEBE}" type="sibTrans" cxnId="{2DDF56A2-6185-4FE6-AD23-3D9C828EEC8C}">
      <dgm:prSet/>
      <dgm:spPr/>
      <dgm:t>
        <a:bodyPr/>
        <a:lstStyle/>
        <a:p>
          <a:endParaRPr lang="en-GB">
            <a:solidFill>
              <a:schemeClr val="bg1">
                <a:lumMod val="25000"/>
              </a:schemeClr>
            </a:solidFill>
            <a:latin typeface="Arial Black" pitchFamily="34" charset="0"/>
          </a:endParaRPr>
        </a:p>
      </dgm:t>
    </dgm:pt>
    <dgm:pt modelId="{472C14A7-04AF-4E2D-BEF5-C46F99CA1EFE}" type="pres">
      <dgm:prSet presAssocID="{7BA31175-E9B2-4CC8-8F46-D7DFB6644A07}" presName="linearFlow" presStyleCnt="0">
        <dgm:presLayoutVars>
          <dgm:dir/>
          <dgm:animLvl val="lvl"/>
          <dgm:resizeHandles val="exact"/>
        </dgm:presLayoutVars>
      </dgm:prSet>
      <dgm:spPr/>
      <dgm:t>
        <a:bodyPr/>
        <a:lstStyle/>
        <a:p>
          <a:endParaRPr lang="en-GB"/>
        </a:p>
      </dgm:t>
    </dgm:pt>
    <dgm:pt modelId="{F79D5863-AF85-48E7-BFCF-502FF6E2F1AB}" type="pres">
      <dgm:prSet presAssocID="{E9E7689B-DF4C-4CA7-B551-1B4A745928D1}" presName="composite" presStyleCnt="0"/>
      <dgm:spPr/>
      <dgm:t>
        <a:bodyPr/>
        <a:lstStyle/>
        <a:p>
          <a:endParaRPr lang="en-GB"/>
        </a:p>
      </dgm:t>
    </dgm:pt>
    <dgm:pt modelId="{9C78ACBF-0BCA-464C-A02E-449332E8A26B}" type="pres">
      <dgm:prSet presAssocID="{E9E7689B-DF4C-4CA7-B551-1B4A745928D1}" presName="parentText" presStyleLbl="alignNode1" presStyleIdx="0" presStyleCnt="6">
        <dgm:presLayoutVars>
          <dgm:chMax val="1"/>
          <dgm:bulletEnabled val="1"/>
        </dgm:presLayoutVars>
      </dgm:prSet>
      <dgm:spPr/>
      <dgm:t>
        <a:bodyPr/>
        <a:lstStyle/>
        <a:p>
          <a:endParaRPr lang="en-GB"/>
        </a:p>
      </dgm:t>
    </dgm:pt>
    <dgm:pt modelId="{0906AE7C-4CFD-4B3D-8CFD-FCF73CE0514D}" type="pres">
      <dgm:prSet presAssocID="{E9E7689B-DF4C-4CA7-B551-1B4A745928D1}" presName="descendantText" presStyleLbl="alignAcc1" presStyleIdx="0" presStyleCnt="6">
        <dgm:presLayoutVars>
          <dgm:bulletEnabled val="1"/>
        </dgm:presLayoutVars>
      </dgm:prSet>
      <dgm:spPr/>
      <dgm:t>
        <a:bodyPr/>
        <a:lstStyle/>
        <a:p>
          <a:endParaRPr lang="en-GB"/>
        </a:p>
      </dgm:t>
    </dgm:pt>
    <dgm:pt modelId="{8EF3A270-5001-4221-8143-52A4FFD771EB}" type="pres">
      <dgm:prSet presAssocID="{D02ABA06-6795-40D3-941B-B1B3FC28C237}" presName="sp" presStyleCnt="0"/>
      <dgm:spPr/>
      <dgm:t>
        <a:bodyPr/>
        <a:lstStyle/>
        <a:p>
          <a:endParaRPr lang="en-GB"/>
        </a:p>
      </dgm:t>
    </dgm:pt>
    <dgm:pt modelId="{8B771F47-9BBF-4AD0-BB78-EFAD608237A5}" type="pres">
      <dgm:prSet presAssocID="{4A71D924-94C1-4A36-8059-016A22C2D00B}" presName="composite" presStyleCnt="0"/>
      <dgm:spPr/>
      <dgm:t>
        <a:bodyPr/>
        <a:lstStyle/>
        <a:p>
          <a:endParaRPr lang="en-GB"/>
        </a:p>
      </dgm:t>
    </dgm:pt>
    <dgm:pt modelId="{77CD0AE0-281B-43F0-8DC8-8864BA7366B5}" type="pres">
      <dgm:prSet presAssocID="{4A71D924-94C1-4A36-8059-016A22C2D00B}" presName="parentText" presStyleLbl="alignNode1" presStyleIdx="1" presStyleCnt="6">
        <dgm:presLayoutVars>
          <dgm:chMax val="1"/>
          <dgm:bulletEnabled val="1"/>
        </dgm:presLayoutVars>
      </dgm:prSet>
      <dgm:spPr/>
      <dgm:t>
        <a:bodyPr/>
        <a:lstStyle/>
        <a:p>
          <a:endParaRPr lang="en-GB"/>
        </a:p>
      </dgm:t>
    </dgm:pt>
    <dgm:pt modelId="{F5BD25ED-8983-4077-A764-EF8A85260668}" type="pres">
      <dgm:prSet presAssocID="{4A71D924-94C1-4A36-8059-016A22C2D00B}" presName="descendantText" presStyleLbl="alignAcc1" presStyleIdx="1" presStyleCnt="6">
        <dgm:presLayoutVars>
          <dgm:bulletEnabled val="1"/>
        </dgm:presLayoutVars>
      </dgm:prSet>
      <dgm:spPr/>
      <dgm:t>
        <a:bodyPr/>
        <a:lstStyle/>
        <a:p>
          <a:endParaRPr lang="en-GB"/>
        </a:p>
      </dgm:t>
    </dgm:pt>
    <dgm:pt modelId="{623E0D94-ADB2-4246-A6DE-11F591ABD653}" type="pres">
      <dgm:prSet presAssocID="{4DF1E8DD-FAAC-4023-B5C0-83BFC3CB95C3}" presName="sp" presStyleCnt="0"/>
      <dgm:spPr/>
      <dgm:t>
        <a:bodyPr/>
        <a:lstStyle/>
        <a:p>
          <a:endParaRPr lang="en-GB"/>
        </a:p>
      </dgm:t>
    </dgm:pt>
    <dgm:pt modelId="{9E814094-816E-4B93-B24C-814EBFF173BD}" type="pres">
      <dgm:prSet presAssocID="{F9FAD081-B951-420C-8766-D92B141918B6}" presName="composite" presStyleCnt="0"/>
      <dgm:spPr/>
      <dgm:t>
        <a:bodyPr/>
        <a:lstStyle/>
        <a:p>
          <a:endParaRPr lang="en-GB"/>
        </a:p>
      </dgm:t>
    </dgm:pt>
    <dgm:pt modelId="{0ED88F11-6B5B-4724-BC2C-E4ABCF52F582}" type="pres">
      <dgm:prSet presAssocID="{F9FAD081-B951-420C-8766-D92B141918B6}" presName="parentText" presStyleLbl="alignNode1" presStyleIdx="2" presStyleCnt="6">
        <dgm:presLayoutVars>
          <dgm:chMax val="1"/>
          <dgm:bulletEnabled val="1"/>
        </dgm:presLayoutVars>
      </dgm:prSet>
      <dgm:spPr/>
      <dgm:t>
        <a:bodyPr/>
        <a:lstStyle/>
        <a:p>
          <a:endParaRPr lang="en-GB"/>
        </a:p>
      </dgm:t>
    </dgm:pt>
    <dgm:pt modelId="{F94298E8-5355-4E01-BF0A-41365F639809}" type="pres">
      <dgm:prSet presAssocID="{F9FAD081-B951-420C-8766-D92B141918B6}" presName="descendantText" presStyleLbl="alignAcc1" presStyleIdx="2" presStyleCnt="6">
        <dgm:presLayoutVars>
          <dgm:bulletEnabled val="1"/>
        </dgm:presLayoutVars>
      </dgm:prSet>
      <dgm:spPr/>
      <dgm:t>
        <a:bodyPr/>
        <a:lstStyle/>
        <a:p>
          <a:endParaRPr lang="en-GB"/>
        </a:p>
      </dgm:t>
    </dgm:pt>
    <dgm:pt modelId="{75082337-3C60-4DB9-9781-DAC2CF063A78}" type="pres">
      <dgm:prSet presAssocID="{6BAFF091-0F88-4B67-BC3E-EAA157CC566B}" presName="sp" presStyleCnt="0"/>
      <dgm:spPr/>
      <dgm:t>
        <a:bodyPr/>
        <a:lstStyle/>
        <a:p>
          <a:endParaRPr lang="en-GB"/>
        </a:p>
      </dgm:t>
    </dgm:pt>
    <dgm:pt modelId="{46164E60-9540-4658-9A27-76EF520A3887}" type="pres">
      <dgm:prSet presAssocID="{456E292F-5BEC-490D-8423-A4CC7402EA91}" presName="composite" presStyleCnt="0"/>
      <dgm:spPr/>
      <dgm:t>
        <a:bodyPr/>
        <a:lstStyle/>
        <a:p>
          <a:endParaRPr lang="en-GB"/>
        </a:p>
      </dgm:t>
    </dgm:pt>
    <dgm:pt modelId="{678FFF70-E465-4818-B011-860A06EFDA46}" type="pres">
      <dgm:prSet presAssocID="{456E292F-5BEC-490D-8423-A4CC7402EA91}" presName="parentText" presStyleLbl="alignNode1" presStyleIdx="3" presStyleCnt="6">
        <dgm:presLayoutVars>
          <dgm:chMax val="1"/>
          <dgm:bulletEnabled val="1"/>
        </dgm:presLayoutVars>
      </dgm:prSet>
      <dgm:spPr/>
      <dgm:t>
        <a:bodyPr/>
        <a:lstStyle/>
        <a:p>
          <a:endParaRPr lang="en-GB"/>
        </a:p>
      </dgm:t>
    </dgm:pt>
    <dgm:pt modelId="{89B14DCA-8839-4362-B72C-F3BC31CEE7F2}" type="pres">
      <dgm:prSet presAssocID="{456E292F-5BEC-490D-8423-A4CC7402EA91}" presName="descendantText" presStyleLbl="alignAcc1" presStyleIdx="3" presStyleCnt="6">
        <dgm:presLayoutVars>
          <dgm:bulletEnabled val="1"/>
        </dgm:presLayoutVars>
      </dgm:prSet>
      <dgm:spPr/>
      <dgm:t>
        <a:bodyPr/>
        <a:lstStyle/>
        <a:p>
          <a:endParaRPr lang="en-GB"/>
        </a:p>
      </dgm:t>
    </dgm:pt>
    <dgm:pt modelId="{F2645EDC-3525-40F5-ABA8-590E83907EE0}" type="pres">
      <dgm:prSet presAssocID="{63041A0C-2437-4062-8625-D25D4095C7FE}" presName="sp" presStyleCnt="0"/>
      <dgm:spPr/>
      <dgm:t>
        <a:bodyPr/>
        <a:lstStyle/>
        <a:p>
          <a:endParaRPr lang="en-GB"/>
        </a:p>
      </dgm:t>
    </dgm:pt>
    <dgm:pt modelId="{C6C4AF3A-9B1F-4135-AA4A-81E3FE346969}" type="pres">
      <dgm:prSet presAssocID="{28BE731A-7725-40DA-8E32-5E9B1ED1CF81}" presName="composite" presStyleCnt="0"/>
      <dgm:spPr/>
      <dgm:t>
        <a:bodyPr/>
        <a:lstStyle/>
        <a:p>
          <a:endParaRPr lang="en-GB"/>
        </a:p>
      </dgm:t>
    </dgm:pt>
    <dgm:pt modelId="{56D6B106-FA0C-4733-BA35-03CA9A31CDCB}" type="pres">
      <dgm:prSet presAssocID="{28BE731A-7725-40DA-8E32-5E9B1ED1CF81}" presName="parentText" presStyleLbl="alignNode1" presStyleIdx="4" presStyleCnt="6">
        <dgm:presLayoutVars>
          <dgm:chMax val="1"/>
          <dgm:bulletEnabled val="1"/>
        </dgm:presLayoutVars>
      </dgm:prSet>
      <dgm:spPr/>
      <dgm:t>
        <a:bodyPr/>
        <a:lstStyle/>
        <a:p>
          <a:endParaRPr lang="en-GB"/>
        </a:p>
      </dgm:t>
    </dgm:pt>
    <dgm:pt modelId="{14D6ACB6-E124-44FB-B634-F6ADD0FCC5F2}" type="pres">
      <dgm:prSet presAssocID="{28BE731A-7725-40DA-8E32-5E9B1ED1CF81}" presName="descendantText" presStyleLbl="alignAcc1" presStyleIdx="4" presStyleCnt="6">
        <dgm:presLayoutVars>
          <dgm:bulletEnabled val="1"/>
        </dgm:presLayoutVars>
      </dgm:prSet>
      <dgm:spPr/>
      <dgm:t>
        <a:bodyPr/>
        <a:lstStyle/>
        <a:p>
          <a:endParaRPr lang="en-GB"/>
        </a:p>
      </dgm:t>
    </dgm:pt>
    <dgm:pt modelId="{E6C135BB-8A44-406C-9D48-58A555FC4472}" type="pres">
      <dgm:prSet presAssocID="{18D81D10-87D2-453D-9FFC-BDC4D35D5E90}" presName="sp" presStyleCnt="0"/>
      <dgm:spPr/>
      <dgm:t>
        <a:bodyPr/>
        <a:lstStyle/>
        <a:p>
          <a:endParaRPr lang="en-GB"/>
        </a:p>
      </dgm:t>
    </dgm:pt>
    <dgm:pt modelId="{D6A0218C-29B2-4C6C-9317-6B788D8B4552}" type="pres">
      <dgm:prSet presAssocID="{0460B7C3-4156-4EF8-B200-B54F3A86290B}" presName="composite" presStyleCnt="0"/>
      <dgm:spPr/>
      <dgm:t>
        <a:bodyPr/>
        <a:lstStyle/>
        <a:p>
          <a:endParaRPr lang="en-GB"/>
        </a:p>
      </dgm:t>
    </dgm:pt>
    <dgm:pt modelId="{D8E377AE-ECB6-45B6-9213-E23A7FF79DBF}" type="pres">
      <dgm:prSet presAssocID="{0460B7C3-4156-4EF8-B200-B54F3A86290B}" presName="parentText" presStyleLbl="alignNode1" presStyleIdx="5" presStyleCnt="6">
        <dgm:presLayoutVars>
          <dgm:chMax val="1"/>
          <dgm:bulletEnabled val="1"/>
        </dgm:presLayoutVars>
      </dgm:prSet>
      <dgm:spPr/>
      <dgm:t>
        <a:bodyPr/>
        <a:lstStyle/>
        <a:p>
          <a:endParaRPr lang="en-GB"/>
        </a:p>
      </dgm:t>
    </dgm:pt>
    <dgm:pt modelId="{D826CACD-EDBC-4F9F-A553-E557A79CB18E}" type="pres">
      <dgm:prSet presAssocID="{0460B7C3-4156-4EF8-B200-B54F3A86290B}" presName="descendantText" presStyleLbl="alignAcc1" presStyleIdx="5" presStyleCnt="6">
        <dgm:presLayoutVars>
          <dgm:bulletEnabled val="1"/>
        </dgm:presLayoutVars>
      </dgm:prSet>
      <dgm:spPr/>
      <dgm:t>
        <a:bodyPr/>
        <a:lstStyle/>
        <a:p>
          <a:endParaRPr lang="en-GB"/>
        </a:p>
      </dgm:t>
    </dgm:pt>
  </dgm:ptLst>
  <dgm:cxnLst>
    <dgm:cxn modelId="{8316DE2F-827B-4E92-98B3-4C478EE1CE03}" type="presOf" srcId="{C7223D7C-8394-4D0B-9F01-7A3CAC45F775}" destId="{F5BD25ED-8983-4077-A764-EF8A85260668}" srcOrd="0" destOrd="0" presId="urn:microsoft.com/office/officeart/2005/8/layout/chevron2"/>
    <dgm:cxn modelId="{11A3362D-4448-4241-BA84-3F65BE6CBEDF}" type="presOf" srcId="{456E292F-5BEC-490D-8423-A4CC7402EA91}" destId="{678FFF70-E465-4818-B011-860A06EFDA46}" srcOrd="0" destOrd="0" presId="urn:microsoft.com/office/officeart/2005/8/layout/chevron2"/>
    <dgm:cxn modelId="{B6BDED8A-BE7E-480C-A802-20300DD56776}" type="presOf" srcId="{E9E7689B-DF4C-4CA7-B551-1B4A745928D1}" destId="{9C78ACBF-0BCA-464C-A02E-449332E8A26B}" srcOrd="0" destOrd="0" presId="urn:microsoft.com/office/officeart/2005/8/layout/chevron2"/>
    <dgm:cxn modelId="{272F8B50-D3E6-429C-8265-F6BB1576229C}" srcId="{F9FAD081-B951-420C-8766-D92B141918B6}" destId="{D07132CE-17A6-4799-83BD-175CE672C3E6}" srcOrd="0" destOrd="0" parTransId="{0B5BA057-C68D-40BB-A74D-D2FB7C43E419}" sibTransId="{F7B3D3CB-D1D0-4BCE-B47D-950CFA01837A}"/>
    <dgm:cxn modelId="{60D51A00-69D6-43F2-8222-EE1D42A0DCC8}" type="presOf" srcId="{F9FAD081-B951-420C-8766-D92B141918B6}" destId="{0ED88F11-6B5B-4724-BC2C-E4ABCF52F582}" srcOrd="0" destOrd="0" presId="urn:microsoft.com/office/officeart/2005/8/layout/chevron2"/>
    <dgm:cxn modelId="{9635F73F-4447-42F1-BCA1-C3974F73F131}" type="presOf" srcId="{28BE731A-7725-40DA-8E32-5E9B1ED1CF81}" destId="{56D6B106-FA0C-4733-BA35-03CA9A31CDCB}" srcOrd="0" destOrd="0" presId="urn:microsoft.com/office/officeart/2005/8/layout/chevron2"/>
    <dgm:cxn modelId="{D51774D8-D7C9-4243-AB6C-BF6B9AF3217A}" type="presOf" srcId="{9C575C57-8407-4EAE-B6A4-36D7426587E0}" destId="{0906AE7C-4CFD-4B3D-8CFD-FCF73CE0514D}" srcOrd="0" destOrd="0" presId="urn:microsoft.com/office/officeart/2005/8/layout/chevron2"/>
    <dgm:cxn modelId="{4C9C901B-1AEE-46F1-9BF8-2A559F0B8950}" srcId="{7BA31175-E9B2-4CC8-8F46-D7DFB6644A07}" destId="{456E292F-5BEC-490D-8423-A4CC7402EA91}" srcOrd="3" destOrd="0" parTransId="{2C4B0AF2-B3CC-404A-B76F-5B741D28C895}" sibTransId="{63041A0C-2437-4062-8625-D25D4095C7FE}"/>
    <dgm:cxn modelId="{6DB2267B-B7C4-4493-9952-DD73C9ABAAE7}" srcId="{4A71D924-94C1-4A36-8059-016A22C2D00B}" destId="{C7223D7C-8394-4D0B-9F01-7A3CAC45F775}" srcOrd="0" destOrd="0" parTransId="{A34263A5-69B5-492E-9BAB-76B8B581E3BD}" sibTransId="{1A268024-FE5E-472D-AEB9-367F686309A3}"/>
    <dgm:cxn modelId="{A2C5500E-ECD8-4DF9-8E1C-34DF1F25F1E0}" type="presOf" srcId="{7BA31175-E9B2-4CC8-8F46-D7DFB6644A07}" destId="{472C14A7-04AF-4E2D-BEF5-C46F99CA1EFE}" srcOrd="0" destOrd="0" presId="urn:microsoft.com/office/officeart/2005/8/layout/chevron2"/>
    <dgm:cxn modelId="{4862AF63-7AA4-4535-B90C-06D562063C78}" type="presOf" srcId="{4BBF5563-224F-479F-BD57-72BD1265B8F6}" destId="{89B14DCA-8839-4362-B72C-F3BC31CEE7F2}" srcOrd="0" destOrd="0" presId="urn:microsoft.com/office/officeart/2005/8/layout/chevron2"/>
    <dgm:cxn modelId="{E95F9A35-9907-49FF-A3B5-C91C860A7A7D}" srcId="{7BA31175-E9B2-4CC8-8F46-D7DFB6644A07}" destId="{F9FAD081-B951-420C-8766-D92B141918B6}" srcOrd="2" destOrd="0" parTransId="{235301EE-E480-4C2B-8740-C6013A464DBC}" sibTransId="{6BAFF091-0F88-4B67-BC3E-EAA157CC566B}"/>
    <dgm:cxn modelId="{044DA736-E347-423F-8B33-73501890828E}" type="presOf" srcId="{52E6833F-B81F-42D6-B495-9C114E709B77}" destId="{14D6ACB6-E124-44FB-B634-F6ADD0FCC5F2}" srcOrd="0" destOrd="0" presId="urn:microsoft.com/office/officeart/2005/8/layout/chevron2"/>
    <dgm:cxn modelId="{39AF5474-7C10-4702-B95A-776B78B5F957}" srcId="{456E292F-5BEC-490D-8423-A4CC7402EA91}" destId="{4BBF5563-224F-479F-BD57-72BD1265B8F6}" srcOrd="0" destOrd="0" parTransId="{02A100A1-85DD-4E53-B8A2-9A1BD806E879}" sibTransId="{CFBE7F66-DB5E-448E-A2E5-6AE298E7C3E3}"/>
    <dgm:cxn modelId="{052AFF9E-7C87-4F8C-BE89-A663D2C18BCD}" type="presOf" srcId="{0460B7C3-4156-4EF8-B200-B54F3A86290B}" destId="{D8E377AE-ECB6-45B6-9213-E23A7FF79DBF}" srcOrd="0" destOrd="0" presId="urn:microsoft.com/office/officeart/2005/8/layout/chevron2"/>
    <dgm:cxn modelId="{2DDF56A2-6185-4FE6-AD23-3D9C828EEC8C}" srcId="{0460B7C3-4156-4EF8-B200-B54F3A86290B}" destId="{E3408036-9315-43C1-8773-09AFCF22A5D3}" srcOrd="0" destOrd="0" parTransId="{3F87AC8A-9D57-498D-8A79-09E3B39EFDF2}" sibTransId="{A6FDD0C7-3BCE-4469-AD8B-7A670B60FEBE}"/>
    <dgm:cxn modelId="{AE25473E-B5C3-42AB-AC92-B93BEC27FDF2}" srcId="{28BE731A-7725-40DA-8E32-5E9B1ED1CF81}" destId="{52E6833F-B81F-42D6-B495-9C114E709B77}" srcOrd="0" destOrd="0" parTransId="{B8D4857D-FF00-404F-83AC-DAC365BD1E03}" sibTransId="{402C8148-A7A2-4B1B-89FA-F0650AC4E3FB}"/>
    <dgm:cxn modelId="{30720072-24B8-421C-86D3-71999D44B884}" type="presOf" srcId="{4A71D924-94C1-4A36-8059-016A22C2D00B}" destId="{77CD0AE0-281B-43F0-8DC8-8864BA7366B5}" srcOrd="0" destOrd="0" presId="urn:microsoft.com/office/officeart/2005/8/layout/chevron2"/>
    <dgm:cxn modelId="{D9CB5E3E-6342-4E09-90E7-AC25EC1E0AD4}" srcId="{7BA31175-E9B2-4CC8-8F46-D7DFB6644A07}" destId="{4A71D924-94C1-4A36-8059-016A22C2D00B}" srcOrd="1" destOrd="0" parTransId="{DF520798-7EA1-41C0-94BD-BC8542D2BED0}" sibTransId="{4DF1E8DD-FAAC-4023-B5C0-83BFC3CB95C3}"/>
    <dgm:cxn modelId="{617A9DE2-2AF2-4E0D-A9BD-2C7049129351}" srcId="{7BA31175-E9B2-4CC8-8F46-D7DFB6644A07}" destId="{28BE731A-7725-40DA-8E32-5E9B1ED1CF81}" srcOrd="4" destOrd="0" parTransId="{0C8C6702-0EC4-4DC1-A842-9CAF8B0006B8}" sibTransId="{18D81D10-87D2-453D-9FFC-BDC4D35D5E90}"/>
    <dgm:cxn modelId="{03697CC1-F33A-43D9-8B00-D109F43D0805}" type="presOf" srcId="{E3408036-9315-43C1-8773-09AFCF22A5D3}" destId="{D826CACD-EDBC-4F9F-A553-E557A79CB18E}" srcOrd="0" destOrd="0" presId="urn:microsoft.com/office/officeart/2005/8/layout/chevron2"/>
    <dgm:cxn modelId="{69EBAD15-E8BA-4FD7-94F3-55C1FE8D8A60}" srcId="{7BA31175-E9B2-4CC8-8F46-D7DFB6644A07}" destId="{0460B7C3-4156-4EF8-B200-B54F3A86290B}" srcOrd="5" destOrd="0" parTransId="{2520DBA3-BE29-4F96-A469-F9D659DE98D8}" sibTransId="{B03C87D2-4C8F-43BA-B5F6-F20C01ACC221}"/>
    <dgm:cxn modelId="{1B87F8CB-CDA1-4459-86D0-5198BB32A287}" srcId="{E9E7689B-DF4C-4CA7-B551-1B4A745928D1}" destId="{9C575C57-8407-4EAE-B6A4-36D7426587E0}" srcOrd="0" destOrd="0" parTransId="{BDC63691-9E98-44FD-A8C4-1EBCC49FAB5E}" sibTransId="{305CB417-5DC6-4536-9FED-9784606B6C0B}"/>
    <dgm:cxn modelId="{09F98212-685A-44A8-9464-D4FB6D455910}" srcId="{7BA31175-E9B2-4CC8-8F46-D7DFB6644A07}" destId="{E9E7689B-DF4C-4CA7-B551-1B4A745928D1}" srcOrd="0" destOrd="0" parTransId="{2EE9F66C-717A-40A4-B678-419530E84C75}" sibTransId="{D02ABA06-6795-40D3-941B-B1B3FC28C237}"/>
    <dgm:cxn modelId="{B50F55D5-644D-484F-A494-FDCDCF823A82}" type="presOf" srcId="{D07132CE-17A6-4799-83BD-175CE672C3E6}" destId="{F94298E8-5355-4E01-BF0A-41365F639809}" srcOrd="0" destOrd="0" presId="urn:microsoft.com/office/officeart/2005/8/layout/chevron2"/>
    <dgm:cxn modelId="{D6058204-A102-4A5E-B314-8AD906E345DC}" type="presParOf" srcId="{472C14A7-04AF-4E2D-BEF5-C46F99CA1EFE}" destId="{F79D5863-AF85-48E7-BFCF-502FF6E2F1AB}" srcOrd="0" destOrd="0" presId="urn:microsoft.com/office/officeart/2005/8/layout/chevron2"/>
    <dgm:cxn modelId="{A5CF3898-1F47-4CD2-8132-3CB7BAAE7F2F}" type="presParOf" srcId="{F79D5863-AF85-48E7-BFCF-502FF6E2F1AB}" destId="{9C78ACBF-0BCA-464C-A02E-449332E8A26B}" srcOrd="0" destOrd="0" presId="urn:microsoft.com/office/officeart/2005/8/layout/chevron2"/>
    <dgm:cxn modelId="{EA2A0FDD-388B-4C8C-92B4-D1CBC329915B}" type="presParOf" srcId="{F79D5863-AF85-48E7-BFCF-502FF6E2F1AB}" destId="{0906AE7C-4CFD-4B3D-8CFD-FCF73CE0514D}" srcOrd="1" destOrd="0" presId="urn:microsoft.com/office/officeart/2005/8/layout/chevron2"/>
    <dgm:cxn modelId="{EBB4C654-5247-4683-A788-53F816D69A8D}" type="presParOf" srcId="{472C14A7-04AF-4E2D-BEF5-C46F99CA1EFE}" destId="{8EF3A270-5001-4221-8143-52A4FFD771EB}" srcOrd="1" destOrd="0" presId="urn:microsoft.com/office/officeart/2005/8/layout/chevron2"/>
    <dgm:cxn modelId="{C91BC740-B56A-4647-B0D9-7CFC13DCBA38}" type="presParOf" srcId="{472C14A7-04AF-4E2D-BEF5-C46F99CA1EFE}" destId="{8B771F47-9BBF-4AD0-BB78-EFAD608237A5}" srcOrd="2" destOrd="0" presId="urn:microsoft.com/office/officeart/2005/8/layout/chevron2"/>
    <dgm:cxn modelId="{9CFD1EDB-54F3-4AC6-8145-75A5A2C369E4}" type="presParOf" srcId="{8B771F47-9BBF-4AD0-BB78-EFAD608237A5}" destId="{77CD0AE0-281B-43F0-8DC8-8864BA7366B5}" srcOrd="0" destOrd="0" presId="urn:microsoft.com/office/officeart/2005/8/layout/chevron2"/>
    <dgm:cxn modelId="{356B2D0A-C5A3-4EEE-8AAC-F680C9789114}" type="presParOf" srcId="{8B771F47-9BBF-4AD0-BB78-EFAD608237A5}" destId="{F5BD25ED-8983-4077-A764-EF8A85260668}" srcOrd="1" destOrd="0" presId="urn:microsoft.com/office/officeart/2005/8/layout/chevron2"/>
    <dgm:cxn modelId="{B8A2BCF2-EAA4-489D-9646-BABF8AD61445}" type="presParOf" srcId="{472C14A7-04AF-4E2D-BEF5-C46F99CA1EFE}" destId="{623E0D94-ADB2-4246-A6DE-11F591ABD653}" srcOrd="3" destOrd="0" presId="urn:microsoft.com/office/officeart/2005/8/layout/chevron2"/>
    <dgm:cxn modelId="{3E8DD47B-68E3-4910-952C-8C2089C753EE}" type="presParOf" srcId="{472C14A7-04AF-4E2D-BEF5-C46F99CA1EFE}" destId="{9E814094-816E-4B93-B24C-814EBFF173BD}" srcOrd="4" destOrd="0" presId="urn:microsoft.com/office/officeart/2005/8/layout/chevron2"/>
    <dgm:cxn modelId="{FE2B1201-C9CF-4E96-837C-2575E98978EF}" type="presParOf" srcId="{9E814094-816E-4B93-B24C-814EBFF173BD}" destId="{0ED88F11-6B5B-4724-BC2C-E4ABCF52F582}" srcOrd="0" destOrd="0" presId="urn:microsoft.com/office/officeart/2005/8/layout/chevron2"/>
    <dgm:cxn modelId="{D3FFA950-732F-4BE0-8FBD-D5D4A976FF9B}" type="presParOf" srcId="{9E814094-816E-4B93-B24C-814EBFF173BD}" destId="{F94298E8-5355-4E01-BF0A-41365F639809}" srcOrd="1" destOrd="0" presId="urn:microsoft.com/office/officeart/2005/8/layout/chevron2"/>
    <dgm:cxn modelId="{A17853BA-4D0D-4F1C-A7B1-AB7FD7FB0E5B}" type="presParOf" srcId="{472C14A7-04AF-4E2D-BEF5-C46F99CA1EFE}" destId="{75082337-3C60-4DB9-9781-DAC2CF063A78}" srcOrd="5" destOrd="0" presId="urn:microsoft.com/office/officeart/2005/8/layout/chevron2"/>
    <dgm:cxn modelId="{1D4BE3C4-5E07-4AC1-B51B-DE2F063DA372}" type="presParOf" srcId="{472C14A7-04AF-4E2D-BEF5-C46F99CA1EFE}" destId="{46164E60-9540-4658-9A27-76EF520A3887}" srcOrd="6" destOrd="0" presId="urn:microsoft.com/office/officeart/2005/8/layout/chevron2"/>
    <dgm:cxn modelId="{16A4A735-C56D-499B-B535-7562CFC96A8A}" type="presParOf" srcId="{46164E60-9540-4658-9A27-76EF520A3887}" destId="{678FFF70-E465-4818-B011-860A06EFDA46}" srcOrd="0" destOrd="0" presId="urn:microsoft.com/office/officeart/2005/8/layout/chevron2"/>
    <dgm:cxn modelId="{762C60CE-6363-4B0F-9A24-796B22BEDD0A}" type="presParOf" srcId="{46164E60-9540-4658-9A27-76EF520A3887}" destId="{89B14DCA-8839-4362-B72C-F3BC31CEE7F2}" srcOrd="1" destOrd="0" presId="urn:microsoft.com/office/officeart/2005/8/layout/chevron2"/>
    <dgm:cxn modelId="{7C83AC5E-BA62-4492-AEFF-D8E7AB6FE6C1}" type="presParOf" srcId="{472C14A7-04AF-4E2D-BEF5-C46F99CA1EFE}" destId="{F2645EDC-3525-40F5-ABA8-590E83907EE0}" srcOrd="7" destOrd="0" presId="urn:microsoft.com/office/officeart/2005/8/layout/chevron2"/>
    <dgm:cxn modelId="{87454915-7213-486E-A814-922F3E5F65DE}" type="presParOf" srcId="{472C14A7-04AF-4E2D-BEF5-C46F99CA1EFE}" destId="{C6C4AF3A-9B1F-4135-AA4A-81E3FE346969}" srcOrd="8" destOrd="0" presId="urn:microsoft.com/office/officeart/2005/8/layout/chevron2"/>
    <dgm:cxn modelId="{70E6E3FD-4C47-4769-8108-18D7604B47EE}" type="presParOf" srcId="{C6C4AF3A-9B1F-4135-AA4A-81E3FE346969}" destId="{56D6B106-FA0C-4733-BA35-03CA9A31CDCB}" srcOrd="0" destOrd="0" presId="urn:microsoft.com/office/officeart/2005/8/layout/chevron2"/>
    <dgm:cxn modelId="{3A479DBF-AF57-4A47-A5A3-6ADCC61E7244}" type="presParOf" srcId="{C6C4AF3A-9B1F-4135-AA4A-81E3FE346969}" destId="{14D6ACB6-E124-44FB-B634-F6ADD0FCC5F2}" srcOrd="1" destOrd="0" presId="urn:microsoft.com/office/officeart/2005/8/layout/chevron2"/>
    <dgm:cxn modelId="{8EE1565F-5D88-4597-9596-7571FB887837}" type="presParOf" srcId="{472C14A7-04AF-4E2D-BEF5-C46F99CA1EFE}" destId="{E6C135BB-8A44-406C-9D48-58A555FC4472}" srcOrd="9" destOrd="0" presId="urn:microsoft.com/office/officeart/2005/8/layout/chevron2"/>
    <dgm:cxn modelId="{C3287721-37AA-470B-B4AD-06BEEBE1C340}" type="presParOf" srcId="{472C14A7-04AF-4E2D-BEF5-C46F99CA1EFE}" destId="{D6A0218C-29B2-4C6C-9317-6B788D8B4552}" srcOrd="10" destOrd="0" presId="urn:microsoft.com/office/officeart/2005/8/layout/chevron2"/>
    <dgm:cxn modelId="{5A916C1B-5F46-44E5-959B-95A21999ED38}" type="presParOf" srcId="{D6A0218C-29B2-4C6C-9317-6B788D8B4552}" destId="{D8E377AE-ECB6-45B6-9213-E23A7FF79DBF}" srcOrd="0" destOrd="0" presId="urn:microsoft.com/office/officeart/2005/8/layout/chevron2"/>
    <dgm:cxn modelId="{D874583A-2FBE-4350-8A89-0AEFF69DCE85}" type="presParOf" srcId="{D6A0218C-29B2-4C6C-9317-6B788D8B4552}" destId="{D826CACD-EDBC-4F9F-A553-E557A79CB18E}"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364AD-D1F7-4564-BC07-B31D491BE1A3}" type="doc">
      <dgm:prSet loTypeId="urn:microsoft.com/office/officeart/2005/8/layout/hProcess7#1" loCatId="process" qsTypeId="urn:microsoft.com/office/officeart/2005/8/quickstyle/simple1" qsCatId="simple" csTypeId="urn:microsoft.com/office/officeart/2005/8/colors/accent4_4" csCatId="accent4" phldr="1"/>
      <dgm:spPr/>
      <dgm:t>
        <a:bodyPr/>
        <a:lstStyle/>
        <a:p>
          <a:endParaRPr lang="en-GB"/>
        </a:p>
      </dgm:t>
    </dgm:pt>
    <dgm:pt modelId="{7DBC85F0-820A-4C64-AB5F-68E88D9D117C}">
      <dgm:prSet phldrT="[Text]"/>
      <dgm:spPr>
        <a:solidFill>
          <a:schemeClr val="accent2">
            <a:lumMod val="90000"/>
            <a:alpha val="42000"/>
          </a:schemeClr>
        </a:solidFill>
      </dgm:spPr>
      <dgm:t>
        <a:bodyPr/>
        <a:lstStyle/>
        <a:p>
          <a:r>
            <a:rPr lang="en-GB" b="1" dirty="0">
              <a:solidFill>
                <a:schemeClr val="bg1">
                  <a:lumMod val="10000"/>
                </a:schemeClr>
              </a:solidFill>
            </a:rPr>
            <a:t>Starting work</a:t>
          </a:r>
        </a:p>
      </dgm:t>
    </dgm:pt>
    <dgm:pt modelId="{B4436953-F92E-49F0-A7A4-89372A144ABD}" type="parTrans" cxnId="{C5D19453-533B-431A-B592-08C056F60A48}">
      <dgm:prSet/>
      <dgm:spPr/>
      <dgm:t>
        <a:bodyPr/>
        <a:lstStyle/>
        <a:p>
          <a:endParaRPr lang="en-GB">
            <a:solidFill>
              <a:schemeClr val="bg1">
                <a:lumMod val="10000"/>
              </a:schemeClr>
            </a:solidFill>
          </a:endParaRPr>
        </a:p>
      </dgm:t>
    </dgm:pt>
    <dgm:pt modelId="{03028F3E-6974-48F0-8FF7-A6E7F4EDEFF0}" type="sibTrans" cxnId="{C5D19453-533B-431A-B592-08C056F60A48}">
      <dgm:prSet/>
      <dgm:spPr/>
      <dgm:t>
        <a:bodyPr/>
        <a:lstStyle/>
        <a:p>
          <a:endParaRPr lang="en-GB">
            <a:solidFill>
              <a:schemeClr val="bg1">
                <a:lumMod val="10000"/>
              </a:schemeClr>
            </a:solidFill>
          </a:endParaRPr>
        </a:p>
      </dgm:t>
    </dgm:pt>
    <dgm:pt modelId="{1E6C7433-BE1A-479F-BC49-FA8081BBDDB3}">
      <dgm:prSet phldrT="[Text]"/>
      <dgm:spPr/>
      <dgm:t>
        <a:bodyPr/>
        <a:lstStyle/>
        <a:p>
          <a:r>
            <a:rPr lang="en-GB" dirty="0" smtClean="0">
              <a:solidFill>
                <a:schemeClr val="bg1">
                  <a:lumMod val="10000"/>
                </a:schemeClr>
              </a:solidFill>
            </a:rPr>
            <a:t>Repaying  </a:t>
          </a:r>
          <a:r>
            <a:rPr lang="en-GB" dirty="0">
              <a:solidFill>
                <a:schemeClr val="bg1">
                  <a:lumMod val="10000"/>
                </a:schemeClr>
              </a:solidFill>
            </a:rPr>
            <a:t>student </a:t>
          </a:r>
          <a:r>
            <a:rPr lang="en-GB" dirty="0" smtClean="0">
              <a:solidFill>
                <a:schemeClr val="bg1">
                  <a:lumMod val="10000"/>
                </a:schemeClr>
              </a:solidFill>
            </a:rPr>
            <a:t>loan</a:t>
          </a:r>
          <a:endParaRPr lang="en-GB" dirty="0">
            <a:solidFill>
              <a:schemeClr val="bg1">
                <a:lumMod val="10000"/>
              </a:schemeClr>
            </a:solidFill>
          </a:endParaRPr>
        </a:p>
      </dgm:t>
    </dgm:pt>
    <dgm:pt modelId="{F3AF8F54-8B89-48EF-A965-3AACCA51A455}" type="parTrans" cxnId="{38909C68-1605-439E-9EB2-77641A9CC782}">
      <dgm:prSet/>
      <dgm:spPr/>
      <dgm:t>
        <a:bodyPr/>
        <a:lstStyle/>
        <a:p>
          <a:endParaRPr lang="en-GB">
            <a:solidFill>
              <a:schemeClr val="bg1">
                <a:lumMod val="10000"/>
              </a:schemeClr>
            </a:solidFill>
          </a:endParaRPr>
        </a:p>
      </dgm:t>
    </dgm:pt>
    <dgm:pt modelId="{B497785F-AEE7-4450-9922-8743259D7B53}" type="sibTrans" cxnId="{38909C68-1605-439E-9EB2-77641A9CC782}">
      <dgm:prSet/>
      <dgm:spPr/>
      <dgm:t>
        <a:bodyPr/>
        <a:lstStyle/>
        <a:p>
          <a:endParaRPr lang="en-GB">
            <a:solidFill>
              <a:schemeClr val="bg1">
                <a:lumMod val="10000"/>
              </a:schemeClr>
            </a:solidFill>
          </a:endParaRPr>
        </a:p>
      </dgm:t>
    </dgm:pt>
    <dgm:pt modelId="{CDFE7966-4D9D-48F3-ADE7-4D1B4EB81E65}">
      <dgm:prSet phldrT="[Text]"/>
      <dgm:spPr>
        <a:solidFill>
          <a:schemeClr val="accent2">
            <a:lumMod val="90000"/>
            <a:alpha val="71000"/>
          </a:schemeClr>
        </a:solidFill>
      </dgm:spPr>
      <dgm:t>
        <a:bodyPr/>
        <a:lstStyle/>
        <a:p>
          <a:r>
            <a:rPr lang="en-GB" b="1">
              <a:solidFill>
                <a:schemeClr val="bg1">
                  <a:lumMod val="10000"/>
                </a:schemeClr>
              </a:solidFill>
            </a:rPr>
            <a:t>Starting a family</a:t>
          </a:r>
        </a:p>
      </dgm:t>
    </dgm:pt>
    <dgm:pt modelId="{FA20095D-F64A-4C9C-8207-DD0B1DEED68B}" type="parTrans" cxnId="{8A9C3BCA-CD47-4627-9DAD-8FF8788AD8D6}">
      <dgm:prSet/>
      <dgm:spPr/>
      <dgm:t>
        <a:bodyPr/>
        <a:lstStyle/>
        <a:p>
          <a:endParaRPr lang="en-GB">
            <a:solidFill>
              <a:schemeClr val="bg1">
                <a:lumMod val="10000"/>
              </a:schemeClr>
            </a:solidFill>
          </a:endParaRPr>
        </a:p>
      </dgm:t>
    </dgm:pt>
    <dgm:pt modelId="{54FD970B-A645-4659-867A-A0E9D7B80008}" type="sibTrans" cxnId="{8A9C3BCA-CD47-4627-9DAD-8FF8788AD8D6}">
      <dgm:prSet/>
      <dgm:spPr/>
      <dgm:t>
        <a:bodyPr/>
        <a:lstStyle/>
        <a:p>
          <a:endParaRPr lang="en-GB">
            <a:solidFill>
              <a:schemeClr val="bg1">
                <a:lumMod val="10000"/>
              </a:schemeClr>
            </a:solidFill>
          </a:endParaRPr>
        </a:p>
      </dgm:t>
    </dgm:pt>
    <dgm:pt modelId="{BCD7E574-1169-4EF8-B182-CDF3D2E8DB7A}">
      <dgm:prSet phldrT="[Text]"/>
      <dgm:spPr/>
      <dgm:t>
        <a:bodyPr/>
        <a:lstStyle/>
        <a:p>
          <a:r>
            <a:rPr lang="en-GB">
              <a:solidFill>
                <a:schemeClr val="bg1">
                  <a:lumMod val="10000"/>
                </a:schemeClr>
              </a:solidFill>
            </a:rPr>
            <a:t>Getting married</a:t>
          </a:r>
        </a:p>
      </dgm:t>
    </dgm:pt>
    <dgm:pt modelId="{152DC1FA-2020-4ED8-B992-C0873470AB2A}" type="parTrans" cxnId="{E0E86B9E-0921-49A4-B5E3-41861500908B}">
      <dgm:prSet/>
      <dgm:spPr/>
      <dgm:t>
        <a:bodyPr/>
        <a:lstStyle/>
        <a:p>
          <a:endParaRPr lang="en-GB">
            <a:solidFill>
              <a:schemeClr val="bg1">
                <a:lumMod val="10000"/>
              </a:schemeClr>
            </a:solidFill>
          </a:endParaRPr>
        </a:p>
      </dgm:t>
    </dgm:pt>
    <dgm:pt modelId="{B04613CE-B639-4B3C-8B81-2DE9B8277FD5}" type="sibTrans" cxnId="{E0E86B9E-0921-49A4-B5E3-41861500908B}">
      <dgm:prSet/>
      <dgm:spPr/>
      <dgm:t>
        <a:bodyPr/>
        <a:lstStyle/>
        <a:p>
          <a:endParaRPr lang="en-GB">
            <a:solidFill>
              <a:schemeClr val="bg1">
                <a:lumMod val="10000"/>
              </a:schemeClr>
            </a:solidFill>
          </a:endParaRPr>
        </a:p>
      </dgm:t>
    </dgm:pt>
    <dgm:pt modelId="{FD16887A-3344-45BD-BBFE-0F9519841179}">
      <dgm:prSet phldrT="[Text]"/>
      <dgm:spPr>
        <a:solidFill>
          <a:schemeClr val="accent2">
            <a:lumMod val="75000"/>
            <a:alpha val="67000"/>
          </a:schemeClr>
        </a:solidFill>
      </dgm:spPr>
      <dgm:t>
        <a:bodyPr/>
        <a:lstStyle/>
        <a:p>
          <a:r>
            <a:rPr lang="en-GB" b="1">
              <a:solidFill>
                <a:schemeClr val="bg1">
                  <a:lumMod val="10000"/>
                </a:schemeClr>
              </a:solidFill>
            </a:rPr>
            <a:t>Middle aged</a:t>
          </a:r>
        </a:p>
      </dgm:t>
    </dgm:pt>
    <dgm:pt modelId="{A4ED9ACE-3D50-4225-AF5E-906D38864158}" type="parTrans" cxnId="{0E90B7D1-E326-41EA-BFE2-12C429BC3A55}">
      <dgm:prSet/>
      <dgm:spPr/>
      <dgm:t>
        <a:bodyPr/>
        <a:lstStyle/>
        <a:p>
          <a:endParaRPr lang="en-GB">
            <a:solidFill>
              <a:schemeClr val="bg1">
                <a:lumMod val="10000"/>
              </a:schemeClr>
            </a:solidFill>
          </a:endParaRPr>
        </a:p>
      </dgm:t>
    </dgm:pt>
    <dgm:pt modelId="{C9A21A42-365E-423B-8322-B2BAE76A5BAB}" type="sibTrans" cxnId="{0E90B7D1-E326-41EA-BFE2-12C429BC3A55}">
      <dgm:prSet/>
      <dgm:spPr/>
      <dgm:t>
        <a:bodyPr/>
        <a:lstStyle/>
        <a:p>
          <a:endParaRPr lang="en-GB">
            <a:solidFill>
              <a:schemeClr val="bg1">
                <a:lumMod val="10000"/>
              </a:schemeClr>
            </a:solidFill>
          </a:endParaRPr>
        </a:p>
      </dgm:t>
    </dgm:pt>
    <dgm:pt modelId="{EF437467-490D-4480-BD18-02BCDEE7BE33}">
      <dgm:prSet phldrT="[Text]"/>
      <dgm:spPr/>
      <dgm:t>
        <a:bodyPr/>
        <a:lstStyle/>
        <a:p>
          <a:r>
            <a:rPr lang="en-GB" dirty="0" smtClean="0">
              <a:solidFill>
                <a:schemeClr val="bg1">
                  <a:lumMod val="10000"/>
                </a:schemeClr>
              </a:solidFill>
            </a:rPr>
            <a:t>Expanding </a:t>
          </a:r>
          <a:r>
            <a:rPr lang="en-GB" dirty="0">
              <a:solidFill>
                <a:schemeClr val="bg1">
                  <a:lumMod val="10000"/>
                </a:schemeClr>
              </a:solidFill>
            </a:rPr>
            <a:t>retirement fund</a:t>
          </a:r>
        </a:p>
      </dgm:t>
    </dgm:pt>
    <dgm:pt modelId="{B0754309-15B8-45A4-A8CD-A922A93F08F5}" type="parTrans" cxnId="{8DE74C75-FDCD-490A-9966-7DE8C165B304}">
      <dgm:prSet/>
      <dgm:spPr/>
      <dgm:t>
        <a:bodyPr/>
        <a:lstStyle/>
        <a:p>
          <a:endParaRPr lang="en-GB">
            <a:solidFill>
              <a:schemeClr val="bg1">
                <a:lumMod val="10000"/>
              </a:schemeClr>
            </a:solidFill>
          </a:endParaRPr>
        </a:p>
      </dgm:t>
    </dgm:pt>
    <dgm:pt modelId="{405B719D-8684-4CF1-BB02-B26A95C59846}" type="sibTrans" cxnId="{8DE74C75-FDCD-490A-9966-7DE8C165B304}">
      <dgm:prSet/>
      <dgm:spPr/>
      <dgm:t>
        <a:bodyPr/>
        <a:lstStyle/>
        <a:p>
          <a:endParaRPr lang="en-GB">
            <a:solidFill>
              <a:schemeClr val="bg1">
                <a:lumMod val="10000"/>
              </a:schemeClr>
            </a:solidFill>
          </a:endParaRPr>
        </a:p>
      </dgm:t>
    </dgm:pt>
    <dgm:pt modelId="{034D799A-146F-4084-A273-7299A47EF459}">
      <dgm:prSet phldrT="[Text]"/>
      <dgm:spPr>
        <a:solidFill>
          <a:schemeClr val="accent2">
            <a:lumMod val="75000"/>
            <a:alpha val="94000"/>
          </a:schemeClr>
        </a:solidFill>
      </dgm:spPr>
      <dgm:t>
        <a:bodyPr/>
        <a:lstStyle/>
        <a:p>
          <a:r>
            <a:rPr lang="en-GB" b="1">
              <a:solidFill>
                <a:schemeClr val="bg1">
                  <a:lumMod val="10000"/>
                </a:schemeClr>
              </a:solidFill>
            </a:rPr>
            <a:t>Retirement</a:t>
          </a:r>
        </a:p>
      </dgm:t>
    </dgm:pt>
    <dgm:pt modelId="{397F3194-D3E0-480F-AD4E-440766A09C47}" type="parTrans" cxnId="{15BBEA9D-B1BE-4CDB-B8AD-0AA82FF683C7}">
      <dgm:prSet/>
      <dgm:spPr/>
      <dgm:t>
        <a:bodyPr/>
        <a:lstStyle/>
        <a:p>
          <a:endParaRPr lang="en-GB">
            <a:solidFill>
              <a:schemeClr val="bg1">
                <a:lumMod val="10000"/>
              </a:schemeClr>
            </a:solidFill>
          </a:endParaRPr>
        </a:p>
      </dgm:t>
    </dgm:pt>
    <dgm:pt modelId="{D3934148-B045-452F-9740-B2008870100D}" type="sibTrans" cxnId="{15BBEA9D-B1BE-4CDB-B8AD-0AA82FF683C7}">
      <dgm:prSet/>
      <dgm:spPr/>
      <dgm:t>
        <a:bodyPr/>
        <a:lstStyle/>
        <a:p>
          <a:endParaRPr lang="en-GB">
            <a:solidFill>
              <a:schemeClr val="bg1">
                <a:lumMod val="10000"/>
              </a:schemeClr>
            </a:solidFill>
          </a:endParaRPr>
        </a:p>
      </dgm:t>
    </dgm:pt>
    <dgm:pt modelId="{9A84907A-B7B8-417A-A509-A9C7E857F4B7}">
      <dgm:prSet phldrT="[Text]"/>
      <dgm:spPr/>
      <dgm:t>
        <a:bodyPr/>
        <a:lstStyle/>
        <a:p>
          <a:r>
            <a:rPr lang="en-GB" dirty="0">
              <a:solidFill>
                <a:schemeClr val="bg1">
                  <a:lumMod val="10000"/>
                </a:schemeClr>
              </a:solidFill>
            </a:rPr>
            <a:t>Moving out</a:t>
          </a:r>
        </a:p>
      </dgm:t>
    </dgm:pt>
    <dgm:pt modelId="{1EF8991E-D280-450E-9AAA-3058D31B6EDD}" type="parTrans" cxnId="{37E55833-AAEF-4B5B-A63F-B129EE9BA16D}">
      <dgm:prSet/>
      <dgm:spPr/>
      <dgm:t>
        <a:bodyPr/>
        <a:lstStyle/>
        <a:p>
          <a:endParaRPr lang="en-GB">
            <a:solidFill>
              <a:schemeClr val="bg1">
                <a:lumMod val="10000"/>
              </a:schemeClr>
            </a:solidFill>
          </a:endParaRPr>
        </a:p>
      </dgm:t>
    </dgm:pt>
    <dgm:pt modelId="{9CD808DE-3121-4338-87F0-86CC0A3FD5FF}" type="sibTrans" cxnId="{37E55833-AAEF-4B5B-A63F-B129EE9BA16D}">
      <dgm:prSet/>
      <dgm:spPr/>
      <dgm:t>
        <a:bodyPr/>
        <a:lstStyle/>
        <a:p>
          <a:endParaRPr lang="en-GB">
            <a:solidFill>
              <a:schemeClr val="bg1">
                <a:lumMod val="10000"/>
              </a:schemeClr>
            </a:solidFill>
          </a:endParaRPr>
        </a:p>
      </dgm:t>
    </dgm:pt>
    <dgm:pt modelId="{A65431DE-CED1-4F96-990D-000F64EC9365}">
      <dgm:prSet phldrT="[Text]"/>
      <dgm:spPr/>
      <dgm:t>
        <a:bodyPr/>
        <a:lstStyle/>
        <a:p>
          <a:r>
            <a:rPr lang="en-GB" dirty="0">
              <a:solidFill>
                <a:schemeClr val="bg1">
                  <a:lumMod val="10000"/>
                </a:schemeClr>
              </a:solidFill>
            </a:rPr>
            <a:t>Further education</a:t>
          </a:r>
        </a:p>
      </dgm:t>
    </dgm:pt>
    <dgm:pt modelId="{678EFF76-E128-4246-BEC1-3E71612CD2F6}" type="parTrans" cxnId="{00F8E64A-535B-444E-A406-666C3D9609EF}">
      <dgm:prSet/>
      <dgm:spPr/>
      <dgm:t>
        <a:bodyPr/>
        <a:lstStyle/>
        <a:p>
          <a:endParaRPr lang="en-GB">
            <a:solidFill>
              <a:schemeClr val="bg1">
                <a:lumMod val="10000"/>
              </a:schemeClr>
            </a:solidFill>
          </a:endParaRPr>
        </a:p>
      </dgm:t>
    </dgm:pt>
    <dgm:pt modelId="{D48245D1-5E5E-4D82-A7B9-89C2785DCD7B}" type="sibTrans" cxnId="{00F8E64A-535B-444E-A406-666C3D9609EF}">
      <dgm:prSet/>
      <dgm:spPr/>
      <dgm:t>
        <a:bodyPr/>
        <a:lstStyle/>
        <a:p>
          <a:endParaRPr lang="en-GB">
            <a:solidFill>
              <a:schemeClr val="bg1">
                <a:lumMod val="10000"/>
              </a:schemeClr>
            </a:solidFill>
          </a:endParaRPr>
        </a:p>
      </dgm:t>
    </dgm:pt>
    <dgm:pt modelId="{A14D13C7-94C5-4ECF-BC54-1DEB3B21FE67}">
      <dgm:prSet phldrT="[Text]"/>
      <dgm:spPr/>
      <dgm:t>
        <a:bodyPr/>
        <a:lstStyle/>
        <a:p>
          <a:r>
            <a:rPr lang="en-GB" dirty="0" smtClean="0">
              <a:solidFill>
                <a:schemeClr val="bg1">
                  <a:lumMod val="10000"/>
                </a:schemeClr>
              </a:solidFill>
            </a:rPr>
            <a:t>Saving for flat </a:t>
          </a:r>
          <a:r>
            <a:rPr lang="en-GB" dirty="0">
              <a:solidFill>
                <a:schemeClr val="bg1">
                  <a:lumMod val="10000"/>
                </a:schemeClr>
              </a:solidFill>
            </a:rPr>
            <a:t>deposit</a:t>
          </a:r>
        </a:p>
        <a:p>
          <a:r>
            <a:rPr lang="en-GB" dirty="0" smtClean="0">
              <a:solidFill>
                <a:schemeClr val="bg1">
                  <a:lumMod val="10000"/>
                </a:schemeClr>
              </a:solidFill>
            </a:rPr>
            <a:t>Building retirement </a:t>
          </a:r>
          <a:r>
            <a:rPr lang="en-GB" dirty="0">
              <a:solidFill>
                <a:schemeClr val="bg1">
                  <a:lumMod val="10000"/>
                </a:schemeClr>
              </a:solidFill>
            </a:rPr>
            <a:t>fund</a:t>
          </a:r>
        </a:p>
      </dgm:t>
    </dgm:pt>
    <dgm:pt modelId="{5AD5878E-86CB-4444-9ABF-945755CC056C}" type="parTrans" cxnId="{571F4310-61EF-49A3-BFE4-6AC53FE50D95}">
      <dgm:prSet/>
      <dgm:spPr/>
      <dgm:t>
        <a:bodyPr/>
        <a:lstStyle/>
        <a:p>
          <a:endParaRPr lang="en-GB">
            <a:solidFill>
              <a:schemeClr val="bg1">
                <a:lumMod val="10000"/>
              </a:schemeClr>
            </a:solidFill>
          </a:endParaRPr>
        </a:p>
      </dgm:t>
    </dgm:pt>
    <dgm:pt modelId="{FDE0D738-3FAC-425C-ADE3-C67A51DF9EDD}" type="sibTrans" cxnId="{571F4310-61EF-49A3-BFE4-6AC53FE50D95}">
      <dgm:prSet/>
      <dgm:spPr/>
      <dgm:t>
        <a:bodyPr/>
        <a:lstStyle/>
        <a:p>
          <a:endParaRPr lang="en-GB">
            <a:solidFill>
              <a:schemeClr val="bg1">
                <a:lumMod val="10000"/>
              </a:schemeClr>
            </a:solidFill>
          </a:endParaRPr>
        </a:p>
      </dgm:t>
    </dgm:pt>
    <dgm:pt modelId="{5AE7F6CB-165E-4965-8FAD-43012B17891C}">
      <dgm:prSet phldrT="[Text]"/>
      <dgm:spPr/>
      <dgm:t>
        <a:bodyPr/>
        <a:lstStyle/>
        <a:p>
          <a:r>
            <a:rPr lang="en-GB">
              <a:solidFill>
                <a:schemeClr val="bg1">
                  <a:lumMod val="10000"/>
                </a:schemeClr>
              </a:solidFill>
            </a:rPr>
            <a:t>Having a child</a:t>
          </a:r>
        </a:p>
      </dgm:t>
    </dgm:pt>
    <dgm:pt modelId="{E2A9E29D-3087-4F61-AE81-71058CB10FD9}" type="parTrans" cxnId="{F2369246-D985-4FD5-874A-7A037A761D20}">
      <dgm:prSet/>
      <dgm:spPr/>
      <dgm:t>
        <a:bodyPr/>
        <a:lstStyle/>
        <a:p>
          <a:endParaRPr lang="en-GB">
            <a:solidFill>
              <a:schemeClr val="bg1">
                <a:lumMod val="10000"/>
              </a:schemeClr>
            </a:solidFill>
          </a:endParaRPr>
        </a:p>
      </dgm:t>
    </dgm:pt>
    <dgm:pt modelId="{98219C0D-FB38-4CE2-91A7-2F7B70C0D3FF}" type="sibTrans" cxnId="{F2369246-D985-4FD5-874A-7A037A761D20}">
      <dgm:prSet/>
      <dgm:spPr/>
      <dgm:t>
        <a:bodyPr/>
        <a:lstStyle/>
        <a:p>
          <a:endParaRPr lang="en-GB">
            <a:solidFill>
              <a:schemeClr val="bg1">
                <a:lumMod val="10000"/>
              </a:schemeClr>
            </a:solidFill>
          </a:endParaRPr>
        </a:p>
      </dgm:t>
    </dgm:pt>
    <dgm:pt modelId="{A6E3F204-6585-4F21-94C8-14DC01CC1D0B}">
      <dgm:prSet phldrT="[Text]"/>
      <dgm:spPr/>
      <dgm:t>
        <a:bodyPr/>
        <a:lstStyle/>
        <a:p>
          <a:r>
            <a:rPr lang="en-GB" dirty="0" smtClean="0">
              <a:solidFill>
                <a:schemeClr val="bg1">
                  <a:lumMod val="10000"/>
                </a:schemeClr>
              </a:solidFill>
            </a:rPr>
            <a:t>Preparing for children </a:t>
          </a:r>
          <a:r>
            <a:rPr lang="en-GB" dirty="0">
              <a:solidFill>
                <a:schemeClr val="bg1">
                  <a:lumMod val="10000"/>
                </a:schemeClr>
              </a:solidFill>
            </a:rPr>
            <a:t>education fund</a:t>
          </a:r>
        </a:p>
      </dgm:t>
    </dgm:pt>
    <dgm:pt modelId="{5436E0F1-ED85-49F8-8A83-1F197EB7393A}" type="parTrans" cxnId="{8C00E848-914E-48AD-9E7F-560CFD7CD43E}">
      <dgm:prSet/>
      <dgm:spPr/>
      <dgm:t>
        <a:bodyPr/>
        <a:lstStyle/>
        <a:p>
          <a:endParaRPr lang="en-GB">
            <a:solidFill>
              <a:schemeClr val="bg1">
                <a:lumMod val="10000"/>
              </a:schemeClr>
            </a:solidFill>
          </a:endParaRPr>
        </a:p>
      </dgm:t>
    </dgm:pt>
    <dgm:pt modelId="{37294B6E-0AA5-4FBB-A0B4-9B369D4E2615}" type="sibTrans" cxnId="{8C00E848-914E-48AD-9E7F-560CFD7CD43E}">
      <dgm:prSet/>
      <dgm:spPr/>
      <dgm:t>
        <a:bodyPr/>
        <a:lstStyle/>
        <a:p>
          <a:endParaRPr lang="en-GB">
            <a:solidFill>
              <a:schemeClr val="bg1">
                <a:lumMod val="10000"/>
              </a:schemeClr>
            </a:solidFill>
          </a:endParaRPr>
        </a:p>
      </dgm:t>
    </dgm:pt>
    <dgm:pt modelId="{67F1EF65-71B7-47FB-89A9-F056E0E731B0}">
      <dgm:prSet phldrT="[Text]"/>
      <dgm:spPr/>
      <dgm:t>
        <a:bodyPr/>
        <a:lstStyle/>
        <a:p>
          <a:r>
            <a:rPr lang="en-GB" dirty="0" smtClean="0">
              <a:solidFill>
                <a:schemeClr val="bg1">
                  <a:lumMod val="10000"/>
                </a:schemeClr>
              </a:solidFill>
            </a:rPr>
            <a:t>Building retirement </a:t>
          </a:r>
          <a:r>
            <a:rPr lang="en-GB" dirty="0">
              <a:solidFill>
                <a:schemeClr val="bg1">
                  <a:lumMod val="10000"/>
                </a:schemeClr>
              </a:solidFill>
            </a:rPr>
            <a:t>fund</a:t>
          </a:r>
        </a:p>
      </dgm:t>
    </dgm:pt>
    <dgm:pt modelId="{E958793E-8323-48BB-9BB1-435BC6DC4F60}" type="parTrans" cxnId="{29965BE8-C88E-4EE6-9B4E-AC0C6BBAD340}">
      <dgm:prSet/>
      <dgm:spPr/>
      <dgm:t>
        <a:bodyPr/>
        <a:lstStyle/>
        <a:p>
          <a:endParaRPr lang="en-GB">
            <a:solidFill>
              <a:schemeClr val="bg1">
                <a:lumMod val="10000"/>
              </a:schemeClr>
            </a:solidFill>
          </a:endParaRPr>
        </a:p>
      </dgm:t>
    </dgm:pt>
    <dgm:pt modelId="{61F490F0-5020-4B56-BC46-74793F5B1FF6}" type="sibTrans" cxnId="{29965BE8-C88E-4EE6-9B4E-AC0C6BBAD340}">
      <dgm:prSet/>
      <dgm:spPr/>
      <dgm:t>
        <a:bodyPr/>
        <a:lstStyle/>
        <a:p>
          <a:endParaRPr lang="en-GB">
            <a:solidFill>
              <a:schemeClr val="bg1">
                <a:lumMod val="10000"/>
              </a:schemeClr>
            </a:solidFill>
          </a:endParaRPr>
        </a:p>
      </dgm:t>
    </dgm:pt>
    <dgm:pt modelId="{74F3C242-AF00-412D-A378-74F4DE49DAE5}">
      <dgm:prSet phldrT="[Text]"/>
      <dgm:spPr/>
      <dgm:t>
        <a:bodyPr/>
        <a:lstStyle/>
        <a:p>
          <a:r>
            <a:rPr lang="en-GB">
              <a:solidFill>
                <a:schemeClr val="bg1">
                  <a:lumMod val="10000"/>
                </a:schemeClr>
              </a:solidFill>
            </a:rPr>
            <a:t>Buying a flat</a:t>
          </a:r>
        </a:p>
      </dgm:t>
    </dgm:pt>
    <dgm:pt modelId="{EECC9572-75C8-417D-839D-98F6851A3D0D}" type="parTrans" cxnId="{018744A7-0B94-4711-9465-19B014D982EB}">
      <dgm:prSet/>
      <dgm:spPr/>
      <dgm:t>
        <a:bodyPr/>
        <a:lstStyle/>
        <a:p>
          <a:endParaRPr lang="en-GB">
            <a:solidFill>
              <a:schemeClr val="bg1">
                <a:lumMod val="10000"/>
              </a:schemeClr>
            </a:solidFill>
          </a:endParaRPr>
        </a:p>
      </dgm:t>
    </dgm:pt>
    <dgm:pt modelId="{5BE0BAB2-2433-4715-8A2A-26DFF3CC82C1}" type="sibTrans" cxnId="{018744A7-0B94-4711-9465-19B014D982EB}">
      <dgm:prSet/>
      <dgm:spPr/>
      <dgm:t>
        <a:bodyPr/>
        <a:lstStyle/>
        <a:p>
          <a:endParaRPr lang="en-GB">
            <a:solidFill>
              <a:schemeClr val="bg1">
                <a:lumMod val="10000"/>
              </a:schemeClr>
            </a:solidFill>
          </a:endParaRPr>
        </a:p>
      </dgm:t>
    </dgm:pt>
    <dgm:pt modelId="{51FF9894-602A-4A2C-9ECE-A7827BB337DB}">
      <dgm:prSet phldrT="[Text]"/>
      <dgm:spPr/>
      <dgm:t>
        <a:bodyPr/>
        <a:lstStyle/>
        <a:p>
          <a:r>
            <a:rPr lang="en-GB">
              <a:solidFill>
                <a:schemeClr val="bg1">
                  <a:lumMod val="10000"/>
                </a:schemeClr>
              </a:solidFill>
            </a:rPr>
            <a:t>Changing to a larger flat</a:t>
          </a:r>
        </a:p>
      </dgm:t>
    </dgm:pt>
    <dgm:pt modelId="{D1EC4D5B-1AA9-4232-BA15-F6706EB0D537}" type="parTrans" cxnId="{A4AC06DD-BBF3-4985-8BDD-EC5AC1DB53F5}">
      <dgm:prSet/>
      <dgm:spPr/>
      <dgm:t>
        <a:bodyPr/>
        <a:lstStyle/>
        <a:p>
          <a:endParaRPr lang="en-GB">
            <a:solidFill>
              <a:schemeClr val="bg1">
                <a:lumMod val="10000"/>
              </a:schemeClr>
            </a:solidFill>
          </a:endParaRPr>
        </a:p>
      </dgm:t>
    </dgm:pt>
    <dgm:pt modelId="{A07ADB03-7C1B-4B64-9FCB-1B4E454D18E5}" type="sibTrans" cxnId="{A4AC06DD-BBF3-4985-8BDD-EC5AC1DB53F5}">
      <dgm:prSet/>
      <dgm:spPr/>
      <dgm:t>
        <a:bodyPr/>
        <a:lstStyle/>
        <a:p>
          <a:endParaRPr lang="en-GB">
            <a:solidFill>
              <a:schemeClr val="bg1">
                <a:lumMod val="10000"/>
              </a:schemeClr>
            </a:solidFill>
          </a:endParaRPr>
        </a:p>
      </dgm:t>
    </dgm:pt>
    <dgm:pt modelId="{8BB83665-5327-4A72-A391-2AB393D5791C}">
      <dgm:prSet phldrT="[Text]"/>
      <dgm:spPr/>
      <dgm:t>
        <a:bodyPr/>
        <a:lstStyle/>
        <a:p>
          <a:r>
            <a:rPr lang="en-GB" b="0" dirty="0">
              <a:solidFill>
                <a:schemeClr val="bg1">
                  <a:lumMod val="10000"/>
                </a:schemeClr>
              </a:solidFill>
            </a:rPr>
            <a:t>Asset protection</a:t>
          </a:r>
        </a:p>
      </dgm:t>
    </dgm:pt>
    <dgm:pt modelId="{E720BDD6-35AD-4213-8746-37F10BBE597A}" type="parTrans" cxnId="{A9423FD8-6147-4AC5-B3E8-54D03311E3C1}">
      <dgm:prSet/>
      <dgm:spPr/>
      <dgm:t>
        <a:bodyPr/>
        <a:lstStyle/>
        <a:p>
          <a:endParaRPr lang="en-GB">
            <a:solidFill>
              <a:schemeClr val="bg1">
                <a:lumMod val="10000"/>
              </a:schemeClr>
            </a:solidFill>
          </a:endParaRPr>
        </a:p>
      </dgm:t>
    </dgm:pt>
    <dgm:pt modelId="{92C92449-098B-4E12-8743-B3D7D350C2FC}" type="sibTrans" cxnId="{A9423FD8-6147-4AC5-B3E8-54D03311E3C1}">
      <dgm:prSet/>
      <dgm:spPr/>
      <dgm:t>
        <a:bodyPr/>
        <a:lstStyle/>
        <a:p>
          <a:endParaRPr lang="en-GB">
            <a:solidFill>
              <a:schemeClr val="bg1">
                <a:lumMod val="10000"/>
              </a:schemeClr>
            </a:solidFill>
          </a:endParaRPr>
        </a:p>
      </dgm:t>
    </dgm:pt>
    <dgm:pt modelId="{6003775B-9C76-4817-BB2F-F9295F250AE2}">
      <dgm:prSet phldrT="[Text]"/>
      <dgm:spPr/>
      <dgm:t>
        <a:bodyPr/>
        <a:lstStyle/>
        <a:p>
          <a:r>
            <a:rPr lang="en-GB" b="0">
              <a:solidFill>
                <a:schemeClr val="bg1">
                  <a:lumMod val="10000"/>
                </a:schemeClr>
              </a:solidFill>
            </a:rPr>
            <a:t>Health care</a:t>
          </a:r>
        </a:p>
      </dgm:t>
    </dgm:pt>
    <dgm:pt modelId="{E1467620-59E9-444E-B481-A0770D680BD8}" type="parTrans" cxnId="{B1F52965-BD49-4759-A398-CC8994CC8EFE}">
      <dgm:prSet/>
      <dgm:spPr/>
      <dgm:t>
        <a:bodyPr/>
        <a:lstStyle/>
        <a:p>
          <a:endParaRPr lang="en-GB">
            <a:solidFill>
              <a:schemeClr val="bg1">
                <a:lumMod val="10000"/>
              </a:schemeClr>
            </a:solidFill>
          </a:endParaRPr>
        </a:p>
      </dgm:t>
    </dgm:pt>
    <dgm:pt modelId="{8AB102CC-F6CD-4694-8FA1-F4A3D88BF1EA}" type="sibTrans" cxnId="{B1F52965-BD49-4759-A398-CC8994CC8EFE}">
      <dgm:prSet/>
      <dgm:spPr/>
      <dgm:t>
        <a:bodyPr/>
        <a:lstStyle/>
        <a:p>
          <a:endParaRPr lang="en-GB">
            <a:solidFill>
              <a:schemeClr val="bg1">
                <a:lumMod val="10000"/>
              </a:schemeClr>
            </a:solidFill>
          </a:endParaRPr>
        </a:p>
      </dgm:t>
    </dgm:pt>
    <dgm:pt modelId="{3D88B1F2-4126-43AB-A087-8C27503ECC8A}">
      <dgm:prSet phldrT="[Text]"/>
      <dgm:spPr/>
      <dgm:t>
        <a:bodyPr/>
        <a:lstStyle/>
        <a:p>
          <a:r>
            <a:rPr lang="en-GB" b="0">
              <a:solidFill>
                <a:schemeClr val="bg1">
                  <a:lumMod val="10000"/>
                </a:schemeClr>
              </a:solidFill>
            </a:rPr>
            <a:t>Age care </a:t>
          </a:r>
        </a:p>
      </dgm:t>
    </dgm:pt>
    <dgm:pt modelId="{776B5EC5-8693-4C99-811F-A34ED3CB0FB8}" type="parTrans" cxnId="{088EE6ED-DAE3-4ABA-8611-2CA9351C7357}">
      <dgm:prSet/>
      <dgm:spPr/>
      <dgm:t>
        <a:bodyPr/>
        <a:lstStyle/>
        <a:p>
          <a:endParaRPr lang="en-GB">
            <a:solidFill>
              <a:schemeClr val="bg1">
                <a:lumMod val="10000"/>
              </a:schemeClr>
            </a:solidFill>
          </a:endParaRPr>
        </a:p>
      </dgm:t>
    </dgm:pt>
    <dgm:pt modelId="{2BAFD337-E269-43AF-B60E-4B9BA93F838E}" type="sibTrans" cxnId="{088EE6ED-DAE3-4ABA-8611-2CA9351C7357}">
      <dgm:prSet/>
      <dgm:spPr/>
      <dgm:t>
        <a:bodyPr/>
        <a:lstStyle/>
        <a:p>
          <a:endParaRPr lang="en-GB">
            <a:solidFill>
              <a:schemeClr val="bg1">
                <a:lumMod val="10000"/>
              </a:schemeClr>
            </a:solidFill>
          </a:endParaRPr>
        </a:p>
      </dgm:t>
    </dgm:pt>
    <dgm:pt modelId="{9CA744DF-9C37-424D-AF9C-0EC071AB405C}">
      <dgm:prSet phldrT="[Text]"/>
      <dgm:spPr/>
      <dgm:t>
        <a:bodyPr/>
        <a:lstStyle/>
        <a:p>
          <a:r>
            <a:rPr lang="en-GB">
              <a:solidFill>
                <a:schemeClr val="bg1">
                  <a:lumMod val="10000"/>
                </a:schemeClr>
              </a:solidFill>
            </a:rPr>
            <a:t>Health care</a:t>
          </a:r>
        </a:p>
      </dgm:t>
    </dgm:pt>
    <dgm:pt modelId="{17BA0C11-34BC-4CAB-8E30-0FA2E9E91562}" type="parTrans" cxnId="{C223797E-647D-4855-9677-654AA9FCE4C4}">
      <dgm:prSet/>
      <dgm:spPr/>
      <dgm:t>
        <a:bodyPr/>
        <a:lstStyle/>
        <a:p>
          <a:endParaRPr lang="en-GB">
            <a:solidFill>
              <a:schemeClr val="bg1">
                <a:lumMod val="10000"/>
              </a:schemeClr>
            </a:solidFill>
          </a:endParaRPr>
        </a:p>
      </dgm:t>
    </dgm:pt>
    <dgm:pt modelId="{049BAAC4-A23B-4F8D-B355-30A87D3AC524}" type="sibTrans" cxnId="{C223797E-647D-4855-9677-654AA9FCE4C4}">
      <dgm:prSet/>
      <dgm:spPr/>
      <dgm:t>
        <a:bodyPr/>
        <a:lstStyle/>
        <a:p>
          <a:endParaRPr lang="en-GB">
            <a:solidFill>
              <a:schemeClr val="bg1">
                <a:lumMod val="10000"/>
              </a:schemeClr>
            </a:solidFill>
          </a:endParaRPr>
        </a:p>
      </dgm:t>
    </dgm:pt>
    <dgm:pt modelId="{489EC24A-862C-4BCA-B694-E19D6393B48C}">
      <dgm:prSet phldrT="[Text]"/>
      <dgm:spPr/>
      <dgm:t>
        <a:bodyPr/>
        <a:lstStyle/>
        <a:p>
          <a:r>
            <a:rPr lang="en-GB" b="0">
              <a:solidFill>
                <a:schemeClr val="bg1">
                  <a:lumMod val="10000"/>
                </a:schemeClr>
              </a:solidFill>
            </a:rPr>
            <a:t>Estate planning</a:t>
          </a:r>
        </a:p>
      </dgm:t>
    </dgm:pt>
    <dgm:pt modelId="{3C192CCB-A433-49D5-99B3-0FA1A42117CA}" type="parTrans" cxnId="{33B50C2D-953C-4594-B02E-C9589F7E4C76}">
      <dgm:prSet/>
      <dgm:spPr/>
      <dgm:t>
        <a:bodyPr/>
        <a:lstStyle/>
        <a:p>
          <a:endParaRPr lang="en-GB">
            <a:solidFill>
              <a:schemeClr val="bg1">
                <a:lumMod val="10000"/>
              </a:schemeClr>
            </a:solidFill>
          </a:endParaRPr>
        </a:p>
      </dgm:t>
    </dgm:pt>
    <dgm:pt modelId="{94266C42-9336-4BC6-80FC-97A08E5BEC05}" type="sibTrans" cxnId="{33B50C2D-953C-4594-B02E-C9589F7E4C76}">
      <dgm:prSet/>
      <dgm:spPr/>
      <dgm:t>
        <a:bodyPr/>
        <a:lstStyle/>
        <a:p>
          <a:endParaRPr lang="en-GB">
            <a:solidFill>
              <a:schemeClr val="bg1">
                <a:lumMod val="10000"/>
              </a:schemeClr>
            </a:solidFill>
          </a:endParaRPr>
        </a:p>
      </dgm:t>
    </dgm:pt>
    <dgm:pt modelId="{4A9AD17A-678B-4FDE-8274-E84563DA211E}">
      <dgm:prSet phldrT="[Text]"/>
      <dgm:spPr/>
      <dgm:t>
        <a:bodyPr/>
        <a:lstStyle/>
        <a:p>
          <a:r>
            <a:rPr lang="en-GB" dirty="0">
              <a:solidFill>
                <a:schemeClr val="bg1">
                  <a:lumMod val="10000"/>
                </a:schemeClr>
              </a:solidFill>
            </a:rPr>
            <a:t>Long holidays</a:t>
          </a:r>
        </a:p>
      </dgm:t>
    </dgm:pt>
    <dgm:pt modelId="{EBADFB24-EA79-4964-AB97-E1BB01FF1A3F}" type="parTrans" cxnId="{6D3800B3-07F7-4931-B7FA-410C469627A3}">
      <dgm:prSet/>
      <dgm:spPr/>
      <dgm:t>
        <a:bodyPr/>
        <a:lstStyle/>
        <a:p>
          <a:endParaRPr lang="en-GB"/>
        </a:p>
      </dgm:t>
    </dgm:pt>
    <dgm:pt modelId="{D052B737-DAED-4E6F-B37C-52490A195235}" type="sibTrans" cxnId="{6D3800B3-07F7-4931-B7FA-410C469627A3}">
      <dgm:prSet/>
      <dgm:spPr/>
      <dgm:t>
        <a:bodyPr/>
        <a:lstStyle/>
        <a:p>
          <a:endParaRPr lang="en-GB"/>
        </a:p>
      </dgm:t>
    </dgm:pt>
    <dgm:pt modelId="{E00A9806-7763-4FEC-9294-5D84F220492A}" type="pres">
      <dgm:prSet presAssocID="{81C364AD-D1F7-4564-BC07-B31D491BE1A3}" presName="Name0" presStyleCnt="0">
        <dgm:presLayoutVars>
          <dgm:dir/>
          <dgm:animLvl val="lvl"/>
          <dgm:resizeHandles val="exact"/>
        </dgm:presLayoutVars>
      </dgm:prSet>
      <dgm:spPr/>
      <dgm:t>
        <a:bodyPr/>
        <a:lstStyle/>
        <a:p>
          <a:endParaRPr lang="en-GB"/>
        </a:p>
      </dgm:t>
    </dgm:pt>
    <dgm:pt modelId="{61C05CE9-853F-4D45-87D1-20768C0D25EA}" type="pres">
      <dgm:prSet presAssocID="{7DBC85F0-820A-4C64-AB5F-68E88D9D117C}" presName="compositeNode" presStyleCnt="0">
        <dgm:presLayoutVars>
          <dgm:bulletEnabled val="1"/>
        </dgm:presLayoutVars>
      </dgm:prSet>
      <dgm:spPr/>
      <dgm:t>
        <a:bodyPr/>
        <a:lstStyle/>
        <a:p>
          <a:endParaRPr lang="en-GB"/>
        </a:p>
      </dgm:t>
    </dgm:pt>
    <dgm:pt modelId="{8A2D6026-B130-4217-B38C-D2A03FB71935}" type="pres">
      <dgm:prSet presAssocID="{7DBC85F0-820A-4C64-AB5F-68E88D9D117C}" presName="bgRect" presStyleLbl="node1" presStyleIdx="0" presStyleCnt="4"/>
      <dgm:spPr/>
      <dgm:t>
        <a:bodyPr/>
        <a:lstStyle/>
        <a:p>
          <a:endParaRPr lang="en-GB"/>
        </a:p>
      </dgm:t>
    </dgm:pt>
    <dgm:pt modelId="{90804D12-5BBA-4E44-9DA4-73CC06438B26}" type="pres">
      <dgm:prSet presAssocID="{7DBC85F0-820A-4C64-AB5F-68E88D9D117C}" presName="parentNode" presStyleLbl="node1" presStyleIdx="0" presStyleCnt="4">
        <dgm:presLayoutVars>
          <dgm:chMax val="0"/>
          <dgm:bulletEnabled val="1"/>
        </dgm:presLayoutVars>
      </dgm:prSet>
      <dgm:spPr/>
      <dgm:t>
        <a:bodyPr/>
        <a:lstStyle/>
        <a:p>
          <a:endParaRPr lang="en-GB"/>
        </a:p>
      </dgm:t>
    </dgm:pt>
    <dgm:pt modelId="{7B80B7F0-701D-4243-9967-210B36F7F65E}" type="pres">
      <dgm:prSet presAssocID="{7DBC85F0-820A-4C64-AB5F-68E88D9D117C}" presName="childNode" presStyleLbl="node1" presStyleIdx="0" presStyleCnt="4">
        <dgm:presLayoutVars>
          <dgm:bulletEnabled val="1"/>
        </dgm:presLayoutVars>
      </dgm:prSet>
      <dgm:spPr/>
      <dgm:t>
        <a:bodyPr/>
        <a:lstStyle/>
        <a:p>
          <a:endParaRPr lang="en-GB"/>
        </a:p>
      </dgm:t>
    </dgm:pt>
    <dgm:pt modelId="{EEB529CC-00FA-42D1-BC69-1F2B11A06FC0}" type="pres">
      <dgm:prSet presAssocID="{03028F3E-6974-48F0-8FF7-A6E7F4EDEFF0}" presName="hSp" presStyleCnt="0"/>
      <dgm:spPr/>
      <dgm:t>
        <a:bodyPr/>
        <a:lstStyle/>
        <a:p>
          <a:endParaRPr lang="en-GB"/>
        </a:p>
      </dgm:t>
    </dgm:pt>
    <dgm:pt modelId="{3DE18D6E-35F3-4ADD-9F6D-CB95331AA356}" type="pres">
      <dgm:prSet presAssocID="{03028F3E-6974-48F0-8FF7-A6E7F4EDEFF0}" presName="vProcSp" presStyleCnt="0"/>
      <dgm:spPr/>
      <dgm:t>
        <a:bodyPr/>
        <a:lstStyle/>
        <a:p>
          <a:endParaRPr lang="en-GB"/>
        </a:p>
      </dgm:t>
    </dgm:pt>
    <dgm:pt modelId="{0476F2E7-6A50-4059-9D57-30C34613B4A7}" type="pres">
      <dgm:prSet presAssocID="{03028F3E-6974-48F0-8FF7-A6E7F4EDEFF0}" presName="vSp1" presStyleCnt="0"/>
      <dgm:spPr/>
      <dgm:t>
        <a:bodyPr/>
        <a:lstStyle/>
        <a:p>
          <a:endParaRPr lang="en-GB"/>
        </a:p>
      </dgm:t>
    </dgm:pt>
    <dgm:pt modelId="{89CE5359-F3BD-4986-B387-F50788E6EC32}" type="pres">
      <dgm:prSet presAssocID="{03028F3E-6974-48F0-8FF7-A6E7F4EDEFF0}" presName="simulatedConn" presStyleLbl="solidFgAcc1" presStyleIdx="0" presStyleCnt="3"/>
      <dgm:spPr/>
      <dgm:t>
        <a:bodyPr/>
        <a:lstStyle/>
        <a:p>
          <a:endParaRPr lang="en-GB"/>
        </a:p>
      </dgm:t>
    </dgm:pt>
    <dgm:pt modelId="{783E89E0-15F8-462D-9B5D-53706CFADACF}" type="pres">
      <dgm:prSet presAssocID="{03028F3E-6974-48F0-8FF7-A6E7F4EDEFF0}" presName="vSp2" presStyleCnt="0"/>
      <dgm:spPr/>
      <dgm:t>
        <a:bodyPr/>
        <a:lstStyle/>
        <a:p>
          <a:endParaRPr lang="en-GB"/>
        </a:p>
      </dgm:t>
    </dgm:pt>
    <dgm:pt modelId="{D9FBEACE-6034-441B-BC75-409192652254}" type="pres">
      <dgm:prSet presAssocID="{03028F3E-6974-48F0-8FF7-A6E7F4EDEFF0}" presName="sibTrans" presStyleCnt="0"/>
      <dgm:spPr/>
      <dgm:t>
        <a:bodyPr/>
        <a:lstStyle/>
        <a:p>
          <a:endParaRPr lang="en-GB"/>
        </a:p>
      </dgm:t>
    </dgm:pt>
    <dgm:pt modelId="{DA59D1D7-2474-4FD2-A9BF-4DB5F578E019}" type="pres">
      <dgm:prSet presAssocID="{CDFE7966-4D9D-48F3-ADE7-4D1B4EB81E65}" presName="compositeNode" presStyleCnt="0">
        <dgm:presLayoutVars>
          <dgm:bulletEnabled val="1"/>
        </dgm:presLayoutVars>
      </dgm:prSet>
      <dgm:spPr/>
      <dgm:t>
        <a:bodyPr/>
        <a:lstStyle/>
        <a:p>
          <a:endParaRPr lang="en-GB"/>
        </a:p>
      </dgm:t>
    </dgm:pt>
    <dgm:pt modelId="{CC166CBD-F7A5-40D4-A191-B825A97523BA}" type="pres">
      <dgm:prSet presAssocID="{CDFE7966-4D9D-48F3-ADE7-4D1B4EB81E65}" presName="bgRect" presStyleLbl="node1" presStyleIdx="1" presStyleCnt="4"/>
      <dgm:spPr/>
      <dgm:t>
        <a:bodyPr/>
        <a:lstStyle/>
        <a:p>
          <a:endParaRPr lang="en-GB"/>
        </a:p>
      </dgm:t>
    </dgm:pt>
    <dgm:pt modelId="{8A0DA514-A0C9-48BA-814A-6794EBD9C8C0}" type="pres">
      <dgm:prSet presAssocID="{CDFE7966-4D9D-48F3-ADE7-4D1B4EB81E65}" presName="parentNode" presStyleLbl="node1" presStyleIdx="1" presStyleCnt="4">
        <dgm:presLayoutVars>
          <dgm:chMax val="0"/>
          <dgm:bulletEnabled val="1"/>
        </dgm:presLayoutVars>
      </dgm:prSet>
      <dgm:spPr/>
      <dgm:t>
        <a:bodyPr/>
        <a:lstStyle/>
        <a:p>
          <a:endParaRPr lang="en-GB"/>
        </a:p>
      </dgm:t>
    </dgm:pt>
    <dgm:pt modelId="{7C66D65F-6D8E-43E6-9155-70533795F8E5}" type="pres">
      <dgm:prSet presAssocID="{CDFE7966-4D9D-48F3-ADE7-4D1B4EB81E65}" presName="childNode" presStyleLbl="node1" presStyleIdx="1" presStyleCnt="4">
        <dgm:presLayoutVars>
          <dgm:bulletEnabled val="1"/>
        </dgm:presLayoutVars>
      </dgm:prSet>
      <dgm:spPr/>
      <dgm:t>
        <a:bodyPr/>
        <a:lstStyle/>
        <a:p>
          <a:endParaRPr lang="en-GB"/>
        </a:p>
      </dgm:t>
    </dgm:pt>
    <dgm:pt modelId="{3DE03871-D7D8-48FF-9803-F756B2B639C9}" type="pres">
      <dgm:prSet presAssocID="{54FD970B-A645-4659-867A-A0E9D7B80008}" presName="hSp" presStyleCnt="0"/>
      <dgm:spPr/>
      <dgm:t>
        <a:bodyPr/>
        <a:lstStyle/>
        <a:p>
          <a:endParaRPr lang="en-GB"/>
        </a:p>
      </dgm:t>
    </dgm:pt>
    <dgm:pt modelId="{9BF840DB-D430-4E75-9D01-EA8E9001A968}" type="pres">
      <dgm:prSet presAssocID="{54FD970B-A645-4659-867A-A0E9D7B80008}" presName="vProcSp" presStyleCnt="0"/>
      <dgm:spPr/>
      <dgm:t>
        <a:bodyPr/>
        <a:lstStyle/>
        <a:p>
          <a:endParaRPr lang="en-GB"/>
        </a:p>
      </dgm:t>
    </dgm:pt>
    <dgm:pt modelId="{97B75A9A-0288-4AA1-9C63-486549F5A2AB}" type="pres">
      <dgm:prSet presAssocID="{54FD970B-A645-4659-867A-A0E9D7B80008}" presName="vSp1" presStyleCnt="0"/>
      <dgm:spPr/>
      <dgm:t>
        <a:bodyPr/>
        <a:lstStyle/>
        <a:p>
          <a:endParaRPr lang="en-GB"/>
        </a:p>
      </dgm:t>
    </dgm:pt>
    <dgm:pt modelId="{69B26E4A-7369-4D73-9607-0E4F46A234C2}" type="pres">
      <dgm:prSet presAssocID="{54FD970B-A645-4659-867A-A0E9D7B80008}" presName="simulatedConn" presStyleLbl="solidFgAcc1" presStyleIdx="1" presStyleCnt="3"/>
      <dgm:spPr/>
      <dgm:t>
        <a:bodyPr/>
        <a:lstStyle/>
        <a:p>
          <a:endParaRPr lang="en-GB"/>
        </a:p>
      </dgm:t>
    </dgm:pt>
    <dgm:pt modelId="{6A699307-B977-436F-893C-7C008F452A5D}" type="pres">
      <dgm:prSet presAssocID="{54FD970B-A645-4659-867A-A0E9D7B80008}" presName="vSp2" presStyleCnt="0"/>
      <dgm:spPr/>
      <dgm:t>
        <a:bodyPr/>
        <a:lstStyle/>
        <a:p>
          <a:endParaRPr lang="en-GB"/>
        </a:p>
      </dgm:t>
    </dgm:pt>
    <dgm:pt modelId="{47E350AB-81A0-4534-B3FE-A741CF05C3BD}" type="pres">
      <dgm:prSet presAssocID="{54FD970B-A645-4659-867A-A0E9D7B80008}" presName="sibTrans" presStyleCnt="0"/>
      <dgm:spPr/>
      <dgm:t>
        <a:bodyPr/>
        <a:lstStyle/>
        <a:p>
          <a:endParaRPr lang="en-GB"/>
        </a:p>
      </dgm:t>
    </dgm:pt>
    <dgm:pt modelId="{66A539D3-3505-4E81-8432-D28CE19EA4FD}" type="pres">
      <dgm:prSet presAssocID="{FD16887A-3344-45BD-BBFE-0F9519841179}" presName="compositeNode" presStyleCnt="0">
        <dgm:presLayoutVars>
          <dgm:bulletEnabled val="1"/>
        </dgm:presLayoutVars>
      </dgm:prSet>
      <dgm:spPr/>
      <dgm:t>
        <a:bodyPr/>
        <a:lstStyle/>
        <a:p>
          <a:endParaRPr lang="en-GB"/>
        </a:p>
      </dgm:t>
    </dgm:pt>
    <dgm:pt modelId="{0397AC40-FA32-44E4-95B0-11CA5A2AA9FB}" type="pres">
      <dgm:prSet presAssocID="{FD16887A-3344-45BD-BBFE-0F9519841179}" presName="bgRect" presStyleLbl="node1" presStyleIdx="2" presStyleCnt="4"/>
      <dgm:spPr/>
      <dgm:t>
        <a:bodyPr/>
        <a:lstStyle/>
        <a:p>
          <a:endParaRPr lang="en-GB"/>
        </a:p>
      </dgm:t>
    </dgm:pt>
    <dgm:pt modelId="{BD61918C-3C7D-4E21-B952-4C3455637220}" type="pres">
      <dgm:prSet presAssocID="{FD16887A-3344-45BD-BBFE-0F9519841179}" presName="parentNode" presStyleLbl="node1" presStyleIdx="2" presStyleCnt="4">
        <dgm:presLayoutVars>
          <dgm:chMax val="0"/>
          <dgm:bulletEnabled val="1"/>
        </dgm:presLayoutVars>
      </dgm:prSet>
      <dgm:spPr/>
      <dgm:t>
        <a:bodyPr/>
        <a:lstStyle/>
        <a:p>
          <a:endParaRPr lang="en-GB"/>
        </a:p>
      </dgm:t>
    </dgm:pt>
    <dgm:pt modelId="{298A3B68-6AAA-4721-8609-696EE8BC5064}" type="pres">
      <dgm:prSet presAssocID="{FD16887A-3344-45BD-BBFE-0F9519841179}" presName="childNode" presStyleLbl="node1" presStyleIdx="2" presStyleCnt="4">
        <dgm:presLayoutVars>
          <dgm:bulletEnabled val="1"/>
        </dgm:presLayoutVars>
      </dgm:prSet>
      <dgm:spPr/>
      <dgm:t>
        <a:bodyPr/>
        <a:lstStyle/>
        <a:p>
          <a:endParaRPr lang="en-GB"/>
        </a:p>
      </dgm:t>
    </dgm:pt>
    <dgm:pt modelId="{4534BD3D-140B-46F9-A6AB-39223B3D520F}" type="pres">
      <dgm:prSet presAssocID="{C9A21A42-365E-423B-8322-B2BAE76A5BAB}" presName="hSp" presStyleCnt="0"/>
      <dgm:spPr/>
      <dgm:t>
        <a:bodyPr/>
        <a:lstStyle/>
        <a:p>
          <a:endParaRPr lang="en-GB"/>
        </a:p>
      </dgm:t>
    </dgm:pt>
    <dgm:pt modelId="{9367BA5E-B0DE-4241-B2AC-50DB0FE48489}" type="pres">
      <dgm:prSet presAssocID="{C9A21A42-365E-423B-8322-B2BAE76A5BAB}" presName="vProcSp" presStyleCnt="0"/>
      <dgm:spPr/>
      <dgm:t>
        <a:bodyPr/>
        <a:lstStyle/>
        <a:p>
          <a:endParaRPr lang="en-GB"/>
        </a:p>
      </dgm:t>
    </dgm:pt>
    <dgm:pt modelId="{2CE1B8C0-66C4-4D1E-A25C-C92D7076E1E0}" type="pres">
      <dgm:prSet presAssocID="{C9A21A42-365E-423B-8322-B2BAE76A5BAB}" presName="vSp1" presStyleCnt="0"/>
      <dgm:spPr/>
      <dgm:t>
        <a:bodyPr/>
        <a:lstStyle/>
        <a:p>
          <a:endParaRPr lang="en-GB"/>
        </a:p>
      </dgm:t>
    </dgm:pt>
    <dgm:pt modelId="{24E49984-C47C-4527-9818-2B4AFF34D826}" type="pres">
      <dgm:prSet presAssocID="{C9A21A42-365E-423B-8322-B2BAE76A5BAB}" presName="simulatedConn" presStyleLbl="solidFgAcc1" presStyleIdx="2" presStyleCnt="3"/>
      <dgm:spPr/>
      <dgm:t>
        <a:bodyPr/>
        <a:lstStyle/>
        <a:p>
          <a:endParaRPr lang="en-GB"/>
        </a:p>
      </dgm:t>
    </dgm:pt>
    <dgm:pt modelId="{5F78A74F-BDB5-4A3B-A1D7-4B09ECAB4A4A}" type="pres">
      <dgm:prSet presAssocID="{C9A21A42-365E-423B-8322-B2BAE76A5BAB}" presName="vSp2" presStyleCnt="0"/>
      <dgm:spPr/>
      <dgm:t>
        <a:bodyPr/>
        <a:lstStyle/>
        <a:p>
          <a:endParaRPr lang="en-GB"/>
        </a:p>
      </dgm:t>
    </dgm:pt>
    <dgm:pt modelId="{1BC309B1-D628-433A-955C-0A31087BEF8D}" type="pres">
      <dgm:prSet presAssocID="{C9A21A42-365E-423B-8322-B2BAE76A5BAB}" presName="sibTrans" presStyleCnt="0"/>
      <dgm:spPr/>
      <dgm:t>
        <a:bodyPr/>
        <a:lstStyle/>
        <a:p>
          <a:endParaRPr lang="en-GB"/>
        </a:p>
      </dgm:t>
    </dgm:pt>
    <dgm:pt modelId="{D1E372FA-3BB9-42EC-B9EF-7297AF9244CC}" type="pres">
      <dgm:prSet presAssocID="{034D799A-146F-4084-A273-7299A47EF459}" presName="compositeNode" presStyleCnt="0">
        <dgm:presLayoutVars>
          <dgm:bulletEnabled val="1"/>
        </dgm:presLayoutVars>
      </dgm:prSet>
      <dgm:spPr/>
      <dgm:t>
        <a:bodyPr/>
        <a:lstStyle/>
        <a:p>
          <a:endParaRPr lang="en-GB"/>
        </a:p>
      </dgm:t>
    </dgm:pt>
    <dgm:pt modelId="{ED90DF90-5852-4AE3-A00F-38C056205C62}" type="pres">
      <dgm:prSet presAssocID="{034D799A-146F-4084-A273-7299A47EF459}" presName="bgRect" presStyleLbl="node1" presStyleIdx="3" presStyleCnt="4" custLinFactNeighborX="1333" custLinFactNeighborY="370"/>
      <dgm:spPr/>
      <dgm:t>
        <a:bodyPr/>
        <a:lstStyle/>
        <a:p>
          <a:endParaRPr lang="en-GB"/>
        </a:p>
      </dgm:t>
    </dgm:pt>
    <dgm:pt modelId="{EB69D5DA-40E5-4ADE-AAD7-744D6E9F8004}" type="pres">
      <dgm:prSet presAssocID="{034D799A-146F-4084-A273-7299A47EF459}" presName="parentNode" presStyleLbl="node1" presStyleIdx="3" presStyleCnt="4">
        <dgm:presLayoutVars>
          <dgm:chMax val="0"/>
          <dgm:bulletEnabled val="1"/>
        </dgm:presLayoutVars>
      </dgm:prSet>
      <dgm:spPr/>
      <dgm:t>
        <a:bodyPr/>
        <a:lstStyle/>
        <a:p>
          <a:endParaRPr lang="en-GB"/>
        </a:p>
      </dgm:t>
    </dgm:pt>
    <dgm:pt modelId="{1E1C5511-4E3B-466D-9A46-6B81BC566A61}" type="pres">
      <dgm:prSet presAssocID="{034D799A-146F-4084-A273-7299A47EF459}" presName="childNode" presStyleLbl="node1" presStyleIdx="3" presStyleCnt="4">
        <dgm:presLayoutVars>
          <dgm:bulletEnabled val="1"/>
        </dgm:presLayoutVars>
      </dgm:prSet>
      <dgm:spPr/>
      <dgm:t>
        <a:bodyPr/>
        <a:lstStyle/>
        <a:p>
          <a:endParaRPr lang="en-GB"/>
        </a:p>
      </dgm:t>
    </dgm:pt>
  </dgm:ptLst>
  <dgm:cxnLst>
    <dgm:cxn modelId="{402D7DBF-B01B-4C0D-806B-726DE026FCB0}" type="presOf" srcId="{51FF9894-602A-4A2C-9ECE-A7827BB337DB}" destId="{298A3B68-6AAA-4721-8609-696EE8BC5064}" srcOrd="0" destOrd="0" presId="urn:microsoft.com/office/officeart/2005/8/layout/hProcess7#1"/>
    <dgm:cxn modelId="{2EA30E2D-1E7E-4FF7-A23C-B71BBB043F0C}" type="presOf" srcId="{034D799A-146F-4084-A273-7299A47EF459}" destId="{ED90DF90-5852-4AE3-A00F-38C056205C62}" srcOrd="0" destOrd="0" presId="urn:microsoft.com/office/officeart/2005/8/layout/hProcess7#1"/>
    <dgm:cxn modelId="{164E4502-3CA2-4656-BDBC-26964B795F9C}" type="presOf" srcId="{3D88B1F2-4126-43AB-A087-8C27503ECC8A}" destId="{1E1C5511-4E3B-466D-9A46-6B81BC566A61}" srcOrd="0" destOrd="2" presId="urn:microsoft.com/office/officeart/2005/8/layout/hProcess7#1"/>
    <dgm:cxn modelId="{33B50C2D-953C-4594-B02E-C9589F7E4C76}" srcId="{034D799A-146F-4084-A273-7299A47EF459}" destId="{489EC24A-862C-4BCA-B694-E19D6393B48C}" srcOrd="3" destOrd="0" parTransId="{3C192CCB-A433-49D5-99B3-0FA1A42117CA}" sibTransId="{94266C42-9336-4BC6-80FC-97A08E5BEC05}"/>
    <dgm:cxn modelId="{A631F62F-5F13-48F5-8EDB-0762285AC5F2}" type="presOf" srcId="{6003775B-9C76-4817-BB2F-F9295F250AE2}" destId="{1E1C5511-4E3B-466D-9A46-6B81BC566A61}" srcOrd="0" destOrd="1" presId="urn:microsoft.com/office/officeart/2005/8/layout/hProcess7#1"/>
    <dgm:cxn modelId="{EC7B9EF0-D057-4328-9CBE-6AA0F8A3B885}" type="presOf" srcId="{A14D13C7-94C5-4ECF-BC54-1DEB3B21FE67}" destId="{7B80B7F0-701D-4243-9967-210B36F7F65E}" srcOrd="0" destOrd="3" presId="urn:microsoft.com/office/officeart/2005/8/layout/hProcess7#1"/>
    <dgm:cxn modelId="{925F34A1-25E2-416F-8E39-245A4F85FF05}" type="presOf" srcId="{FD16887A-3344-45BD-BBFE-0F9519841179}" destId="{BD61918C-3C7D-4E21-B952-4C3455637220}" srcOrd="1" destOrd="0" presId="urn:microsoft.com/office/officeart/2005/8/layout/hProcess7#1"/>
    <dgm:cxn modelId="{60951280-9E18-44A5-A0B8-47C3120CDD77}" type="presOf" srcId="{9A84907A-B7B8-417A-A509-A9C7E857F4B7}" destId="{7B80B7F0-701D-4243-9967-210B36F7F65E}" srcOrd="0" destOrd="1" presId="urn:microsoft.com/office/officeart/2005/8/layout/hProcess7#1"/>
    <dgm:cxn modelId="{8DE74C75-FDCD-490A-9966-7DE8C165B304}" srcId="{FD16887A-3344-45BD-BBFE-0F9519841179}" destId="{EF437467-490D-4480-BD18-02BCDEE7BE33}" srcOrd="3" destOrd="0" parTransId="{B0754309-15B8-45A4-A8CD-A922A93F08F5}" sibTransId="{405B719D-8684-4CF1-BB02-B26A95C59846}"/>
    <dgm:cxn modelId="{1EF00F24-FEC6-4BFF-9FB3-E85CD295AB32}" type="presOf" srcId="{BCD7E574-1169-4EF8-B182-CDF3D2E8DB7A}" destId="{7C66D65F-6D8E-43E6-9155-70533795F8E5}" srcOrd="0" destOrd="0" presId="urn:microsoft.com/office/officeart/2005/8/layout/hProcess7#1"/>
    <dgm:cxn modelId="{510E36CC-C470-4764-BBB6-67CC2E1B185E}" type="presOf" srcId="{A65431DE-CED1-4F96-990D-000F64EC9365}" destId="{7B80B7F0-701D-4243-9967-210B36F7F65E}" srcOrd="0" destOrd="2" presId="urn:microsoft.com/office/officeart/2005/8/layout/hProcess7#1"/>
    <dgm:cxn modelId="{38909C68-1605-439E-9EB2-77641A9CC782}" srcId="{7DBC85F0-820A-4C64-AB5F-68E88D9D117C}" destId="{1E6C7433-BE1A-479F-BC49-FA8081BBDDB3}" srcOrd="0" destOrd="0" parTransId="{F3AF8F54-8B89-48EF-A965-3AACCA51A455}" sibTransId="{B497785F-AEE7-4450-9922-8743259D7B53}"/>
    <dgm:cxn modelId="{3FFD2C79-AEF0-4CC5-8B9F-FA57F41A557F}" type="presOf" srcId="{CDFE7966-4D9D-48F3-ADE7-4D1B4EB81E65}" destId="{CC166CBD-F7A5-40D4-A191-B825A97523BA}" srcOrd="0" destOrd="0" presId="urn:microsoft.com/office/officeart/2005/8/layout/hProcess7#1"/>
    <dgm:cxn modelId="{018744A7-0B94-4711-9465-19B014D982EB}" srcId="{CDFE7966-4D9D-48F3-ADE7-4D1B4EB81E65}" destId="{74F3C242-AF00-412D-A378-74F4DE49DAE5}" srcOrd="2" destOrd="0" parTransId="{EECC9572-75C8-417D-839D-98F6851A3D0D}" sibTransId="{5BE0BAB2-2433-4715-8A2A-26DFF3CC82C1}"/>
    <dgm:cxn modelId="{571F4310-61EF-49A3-BFE4-6AC53FE50D95}" srcId="{7DBC85F0-820A-4C64-AB5F-68E88D9D117C}" destId="{A14D13C7-94C5-4ECF-BC54-1DEB3B21FE67}" srcOrd="3" destOrd="0" parTransId="{5AD5878E-86CB-4444-9ABF-945755CC056C}" sibTransId="{FDE0D738-3FAC-425C-ADE3-C67A51DF9EDD}"/>
    <dgm:cxn modelId="{8C00E848-914E-48AD-9E7F-560CFD7CD43E}" srcId="{CDFE7966-4D9D-48F3-ADE7-4D1B4EB81E65}" destId="{A6E3F204-6585-4F21-94C8-14DC01CC1D0B}" srcOrd="3" destOrd="0" parTransId="{5436E0F1-ED85-49F8-8A83-1F197EB7393A}" sibTransId="{37294B6E-0AA5-4FBB-A0B4-9B369D4E2615}"/>
    <dgm:cxn modelId="{A9423FD8-6147-4AC5-B3E8-54D03311E3C1}" srcId="{034D799A-146F-4084-A273-7299A47EF459}" destId="{8BB83665-5327-4A72-A391-2AB393D5791C}" srcOrd="0" destOrd="0" parTransId="{E720BDD6-35AD-4213-8746-37F10BBE597A}" sibTransId="{92C92449-098B-4E12-8743-B3D7D350C2FC}"/>
    <dgm:cxn modelId="{E0E86B9E-0921-49A4-B5E3-41861500908B}" srcId="{CDFE7966-4D9D-48F3-ADE7-4D1B4EB81E65}" destId="{BCD7E574-1169-4EF8-B182-CDF3D2E8DB7A}" srcOrd="0" destOrd="0" parTransId="{152DC1FA-2020-4ED8-B992-C0873470AB2A}" sibTransId="{B04613CE-B639-4B3C-8B81-2DE9B8277FD5}"/>
    <dgm:cxn modelId="{DAA484EA-03E0-4896-985F-9444F372C1B8}" type="presOf" srcId="{7DBC85F0-820A-4C64-AB5F-68E88D9D117C}" destId="{8A2D6026-B130-4217-B38C-D2A03FB71935}" srcOrd="0" destOrd="0" presId="urn:microsoft.com/office/officeart/2005/8/layout/hProcess7#1"/>
    <dgm:cxn modelId="{A4AC06DD-BBF3-4985-8BDD-EC5AC1DB53F5}" srcId="{FD16887A-3344-45BD-BBFE-0F9519841179}" destId="{51FF9894-602A-4A2C-9ECE-A7827BB337DB}" srcOrd="0" destOrd="0" parTransId="{D1EC4D5B-1AA9-4232-BA15-F6706EB0D537}" sibTransId="{A07ADB03-7C1B-4B64-9FCB-1B4E454D18E5}"/>
    <dgm:cxn modelId="{C5D19453-533B-431A-B592-08C056F60A48}" srcId="{81C364AD-D1F7-4564-BC07-B31D491BE1A3}" destId="{7DBC85F0-820A-4C64-AB5F-68E88D9D117C}" srcOrd="0" destOrd="0" parTransId="{B4436953-F92E-49F0-A7A4-89372A144ABD}" sibTransId="{03028F3E-6974-48F0-8FF7-A6E7F4EDEFF0}"/>
    <dgm:cxn modelId="{C223797E-647D-4855-9677-654AA9FCE4C4}" srcId="{FD16887A-3344-45BD-BBFE-0F9519841179}" destId="{9CA744DF-9C37-424D-AF9C-0EC071AB405C}" srcOrd="2" destOrd="0" parTransId="{17BA0C11-34BC-4CAB-8E30-0FA2E9E91562}" sibTransId="{049BAAC4-A23B-4F8D-B355-30A87D3AC524}"/>
    <dgm:cxn modelId="{00F8E64A-535B-444E-A406-666C3D9609EF}" srcId="{7DBC85F0-820A-4C64-AB5F-68E88D9D117C}" destId="{A65431DE-CED1-4F96-990D-000F64EC9365}" srcOrd="2" destOrd="0" parTransId="{678EFF76-E128-4246-BEC1-3E71612CD2F6}" sibTransId="{D48245D1-5E5E-4D82-A7B9-89C2785DCD7B}"/>
    <dgm:cxn modelId="{0E90B7D1-E326-41EA-BFE2-12C429BC3A55}" srcId="{81C364AD-D1F7-4564-BC07-B31D491BE1A3}" destId="{FD16887A-3344-45BD-BBFE-0F9519841179}" srcOrd="2" destOrd="0" parTransId="{A4ED9ACE-3D50-4225-AF5E-906D38864158}" sibTransId="{C9A21A42-365E-423B-8322-B2BAE76A5BAB}"/>
    <dgm:cxn modelId="{C4B3C7C3-4933-48A0-A41C-DDFCDD2F9034}" type="presOf" srcId="{9CA744DF-9C37-424D-AF9C-0EC071AB405C}" destId="{298A3B68-6AAA-4721-8609-696EE8BC5064}" srcOrd="0" destOrd="2" presId="urn:microsoft.com/office/officeart/2005/8/layout/hProcess7#1"/>
    <dgm:cxn modelId="{04DBFA2B-12BF-4E05-95C0-39BD3CDC48BE}" type="presOf" srcId="{4A9AD17A-678B-4FDE-8274-E84563DA211E}" destId="{298A3B68-6AAA-4721-8609-696EE8BC5064}" srcOrd="0" destOrd="1" presId="urn:microsoft.com/office/officeart/2005/8/layout/hProcess7#1"/>
    <dgm:cxn modelId="{8A9C3BCA-CD47-4627-9DAD-8FF8788AD8D6}" srcId="{81C364AD-D1F7-4564-BC07-B31D491BE1A3}" destId="{CDFE7966-4D9D-48F3-ADE7-4D1B4EB81E65}" srcOrd="1" destOrd="0" parTransId="{FA20095D-F64A-4C9C-8207-DD0B1DEED68B}" sibTransId="{54FD970B-A645-4659-867A-A0E9D7B80008}"/>
    <dgm:cxn modelId="{344BEE27-1F99-4130-80F0-325CCC5DB833}" type="presOf" srcId="{67F1EF65-71B7-47FB-89A9-F056E0E731B0}" destId="{7C66D65F-6D8E-43E6-9155-70533795F8E5}" srcOrd="0" destOrd="4" presId="urn:microsoft.com/office/officeart/2005/8/layout/hProcess7#1"/>
    <dgm:cxn modelId="{766463B1-672E-4A1E-AD52-E5D36F654E19}" type="presOf" srcId="{81C364AD-D1F7-4564-BC07-B31D491BE1A3}" destId="{E00A9806-7763-4FEC-9294-5D84F220492A}" srcOrd="0" destOrd="0" presId="urn:microsoft.com/office/officeart/2005/8/layout/hProcess7#1"/>
    <dgm:cxn modelId="{29965BE8-C88E-4EE6-9B4E-AC0C6BBAD340}" srcId="{CDFE7966-4D9D-48F3-ADE7-4D1B4EB81E65}" destId="{67F1EF65-71B7-47FB-89A9-F056E0E731B0}" srcOrd="4" destOrd="0" parTransId="{E958793E-8323-48BB-9BB1-435BC6DC4F60}" sibTransId="{61F490F0-5020-4B56-BC46-74793F5B1FF6}"/>
    <dgm:cxn modelId="{0FC8CA01-A99B-4CE8-8BD7-65B72E22C078}" type="presOf" srcId="{74F3C242-AF00-412D-A378-74F4DE49DAE5}" destId="{7C66D65F-6D8E-43E6-9155-70533795F8E5}" srcOrd="0" destOrd="2" presId="urn:microsoft.com/office/officeart/2005/8/layout/hProcess7#1"/>
    <dgm:cxn modelId="{7A6277E8-CA6F-4E49-8250-63DEEA748DC4}" type="presOf" srcId="{1E6C7433-BE1A-479F-BC49-FA8081BBDDB3}" destId="{7B80B7F0-701D-4243-9967-210B36F7F65E}" srcOrd="0" destOrd="0" presId="urn:microsoft.com/office/officeart/2005/8/layout/hProcess7#1"/>
    <dgm:cxn modelId="{C0E79AD8-E507-4403-BB60-B532837A7AA0}" type="presOf" srcId="{FD16887A-3344-45BD-BBFE-0F9519841179}" destId="{0397AC40-FA32-44E4-95B0-11CA5A2AA9FB}" srcOrd="0" destOrd="0" presId="urn:microsoft.com/office/officeart/2005/8/layout/hProcess7#1"/>
    <dgm:cxn modelId="{94ADA353-DE91-434F-BC72-F5D85EDBB428}" type="presOf" srcId="{489EC24A-862C-4BCA-B694-E19D6393B48C}" destId="{1E1C5511-4E3B-466D-9A46-6B81BC566A61}" srcOrd="0" destOrd="3" presId="urn:microsoft.com/office/officeart/2005/8/layout/hProcess7#1"/>
    <dgm:cxn modelId="{98878882-A736-4927-8487-6E5C1B28EB8A}" type="presOf" srcId="{A6E3F204-6585-4F21-94C8-14DC01CC1D0B}" destId="{7C66D65F-6D8E-43E6-9155-70533795F8E5}" srcOrd="0" destOrd="3" presId="urn:microsoft.com/office/officeart/2005/8/layout/hProcess7#1"/>
    <dgm:cxn modelId="{6D3800B3-07F7-4931-B7FA-410C469627A3}" srcId="{FD16887A-3344-45BD-BBFE-0F9519841179}" destId="{4A9AD17A-678B-4FDE-8274-E84563DA211E}" srcOrd="1" destOrd="0" parTransId="{EBADFB24-EA79-4964-AB97-E1BB01FF1A3F}" sibTransId="{D052B737-DAED-4E6F-B37C-52490A195235}"/>
    <dgm:cxn modelId="{F2369246-D985-4FD5-874A-7A037A761D20}" srcId="{CDFE7966-4D9D-48F3-ADE7-4D1B4EB81E65}" destId="{5AE7F6CB-165E-4965-8FAD-43012B17891C}" srcOrd="1" destOrd="0" parTransId="{E2A9E29D-3087-4F61-AE81-71058CB10FD9}" sibTransId="{98219C0D-FB38-4CE2-91A7-2F7B70C0D3FF}"/>
    <dgm:cxn modelId="{088EE6ED-DAE3-4ABA-8611-2CA9351C7357}" srcId="{034D799A-146F-4084-A273-7299A47EF459}" destId="{3D88B1F2-4126-43AB-A087-8C27503ECC8A}" srcOrd="2" destOrd="0" parTransId="{776B5EC5-8693-4C99-811F-A34ED3CB0FB8}" sibTransId="{2BAFD337-E269-43AF-B60E-4B9BA93F838E}"/>
    <dgm:cxn modelId="{AB107841-C30A-4014-855B-87F20BD1838B}" type="presOf" srcId="{CDFE7966-4D9D-48F3-ADE7-4D1B4EB81E65}" destId="{8A0DA514-A0C9-48BA-814A-6794EBD9C8C0}" srcOrd="1" destOrd="0" presId="urn:microsoft.com/office/officeart/2005/8/layout/hProcess7#1"/>
    <dgm:cxn modelId="{15BBEA9D-B1BE-4CDB-B8AD-0AA82FF683C7}" srcId="{81C364AD-D1F7-4564-BC07-B31D491BE1A3}" destId="{034D799A-146F-4084-A273-7299A47EF459}" srcOrd="3" destOrd="0" parTransId="{397F3194-D3E0-480F-AD4E-440766A09C47}" sibTransId="{D3934148-B045-452F-9740-B2008870100D}"/>
    <dgm:cxn modelId="{8F1765EF-17DF-4775-BE8B-458223B1A5C8}" type="presOf" srcId="{034D799A-146F-4084-A273-7299A47EF459}" destId="{EB69D5DA-40E5-4ADE-AAD7-744D6E9F8004}" srcOrd="1" destOrd="0" presId="urn:microsoft.com/office/officeart/2005/8/layout/hProcess7#1"/>
    <dgm:cxn modelId="{B1F52965-BD49-4759-A398-CC8994CC8EFE}" srcId="{034D799A-146F-4084-A273-7299A47EF459}" destId="{6003775B-9C76-4817-BB2F-F9295F250AE2}" srcOrd="1" destOrd="0" parTransId="{E1467620-59E9-444E-B481-A0770D680BD8}" sibTransId="{8AB102CC-F6CD-4694-8FA1-F4A3D88BF1EA}"/>
    <dgm:cxn modelId="{4127A1D8-3694-44F5-88C1-C133117B17B7}" type="presOf" srcId="{8BB83665-5327-4A72-A391-2AB393D5791C}" destId="{1E1C5511-4E3B-466D-9A46-6B81BC566A61}" srcOrd="0" destOrd="0" presId="urn:microsoft.com/office/officeart/2005/8/layout/hProcess7#1"/>
    <dgm:cxn modelId="{37E55833-AAEF-4B5B-A63F-B129EE9BA16D}" srcId="{7DBC85F0-820A-4C64-AB5F-68E88D9D117C}" destId="{9A84907A-B7B8-417A-A509-A9C7E857F4B7}" srcOrd="1" destOrd="0" parTransId="{1EF8991E-D280-450E-9AAA-3058D31B6EDD}" sibTransId="{9CD808DE-3121-4338-87F0-86CC0A3FD5FF}"/>
    <dgm:cxn modelId="{BE2BD15F-CD63-4AB6-8D66-0FC137219985}" type="presOf" srcId="{EF437467-490D-4480-BD18-02BCDEE7BE33}" destId="{298A3B68-6AAA-4721-8609-696EE8BC5064}" srcOrd="0" destOrd="3" presId="urn:microsoft.com/office/officeart/2005/8/layout/hProcess7#1"/>
    <dgm:cxn modelId="{557064F9-C2D4-469A-85D2-495BD59AB44E}" type="presOf" srcId="{5AE7F6CB-165E-4965-8FAD-43012B17891C}" destId="{7C66D65F-6D8E-43E6-9155-70533795F8E5}" srcOrd="0" destOrd="1" presId="urn:microsoft.com/office/officeart/2005/8/layout/hProcess7#1"/>
    <dgm:cxn modelId="{548EA182-E078-4739-B442-79CC68FBD9A0}" type="presOf" srcId="{7DBC85F0-820A-4C64-AB5F-68E88D9D117C}" destId="{90804D12-5BBA-4E44-9DA4-73CC06438B26}" srcOrd="1" destOrd="0" presId="urn:microsoft.com/office/officeart/2005/8/layout/hProcess7#1"/>
    <dgm:cxn modelId="{739D9968-899F-40E3-9F7F-4DACA2290A0A}" type="presParOf" srcId="{E00A9806-7763-4FEC-9294-5D84F220492A}" destId="{61C05CE9-853F-4D45-87D1-20768C0D25EA}" srcOrd="0" destOrd="0" presId="urn:microsoft.com/office/officeart/2005/8/layout/hProcess7#1"/>
    <dgm:cxn modelId="{B1DC1D48-C955-4ED4-8784-263CFAE2F608}" type="presParOf" srcId="{61C05CE9-853F-4D45-87D1-20768C0D25EA}" destId="{8A2D6026-B130-4217-B38C-D2A03FB71935}" srcOrd="0" destOrd="0" presId="urn:microsoft.com/office/officeart/2005/8/layout/hProcess7#1"/>
    <dgm:cxn modelId="{513B2CC9-9048-434B-9AD4-4A2FB5311B8A}" type="presParOf" srcId="{61C05CE9-853F-4D45-87D1-20768C0D25EA}" destId="{90804D12-5BBA-4E44-9DA4-73CC06438B26}" srcOrd="1" destOrd="0" presId="urn:microsoft.com/office/officeart/2005/8/layout/hProcess7#1"/>
    <dgm:cxn modelId="{73275151-81D4-4BD6-82FF-02E7D91E9B8F}" type="presParOf" srcId="{61C05CE9-853F-4D45-87D1-20768C0D25EA}" destId="{7B80B7F0-701D-4243-9967-210B36F7F65E}" srcOrd="2" destOrd="0" presId="urn:microsoft.com/office/officeart/2005/8/layout/hProcess7#1"/>
    <dgm:cxn modelId="{49DB9189-020B-428A-9009-2224C8B54625}" type="presParOf" srcId="{E00A9806-7763-4FEC-9294-5D84F220492A}" destId="{EEB529CC-00FA-42D1-BC69-1F2B11A06FC0}" srcOrd="1" destOrd="0" presId="urn:microsoft.com/office/officeart/2005/8/layout/hProcess7#1"/>
    <dgm:cxn modelId="{F5462305-3841-4AF4-87B9-7F29AEC35F7F}" type="presParOf" srcId="{E00A9806-7763-4FEC-9294-5D84F220492A}" destId="{3DE18D6E-35F3-4ADD-9F6D-CB95331AA356}" srcOrd="2" destOrd="0" presId="urn:microsoft.com/office/officeart/2005/8/layout/hProcess7#1"/>
    <dgm:cxn modelId="{9DE5C10E-BC36-4D0E-8894-B602A9D17FD7}" type="presParOf" srcId="{3DE18D6E-35F3-4ADD-9F6D-CB95331AA356}" destId="{0476F2E7-6A50-4059-9D57-30C34613B4A7}" srcOrd="0" destOrd="0" presId="urn:microsoft.com/office/officeart/2005/8/layout/hProcess7#1"/>
    <dgm:cxn modelId="{DA1ACA9F-727D-4308-87EB-7ED63D419466}" type="presParOf" srcId="{3DE18D6E-35F3-4ADD-9F6D-CB95331AA356}" destId="{89CE5359-F3BD-4986-B387-F50788E6EC32}" srcOrd="1" destOrd="0" presId="urn:microsoft.com/office/officeart/2005/8/layout/hProcess7#1"/>
    <dgm:cxn modelId="{64729F35-B82E-4880-AB99-1E8F5174AD54}" type="presParOf" srcId="{3DE18D6E-35F3-4ADD-9F6D-CB95331AA356}" destId="{783E89E0-15F8-462D-9B5D-53706CFADACF}" srcOrd="2" destOrd="0" presId="urn:microsoft.com/office/officeart/2005/8/layout/hProcess7#1"/>
    <dgm:cxn modelId="{A403241E-F30F-4BE3-8EAB-6172810EACEA}" type="presParOf" srcId="{E00A9806-7763-4FEC-9294-5D84F220492A}" destId="{D9FBEACE-6034-441B-BC75-409192652254}" srcOrd="3" destOrd="0" presId="urn:microsoft.com/office/officeart/2005/8/layout/hProcess7#1"/>
    <dgm:cxn modelId="{BA3BBCBE-BC7C-452D-8322-2BC8FCED4215}" type="presParOf" srcId="{E00A9806-7763-4FEC-9294-5D84F220492A}" destId="{DA59D1D7-2474-4FD2-A9BF-4DB5F578E019}" srcOrd="4" destOrd="0" presId="urn:microsoft.com/office/officeart/2005/8/layout/hProcess7#1"/>
    <dgm:cxn modelId="{AAB1207F-1594-40E8-9330-DEB38D228117}" type="presParOf" srcId="{DA59D1D7-2474-4FD2-A9BF-4DB5F578E019}" destId="{CC166CBD-F7A5-40D4-A191-B825A97523BA}" srcOrd="0" destOrd="0" presId="urn:microsoft.com/office/officeart/2005/8/layout/hProcess7#1"/>
    <dgm:cxn modelId="{F90C06A5-E0B6-42A7-8A8A-FBCA399C2F02}" type="presParOf" srcId="{DA59D1D7-2474-4FD2-A9BF-4DB5F578E019}" destId="{8A0DA514-A0C9-48BA-814A-6794EBD9C8C0}" srcOrd="1" destOrd="0" presId="urn:microsoft.com/office/officeart/2005/8/layout/hProcess7#1"/>
    <dgm:cxn modelId="{2BDB767C-BFA9-4652-8502-D733CDF9A482}" type="presParOf" srcId="{DA59D1D7-2474-4FD2-A9BF-4DB5F578E019}" destId="{7C66D65F-6D8E-43E6-9155-70533795F8E5}" srcOrd="2" destOrd="0" presId="urn:microsoft.com/office/officeart/2005/8/layout/hProcess7#1"/>
    <dgm:cxn modelId="{5C17EA15-E3A8-4CC4-9025-E96FB735DB35}" type="presParOf" srcId="{E00A9806-7763-4FEC-9294-5D84F220492A}" destId="{3DE03871-D7D8-48FF-9803-F756B2B639C9}" srcOrd="5" destOrd="0" presId="urn:microsoft.com/office/officeart/2005/8/layout/hProcess7#1"/>
    <dgm:cxn modelId="{EDF02E5C-1821-407A-8CC4-3D42FD43C879}" type="presParOf" srcId="{E00A9806-7763-4FEC-9294-5D84F220492A}" destId="{9BF840DB-D430-4E75-9D01-EA8E9001A968}" srcOrd="6" destOrd="0" presId="urn:microsoft.com/office/officeart/2005/8/layout/hProcess7#1"/>
    <dgm:cxn modelId="{3CA3903F-C51F-41B4-B342-A978E5DEFDD0}" type="presParOf" srcId="{9BF840DB-D430-4E75-9D01-EA8E9001A968}" destId="{97B75A9A-0288-4AA1-9C63-486549F5A2AB}" srcOrd="0" destOrd="0" presId="urn:microsoft.com/office/officeart/2005/8/layout/hProcess7#1"/>
    <dgm:cxn modelId="{0C72CD48-F657-42A3-A8B5-698B69CA9EA0}" type="presParOf" srcId="{9BF840DB-D430-4E75-9D01-EA8E9001A968}" destId="{69B26E4A-7369-4D73-9607-0E4F46A234C2}" srcOrd="1" destOrd="0" presId="urn:microsoft.com/office/officeart/2005/8/layout/hProcess7#1"/>
    <dgm:cxn modelId="{D1E3171E-4E46-4F4A-B40A-22C8DA244F36}" type="presParOf" srcId="{9BF840DB-D430-4E75-9D01-EA8E9001A968}" destId="{6A699307-B977-436F-893C-7C008F452A5D}" srcOrd="2" destOrd="0" presId="urn:microsoft.com/office/officeart/2005/8/layout/hProcess7#1"/>
    <dgm:cxn modelId="{004E383C-DC6B-4737-A803-CB4A1290C52B}" type="presParOf" srcId="{E00A9806-7763-4FEC-9294-5D84F220492A}" destId="{47E350AB-81A0-4534-B3FE-A741CF05C3BD}" srcOrd="7" destOrd="0" presId="urn:microsoft.com/office/officeart/2005/8/layout/hProcess7#1"/>
    <dgm:cxn modelId="{BF777F72-45A8-428F-8F58-7B05C1270FAB}" type="presParOf" srcId="{E00A9806-7763-4FEC-9294-5D84F220492A}" destId="{66A539D3-3505-4E81-8432-D28CE19EA4FD}" srcOrd="8" destOrd="0" presId="urn:microsoft.com/office/officeart/2005/8/layout/hProcess7#1"/>
    <dgm:cxn modelId="{5B10689E-95EF-46DC-8AB8-C9AA36D618CF}" type="presParOf" srcId="{66A539D3-3505-4E81-8432-D28CE19EA4FD}" destId="{0397AC40-FA32-44E4-95B0-11CA5A2AA9FB}" srcOrd="0" destOrd="0" presId="urn:microsoft.com/office/officeart/2005/8/layout/hProcess7#1"/>
    <dgm:cxn modelId="{2B792556-8AF3-4E39-AB9A-30AAC6E89F7A}" type="presParOf" srcId="{66A539D3-3505-4E81-8432-D28CE19EA4FD}" destId="{BD61918C-3C7D-4E21-B952-4C3455637220}" srcOrd="1" destOrd="0" presId="urn:microsoft.com/office/officeart/2005/8/layout/hProcess7#1"/>
    <dgm:cxn modelId="{3B8F36AD-969C-434D-88D6-D249DE2CFDC6}" type="presParOf" srcId="{66A539D3-3505-4E81-8432-D28CE19EA4FD}" destId="{298A3B68-6AAA-4721-8609-696EE8BC5064}" srcOrd="2" destOrd="0" presId="urn:microsoft.com/office/officeart/2005/8/layout/hProcess7#1"/>
    <dgm:cxn modelId="{AEFCA96D-EE3D-4FD2-94A5-D44408D2B2E2}" type="presParOf" srcId="{E00A9806-7763-4FEC-9294-5D84F220492A}" destId="{4534BD3D-140B-46F9-A6AB-39223B3D520F}" srcOrd="9" destOrd="0" presId="urn:microsoft.com/office/officeart/2005/8/layout/hProcess7#1"/>
    <dgm:cxn modelId="{3C309DB0-E9DF-4195-BC49-AECB8F97CD03}" type="presParOf" srcId="{E00A9806-7763-4FEC-9294-5D84F220492A}" destId="{9367BA5E-B0DE-4241-B2AC-50DB0FE48489}" srcOrd="10" destOrd="0" presId="urn:microsoft.com/office/officeart/2005/8/layout/hProcess7#1"/>
    <dgm:cxn modelId="{8B4FA45D-B131-4AC5-B7F5-F33A2887403A}" type="presParOf" srcId="{9367BA5E-B0DE-4241-B2AC-50DB0FE48489}" destId="{2CE1B8C0-66C4-4D1E-A25C-C92D7076E1E0}" srcOrd="0" destOrd="0" presId="urn:microsoft.com/office/officeart/2005/8/layout/hProcess7#1"/>
    <dgm:cxn modelId="{EDF35703-58C5-48B8-83EC-58E4B0E13223}" type="presParOf" srcId="{9367BA5E-B0DE-4241-B2AC-50DB0FE48489}" destId="{24E49984-C47C-4527-9818-2B4AFF34D826}" srcOrd="1" destOrd="0" presId="urn:microsoft.com/office/officeart/2005/8/layout/hProcess7#1"/>
    <dgm:cxn modelId="{14060BFC-8D5E-4D94-BED2-7AC88D720D2B}" type="presParOf" srcId="{9367BA5E-B0DE-4241-B2AC-50DB0FE48489}" destId="{5F78A74F-BDB5-4A3B-A1D7-4B09ECAB4A4A}" srcOrd="2" destOrd="0" presId="urn:microsoft.com/office/officeart/2005/8/layout/hProcess7#1"/>
    <dgm:cxn modelId="{BF511CF1-8DCF-4E53-9FAA-8F9852EF6BAD}" type="presParOf" srcId="{E00A9806-7763-4FEC-9294-5D84F220492A}" destId="{1BC309B1-D628-433A-955C-0A31087BEF8D}" srcOrd="11" destOrd="0" presId="urn:microsoft.com/office/officeart/2005/8/layout/hProcess7#1"/>
    <dgm:cxn modelId="{0F14B7DE-CFE0-4A23-A6C1-A24C6EAAE231}" type="presParOf" srcId="{E00A9806-7763-4FEC-9294-5D84F220492A}" destId="{D1E372FA-3BB9-42EC-B9EF-7297AF9244CC}" srcOrd="12" destOrd="0" presId="urn:microsoft.com/office/officeart/2005/8/layout/hProcess7#1"/>
    <dgm:cxn modelId="{7B73F374-D2C5-4F43-BF67-49DAF4149F06}" type="presParOf" srcId="{D1E372FA-3BB9-42EC-B9EF-7297AF9244CC}" destId="{ED90DF90-5852-4AE3-A00F-38C056205C62}" srcOrd="0" destOrd="0" presId="urn:microsoft.com/office/officeart/2005/8/layout/hProcess7#1"/>
    <dgm:cxn modelId="{B90A66EA-BF1A-4F84-8CF7-E965795AE54B}" type="presParOf" srcId="{D1E372FA-3BB9-42EC-B9EF-7297AF9244CC}" destId="{EB69D5DA-40E5-4ADE-AAD7-744D6E9F8004}" srcOrd="1" destOrd="0" presId="urn:microsoft.com/office/officeart/2005/8/layout/hProcess7#1"/>
    <dgm:cxn modelId="{F07F6DA6-7F2F-484E-BDBB-CAC87ACD291F}" type="presParOf" srcId="{D1E372FA-3BB9-42EC-B9EF-7297AF9244CC}" destId="{1E1C5511-4E3B-466D-9A46-6B81BC566A61}"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B20CCB-CE11-4FE4-A725-361FF5005C07}" type="doc">
      <dgm:prSet loTypeId="urn:microsoft.com/office/officeart/2005/8/layout/pyramid1" loCatId="pyramid" qsTypeId="urn:microsoft.com/office/officeart/2005/8/quickstyle/3d3" qsCatId="3D" csTypeId="urn:microsoft.com/office/officeart/2005/8/colors/accent1_5" csCatId="accent1" phldr="1"/>
      <dgm:spPr/>
    </dgm:pt>
    <dgm:pt modelId="{D9A45CE2-4F05-4F87-82A7-79AED86769E6}">
      <dgm:prSet phldrT="[Text]" custT="1"/>
      <dgm:spPr>
        <a:solidFill>
          <a:schemeClr val="accent1">
            <a:hueOff val="0"/>
            <a:satOff val="0"/>
            <a:lumOff val="0"/>
            <a:alpha val="30000"/>
          </a:schemeClr>
        </a:solidFill>
      </dgm:spPr>
      <dgm:t>
        <a:bodyPr/>
        <a:lstStyle/>
        <a:p>
          <a:endParaRPr lang="en-US" altLang="zh-TW" sz="2200" b="1" dirty="0" smtClean="0">
            <a:latin typeface="Arial" pitchFamily="34" charset="0"/>
            <a:cs typeface="Arial" pitchFamily="34" charset="0"/>
          </a:endParaRPr>
        </a:p>
        <a:p>
          <a:endParaRPr lang="en-GB" sz="2200" b="1" dirty="0" smtClean="0">
            <a:solidFill>
              <a:schemeClr val="bg1"/>
            </a:solidFill>
            <a:latin typeface="Arial" pitchFamily="34" charset="0"/>
            <a:ea typeface="SimHei" pitchFamily="49" charset="-122"/>
            <a:cs typeface="Arial" pitchFamily="34" charset="0"/>
          </a:endParaRPr>
        </a:p>
        <a:p>
          <a:r>
            <a:rPr lang="en-GB" sz="2200" b="1" dirty="0" smtClean="0">
              <a:solidFill>
                <a:schemeClr val="bg1"/>
              </a:solidFill>
              <a:latin typeface="Arial" pitchFamily="34" charset="0"/>
              <a:ea typeface="SimHei" pitchFamily="49" charset="-122"/>
              <a:cs typeface="Arial" pitchFamily="34" charset="0"/>
            </a:rPr>
            <a:t>Distribution</a:t>
          </a:r>
          <a:endParaRPr lang="en-GB" sz="2200" b="1" dirty="0">
            <a:solidFill>
              <a:schemeClr val="bg1"/>
            </a:solidFill>
            <a:latin typeface="Arial" pitchFamily="34" charset="0"/>
            <a:ea typeface="SimHei" pitchFamily="49" charset="-122"/>
            <a:cs typeface="Arial" pitchFamily="34" charset="0"/>
          </a:endParaRPr>
        </a:p>
      </dgm:t>
    </dgm:pt>
    <dgm:pt modelId="{67E9CD90-E1ED-4831-880E-0D63B9BD1B2D}" type="parTrans" cxnId="{D39703B8-C72C-45E9-8A65-6205221C0D7C}">
      <dgm:prSet/>
      <dgm:spPr/>
      <dgm:t>
        <a:bodyPr/>
        <a:lstStyle/>
        <a:p>
          <a:endParaRPr lang="en-GB" sz="2200" b="1">
            <a:latin typeface="Arial" pitchFamily="34" charset="0"/>
            <a:cs typeface="Arial" pitchFamily="34" charset="0"/>
          </a:endParaRPr>
        </a:p>
      </dgm:t>
    </dgm:pt>
    <dgm:pt modelId="{7118FF1F-E545-404C-9E94-3E98E2911856}" type="sibTrans" cxnId="{D39703B8-C72C-45E9-8A65-6205221C0D7C}">
      <dgm:prSet/>
      <dgm:spPr/>
      <dgm:t>
        <a:bodyPr/>
        <a:lstStyle/>
        <a:p>
          <a:endParaRPr lang="en-GB" sz="2200" b="1">
            <a:latin typeface="Arial" pitchFamily="34" charset="0"/>
            <a:cs typeface="Arial" pitchFamily="34" charset="0"/>
          </a:endParaRPr>
        </a:p>
      </dgm:t>
    </dgm:pt>
    <dgm:pt modelId="{245DED48-4666-4F49-9A0C-B1E4A0F6FBD7}">
      <dgm:prSet phldrT="[Text]" custT="1"/>
      <dgm:spPr>
        <a:solidFill>
          <a:schemeClr val="accent1">
            <a:hueOff val="0"/>
            <a:satOff val="0"/>
            <a:lumOff val="0"/>
          </a:schemeClr>
        </a:solidFill>
      </dgm:spPr>
      <dgm:t>
        <a:bodyPr/>
        <a:lstStyle/>
        <a:p>
          <a:endParaRPr lang="en-GB" altLang="zh-TW" sz="2200" b="1" dirty="0" smtClean="0">
            <a:solidFill>
              <a:schemeClr val="bg1"/>
            </a:solidFill>
            <a:latin typeface="Arial" pitchFamily="34" charset="0"/>
            <a:ea typeface="SimHei" pitchFamily="49" charset="-122"/>
            <a:cs typeface="Arial" pitchFamily="34" charset="0"/>
          </a:endParaRPr>
        </a:p>
        <a:p>
          <a:r>
            <a:rPr lang="en-GB" altLang="zh-TW" sz="2200" b="1" dirty="0" smtClean="0">
              <a:solidFill>
                <a:schemeClr val="bg1"/>
              </a:solidFill>
              <a:latin typeface="Arial" pitchFamily="34" charset="0"/>
              <a:ea typeface="SimHei" pitchFamily="49" charset="-122"/>
              <a:cs typeface="Arial" pitchFamily="34" charset="0"/>
            </a:rPr>
            <a:t>Protection</a:t>
          </a:r>
          <a:endParaRPr lang="en-GB" sz="2200" b="1" dirty="0">
            <a:solidFill>
              <a:schemeClr val="bg1"/>
            </a:solidFill>
            <a:latin typeface="Arial" pitchFamily="34" charset="0"/>
            <a:ea typeface="SimHei" pitchFamily="49" charset="-122"/>
            <a:cs typeface="Arial" pitchFamily="34" charset="0"/>
          </a:endParaRPr>
        </a:p>
      </dgm:t>
    </dgm:pt>
    <dgm:pt modelId="{53AF70F9-928D-4468-8019-7A7795AEEEE6}" type="parTrans" cxnId="{65772CCE-D6AD-496D-89D9-5EEBDD1E5A68}">
      <dgm:prSet/>
      <dgm:spPr/>
      <dgm:t>
        <a:bodyPr/>
        <a:lstStyle/>
        <a:p>
          <a:endParaRPr lang="en-GB" sz="2200" b="1">
            <a:latin typeface="Arial" pitchFamily="34" charset="0"/>
            <a:cs typeface="Arial" pitchFamily="34" charset="0"/>
          </a:endParaRPr>
        </a:p>
      </dgm:t>
    </dgm:pt>
    <dgm:pt modelId="{27F201EB-5866-471D-B6ED-5EF4B52861D0}" type="sibTrans" cxnId="{65772CCE-D6AD-496D-89D9-5EEBDD1E5A68}">
      <dgm:prSet/>
      <dgm:spPr/>
      <dgm:t>
        <a:bodyPr/>
        <a:lstStyle/>
        <a:p>
          <a:endParaRPr lang="en-GB" sz="2200" b="1">
            <a:latin typeface="Arial" pitchFamily="34" charset="0"/>
            <a:cs typeface="Arial" pitchFamily="34" charset="0"/>
          </a:endParaRPr>
        </a:p>
      </dgm:t>
    </dgm:pt>
    <dgm:pt modelId="{20027D01-A09E-4A6A-ABFC-C8BE9E4FD445}">
      <dgm:prSet phldrT="[Text]" custT="1"/>
      <dgm:spPr>
        <a:solidFill>
          <a:schemeClr val="accent1">
            <a:hueOff val="0"/>
            <a:satOff val="0"/>
            <a:lumOff val="0"/>
            <a:alpha val="65000"/>
          </a:schemeClr>
        </a:solidFill>
      </dgm:spPr>
      <dgm:t>
        <a:bodyPr/>
        <a:lstStyle/>
        <a:p>
          <a:endParaRPr lang="en-GB" altLang="zh-TW" sz="2200" b="1" dirty="0" smtClean="0">
            <a:solidFill>
              <a:schemeClr val="bg1"/>
            </a:solidFill>
            <a:latin typeface="Arial" pitchFamily="34" charset="0"/>
            <a:ea typeface="SimHei" pitchFamily="49" charset="-122"/>
            <a:cs typeface="Arial" pitchFamily="34" charset="0"/>
          </a:endParaRPr>
        </a:p>
        <a:p>
          <a:r>
            <a:rPr lang="en-GB" altLang="zh-TW" sz="2200" b="1" dirty="0" smtClean="0">
              <a:solidFill>
                <a:schemeClr val="bg1"/>
              </a:solidFill>
              <a:latin typeface="Arial" pitchFamily="34" charset="0"/>
              <a:ea typeface="SimHei" pitchFamily="49" charset="-122"/>
              <a:cs typeface="Arial" pitchFamily="34" charset="0"/>
            </a:rPr>
            <a:t>Accumulation</a:t>
          </a:r>
          <a:endParaRPr lang="en-GB" sz="2200" b="1" dirty="0">
            <a:solidFill>
              <a:schemeClr val="bg1"/>
            </a:solidFill>
            <a:latin typeface="Arial" pitchFamily="34" charset="0"/>
            <a:ea typeface="SimHei" pitchFamily="49" charset="-122"/>
            <a:cs typeface="Arial" pitchFamily="34" charset="0"/>
          </a:endParaRPr>
        </a:p>
      </dgm:t>
    </dgm:pt>
    <dgm:pt modelId="{84D71BA2-849E-4260-81C3-901BACA750E9}" type="sibTrans" cxnId="{478C8C6C-A675-4726-8CA4-866258B75618}">
      <dgm:prSet/>
      <dgm:spPr/>
      <dgm:t>
        <a:bodyPr/>
        <a:lstStyle/>
        <a:p>
          <a:endParaRPr lang="en-GB" sz="2200" b="1">
            <a:latin typeface="Arial" pitchFamily="34" charset="0"/>
            <a:cs typeface="Arial" pitchFamily="34" charset="0"/>
          </a:endParaRPr>
        </a:p>
      </dgm:t>
    </dgm:pt>
    <dgm:pt modelId="{3AEB0B27-750B-44C9-912F-C26967AAC5F2}" type="parTrans" cxnId="{478C8C6C-A675-4726-8CA4-866258B75618}">
      <dgm:prSet/>
      <dgm:spPr/>
      <dgm:t>
        <a:bodyPr/>
        <a:lstStyle/>
        <a:p>
          <a:endParaRPr lang="en-GB" sz="2200" b="1">
            <a:latin typeface="Arial" pitchFamily="34" charset="0"/>
            <a:cs typeface="Arial" pitchFamily="34" charset="0"/>
          </a:endParaRPr>
        </a:p>
      </dgm:t>
    </dgm:pt>
    <dgm:pt modelId="{6FAEDF88-B400-485B-B1E1-252B025C94AE}" type="pres">
      <dgm:prSet presAssocID="{85B20CCB-CE11-4FE4-A725-361FF5005C07}" presName="Name0" presStyleCnt="0">
        <dgm:presLayoutVars>
          <dgm:dir/>
          <dgm:animLvl val="lvl"/>
          <dgm:resizeHandles val="exact"/>
        </dgm:presLayoutVars>
      </dgm:prSet>
      <dgm:spPr/>
    </dgm:pt>
    <dgm:pt modelId="{F0E58CF7-60D8-42AF-9F23-342E35C86994}" type="pres">
      <dgm:prSet presAssocID="{D9A45CE2-4F05-4F87-82A7-79AED86769E6}" presName="Name8" presStyleCnt="0"/>
      <dgm:spPr/>
    </dgm:pt>
    <dgm:pt modelId="{C6D7F90B-34FF-4E25-BE7D-703D84274AE0}" type="pres">
      <dgm:prSet presAssocID="{D9A45CE2-4F05-4F87-82A7-79AED86769E6}" presName="level" presStyleLbl="node1" presStyleIdx="0" presStyleCnt="3" custLinFactNeighborY="0">
        <dgm:presLayoutVars>
          <dgm:chMax val="1"/>
          <dgm:bulletEnabled val="1"/>
        </dgm:presLayoutVars>
      </dgm:prSet>
      <dgm:spPr/>
      <dgm:t>
        <a:bodyPr/>
        <a:lstStyle/>
        <a:p>
          <a:endParaRPr lang="en-GB"/>
        </a:p>
      </dgm:t>
    </dgm:pt>
    <dgm:pt modelId="{E1D212A5-9AB7-45E3-B7BE-AB633E00FECD}" type="pres">
      <dgm:prSet presAssocID="{D9A45CE2-4F05-4F87-82A7-79AED86769E6}" presName="levelTx" presStyleLbl="revTx" presStyleIdx="0" presStyleCnt="0">
        <dgm:presLayoutVars>
          <dgm:chMax val="1"/>
          <dgm:bulletEnabled val="1"/>
        </dgm:presLayoutVars>
      </dgm:prSet>
      <dgm:spPr/>
      <dgm:t>
        <a:bodyPr/>
        <a:lstStyle/>
        <a:p>
          <a:endParaRPr lang="en-GB"/>
        </a:p>
      </dgm:t>
    </dgm:pt>
    <dgm:pt modelId="{0E1EC51B-3CB4-4D18-B367-6CBDC8BD7D3E}" type="pres">
      <dgm:prSet presAssocID="{20027D01-A09E-4A6A-ABFC-C8BE9E4FD445}" presName="Name8" presStyleCnt="0"/>
      <dgm:spPr/>
    </dgm:pt>
    <dgm:pt modelId="{87D9C634-ABC9-468F-9530-06BF76D56FA0}" type="pres">
      <dgm:prSet presAssocID="{20027D01-A09E-4A6A-ABFC-C8BE9E4FD445}" presName="level" presStyleLbl="node1" presStyleIdx="1" presStyleCnt="3">
        <dgm:presLayoutVars>
          <dgm:chMax val="1"/>
          <dgm:bulletEnabled val="1"/>
        </dgm:presLayoutVars>
      </dgm:prSet>
      <dgm:spPr/>
      <dgm:t>
        <a:bodyPr/>
        <a:lstStyle/>
        <a:p>
          <a:endParaRPr lang="en-GB"/>
        </a:p>
      </dgm:t>
    </dgm:pt>
    <dgm:pt modelId="{B09AC852-959D-4263-9B06-7CA834EB2310}" type="pres">
      <dgm:prSet presAssocID="{20027D01-A09E-4A6A-ABFC-C8BE9E4FD445}" presName="levelTx" presStyleLbl="revTx" presStyleIdx="0" presStyleCnt="0">
        <dgm:presLayoutVars>
          <dgm:chMax val="1"/>
          <dgm:bulletEnabled val="1"/>
        </dgm:presLayoutVars>
      </dgm:prSet>
      <dgm:spPr/>
      <dgm:t>
        <a:bodyPr/>
        <a:lstStyle/>
        <a:p>
          <a:endParaRPr lang="en-GB"/>
        </a:p>
      </dgm:t>
    </dgm:pt>
    <dgm:pt modelId="{3FDB93A4-62CC-4EBB-927C-38722AAC2D2E}" type="pres">
      <dgm:prSet presAssocID="{245DED48-4666-4F49-9A0C-B1E4A0F6FBD7}" presName="Name8" presStyleCnt="0"/>
      <dgm:spPr/>
    </dgm:pt>
    <dgm:pt modelId="{389DBD77-235E-4AFD-A6C0-477B38F77FD2}" type="pres">
      <dgm:prSet presAssocID="{245DED48-4666-4F49-9A0C-B1E4A0F6FBD7}" presName="level" presStyleLbl="node1" presStyleIdx="2" presStyleCnt="3" custLinFactNeighborX="-942" custLinFactNeighborY="1588">
        <dgm:presLayoutVars>
          <dgm:chMax val="1"/>
          <dgm:bulletEnabled val="1"/>
        </dgm:presLayoutVars>
      </dgm:prSet>
      <dgm:spPr/>
      <dgm:t>
        <a:bodyPr/>
        <a:lstStyle/>
        <a:p>
          <a:endParaRPr lang="en-GB"/>
        </a:p>
      </dgm:t>
    </dgm:pt>
    <dgm:pt modelId="{5BABCF96-978B-4A63-82F2-4EE29C733EE5}" type="pres">
      <dgm:prSet presAssocID="{245DED48-4666-4F49-9A0C-B1E4A0F6FBD7}" presName="levelTx" presStyleLbl="revTx" presStyleIdx="0" presStyleCnt="0">
        <dgm:presLayoutVars>
          <dgm:chMax val="1"/>
          <dgm:bulletEnabled val="1"/>
        </dgm:presLayoutVars>
      </dgm:prSet>
      <dgm:spPr/>
      <dgm:t>
        <a:bodyPr/>
        <a:lstStyle/>
        <a:p>
          <a:endParaRPr lang="en-GB"/>
        </a:p>
      </dgm:t>
    </dgm:pt>
  </dgm:ptLst>
  <dgm:cxnLst>
    <dgm:cxn modelId="{65772CCE-D6AD-496D-89D9-5EEBDD1E5A68}" srcId="{85B20CCB-CE11-4FE4-A725-361FF5005C07}" destId="{245DED48-4666-4F49-9A0C-B1E4A0F6FBD7}" srcOrd="2" destOrd="0" parTransId="{53AF70F9-928D-4468-8019-7A7795AEEEE6}" sibTransId="{27F201EB-5866-471D-B6ED-5EF4B52861D0}"/>
    <dgm:cxn modelId="{AE627B83-F19E-4C8D-AACD-1BAE7ACD73F8}" type="presOf" srcId="{245DED48-4666-4F49-9A0C-B1E4A0F6FBD7}" destId="{5BABCF96-978B-4A63-82F2-4EE29C733EE5}" srcOrd="1" destOrd="0" presId="urn:microsoft.com/office/officeart/2005/8/layout/pyramid1"/>
    <dgm:cxn modelId="{307984D6-2784-4766-B995-7C02127428B6}" type="presOf" srcId="{D9A45CE2-4F05-4F87-82A7-79AED86769E6}" destId="{E1D212A5-9AB7-45E3-B7BE-AB633E00FECD}" srcOrd="1" destOrd="0" presId="urn:microsoft.com/office/officeart/2005/8/layout/pyramid1"/>
    <dgm:cxn modelId="{DDD67A31-7B40-4A1F-A024-FA78A3CEA7C4}" type="presOf" srcId="{85B20CCB-CE11-4FE4-A725-361FF5005C07}" destId="{6FAEDF88-B400-485B-B1E1-252B025C94AE}" srcOrd="0" destOrd="0" presId="urn:microsoft.com/office/officeart/2005/8/layout/pyramid1"/>
    <dgm:cxn modelId="{394870F0-79A4-49FC-9615-1B2B8F2FAC4F}" type="presOf" srcId="{D9A45CE2-4F05-4F87-82A7-79AED86769E6}" destId="{C6D7F90B-34FF-4E25-BE7D-703D84274AE0}" srcOrd="0" destOrd="0" presId="urn:microsoft.com/office/officeart/2005/8/layout/pyramid1"/>
    <dgm:cxn modelId="{07C33789-1E1C-44BE-9633-BAAEF3A959AE}" type="presOf" srcId="{20027D01-A09E-4A6A-ABFC-C8BE9E4FD445}" destId="{87D9C634-ABC9-468F-9530-06BF76D56FA0}" srcOrd="0" destOrd="0" presId="urn:microsoft.com/office/officeart/2005/8/layout/pyramid1"/>
    <dgm:cxn modelId="{793EAA8E-63F9-448B-A4D3-3FDA8A7D8C9D}" type="presOf" srcId="{20027D01-A09E-4A6A-ABFC-C8BE9E4FD445}" destId="{B09AC852-959D-4263-9B06-7CA834EB2310}" srcOrd="1" destOrd="0" presId="urn:microsoft.com/office/officeart/2005/8/layout/pyramid1"/>
    <dgm:cxn modelId="{478C8C6C-A675-4726-8CA4-866258B75618}" srcId="{85B20CCB-CE11-4FE4-A725-361FF5005C07}" destId="{20027D01-A09E-4A6A-ABFC-C8BE9E4FD445}" srcOrd="1" destOrd="0" parTransId="{3AEB0B27-750B-44C9-912F-C26967AAC5F2}" sibTransId="{84D71BA2-849E-4260-81C3-901BACA750E9}"/>
    <dgm:cxn modelId="{D39703B8-C72C-45E9-8A65-6205221C0D7C}" srcId="{85B20CCB-CE11-4FE4-A725-361FF5005C07}" destId="{D9A45CE2-4F05-4F87-82A7-79AED86769E6}" srcOrd="0" destOrd="0" parTransId="{67E9CD90-E1ED-4831-880E-0D63B9BD1B2D}" sibTransId="{7118FF1F-E545-404C-9E94-3E98E2911856}"/>
    <dgm:cxn modelId="{A0E1D06A-BA9A-431B-82EB-9FE588DBCBBB}" type="presOf" srcId="{245DED48-4666-4F49-9A0C-B1E4A0F6FBD7}" destId="{389DBD77-235E-4AFD-A6C0-477B38F77FD2}" srcOrd="0" destOrd="0" presId="urn:microsoft.com/office/officeart/2005/8/layout/pyramid1"/>
    <dgm:cxn modelId="{BD1E7F0E-B10E-42AB-8D94-10918ECA914F}" type="presParOf" srcId="{6FAEDF88-B400-485B-B1E1-252B025C94AE}" destId="{F0E58CF7-60D8-42AF-9F23-342E35C86994}" srcOrd="0" destOrd="0" presId="urn:microsoft.com/office/officeart/2005/8/layout/pyramid1"/>
    <dgm:cxn modelId="{28526682-55CD-4E53-9EAB-F74DE461B621}" type="presParOf" srcId="{F0E58CF7-60D8-42AF-9F23-342E35C86994}" destId="{C6D7F90B-34FF-4E25-BE7D-703D84274AE0}" srcOrd="0" destOrd="0" presId="urn:microsoft.com/office/officeart/2005/8/layout/pyramid1"/>
    <dgm:cxn modelId="{77160175-72FC-4052-AA38-8FD2584D2367}" type="presParOf" srcId="{F0E58CF7-60D8-42AF-9F23-342E35C86994}" destId="{E1D212A5-9AB7-45E3-B7BE-AB633E00FECD}" srcOrd="1" destOrd="0" presId="urn:microsoft.com/office/officeart/2005/8/layout/pyramid1"/>
    <dgm:cxn modelId="{DDC4187B-86C4-4626-84AC-A4ABE7D08B51}" type="presParOf" srcId="{6FAEDF88-B400-485B-B1E1-252B025C94AE}" destId="{0E1EC51B-3CB4-4D18-B367-6CBDC8BD7D3E}" srcOrd="1" destOrd="0" presId="urn:microsoft.com/office/officeart/2005/8/layout/pyramid1"/>
    <dgm:cxn modelId="{EEE90640-CA37-44B6-A723-E868E39A3D47}" type="presParOf" srcId="{0E1EC51B-3CB4-4D18-B367-6CBDC8BD7D3E}" destId="{87D9C634-ABC9-468F-9530-06BF76D56FA0}" srcOrd="0" destOrd="0" presId="urn:microsoft.com/office/officeart/2005/8/layout/pyramid1"/>
    <dgm:cxn modelId="{B6CF6E9F-7475-49AB-9782-799F61F9B40E}" type="presParOf" srcId="{0E1EC51B-3CB4-4D18-B367-6CBDC8BD7D3E}" destId="{B09AC852-959D-4263-9B06-7CA834EB2310}" srcOrd="1" destOrd="0" presId="urn:microsoft.com/office/officeart/2005/8/layout/pyramid1"/>
    <dgm:cxn modelId="{5E5A6AAB-2EB5-450D-BA00-E91A8D86E770}" type="presParOf" srcId="{6FAEDF88-B400-485B-B1E1-252B025C94AE}" destId="{3FDB93A4-62CC-4EBB-927C-38722AAC2D2E}" srcOrd="2" destOrd="0" presId="urn:microsoft.com/office/officeart/2005/8/layout/pyramid1"/>
    <dgm:cxn modelId="{A792B09F-3997-48C7-A60F-D0D043AFB267}" type="presParOf" srcId="{3FDB93A4-62CC-4EBB-927C-38722AAC2D2E}" destId="{389DBD77-235E-4AFD-A6C0-477B38F77FD2}" srcOrd="0" destOrd="0" presId="urn:microsoft.com/office/officeart/2005/8/layout/pyramid1"/>
    <dgm:cxn modelId="{3740536C-2A0E-4527-A104-09595270B1D0}" type="presParOf" srcId="{3FDB93A4-62CC-4EBB-927C-38722AAC2D2E}" destId="{5BABCF96-978B-4A63-82F2-4EE29C733EE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8ACBF-0BCA-464C-A02E-449332E8A26B}">
      <dsp:nvSpPr>
        <dsp:cNvPr id="0" name=""/>
        <dsp:cNvSpPr/>
      </dsp:nvSpPr>
      <dsp:spPr>
        <a:xfrm rot="5400000">
          <a:off x="-125761" y="126282"/>
          <a:ext cx="838411" cy="586888"/>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Arial Black" pitchFamily="34" charset="0"/>
            </a:rPr>
            <a:t>1</a:t>
          </a:r>
          <a:endParaRPr lang="en-GB" sz="1400" kern="1200" dirty="0">
            <a:latin typeface="Arial Black" pitchFamily="34" charset="0"/>
          </a:endParaRPr>
        </a:p>
      </dsp:txBody>
      <dsp:txXfrm rot="-5400000">
        <a:off x="1" y="293964"/>
        <a:ext cx="586888" cy="251523"/>
      </dsp:txXfrm>
    </dsp:sp>
    <dsp:sp modelId="{0906AE7C-4CFD-4B3D-8CFD-FCF73CE0514D}">
      <dsp:nvSpPr>
        <dsp:cNvPr id="0" name=""/>
        <dsp:cNvSpPr/>
      </dsp:nvSpPr>
      <dsp:spPr>
        <a:xfrm rot="5400000">
          <a:off x="3261320" y="-2673911"/>
          <a:ext cx="544967" cy="589383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latin typeface="Arial Black" pitchFamily="34" charset="0"/>
            </a:rPr>
            <a:t>Assess your financial status</a:t>
          </a:r>
          <a:endParaRPr lang="en-GB" sz="1700" kern="1200" dirty="0">
            <a:latin typeface="Arial Black" pitchFamily="34" charset="0"/>
          </a:endParaRPr>
        </a:p>
      </dsp:txBody>
      <dsp:txXfrm rot="-5400000">
        <a:off x="586889" y="27123"/>
        <a:ext cx="5867228" cy="491761"/>
      </dsp:txXfrm>
    </dsp:sp>
    <dsp:sp modelId="{77CD0AE0-281B-43F0-8DC8-8864BA7366B5}">
      <dsp:nvSpPr>
        <dsp:cNvPr id="0" name=""/>
        <dsp:cNvSpPr/>
      </dsp:nvSpPr>
      <dsp:spPr>
        <a:xfrm rot="5400000">
          <a:off x="-125761" y="865692"/>
          <a:ext cx="838411" cy="586888"/>
        </a:xfrm>
        <a:prstGeom prst="chevron">
          <a:avLst/>
        </a:prstGeom>
        <a:solidFill>
          <a:schemeClr val="accent2">
            <a:shade val="80000"/>
            <a:hueOff val="8946"/>
            <a:satOff val="7667"/>
            <a:lumOff val="2436"/>
            <a:alphaOff val="0"/>
          </a:schemeClr>
        </a:solidFill>
        <a:ln w="25400" cap="flat" cmpd="sng" algn="ctr">
          <a:solidFill>
            <a:schemeClr val="accent2">
              <a:shade val="80000"/>
              <a:hueOff val="8946"/>
              <a:satOff val="7667"/>
              <a:lumOff val="24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Arial Black" pitchFamily="34" charset="0"/>
            </a:rPr>
            <a:t>2</a:t>
          </a:r>
          <a:endParaRPr lang="en-GB" sz="1400" kern="1200" dirty="0">
            <a:latin typeface="Arial Black" pitchFamily="34" charset="0"/>
          </a:endParaRPr>
        </a:p>
      </dsp:txBody>
      <dsp:txXfrm rot="-5400000">
        <a:off x="1" y="1033374"/>
        <a:ext cx="586888" cy="251523"/>
      </dsp:txXfrm>
    </dsp:sp>
    <dsp:sp modelId="{F5BD25ED-8983-4077-A764-EF8A85260668}">
      <dsp:nvSpPr>
        <dsp:cNvPr id="0" name=""/>
        <dsp:cNvSpPr/>
      </dsp:nvSpPr>
      <dsp:spPr>
        <a:xfrm rot="5400000">
          <a:off x="3261320" y="-1934501"/>
          <a:ext cx="544967" cy="5893831"/>
        </a:xfrm>
        <a:prstGeom prst="round2SameRect">
          <a:avLst/>
        </a:prstGeom>
        <a:solidFill>
          <a:schemeClr val="lt1">
            <a:alpha val="90000"/>
            <a:hueOff val="0"/>
            <a:satOff val="0"/>
            <a:lumOff val="0"/>
            <a:alphaOff val="0"/>
          </a:schemeClr>
        </a:solidFill>
        <a:ln w="25400" cap="flat" cmpd="sng" algn="ctr">
          <a:solidFill>
            <a:schemeClr val="accent2">
              <a:shade val="80000"/>
              <a:hueOff val="8946"/>
              <a:satOff val="7667"/>
              <a:lumOff val="24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smtClean="0">
              <a:latin typeface="Arial Black" pitchFamily="34" charset="0"/>
            </a:rPr>
            <a:t>Create a budget</a:t>
          </a:r>
          <a:endParaRPr lang="en-GB" sz="1700" kern="1200" dirty="0">
            <a:latin typeface="Arial Black" pitchFamily="34" charset="0"/>
          </a:endParaRPr>
        </a:p>
      </dsp:txBody>
      <dsp:txXfrm rot="-5400000">
        <a:off x="586889" y="766533"/>
        <a:ext cx="5867228" cy="491761"/>
      </dsp:txXfrm>
    </dsp:sp>
    <dsp:sp modelId="{0ED88F11-6B5B-4724-BC2C-E4ABCF52F582}">
      <dsp:nvSpPr>
        <dsp:cNvPr id="0" name=""/>
        <dsp:cNvSpPr/>
      </dsp:nvSpPr>
      <dsp:spPr>
        <a:xfrm rot="5400000">
          <a:off x="-125761" y="1605102"/>
          <a:ext cx="838411" cy="586888"/>
        </a:xfrm>
        <a:prstGeom prst="chevron">
          <a:avLst/>
        </a:prstGeom>
        <a:solidFill>
          <a:schemeClr val="accent2">
            <a:shade val="80000"/>
            <a:hueOff val="17892"/>
            <a:satOff val="15334"/>
            <a:lumOff val="4872"/>
            <a:alphaOff val="0"/>
          </a:schemeClr>
        </a:solidFill>
        <a:ln w="25400" cap="flat" cmpd="sng" algn="ctr">
          <a:solidFill>
            <a:schemeClr val="accent2">
              <a:shade val="80000"/>
              <a:hueOff val="17892"/>
              <a:satOff val="15334"/>
              <a:lumOff val="48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Arial Black" pitchFamily="34" charset="0"/>
            </a:rPr>
            <a:t>3</a:t>
          </a:r>
          <a:endParaRPr lang="en-GB" sz="1400" kern="1200" dirty="0">
            <a:latin typeface="Arial Black" pitchFamily="34" charset="0"/>
          </a:endParaRPr>
        </a:p>
      </dsp:txBody>
      <dsp:txXfrm rot="-5400000">
        <a:off x="1" y="1772784"/>
        <a:ext cx="586888" cy="251523"/>
      </dsp:txXfrm>
    </dsp:sp>
    <dsp:sp modelId="{F94298E8-5355-4E01-BF0A-41365F639809}">
      <dsp:nvSpPr>
        <dsp:cNvPr id="0" name=""/>
        <dsp:cNvSpPr/>
      </dsp:nvSpPr>
      <dsp:spPr>
        <a:xfrm rot="5400000">
          <a:off x="3261320" y="-1195091"/>
          <a:ext cx="544967" cy="5893831"/>
        </a:xfrm>
        <a:prstGeom prst="round2SameRect">
          <a:avLst/>
        </a:prstGeom>
        <a:solidFill>
          <a:schemeClr val="lt1">
            <a:alpha val="90000"/>
            <a:hueOff val="0"/>
            <a:satOff val="0"/>
            <a:lumOff val="0"/>
            <a:alphaOff val="0"/>
          </a:schemeClr>
        </a:solidFill>
        <a:ln w="25400" cap="flat" cmpd="sng" algn="ctr">
          <a:solidFill>
            <a:schemeClr val="accent2">
              <a:shade val="80000"/>
              <a:hueOff val="17892"/>
              <a:satOff val="15334"/>
              <a:lumOff val="48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Black" pitchFamily="34" charset="0"/>
            </a:rPr>
            <a:t>Set your financial goals</a:t>
          </a:r>
          <a:endParaRPr lang="en-GB" sz="1700" kern="1200" dirty="0">
            <a:latin typeface="Arial Black" pitchFamily="34" charset="0"/>
          </a:endParaRPr>
        </a:p>
      </dsp:txBody>
      <dsp:txXfrm rot="-5400000">
        <a:off x="586889" y="1505943"/>
        <a:ext cx="5867228" cy="491761"/>
      </dsp:txXfrm>
    </dsp:sp>
    <dsp:sp modelId="{678FFF70-E465-4818-B011-860A06EFDA46}">
      <dsp:nvSpPr>
        <dsp:cNvPr id="0" name=""/>
        <dsp:cNvSpPr/>
      </dsp:nvSpPr>
      <dsp:spPr>
        <a:xfrm rot="5400000">
          <a:off x="-125761" y="2344513"/>
          <a:ext cx="838411" cy="586888"/>
        </a:xfrm>
        <a:prstGeom prst="chevron">
          <a:avLst/>
        </a:prstGeom>
        <a:solidFill>
          <a:schemeClr val="accent2">
            <a:shade val="80000"/>
            <a:hueOff val="26839"/>
            <a:satOff val="23002"/>
            <a:lumOff val="7307"/>
            <a:alphaOff val="0"/>
          </a:schemeClr>
        </a:solidFill>
        <a:ln w="25400" cap="flat" cmpd="sng" algn="ctr">
          <a:solidFill>
            <a:schemeClr val="accent2">
              <a:shade val="80000"/>
              <a:hueOff val="26839"/>
              <a:satOff val="23002"/>
              <a:lumOff val="73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Arial Black" pitchFamily="34" charset="0"/>
            </a:rPr>
            <a:t>4</a:t>
          </a:r>
          <a:endParaRPr lang="en-GB" sz="1400" kern="1200" dirty="0">
            <a:latin typeface="Arial Black" pitchFamily="34" charset="0"/>
          </a:endParaRPr>
        </a:p>
      </dsp:txBody>
      <dsp:txXfrm rot="-5400000">
        <a:off x="1" y="2512195"/>
        <a:ext cx="586888" cy="251523"/>
      </dsp:txXfrm>
    </dsp:sp>
    <dsp:sp modelId="{89B14DCA-8839-4362-B72C-F3BC31CEE7F2}">
      <dsp:nvSpPr>
        <dsp:cNvPr id="0" name=""/>
        <dsp:cNvSpPr/>
      </dsp:nvSpPr>
      <dsp:spPr>
        <a:xfrm rot="5400000">
          <a:off x="3261320" y="-455680"/>
          <a:ext cx="544967" cy="5893831"/>
        </a:xfrm>
        <a:prstGeom prst="round2SameRect">
          <a:avLst/>
        </a:prstGeom>
        <a:solidFill>
          <a:schemeClr val="lt1">
            <a:alpha val="90000"/>
            <a:hueOff val="0"/>
            <a:satOff val="0"/>
            <a:lumOff val="0"/>
            <a:alphaOff val="0"/>
          </a:schemeClr>
        </a:solidFill>
        <a:ln w="25400" cap="flat" cmpd="sng" algn="ctr">
          <a:solidFill>
            <a:schemeClr val="accent2">
              <a:shade val="80000"/>
              <a:hueOff val="26839"/>
              <a:satOff val="23002"/>
              <a:lumOff val="73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smtClean="0">
              <a:latin typeface="Arial Black" pitchFamily="34" charset="0"/>
            </a:rPr>
            <a:t>Know your risk tolerance</a:t>
          </a:r>
          <a:endParaRPr lang="en-GB" sz="1700" kern="1200" dirty="0">
            <a:latin typeface="Arial Black" pitchFamily="34" charset="0"/>
          </a:endParaRPr>
        </a:p>
      </dsp:txBody>
      <dsp:txXfrm rot="-5400000">
        <a:off x="586889" y="2245354"/>
        <a:ext cx="5867228" cy="491761"/>
      </dsp:txXfrm>
    </dsp:sp>
    <dsp:sp modelId="{56D6B106-FA0C-4733-BA35-03CA9A31CDCB}">
      <dsp:nvSpPr>
        <dsp:cNvPr id="0" name=""/>
        <dsp:cNvSpPr/>
      </dsp:nvSpPr>
      <dsp:spPr>
        <a:xfrm rot="5400000">
          <a:off x="-125761" y="3083923"/>
          <a:ext cx="838411" cy="586888"/>
        </a:xfrm>
        <a:prstGeom prst="chevron">
          <a:avLst/>
        </a:prstGeom>
        <a:solidFill>
          <a:schemeClr val="accent2">
            <a:shade val="80000"/>
            <a:hueOff val="35785"/>
            <a:satOff val="30669"/>
            <a:lumOff val="9743"/>
            <a:alphaOff val="0"/>
          </a:schemeClr>
        </a:solidFill>
        <a:ln w="25400" cap="flat" cmpd="sng" algn="ctr">
          <a:solidFill>
            <a:schemeClr val="accent2">
              <a:shade val="80000"/>
              <a:hueOff val="35785"/>
              <a:satOff val="30669"/>
              <a:lumOff val="97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Arial Black" pitchFamily="34" charset="0"/>
            </a:rPr>
            <a:t>5</a:t>
          </a:r>
          <a:endParaRPr lang="en-GB" sz="1400" kern="1200" dirty="0">
            <a:latin typeface="Arial Black" pitchFamily="34" charset="0"/>
          </a:endParaRPr>
        </a:p>
      </dsp:txBody>
      <dsp:txXfrm rot="-5400000">
        <a:off x="1" y="3251605"/>
        <a:ext cx="586888" cy="251523"/>
      </dsp:txXfrm>
    </dsp:sp>
    <dsp:sp modelId="{14D6ACB6-E124-44FB-B634-F6ADD0FCC5F2}">
      <dsp:nvSpPr>
        <dsp:cNvPr id="0" name=""/>
        <dsp:cNvSpPr/>
      </dsp:nvSpPr>
      <dsp:spPr>
        <a:xfrm rot="5400000">
          <a:off x="3261320" y="283729"/>
          <a:ext cx="544967" cy="5893831"/>
        </a:xfrm>
        <a:prstGeom prst="round2SameRect">
          <a:avLst/>
        </a:prstGeom>
        <a:solidFill>
          <a:schemeClr val="lt1">
            <a:alpha val="90000"/>
            <a:hueOff val="0"/>
            <a:satOff val="0"/>
            <a:lumOff val="0"/>
            <a:alphaOff val="0"/>
          </a:schemeClr>
        </a:solidFill>
        <a:ln w="25400" cap="flat" cmpd="sng" algn="ctr">
          <a:solidFill>
            <a:schemeClr val="accent2">
              <a:shade val="80000"/>
              <a:hueOff val="35785"/>
              <a:satOff val="30669"/>
              <a:lumOff val="97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smtClean="0">
              <a:latin typeface="Arial Black" pitchFamily="34" charset="0"/>
            </a:rPr>
            <a:t>Work out and implement a basic financial plan</a:t>
          </a:r>
          <a:endParaRPr lang="en-GB" sz="1700" kern="1200" dirty="0">
            <a:latin typeface="Arial Black" pitchFamily="34" charset="0"/>
          </a:endParaRPr>
        </a:p>
      </dsp:txBody>
      <dsp:txXfrm rot="-5400000">
        <a:off x="586889" y="2984764"/>
        <a:ext cx="5867228" cy="491761"/>
      </dsp:txXfrm>
    </dsp:sp>
    <dsp:sp modelId="{D8E377AE-ECB6-45B6-9213-E23A7FF79DBF}">
      <dsp:nvSpPr>
        <dsp:cNvPr id="0" name=""/>
        <dsp:cNvSpPr/>
      </dsp:nvSpPr>
      <dsp:spPr>
        <a:xfrm rot="5400000">
          <a:off x="-125761" y="3823333"/>
          <a:ext cx="838411" cy="586888"/>
        </a:xfrm>
        <a:prstGeom prst="chevron">
          <a:avLst/>
        </a:prstGeom>
        <a:solidFill>
          <a:schemeClr val="accent2">
            <a:shade val="80000"/>
            <a:hueOff val="44731"/>
            <a:satOff val="38336"/>
            <a:lumOff val="12179"/>
            <a:alphaOff val="0"/>
          </a:schemeClr>
        </a:solidFill>
        <a:ln w="25400" cap="flat" cmpd="sng" algn="ctr">
          <a:solidFill>
            <a:schemeClr val="accent2">
              <a:shade val="80000"/>
              <a:hueOff val="44731"/>
              <a:satOff val="38336"/>
              <a:lumOff val="121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Arial Black" pitchFamily="34" charset="0"/>
            </a:rPr>
            <a:t>6</a:t>
          </a:r>
          <a:endParaRPr lang="en-GB" sz="1400" kern="1200" dirty="0">
            <a:latin typeface="Arial Black" pitchFamily="34" charset="0"/>
          </a:endParaRPr>
        </a:p>
      </dsp:txBody>
      <dsp:txXfrm rot="-5400000">
        <a:off x="1" y="3991015"/>
        <a:ext cx="586888" cy="251523"/>
      </dsp:txXfrm>
    </dsp:sp>
    <dsp:sp modelId="{D826CACD-EDBC-4F9F-A553-E557A79CB18E}">
      <dsp:nvSpPr>
        <dsp:cNvPr id="0" name=""/>
        <dsp:cNvSpPr/>
      </dsp:nvSpPr>
      <dsp:spPr>
        <a:xfrm rot="5400000">
          <a:off x="3261320" y="1023139"/>
          <a:ext cx="544967" cy="5893831"/>
        </a:xfrm>
        <a:prstGeom prst="round2SameRect">
          <a:avLst/>
        </a:prstGeom>
        <a:solidFill>
          <a:schemeClr val="lt1">
            <a:alpha val="90000"/>
            <a:hueOff val="0"/>
            <a:satOff val="0"/>
            <a:lumOff val="0"/>
            <a:alphaOff val="0"/>
          </a:schemeClr>
        </a:solidFill>
        <a:ln w="25400" cap="flat" cmpd="sng" algn="ctr">
          <a:solidFill>
            <a:schemeClr val="accent2">
              <a:shade val="80000"/>
              <a:hueOff val="44731"/>
              <a:satOff val="38336"/>
              <a:lumOff val="121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Black" pitchFamily="34" charset="0"/>
            </a:rPr>
            <a:t>Review and adjust your financial plan regularly</a:t>
          </a:r>
          <a:endParaRPr lang="en-GB" sz="1700" kern="1200" dirty="0">
            <a:latin typeface="Arial Black" pitchFamily="34" charset="0"/>
          </a:endParaRPr>
        </a:p>
      </dsp:txBody>
      <dsp:txXfrm rot="-5400000">
        <a:off x="586889" y="3724174"/>
        <a:ext cx="5867228" cy="491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D6026-B130-4217-B38C-D2A03FB71935}">
      <dsp:nvSpPr>
        <dsp:cNvPr id="0" name=""/>
        <dsp:cNvSpPr/>
      </dsp:nvSpPr>
      <dsp:spPr>
        <a:xfrm>
          <a:off x="3391" y="376051"/>
          <a:ext cx="2040247" cy="2448297"/>
        </a:xfrm>
        <a:prstGeom prst="roundRect">
          <a:avLst>
            <a:gd name="adj" fmla="val 5000"/>
          </a:avLst>
        </a:prstGeom>
        <a:solidFill>
          <a:schemeClr val="accent2">
            <a:lumMod val="90000"/>
            <a:alpha val="4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GB" sz="2200" b="1" kern="1200" dirty="0">
              <a:solidFill>
                <a:schemeClr val="bg1">
                  <a:lumMod val="10000"/>
                </a:schemeClr>
              </a:solidFill>
            </a:rPr>
            <a:t>Starting work</a:t>
          </a:r>
        </a:p>
      </dsp:txBody>
      <dsp:txXfrm rot="16200000">
        <a:off x="-796385" y="1175828"/>
        <a:ext cx="2007603" cy="408049"/>
      </dsp:txXfrm>
    </dsp:sp>
    <dsp:sp modelId="{7B80B7F0-701D-4243-9967-210B36F7F65E}">
      <dsp:nvSpPr>
        <dsp:cNvPr id="0" name=""/>
        <dsp:cNvSpPr/>
      </dsp:nvSpPr>
      <dsp:spPr>
        <a:xfrm>
          <a:off x="411441" y="376051"/>
          <a:ext cx="1519984" cy="24482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kern="1200" dirty="0" smtClean="0">
              <a:solidFill>
                <a:schemeClr val="bg1">
                  <a:lumMod val="10000"/>
                </a:schemeClr>
              </a:solidFill>
            </a:rPr>
            <a:t>Repaying  </a:t>
          </a:r>
          <a:r>
            <a:rPr lang="en-GB" sz="1600" kern="1200" dirty="0">
              <a:solidFill>
                <a:schemeClr val="bg1">
                  <a:lumMod val="10000"/>
                </a:schemeClr>
              </a:solidFill>
            </a:rPr>
            <a:t>student </a:t>
          </a:r>
          <a:r>
            <a:rPr lang="en-GB" sz="1600" kern="1200" dirty="0" smtClean="0">
              <a:solidFill>
                <a:schemeClr val="bg1">
                  <a:lumMod val="10000"/>
                </a:schemeClr>
              </a:solidFill>
            </a:rPr>
            <a:t>loan</a:t>
          </a:r>
          <a:endParaRPr lang="en-GB" sz="1600" kern="1200" dirty="0">
            <a:solidFill>
              <a:schemeClr val="bg1">
                <a:lumMod val="10000"/>
              </a:schemeClr>
            </a:solidFill>
          </a:endParaRPr>
        </a:p>
        <a:p>
          <a:pPr lvl="0" algn="l" defTabSz="711200">
            <a:lnSpc>
              <a:spcPct val="90000"/>
            </a:lnSpc>
            <a:spcBef>
              <a:spcPct val="0"/>
            </a:spcBef>
            <a:spcAft>
              <a:spcPct val="35000"/>
            </a:spcAft>
          </a:pPr>
          <a:r>
            <a:rPr lang="en-GB" sz="1600" kern="1200" dirty="0">
              <a:solidFill>
                <a:schemeClr val="bg1">
                  <a:lumMod val="10000"/>
                </a:schemeClr>
              </a:solidFill>
            </a:rPr>
            <a:t>Moving out</a:t>
          </a:r>
        </a:p>
        <a:p>
          <a:pPr lvl="0" algn="l" defTabSz="711200">
            <a:lnSpc>
              <a:spcPct val="90000"/>
            </a:lnSpc>
            <a:spcBef>
              <a:spcPct val="0"/>
            </a:spcBef>
            <a:spcAft>
              <a:spcPct val="35000"/>
            </a:spcAft>
          </a:pPr>
          <a:r>
            <a:rPr lang="en-GB" sz="1600" kern="1200" dirty="0">
              <a:solidFill>
                <a:schemeClr val="bg1">
                  <a:lumMod val="10000"/>
                </a:schemeClr>
              </a:solidFill>
            </a:rPr>
            <a:t>Further education</a:t>
          </a:r>
        </a:p>
        <a:p>
          <a:pPr lvl="0" algn="l" defTabSz="711200">
            <a:lnSpc>
              <a:spcPct val="90000"/>
            </a:lnSpc>
            <a:spcBef>
              <a:spcPct val="0"/>
            </a:spcBef>
            <a:spcAft>
              <a:spcPct val="35000"/>
            </a:spcAft>
          </a:pPr>
          <a:r>
            <a:rPr lang="en-GB" sz="1600" kern="1200" dirty="0" smtClean="0">
              <a:solidFill>
                <a:schemeClr val="bg1">
                  <a:lumMod val="10000"/>
                </a:schemeClr>
              </a:solidFill>
            </a:rPr>
            <a:t>Saving for flat </a:t>
          </a:r>
          <a:r>
            <a:rPr lang="en-GB" sz="1600" kern="1200" dirty="0">
              <a:solidFill>
                <a:schemeClr val="bg1">
                  <a:lumMod val="10000"/>
                </a:schemeClr>
              </a:solidFill>
            </a:rPr>
            <a:t>deposit</a:t>
          </a:r>
        </a:p>
        <a:p>
          <a:pPr lvl="0" algn="l" defTabSz="711200">
            <a:lnSpc>
              <a:spcPct val="90000"/>
            </a:lnSpc>
            <a:spcBef>
              <a:spcPct val="0"/>
            </a:spcBef>
            <a:spcAft>
              <a:spcPct val="35000"/>
            </a:spcAft>
          </a:pPr>
          <a:r>
            <a:rPr lang="en-GB" sz="1600" kern="1200" dirty="0" smtClean="0">
              <a:solidFill>
                <a:schemeClr val="bg1">
                  <a:lumMod val="10000"/>
                </a:schemeClr>
              </a:solidFill>
            </a:rPr>
            <a:t>Building retirement </a:t>
          </a:r>
          <a:r>
            <a:rPr lang="en-GB" sz="1600" kern="1200" dirty="0">
              <a:solidFill>
                <a:schemeClr val="bg1">
                  <a:lumMod val="10000"/>
                </a:schemeClr>
              </a:solidFill>
            </a:rPr>
            <a:t>fund</a:t>
          </a:r>
        </a:p>
      </dsp:txBody>
      <dsp:txXfrm>
        <a:off x="411441" y="376051"/>
        <a:ext cx="1519984" cy="2448297"/>
      </dsp:txXfrm>
    </dsp:sp>
    <dsp:sp modelId="{CC166CBD-F7A5-40D4-A191-B825A97523BA}">
      <dsp:nvSpPr>
        <dsp:cNvPr id="0" name=""/>
        <dsp:cNvSpPr/>
      </dsp:nvSpPr>
      <dsp:spPr>
        <a:xfrm>
          <a:off x="2115048" y="376051"/>
          <a:ext cx="2040247" cy="2448297"/>
        </a:xfrm>
        <a:prstGeom prst="roundRect">
          <a:avLst>
            <a:gd name="adj" fmla="val 5000"/>
          </a:avLst>
        </a:prstGeom>
        <a:solidFill>
          <a:schemeClr val="accent2">
            <a:lumMod val="90000"/>
            <a:alpha val="7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GB" sz="2200" b="1" kern="1200">
              <a:solidFill>
                <a:schemeClr val="bg1">
                  <a:lumMod val="10000"/>
                </a:schemeClr>
              </a:solidFill>
            </a:rPr>
            <a:t>Starting a family</a:t>
          </a:r>
        </a:p>
      </dsp:txBody>
      <dsp:txXfrm rot="16200000">
        <a:off x="1315271" y="1175828"/>
        <a:ext cx="2007603" cy="408049"/>
      </dsp:txXfrm>
    </dsp:sp>
    <dsp:sp modelId="{89CE5359-F3BD-4986-B387-F50788E6EC32}">
      <dsp:nvSpPr>
        <dsp:cNvPr id="0" name=""/>
        <dsp:cNvSpPr/>
      </dsp:nvSpPr>
      <dsp:spPr>
        <a:xfrm rot="5400000">
          <a:off x="1945228" y="2323281"/>
          <a:ext cx="360042" cy="306037"/>
        </a:xfrm>
        <a:prstGeom prst="flowChartExtract">
          <a:avLst/>
        </a:prstGeom>
        <a:solidFill>
          <a:schemeClr val="lt1">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6D65F-6D8E-43E6-9155-70533795F8E5}">
      <dsp:nvSpPr>
        <dsp:cNvPr id="0" name=""/>
        <dsp:cNvSpPr/>
      </dsp:nvSpPr>
      <dsp:spPr>
        <a:xfrm>
          <a:off x="2523097" y="376051"/>
          <a:ext cx="1519984" cy="24482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kern="1200">
              <a:solidFill>
                <a:schemeClr val="bg1">
                  <a:lumMod val="10000"/>
                </a:schemeClr>
              </a:solidFill>
            </a:rPr>
            <a:t>Getting married</a:t>
          </a:r>
        </a:p>
        <a:p>
          <a:pPr lvl="0" algn="l" defTabSz="711200">
            <a:lnSpc>
              <a:spcPct val="90000"/>
            </a:lnSpc>
            <a:spcBef>
              <a:spcPct val="0"/>
            </a:spcBef>
            <a:spcAft>
              <a:spcPct val="35000"/>
            </a:spcAft>
          </a:pPr>
          <a:r>
            <a:rPr lang="en-GB" sz="1600" kern="1200">
              <a:solidFill>
                <a:schemeClr val="bg1">
                  <a:lumMod val="10000"/>
                </a:schemeClr>
              </a:solidFill>
            </a:rPr>
            <a:t>Having a child</a:t>
          </a:r>
        </a:p>
        <a:p>
          <a:pPr lvl="0" algn="l" defTabSz="711200">
            <a:lnSpc>
              <a:spcPct val="90000"/>
            </a:lnSpc>
            <a:spcBef>
              <a:spcPct val="0"/>
            </a:spcBef>
            <a:spcAft>
              <a:spcPct val="35000"/>
            </a:spcAft>
          </a:pPr>
          <a:r>
            <a:rPr lang="en-GB" sz="1600" kern="1200">
              <a:solidFill>
                <a:schemeClr val="bg1">
                  <a:lumMod val="10000"/>
                </a:schemeClr>
              </a:solidFill>
            </a:rPr>
            <a:t>Buying a flat</a:t>
          </a:r>
        </a:p>
        <a:p>
          <a:pPr lvl="0" algn="l" defTabSz="711200">
            <a:lnSpc>
              <a:spcPct val="90000"/>
            </a:lnSpc>
            <a:spcBef>
              <a:spcPct val="0"/>
            </a:spcBef>
            <a:spcAft>
              <a:spcPct val="35000"/>
            </a:spcAft>
          </a:pPr>
          <a:r>
            <a:rPr lang="en-GB" sz="1600" kern="1200" dirty="0" smtClean="0">
              <a:solidFill>
                <a:schemeClr val="bg1">
                  <a:lumMod val="10000"/>
                </a:schemeClr>
              </a:solidFill>
            </a:rPr>
            <a:t>Preparing for children </a:t>
          </a:r>
          <a:r>
            <a:rPr lang="en-GB" sz="1600" kern="1200" dirty="0">
              <a:solidFill>
                <a:schemeClr val="bg1">
                  <a:lumMod val="10000"/>
                </a:schemeClr>
              </a:solidFill>
            </a:rPr>
            <a:t>education fund</a:t>
          </a:r>
        </a:p>
        <a:p>
          <a:pPr lvl="0" algn="l" defTabSz="711200">
            <a:lnSpc>
              <a:spcPct val="90000"/>
            </a:lnSpc>
            <a:spcBef>
              <a:spcPct val="0"/>
            </a:spcBef>
            <a:spcAft>
              <a:spcPct val="35000"/>
            </a:spcAft>
          </a:pPr>
          <a:r>
            <a:rPr lang="en-GB" sz="1600" kern="1200" dirty="0" smtClean="0">
              <a:solidFill>
                <a:schemeClr val="bg1">
                  <a:lumMod val="10000"/>
                </a:schemeClr>
              </a:solidFill>
            </a:rPr>
            <a:t>Building retirement </a:t>
          </a:r>
          <a:r>
            <a:rPr lang="en-GB" sz="1600" kern="1200" dirty="0">
              <a:solidFill>
                <a:schemeClr val="bg1">
                  <a:lumMod val="10000"/>
                </a:schemeClr>
              </a:solidFill>
            </a:rPr>
            <a:t>fund</a:t>
          </a:r>
        </a:p>
      </dsp:txBody>
      <dsp:txXfrm>
        <a:off x="2523097" y="376051"/>
        <a:ext cx="1519984" cy="2448297"/>
      </dsp:txXfrm>
    </dsp:sp>
    <dsp:sp modelId="{0397AC40-FA32-44E4-95B0-11CA5A2AA9FB}">
      <dsp:nvSpPr>
        <dsp:cNvPr id="0" name=""/>
        <dsp:cNvSpPr/>
      </dsp:nvSpPr>
      <dsp:spPr>
        <a:xfrm>
          <a:off x="4226704" y="376051"/>
          <a:ext cx="2040247" cy="2448297"/>
        </a:xfrm>
        <a:prstGeom prst="roundRect">
          <a:avLst>
            <a:gd name="adj" fmla="val 5000"/>
          </a:avLst>
        </a:prstGeom>
        <a:solidFill>
          <a:schemeClr val="accent2">
            <a:lumMod val="75000"/>
            <a:alpha val="6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GB" sz="2200" b="1" kern="1200">
              <a:solidFill>
                <a:schemeClr val="bg1">
                  <a:lumMod val="10000"/>
                </a:schemeClr>
              </a:solidFill>
            </a:rPr>
            <a:t>Middle aged</a:t>
          </a:r>
        </a:p>
      </dsp:txBody>
      <dsp:txXfrm rot="16200000">
        <a:off x="3426927" y="1175828"/>
        <a:ext cx="2007603" cy="408049"/>
      </dsp:txXfrm>
    </dsp:sp>
    <dsp:sp modelId="{69B26E4A-7369-4D73-9607-0E4F46A234C2}">
      <dsp:nvSpPr>
        <dsp:cNvPr id="0" name=""/>
        <dsp:cNvSpPr/>
      </dsp:nvSpPr>
      <dsp:spPr>
        <a:xfrm rot="5400000">
          <a:off x="4056884" y="2323281"/>
          <a:ext cx="360042" cy="306037"/>
        </a:xfrm>
        <a:prstGeom prst="flowChartExtract">
          <a:avLst/>
        </a:prstGeom>
        <a:solidFill>
          <a:schemeClr val="lt1">
            <a:hueOff val="0"/>
            <a:satOff val="0"/>
            <a:lumOff val="0"/>
            <a:alphaOff val="0"/>
          </a:schemeClr>
        </a:solidFill>
        <a:ln w="25400" cap="flat" cmpd="sng" algn="ctr">
          <a:solidFill>
            <a:schemeClr val="accent4">
              <a:shade val="50000"/>
              <a:hueOff val="43691"/>
              <a:satOff val="19751"/>
              <a:lumOff val="21409"/>
              <a:alphaOff val="0"/>
            </a:schemeClr>
          </a:solidFill>
          <a:prstDash val="solid"/>
        </a:ln>
        <a:effectLst/>
      </dsp:spPr>
      <dsp:style>
        <a:lnRef idx="2">
          <a:scrgbClr r="0" g="0" b="0"/>
        </a:lnRef>
        <a:fillRef idx="1">
          <a:scrgbClr r="0" g="0" b="0"/>
        </a:fillRef>
        <a:effectRef idx="0">
          <a:scrgbClr r="0" g="0" b="0"/>
        </a:effectRef>
        <a:fontRef idx="minor"/>
      </dsp:style>
    </dsp:sp>
    <dsp:sp modelId="{298A3B68-6AAA-4721-8609-696EE8BC5064}">
      <dsp:nvSpPr>
        <dsp:cNvPr id="0" name=""/>
        <dsp:cNvSpPr/>
      </dsp:nvSpPr>
      <dsp:spPr>
        <a:xfrm>
          <a:off x="4634753" y="376051"/>
          <a:ext cx="1519984" cy="24482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kern="1200">
              <a:solidFill>
                <a:schemeClr val="bg1">
                  <a:lumMod val="10000"/>
                </a:schemeClr>
              </a:solidFill>
            </a:rPr>
            <a:t>Changing to a larger flat</a:t>
          </a:r>
        </a:p>
        <a:p>
          <a:pPr lvl="0" algn="l" defTabSz="711200">
            <a:lnSpc>
              <a:spcPct val="90000"/>
            </a:lnSpc>
            <a:spcBef>
              <a:spcPct val="0"/>
            </a:spcBef>
            <a:spcAft>
              <a:spcPct val="35000"/>
            </a:spcAft>
          </a:pPr>
          <a:r>
            <a:rPr lang="en-GB" sz="1600" kern="1200" dirty="0">
              <a:solidFill>
                <a:schemeClr val="bg1">
                  <a:lumMod val="10000"/>
                </a:schemeClr>
              </a:solidFill>
            </a:rPr>
            <a:t>Long holidays</a:t>
          </a:r>
        </a:p>
        <a:p>
          <a:pPr lvl="0" algn="l" defTabSz="711200">
            <a:lnSpc>
              <a:spcPct val="90000"/>
            </a:lnSpc>
            <a:spcBef>
              <a:spcPct val="0"/>
            </a:spcBef>
            <a:spcAft>
              <a:spcPct val="35000"/>
            </a:spcAft>
          </a:pPr>
          <a:r>
            <a:rPr lang="en-GB" sz="1600" kern="1200">
              <a:solidFill>
                <a:schemeClr val="bg1">
                  <a:lumMod val="10000"/>
                </a:schemeClr>
              </a:solidFill>
            </a:rPr>
            <a:t>Health care</a:t>
          </a:r>
        </a:p>
        <a:p>
          <a:pPr lvl="0" algn="l" defTabSz="711200">
            <a:lnSpc>
              <a:spcPct val="90000"/>
            </a:lnSpc>
            <a:spcBef>
              <a:spcPct val="0"/>
            </a:spcBef>
            <a:spcAft>
              <a:spcPct val="35000"/>
            </a:spcAft>
          </a:pPr>
          <a:r>
            <a:rPr lang="en-GB" sz="1600" kern="1200" dirty="0" smtClean="0">
              <a:solidFill>
                <a:schemeClr val="bg1">
                  <a:lumMod val="10000"/>
                </a:schemeClr>
              </a:solidFill>
            </a:rPr>
            <a:t>Expanding </a:t>
          </a:r>
          <a:r>
            <a:rPr lang="en-GB" sz="1600" kern="1200" dirty="0">
              <a:solidFill>
                <a:schemeClr val="bg1">
                  <a:lumMod val="10000"/>
                </a:schemeClr>
              </a:solidFill>
            </a:rPr>
            <a:t>retirement fund</a:t>
          </a:r>
        </a:p>
      </dsp:txBody>
      <dsp:txXfrm>
        <a:off x="4634753" y="376051"/>
        <a:ext cx="1519984" cy="2448297"/>
      </dsp:txXfrm>
    </dsp:sp>
    <dsp:sp modelId="{ED90DF90-5852-4AE3-A00F-38C056205C62}">
      <dsp:nvSpPr>
        <dsp:cNvPr id="0" name=""/>
        <dsp:cNvSpPr/>
      </dsp:nvSpPr>
      <dsp:spPr>
        <a:xfrm>
          <a:off x="6341752" y="385110"/>
          <a:ext cx="2040247" cy="2448297"/>
        </a:xfrm>
        <a:prstGeom prst="roundRect">
          <a:avLst>
            <a:gd name="adj" fmla="val 5000"/>
          </a:avLst>
        </a:prstGeom>
        <a:solidFill>
          <a:schemeClr val="accent2">
            <a:lumMod val="75000"/>
            <a:alpha val="9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GB" sz="2200" b="1" kern="1200">
              <a:solidFill>
                <a:schemeClr val="bg1">
                  <a:lumMod val="10000"/>
                </a:schemeClr>
              </a:solidFill>
            </a:rPr>
            <a:t>Retirement</a:t>
          </a:r>
        </a:p>
      </dsp:txBody>
      <dsp:txXfrm rot="16200000">
        <a:off x="5541975" y="1184887"/>
        <a:ext cx="2007603" cy="408049"/>
      </dsp:txXfrm>
    </dsp:sp>
    <dsp:sp modelId="{24E49984-C47C-4527-9818-2B4AFF34D826}">
      <dsp:nvSpPr>
        <dsp:cNvPr id="0" name=""/>
        <dsp:cNvSpPr/>
      </dsp:nvSpPr>
      <dsp:spPr>
        <a:xfrm rot="5400000">
          <a:off x="6168540" y="2323281"/>
          <a:ext cx="360042" cy="306037"/>
        </a:xfrm>
        <a:prstGeom prst="flowChartExtract">
          <a:avLst/>
        </a:prstGeom>
        <a:solidFill>
          <a:schemeClr val="lt1">
            <a:hueOff val="0"/>
            <a:satOff val="0"/>
            <a:lumOff val="0"/>
            <a:alphaOff val="0"/>
          </a:schemeClr>
        </a:solidFill>
        <a:ln w="25400" cap="flat" cmpd="sng" algn="ctr">
          <a:solidFill>
            <a:schemeClr val="accent4">
              <a:shade val="50000"/>
              <a:hueOff val="43691"/>
              <a:satOff val="19751"/>
              <a:lumOff val="21409"/>
              <a:alphaOff val="0"/>
            </a:schemeClr>
          </a:solidFill>
          <a:prstDash val="solid"/>
        </a:ln>
        <a:effectLst/>
      </dsp:spPr>
      <dsp:style>
        <a:lnRef idx="2">
          <a:scrgbClr r="0" g="0" b="0"/>
        </a:lnRef>
        <a:fillRef idx="1">
          <a:scrgbClr r="0" g="0" b="0"/>
        </a:fillRef>
        <a:effectRef idx="0">
          <a:scrgbClr r="0" g="0" b="0"/>
        </a:effectRef>
        <a:fontRef idx="minor"/>
      </dsp:style>
    </dsp:sp>
    <dsp:sp modelId="{1E1C5511-4E3B-466D-9A46-6B81BC566A61}">
      <dsp:nvSpPr>
        <dsp:cNvPr id="0" name=""/>
        <dsp:cNvSpPr/>
      </dsp:nvSpPr>
      <dsp:spPr>
        <a:xfrm>
          <a:off x="6749801" y="385110"/>
          <a:ext cx="1519984" cy="24482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b="0" kern="1200" dirty="0">
              <a:solidFill>
                <a:schemeClr val="bg1">
                  <a:lumMod val="10000"/>
                </a:schemeClr>
              </a:solidFill>
            </a:rPr>
            <a:t>Asset protection</a:t>
          </a:r>
        </a:p>
        <a:p>
          <a:pPr lvl="0" algn="l" defTabSz="711200">
            <a:lnSpc>
              <a:spcPct val="90000"/>
            </a:lnSpc>
            <a:spcBef>
              <a:spcPct val="0"/>
            </a:spcBef>
            <a:spcAft>
              <a:spcPct val="35000"/>
            </a:spcAft>
          </a:pPr>
          <a:r>
            <a:rPr lang="en-GB" sz="1600" b="0" kern="1200">
              <a:solidFill>
                <a:schemeClr val="bg1">
                  <a:lumMod val="10000"/>
                </a:schemeClr>
              </a:solidFill>
            </a:rPr>
            <a:t>Health care</a:t>
          </a:r>
        </a:p>
        <a:p>
          <a:pPr lvl="0" algn="l" defTabSz="711200">
            <a:lnSpc>
              <a:spcPct val="90000"/>
            </a:lnSpc>
            <a:spcBef>
              <a:spcPct val="0"/>
            </a:spcBef>
            <a:spcAft>
              <a:spcPct val="35000"/>
            </a:spcAft>
          </a:pPr>
          <a:r>
            <a:rPr lang="en-GB" sz="1600" b="0" kern="1200">
              <a:solidFill>
                <a:schemeClr val="bg1">
                  <a:lumMod val="10000"/>
                </a:schemeClr>
              </a:solidFill>
            </a:rPr>
            <a:t>Age care </a:t>
          </a:r>
        </a:p>
        <a:p>
          <a:pPr lvl="0" algn="l" defTabSz="711200">
            <a:lnSpc>
              <a:spcPct val="90000"/>
            </a:lnSpc>
            <a:spcBef>
              <a:spcPct val="0"/>
            </a:spcBef>
            <a:spcAft>
              <a:spcPct val="35000"/>
            </a:spcAft>
          </a:pPr>
          <a:r>
            <a:rPr lang="en-GB" sz="1600" b="0" kern="1200">
              <a:solidFill>
                <a:schemeClr val="bg1">
                  <a:lumMod val="10000"/>
                </a:schemeClr>
              </a:solidFill>
            </a:rPr>
            <a:t>Estate planning</a:t>
          </a:r>
        </a:p>
      </dsp:txBody>
      <dsp:txXfrm>
        <a:off x="6749801" y="385110"/>
        <a:ext cx="1519984" cy="2448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7F90B-34FF-4E25-BE7D-703D84274AE0}">
      <dsp:nvSpPr>
        <dsp:cNvPr id="0" name=""/>
        <dsp:cNvSpPr/>
      </dsp:nvSpPr>
      <dsp:spPr>
        <a:xfrm>
          <a:off x="2547730" y="0"/>
          <a:ext cx="2547730" cy="1643136"/>
        </a:xfrm>
        <a:prstGeom prst="trapezoid">
          <a:avLst>
            <a:gd name="adj" fmla="val 77526"/>
          </a:avLst>
        </a:prstGeom>
        <a:solidFill>
          <a:schemeClr val="accent1">
            <a:hueOff val="0"/>
            <a:satOff val="0"/>
            <a:lumOff val="0"/>
            <a:alpha val="3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altLang="zh-TW" sz="2200" b="1" kern="1200" dirty="0" smtClean="0">
            <a:latin typeface="Arial" pitchFamily="34" charset="0"/>
            <a:cs typeface="Arial" pitchFamily="34" charset="0"/>
          </a:endParaRPr>
        </a:p>
        <a:p>
          <a:pPr lvl="0" algn="ctr" defTabSz="977900">
            <a:lnSpc>
              <a:spcPct val="90000"/>
            </a:lnSpc>
            <a:spcBef>
              <a:spcPct val="0"/>
            </a:spcBef>
            <a:spcAft>
              <a:spcPct val="35000"/>
            </a:spcAft>
          </a:pPr>
          <a:endParaRPr lang="en-GB" sz="2200" b="1" kern="1200" dirty="0" smtClean="0">
            <a:solidFill>
              <a:schemeClr val="bg1"/>
            </a:solidFill>
            <a:latin typeface="Arial" pitchFamily="34" charset="0"/>
            <a:ea typeface="SimHei" pitchFamily="49" charset="-122"/>
            <a:cs typeface="Arial" pitchFamily="34" charset="0"/>
          </a:endParaRPr>
        </a:p>
        <a:p>
          <a:pPr lvl="0" algn="ctr" defTabSz="977900">
            <a:lnSpc>
              <a:spcPct val="90000"/>
            </a:lnSpc>
            <a:spcBef>
              <a:spcPct val="0"/>
            </a:spcBef>
            <a:spcAft>
              <a:spcPct val="35000"/>
            </a:spcAft>
          </a:pPr>
          <a:r>
            <a:rPr lang="en-GB" sz="2200" b="1" kern="1200" dirty="0" smtClean="0">
              <a:solidFill>
                <a:schemeClr val="bg1"/>
              </a:solidFill>
              <a:latin typeface="Arial" pitchFamily="34" charset="0"/>
              <a:ea typeface="SimHei" pitchFamily="49" charset="-122"/>
              <a:cs typeface="Arial" pitchFamily="34" charset="0"/>
            </a:rPr>
            <a:t>Distribution</a:t>
          </a:r>
          <a:endParaRPr lang="en-GB" sz="2200" b="1" kern="1200" dirty="0">
            <a:solidFill>
              <a:schemeClr val="bg1"/>
            </a:solidFill>
            <a:latin typeface="Arial" pitchFamily="34" charset="0"/>
            <a:ea typeface="SimHei" pitchFamily="49" charset="-122"/>
            <a:cs typeface="Arial" pitchFamily="34" charset="0"/>
          </a:endParaRPr>
        </a:p>
      </dsp:txBody>
      <dsp:txXfrm>
        <a:off x="2547730" y="0"/>
        <a:ext cx="2547730" cy="1643136"/>
      </dsp:txXfrm>
    </dsp:sp>
    <dsp:sp modelId="{87D9C634-ABC9-468F-9530-06BF76D56FA0}">
      <dsp:nvSpPr>
        <dsp:cNvPr id="0" name=""/>
        <dsp:cNvSpPr/>
      </dsp:nvSpPr>
      <dsp:spPr>
        <a:xfrm>
          <a:off x="1273865" y="1643137"/>
          <a:ext cx="5095461" cy="1643136"/>
        </a:xfrm>
        <a:prstGeom prst="trapezoid">
          <a:avLst>
            <a:gd name="adj" fmla="val 77526"/>
          </a:avLst>
        </a:prstGeom>
        <a:solidFill>
          <a:schemeClr val="accent1">
            <a:hueOff val="0"/>
            <a:satOff val="0"/>
            <a:lumOff val="0"/>
            <a:alpha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altLang="zh-TW" sz="2200" b="1" kern="1200" dirty="0" smtClean="0">
            <a:solidFill>
              <a:schemeClr val="bg1"/>
            </a:solidFill>
            <a:latin typeface="Arial" pitchFamily="34" charset="0"/>
            <a:ea typeface="SimHei" pitchFamily="49" charset="-122"/>
            <a:cs typeface="Arial" pitchFamily="34" charset="0"/>
          </a:endParaRPr>
        </a:p>
        <a:p>
          <a:pPr lvl="0" algn="ctr" defTabSz="977900">
            <a:lnSpc>
              <a:spcPct val="90000"/>
            </a:lnSpc>
            <a:spcBef>
              <a:spcPct val="0"/>
            </a:spcBef>
            <a:spcAft>
              <a:spcPct val="35000"/>
            </a:spcAft>
          </a:pPr>
          <a:r>
            <a:rPr lang="en-GB" altLang="zh-TW" sz="2200" b="1" kern="1200" dirty="0" smtClean="0">
              <a:solidFill>
                <a:schemeClr val="bg1"/>
              </a:solidFill>
              <a:latin typeface="Arial" pitchFamily="34" charset="0"/>
              <a:ea typeface="SimHei" pitchFamily="49" charset="-122"/>
              <a:cs typeface="Arial" pitchFamily="34" charset="0"/>
            </a:rPr>
            <a:t>Accumulation</a:t>
          </a:r>
          <a:endParaRPr lang="en-GB" sz="2200" b="1" kern="1200" dirty="0">
            <a:solidFill>
              <a:schemeClr val="bg1"/>
            </a:solidFill>
            <a:latin typeface="Arial" pitchFamily="34" charset="0"/>
            <a:ea typeface="SimHei" pitchFamily="49" charset="-122"/>
            <a:cs typeface="Arial" pitchFamily="34" charset="0"/>
          </a:endParaRPr>
        </a:p>
      </dsp:txBody>
      <dsp:txXfrm>
        <a:off x="2165571" y="1643137"/>
        <a:ext cx="3312049" cy="1643136"/>
      </dsp:txXfrm>
    </dsp:sp>
    <dsp:sp modelId="{389DBD77-235E-4AFD-A6C0-477B38F77FD2}">
      <dsp:nvSpPr>
        <dsp:cNvPr id="0" name=""/>
        <dsp:cNvSpPr/>
      </dsp:nvSpPr>
      <dsp:spPr>
        <a:xfrm>
          <a:off x="0" y="3286274"/>
          <a:ext cx="7643192" cy="1643136"/>
        </a:xfrm>
        <a:prstGeom prst="trapezoid">
          <a:avLst>
            <a:gd name="adj" fmla="val 77526"/>
          </a:avLst>
        </a:prstGeom>
        <a:solidFill>
          <a:schemeClr val="accent1">
            <a:hueOff val="0"/>
            <a:satOff val="0"/>
            <a:lum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altLang="zh-TW" sz="2200" b="1" kern="1200" dirty="0" smtClean="0">
            <a:solidFill>
              <a:schemeClr val="bg1"/>
            </a:solidFill>
            <a:latin typeface="Arial" pitchFamily="34" charset="0"/>
            <a:ea typeface="SimHei" pitchFamily="49" charset="-122"/>
            <a:cs typeface="Arial" pitchFamily="34" charset="0"/>
          </a:endParaRPr>
        </a:p>
        <a:p>
          <a:pPr lvl="0" algn="ctr" defTabSz="977900">
            <a:lnSpc>
              <a:spcPct val="90000"/>
            </a:lnSpc>
            <a:spcBef>
              <a:spcPct val="0"/>
            </a:spcBef>
            <a:spcAft>
              <a:spcPct val="35000"/>
            </a:spcAft>
          </a:pPr>
          <a:r>
            <a:rPr lang="en-GB" altLang="zh-TW" sz="2200" b="1" kern="1200" dirty="0" smtClean="0">
              <a:solidFill>
                <a:schemeClr val="bg1"/>
              </a:solidFill>
              <a:latin typeface="Arial" pitchFamily="34" charset="0"/>
              <a:ea typeface="SimHei" pitchFamily="49" charset="-122"/>
              <a:cs typeface="Arial" pitchFamily="34" charset="0"/>
            </a:rPr>
            <a:t>Protection</a:t>
          </a:r>
          <a:endParaRPr lang="en-GB" sz="2200" b="1" kern="1200" dirty="0">
            <a:solidFill>
              <a:schemeClr val="bg1"/>
            </a:solidFill>
            <a:latin typeface="Arial" pitchFamily="34" charset="0"/>
            <a:ea typeface="SimHei" pitchFamily="49" charset="-122"/>
            <a:cs typeface="Arial" pitchFamily="34" charset="0"/>
          </a:endParaRPr>
        </a:p>
      </dsp:txBody>
      <dsp:txXfrm>
        <a:off x="1337558" y="3286274"/>
        <a:ext cx="4968074" cy="16431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a:latin typeface="Univers 57 Condensed" pitchFamily="8" charset="0"/>
              </a:defRPr>
            </a:lvl1pPr>
          </a:lstStyle>
          <a:p>
            <a:endParaRPr lang="en-US" altLang="zh-TW"/>
          </a:p>
        </p:txBody>
      </p:sp>
      <p:sp>
        <p:nvSpPr>
          <p:cNvPr id="307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a:latin typeface="Univers 57 Condensed" pitchFamily="8" charset="0"/>
              </a:defRPr>
            </a:lvl1pPr>
          </a:lstStyle>
          <a:p>
            <a:endParaRPr lang="en-US" altLang="zh-TW"/>
          </a:p>
        </p:txBody>
      </p:sp>
      <p:sp>
        <p:nvSpPr>
          <p:cNvPr id="3076"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100">
                <a:latin typeface="Univers 57 Condensed" pitchFamily="8" charset="0"/>
              </a:defRPr>
            </a:lvl1pPr>
          </a:lstStyle>
          <a:p>
            <a:endParaRPr lang="en-US" altLang="zh-TW"/>
          </a:p>
        </p:txBody>
      </p:sp>
      <p:sp>
        <p:nvSpPr>
          <p:cNvPr id="3077"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100">
                <a:latin typeface="Univers 57 Condensed" pitchFamily="8" charset="0"/>
              </a:defRPr>
            </a:lvl1pPr>
          </a:lstStyle>
          <a:p>
            <a:fld id="{0055C429-5AE7-4BB1-ACF5-F5F215E7FC98}" type="slidenum">
              <a:rPr lang="zh-TW" altLang="en-US"/>
              <a:pPr/>
              <a:t>‹#›</a:t>
            </a:fld>
            <a:endParaRPr lang="en-US" altLang="zh-TW"/>
          </a:p>
        </p:txBody>
      </p:sp>
    </p:spTree>
    <p:extLst>
      <p:ext uri="{BB962C8B-B14F-4D97-AF65-F5344CB8AC3E}">
        <p14:creationId xmlns:p14="http://schemas.microsoft.com/office/powerpoint/2010/main" val="1231759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12291"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1229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2294"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12295"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6599D94-12CC-4784-8FDE-0A9FD93C3132}" type="slidenum">
              <a:rPr lang="zh-TW" altLang="en-US"/>
              <a:pPr/>
              <a:t>‹#›</a:t>
            </a:fld>
            <a:endParaRPr lang="en-US" altLang="zh-TW"/>
          </a:p>
        </p:txBody>
      </p:sp>
    </p:spTree>
    <p:extLst>
      <p:ext uri="{BB962C8B-B14F-4D97-AF65-F5344CB8AC3E}">
        <p14:creationId xmlns:p14="http://schemas.microsoft.com/office/powerpoint/2010/main" val="3434542459"/>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917575" y="744538"/>
            <a:ext cx="4962525" cy="3722687"/>
          </a:xfrm>
          <a:ln/>
        </p:spPr>
      </p:sp>
      <p:sp>
        <p:nvSpPr>
          <p:cNvPr id="13315"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173307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36032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4FA9C3B-EC13-4B92-9DF4-419E93549709}" type="slidenum">
              <a:rPr lang="zh-TW" altLang="en-US" smtClean="0">
                <a:latin typeface="Arial" pitchFamily="34" charset="0"/>
              </a:rPr>
              <a:pPr/>
              <a:t>3</a:t>
            </a:fld>
            <a:endParaRPr lang="en-US" altLang="zh-TW" smtClean="0">
              <a:latin typeface="Arial" pitchFamily="34" charset="0"/>
            </a:endParaRPr>
          </a:p>
        </p:txBody>
      </p:sp>
      <p:sp>
        <p:nvSpPr>
          <p:cNvPr id="66563" name="Rectangle 2"/>
          <p:cNvSpPr>
            <a:spLocks noGrp="1" noRot="1" noChangeAspect="1" noChangeArrowheads="1" noTextEdit="1"/>
          </p:cNvSpPr>
          <p:nvPr>
            <p:ph type="sldImg"/>
          </p:nvPr>
        </p:nvSpPr>
        <p:spPr>
          <a:xfrm>
            <a:off x="917575" y="744538"/>
            <a:ext cx="4962525" cy="3722687"/>
          </a:xfrm>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9409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917575" y="744538"/>
            <a:ext cx="4962525" cy="3722687"/>
          </a:xfrm>
          <a:ln/>
        </p:spPr>
      </p:sp>
      <p:sp>
        <p:nvSpPr>
          <p:cNvPr id="67587" name="Notes Placeholder 2"/>
          <p:cNvSpPr>
            <a:spLocks noGrp="1"/>
          </p:cNvSpPr>
          <p:nvPr>
            <p:ph type="body" idx="1"/>
          </p:nvPr>
        </p:nvSpPr>
        <p:spPr>
          <a:noFill/>
          <a:ln/>
        </p:spPr>
        <p:txBody>
          <a:bodyPr/>
          <a:lstStyle/>
          <a:p>
            <a:pPr eaLnBrk="1" hangingPunct="1"/>
            <a:endParaRPr lang="en-US" altLang="zh-TW"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48F6DBD3-3513-4269-A85A-FD41E251AF06}" type="slidenum">
              <a:rPr lang="zh-TW" altLang="en-US" smtClean="0">
                <a:latin typeface="Arial" pitchFamily="34" charset="0"/>
              </a:rPr>
              <a:pPr/>
              <a:t>6</a:t>
            </a:fld>
            <a:endParaRPr lang="en-US" altLang="zh-TW" smtClean="0">
              <a:latin typeface="Arial" pitchFamily="34" charset="0"/>
            </a:endParaRPr>
          </a:p>
        </p:txBody>
      </p:sp>
    </p:spTree>
    <p:extLst>
      <p:ext uri="{BB962C8B-B14F-4D97-AF65-F5344CB8AC3E}">
        <p14:creationId xmlns:p14="http://schemas.microsoft.com/office/powerpoint/2010/main" val="43409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53448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D84DE4-D2A1-4846-BE15-CAC36EF8AC94}" type="datetime1">
              <a:rPr lang="en-GB" smtClean="0"/>
              <a:pPr/>
              <a:t>23/06/2015</a:t>
            </a:fld>
            <a:endParaRPr lang="en-GB"/>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41CCD3-00EE-4E99-A512-0D4A2D39844E}" type="datetime1">
              <a:rPr lang="en-GB" smtClean="0"/>
              <a:pPr/>
              <a:t>23/06/2015</a:t>
            </a:fld>
            <a:endParaRPr lang="en-GB"/>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5EAAC7-F668-4C91-AC70-EEEE4ADD642A}" type="datetime1">
              <a:rPr lang="en-GB" smtClean="0"/>
              <a:pPr/>
              <a:t>23/06/2015</a:t>
            </a:fld>
            <a:endParaRPr lang="en-GB"/>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EC_layout_2">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lvl1pPr marL="447675" indent="0" algn="l">
              <a:defRPr sz="2800" b="1">
                <a:solidFill>
                  <a:srgbClr val="163072"/>
                </a:solidFill>
                <a:latin typeface="Arial" pitchFamily="34" charset="0"/>
                <a:cs typeface="Arial" pitchFamily="34" charset="0"/>
              </a:defRPr>
            </a:lvl1pPr>
          </a:lstStyle>
          <a:p>
            <a:r>
              <a:rPr lang="en-US" smtClean="0"/>
              <a:t>Click to edit Master title style</a:t>
            </a:r>
            <a:endParaRPr lang="en-GB" dirty="0"/>
          </a:p>
        </p:txBody>
      </p:sp>
      <p:sp>
        <p:nvSpPr>
          <p:cNvPr id="7" name="Content Placeholder 2"/>
          <p:cNvSpPr>
            <a:spLocks noGrp="1"/>
          </p:cNvSpPr>
          <p:nvPr>
            <p:ph idx="1" hasCustomPrompt="1"/>
          </p:nvPr>
        </p:nvSpPr>
        <p:spPr>
          <a:xfrm>
            <a:off x="457200" y="1600201"/>
            <a:ext cx="8229600" cy="3701008"/>
          </a:xfrm>
        </p:spPr>
        <p:txBody>
          <a:bodyPr/>
          <a:lstStyle>
            <a:lvl1pPr marL="809625" indent="-342900">
              <a:buClr>
                <a:srgbClr val="163072"/>
              </a:buClr>
              <a:buFont typeface="Wingdings" pitchFamily="2" charset="2"/>
              <a:buChar char="§"/>
              <a:defRPr sz="1800" b="1">
                <a:latin typeface="Arial" pitchFamily="34" charset="0"/>
                <a:cs typeface="Arial" pitchFamily="34" charset="0"/>
              </a:defRPr>
            </a:lvl1pPr>
            <a:lvl2pPr marL="1343025" indent="-285750">
              <a:buClr>
                <a:srgbClr val="163072"/>
              </a:buClr>
              <a:tabLst/>
              <a:defRPr sz="1600" baseline="0">
                <a:latin typeface="Arial" pitchFamily="34" charset="0"/>
                <a:cs typeface="Arial" pitchFamily="34" charset="0"/>
              </a:defRPr>
            </a:lvl2pPr>
            <a:lvl3pPr marL="1790700" indent="-228600">
              <a:buClr>
                <a:srgbClr val="163072"/>
              </a:buClr>
              <a:buFont typeface="Wingdings" pitchFamily="2" charset="2"/>
              <a:buChar char="§"/>
              <a:defRPr sz="1400" baseline="0">
                <a:latin typeface="Arial" pitchFamily="34" charset="0"/>
                <a:cs typeface="Arial" pitchFamily="34" charset="0"/>
              </a:defRPr>
            </a:lvl3pPr>
            <a:lvl4pPr>
              <a:buNone/>
              <a:defRPr/>
            </a:lvl4pPr>
          </a:lstStyle>
          <a:p>
            <a:pPr lvl="0"/>
            <a:r>
              <a:rPr lang="en-US" dirty="0" smtClean="0"/>
              <a:t>Level 1 content</a:t>
            </a:r>
          </a:p>
          <a:p>
            <a:pPr lvl="1"/>
            <a:r>
              <a:rPr lang="en-US" dirty="0" smtClean="0"/>
              <a:t>Level 2 content</a:t>
            </a:r>
          </a:p>
          <a:p>
            <a:pPr lvl="2"/>
            <a:r>
              <a:rPr lang="en-US" dirty="0" smtClean="0"/>
              <a:t>Level 3 content</a:t>
            </a:r>
          </a:p>
          <a:p>
            <a:pPr lvl="3"/>
            <a:endParaRPr lang="en-US" dirty="0" smtClean="0"/>
          </a:p>
        </p:txBody>
      </p:sp>
      <p:sp>
        <p:nvSpPr>
          <p:cNvPr id="8" name="Date Placeholder 3"/>
          <p:cNvSpPr>
            <a:spLocks noGrp="1"/>
          </p:cNvSpPr>
          <p:nvPr>
            <p:ph type="dt" sz="half" idx="10"/>
          </p:nvPr>
        </p:nvSpPr>
        <p:spPr>
          <a:xfrm>
            <a:off x="457200" y="6356350"/>
            <a:ext cx="2133600" cy="365125"/>
          </a:xfrm>
        </p:spPr>
        <p:txBody>
          <a:bodyPr/>
          <a:lstStyle/>
          <a:p>
            <a:fld id="{C8774627-E9C6-4F10-BD37-5E6F761A94BC}" type="datetime1">
              <a:rPr lang="en-GB" smtClean="0"/>
              <a:pPr/>
              <a:t>23/06/2015</a:t>
            </a:fld>
            <a:endParaRPr lang="en-GB"/>
          </a:p>
        </p:txBody>
      </p:sp>
      <p:sp>
        <p:nvSpPr>
          <p:cNvPr id="9" name="Footer Placeholder 4"/>
          <p:cNvSpPr>
            <a:spLocks noGrp="1"/>
          </p:cNvSpPr>
          <p:nvPr>
            <p:ph type="ftr" sz="quarter" idx="11"/>
          </p:nvPr>
        </p:nvSpPr>
        <p:spPr>
          <a:xfrm>
            <a:off x="3124200" y="6356350"/>
            <a:ext cx="2895600" cy="365125"/>
          </a:xfrm>
        </p:spPr>
        <p:txBody>
          <a:bodyPr/>
          <a:lstStyle/>
          <a:p>
            <a:endParaRPr lang="en-US" altLang="zh-TW"/>
          </a:p>
        </p:txBody>
      </p:sp>
      <p:sp>
        <p:nvSpPr>
          <p:cNvPr id="10" name="Slide Number Placeholder 5"/>
          <p:cNvSpPr>
            <a:spLocks noGrp="1"/>
          </p:cNvSpPr>
          <p:nvPr>
            <p:ph type="sldNum" sz="quarter" idx="12"/>
          </p:nvPr>
        </p:nvSpPr>
        <p:spPr>
          <a:xfrm>
            <a:off x="7020272" y="6356350"/>
            <a:ext cx="2133600" cy="365125"/>
          </a:xfrm>
        </p:spPr>
        <p:txBody>
          <a:bodyPr/>
          <a:lstStyle>
            <a:lvl1pPr algn="r" rtl="0" eaLnBrk="0" fontAlgn="base" hangingPunct="0">
              <a:spcBef>
                <a:spcPct val="0"/>
              </a:spcBef>
              <a:spcAft>
                <a:spcPct val="0"/>
              </a:spcAft>
              <a:defRPr lang="en-GB" sz="1600" b="1" kern="1200" smtClean="0">
                <a:solidFill>
                  <a:srgbClr val="163072"/>
                </a:solidFill>
                <a:latin typeface="Arial" charset="0"/>
                <a:ea typeface="ＭＳ Ｐゴシック" pitchFamily="34" charset="-128"/>
                <a:cs typeface="+mn-cs"/>
              </a:defRPr>
            </a:lvl1pPr>
          </a:lstStyle>
          <a:p>
            <a:fld id="{B8538D78-C496-4BCB-8016-6BD8DCDBF83A}" type="slidenum">
              <a:rPr lang="en-GB" smtClean="0"/>
              <a:pPr/>
              <a:t>‹#›</a:t>
            </a:fld>
            <a:endParaRPr lang="en-GB" dirty="0"/>
          </a:p>
        </p:txBody>
      </p:sp>
      <p:sp>
        <p:nvSpPr>
          <p:cNvPr id="11" name="Content Placeholder 9"/>
          <p:cNvSpPr txBox="1">
            <a:spLocks/>
          </p:cNvSpPr>
          <p:nvPr userDrawn="1"/>
        </p:nvSpPr>
        <p:spPr>
          <a:xfrm>
            <a:off x="971600" y="5589240"/>
            <a:ext cx="7084392" cy="72008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Remarks: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GB" sz="140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914400"/>
          </a:xfrm>
        </p:spPr>
        <p:txBody>
          <a:bodyPr>
            <a:normAutofit/>
          </a:bodyPr>
          <a:lstStyle>
            <a:lvl1pPr>
              <a:defRPr baseline="0">
                <a:latin typeface="Arial" pitchFamily="34" charset="0"/>
                <a:ea typeface="新細明體" pitchFamily="18" charset="-120"/>
              </a:defRPr>
            </a:lvl1pPr>
          </a:lstStyle>
          <a:p>
            <a:r>
              <a:rPr lang="en-US" altLang="zh-TW" smtClean="0"/>
              <a:t>Click to edit Master title style</a:t>
            </a:r>
            <a:endParaRPr lang="zh-TW" altLang="en-US"/>
          </a:p>
        </p:txBody>
      </p:sp>
      <p:sp>
        <p:nvSpPr>
          <p:cNvPr id="3" name="Text Placeholder 2"/>
          <p:cNvSpPr>
            <a:spLocks noGrp="1"/>
          </p:cNvSpPr>
          <p:nvPr>
            <p:ph type="body" sz="half" idx="1"/>
          </p:nvPr>
        </p:nvSpPr>
        <p:spPr>
          <a:xfrm>
            <a:off x="685800" y="1295400"/>
            <a:ext cx="3771900" cy="4633930"/>
          </a:xfrm>
        </p:spPr>
        <p:txBody>
          <a:bodyPr>
            <a:normAutofit/>
          </a:bodyPr>
          <a:lstStyle>
            <a:lvl1pPr>
              <a:defRPr baseline="0">
                <a:latin typeface="Arial" pitchFamily="34" charset="0"/>
                <a:ea typeface="新細明體" pitchFamily="18" charset="-120"/>
              </a:defRPr>
            </a:lvl1pPr>
            <a:lvl2pPr marL="712788" indent="-355600">
              <a:defRPr baseline="0">
                <a:latin typeface="Arial" pitchFamily="34" charset="0"/>
                <a:ea typeface="新細明體" pitchFamily="18" charset="-120"/>
              </a:defRPr>
            </a:lvl2pPr>
            <a:lvl3pPr marL="1079500" indent="-366713">
              <a:defRPr baseline="0">
                <a:latin typeface="Arial" pitchFamily="34" charset="0"/>
                <a:ea typeface="新細明體" pitchFamily="18" charset="-120"/>
              </a:defRPr>
            </a:lvl3pPr>
            <a:lvl4pPr marL="1435100" indent="-355600">
              <a:defRPr baseline="0">
                <a:latin typeface="Arial" pitchFamily="34" charset="0"/>
                <a:ea typeface="新細明體" pitchFamily="18" charset="-120"/>
              </a:defRPr>
            </a:lvl4pPr>
            <a:lvl5pPr marL="1792288" indent="-357188">
              <a:defRPr baseline="0">
                <a:latin typeface="Arial" pitchFamily="34" charset="0"/>
                <a:ea typeface="新細明體" pitchFamily="18" charset="-120"/>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dirty="0"/>
          </a:p>
        </p:txBody>
      </p:sp>
      <p:sp>
        <p:nvSpPr>
          <p:cNvPr id="4" name="Chart Placeholder 3"/>
          <p:cNvSpPr>
            <a:spLocks noGrp="1"/>
          </p:cNvSpPr>
          <p:nvPr>
            <p:ph type="chart" sz="half" idx="2"/>
          </p:nvPr>
        </p:nvSpPr>
        <p:spPr>
          <a:xfrm>
            <a:off x="4610100" y="1295400"/>
            <a:ext cx="3771900" cy="4633930"/>
          </a:xfrm>
        </p:spPr>
        <p:txBody>
          <a:bodyPr>
            <a:normAutofit/>
          </a:bodyPr>
          <a:lstStyle>
            <a:lvl1pPr>
              <a:defRPr baseline="0">
                <a:latin typeface="Arial" pitchFamily="34" charset="0"/>
                <a:ea typeface="新細明體" pitchFamily="18" charset="-120"/>
              </a:defRPr>
            </a:lvl1pPr>
          </a:lstStyle>
          <a:p>
            <a:pPr lvl="0"/>
            <a:r>
              <a:rPr lang="en-US" altLang="zh-TW" noProof="0" smtClean="0"/>
              <a:t>Click icon to add chart</a:t>
            </a:r>
            <a:endParaRPr lang="zh-TW" altLang="en-US" noProof="0"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zh-TW"/>
              <a:t>The above information is for discussion and reference only and should not treated as investment advice.</a:t>
            </a:r>
            <a:endParaRPr lang="en-US" altLang="zh-TW"/>
          </a:p>
        </p:txBody>
      </p:sp>
    </p:spTree>
    <p:extLst>
      <p:ext uri="{BB962C8B-B14F-4D97-AF65-F5344CB8AC3E}">
        <p14:creationId xmlns:p14="http://schemas.microsoft.com/office/powerpoint/2010/main" val="6539566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38256130-1AE5-43ED-9A5A-DB1232434489}" type="datetime1">
              <a:rPr lang="en-GB" altLang="zh-HK" smtClean="0"/>
              <a:pPr/>
              <a:t>23/06/2015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90897DA8-00AE-48A7-B0B7-00B29350A9C3}" type="slidenum">
              <a:rPr lang="zh-HK" altLang="en-US" smtClean="0"/>
              <a:pPr/>
              <a:t>‹#›</a:t>
            </a:fld>
            <a:endParaRPr lang="zh-HK" altLang="en-US"/>
          </a:p>
        </p:txBody>
      </p:sp>
    </p:spTree>
    <p:extLst>
      <p:ext uri="{BB962C8B-B14F-4D97-AF65-F5344CB8AC3E}">
        <p14:creationId xmlns:p14="http://schemas.microsoft.com/office/powerpoint/2010/main" val="114048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EC_layout_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774627-E9C6-4F10-BD37-5E6F761A94BC}" type="datetime1">
              <a:rPr lang="en-GB" smtClean="0"/>
              <a:pPr/>
              <a:t>23/06/2015</a:t>
            </a:fld>
            <a:endParaRPr lang="en-GB"/>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a:xfrm>
            <a:off x="7020272" y="6356350"/>
            <a:ext cx="2133600" cy="365125"/>
          </a:xfrm>
        </p:spPr>
        <p:txBody>
          <a:bodyPr/>
          <a:lstStyle>
            <a:lvl1pPr algn="r" rtl="0" eaLnBrk="0" fontAlgn="base" hangingPunct="0">
              <a:spcBef>
                <a:spcPct val="0"/>
              </a:spcBef>
              <a:spcAft>
                <a:spcPct val="0"/>
              </a:spcAft>
              <a:defRPr lang="en-GB" sz="1600" b="1" kern="1200" smtClean="0">
                <a:solidFill>
                  <a:srgbClr val="163072"/>
                </a:solidFill>
                <a:latin typeface="Arial" charset="0"/>
                <a:ea typeface="ＭＳ Ｐゴシック" pitchFamily="34" charset="-128"/>
                <a:cs typeface="+mn-cs"/>
              </a:defRPr>
            </a:lvl1pPr>
          </a:lstStyle>
          <a:p>
            <a:fld id="{B8538D78-C496-4BCB-8016-6BD8DCDBF83A}" type="slidenum">
              <a:rPr lang="en-GB" smtClean="0"/>
              <a:pPr/>
              <a:t>‹#›</a:t>
            </a:fld>
            <a:endParaRPr lang="en-GB" dirty="0"/>
          </a:p>
        </p:txBody>
      </p:sp>
      <p:sp>
        <p:nvSpPr>
          <p:cNvPr id="8" name="Title 1"/>
          <p:cNvSpPr>
            <a:spLocks noGrp="1"/>
          </p:cNvSpPr>
          <p:nvPr>
            <p:ph type="title"/>
          </p:nvPr>
        </p:nvSpPr>
        <p:spPr>
          <a:xfrm>
            <a:off x="457200" y="274638"/>
            <a:ext cx="8229600" cy="1143000"/>
          </a:xfrm>
        </p:spPr>
        <p:txBody>
          <a:bodyPr>
            <a:normAutofit/>
          </a:bodyPr>
          <a:lstStyle>
            <a:lvl1pPr marL="447675" indent="0" algn="l">
              <a:tabLst/>
              <a:defRPr sz="2800" b="1">
                <a:solidFill>
                  <a:srgbClr val="163072"/>
                </a:solidFill>
                <a:latin typeface="Arial" pitchFamily="34" charset="0"/>
                <a:cs typeface="Arial" pitchFamily="34" charset="0"/>
              </a:defRPr>
            </a:lvl1pPr>
          </a:lstStyle>
          <a:p>
            <a:r>
              <a:rPr lang="en-US" smtClean="0"/>
              <a:t>Click to edit Master title style</a:t>
            </a:r>
            <a:endParaRPr lang="en-GB" dirty="0"/>
          </a:p>
        </p:txBody>
      </p:sp>
      <p:sp>
        <p:nvSpPr>
          <p:cNvPr id="9" name="Content Placeholder 2"/>
          <p:cNvSpPr>
            <a:spLocks noGrp="1"/>
          </p:cNvSpPr>
          <p:nvPr>
            <p:ph idx="1"/>
          </p:nvPr>
        </p:nvSpPr>
        <p:spPr>
          <a:xfrm>
            <a:off x="457200" y="1600200"/>
            <a:ext cx="8229600" cy="4565103"/>
          </a:xfrm>
        </p:spPr>
        <p:txBody>
          <a:bodyPr/>
          <a:lstStyle>
            <a:lvl1pPr marL="809625" indent="-342900" defTabSz="895350">
              <a:buClr>
                <a:srgbClr val="163072"/>
              </a:buClr>
              <a:buFont typeface="Wingdings" pitchFamily="2" charset="2"/>
              <a:buChar char="§"/>
              <a:defRPr sz="1800" b="1">
                <a:latin typeface="Arial" pitchFamily="34" charset="0"/>
                <a:cs typeface="Arial" pitchFamily="34" charset="0"/>
              </a:defRPr>
            </a:lvl1pPr>
            <a:lvl2pPr marL="1343025" indent="-285750">
              <a:buClr>
                <a:srgbClr val="163072"/>
              </a:buClr>
              <a:tabLst/>
              <a:defRPr sz="1600">
                <a:latin typeface="Arial" pitchFamily="34" charset="0"/>
                <a:cs typeface="Arial" pitchFamily="34" charset="0"/>
              </a:defRPr>
            </a:lvl2pPr>
            <a:lvl3pPr marL="1885950" indent="-228600">
              <a:buClr>
                <a:srgbClr val="163072"/>
              </a:buClr>
              <a:buFont typeface="Wingdings" pitchFamily="2" charset="2"/>
              <a:buChar char="§"/>
              <a:defRPr sz="1400">
                <a:latin typeface="Arial" pitchFamily="34" charset="0"/>
                <a:cs typeface="Arial" pitchFamily="34" charset="0"/>
              </a:defRPr>
            </a:lvl3pPr>
            <a:lvl4pPr>
              <a:buNone/>
              <a:defRPr/>
            </a:lvl4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3D9E1E-8B52-4C1B-83A9-2C2B635D6504}" type="datetime1">
              <a:rPr lang="en-GB" smtClean="0"/>
              <a:pPr/>
              <a:t>23/06/2015</a:t>
            </a:fld>
            <a:endParaRPr lang="en-GB"/>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83A2AF-2CF0-446E-82F9-41BD5EDF8F6C}" type="datetime1">
              <a:rPr lang="en-GB" smtClean="0"/>
              <a:pPr/>
              <a:t>23/06/2015</a:t>
            </a:fld>
            <a:endParaRPr lang="en-GB"/>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85DFE0-A315-4582-B450-6C6A4D2F2A64}" type="datetime1">
              <a:rPr lang="en-GB" smtClean="0"/>
              <a:pPr/>
              <a:t>23/06/2015</a:t>
            </a:fld>
            <a:endParaRPr lang="en-GB"/>
          </a:p>
        </p:txBody>
      </p:sp>
      <p:sp>
        <p:nvSpPr>
          <p:cNvPr id="8" name="Footer Placeholder 7"/>
          <p:cNvSpPr>
            <a:spLocks noGrp="1"/>
          </p:cNvSpPr>
          <p:nvPr>
            <p:ph type="ftr" sz="quarter" idx="11"/>
          </p:nvPr>
        </p:nvSpPr>
        <p:spPr/>
        <p:txBody>
          <a:bodyPr/>
          <a:lstStyle/>
          <a:p>
            <a:endParaRPr lang="en-US" altLang="zh-TW"/>
          </a:p>
        </p:txBody>
      </p:sp>
      <p:sp>
        <p:nvSpPr>
          <p:cNvPr id="9" name="Slide Number Placeholder 8"/>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FBA21D-D140-4861-9366-B05AE49F82DB}" type="datetime1">
              <a:rPr lang="en-GB" smtClean="0"/>
              <a:pPr/>
              <a:t>23/06/2015</a:t>
            </a:fld>
            <a:endParaRPr lang="en-GB"/>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F3312-3D25-4460-886D-2037942DCD8B}" type="datetime1">
              <a:rPr lang="en-GB" smtClean="0"/>
              <a:pPr/>
              <a:t>23/06/2015</a:t>
            </a:fld>
            <a:endParaRPr lang="en-GB"/>
          </a:p>
        </p:txBody>
      </p:sp>
      <p:sp>
        <p:nvSpPr>
          <p:cNvPr id="3" name="Footer Placeholder 2"/>
          <p:cNvSpPr>
            <a:spLocks noGrp="1"/>
          </p:cNvSpPr>
          <p:nvPr>
            <p:ph type="ftr" sz="quarter" idx="11"/>
          </p:nvPr>
        </p:nvSpPr>
        <p:spPr/>
        <p:txBody>
          <a:bodyPr/>
          <a:lstStyle/>
          <a:p>
            <a:endParaRPr lang="en-US" altLang="zh-TW"/>
          </a:p>
        </p:txBody>
      </p:sp>
      <p:sp>
        <p:nvSpPr>
          <p:cNvPr id="4" name="Slide Number Placeholder 3"/>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581CE-768B-4A3F-BDC5-F5A689485FA8}" type="datetime1">
              <a:rPr lang="en-GB" smtClean="0"/>
              <a:pPr/>
              <a:t>23/06/2015</a:t>
            </a:fld>
            <a:endParaRPr lang="en-GB"/>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E36DB-1182-488C-853A-71F9350DEF94}" type="datetime1">
              <a:rPr lang="en-GB" smtClean="0"/>
              <a:pPr/>
              <a:t>23/06/2015</a:t>
            </a:fld>
            <a:endParaRPr lang="en-GB"/>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B8538D78-C496-4BCB-8016-6BD8DCDBF83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B502B-B88A-4E17-B60E-61B5B3A431A7}" type="datetime1">
              <a:rPr lang="en-GB" smtClean="0"/>
              <a:pPr/>
              <a:t>23/06/2015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38D78-C496-4BCB-8016-6BD8DCDBF83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hkifa.org.hk/chi/RiskAssessmentTools.aspx"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hyperlink" Target="http://www.hkiec.hk/web/en/tools-and-resources/tools/index.html"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hkiec.hk/tools/fhc/tc/main/index.jsp" TargetMode="External"/><Relationship Id="rId2" Type="http://schemas.openxmlformats.org/officeDocument/2006/relationships/image" Target="../media/image24.wmf"/><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hyperlink" Target="http://www.hkiec.hk/web/en/tools-and-resources/tools/index.html" TargetMode="Externa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17"/>
          <p:cNvSpPr>
            <a:spLocks noGrp="1" noChangeArrowheads="1"/>
          </p:cNvSpPr>
          <p:nvPr>
            <p:ph type="ctrTitle"/>
          </p:nvPr>
        </p:nvSpPr>
        <p:spPr>
          <a:xfrm>
            <a:off x="323528" y="2348880"/>
            <a:ext cx="6400800" cy="1143000"/>
          </a:xfrm>
        </p:spPr>
        <p:txBody>
          <a:bodyPr>
            <a:normAutofit fontScale="90000"/>
          </a:bodyPr>
          <a:lstStyle/>
          <a:p>
            <a:pPr algn="l"/>
            <a:r>
              <a:rPr lang="en-GB" altLang="zh-TW" sz="3600" b="1" dirty="0">
                <a:solidFill>
                  <a:srgbClr val="163072"/>
                </a:solidFill>
                <a:latin typeface="Arial" pitchFamily="34" charset="0"/>
                <a:cs typeface="Arial" pitchFamily="34" charset="0"/>
              </a:rPr>
              <a:t>Personal Financial Planning in a life-cycle Context</a:t>
            </a:r>
          </a:p>
        </p:txBody>
      </p:sp>
      <p:sp>
        <p:nvSpPr>
          <p:cNvPr id="7" name="Rectangle 18"/>
          <p:cNvSpPr>
            <a:spLocks noGrp="1" noChangeArrowheads="1"/>
          </p:cNvSpPr>
          <p:nvPr>
            <p:ph type="subTitle" idx="1"/>
          </p:nvPr>
        </p:nvSpPr>
        <p:spPr>
          <a:xfrm>
            <a:off x="360610" y="3721274"/>
            <a:ext cx="4643438" cy="643830"/>
          </a:xfrm>
        </p:spPr>
        <p:txBody>
          <a:bodyPr>
            <a:normAutofit/>
          </a:bodyPr>
          <a:lstStyle/>
          <a:p>
            <a:pPr algn="l">
              <a:spcBef>
                <a:spcPct val="0"/>
              </a:spcBef>
            </a:pPr>
            <a:r>
              <a:rPr lang="en-GB" altLang="zh-TW" sz="2300" dirty="0">
                <a:solidFill>
                  <a:srgbClr val="163072"/>
                </a:solidFill>
                <a:latin typeface="Arial" pitchFamily="34" charset="0"/>
                <a:cs typeface="Arial" pitchFamily="34" charset="0"/>
              </a:rPr>
              <a:t>7</a:t>
            </a:r>
            <a:r>
              <a:rPr lang="en-GB" altLang="zh-TW" sz="2300" dirty="0" smtClean="0">
                <a:solidFill>
                  <a:srgbClr val="163072"/>
                </a:solidFill>
                <a:latin typeface="Arial" pitchFamily="34" charset="0"/>
                <a:cs typeface="Arial" pitchFamily="34" charset="0"/>
              </a:rPr>
              <a:t> July 2015</a:t>
            </a:r>
            <a:endParaRPr lang="en-GB" altLang="zh-TW" sz="2100"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r="8263"/>
          <a:stretch/>
        </p:blipFill>
        <p:spPr>
          <a:xfrm>
            <a:off x="0" y="268"/>
            <a:ext cx="8388424" cy="6857464"/>
          </a:xfrm>
          <a:prstGeom prst="rect">
            <a:avLst/>
          </a:prstGeom>
        </p:spPr>
      </p:pic>
      <p:sp>
        <p:nvSpPr>
          <p:cNvPr id="4" name="文字方塊 3"/>
          <p:cNvSpPr txBox="1"/>
          <p:nvPr/>
        </p:nvSpPr>
        <p:spPr>
          <a:xfrm>
            <a:off x="2843808" y="2132856"/>
            <a:ext cx="2736304" cy="400110"/>
          </a:xfrm>
          <a:prstGeom prst="rect">
            <a:avLst/>
          </a:prstGeom>
          <a:noFill/>
        </p:spPr>
        <p:txBody>
          <a:bodyPr wrap="square" rtlCol="0">
            <a:spAutoFit/>
          </a:bodyPr>
          <a:lstStyle/>
          <a:p>
            <a:pPr algn="ctr"/>
            <a:r>
              <a:rPr lang="en-US" altLang="zh-HK" sz="2000" dirty="0">
                <a:solidFill>
                  <a:schemeClr val="bg1"/>
                </a:solidFill>
                <a:latin typeface="Arial" pitchFamily="34" charset="0"/>
                <a:cs typeface="Arial" pitchFamily="34" charset="0"/>
              </a:rPr>
              <a:t>So what is your </a:t>
            </a:r>
            <a:r>
              <a:rPr lang="en-US" altLang="zh-HK" sz="2000" dirty="0" smtClean="0">
                <a:solidFill>
                  <a:schemeClr val="bg1"/>
                </a:solidFill>
                <a:latin typeface="Arial" pitchFamily="34" charset="0"/>
                <a:cs typeface="Arial" pitchFamily="34" charset="0"/>
              </a:rPr>
              <a:t>goal?</a:t>
            </a:r>
            <a:endParaRPr lang="zh-HK" altLang="en-US" sz="2000" b="1" dirty="0">
              <a:solidFill>
                <a:schemeClr val="bg1"/>
              </a:solidFill>
              <a:latin typeface="Arial" pitchFamily="34" charset="0"/>
              <a:ea typeface="微軟正黑體" pitchFamily="34" charset="-120"/>
              <a:cs typeface="Arial" pitchFamily="34" charset="0"/>
            </a:endParaRPr>
          </a:p>
        </p:txBody>
      </p:sp>
      <p:sp>
        <p:nvSpPr>
          <p:cNvPr id="5" name="文字方塊 4"/>
          <p:cNvSpPr txBox="1"/>
          <p:nvPr/>
        </p:nvSpPr>
        <p:spPr>
          <a:xfrm>
            <a:off x="323528" y="2636912"/>
            <a:ext cx="1296144" cy="769441"/>
          </a:xfrm>
          <a:prstGeom prst="rect">
            <a:avLst/>
          </a:prstGeom>
          <a:noFill/>
        </p:spPr>
        <p:txBody>
          <a:bodyPr wrap="square" rtlCol="0">
            <a:spAutoFit/>
          </a:bodyPr>
          <a:lstStyle/>
          <a:p>
            <a:pPr algn="ctr"/>
            <a:r>
              <a:rPr lang="en-US" altLang="zh-HK" sz="1100" b="1" dirty="0">
                <a:solidFill>
                  <a:schemeClr val="bg1"/>
                </a:solidFill>
                <a:latin typeface="Arial" pitchFamily="34" charset="0"/>
                <a:cs typeface="Arial" pitchFamily="34" charset="0"/>
              </a:rPr>
              <a:t>Travel around the world / one-year working holiday</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6" name="文字方塊 5"/>
          <p:cNvSpPr txBox="1"/>
          <p:nvPr/>
        </p:nvSpPr>
        <p:spPr>
          <a:xfrm>
            <a:off x="1619672" y="2636912"/>
            <a:ext cx="1368152" cy="430887"/>
          </a:xfrm>
          <a:prstGeom prst="rect">
            <a:avLst/>
          </a:prstGeom>
          <a:noFill/>
        </p:spPr>
        <p:txBody>
          <a:bodyPr wrap="square" rtlCol="0">
            <a:spAutoFit/>
          </a:bodyPr>
          <a:lstStyle/>
          <a:p>
            <a:pPr algn="ctr"/>
            <a:r>
              <a:rPr lang="en-US" altLang="zh-HK" sz="1100" b="1" dirty="0">
                <a:solidFill>
                  <a:schemeClr val="bg1"/>
                </a:solidFill>
                <a:latin typeface="Arial" pitchFamily="34" charset="0"/>
                <a:cs typeface="Arial" pitchFamily="34" charset="0"/>
              </a:rPr>
              <a:t>Buy your </a:t>
            </a:r>
            <a:endParaRPr lang="en-US" altLang="zh-HK" sz="1100" b="1" dirty="0" smtClean="0">
              <a:solidFill>
                <a:schemeClr val="bg1"/>
              </a:solidFill>
              <a:latin typeface="Arial" pitchFamily="34" charset="0"/>
              <a:cs typeface="Arial" pitchFamily="34" charset="0"/>
            </a:endParaRPr>
          </a:p>
          <a:p>
            <a:pPr algn="ctr"/>
            <a:r>
              <a:rPr lang="en-US" altLang="zh-HK" sz="1100" b="1" dirty="0" smtClean="0">
                <a:solidFill>
                  <a:schemeClr val="bg1"/>
                </a:solidFill>
                <a:latin typeface="Arial" pitchFamily="34" charset="0"/>
                <a:cs typeface="Arial" pitchFamily="34" charset="0"/>
              </a:rPr>
              <a:t>dream </a:t>
            </a:r>
            <a:r>
              <a:rPr lang="en-US" altLang="zh-HK" sz="1100" b="1" dirty="0">
                <a:solidFill>
                  <a:schemeClr val="bg1"/>
                </a:solidFill>
                <a:latin typeface="Arial" pitchFamily="34" charset="0"/>
                <a:cs typeface="Arial" pitchFamily="34" charset="0"/>
              </a:rPr>
              <a:t>car</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7" name="文字方塊 6"/>
          <p:cNvSpPr txBox="1"/>
          <p:nvPr/>
        </p:nvSpPr>
        <p:spPr>
          <a:xfrm>
            <a:off x="2987824" y="2636912"/>
            <a:ext cx="1206134" cy="430887"/>
          </a:xfrm>
          <a:prstGeom prst="rect">
            <a:avLst/>
          </a:prstGeom>
          <a:noFill/>
        </p:spPr>
        <p:txBody>
          <a:bodyPr wrap="square" rtlCol="0">
            <a:spAutoFit/>
          </a:bodyPr>
          <a:lstStyle/>
          <a:p>
            <a:pPr algn="ctr"/>
            <a:r>
              <a:rPr lang="en-US" altLang="zh-HK" sz="1100" b="1" dirty="0">
                <a:solidFill>
                  <a:schemeClr val="bg1"/>
                </a:solidFill>
                <a:latin typeface="Arial" pitchFamily="34" charset="0"/>
                <a:cs typeface="Arial" pitchFamily="34" charset="0"/>
              </a:rPr>
              <a:t>Buy an apartment</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8" name="文字方塊 7"/>
          <p:cNvSpPr txBox="1"/>
          <p:nvPr/>
        </p:nvSpPr>
        <p:spPr>
          <a:xfrm>
            <a:off x="4355976" y="2636912"/>
            <a:ext cx="1224136" cy="769441"/>
          </a:xfrm>
          <a:prstGeom prst="rect">
            <a:avLst/>
          </a:prstGeom>
          <a:noFill/>
        </p:spPr>
        <p:txBody>
          <a:bodyPr wrap="square" rtlCol="0">
            <a:spAutoFit/>
          </a:bodyPr>
          <a:lstStyle/>
          <a:p>
            <a:pPr algn="ctr"/>
            <a:r>
              <a:rPr lang="en-US" altLang="zh-HK" sz="1100" b="1" dirty="0">
                <a:solidFill>
                  <a:schemeClr val="bg1"/>
                </a:solidFill>
                <a:latin typeface="Arial" pitchFamily="34" charset="0"/>
                <a:cs typeface="Arial" pitchFamily="34" charset="0"/>
              </a:rPr>
              <a:t>Get your dream </a:t>
            </a:r>
            <a:r>
              <a:rPr lang="en-US" altLang="zh-HK" sz="1100" b="1" dirty="0" smtClean="0">
                <a:solidFill>
                  <a:schemeClr val="bg1"/>
                </a:solidFill>
                <a:latin typeface="Arial" pitchFamily="34" charset="0"/>
                <a:cs typeface="Arial" pitchFamily="34" charset="0"/>
              </a:rPr>
              <a:t>girl / </a:t>
            </a:r>
            <a:r>
              <a:rPr lang="en-US" altLang="zh-HK" sz="1100" b="1" dirty="0">
                <a:solidFill>
                  <a:schemeClr val="bg1"/>
                </a:solidFill>
                <a:latin typeface="Arial" pitchFamily="34" charset="0"/>
                <a:cs typeface="Arial" pitchFamily="34" charset="0"/>
              </a:rPr>
              <a:t>boy, get married and have children</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9" name="文字方塊 8"/>
          <p:cNvSpPr txBox="1"/>
          <p:nvPr/>
        </p:nvSpPr>
        <p:spPr>
          <a:xfrm>
            <a:off x="5580112" y="2636912"/>
            <a:ext cx="1368152" cy="600164"/>
          </a:xfrm>
          <a:prstGeom prst="rect">
            <a:avLst/>
          </a:prstGeom>
          <a:noFill/>
        </p:spPr>
        <p:txBody>
          <a:bodyPr wrap="square" rtlCol="0">
            <a:spAutoFit/>
          </a:bodyPr>
          <a:lstStyle/>
          <a:p>
            <a:pPr algn="ctr"/>
            <a:r>
              <a:rPr lang="en-US" altLang="zh-HK" sz="1100" b="1" dirty="0">
                <a:solidFill>
                  <a:schemeClr val="bg1"/>
                </a:solidFill>
                <a:latin typeface="Arial" pitchFamily="34" charset="0"/>
                <a:cs typeface="Arial" pitchFamily="34" charset="0"/>
              </a:rPr>
              <a:t>Be your own boss/ start your own business</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10" name="文字方塊 9"/>
          <p:cNvSpPr txBox="1"/>
          <p:nvPr/>
        </p:nvSpPr>
        <p:spPr>
          <a:xfrm>
            <a:off x="6948264" y="2636912"/>
            <a:ext cx="1224136" cy="261610"/>
          </a:xfrm>
          <a:prstGeom prst="rect">
            <a:avLst/>
          </a:prstGeom>
          <a:noFill/>
        </p:spPr>
        <p:txBody>
          <a:bodyPr wrap="square" rtlCol="0">
            <a:spAutoFit/>
          </a:bodyPr>
          <a:lstStyle/>
          <a:p>
            <a:pPr algn="ctr"/>
            <a:r>
              <a:rPr lang="en-US" altLang="zh-HK" sz="1100" b="1" dirty="0" smtClean="0">
                <a:solidFill>
                  <a:schemeClr val="bg1"/>
                </a:solidFill>
                <a:latin typeface="Arial" pitchFamily="34" charset="0"/>
                <a:cs typeface="Arial" pitchFamily="34" charset="0"/>
              </a:rPr>
              <a:t>Retirement</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11" name="文字方塊 10"/>
          <p:cNvSpPr txBox="1"/>
          <p:nvPr/>
        </p:nvSpPr>
        <p:spPr>
          <a:xfrm>
            <a:off x="323528" y="4293096"/>
            <a:ext cx="1152128" cy="338554"/>
          </a:xfrm>
          <a:prstGeom prst="rect">
            <a:avLst/>
          </a:prstGeom>
          <a:noFill/>
        </p:spPr>
        <p:txBody>
          <a:bodyPr wrap="square" rtlCol="0">
            <a:spAutoFit/>
          </a:bodyPr>
          <a:lstStyle/>
          <a:p>
            <a:r>
              <a:rPr lang="en-US" altLang="zh-HK" sz="800" dirty="0">
                <a:solidFill>
                  <a:srgbClr val="FF0000"/>
                </a:solidFill>
                <a:latin typeface="Arial" pitchFamily="34" charset="0"/>
                <a:cs typeface="Arial" pitchFamily="34" charset="0"/>
              </a:rPr>
              <a:t>(Depending on how  luxurious your trip is)</a:t>
            </a:r>
            <a:endParaRPr lang="zh-HK" altLang="en-US" sz="800" b="1" dirty="0">
              <a:solidFill>
                <a:srgbClr val="FF0000"/>
              </a:solidFill>
              <a:latin typeface="Arial" pitchFamily="34" charset="0"/>
              <a:ea typeface="微軟正黑體" pitchFamily="34" charset="-120"/>
              <a:cs typeface="Arial" pitchFamily="34" charset="0"/>
            </a:endParaRPr>
          </a:p>
        </p:txBody>
      </p:sp>
      <p:sp>
        <p:nvSpPr>
          <p:cNvPr id="12" name="文字方塊 11"/>
          <p:cNvSpPr txBox="1"/>
          <p:nvPr/>
        </p:nvSpPr>
        <p:spPr>
          <a:xfrm>
            <a:off x="2987824" y="4869160"/>
            <a:ext cx="1296144" cy="461665"/>
          </a:xfrm>
          <a:prstGeom prst="rect">
            <a:avLst/>
          </a:prstGeom>
          <a:noFill/>
        </p:spPr>
        <p:txBody>
          <a:bodyPr wrap="square" rtlCol="0">
            <a:spAutoFit/>
          </a:bodyPr>
          <a:lstStyle/>
          <a:p>
            <a:r>
              <a:rPr lang="en-US" altLang="zh-HK" sz="800" dirty="0" smtClean="0">
                <a:solidFill>
                  <a:srgbClr val="FF0000"/>
                </a:solidFill>
                <a:latin typeface="Arial" pitchFamily="34" charset="0"/>
                <a:cs typeface="Arial" pitchFamily="34" charset="0"/>
              </a:rPr>
              <a:t>(Down </a:t>
            </a:r>
            <a:r>
              <a:rPr lang="en-US" altLang="zh-HK" sz="800" dirty="0">
                <a:solidFill>
                  <a:srgbClr val="FF0000"/>
                </a:solidFill>
                <a:latin typeface="Arial" pitchFamily="34" charset="0"/>
                <a:cs typeface="Arial" pitchFamily="34" charset="0"/>
              </a:rPr>
              <a:t>payment </a:t>
            </a:r>
            <a:r>
              <a:rPr lang="en-US" altLang="zh-HK" sz="800" dirty="0" smtClean="0">
                <a:solidFill>
                  <a:srgbClr val="FF0000"/>
                </a:solidFill>
                <a:latin typeface="Arial" pitchFamily="34" charset="0"/>
                <a:cs typeface="Arial" pitchFamily="34" charset="0"/>
              </a:rPr>
              <a:t>only…... have to repay the mortgage for </a:t>
            </a:r>
            <a:r>
              <a:rPr lang="en-US" altLang="zh-HK" sz="800" dirty="0">
                <a:solidFill>
                  <a:srgbClr val="FF0000"/>
                </a:solidFill>
                <a:latin typeface="Arial" pitchFamily="34" charset="0"/>
                <a:cs typeface="Arial" pitchFamily="34" charset="0"/>
              </a:rPr>
              <a:t> </a:t>
            </a:r>
            <a:r>
              <a:rPr lang="en-US" altLang="zh-HK" sz="800" dirty="0" smtClean="0">
                <a:solidFill>
                  <a:srgbClr val="FF0000"/>
                </a:solidFill>
                <a:latin typeface="Arial" pitchFamily="34" charset="0"/>
                <a:cs typeface="Arial" pitchFamily="34" charset="0"/>
              </a:rPr>
              <a:t>X</a:t>
            </a:r>
            <a:r>
              <a:rPr lang="en-US" altLang="zh-HK" sz="800" dirty="0">
                <a:solidFill>
                  <a:srgbClr val="FF0000"/>
                </a:solidFill>
                <a:latin typeface="Arial" pitchFamily="34" charset="0"/>
                <a:cs typeface="Arial" pitchFamily="34" charset="0"/>
              </a:rPr>
              <a:t> </a:t>
            </a:r>
            <a:r>
              <a:rPr lang="en-US" altLang="zh-HK" sz="800" dirty="0" smtClean="0">
                <a:solidFill>
                  <a:srgbClr val="FF0000"/>
                </a:solidFill>
                <a:latin typeface="Arial" pitchFamily="34" charset="0"/>
                <a:cs typeface="Arial" pitchFamily="34" charset="0"/>
              </a:rPr>
              <a:t> </a:t>
            </a:r>
            <a:r>
              <a:rPr lang="en-US" altLang="zh-HK" sz="800" dirty="0">
                <a:solidFill>
                  <a:srgbClr val="FF0000"/>
                </a:solidFill>
                <a:latin typeface="Arial" pitchFamily="34" charset="0"/>
                <a:cs typeface="Arial" pitchFamily="34" charset="0"/>
              </a:rPr>
              <a:t>years)</a:t>
            </a:r>
            <a:endParaRPr lang="zh-HK" altLang="en-US" sz="800" b="1" dirty="0">
              <a:solidFill>
                <a:srgbClr val="FF0000"/>
              </a:solidFill>
              <a:latin typeface="Arial" pitchFamily="34" charset="0"/>
              <a:ea typeface="微軟正黑體" pitchFamily="34" charset="-120"/>
              <a:cs typeface="Arial" pitchFamily="34" charset="0"/>
            </a:endParaRPr>
          </a:p>
        </p:txBody>
      </p:sp>
      <p:sp>
        <p:nvSpPr>
          <p:cNvPr id="13" name="文字方塊 12"/>
          <p:cNvSpPr txBox="1"/>
          <p:nvPr/>
        </p:nvSpPr>
        <p:spPr>
          <a:xfrm>
            <a:off x="4499992" y="4607550"/>
            <a:ext cx="1152128" cy="215444"/>
          </a:xfrm>
          <a:prstGeom prst="rect">
            <a:avLst/>
          </a:prstGeom>
          <a:noFill/>
        </p:spPr>
        <p:txBody>
          <a:bodyPr wrap="square" rtlCol="0">
            <a:spAutoFit/>
          </a:bodyPr>
          <a:lstStyle/>
          <a:p>
            <a:r>
              <a:rPr lang="en-US" altLang="zh-HK" sz="800" dirty="0" smtClean="0">
                <a:solidFill>
                  <a:srgbClr val="FF0000"/>
                </a:solidFill>
                <a:latin typeface="Arial" pitchFamily="34" charset="0"/>
                <a:cs typeface="Arial" pitchFamily="34" charset="0"/>
              </a:rPr>
              <a:t>(At least……)</a:t>
            </a:r>
            <a:endParaRPr lang="zh-HK" altLang="en-US" sz="800" b="1" dirty="0">
              <a:solidFill>
                <a:srgbClr val="FF0000"/>
              </a:solidFill>
              <a:latin typeface="Arial" pitchFamily="34" charset="0"/>
              <a:ea typeface="微軟正黑體" pitchFamily="34" charset="-120"/>
              <a:cs typeface="Arial" pitchFamily="34" charset="0"/>
            </a:endParaRPr>
          </a:p>
        </p:txBody>
      </p:sp>
      <p:sp>
        <p:nvSpPr>
          <p:cNvPr id="14" name="文字方塊 13"/>
          <p:cNvSpPr txBox="1"/>
          <p:nvPr/>
        </p:nvSpPr>
        <p:spPr>
          <a:xfrm>
            <a:off x="5580112" y="4437112"/>
            <a:ext cx="1368152" cy="461665"/>
          </a:xfrm>
          <a:prstGeom prst="rect">
            <a:avLst/>
          </a:prstGeom>
          <a:noFill/>
        </p:spPr>
        <p:txBody>
          <a:bodyPr wrap="square" rtlCol="0">
            <a:spAutoFit/>
          </a:bodyPr>
          <a:lstStyle/>
          <a:p>
            <a:r>
              <a:rPr lang="en-US" altLang="zh-HK" sz="800" dirty="0">
                <a:solidFill>
                  <a:srgbClr val="FF0000"/>
                </a:solidFill>
                <a:latin typeface="Arial" pitchFamily="34" charset="0"/>
                <a:cs typeface="Arial" pitchFamily="34" charset="0"/>
              </a:rPr>
              <a:t>(Well, a business is </a:t>
            </a:r>
            <a:r>
              <a:rPr lang="en-US" altLang="zh-HK" sz="800" dirty="0" smtClean="0">
                <a:solidFill>
                  <a:srgbClr val="FF0000"/>
                </a:solidFill>
                <a:latin typeface="Arial" pitchFamily="34" charset="0"/>
                <a:cs typeface="Arial" pitchFamily="34" charset="0"/>
              </a:rPr>
              <a:t>easy </a:t>
            </a:r>
            <a:r>
              <a:rPr lang="en-US" altLang="zh-HK" sz="800" dirty="0">
                <a:solidFill>
                  <a:srgbClr val="FF0000"/>
                </a:solidFill>
                <a:latin typeface="Arial" pitchFamily="34" charset="0"/>
                <a:cs typeface="Arial" pitchFamily="34" charset="0"/>
              </a:rPr>
              <a:t>to start up but hard to </a:t>
            </a:r>
            <a:r>
              <a:rPr lang="en-US" altLang="zh-HK" sz="800" dirty="0" smtClean="0">
                <a:solidFill>
                  <a:srgbClr val="FF0000"/>
                </a:solidFill>
                <a:latin typeface="Arial" pitchFamily="34" charset="0"/>
                <a:cs typeface="Arial" pitchFamily="34" charset="0"/>
              </a:rPr>
              <a:t>maintain)</a:t>
            </a:r>
            <a:endParaRPr lang="zh-HK" altLang="en-US" sz="800" b="1" dirty="0">
              <a:solidFill>
                <a:srgbClr val="FF0000"/>
              </a:solidFill>
              <a:latin typeface="Arial" pitchFamily="34" charset="0"/>
              <a:ea typeface="微軟正黑體" pitchFamily="34" charset="-120"/>
              <a:cs typeface="Arial" pitchFamily="34" charset="0"/>
            </a:endParaRPr>
          </a:p>
        </p:txBody>
      </p:sp>
      <p:sp>
        <p:nvSpPr>
          <p:cNvPr id="15" name="文字方塊 14"/>
          <p:cNvSpPr txBox="1"/>
          <p:nvPr/>
        </p:nvSpPr>
        <p:spPr>
          <a:xfrm>
            <a:off x="6876256" y="5759678"/>
            <a:ext cx="1296144" cy="215444"/>
          </a:xfrm>
          <a:prstGeom prst="rect">
            <a:avLst/>
          </a:prstGeom>
          <a:noFill/>
        </p:spPr>
        <p:txBody>
          <a:bodyPr wrap="square" rtlCol="0">
            <a:spAutoFit/>
          </a:bodyPr>
          <a:lstStyle/>
          <a:p>
            <a:pPr algn="ctr"/>
            <a:r>
              <a:rPr lang="en-US" altLang="zh-HK" sz="800" dirty="0" smtClean="0">
                <a:solidFill>
                  <a:srgbClr val="FF0000"/>
                </a:solidFill>
                <a:latin typeface="Arial" pitchFamily="34" charset="0"/>
                <a:cs typeface="Arial" pitchFamily="34" charset="0"/>
              </a:rPr>
              <a:t>(or  </a:t>
            </a:r>
            <a:r>
              <a:rPr lang="en-US" altLang="zh-HK" sz="800" dirty="0" err="1" smtClean="0">
                <a:solidFill>
                  <a:srgbClr val="FF0000"/>
                </a:solidFill>
                <a:latin typeface="Arial" pitchFamily="34" charset="0"/>
                <a:cs typeface="Arial" pitchFamily="34" charset="0"/>
              </a:rPr>
              <a:t>moreeeeeee</a:t>
            </a:r>
            <a:r>
              <a:rPr lang="en-US" altLang="zh-HK" sz="800" dirty="0" smtClean="0">
                <a:solidFill>
                  <a:srgbClr val="FF0000"/>
                </a:solidFill>
                <a:latin typeface="Arial" pitchFamily="34" charset="0"/>
                <a:cs typeface="Arial" pitchFamily="34" charset="0"/>
              </a:rPr>
              <a:t>) </a:t>
            </a:r>
            <a:endParaRPr lang="zh-HK" altLang="en-US" sz="800" b="1" dirty="0">
              <a:solidFill>
                <a:srgbClr val="FF0000"/>
              </a:solidFill>
              <a:latin typeface="Arial" pitchFamily="34" charset="0"/>
              <a:ea typeface="微軟正黑體" pitchFamily="34" charset="-120"/>
              <a:cs typeface="Arial" pitchFamily="34" charset="0"/>
            </a:endParaRPr>
          </a:p>
        </p:txBody>
      </p:sp>
      <p:sp>
        <p:nvSpPr>
          <p:cNvPr id="16" name="文字方塊 15"/>
          <p:cNvSpPr txBox="1"/>
          <p:nvPr/>
        </p:nvSpPr>
        <p:spPr>
          <a:xfrm>
            <a:off x="6156176" y="6237312"/>
            <a:ext cx="1080120" cy="253916"/>
          </a:xfrm>
          <a:prstGeom prst="rect">
            <a:avLst/>
          </a:prstGeom>
          <a:noFill/>
        </p:spPr>
        <p:txBody>
          <a:bodyPr wrap="square" rtlCol="0">
            <a:spAutoFit/>
          </a:bodyPr>
          <a:lstStyle/>
          <a:p>
            <a:r>
              <a:rPr lang="en-US" altLang="zh-HK" sz="1050" b="1" dirty="0">
                <a:solidFill>
                  <a:schemeClr val="bg1"/>
                </a:solidFill>
                <a:latin typeface="Arial" pitchFamily="34" charset="0"/>
                <a:cs typeface="Arial" pitchFamily="34" charset="0"/>
              </a:rPr>
              <a:t>CONCLUSION</a:t>
            </a:r>
            <a:endParaRPr lang="zh-TW" altLang="zh-HK" sz="1050" b="1" dirty="0">
              <a:solidFill>
                <a:schemeClr val="bg1"/>
              </a:solidFill>
              <a:latin typeface="Arial" pitchFamily="34" charset="0"/>
              <a:cs typeface="Arial" pitchFamily="34" charset="0"/>
            </a:endParaRPr>
          </a:p>
        </p:txBody>
      </p:sp>
      <p:sp>
        <p:nvSpPr>
          <p:cNvPr id="17" name="文字方塊 16"/>
          <p:cNvSpPr txBox="1"/>
          <p:nvPr/>
        </p:nvSpPr>
        <p:spPr>
          <a:xfrm>
            <a:off x="3167844" y="5807005"/>
            <a:ext cx="2772308" cy="584775"/>
          </a:xfrm>
          <a:prstGeom prst="rect">
            <a:avLst/>
          </a:prstGeom>
          <a:noFill/>
        </p:spPr>
        <p:txBody>
          <a:bodyPr wrap="square" rtlCol="0">
            <a:spAutoFit/>
          </a:bodyPr>
          <a:lstStyle/>
          <a:p>
            <a:r>
              <a:rPr lang="en-US" altLang="zh-HK" sz="1600" dirty="0">
                <a:solidFill>
                  <a:schemeClr val="bg1"/>
                </a:solidFill>
                <a:latin typeface="Arial" pitchFamily="34" charset="0"/>
                <a:cs typeface="Arial" pitchFamily="34" charset="0"/>
              </a:rPr>
              <a:t>No matter what </a:t>
            </a:r>
            <a:r>
              <a:rPr lang="en-US" altLang="zh-HK" sz="1600" dirty="0" smtClean="0">
                <a:solidFill>
                  <a:schemeClr val="bg1"/>
                </a:solidFill>
                <a:latin typeface="Arial" pitchFamily="34" charset="0"/>
                <a:cs typeface="Arial" pitchFamily="34" charset="0"/>
              </a:rPr>
              <a:t>goals </a:t>
            </a:r>
            <a:r>
              <a:rPr lang="en-US" altLang="zh-HK" sz="1600" dirty="0">
                <a:solidFill>
                  <a:schemeClr val="bg1"/>
                </a:solidFill>
                <a:latin typeface="Arial" pitchFamily="34" charset="0"/>
                <a:cs typeface="Arial" pitchFamily="34" charset="0"/>
              </a:rPr>
              <a:t>you have, saving is a must. </a:t>
            </a:r>
            <a:endParaRPr lang="zh-HK" altLang="en-US" sz="1600" b="1" dirty="0">
              <a:solidFill>
                <a:schemeClr val="bg1"/>
              </a:solidFill>
              <a:latin typeface="Arial" pitchFamily="34" charset="0"/>
              <a:ea typeface="微軟正黑體" pitchFamily="34" charset="-120"/>
              <a:cs typeface="Arial" pitchFamily="34" charset="0"/>
            </a:endParaRPr>
          </a:p>
        </p:txBody>
      </p:sp>
      <p:sp>
        <p:nvSpPr>
          <p:cNvPr id="18" name="文字方塊 17"/>
          <p:cNvSpPr txBox="1"/>
          <p:nvPr/>
        </p:nvSpPr>
        <p:spPr>
          <a:xfrm>
            <a:off x="323528" y="3564885"/>
            <a:ext cx="1296144" cy="253916"/>
          </a:xfrm>
          <a:prstGeom prst="rect">
            <a:avLst/>
          </a:prstGeom>
          <a:noFill/>
        </p:spPr>
        <p:txBody>
          <a:bodyPr wrap="square" rtlCol="0">
            <a:spAutoFit/>
          </a:bodyPr>
          <a:lstStyle/>
          <a:p>
            <a:r>
              <a:rPr lang="en-US" altLang="zh-HK" sz="1050" dirty="0">
                <a:solidFill>
                  <a:schemeClr val="bg1"/>
                </a:solidFill>
                <a:latin typeface="Arial" pitchFamily="34" charset="0"/>
                <a:cs typeface="Arial" pitchFamily="34" charset="0"/>
              </a:rPr>
              <a:t>Index of saving:</a:t>
            </a:r>
            <a:endParaRPr lang="zh-TW" altLang="zh-HK" sz="1050" dirty="0">
              <a:solidFill>
                <a:schemeClr val="bg1"/>
              </a:solidFill>
              <a:latin typeface="Arial" pitchFamily="34" charset="0"/>
              <a:cs typeface="Arial" pitchFamily="34" charset="0"/>
            </a:endParaRPr>
          </a:p>
        </p:txBody>
      </p:sp>
      <p:sp>
        <p:nvSpPr>
          <p:cNvPr id="19" name="文字方塊 18"/>
          <p:cNvSpPr txBox="1"/>
          <p:nvPr/>
        </p:nvSpPr>
        <p:spPr>
          <a:xfrm>
            <a:off x="1619672" y="3212976"/>
            <a:ext cx="1296144" cy="253916"/>
          </a:xfrm>
          <a:prstGeom prst="rect">
            <a:avLst/>
          </a:prstGeom>
          <a:noFill/>
        </p:spPr>
        <p:txBody>
          <a:bodyPr wrap="square" rtlCol="0">
            <a:spAutoFit/>
          </a:bodyPr>
          <a:lstStyle/>
          <a:p>
            <a:r>
              <a:rPr lang="en-US" altLang="zh-HK" sz="1050" dirty="0">
                <a:solidFill>
                  <a:schemeClr val="bg1"/>
                </a:solidFill>
                <a:latin typeface="Arial" pitchFamily="34" charset="0"/>
                <a:cs typeface="Arial" pitchFamily="34" charset="0"/>
              </a:rPr>
              <a:t>Index of saving:</a:t>
            </a:r>
            <a:endParaRPr lang="zh-TW" altLang="zh-HK" sz="1050" dirty="0">
              <a:solidFill>
                <a:schemeClr val="bg1"/>
              </a:solidFill>
              <a:latin typeface="Arial" pitchFamily="34" charset="0"/>
              <a:cs typeface="Arial" pitchFamily="34" charset="0"/>
            </a:endParaRPr>
          </a:p>
        </p:txBody>
      </p:sp>
      <p:sp>
        <p:nvSpPr>
          <p:cNvPr id="20" name="文字方塊 19"/>
          <p:cNvSpPr txBox="1"/>
          <p:nvPr/>
        </p:nvSpPr>
        <p:spPr>
          <a:xfrm>
            <a:off x="2987824" y="3079993"/>
            <a:ext cx="1296144" cy="253916"/>
          </a:xfrm>
          <a:prstGeom prst="rect">
            <a:avLst/>
          </a:prstGeom>
          <a:noFill/>
        </p:spPr>
        <p:txBody>
          <a:bodyPr wrap="square" rtlCol="0">
            <a:spAutoFit/>
          </a:bodyPr>
          <a:lstStyle/>
          <a:p>
            <a:r>
              <a:rPr lang="en-US" altLang="zh-HK" sz="1050" dirty="0">
                <a:solidFill>
                  <a:schemeClr val="bg1"/>
                </a:solidFill>
                <a:latin typeface="Arial" pitchFamily="34" charset="0"/>
                <a:cs typeface="Arial" pitchFamily="34" charset="0"/>
              </a:rPr>
              <a:t>Index of saving:</a:t>
            </a:r>
            <a:endParaRPr lang="zh-HK" altLang="en-US" sz="1050" b="1" dirty="0">
              <a:solidFill>
                <a:schemeClr val="bg1"/>
              </a:solidFill>
              <a:latin typeface="Arial" pitchFamily="34" charset="0"/>
              <a:ea typeface="微軟正黑體" pitchFamily="34" charset="-120"/>
              <a:cs typeface="Arial" pitchFamily="34" charset="0"/>
            </a:endParaRPr>
          </a:p>
        </p:txBody>
      </p:sp>
      <p:sp>
        <p:nvSpPr>
          <p:cNvPr id="21" name="文字方塊 20"/>
          <p:cNvSpPr txBox="1"/>
          <p:nvPr/>
        </p:nvSpPr>
        <p:spPr>
          <a:xfrm>
            <a:off x="4355976" y="3471391"/>
            <a:ext cx="1296144" cy="415498"/>
          </a:xfrm>
          <a:prstGeom prst="rect">
            <a:avLst/>
          </a:prstGeom>
          <a:noFill/>
        </p:spPr>
        <p:txBody>
          <a:bodyPr wrap="square" rtlCol="0">
            <a:spAutoFit/>
          </a:bodyPr>
          <a:lstStyle/>
          <a:p>
            <a:r>
              <a:rPr lang="en-US" altLang="zh-HK" sz="1050" dirty="0">
                <a:solidFill>
                  <a:schemeClr val="bg1"/>
                </a:solidFill>
                <a:latin typeface="Arial" pitchFamily="34" charset="0"/>
                <a:cs typeface="Arial" pitchFamily="34" charset="0"/>
              </a:rPr>
              <a:t>Index of saving:</a:t>
            </a:r>
            <a:endParaRPr lang="zh-TW" altLang="zh-HK" sz="1050" dirty="0">
              <a:solidFill>
                <a:schemeClr val="bg1"/>
              </a:solidFill>
              <a:latin typeface="Arial" pitchFamily="34" charset="0"/>
              <a:cs typeface="Arial" pitchFamily="34" charset="0"/>
            </a:endParaRPr>
          </a:p>
          <a:p>
            <a:endParaRPr lang="zh-HK" altLang="en-US" sz="1050" b="1" dirty="0">
              <a:solidFill>
                <a:schemeClr val="bg1"/>
              </a:solidFill>
              <a:latin typeface="Arial" pitchFamily="34" charset="0"/>
              <a:ea typeface="微軟正黑體" pitchFamily="34" charset="-120"/>
              <a:cs typeface="Arial" pitchFamily="34" charset="0"/>
            </a:endParaRPr>
          </a:p>
        </p:txBody>
      </p:sp>
      <p:sp>
        <p:nvSpPr>
          <p:cNvPr id="22" name="文字方塊 21"/>
          <p:cNvSpPr txBox="1"/>
          <p:nvPr/>
        </p:nvSpPr>
        <p:spPr>
          <a:xfrm>
            <a:off x="5652120" y="3296017"/>
            <a:ext cx="1296144" cy="253916"/>
          </a:xfrm>
          <a:prstGeom prst="rect">
            <a:avLst/>
          </a:prstGeom>
          <a:noFill/>
        </p:spPr>
        <p:txBody>
          <a:bodyPr wrap="square" rtlCol="0">
            <a:spAutoFit/>
          </a:bodyPr>
          <a:lstStyle/>
          <a:p>
            <a:r>
              <a:rPr lang="en-US" altLang="zh-HK" sz="1050" dirty="0">
                <a:solidFill>
                  <a:schemeClr val="bg1"/>
                </a:solidFill>
                <a:latin typeface="Arial" pitchFamily="34" charset="0"/>
                <a:cs typeface="Arial" pitchFamily="34" charset="0"/>
              </a:rPr>
              <a:t>Index of saving:</a:t>
            </a:r>
            <a:endParaRPr lang="zh-TW" altLang="zh-HK" sz="1050" dirty="0">
              <a:solidFill>
                <a:schemeClr val="bg1"/>
              </a:solidFill>
              <a:latin typeface="Arial" pitchFamily="34" charset="0"/>
              <a:cs typeface="Arial" pitchFamily="34" charset="0"/>
            </a:endParaRPr>
          </a:p>
        </p:txBody>
      </p:sp>
      <p:sp>
        <p:nvSpPr>
          <p:cNvPr id="23" name="文字方塊 22"/>
          <p:cNvSpPr txBox="1"/>
          <p:nvPr/>
        </p:nvSpPr>
        <p:spPr>
          <a:xfrm>
            <a:off x="6948264" y="3068960"/>
            <a:ext cx="1296144" cy="253916"/>
          </a:xfrm>
          <a:prstGeom prst="rect">
            <a:avLst/>
          </a:prstGeom>
          <a:noFill/>
        </p:spPr>
        <p:txBody>
          <a:bodyPr wrap="square" rtlCol="0">
            <a:spAutoFit/>
          </a:bodyPr>
          <a:lstStyle/>
          <a:p>
            <a:r>
              <a:rPr lang="en-US" altLang="zh-HK" sz="1050" dirty="0">
                <a:solidFill>
                  <a:schemeClr val="bg1"/>
                </a:solidFill>
                <a:latin typeface="Arial" pitchFamily="34" charset="0"/>
                <a:cs typeface="Arial" pitchFamily="34" charset="0"/>
              </a:rPr>
              <a:t>Index of saving:</a:t>
            </a:r>
            <a:endParaRPr lang="zh-TW" altLang="zh-HK" sz="1050" dirty="0">
              <a:solidFill>
                <a:schemeClr val="bg1"/>
              </a:solidFill>
              <a:latin typeface="Arial" pitchFamily="34" charset="0"/>
              <a:cs typeface="Arial" pitchFamily="34" charset="0"/>
            </a:endParaRPr>
          </a:p>
        </p:txBody>
      </p:sp>
      <p:sp>
        <p:nvSpPr>
          <p:cNvPr id="24" name="文字方塊 23"/>
          <p:cNvSpPr txBox="1"/>
          <p:nvPr/>
        </p:nvSpPr>
        <p:spPr>
          <a:xfrm>
            <a:off x="3167844" y="511217"/>
            <a:ext cx="2412268" cy="307777"/>
          </a:xfrm>
          <a:prstGeom prst="rect">
            <a:avLst/>
          </a:prstGeom>
          <a:noFill/>
        </p:spPr>
        <p:txBody>
          <a:bodyPr wrap="square" rtlCol="0">
            <a:spAutoFit/>
          </a:bodyPr>
          <a:lstStyle/>
          <a:p>
            <a:r>
              <a:rPr lang="en-US" altLang="zh-HK" sz="1400" dirty="0">
                <a:solidFill>
                  <a:schemeClr val="bg1"/>
                </a:solidFill>
                <a:latin typeface="Arial" pitchFamily="34" charset="0"/>
                <a:cs typeface="Arial" pitchFamily="34" charset="0"/>
              </a:rPr>
              <a:t>Do you </a:t>
            </a:r>
            <a:r>
              <a:rPr lang="en-US" altLang="zh-HK" sz="1400" dirty="0" smtClean="0">
                <a:solidFill>
                  <a:schemeClr val="bg1"/>
                </a:solidFill>
                <a:latin typeface="Arial" pitchFamily="34" charset="0"/>
                <a:cs typeface="Arial" pitchFamily="34" charset="0"/>
              </a:rPr>
              <a:t>have any goals?</a:t>
            </a:r>
            <a:endParaRPr lang="zh-TW" altLang="zh-HK" sz="1400" dirty="0">
              <a:solidFill>
                <a:schemeClr val="bg1"/>
              </a:solidFill>
              <a:latin typeface="Arial" pitchFamily="34" charset="0"/>
              <a:cs typeface="Arial" pitchFamily="34" charset="0"/>
            </a:endParaRPr>
          </a:p>
        </p:txBody>
      </p:sp>
      <p:sp>
        <p:nvSpPr>
          <p:cNvPr id="25" name="文字方塊 24"/>
          <p:cNvSpPr txBox="1"/>
          <p:nvPr/>
        </p:nvSpPr>
        <p:spPr>
          <a:xfrm>
            <a:off x="1331640" y="980728"/>
            <a:ext cx="1152128" cy="923330"/>
          </a:xfrm>
          <a:prstGeom prst="rect">
            <a:avLst/>
          </a:prstGeom>
          <a:noFill/>
        </p:spPr>
        <p:txBody>
          <a:bodyPr wrap="square" rtlCol="0">
            <a:spAutoFit/>
          </a:bodyPr>
          <a:lstStyle/>
          <a:p>
            <a:r>
              <a:rPr lang="en-US" altLang="zh-HK" sz="4000" dirty="0">
                <a:solidFill>
                  <a:schemeClr val="bg1"/>
                </a:solidFill>
                <a:latin typeface="Arial" pitchFamily="34" charset="0"/>
                <a:cs typeface="Arial" pitchFamily="34" charset="0"/>
              </a:rPr>
              <a:t>Yes</a:t>
            </a:r>
            <a:r>
              <a:rPr lang="en-US" altLang="zh-HK" sz="5400" dirty="0">
                <a:solidFill>
                  <a:schemeClr val="bg1"/>
                </a:solidFill>
                <a:latin typeface="Arial" pitchFamily="34" charset="0"/>
                <a:cs typeface="Arial" pitchFamily="34" charset="0"/>
              </a:rPr>
              <a:t>. </a:t>
            </a:r>
            <a:endParaRPr lang="zh-HK" altLang="en-US" sz="5400" b="1" dirty="0">
              <a:solidFill>
                <a:schemeClr val="bg1"/>
              </a:solidFill>
              <a:latin typeface="Arial" pitchFamily="34" charset="0"/>
              <a:ea typeface="微軟正黑體" pitchFamily="34" charset="-120"/>
              <a:cs typeface="Arial" pitchFamily="34" charset="0"/>
            </a:endParaRPr>
          </a:p>
        </p:txBody>
      </p:sp>
      <p:sp>
        <p:nvSpPr>
          <p:cNvPr id="26" name="文字方塊 25"/>
          <p:cNvSpPr txBox="1"/>
          <p:nvPr/>
        </p:nvSpPr>
        <p:spPr>
          <a:xfrm>
            <a:off x="2339752" y="1034733"/>
            <a:ext cx="1872208" cy="954107"/>
          </a:xfrm>
          <a:prstGeom prst="rect">
            <a:avLst/>
          </a:prstGeom>
          <a:noFill/>
        </p:spPr>
        <p:txBody>
          <a:bodyPr wrap="square" rtlCol="0">
            <a:spAutoFit/>
          </a:bodyPr>
          <a:lstStyle/>
          <a:p>
            <a:r>
              <a:rPr lang="en-US" altLang="zh-HK" sz="1400" dirty="0">
                <a:solidFill>
                  <a:schemeClr val="bg1"/>
                </a:solidFill>
                <a:latin typeface="Arial" pitchFamily="34" charset="0"/>
                <a:cs typeface="Arial" pitchFamily="34" charset="0"/>
              </a:rPr>
              <a:t>Is there any difference between a person without </a:t>
            </a:r>
            <a:r>
              <a:rPr lang="en-US" altLang="zh-HK" sz="1400" dirty="0" smtClean="0">
                <a:solidFill>
                  <a:schemeClr val="bg1"/>
                </a:solidFill>
                <a:latin typeface="Arial" pitchFamily="34" charset="0"/>
                <a:cs typeface="Arial" pitchFamily="34" charset="0"/>
              </a:rPr>
              <a:t>goals and </a:t>
            </a:r>
            <a:r>
              <a:rPr lang="en-US" altLang="zh-HK" sz="1400" dirty="0">
                <a:solidFill>
                  <a:schemeClr val="bg1"/>
                </a:solidFill>
                <a:latin typeface="Arial" pitchFamily="34" charset="0"/>
                <a:cs typeface="Arial" pitchFamily="34" charset="0"/>
              </a:rPr>
              <a:t>a salted fish?</a:t>
            </a:r>
            <a:endParaRPr lang="zh-TW" altLang="zh-HK" sz="1400" dirty="0">
              <a:solidFill>
                <a:schemeClr val="bg1"/>
              </a:solidFill>
              <a:latin typeface="Arial" pitchFamily="34" charset="0"/>
              <a:cs typeface="Arial" pitchFamily="34" charset="0"/>
            </a:endParaRPr>
          </a:p>
        </p:txBody>
      </p:sp>
      <p:sp>
        <p:nvSpPr>
          <p:cNvPr id="27" name="文字方塊 26"/>
          <p:cNvSpPr txBox="1"/>
          <p:nvPr/>
        </p:nvSpPr>
        <p:spPr>
          <a:xfrm>
            <a:off x="4355976" y="1196752"/>
            <a:ext cx="1584176" cy="707886"/>
          </a:xfrm>
          <a:prstGeom prst="rect">
            <a:avLst/>
          </a:prstGeom>
          <a:noFill/>
        </p:spPr>
        <p:txBody>
          <a:bodyPr wrap="square" rtlCol="0">
            <a:spAutoFit/>
          </a:bodyPr>
          <a:lstStyle/>
          <a:p>
            <a:pPr algn="ctr"/>
            <a:r>
              <a:rPr lang="en-US" altLang="zh-HK" sz="4000" dirty="0">
                <a:solidFill>
                  <a:schemeClr val="bg1"/>
                </a:solidFill>
                <a:latin typeface="Arial" pitchFamily="34" charset="0"/>
                <a:cs typeface="Arial" pitchFamily="34" charset="0"/>
              </a:rPr>
              <a:t>No.</a:t>
            </a:r>
            <a:endParaRPr lang="zh-TW" altLang="zh-HK" sz="4000" dirty="0">
              <a:solidFill>
                <a:schemeClr val="bg1"/>
              </a:solidFill>
              <a:latin typeface="Arial" pitchFamily="34" charset="0"/>
              <a:cs typeface="Arial" pitchFamily="34" charset="0"/>
            </a:endParaRPr>
          </a:p>
        </p:txBody>
      </p:sp>
      <p:sp>
        <p:nvSpPr>
          <p:cNvPr id="29" name="Title 1"/>
          <p:cNvSpPr txBox="1">
            <a:spLocks/>
          </p:cNvSpPr>
          <p:nvPr/>
        </p:nvSpPr>
        <p:spPr>
          <a:xfrm>
            <a:off x="385192" y="26401"/>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altLang="zh-TW" sz="2800" b="1" smtClean="0">
                <a:solidFill>
                  <a:srgbClr val="163072"/>
                </a:solidFill>
                <a:latin typeface="Arial" pitchFamily="34" charset="0"/>
                <a:cs typeface="Arial" pitchFamily="34" charset="0"/>
              </a:rPr>
              <a:t>Step 3: Set your financial goals</a:t>
            </a:r>
            <a:endParaRPr lang="en-GB" altLang="zh-TW" sz="2800" b="1" dirty="0" smtClean="0">
              <a:solidFill>
                <a:srgbClr val="163072"/>
              </a:solidFill>
              <a:latin typeface="Arial" pitchFamily="34" charset="0"/>
              <a:cs typeface="Arial" pitchFamily="34" charset="0"/>
            </a:endParaRPr>
          </a:p>
        </p:txBody>
      </p:sp>
    </p:spTree>
    <p:extLst>
      <p:ext uri="{BB962C8B-B14F-4D97-AF65-F5344CB8AC3E}">
        <p14:creationId xmlns:p14="http://schemas.microsoft.com/office/powerpoint/2010/main" val="381119641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538D78-C496-4BCB-8016-6BD8DCDBF83A}" type="slidenum">
              <a:rPr lang="en-GB" smtClean="0"/>
              <a:pPr/>
              <a:t>11</a:t>
            </a:fld>
            <a:endParaRPr lang="en-GB"/>
          </a:p>
        </p:txBody>
      </p:sp>
      <p:sp>
        <p:nvSpPr>
          <p:cNvPr id="4" name="文字方塊 3"/>
          <p:cNvSpPr txBox="1"/>
          <p:nvPr/>
        </p:nvSpPr>
        <p:spPr>
          <a:xfrm>
            <a:off x="1043608" y="4209455"/>
            <a:ext cx="504056" cy="523220"/>
          </a:xfrm>
          <a:prstGeom prst="rect">
            <a:avLst/>
          </a:prstGeom>
          <a:noFill/>
        </p:spPr>
        <p:txBody>
          <a:bodyPr wrap="square" rtlCol="0">
            <a:spAutoFit/>
          </a:bodyPr>
          <a:lstStyle/>
          <a:p>
            <a:pPr algn="ctr"/>
            <a:r>
              <a:rPr lang="en-US" altLang="zh-HK" sz="2800" b="1" dirty="0" smtClean="0">
                <a:solidFill>
                  <a:schemeClr val="bg1"/>
                </a:solidFill>
                <a:latin typeface="Arial" pitchFamily="34" charset="0"/>
                <a:ea typeface="微軟正黑體" pitchFamily="34" charset="-120"/>
                <a:cs typeface="Arial" pitchFamily="34" charset="0"/>
              </a:rPr>
              <a:t>S</a:t>
            </a:r>
            <a:endParaRPr lang="zh-HK" altLang="en-US" sz="2800" b="1" dirty="0">
              <a:solidFill>
                <a:schemeClr val="bg1"/>
              </a:solidFill>
              <a:latin typeface="Arial" pitchFamily="34" charset="0"/>
              <a:ea typeface="微軟正黑體" pitchFamily="34" charset="-120"/>
              <a:cs typeface="Arial" pitchFamily="34" charset="0"/>
            </a:endParaRPr>
          </a:p>
        </p:txBody>
      </p:sp>
      <p:sp>
        <p:nvSpPr>
          <p:cNvPr id="5" name="文字方塊 4"/>
          <p:cNvSpPr txBox="1"/>
          <p:nvPr/>
        </p:nvSpPr>
        <p:spPr>
          <a:xfrm>
            <a:off x="2316582" y="4221088"/>
            <a:ext cx="504056" cy="523220"/>
          </a:xfrm>
          <a:prstGeom prst="rect">
            <a:avLst/>
          </a:prstGeom>
          <a:noFill/>
        </p:spPr>
        <p:txBody>
          <a:bodyPr wrap="square" rtlCol="0">
            <a:spAutoFit/>
          </a:bodyPr>
          <a:lstStyle/>
          <a:p>
            <a:pPr algn="ctr"/>
            <a:r>
              <a:rPr lang="en-US" altLang="zh-HK" sz="2800" b="1" dirty="0">
                <a:solidFill>
                  <a:schemeClr val="bg1"/>
                </a:solidFill>
                <a:latin typeface="Arial" pitchFamily="34" charset="0"/>
                <a:ea typeface="微軟正黑體" pitchFamily="34" charset="-120"/>
                <a:cs typeface="Arial" pitchFamily="34" charset="0"/>
              </a:rPr>
              <a:t>M</a:t>
            </a:r>
            <a:endParaRPr lang="zh-HK" altLang="en-US" sz="2800" b="1" dirty="0">
              <a:solidFill>
                <a:schemeClr val="bg1"/>
              </a:solidFill>
              <a:latin typeface="Arial" pitchFamily="34" charset="0"/>
              <a:ea typeface="微軟正黑體" pitchFamily="34" charset="-120"/>
              <a:cs typeface="Arial" pitchFamily="34" charset="0"/>
            </a:endParaRPr>
          </a:p>
        </p:txBody>
      </p:sp>
      <p:sp>
        <p:nvSpPr>
          <p:cNvPr id="6" name="文字方塊 5"/>
          <p:cNvSpPr txBox="1"/>
          <p:nvPr/>
        </p:nvSpPr>
        <p:spPr>
          <a:xfrm>
            <a:off x="3635896" y="4231660"/>
            <a:ext cx="504056" cy="523220"/>
          </a:xfrm>
          <a:prstGeom prst="rect">
            <a:avLst/>
          </a:prstGeom>
          <a:noFill/>
        </p:spPr>
        <p:txBody>
          <a:bodyPr wrap="square" rtlCol="0">
            <a:spAutoFit/>
          </a:bodyPr>
          <a:lstStyle/>
          <a:p>
            <a:pPr algn="ctr"/>
            <a:r>
              <a:rPr lang="en-US" altLang="zh-HK" sz="2800" b="1" dirty="0" smtClean="0">
                <a:solidFill>
                  <a:schemeClr val="bg1"/>
                </a:solidFill>
                <a:latin typeface="Arial" pitchFamily="34" charset="0"/>
                <a:ea typeface="微軟正黑體" pitchFamily="34" charset="-120"/>
                <a:cs typeface="Arial" pitchFamily="34" charset="0"/>
              </a:rPr>
              <a:t>A</a:t>
            </a:r>
            <a:endParaRPr lang="zh-HK" altLang="en-US" sz="2800" b="1" dirty="0">
              <a:solidFill>
                <a:schemeClr val="bg1"/>
              </a:solidFill>
              <a:latin typeface="Arial" pitchFamily="34" charset="0"/>
              <a:ea typeface="微軟正黑體" pitchFamily="34" charset="-120"/>
              <a:cs typeface="Arial" pitchFamily="34" charset="0"/>
            </a:endParaRPr>
          </a:p>
        </p:txBody>
      </p:sp>
      <p:sp>
        <p:nvSpPr>
          <p:cNvPr id="7" name="文字方塊 6"/>
          <p:cNvSpPr txBox="1"/>
          <p:nvPr/>
        </p:nvSpPr>
        <p:spPr>
          <a:xfrm>
            <a:off x="4932040" y="4209455"/>
            <a:ext cx="504056" cy="523220"/>
          </a:xfrm>
          <a:prstGeom prst="rect">
            <a:avLst/>
          </a:prstGeom>
          <a:noFill/>
        </p:spPr>
        <p:txBody>
          <a:bodyPr wrap="square" rtlCol="0">
            <a:spAutoFit/>
          </a:bodyPr>
          <a:lstStyle/>
          <a:p>
            <a:pPr algn="ctr"/>
            <a:r>
              <a:rPr lang="en-US" altLang="zh-HK" sz="2800" b="1" dirty="0" smtClean="0">
                <a:solidFill>
                  <a:schemeClr val="bg1"/>
                </a:solidFill>
                <a:latin typeface="Arial" pitchFamily="34" charset="0"/>
                <a:ea typeface="微軟正黑體" pitchFamily="34" charset="-120"/>
                <a:cs typeface="Arial" pitchFamily="34" charset="0"/>
              </a:rPr>
              <a:t>R</a:t>
            </a:r>
            <a:endParaRPr lang="zh-HK" altLang="en-US" sz="2800" b="1" dirty="0">
              <a:solidFill>
                <a:schemeClr val="bg1"/>
              </a:solidFill>
              <a:latin typeface="Arial" pitchFamily="34" charset="0"/>
              <a:ea typeface="微軟正黑體" pitchFamily="34" charset="-120"/>
              <a:cs typeface="Arial" pitchFamily="34" charset="0"/>
            </a:endParaRPr>
          </a:p>
        </p:txBody>
      </p:sp>
      <p:sp>
        <p:nvSpPr>
          <p:cNvPr id="8" name="文字方塊 7"/>
          <p:cNvSpPr txBox="1"/>
          <p:nvPr/>
        </p:nvSpPr>
        <p:spPr>
          <a:xfrm>
            <a:off x="6156176" y="4221088"/>
            <a:ext cx="504056" cy="523220"/>
          </a:xfrm>
          <a:prstGeom prst="rect">
            <a:avLst/>
          </a:prstGeom>
          <a:noFill/>
        </p:spPr>
        <p:txBody>
          <a:bodyPr wrap="square" rtlCol="0">
            <a:spAutoFit/>
          </a:bodyPr>
          <a:lstStyle/>
          <a:p>
            <a:pPr algn="ctr"/>
            <a:r>
              <a:rPr lang="en-US" altLang="zh-HK" sz="2800" b="1" dirty="0" smtClean="0">
                <a:solidFill>
                  <a:schemeClr val="bg1"/>
                </a:solidFill>
                <a:latin typeface="Arial" pitchFamily="34" charset="0"/>
                <a:ea typeface="微軟正黑體" pitchFamily="34" charset="-120"/>
                <a:cs typeface="Arial" pitchFamily="34" charset="0"/>
              </a:rPr>
              <a:t>T</a:t>
            </a:r>
            <a:endParaRPr lang="zh-HK" altLang="en-US" sz="2800" b="1" dirty="0">
              <a:solidFill>
                <a:schemeClr val="bg1"/>
              </a:solidFill>
              <a:latin typeface="Arial" pitchFamily="34" charset="0"/>
              <a:ea typeface="微軟正黑體" pitchFamily="34" charset="-120"/>
              <a:cs typeface="Arial" pitchFamily="34" charset="0"/>
            </a:endParaRPr>
          </a:p>
        </p:txBody>
      </p:sp>
      <p:sp>
        <p:nvSpPr>
          <p:cNvPr id="9" name="文字方塊 14"/>
          <p:cNvSpPr txBox="1"/>
          <p:nvPr/>
        </p:nvSpPr>
        <p:spPr>
          <a:xfrm>
            <a:off x="827584" y="5618857"/>
            <a:ext cx="6048672" cy="523220"/>
          </a:xfrm>
          <a:prstGeom prst="rect">
            <a:avLst/>
          </a:prstGeom>
          <a:noFill/>
        </p:spPr>
        <p:txBody>
          <a:bodyPr wrap="square" rtlCol="0">
            <a:spAutoFit/>
          </a:bodyPr>
          <a:lstStyle/>
          <a:p>
            <a:pPr algn="ctr"/>
            <a:r>
              <a:rPr lang="en-US" altLang="zh-HK" sz="1400" b="1" dirty="0">
                <a:solidFill>
                  <a:schemeClr val="bg1"/>
                </a:solidFill>
                <a:latin typeface="Arial" pitchFamily="34" charset="0"/>
                <a:cs typeface="Arial" pitchFamily="34" charset="0"/>
              </a:rPr>
              <a:t>The SMART </a:t>
            </a:r>
            <a:r>
              <a:rPr lang="en-US" altLang="zh-HK" sz="1400" b="1" dirty="0" smtClean="0">
                <a:solidFill>
                  <a:schemeClr val="bg1"/>
                </a:solidFill>
                <a:latin typeface="Arial" pitchFamily="34" charset="0"/>
                <a:cs typeface="Arial" pitchFamily="34" charset="0"/>
              </a:rPr>
              <a:t>principles </a:t>
            </a:r>
            <a:r>
              <a:rPr lang="en-US" altLang="zh-HK" sz="1400" b="1" dirty="0">
                <a:solidFill>
                  <a:schemeClr val="bg1"/>
                </a:solidFill>
                <a:latin typeface="Arial" pitchFamily="34" charset="0"/>
                <a:cs typeface="Arial" pitchFamily="34" charset="0"/>
              </a:rPr>
              <a:t>can help you reach your goals step by step</a:t>
            </a:r>
            <a:endParaRPr lang="zh-TW" altLang="zh-HK" sz="1400" b="1" dirty="0">
              <a:solidFill>
                <a:schemeClr val="bg1"/>
              </a:solidFill>
              <a:latin typeface="Arial" pitchFamily="34" charset="0"/>
              <a:cs typeface="Arial" pitchFamily="34" charset="0"/>
            </a:endParaRPr>
          </a:p>
          <a:p>
            <a:pPr algn="ctr"/>
            <a:r>
              <a:rPr lang="en-US" altLang="zh-HK" sz="1400" b="1" dirty="0">
                <a:solidFill>
                  <a:schemeClr val="bg1"/>
                </a:solidFill>
                <a:latin typeface="Arial" pitchFamily="34" charset="0"/>
                <a:cs typeface="Arial" pitchFamily="34" charset="0"/>
              </a:rPr>
              <a:t> </a:t>
            </a:r>
            <a:endParaRPr lang="zh-TW" altLang="zh-HK" sz="1400" b="1" dirty="0">
              <a:solidFill>
                <a:schemeClr val="bg1"/>
              </a:solidFill>
              <a:latin typeface="Arial" pitchFamily="34" charset="0"/>
              <a:cs typeface="Arial" pitchFamily="34" charset="0"/>
            </a:endParaRPr>
          </a:p>
        </p:txBody>
      </p:sp>
      <p:sp>
        <p:nvSpPr>
          <p:cNvPr id="10" name="文字方塊 16"/>
          <p:cNvSpPr txBox="1"/>
          <p:nvPr/>
        </p:nvSpPr>
        <p:spPr>
          <a:xfrm>
            <a:off x="179512" y="6453336"/>
            <a:ext cx="504056" cy="253916"/>
          </a:xfrm>
          <a:prstGeom prst="rect">
            <a:avLst/>
          </a:prstGeom>
          <a:noFill/>
        </p:spPr>
        <p:txBody>
          <a:bodyPr wrap="square" rtlCol="0">
            <a:spAutoFit/>
          </a:bodyPr>
          <a:lstStyle/>
          <a:p>
            <a:r>
              <a:rPr lang="en-US" altLang="zh-HK" sz="1050" b="1" dirty="0" smtClean="0">
                <a:solidFill>
                  <a:schemeClr val="bg1">
                    <a:lumMod val="50000"/>
                  </a:schemeClr>
                </a:solidFill>
                <a:latin typeface="Arial" pitchFamily="34" charset="0"/>
                <a:ea typeface="微軟正黑體" pitchFamily="34" charset="-120"/>
                <a:cs typeface="Arial" pitchFamily="34" charset="0"/>
              </a:rPr>
              <a:t>3.5</a:t>
            </a:r>
            <a:endParaRPr lang="zh-HK" altLang="en-US" sz="1050" b="1" dirty="0">
              <a:solidFill>
                <a:schemeClr val="bg1">
                  <a:lumMod val="50000"/>
                </a:schemeClr>
              </a:solidFill>
              <a:latin typeface="Arial" pitchFamily="34" charset="0"/>
              <a:ea typeface="微軟正黑體" pitchFamily="34" charset="-120"/>
              <a:cs typeface="Arial" pitchFamily="34" charset="0"/>
            </a:endParaRPr>
          </a:p>
        </p:txBody>
      </p:sp>
      <p:sp>
        <p:nvSpPr>
          <p:cNvPr id="12" name="文字方塊 15"/>
          <p:cNvSpPr txBox="1"/>
          <p:nvPr/>
        </p:nvSpPr>
        <p:spPr>
          <a:xfrm>
            <a:off x="755576" y="4814262"/>
            <a:ext cx="1080120" cy="261610"/>
          </a:xfrm>
          <a:prstGeom prst="rect">
            <a:avLst/>
          </a:prstGeom>
          <a:noFill/>
        </p:spPr>
        <p:txBody>
          <a:bodyPr wrap="square" rtlCol="0">
            <a:spAutoFit/>
          </a:bodyPr>
          <a:lstStyle/>
          <a:p>
            <a:pPr algn="ctr"/>
            <a:r>
              <a:rPr lang="en-US" altLang="zh-HK" sz="1100" b="1" dirty="0" smtClean="0">
                <a:solidFill>
                  <a:schemeClr val="bg1"/>
                </a:solidFill>
                <a:latin typeface="Arial" pitchFamily="34" charset="0"/>
                <a:ea typeface="微軟正黑體" pitchFamily="34" charset="-120"/>
                <a:cs typeface="Arial" pitchFamily="34" charset="0"/>
              </a:rPr>
              <a:t>Specific</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13" name="文字方塊 17"/>
          <p:cNvSpPr txBox="1"/>
          <p:nvPr/>
        </p:nvSpPr>
        <p:spPr>
          <a:xfrm>
            <a:off x="2051720" y="4808185"/>
            <a:ext cx="1080120" cy="261610"/>
          </a:xfrm>
          <a:prstGeom prst="rect">
            <a:avLst/>
          </a:prstGeom>
          <a:noFill/>
        </p:spPr>
        <p:txBody>
          <a:bodyPr wrap="square" rtlCol="0">
            <a:spAutoFit/>
          </a:bodyPr>
          <a:lstStyle/>
          <a:p>
            <a:pPr algn="ctr"/>
            <a:r>
              <a:rPr lang="en-US" altLang="zh-HK" sz="1100" b="1" dirty="0" smtClean="0">
                <a:solidFill>
                  <a:schemeClr val="bg1"/>
                </a:solidFill>
                <a:latin typeface="Arial" pitchFamily="34" charset="0"/>
                <a:cs typeface="Arial" pitchFamily="34" charset="0"/>
              </a:rPr>
              <a:t>Measurable</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14" name="文字方塊 19"/>
          <p:cNvSpPr txBox="1"/>
          <p:nvPr/>
        </p:nvSpPr>
        <p:spPr>
          <a:xfrm>
            <a:off x="3347864" y="4797152"/>
            <a:ext cx="1080120" cy="261610"/>
          </a:xfrm>
          <a:prstGeom prst="rect">
            <a:avLst/>
          </a:prstGeom>
          <a:noFill/>
        </p:spPr>
        <p:txBody>
          <a:bodyPr wrap="square" rtlCol="0">
            <a:spAutoFit/>
          </a:bodyPr>
          <a:lstStyle/>
          <a:p>
            <a:pPr algn="ctr"/>
            <a:r>
              <a:rPr lang="en-US" altLang="zh-HK" sz="1100" b="1" dirty="0" smtClean="0">
                <a:solidFill>
                  <a:schemeClr val="bg1"/>
                </a:solidFill>
                <a:latin typeface="Arial" pitchFamily="34" charset="0"/>
                <a:cs typeface="Arial" pitchFamily="34" charset="0"/>
              </a:rPr>
              <a:t>Attainable</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15" name="文字方塊 20"/>
          <p:cNvSpPr txBox="1"/>
          <p:nvPr/>
        </p:nvSpPr>
        <p:spPr>
          <a:xfrm>
            <a:off x="4644008" y="4797152"/>
            <a:ext cx="1080120" cy="261610"/>
          </a:xfrm>
          <a:prstGeom prst="rect">
            <a:avLst/>
          </a:prstGeom>
          <a:noFill/>
        </p:spPr>
        <p:txBody>
          <a:bodyPr wrap="square" rtlCol="0">
            <a:spAutoFit/>
          </a:bodyPr>
          <a:lstStyle/>
          <a:p>
            <a:pPr algn="ctr"/>
            <a:r>
              <a:rPr lang="en-US" altLang="zh-HK" sz="1100" b="1" dirty="0" smtClean="0">
                <a:solidFill>
                  <a:schemeClr val="bg1"/>
                </a:solidFill>
                <a:latin typeface="Arial" pitchFamily="34" charset="0"/>
                <a:cs typeface="Arial" pitchFamily="34" charset="0"/>
              </a:rPr>
              <a:t>Realistic</a:t>
            </a:r>
            <a:endParaRPr lang="zh-HK" altLang="en-US" sz="1100" b="1" dirty="0">
              <a:solidFill>
                <a:schemeClr val="bg1"/>
              </a:solidFill>
              <a:latin typeface="Arial" pitchFamily="34" charset="0"/>
              <a:ea typeface="微軟正黑體" pitchFamily="34" charset="-120"/>
              <a:cs typeface="Arial" pitchFamily="34" charset="0"/>
            </a:endParaRPr>
          </a:p>
        </p:txBody>
      </p:sp>
      <p:sp>
        <p:nvSpPr>
          <p:cNvPr id="16" name="文字方塊 21"/>
          <p:cNvSpPr txBox="1"/>
          <p:nvPr/>
        </p:nvSpPr>
        <p:spPr>
          <a:xfrm>
            <a:off x="5831160" y="4797152"/>
            <a:ext cx="1080120" cy="430887"/>
          </a:xfrm>
          <a:prstGeom prst="rect">
            <a:avLst/>
          </a:prstGeom>
          <a:noFill/>
        </p:spPr>
        <p:txBody>
          <a:bodyPr wrap="square" rtlCol="0">
            <a:spAutoFit/>
          </a:bodyPr>
          <a:lstStyle/>
          <a:p>
            <a:pPr algn="ctr"/>
            <a:r>
              <a:rPr lang="it-IT" altLang="zh-HK" sz="1100" b="1" dirty="0" smtClean="0">
                <a:solidFill>
                  <a:schemeClr val="bg1"/>
                </a:solidFill>
                <a:latin typeface="Arial" pitchFamily="34" charset="0"/>
                <a:ea typeface="Arial Unicode MS" pitchFamily="34" charset="-120"/>
                <a:cs typeface="Arial" pitchFamily="34" charset="0"/>
              </a:rPr>
              <a:t>Time- bound</a:t>
            </a:r>
            <a:endParaRPr lang="zh-HK" altLang="en-US" sz="1100" b="1" dirty="0" smtClean="0">
              <a:solidFill>
                <a:schemeClr val="bg1"/>
              </a:solidFill>
              <a:latin typeface="Arial" pitchFamily="34" charset="0"/>
              <a:ea typeface="Arial Unicode MS" pitchFamily="34" charset="-120"/>
              <a:cs typeface="Arial" pitchFamily="34" charset="0"/>
            </a:endParaRPr>
          </a:p>
          <a:p>
            <a:pPr algn="ctr"/>
            <a:endParaRPr lang="zh-HK" altLang="en-US" sz="1100" b="1" dirty="0">
              <a:latin typeface="Arial" pitchFamily="34" charset="0"/>
              <a:ea typeface="Arial Unicode MS" pitchFamily="34" charset="-120"/>
              <a:cs typeface="Arial" pitchFamily="34" charset="0"/>
            </a:endParaRPr>
          </a:p>
        </p:txBody>
      </p:sp>
      <p:pic>
        <p:nvPicPr>
          <p:cNvPr id="18" name="Picture 17"/>
          <p:cNvPicPr>
            <a:picLocks noChangeAspect="1"/>
          </p:cNvPicPr>
          <p:nvPr/>
        </p:nvPicPr>
        <p:blipFill rotWithShape="1">
          <a:blip r:embed="rId2"/>
          <a:srcRect t="36516"/>
          <a:stretch/>
        </p:blipFill>
        <p:spPr>
          <a:xfrm>
            <a:off x="27521" y="960780"/>
            <a:ext cx="9149933" cy="4628460"/>
          </a:xfrm>
          <a:prstGeom prst="rect">
            <a:avLst/>
          </a:prstGeom>
        </p:spPr>
      </p:pic>
      <p:sp>
        <p:nvSpPr>
          <p:cNvPr id="19"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altLang="zh-TW" sz="2800" b="1" smtClean="0">
                <a:solidFill>
                  <a:srgbClr val="163072"/>
                </a:solidFill>
                <a:latin typeface="Arial" pitchFamily="34" charset="0"/>
                <a:cs typeface="Arial" pitchFamily="34" charset="0"/>
              </a:rPr>
              <a:t>Step 3: Set your financial goals</a:t>
            </a:r>
            <a:endParaRPr lang="en-GB" altLang="zh-TW" sz="2800" b="1" dirty="0" smtClean="0">
              <a:solidFill>
                <a:srgbClr val="163072"/>
              </a:solidFill>
              <a:latin typeface="Arial" pitchFamily="34" charset="0"/>
              <a:cs typeface="Arial" pitchFamily="34" charset="0"/>
            </a:endParaRPr>
          </a:p>
        </p:txBody>
      </p:sp>
    </p:spTree>
    <p:extLst>
      <p:ext uri="{BB962C8B-B14F-4D97-AF65-F5344CB8AC3E}">
        <p14:creationId xmlns:p14="http://schemas.microsoft.com/office/powerpoint/2010/main" val="31436732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3: Set your financial goals</a:t>
            </a:r>
          </a:p>
        </p:txBody>
      </p:sp>
      <p:sp>
        <p:nvSpPr>
          <p:cNvPr id="5" name="Content Placeholder 2"/>
          <p:cNvSpPr>
            <a:spLocks noGrp="1"/>
          </p:cNvSpPr>
          <p:nvPr>
            <p:ph idx="1"/>
          </p:nvPr>
        </p:nvSpPr>
        <p:spPr>
          <a:xfrm>
            <a:off x="685800" y="1543050"/>
            <a:ext cx="7696200" cy="4406230"/>
          </a:xfrm>
        </p:spPr>
        <p:txBody>
          <a:bodyPr>
            <a:normAutofit/>
          </a:bodyPr>
          <a:lstStyle/>
          <a:p>
            <a:pPr>
              <a:buFont typeface="Wingdings" pitchFamily="2" charset="2"/>
              <a:buChar char="§"/>
            </a:pPr>
            <a:r>
              <a:rPr lang="en-GB" sz="2000" dirty="0" smtClean="0">
                <a:latin typeface="Arial" pitchFamily="34" charset="0"/>
                <a:ea typeface="新細明體" pitchFamily="18" charset="-120"/>
                <a:cs typeface="Arial" pitchFamily="34" charset="0"/>
              </a:rPr>
              <a:t>Different needs and goals at different life stages</a:t>
            </a:r>
          </a:p>
          <a:p>
            <a:pPr lvl="1">
              <a:buFont typeface="Wingdings" pitchFamily="2" charset="2"/>
              <a:buChar char="§"/>
            </a:pPr>
            <a:r>
              <a:rPr lang="en-GB" sz="2000" dirty="0" smtClean="0">
                <a:latin typeface="Arial" pitchFamily="34" charset="0"/>
                <a:ea typeface="新細明體" pitchFamily="18" charset="-120"/>
                <a:cs typeface="Arial" pitchFamily="34" charset="0"/>
              </a:rPr>
              <a:t>Make a list of all needs and goals</a:t>
            </a:r>
            <a:br>
              <a:rPr lang="en-GB" sz="2000" dirty="0" smtClean="0">
                <a:latin typeface="Arial" pitchFamily="34" charset="0"/>
                <a:ea typeface="新細明體" pitchFamily="18" charset="-120"/>
                <a:cs typeface="Arial" pitchFamily="34" charset="0"/>
              </a:rPr>
            </a:br>
            <a:endParaRPr lang="en-GB" sz="2000" dirty="0" smtClean="0">
              <a:latin typeface="Arial" pitchFamily="34" charset="0"/>
              <a:ea typeface="新細明體" pitchFamily="18" charset="-120"/>
              <a:cs typeface="Arial" pitchFamily="34" charset="0"/>
            </a:endParaRPr>
          </a:p>
          <a:p>
            <a:pPr lvl="1">
              <a:buFont typeface="Wingdings" pitchFamily="2" charset="2"/>
              <a:buChar char="§"/>
            </a:pPr>
            <a:r>
              <a:rPr lang="en-GB" sz="2000" dirty="0" smtClean="0">
                <a:latin typeface="Arial" pitchFamily="34" charset="0"/>
                <a:ea typeface="新細明體" pitchFamily="18" charset="-120"/>
                <a:cs typeface="Arial" pitchFamily="34" charset="0"/>
              </a:rPr>
              <a:t>Set </a:t>
            </a:r>
            <a:r>
              <a:rPr lang="en-GB" sz="2000" dirty="0">
                <a:latin typeface="Arial" pitchFamily="34" charset="0"/>
                <a:ea typeface="新細明體" pitchFamily="18" charset="-120"/>
                <a:cs typeface="Arial" pitchFamily="34" charset="0"/>
              </a:rPr>
              <a:t>SMART goals</a:t>
            </a:r>
            <a:br>
              <a:rPr lang="en-GB" sz="2000" dirty="0">
                <a:latin typeface="Arial" pitchFamily="34" charset="0"/>
                <a:ea typeface="新細明體" pitchFamily="18" charset="-120"/>
                <a:cs typeface="Arial" pitchFamily="34" charset="0"/>
              </a:rPr>
            </a:br>
            <a:r>
              <a:rPr lang="en-GB" sz="1800" dirty="0">
                <a:latin typeface="Arial" pitchFamily="34" charset="0"/>
                <a:ea typeface="新細明體" pitchFamily="18" charset="-120"/>
                <a:cs typeface="Arial" pitchFamily="34" charset="0"/>
              </a:rPr>
              <a:t>Example: My laptop is out of order.</a:t>
            </a:r>
            <a:br>
              <a:rPr lang="en-GB" sz="1800" dirty="0">
                <a:latin typeface="Arial" pitchFamily="34" charset="0"/>
                <a:ea typeface="新細明體" pitchFamily="18" charset="-120"/>
                <a:cs typeface="Arial" pitchFamily="34" charset="0"/>
              </a:rPr>
            </a:br>
            <a:r>
              <a:rPr lang="en-GB" sz="1800" i="1" dirty="0">
                <a:solidFill>
                  <a:srgbClr val="FF0000"/>
                </a:solidFill>
                <a:latin typeface="Arial" pitchFamily="34" charset="0"/>
                <a:ea typeface="新細明體" pitchFamily="18" charset="-120"/>
                <a:cs typeface="Arial" pitchFamily="34" charset="0"/>
              </a:rPr>
              <a:t>S</a:t>
            </a:r>
            <a:r>
              <a:rPr lang="en-GB" sz="1800" i="1" dirty="0">
                <a:latin typeface="Arial" pitchFamily="34" charset="0"/>
                <a:ea typeface="新細明體" pitchFamily="18" charset="-120"/>
                <a:cs typeface="Arial" pitchFamily="34" charset="0"/>
              </a:rPr>
              <a:t>pecific - I need a new laptop.</a:t>
            </a:r>
            <a:br>
              <a:rPr lang="en-GB" sz="1800" i="1" dirty="0">
                <a:latin typeface="Arial" pitchFamily="34" charset="0"/>
                <a:ea typeface="新細明體" pitchFamily="18" charset="-120"/>
                <a:cs typeface="Arial" pitchFamily="34" charset="0"/>
              </a:rPr>
            </a:br>
            <a:r>
              <a:rPr lang="en-GB" sz="1800" i="1" dirty="0">
                <a:solidFill>
                  <a:srgbClr val="FF0000"/>
                </a:solidFill>
                <a:latin typeface="Arial" pitchFamily="34" charset="0"/>
                <a:ea typeface="新細明體" pitchFamily="18" charset="-120"/>
                <a:cs typeface="Arial" pitchFamily="34" charset="0"/>
              </a:rPr>
              <a:t>M</a:t>
            </a:r>
            <a:r>
              <a:rPr lang="en-GB" sz="1800" i="1" dirty="0">
                <a:latin typeface="Arial" pitchFamily="34" charset="0"/>
                <a:ea typeface="新細明體" pitchFamily="18" charset="-120"/>
                <a:cs typeface="Arial" pitchFamily="34" charset="0"/>
              </a:rPr>
              <a:t>easurable - I need $7,500 to buy the laptop.</a:t>
            </a:r>
            <a:br>
              <a:rPr lang="en-GB" sz="1800" i="1" dirty="0">
                <a:latin typeface="Arial" pitchFamily="34" charset="0"/>
                <a:ea typeface="新細明體" pitchFamily="18" charset="-120"/>
                <a:cs typeface="Arial" pitchFamily="34" charset="0"/>
              </a:rPr>
            </a:br>
            <a:r>
              <a:rPr lang="en-GB" sz="1800" i="1" dirty="0">
                <a:solidFill>
                  <a:srgbClr val="FF0000"/>
                </a:solidFill>
                <a:latin typeface="Arial" pitchFamily="34" charset="0"/>
                <a:ea typeface="新細明體" pitchFamily="18" charset="-120"/>
                <a:cs typeface="Arial" pitchFamily="34" charset="0"/>
              </a:rPr>
              <a:t>A</a:t>
            </a:r>
            <a:r>
              <a:rPr lang="en-GB" sz="1800" i="1" dirty="0">
                <a:latin typeface="Arial" pitchFamily="34" charset="0"/>
                <a:ea typeface="新細明體" pitchFamily="18" charset="-120"/>
                <a:cs typeface="Arial" pitchFamily="34" charset="0"/>
              </a:rPr>
              <a:t>ttainable - I will put aside $1,500 a month to purchase the laptop.</a:t>
            </a:r>
            <a:br>
              <a:rPr lang="en-GB" sz="1800" i="1" dirty="0">
                <a:latin typeface="Arial" pitchFamily="34" charset="0"/>
                <a:ea typeface="新細明體" pitchFamily="18" charset="-120"/>
                <a:cs typeface="Arial" pitchFamily="34" charset="0"/>
              </a:rPr>
            </a:br>
            <a:r>
              <a:rPr lang="en-GB" sz="1800" i="1" dirty="0">
                <a:solidFill>
                  <a:srgbClr val="FF0000"/>
                </a:solidFill>
                <a:latin typeface="Arial" pitchFamily="34" charset="0"/>
                <a:ea typeface="新細明體" pitchFamily="18" charset="-120"/>
                <a:cs typeface="Arial" pitchFamily="34" charset="0"/>
              </a:rPr>
              <a:t>R</a:t>
            </a:r>
            <a:r>
              <a:rPr lang="en-GB" sz="1800" i="1" dirty="0">
                <a:latin typeface="Arial" pitchFamily="34" charset="0"/>
                <a:ea typeface="新細明體" pitchFamily="18" charset="-120"/>
                <a:cs typeface="Arial" pitchFamily="34" charset="0"/>
              </a:rPr>
              <a:t>ealistic - I can save $1,500 a month by working part-time. </a:t>
            </a:r>
            <a:br>
              <a:rPr lang="en-GB" sz="1800" i="1" dirty="0">
                <a:latin typeface="Arial" pitchFamily="34" charset="0"/>
                <a:ea typeface="新細明體" pitchFamily="18" charset="-120"/>
                <a:cs typeface="Arial" pitchFamily="34" charset="0"/>
              </a:rPr>
            </a:br>
            <a:r>
              <a:rPr lang="en-GB" sz="1800" i="1" dirty="0">
                <a:solidFill>
                  <a:srgbClr val="FF0000"/>
                </a:solidFill>
                <a:latin typeface="Arial" pitchFamily="34" charset="0"/>
                <a:ea typeface="新細明體" pitchFamily="18" charset="-120"/>
                <a:cs typeface="Arial" pitchFamily="34" charset="0"/>
              </a:rPr>
              <a:t>T</a:t>
            </a:r>
            <a:r>
              <a:rPr lang="en-GB" sz="1800" i="1" dirty="0">
                <a:latin typeface="Arial" pitchFamily="34" charset="0"/>
                <a:ea typeface="新細明體" pitchFamily="18" charset="-120"/>
                <a:cs typeface="Arial" pitchFamily="34" charset="0"/>
              </a:rPr>
              <a:t>ime-bound - I will save $ 7,500 in 5 months.</a:t>
            </a:r>
          </a:p>
          <a:p>
            <a:pPr marL="457200" lvl="1" indent="0">
              <a:buNone/>
            </a:pPr>
            <a:endParaRPr lang="en-GB" sz="2000" dirty="0" smtClean="0">
              <a:latin typeface="Arial" pitchFamily="34" charset="0"/>
              <a:ea typeface="新細明體" pitchFamily="18" charset="-120"/>
              <a:cs typeface="Arial" pitchFamily="34" charset="0"/>
            </a:endParaRPr>
          </a:p>
          <a:p>
            <a:pPr lvl="1">
              <a:buFont typeface="Wingdings" pitchFamily="2" charset="2"/>
              <a:buChar char="§"/>
            </a:pPr>
            <a:r>
              <a:rPr lang="en-GB" sz="2000" dirty="0" smtClean="0">
                <a:latin typeface="Arial" pitchFamily="34" charset="0"/>
                <a:ea typeface="新細明體" pitchFamily="18" charset="-120"/>
                <a:cs typeface="Arial" pitchFamily="34" charset="0"/>
              </a:rPr>
              <a:t>Map out the cost of each financial goal</a:t>
            </a:r>
          </a:p>
        </p:txBody>
      </p:sp>
    </p:spTree>
    <p:extLst>
      <p:ext uri="{BB962C8B-B14F-4D97-AF65-F5344CB8AC3E}">
        <p14:creationId xmlns:p14="http://schemas.microsoft.com/office/powerpoint/2010/main" val="20485844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3: Set your financial goals</a:t>
            </a:r>
          </a:p>
        </p:txBody>
      </p:sp>
      <p:pic>
        <p:nvPicPr>
          <p:cNvPr id="1026" name="Picture 2" descr="L:\IEC\Website\Image\Original stock photos\iStock_000020110095XSmall.jpg"/>
          <p:cNvPicPr>
            <a:picLocks noChangeAspect="1" noChangeArrowheads="1"/>
          </p:cNvPicPr>
          <p:nvPr/>
        </p:nvPicPr>
        <p:blipFill>
          <a:blip r:embed="rId2" cstate="print"/>
          <a:srcRect/>
          <a:stretch>
            <a:fillRect/>
          </a:stretch>
        </p:blipFill>
        <p:spPr bwMode="auto">
          <a:xfrm>
            <a:off x="4724400" y="3276600"/>
            <a:ext cx="3591751" cy="3581400"/>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2263963336"/>
              </p:ext>
            </p:extLst>
          </p:nvPr>
        </p:nvGraphicFramePr>
        <p:xfrm>
          <a:off x="914400" y="1905000"/>
          <a:ext cx="3810000" cy="2743200"/>
        </p:xfrm>
        <a:graphic>
          <a:graphicData uri="http://schemas.openxmlformats.org/drawingml/2006/table">
            <a:tbl>
              <a:tblPr firstRow="1" bandRow="1">
                <a:tableStyleId>{2D5ABB26-0587-4C30-8999-92F81FD0307C}</a:tableStyleId>
              </a:tblPr>
              <a:tblGrid>
                <a:gridCol w="3810000"/>
              </a:tblGrid>
              <a:tr h="370840">
                <a:tc>
                  <a:txBody>
                    <a:bodyPr/>
                    <a:lstStyle/>
                    <a:p>
                      <a:r>
                        <a:rPr lang="en-GB" sz="2400" b="1" dirty="0" smtClean="0">
                          <a:solidFill>
                            <a:schemeClr val="bg1"/>
                          </a:solidFill>
                        </a:rPr>
                        <a:t>Young single</a:t>
                      </a:r>
                      <a:endParaRPr lang="en-GB" sz="2400" b="1" dirty="0">
                        <a:solidFill>
                          <a:schemeClr val="bg1"/>
                        </a:solidFill>
                      </a:endParaRPr>
                    </a:p>
                  </a:txBody>
                  <a:tcPr>
                    <a:solidFill>
                      <a:schemeClr val="accent2">
                        <a:lumMod val="5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Possible</a:t>
                      </a:r>
                      <a:r>
                        <a:rPr lang="en-GB" sz="2400" baseline="0" dirty="0" smtClean="0"/>
                        <a:t> g</a:t>
                      </a:r>
                      <a:r>
                        <a:rPr lang="en-GB" sz="2400" dirty="0" smtClean="0"/>
                        <a:t>oals: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dirty="0" smtClean="0"/>
                        <a:t> Pay off student</a:t>
                      </a:r>
                      <a:r>
                        <a:rPr lang="en-GB" sz="2400" baseline="0" dirty="0" smtClean="0"/>
                        <a:t> loan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Pay salaries tax on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Travel once a year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Get married in 5 years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2400" dirty="0"/>
                    </a:p>
                  </a:txBody>
                  <a:tcPr>
                    <a:solidFill>
                      <a:schemeClr val="accent2">
                        <a:lumMod val="90000"/>
                      </a:schemeClr>
                    </a:solidFill>
                  </a:tcPr>
                </a:tc>
              </a:tr>
            </a:tbl>
          </a:graphicData>
        </a:graphic>
      </p:graphicFrame>
    </p:spTree>
    <p:extLst>
      <p:ext uri="{BB962C8B-B14F-4D97-AF65-F5344CB8AC3E}">
        <p14:creationId xmlns:p14="http://schemas.microsoft.com/office/powerpoint/2010/main" val="3046941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3: Set your financial goals</a:t>
            </a:r>
          </a:p>
        </p:txBody>
      </p:sp>
      <p:graphicFrame>
        <p:nvGraphicFramePr>
          <p:cNvPr id="7" name="Table 6"/>
          <p:cNvGraphicFramePr>
            <a:graphicFrameLocks noGrp="1"/>
          </p:cNvGraphicFramePr>
          <p:nvPr>
            <p:extLst>
              <p:ext uri="{D42A27DB-BD31-4B8C-83A1-F6EECF244321}">
                <p14:modId xmlns:p14="http://schemas.microsoft.com/office/powerpoint/2010/main" val="1152368592"/>
              </p:ext>
            </p:extLst>
          </p:nvPr>
        </p:nvGraphicFramePr>
        <p:xfrm>
          <a:off x="4343400" y="2057400"/>
          <a:ext cx="4038600" cy="2769577"/>
        </p:xfrm>
        <a:graphic>
          <a:graphicData uri="http://schemas.openxmlformats.org/drawingml/2006/table">
            <a:tbl>
              <a:tblPr firstRow="1" bandRow="1">
                <a:tableStyleId>{2D5ABB26-0587-4C30-8999-92F81FD0307C}</a:tableStyleId>
              </a:tblPr>
              <a:tblGrid>
                <a:gridCol w="4038600"/>
              </a:tblGrid>
              <a:tr h="483577">
                <a:tc>
                  <a:txBody>
                    <a:bodyPr/>
                    <a:lstStyle/>
                    <a:p>
                      <a:r>
                        <a:rPr lang="en-GB" sz="2400" b="1" dirty="0" smtClean="0">
                          <a:solidFill>
                            <a:schemeClr val="bg1"/>
                          </a:solidFill>
                        </a:rPr>
                        <a:t>Just married</a:t>
                      </a:r>
                      <a:endParaRPr lang="en-GB" sz="2400" b="1" dirty="0">
                        <a:solidFill>
                          <a:schemeClr val="bg1"/>
                        </a:solidFill>
                      </a:endParaRPr>
                    </a:p>
                  </a:txBody>
                  <a:tcPr>
                    <a:solidFill>
                      <a:schemeClr val="accent2">
                        <a:lumMod val="50000"/>
                      </a:schemeClr>
                    </a:solidFill>
                  </a:tcPr>
                </a:tc>
              </a:tr>
              <a:tr h="2031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Possible</a:t>
                      </a:r>
                      <a:r>
                        <a:rPr lang="en-GB" sz="2400" baseline="0" dirty="0" smtClean="0"/>
                        <a:t> g</a:t>
                      </a:r>
                      <a:r>
                        <a:rPr lang="en-GB" sz="2400" dirty="0" smtClean="0"/>
                        <a:t>oals: </a:t>
                      </a:r>
                      <a:endParaRPr lang="en-GB" sz="24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Prepare emergency fund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Prepare down payment for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2400" baseline="0" dirty="0" smtClean="0"/>
                        <a:t>   a flat in 4 years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Have a baby in 5 years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Prepare for retirement</a:t>
                      </a:r>
                      <a:endParaRPr lang="en-GB" sz="2400" dirty="0"/>
                    </a:p>
                  </a:txBody>
                  <a:tcPr>
                    <a:solidFill>
                      <a:schemeClr val="accent2">
                        <a:lumMod val="90000"/>
                      </a:schemeClr>
                    </a:solidFill>
                  </a:tcPr>
                </a:tc>
              </a:tr>
            </a:tbl>
          </a:graphicData>
        </a:graphic>
      </p:graphicFrame>
      <p:pic>
        <p:nvPicPr>
          <p:cNvPr id="2050" name="Picture 2" descr="L:\IEC\Website\Image\Original stock photos\125247723_8.jpg"/>
          <p:cNvPicPr>
            <a:picLocks noChangeAspect="1" noChangeArrowheads="1"/>
          </p:cNvPicPr>
          <p:nvPr/>
        </p:nvPicPr>
        <p:blipFill>
          <a:blip r:embed="rId2" cstate="print"/>
          <a:srcRect l="10714"/>
          <a:stretch>
            <a:fillRect/>
          </a:stretch>
        </p:blipFill>
        <p:spPr bwMode="auto">
          <a:xfrm>
            <a:off x="609600" y="2057400"/>
            <a:ext cx="3714762" cy="2778633"/>
          </a:xfrm>
          <a:prstGeom prst="rect">
            <a:avLst/>
          </a:prstGeom>
          <a:noFill/>
        </p:spPr>
      </p:pic>
    </p:spTree>
    <p:extLst>
      <p:ext uri="{BB962C8B-B14F-4D97-AF65-F5344CB8AC3E}">
        <p14:creationId xmlns:p14="http://schemas.microsoft.com/office/powerpoint/2010/main" val="265373976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3: Set your financial goals</a:t>
            </a:r>
          </a:p>
        </p:txBody>
      </p:sp>
      <p:graphicFrame>
        <p:nvGraphicFramePr>
          <p:cNvPr id="7" name="Table 6"/>
          <p:cNvGraphicFramePr>
            <a:graphicFrameLocks noGrp="1"/>
          </p:cNvGraphicFramePr>
          <p:nvPr>
            <p:extLst>
              <p:ext uri="{D42A27DB-BD31-4B8C-83A1-F6EECF244321}">
                <p14:modId xmlns:p14="http://schemas.microsoft.com/office/powerpoint/2010/main" val="2269041534"/>
              </p:ext>
            </p:extLst>
          </p:nvPr>
        </p:nvGraphicFramePr>
        <p:xfrm>
          <a:off x="3962400" y="2438400"/>
          <a:ext cx="3962400" cy="3124200"/>
        </p:xfrm>
        <a:graphic>
          <a:graphicData uri="http://schemas.openxmlformats.org/drawingml/2006/table">
            <a:tbl>
              <a:tblPr firstRow="1" bandRow="1">
                <a:tableStyleId>{2D5ABB26-0587-4C30-8999-92F81FD0307C}</a:tableStyleId>
              </a:tblPr>
              <a:tblGrid>
                <a:gridCol w="3962400"/>
              </a:tblGrid>
              <a:tr h="600807">
                <a:tc>
                  <a:txBody>
                    <a:bodyPr/>
                    <a:lstStyle/>
                    <a:p>
                      <a:r>
                        <a:rPr lang="en-GB" sz="2400" b="1" dirty="0" smtClean="0">
                          <a:solidFill>
                            <a:schemeClr val="bg1"/>
                          </a:solidFill>
                        </a:rPr>
                        <a:t>Married with children</a:t>
                      </a:r>
                      <a:endParaRPr lang="en-GB" sz="2400" b="1" dirty="0">
                        <a:solidFill>
                          <a:schemeClr val="bg1"/>
                        </a:solidFill>
                      </a:endParaRPr>
                    </a:p>
                  </a:txBody>
                  <a:tcPr>
                    <a:solidFill>
                      <a:schemeClr val="accent2">
                        <a:lumMod val="50000"/>
                      </a:schemeClr>
                    </a:solidFill>
                  </a:tcPr>
                </a:tc>
              </a:tr>
              <a:tr h="2523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Possible</a:t>
                      </a:r>
                      <a:r>
                        <a:rPr lang="en-GB" sz="2400" baseline="0" dirty="0" smtClean="0"/>
                        <a:t> g</a:t>
                      </a:r>
                      <a:r>
                        <a:rPr lang="en-GB" sz="2400" dirty="0" smtClean="0"/>
                        <a:t>oals: </a:t>
                      </a:r>
                      <a:endParaRPr lang="en-GB" sz="24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Repay mortgage on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Hire a maid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Take out an insurance plan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Save for children’s education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baseline="0" dirty="0" smtClean="0"/>
                        <a:t> Prepare for retirement</a:t>
                      </a:r>
                      <a:endParaRPr lang="en-GB" sz="2400" dirty="0"/>
                    </a:p>
                  </a:txBody>
                  <a:tcPr>
                    <a:solidFill>
                      <a:schemeClr val="accent2">
                        <a:lumMod val="90000"/>
                      </a:schemeClr>
                    </a:solidFill>
                  </a:tcPr>
                </a:tc>
              </a:tr>
            </a:tbl>
          </a:graphicData>
        </a:graphic>
      </p:graphicFrame>
      <p:pic>
        <p:nvPicPr>
          <p:cNvPr id="3074" name="Picture 2" descr="L:\IEC\Photos\stock photos\NewPublications_March2014\iStock_000017788744Medium.jpg"/>
          <p:cNvPicPr>
            <a:picLocks noChangeAspect="1" noChangeArrowheads="1"/>
          </p:cNvPicPr>
          <p:nvPr/>
        </p:nvPicPr>
        <p:blipFill>
          <a:blip r:embed="rId2" cstate="print"/>
          <a:srcRect/>
          <a:stretch>
            <a:fillRect/>
          </a:stretch>
        </p:blipFill>
        <p:spPr bwMode="auto">
          <a:xfrm>
            <a:off x="1472039" y="1752600"/>
            <a:ext cx="2535372" cy="3847004"/>
          </a:xfrm>
          <a:prstGeom prst="rect">
            <a:avLst/>
          </a:prstGeom>
          <a:noFill/>
        </p:spPr>
      </p:pic>
    </p:spTree>
    <p:extLst>
      <p:ext uri="{BB962C8B-B14F-4D97-AF65-F5344CB8AC3E}">
        <p14:creationId xmlns:p14="http://schemas.microsoft.com/office/powerpoint/2010/main" val="21760604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3: Set your financial goals</a:t>
            </a:r>
          </a:p>
        </p:txBody>
      </p:sp>
      <p:graphicFrame>
        <p:nvGraphicFramePr>
          <p:cNvPr id="7" name="Table 6"/>
          <p:cNvGraphicFramePr>
            <a:graphicFrameLocks noGrp="1"/>
          </p:cNvGraphicFramePr>
          <p:nvPr>
            <p:extLst>
              <p:ext uri="{D42A27DB-BD31-4B8C-83A1-F6EECF244321}">
                <p14:modId xmlns:p14="http://schemas.microsoft.com/office/powerpoint/2010/main" val="4273447520"/>
              </p:ext>
            </p:extLst>
          </p:nvPr>
        </p:nvGraphicFramePr>
        <p:xfrm>
          <a:off x="685800" y="1981200"/>
          <a:ext cx="3733800" cy="3124200"/>
        </p:xfrm>
        <a:graphic>
          <a:graphicData uri="http://schemas.openxmlformats.org/drawingml/2006/table">
            <a:tbl>
              <a:tblPr firstRow="1" bandRow="1">
                <a:tableStyleId>{2D5ABB26-0587-4C30-8999-92F81FD0307C}</a:tableStyleId>
              </a:tblPr>
              <a:tblGrid>
                <a:gridCol w="3733800"/>
              </a:tblGrid>
              <a:tr h="600807">
                <a:tc>
                  <a:txBody>
                    <a:bodyPr/>
                    <a:lstStyle/>
                    <a:p>
                      <a:r>
                        <a:rPr lang="en-GB" sz="2400" b="1" dirty="0" smtClean="0">
                          <a:solidFill>
                            <a:schemeClr val="bg1"/>
                          </a:solidFill>
                        </a:rPr>
                        <a:t>Retiree</a:t>
                      </a:r>
                      <a:endParaRPr lang="en-GB" sz="2400" b="1" dirty="0">
                        <a:solidFill>
                          <a:schemeClr val="bg1"/>
                        </a:solidFill>
                      </a:endParaRPr>
                    </a:p>
                  </a:txBody>
                  <a:tcPr>
                    <a:solidFill>
                      <a:schemeClr val="accent2">
                        <a:lumMod val="50000"/>
                      </a:schemeClr>
                    </a:solidFill>
                  </a:tcPr>
                </a:tc>
              </a:tr>
              <a:tr h="2523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t>Possible</a:t>
                      </a:r>
                      <a:r>
                        <a:rPr lang="en-GB" sz="2200" baseline="0" dirty="0" smtClean="0"/>
                        <a:t> g</a:t>
                      </a:r>
                      <a:r>
                        <a:rPr lang="en-GB" sz="2200" dirty="0" smtClean="0"/>
                        <a:t>oals: </a:t>
                      </a:r>
                      <a:endParaRPr lang="en-GB" sz="2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200" baseline="0" dirty="0" smtClean="0"/>
                        <a:t> Preserve retirement fund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200" baseline="0" dirty="0" smtClean="0"/>
                        <a:t> Reserve for medical expenses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200" baseline="0" dirty="0" smtClean="0"/>
                        <a:t> Carry out estate planning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2400" dirty="0"/>
                    </a:p>
                  </a:txBody>
                  <a:tcPr>
                    <a:solidFill>
                      <a:schemeClr val="accent2">
                        <a:lumMod val="90000"/>
                      </a:schemeClr>
                    </a:solidFill>
                  </a:tcPr>
                </a:tc>
              </a:tr>
            </a:tbl>
          </a:graphicData>
        </a:graphic>
      </p:graphicFrame>
      <p:pic>
        <p:nvPicPr>
          <p:cNvPr id="5" name="Picture 2" descr="L:\IEC\Website\Image\Original stock photos\iStock_000021428182XSmall.jpg"/>
          <p:cNvPicPr>
            <a:picLocks noChangeAspect="1" noChangeArrowheads="1"/>
          </p:cNvPicPr>
          <p:nvPr/>
        </p:nvPicPr>
        <p:blipFill>
          <a:blip r:embed="rId2" cstate="print"/>
          <a:srcRect l="17461"/>
          <a:stretch>
            <a:fillRect/>
          </a:stretch>
        </p:blipFill>
        <p:spPr bwMode="auto">
          <a:xfrm>
            <a:off x="4419501" y="1981200"/>
            <a:ext cx="3886299" cy="3124200"/>
          </a:xfrm>
          <a:prstGeom prst="rect">
            <a:avLst/>
          </a:prstGeom>
          <a:noFill/>
        </p:spPr>
      </p:pic>
    </p:spTree>
    <p:extLst>
      <p:ext uri="{BB962C8B-B14F-4D97-AF65-F5344CB8AC3E}">
        <p14:creationId xmlns:p14="http://schemas.microsoft.com/office/powerpoint/2010/main" val="5184661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4: Know your risk tolerance</a:t>
            </a:r>
          </a:p>
        </p:txBody>
      </p:sp>
      <p:sp>
        <p:nvSpPr>
          <p:cNvPr id="4" name="Content Placeholder 2"/>
          <p:cNvSpPr txBox="1">
            <a:spLocks/>
          </p:cNvSpPr>
          <p:nvPr/>
        </p:nvSpPr>
        <p:spPr>
          <a:xfrm>
            <a:off x="685800" y="1543050"/>
            <a:ext cx="7696200" cy="4705350"/>
          </a:xfrm>
          <a:prstGeom prst="rect">
            <a:avLst/>
          </a:prstGeom>
        </p:spPr>
        <p:txBody>
          <a:bodyPr vert="horz" lIns="91440" tIns="45720" rIns="91440" bIns="45720" rtlCol="0">
            <a:normAutofit/>
          </a:bodyPr>
          <a:lstStyle/>
          <a:p>
            <a:pPr marL="342900" indent="-342900" eaLnBrk="1" hangingPunct="1">
              <a:buFont typeface="Wingdings" panose="05000000000000000000" pitchFamily="2" charset="2"/>
              <a:buChar char="§"/>
            </a:pPr>
            <a:endParaRPr kumimoji="0" lang="en-GB"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3" name="Picture 2"/>
          <p:cNvPicPr>
            <a:picLocks noChangeAspect="1"/>
          </p:cNvPicPr>
          <p:nvPr/>
        </p:nvPicPr>
        <p:blipFill>
          <a:blip r:embed="rId2"/>
          <a:stretch>
            <a:fillRect/>
          </a:stretch>
        </p:blipFill>
        <p:spPr>
          <a:xfrm>
            <a:off x="655645" y="1543050"/>
            <a:ext cx="8098128" cy="3614142"/>
          </a:xfrm>
          <a:prstGeom prst="rect">
            <a:avLst/>
          </a:prstGeom>
        </p:spPr>
      </p:pic>
    </p:spTree>
    <p:extLst>
      <p:ext uri="{BB962C8B-B14F-4D97-AF65-F5344CB8AC3E}">
        <p14:creationId xmlns:p14="http://schemas.microsoft.com/office/powerpoint/2010/main" val="36938340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4: Know your risk tolerance</a:t>
            </a:r>
          </a:p>
        </p:txBody>
      </p:sp>
      <p:sp>
        <p:nvSpPr>
          <p:cNvPr id="4" name="Content Placeholder 2"/>
          <p:cNvSpPr txBox="1">
            <a:spLocks/>
          </p:cNvSpPr>
          <p:nvPr/>
        </p:nvSpPr>
        <p:spPr>
          <a:xfrm>
            <a:off x="685800" y="1543050"/>
            <a:ext cx="7696200" cy="4705350"/>
          </a:xfrm>
          <a:prstGeom prst="rect">
            <a:avLst/>
          </a:prstGeom>
        </p:spPr>
        <p:txBody>
          <a:bodyPr vert="horz" lIns="91440" tIns="45720" rIns="91440" bIns="45720" rtlCol="0">
            <a:normAutofit lnSpcReduction="10000"/>
          </a:bodyPr>
          <a:lstStyle/>
          <a:p>
            <a:pPr marL="179388" indent="-179388" eaLnBrk="1" hangingPunct="1">
              <a:buFont typeface="Wingdings" pitchFamily="2" charset="2"/>
              <a:buNone/>
            </a:pPr>
            <a:r>
              <a:rPr lang="en-GB" altLang="zh-TW" sz="2000" u="sng" dirty="0"/>
              <a:t>Risk tolerance</a:t>
            </a:r>
          </a:p>
          <a:p>
            <a:pPr marL="342900" indent="-342900">
              <a:buFont typeface="Wingdings" panose="05000000000000000000" pitchFamily="2" charset="2"/>
              <a:buChar char="§"/>
            </a:pPr>
            <a:r>
              <a:rPr lang="en-GB" altLang="zh-TW" sz="1800" dirty="0" smtClean="0"/>
              <a:t>Subjective</a:t>
            </a:r>
          </a:p>
          <a:p>
            <a:endParaRPr lang="en-GB" altLang="zh-TW" sz="2000" dirty="0"/>
          </a:p>
          <a:p>
            <a:pPr marL="179388" indent="-179388" eaLnBrk="1" hangingPunct="1">
              <a:buNone/>
            </a:pPr>
            <a:r>
              <a:rPr lang="en-GB" altLang="zh-TW" sz="2000" u="sng" dirty="0"/>
              <a:t>Risk capacity</a:t>
            </a:r>
            <a:endParaRPr lang="en-GB" altLang="zh-TW" sz="2000" dirty="0"/>
          </a:p>
          <a:p>
            <a:pPr marL="342900" indent="-342900" eaLnBrk="1" hangingPunct="1">
              <a:buFont typeface="Wingdings" panose="05000000000000000000" pitchFamily="2" charset="2"/>
              <a:buChar char="§"/>
            </a:pPr>
            <a:r>
              <a:rPr lang="en-GB" altLang="zh-TW" sz="2000" dirty="0" smtClean="0"/>
              <a:t>Factors</a:t>
            </a:r>
          </a:p>
          <a:p>
            <a:pPr marL="800100" lvl="1" indent="-342900" eaLnBrk="1" hangingPunct="1">
              <a:buFont typeface="Wingdings" panose="05000000000000000000" pitchFamily="2" charset="2"/>
              <a:buChar char="§"/>
            </a:pPr>
            <a:r>
              <a:rPr lang="en-GB" altLang="zh-TW" sz="1800" dirty="0" smtClean="0"/>
              <a:t>Financial goals</a:t>
            </a:r>
          </a:p>
          <a:p>
            <a:pPr marL="800100" lvl="1" indent="-342900" eaLnBrk="1" hangingPunct="1">
              <a:buFont typeface="Wingdings" panose="05000000000000000000" pitchFamily="2" charset="2"/>
              <a:buChar char="§"/>
            </a:pPr>
            <a:r>
              <a:rPr lang="en-GB" altLang="zh-TW" sz="1800" dirty="0" smtClean="0"/>
              <a:t>Time </a:t>
            </a:r>
            <a:r>
              <a:rPr lang="en-GB" altLang="zh-TW" sz="1800" dirty="0"/>
              <a:t>horizon (</a:t>
            </a:r>
            <a:r>
              <a:rPr lang="en-GB" altLang="zh-TW" sz="1800" dirty="0" smtClean="0"/>
              <a:t>age)</a:t>
            </a:r>
          </a:p>
          <a:p>
            <a:pPr marL="800100" lvl="1" indent="-342900" eaLnBrk="1" hangingPunct="1">
              <a:buFont typeface="Wingdings" panose="05000000000000000000" pitchFamily="2" charset="2"/>
              <a:buChar char="§"/>
            </a:pPr>
            <a:r>
              <a:rPr lang="en-GB" altLang="zh-TW" sz="1800" dirty="0" smtClean="0"/>
              <a:t>Liquidity needs</a:t>
            </a:r>
          </a:p>
          <a:p>
            <a:pPr marL="800100" lvl="1" indent="-342900" eaLnBrk="1" hangingPunct="1">
              <a:buFont typeface="Wingdings" panose="05000000000000000000" pitchFamily="2" charset="2"/>
              <a:buChar char="§"/>
            </a:pPr>
            <a:r>
              <a:rPr lang="en-GB" altLang="zh-TW" sz="1800" dirty="0" smtClean="0"/>
              <a:t>Financial resources</a:t>
            </a:r>
          </a:p>
          <a:p>
            <a:pPr marL="800100" lvl="1" indent="-342900" eaLnBrk="1" hangingPunct="1">
              <a:buFont typeface="Wingdings" panose="05000000000000000000" pitchFamily="2" charset="2"/>
              <a:buChar char="§"/>
            </a:pPr>
            <a:r>
              <a:rPr lang="en-GB" altLang="zh-TW" sz="1800" dirty="0" smtClean="0"/>
              <a:t>Number </a:t>
            </a:r>
            <a:r>
              <a:rPr lang="en-GB" altLang="zh-TW" sz="1800" dirty="0"/>
              <a:t>of dependents </a:t>
            </a:r>
          </a:p>
          <a:p>
            <a:pPr marL="179388" indent="-179388" eaLnBrk="1" hangingPunct="1"/>
            <a:endParaRPr lang="en-US" sz="2000" dirty="0" smtClean="0">
              <a:ea typeface="新細明體" pitchFamily="18" charset="-120"/>
            </a:endParaRPr>
          </a:p>
          <a:p>
            <a:pPr marL="342900" indent="-342900" eaLnBrk="1" hangingPunct="1">
              <a:buFont typeface="Wingdings" panose="05000000000000000000" pitchFamily="2" charset="2"/>
              <a:buChar char="§"/>
            </a:pPr>
            <a:r>
              <a:rPr lang="en-US" sz="2000" dirty="0" smtClean="0">
                <a:ea typeface="新細明體" pitchFamily="18" charset="-120"/>
              </a:rPr>
              <a:t>Your </a:t>
            </a:r>
            <a:r>
              <a:rPr lang="en-US" sz="2000" dirty="0">
                <a:ea typeface="新細明體" pitchFamily="18" charset="-120"/>
              </a:rPr>
              <a:t>risk capacity </a:t>
            </a:r>
            <a:r>
              <a:rPr lang="en-US" sz="2000" dirty="0" smtClean="0">
                <a:ea typeface="新細明體" pitchFamily="18" charset="-120"/>
              </a:rPr>
              <a:t>will change over time and along different life </a:t>
            </a:r>
            <a:r>
              <a:rPr lang="en-US" sz="2000" dirty="0" smtClean="0">
                <a:ea typeface="新細明體" pitchFamily="18" charset="-120"/>
              </a:rPr>
              <a:t>stages</a:t>
            </a:r>
          </a:p>
          <a:p>
            <a:pPr marL="342900" indent="-342900" eaLnBrk="1" hangingPunct="1">
              <a:buFont typeface="Wingdings" panose="05000000000000000000" pitchFamily="2" charset="2"/>
              <a:buChar char="§"/>
            </a:pPr>
            <a:endParaRPr kumimoji="0" lang="en-US" sz="2000" b="0" i="0" u="none" strike="noStrike" kern="1200" cap="none" spc="0" normalizeH="0" baseline="0" noProof="0" dirty="0">
              <a:ln>
                <a:noFill/>
              </a:ln>
              <a:solidFill>
                <a:schemeClr val="tx1"/>
              </a:solidFill>
              <a:effectLst/>
              <a:uLnTx/>
              <a:uFillTx/>
              <a:latin typeface="Arial" pitchFamily="34" charset="0"/>
              <a:ea typeface="新細明體" pitchFamily="18" charset="-120"/>
              <a:cs typeface="Arial" pitchFamily="34" charset="0"/>
            </a:endParaRPr>
          </a:p>
          <a:p>
            <a:r>
              <a:rPr lang="en-US" dirty="0"/>
              <a:t>Reference:</a:t>
            </a:r>
            <a:endParaRPr lang="en-GB" dirty="0"/>
          </a:p>
          <a:p>
            <a:pPr lvl="1"/>
            <a:r>
              <a:rPr lang="en-GB" sz="1600" dirty="0">
                <a:hlinkClick r:id="rId2"/>
              </a:rPr>
              <a:t>http://www.hkifa.org.hk/chi/RiskAssessmentTools.aspx</a:t>
            </a:r>
            <a:r>
              <a:rPr lang="en-GB" sz="1600" dirty="0"/>
              <a:t>   </a:t>
            </a:r>
          </a:p>
          <a:p>
            <a:pPr marL="342900" indent="-342900" eaLnBrk="1" hangingPunct="1">
              <a:buFont typeface="Wingdings" panose="05000000000000000000" pitchFamily="2" charset="2"/>
              <a:buChar char="§"/>
            </a:pPr>
            <a:endParaRPr kumimoji="0" lang="en-GB"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65138"/>
            <a:ext cx="1905000" cy="1905000"/>
          </a:xfrm>
          <a:prstGeom prst="rect">
            <a:avLst/>
          </a:prstGeom>
        </p:spPr>
      </p:pic>
    </p:spTree>
    <p:extLst>
      <p:ext uri="{BB962C8B-B14F-4D97-AF65-F5344CB8AC3E}">
        <p14:creationId xmlns:p14="http://schemas.microsoft.com/office/powerpoint/2010/main" val="7603583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4: Know your risk tolerance</a:t>
            </a:r>
          </a:p>
        </p:txBody>
      </p:sp>
      <p:sp>
        <p:nvSpPr>
          <p:cNvPr id="8" name="Cloud Callout 7"/>
          <p:cNvSpPr/>
          <p:nvPr/>
        </p:nvSpPr>
        <p:spPr>
          <a:xfrm>
            <a:off x="5932984" y="2141240"/>
            <a:ext cx="2743200" cy="1066800"/>
          </a:xfrm>
          <a:prstGeom prst="cloudCallout">
            <a:avLst>
              <a:gd name="adj1" fmla="val -47016"/>
              <a:gd name="adj2" fmla="val 86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Moderately aggressive</a:t>
            </a:r>
            <a:endParaRPr lang="en-GB" sz="2000" b="1" dirty="0"/>
          </a:p>
        </p:txBody>
      </p:sp>
      <p:sp>
        <p:nvSpPr>
          <p:cNvPr id="10" name="Cloud Callout 9"/>
          <p:cNvSpPr/>
          <p:nvPr/>
        </p:nvSpPr>
        <p:spPr>
          <a:xfrm>
            <a:off x="152400" y="3573016"/>
            <a:ext cx="2514600" cy="1066800"/>
          </a:xfrm>
          <a:prstGeom prst="cloudCallout">
            <a:avLst>
              <a:gd name="adj1" fmla="val 54804"/>
              <a:gd name="adj2" fmla="val 77357"/>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Conservative</a:t>
            </a:r>
            <a:endParaRPr lang="en-GB" sz="2000" b="1" dirty="0"/>
          </a:p>
        </p:txBody>
      </p:sp>
      <p:sp>
        <p:nvSpPr>
          <p:cNvPr id="11" name="Cloud Callout 10"/>
          <p:cNvSpPr/>
          <p:nvPr/>
        </p:nvSpPr>
        <p:spPr>
          <a:xfrm>
            <a:off x="827584" y="2217440"/>
            <a:ext cx="2514600" cy="1066800"/>
          </a:xfrm>
          <a:prstGeom prst="cloudCallout">
            <a:avLst>
              <a:gd name="adj1" fmla="val 31530"/>
              <a:gd name="adj2" fmla="val 8192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Moderately cautious</a:t>
            </a:r>
            <a:endParaRPr lang="en-GB" sz="2000" b="1" dirty="0"/>
          </a:p>
        </p:txBody>
      </p:sp>
      <p:sp>
        <p:nvSpPr>
          <p:cNvPr id="12" name="Cloud Callout 11"/>
          <p:cNvSpPr/>
          <p:nvPr/>
        </p:nvSpPr>
        <p:spPr>
          <a:xfrm>
            <a:off x="6237784" y="3360440"/>
            <a:ext cx="2514600" cy="1066800"/>
          </a:xfrm>
          <a:prstGeom prst="cloudCallout">
            <a:avLst>
              <a:gd name="adj1" fmla="val -60105"/>
              <a:gd name="adj2" fmla="val 57929"/>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Aggressive</a:t>
            </a:r>
            <a:endParaRPr lang="en-GB" sz="2000" b="1" dirty="0"/>
          </a:p>
        </p:txBody>
      </p:sp>
      <p:sp>
        <p:nvSpPr>
          <p:cNvPr id="13" name="Cloud Callout 12"/>
          <p:cNvSpPr/>
          <p:nvPr/>
        </p:nvSpPr>
        <p:spPr>
          <a:xfrm>
            <a:off x="3646984" y="1988840"/>
            <a:ext cx="2209800" cy="1066800"/>
          </a:xfrm>
          <a:prstGeom prst="cloudCallout">
            <a:avLst>
              <a:gd name="adj1" fmla="val -11137"/>
              <a:gd name="adj2" fmla="val 81928"/>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Balanced</a:t>
            </a:r>
            <a:endParaRPr lang="en-GB" sz="2000" b="1" dirty="0"/>
          </a:p>
        </p:txBody>
      </p:sp>
      <p:pic>
        <p:nvPicPr>
          <p:cNvPr id="5122" name="Picture 2" descr="L:\IEC\Website\Image\Original stock photos\iStock_000015343919XSmall.jpg"/>
          <p:cNvPicPr>
            <a:picLocks noChangeAspect="1" noChangeArrowheads="1"/>
          </p:cNvPicPr>
          <p:nvPr/>
        </p:nvPicPr>
        <p:blipFill>
          <a:blip r:embed="rId2" cstate="print"/>
          <a:srcRect/>
          <a:stretch>
            <a:fillRect/>
          </a:stretch>
        </p:blipFill>
        <p:spPr bwMode="auto">
          <a:xfrm>
            <a:off x="3113584" y="3512840"/>
            <a:ext cx="2782323" cy="2057400"/>
          </a:xfrm>
          <a:prstGeom prst="rect">
            <a:avLst/>
          </a:prstGeom>
          <a:noFill/>
        </p:spPr>
      </p:pic>
    </p:spTree>
    <p:extLst>
      <p:ext uri="{BB962C8B-B14F-4D97-AF65-F5344CB8AC3E}">
        <p14:creationId xmlns:p14="http://schemas.microsoft.com/office/powerpoint/2010/main" val="41441143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538D78-C496-4BCB-8016-6BD8DCDBF83A}" type="slidenum">
              <a:rPr lang="en-GB" smtClean="0"/>
              <a:pPr/>
              <a:t>2</a:t>
            </a:fld>
            <a:endParaRPr lang="en-GB" dirty="0"/>
          </a:p>
        </p:txBody>
      </p:sp>
      <p:sp>
        <p:nvSpPr>
          <p:cNvPr id="3" name="Title 2"/>
          <p:cNvSpPr>
            <a:spLocks noGrp="1"/>
          </p:cNvSpPr>
          <p:nvPr>
            <p:ph type="title"/>
          </p:nvPr>
        </p:nvSpPr>
        <p:spPr/>
        <p:txBody>
          <a:bodyPr/>
          <a:lstStyle/>
          <a:p>
            <a:r>
              <a:rPr lang="en-GB" dirty="0" smtClean="0"/>
              <a:t>Disclaimer</a:t>
            </a:r>
            <a:endParaRPr lang="en-GB" dirty="0"/>
          </a:p>
        </p:txBody>
      </p:sp>
      <p:sp>
        <p:nvSpPr>
          <p:cNvPr id="4" name="Content Placeholder 3"/>
          <p:cNvSpPr>
            <a:spLocks noGrp="1"/>
          </p:cNvSpPr>
          <p:nvPr>
            <p:ph idx="1"/>
          </p:nvPr>
        </p:nvSpPr>
        <p:spPr>
          <a:xfrm>
            <a:off x="107504" y="1216225"/>
            <a:ext cx="8424936" cy="5184575"/>
          </a:xfrm>
        </p:spPr>
        <p:txBody>
          <a:bodyPr>
            <a:normAutofit fontScale="25000" lnSpcReduction="20000"/>
          </a:bodyPr>
          <a:lstStyle/>
          <a:p>
            <a:pPr>
              <a:buNone/>
            </a:pPr>
            <a:endParaRPr lang="en-GB" sz="2600" dirty="0" smtClean="0"/>
          </a:p>
          <a:p>
            <a:pPr>
              <a:buNone/>
            </a:pPr>
            <a:r>
              <a:rPr lang="zh-TW" altLang="en-US" sz="4300" dirty="0" smtClean="0"/>
              <a:t>         </a:t>
            </a:r>
            <a:r>
              <a:rPr lang="en-US" altLang="zh-TW" sz="5600" b="0" dirty="0" smtClean="0"/>
              <a:t>T</a:t>
            </a:r>
            <a:r>
              <a:rPr lang="en-GB" sz="5600" b="0" dirty="0" smtClean="0"/>
              <a:t>his presentation is intended to provide a general overview for information and educational purposes only and is</a:t>
            </a:r>
            <a:r>
              <a:rPr lang="zh-TW" altLang="en-US" sz="5600" b="0" dirty="0" smtClean="0"/>
              <a:t> </a:t>
            </a:r>
            <a:r>
              <a:rPr lang="en-GB" sz="5600" b="0" dirty="0" smtClean="0"/>
              <a:t>not a comprehensive treatment of the subject matter.  The information is provided generally without considering specific circumstances and should not be regarded as a substitute for professional advice.  The Investor Education Centre (“IEC”) has not advised on, passed on the merit of, endorsed or recommended any of the products/services or types of products/services referred to in this presentation.  Readers/Audiences should seek professional advice if they consider necessary.</a:t>
            </a:r>
          </a:p>
          <a:p>
            <a:pPr>
              <a:buNone/>
            </a:pPr>
            <a:endParaRPr lang="en-GB" sz="5600" b="0" dirty="0" smtClean="0"/>
          </a:p>
          <a:p>
            <a:pPr>
              <a:buNone/>
            </a:pPr>
            <a:r>
              <a:rPr lang="en-GB" sz="5600" b="0" dirty="0" smtClean="0"/>
              <a:t> </a:t>
            </a:r>
            <a:r>
              <a:rPr lang="zh-TW" altLang="en-US" sz="5600" b="0" dirty="0" smtClean="0"/>
              <a:t>      </a:t>
            </a:r>
            <a:r>
              <a:rPr lang="en-GB" sz="5600" b="0" dirty="0" smtClean="0"/>
              <a:t>The IEC endeavours to ensure that the information contained in this presentation is accurate as of the date of its presentation, but the information is provided on an "as is" basis and the IEC does not warrant its accuracy, timeliness, or completeness.  The IEC has no obligation to update this presentation as law and practices change.  In no event shall the IEC accept or assume any liability (including third party liability) nor entertain any claim for any loss or damage of any kind howsoever caused arising from or in connection with the use of or reliance upon this presentation (including whether caused by the IEC’s negligence or any error or omission in information or otherwise).</a:t>
            </a:r>
          </a:p>
          <a:p>
            <a:pPr>
              <a:buNone/>
            </a:pPr>
            <a:endParaRPr lang="en-GB" sz="5600" b="0" dirty="0" smtClean="0"/>
          </a:p>
          <a:p>
            <a:pPr>
              <a:buNone/>
            </a:pPr>
            <a:r>
              <a:rPr lang="en-GB" sz="5600" b="0" dirty="0" smtClean="0"/>
              <a:t> </a:t>
            </a:r>
            <a:r>
              <a:rPr lang="zh-TW" altLang="en-US" sz="5600" b="0" dirty="0" smtClean="0"/>
              <a:t>      </a:t>
            </a:r>
            <a:r>
              <a:rPr lang="en-GB" sz="5600" b="0" dirty="0" smtClean="0"/>
              <a:t>Examples and case studies provided in this presentation are for educational purposes only.  All background information, characters and situations created for the examples and the case studies are fictitious.</a:t>
            </a:r>
          </a:p>
          <a:p>
            <a:pPr>
              <a:buNone/>
            </a:pPr>
            <a:endParaRPr lang="en-GB" sz="5600" b="0" dirty="0" smtClean="0"/>
          </a:p>
          <a:p>
            <a:pPr>
              <a:buNone/>
            </a:pPr>
            <a:r>
              <a:rPr lang="en-GB" sz="5600" b="0" dirty="0" smtClean="0"/>
              <a:t>  </a:t>
            </a:r>
            <a:r>
              <a:rPr lang="zh-TW" altLang="en-US" sz="5600" b="0" dirty="0" smtClean="0"/>
              <a:t>     </a:t>
            </a:r>
            <a:r>
              <a:rPr lang="en-GB" sz="5600" b="0" dirty="0" smtClean="0"/>
              <a:t>Copyright for presentations </a:t>
            </a:r>
          </a:p>
          <a:p>
            <a:pPr>
              <a:buNone/>
            </a:pPr>
            <a:r>
              <a:rPr lang="zh-TW" altLang="en-US" sz="5600" b="0" dirty="0" smtClean="0"/>
              <a:t>       </a:t>
            </a:r>
            <a:r>
              <a:rPr lang="en-GB" sz="5600" b="0" dirty="0" smtClean="0"/>
              <a:t>The Investor Education Centre (“IEC”) is the owner of the copyright and other intellectual property rights in this presentation.  This presentation (in whole or in part) may not be reproduced or distributed, or used for commercial purposes, without the prior written permission of the IEC.</a:t>
            </a:r>
          </a:p>
          <a:p>
            <a:pPr>
              <a:buNone/>
            </a:pPr>
            <a:endParaRPr lang="en-GB" sz="5600" b="0" dirty="0" smtClean="0"/>
          </a:p>
          <a:p>
            <a:pPr>
              <a:buNone/>
            </a:pPr>
            <a:r>
              <a:rPr lang="en-GB" sz="5600" b="0" dirty="0" smtClean="0"/>
              <a:t> </a:t>
            </a:r>
            <a:r>
              <a:rPr lang="zh-TW" altLang="en-US" sz="5600" b="0" dirty="0" smtClean="0"/>
              <a:t>      </a:t>
            </a:r>
            <a:r>
              <a:rPr lang="en-GB" sz="5600" b="0" dirty="0" smtClean="0"/>
              <a:t>Copyright © 2014 Investor Education Centre.  All rights reserved.</a:t>
            </a:r>
          </a:p>
          <a:p>
            <a:pPr>
              <a:buNone/>
            </a:pPr>
            <a:endParaRPr lang="en-GB" sz="5600" dirty="0"/>
          </a:p>
        </p:txBody>
      </p:sp>
    </p:spTree>
    <p:extLst>
      <p:ext uri="{BB962C8B-B14F-4D97-AF65-F5344CB8AC3E}">
        <p14:creationId xmlns:p14="http://schemas.microsoft.com/office/powerpoint/2010/main" val="221088797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1143000"/>
          </a:xfrm>
        </p:spPr>
        <p:txBody>
          <a:bodyPr>
            <a:normAutofit/>
          </a:bodyPr>
          <a:lstStyle/>
          <a:p>
            <a:pPr lvl="0" algn="l"/>
            <a:r>
              <a:rPr lang="en-GB" altLang="zh-TW" sz="2800" b="1" dirty="0" smtClean="0">
                <a:solidFill>
                  <a:srgbClr val="163072"/>
                </a:solidFill>
                <a:latin typeface="Arial" pitchFamily="34" charset="0"/>
                <a:cs typeface="Arial" pitchFamily="34" charset="0"/>
              </a:rPr>
              <a:t>Step 5: Work out and implement a basic </a:t>
            </a:r>
            <a:br>
              <a:rPr lang="en-GB" altLang="zh-TW" sz="2800" b="1" dirty="0" smtClean="0">
                <a:solidFill>
                  <a:srgbClr val="163072"/>
                </a:solidFill>
                <a:latin typeface="Arial" pitchFamily="34" charset="0"/>
                <a:cs typeface="Arial" pitchFamily="34" charset="0"/>
              </a:rPr>
            </a:br>
            <a:r>
              <a:rPr lang="en-GB" altLang="zh-TW" sz="2800" b="1" dirty="0" smtClean="0">
                <a:solidFill>
                  <a:srgbClr val="163072"/>
                </a:solidFill>
                <a:latin typeface="Arial" pitchFamily="34" charset="0"/>
                <a:cs typeface="Arial" pitchFamily="34" charset="0"/>
              </a:rPr>
              <a:t>             financial plan</a:t>
            </a:r>
          </a:p>
        </p:txBody>
      </p:sp>
      <p:sp>
        <p:nvSpPr>
          <p:cNvPr id="4" name="Content Placeholder 2"/>
          <p:cNvSpPr txBox="1">
            <a:spLocks/>
          </p:cNvSpPr>
          <p:nvPr/>
        </p:nvSpPr>
        <p:spPr>
          <a:xfrm>
            <a:off x="685800" y="1847850"/>
            <a:ext cx="7696200" cy="47053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sz="2200" dirty="0" smtClean="0">
                <a:latin typeface="Arial" pitchFamily="34" charset="0"/>
                <a:ea typeface="新細明體" pitchFamily="18" charset="-120"/>
                <a:cs typeface="Arial" pitchFamily="34" charset="0"/>
              </a:rPr>
              <a:t>Prioritise your needs and goals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sz="22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Identify</a:t>
            </a:r>
            <a:r>
              <a:rPr kumimoji="0" lang="en-GB" sz="22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 action steps to reach your goals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sz="2200" dirty="0" smtClean="0">
                <a:latin typeface="Arial" pitchFamily="34" charset="0"/>
                <a:ea typeface="新細明體" pitchFamily="18" charset="-120"/>
                <a:cs typeface="Arial" pitchFamily="34" charset="0"/>
              </a:rPr>
              <a:t>Choose financial products according to your risk tolerance and capacity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sz="22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Understand your rights</a:t>
            </a:r>
            <a:r>
              <a:rPr kumimoji="0" lang="en-GB" sz="22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 and responsibilities in purchasing financial products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sz="2200" baseline="0" dirty="0" smtClean="0">
                <a:latin typeface="Arial" pitchFamily="34" charset="0"/>
                <a:ea typeface="新細明體" pitchFamily="18" charset="-120"/>
                <a:cs typeface="Arial" pitchFamily="34" charset="0"/>
              </a:rPr>
              <a:t>Maintain</a:t>
            </a:r>
            <a:r>
              <a:rPr lang="en-GB" sz="2200" dirty="0" smtClean="0">
                <a:latin typeface="Arial" pitchFamily="34" charset="0"/>
                <a:ea typeface="新細明體" pitchFamily="18" charset="-120"/>
                <a:cs typeface="Arial" pitchFamily="34" charset="0"/>
              </a:rPr>
              <a:t> a diversified investment portfolio </a:t>
            </a:r>
            <a:endParaRPr kumimoji="0" lang="en-GB"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291253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1143000"/>
          </a:xfrm>
        </p:spPr>
        <p:txBody>
          <a:bodyPr>
            <a:normAutofit/>
          </a:bodyPr>
          <a:lstStyle/>
          <a:p>
            <a:pPr lvl="0" algn="l"/>
            <a:r>
              <a:rPr lang="en-GB" altLang="zh-TW" sz="2800" b="1" dirty="0" smtClean="0">
                <a:solidFill>
                  <a:srgbClr val="163072"/>
                </a:solidFill>
                <a:latin typeface="Arial" pitchFamily="34" charset="0"/>
                <a:cs typeface="Arial" pitchFamily="34" charset="0"/>
              </a:rPr>
              <a:t>Step 6: Review and adjust your financial plan </a:t>
            </a:r>
            <a:br>
              <a:rPr lang="en-GB" altLang="zh-TW" sz="2800" b="1" dirty="0" smtClean="0">
                <a:solidFill>
                  <a:srgbClr val="163072"/>
                </a:solidFill>
                <a:latin typeface="Arial" pitchFamily="34" charset="0"/>
                <a:cs typeface="Arial" pitchFamily="34" charset="0"/>
              </a:rPr>
            </a:br>
            <a:r>
              <a:rPr lang="en-GB" altLang="zh-TW" sz="2800" b="1" dirty="0" smtClean="0">
                <a:solidFill>
                  <a:srgbClr val="163072"/>
                </a:solidFill>
                <a:latin typeface="Arial" pitchFamily="34" charset="0"/>
                <a:cs typeface="Arial" pitchFamily="34" charset="0"/>
              </a:rPr>
              <a:t>             regularly</a:t>
            </a:r>
          </a:p>
        </p:txBody>
      </p:sp>
      <p:sp>
        <p:nvSpPr>
          <p:cNvPr id="4" name="Content Placeholder 2"/>
          <p:cNvSpPr txBox="1">
            <a:spLocks/>
          </p:cNvSpPr>
          <p:nvPr/>
        </p:nvSpPr>
        <p:spPr>
          <a:xfrm>
            <a:off x="685800" y="1847850"/>
            <a:ext cx="7696200" cy="47053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sz="2200" noProof="0" dirty="0" smtClean="0">
                <a:latin typeface="Arial" pitchFamily="34" charset="0"/>
                <a:ea typeface="新細明體" pitchFamily="18" charset="-120"/>
                <a:cs typeface="Arial" pitchFamily="34" charset="0"/>
              </a:rPr>
              <a:t>Be disciplined to follow the plan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sz="2200" dirty="0" smtClean="0">
                <a:latin typeface="Arial" pitchFamily="34" charset="0"/>
                <a:ea typeface="新細明體" pitchFamily="18" charset="-120"/>
                <a:cs typeface="Arial" pitchFamily="34" charset="0"/>
              </a:rPr>
              <a:t>Review your plan regularly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sz="2200" dirty="0" smtClean="0">
                <a:latin typeface="Arial" pitchFamily="34" charset="0"/>
                <a:ea typeface="新細明體" pitchFamily="18" charset="-120"/>
                <a:cs typeface="Arial" pitchFamily="34" charset="0"/>
              </a:rPr>
              <a:t>Adjust your plan if needed</a:t>
            </a:r>
          </a:p>
          <a:p>
            <a:pPr marL="342900" marR="0" lvl="0" indent="-342900" algn="l" defTabSz="914400" rtl="0" eaLnBrk="1" fontAlgn="auto" latinLnBrk="0" hangingPunct="1">
              <a:lnSpc>
                <a:spcPct val="100000"/>
              </a:lnSpc>
              <a:spcBef>
                <a:spcPct val="20000"/>
              </a:spcBef>
              <a:spcAft>
                <a:spcPts val="0"/>
              </a:spcAft>
              <a:buClrTx/>
              <a:buSzTx/>
              <a:tabLst/>
              <a:defRPr/>
            </a:pPr>
            <a:endParaRPr lang="en-GB" sz="2200" noProof="0" dirty="0" smtClean="0">
              <a:latin typeface="Arial" pitchFamily="34" charset="0"/>
              <a:ea typeface="新細明體" pitchFamily="18" charset="-12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GB"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6146" name="Picture 2" descr="L:\IEC\Website\Image\Original stock photos\iStock_000019076339XSmall.jpg"/>
          <p:cNvPicPr>
            <a:picLocks noChangeAspect="1" noChangeArrowheads="1"/>
          </p:cNvPicPr>
          <p:nvPr/>
        </p:nvPicPr>
        <p:blipFill>
          <a:blip r:embed="rId2" cstate="print"/>
          <a:srcRect/>
          <a:stretch>
            <a:fillRect/>
          </a:stretch>
        </p:blipFill>
        <p:spPr bwMode="auto">
          <a:xfrm>
            <a:off x="4343400" y="3810000"/>
            <a:ext cx="4048125" cy="2686050"/>
          </a:xfrm>
          <a:prstGeom prst="rect">
            <a:avLst/>
          </a:prstGeom>
          <a:noFill/>
        </p:spPr>
      </p:pic>
    </p:spTree>
    <p:extLst>
      <p:ext uri="{BB962C8B-B14F-4D97-AF65-F5344CB8AC3E}">
        <p14:creationId xmlns:p14="http://schemas.microsoft.com/office/powerpoint/2010/main" val="12000909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l"/>
            <a:r>
              <a:rPr lang="en-GB" sz="3400" b="1" dirty="0" smtClean="0">
                <a:solidFill>
                  <a:srgbClr val="002060"/>
                </a:solidFill>
                <a:latin typeface="Arial" pitchFamily="34" charset="0"/>
                <a:cs typeface="Arial" pitchFamily="34" charset="0"/>
              </a:rPr>
              <a:t>Financial planning </a:t>
            </a:r>
            <a:br>
              <a:rPr lang="en-GB" sz="3400" b="1" dirty="0" smtClean="0">
                <a:solidFill>
                  <a:srgbClr val="002060"/>
                </a:solidFill>
                <a:latin typeface="Arial" pitchFamily="34" charset="0"/>
                <a:cs typeface="Arial" pitchFamily="34" charset="0"/>
              </a:rPr>
            </a:br>
            <a:r>
              <a:rPr lang="en-GB" sz="3400" b="1" dirty="0" smtClean="0">
                <a:solidFill>
                  <a:srgbClr val="002060"/>
                </a:solidFill>
                <a:latin typeface="Arial" pitchFamily="34" charset="0"/>
                <a:cs typeface="Arial" pitchFamily="34" charset="0"/>
              </a:rPr>
              <a:t>at different life stages</a:t>
            </a:r>
            <a:endParaRPr lang="en-GB" sz="3400" b="1" dirty="0">
              <a:solidFill>
                <a:srgbClr val="00206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B8538D78-C496-4BCB-8016-6BD8DCDBF83A}" type="slidenum">
              <a:rPr lang="en-GB" smtClean="0"/>
              <a:pPr/>
              <a:t>22</a:t>
            </a:fld>
            <a:endParaRPr lang="en-GB" dirty="0"/>
          </a:p>
        </p:txBody>
      </p:sp>
      <p:pic>
        <p:nvPicPr>
          <p:cNvPr id="3" name="Picture 2"/>
          <p:cNvPicPr>
            <a:picLocks noChangeAspect="1"/>
          </p:cNvPicPr>
          <p:nvPr/>
        </p:nvPicPr>
        <p:blipFill>
          <a:blip r:embed="rId2"/>
          <a:stretch>
            <a:fillRect/>
          </a:stretch>
        </p:blipFill>
        <p:spPr>
          <a:xfrm>
            <a:off x="1115617" y="3717032"/>
            <a:ext cx="7106540" cy="2520280"/>
          </a:xfrm>
          <a:prstGeom prst="rect">
            <a:avLst/>
          </a:prstGeom>
        </p:spPr>
      </p:pic>
    </p:spTree>
    <p:extLst>
      <p:ext uri="{BB962C8B-B14F-4D97-AF65-F5344CB8AC3E}">
        <p14:creationId xmlns:p14="http://schemas.microsoft.com/office/powerpoint/2010/main" val="291041439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normAutofit/>
          </a:bodyPr>
          <a:lstStyle/>
          <a:p>
            <a:pPr algn="l" eaLnBrk="1" hangingPunct="1"/>
            <a:r>
              <a:rPr lang="en-US" altLang="zh-TW" sz="3100" b="1" dirty="0" smtClean="0">
                <a:solidFill>
                  <a:srgbClr val="163072"/>
                </a:solidFill>
                <a:latin typeface="Arial" pitchFamily="34" charset="0"/>
                <a:cs typeface="Arial" pitchFamily="34" charset="0"/>
              </a:rPr>
              <a:t>Typical life cycle of personal income</a:t>
            </a:r>
            <a:endParaRPr lang="en-GB" altLang="zh-TW" sz="3100" b="1" dirty="0" smtClean="0">
              <a:solidFill>
                <a:srgbClr val="163072"/>
              </a:solidFill>
              <a:latin typeface="Arial" pitchFamily="34" charset="0"/>
              <a:cs typeface="Arial" pitchFamily="34" charset="0"/>
            </a:endParaRPr>
          </a:p>
        </p:txBody>
      </p:sp>
      <p:grpSp>
        <p:nvGrpSpPr>
          <p:cNvPr id="4" name="Group 4"/>
          <p:cNvGrpSpPr>
            <a:grpSpLocks/>
          </p:cNvGrpSpPr>
          <p:nvPr/>
        </p:nvGrpSpPr>
        <p:grpSpPr bwMode="auto">
          <a:xfrm>
            <a:off x="456901" y="1323558"/>
            <a:ext cx="8267999" cy="4848642"/>
            <a:chOff x="814" y="585"/>
            <a:chExt cx="5159" cy="3322"/>
          </a:xfrm>
        </p:grpSpPr>
        <p:sp>
          <p:nvSpPr>
            <p:cNvPr id="9225" name="Text Box 7"/>
            <p:cNvSpPr txBox="1">
              <a:spLocks noChangeArrowheads="1"/>
            </p:cNvSpPr>
            <p:nvPr/>
          </p:nvSpPr>
          <p:spPr bwMode="auto">
            <a:xfrm>
              <a:off x="814" y="1036"/>
              <a:ext cx="768" cy="253"/>
            </a:xfrm>
            <a:prstGeom prst="rect">
              <a:avLst/>
            </a:prstGeom>
            <a:noFill/>
            <a:ln w="9525">
              <a:noFill/>
              <a:miter lim="800000"/>
              <a:headEnd/>
              <a:tailEnd/>
            </a:ln>
          </p:spPr>
          <p:txBody>
            <a:bodyPr>
              <a:spAutoFit/>
            </a:bodyPr>
            <a:lstStyle/>
            <a:p>
              <a:pPr>
                <a:spcBef>
                  <a:spcPct val="50000"/>
                </a:spcBef>
              </a:pPr>
              <a:r>
                <a:rPr kumimoji="1" lang="en-GB" altLang="zh-TW" sz="1800" dirty="0">
                  <a:latin typeface="MV Boli" pitchFamily="2" charset="0"/>
                  <a:ea typeface="新細明體" pitchFamily="18" charset="-120"/>
                  <a:cs typeface="MV Boli" pitchFamily="2" charset="0"/>
                </a:rPr>
                <a:t>Income</a:t>
              </a:r>
            </a:p>
          </p:txBody>
        </p:sp>
        <p:sp>
          <p:nvSpPr>
            <p:cNvPr id="9226" name="Text Box 8"/>
            <p:cNvSpPr txBox="1">
              <a:spLocks noChangeArrowheads="1"/>
            </p:cNvSpPr>
            <p:nvPr/>
          </p:nvSpPr>
          <p:spPr bwMode="auto">
            <a:xfrm>
              <a:off x="2829" y="585"/>
              <a:ext cx="1408" cy="759"/>
            </a:xfrm>
            <a:prstGeom prst="rect">
              <a:avLst/>
            </a:prstGeom>
            <a:noFill/>
            <a:ln w="9525">
              <a:noFill/>
              <a:miter lim="800000"/>
              <a:headEnd/>
              <a:tailEnd/>
            </a:ln>
          </p:spPr>
          <p:txBody>
            <a:bodyPr wrap="square">
              <a:spAutoFit/>
            </a:bodyPr>
            <a:lstStyle/>
            <a:p>
              <a:pPr algn="ctr">
                <a:spcBef>
                  <a:spcPct val="50000"/>
                </a:spcBef>
              </a:pPr>
              <a:r>
                <a:rPr kumimoji="1" lang="en-GB" altLang="zh-TW" sz="1800" dirty="0">
                  <a:solidFill>
                    <a:srgbClr val="99CCFF"/>
                  </a:solidFill>
                  <a:ea typeface="新細明體" pitchFamily="18" charset="-120"/>
                </a:rPr>
                <a:t/>
              </a:r>
              <a:br>
                <a:rPr kumimoji="1" lang="en-GB" altLang="zh-TW" sz="1800" dirty="0">
                  <a:solidFill>
                    <a:srgbClr val="99CCFF"/>
                  </a:solidFill>
                  <a:ea typeface="新細明體" pitchFamily="18" charset="-120"/>
                </a:rPr>
              </a:br>
              <a:r>
                <a:rPr kumimoji="1" lang="en-GB" altLang="zh-TW" sz="2400" b="1" dirty="0" smtClean="0">
                  <a:solidFill>
                    <a:srgbClr val="99CCFF"/>
                  </a:solidFill>
                  <a:latin typeface="MV Boli" pitchFamily="2" charset="0"/>
                  <a:ea typeface="新細明體" pitchFamily="18" charset="-120"/>
                  <a:cs typeface="MV Boli" pitchFamily="2" charset="0"/>
                </a:rPr>
                <a:t>Wealth Consolidation</a:t>
              </a:r>
              <a:endParaRPr kumimoji="1" lang="zh-HK" altLang="en-GB" sz="2400" b="1" dirty="0" smtClean="0">
                <a:solidFill>
                  <a:srgbClr val="99CCFF"/>
                </a:solidFill>
                <a:latin typeface="MV Boli" pitchFamily="2" charset="0"/>
                <a:ea typeface="新細明體" pitchFamily="18" charset="-120"/>
                <a:cs typeface="MV Boli" pitchFamily="2" charset="0"/>
              </a:endParaRPr>
            </a:p>
          </p:txBody>
        </p:sp>
        <p:sp>
          <p:nvSpPr>
            <p:cNvPr id="6155" name="Text Box 9"/>
            <p:cNvSpPr txBox="1">
              <a:spLocks noChangeArrowheads="1"/>
            </p:cNvSpPr>
            <p:nvPr/>
          </p:nvSpPr>
          <p:spPr bwMode="auto">
            <a:xfrm>
              <a:off x="5445" y="3545"/>
              <a:ext cx="528" cy="253"/>
            </a:xfrm>
            <a:prstGeom prst="rect">
              <a:avLst/>
            </a:prstGeom>
            <a:noFill/>
            <a:ln w="9525">
              <a:noFill/>
              <a:miter lim="800000"/>
              <a:headEnd/>
              <a:tailEnd/>
            </a:ln>
          </p:spPr>
          <p:txBody>
            <a:bodyPr>
              <a:spAutoFit/>
            </a:bodyPr>
            <a:lstStyle/>
            <a:p>
              <a:pPr>
                <a:spcBef>
                  <a:spcPct val="50000"/>
                </a:spcBef>
                <a:defRPr/>
              </a:pPr>
              <a:r>
                <a:rPr kumimoji="1" lang="en-GB" altLang="zh-TW" sz="1800" dirty="0">
                  <a:latin typeface="MV Boli" pitchFamily="2" charset="0"/>
                  <a:ea typeface="新細明體" pitchFamily="18" charset="-120"/>
                  <a:cs typeface="MV Boli" pitchFamily="2" charset="0"/>
                </a:rPr>
                <a:t>Age</a:t>
              </a:r>
              <a:endParaRPr kumimoji="1" lang="zh-TW" altLang="en-GB" sz="1800" dirty="0">
                <a:latin typeface="MV Boli" pitchFamily="2" charset="0"/>
                <a:ea typeface="新細明體" pitchFamily="18" charset="-120"/>
                <a:cs typeface="MV Boli" pitchFamily="2" charset="0"/>
              </a:endParaRPr>
            </a:p>
          </p:txBody>
        </p:sp>
        <p:grpSp>
          <p:nvGrpSpPr>
            <p:cNvPr id="5" name="Group 10"/>
            <p:cNvGrpSpPr>
              <a:grpSpLocks/>
            </p:cNvGrpSpPr>
            <p:nvPr/>
          </p:nvGrpSpPr>
          <p:grpSpPr bwMode="auto">
            <a:xfrm>
              <a:off x="1152" y="1248"/>
              <a:ext cx="4320" cy="2496"/>
              <a:chOff x="1152" y="1248"/>
              <a:chExt cx="4320" cy="2496"/>
            </a:xfrm>
          </p:grpSpPr>
          <p:grpSp>
            <p:nvGrpSpPr>
              <p:cNvPr id="6" name="Group 11"/>
              <p:cNvGrpSpPr>
                <a:grpSpLocks/>
              </p:cNvGrpSpPr>
              <p:nvPr/>
            </p:nvGrpSpPr>
            <p:grpSpPr bwMode="auto">
              <a:xfrm>
                <a:off x="1200" y="1248"/>
                <a:ext cx="4224" cy="2400"/>
                <a:chOff x="1200" y="1248"/>
                <a:chExt cx="4224" cy="2400"/>
              </a:xfrm>
            </p:grpSpPr>
            <p:sp>
              <p:nvSpPr>
                <p:cNvPr id="9243" name="Line 12"/>
                <p:cNvSpPr>
                  <a:spLocks noChangeShapeType="1"/>
                </p:cNvSpPr>
                <p:nvPr/>
              </p:nvSpPr>
              <p:spPr bwMode="auto">
                <a:xfrm>
                  <a:off x="1200" y="1248"/>
                  <a:ext cx="0" cy="2400"/>
                </a:xfrm>
                <a:prstGeom prst="line">
                  <a:avLst/>
                </a:prstGeom>
                <a:noFill/>
                <a:ln w="28575">
                  <a:solidFill>
                    <a:schemeClr val="tx1"/>
                  </a:solidFill>
                  <a:miter lim="800000"/>
                  <a:headEnd/>
                  <a:tailEnd/>
                </a:ln>
              </p:spPr>
              <p:txBody>
                <a:bodyPr wrap="none"/>
                <a:lstStyle/>
                <a:p>
                  <a:endParaRPr lang="en-GB"/>
                </a:p>
              </p:txBody>
            </p:sp>
            <p:sp>
              <p:nvSpPr>
                <p:cNvPr id="9244" name="Line 13"/>
                <p:cNvSpPr>
                  <a:spLocks noChangeShapeType="1"/>
                </p:cNvSpPr>
                <p:nvPr/>
              </p:nvSpPr>
              <p:spPr bwMode="auto">
                <a:xfrm>
                  <a:off x="1200" y="3648"/>
                  <a:ext cx="4224" cy="0"/>
                </a:xfrm>
                <a:prstGeom prst="line">
                  <a:avLst/>
                </a:prstGeom>
                <a:noFill/>
                <a:ln w="28575">
                  <a:solidFill>
                    <a:schemeClr val="tx1"/>
                  </a:solidFill>
                  <a:miter lim="800000"/>
                  <a:headEnd/>
                  <a:tailEnd/>
                </a:ln>
              </p:spPr>
              <p:txBody>
                <a:bodyPr wrap="none"/>
                <a:lstStyle/>
                <a:p>
                  <a:endParaRPr lang="en-GB"/>
                </a:p>
              </p:txBody>
            </p:sp>
            <p:sp>
              <p:nvSpPr>
                <p:cNvPr id="9245" name="Line 14"/>
                <p:cNvSpPr>
                  <a:spLocks noChangeShapeType="1"/>
                </p:cNvSpPr>
                <p:nvPr/>
              </p:nvSpPr>
              <p:spPr bwMode="auto">
                <a:xfrm>
                  <a:off x="1584" y="3504"/>
                  <a:ext cx="0" cy="144"/>
                </a:xfrm>
                <a:prstGeom prst="line">
                  <a:avLst/>
                </a:prstGeom>
                <a:noFill/>
                <a:ln w="28575">
                  <a:solidFill>
                    <a:schemeClr val="tx1"/>
                  </a:solidFill>
                  <a:miter lim="800000"/>
                  <a:headEnd/>
                  <a:tailEnd/>
                </a:ln>
              </p:spPr>
              <p:txBody>
                <a:bodyPr wrap="none"/>
                <a:lstStyle/>
                <a:p>
                  <a:endParaRPr lang="en-GB"/>
                </a:p>
              </p:txBody>
            </p:sp>
            <p:sp>
              <p:nvSpPr>
                <p:cNvPr id="9246" name="Line 15"/>
                <p:cNvSpPr>
                  <a:spLocks noChangeShapeType="1"/>
                </p:cNvSpPr>
                <p:nvPr/>
              </p:nvSpPr>
              <p:spPr bwMode="auto">
                <a:xfrm>
                  <a:off x="2016" y="3504"/>
                  <a:ext cx="0" cy="144"/>
                </a:xfrm>
                <a:prstGeom prst="line">
                  <a:avLst/>
                </a:prstGeom>
                <a:noFill/>
                <a:ln w="28575">
                  <a:solidFill>
                    <a:schemeClr val="tx1"/>
                  </a:solidFill>
                  <a:miter lim="800000"/>
                  <a:headEnd/>
                  <a:tailEnd/>
                </a:ln>
              </p:spPr>
              <p:txBody>
                <a:bodyPr wrap="none"/>
                <a:lstStyle/>
                <a:p>
                  <a:endParaRPr lang="en-GB"/>
                </a:p>
              </p:txBody>
            </p:sp>
            <p:sp>
              <p:nvSpPr>
                <p:cNvPr id="9247" name="Line 16"/>
                <p:cNvSpPr>
                  <a:spLocks noChangeShapeType="1"/>
                </p:cNvSpPr>
                <p:nvPr/>
              </p:nvSpPr>
              <p:spPr bwMode="auto">
                <a:xfrm>
                  <a:off x="2448" y="3504"/>
                  <a:ext cx="0" cy="144"/>
                </a:xfrm>
                <a:prstGeom prst="line">
                  <a:avLst/>
                </a:prstGeom>
                <a:noFill/>
                <a:ln w="28575">
                  <a:solidFill>
                    <a:schemeClr val="tx1"/>
                  </a:solidFill>
                  <a:miter lim="800000"/>
                  <a:headEnd/>
                  <a:tailEnd/>
                </a:ln>
              </p:spPr>
              <p:txBody>
                <a:bodyPr wrap="none"/>
                <a:lstStyle/>
                <a:p>
                  <a:endParaRPr lang="en-GB"/>
                </a:p>
              </p:txBody>
            </p:sp>
            <p:sp>
              <p:nvSpPr>
                <p:cNvPr id="9248" name="Line 17"/>
                <p:cNvSpPr>
                  <a:spLocks noChangeShapeType="1"/>
                </p:cNvSpPr>
                <p:nvPr/>
              </p:nvSpPr>
              <p:spPr bwMode="auto">
                <a:xfrm>
                  <a:off x="2880" y="3504"/>
                  <a:ext cx="0" cy="144"/>
                </a:xfrm>
                <a:prstGeom prst="line">
                  <a:avLst/>
                </a:prstGeom>
                <a:noFill/>
                <a:ln w="28575">
                  <a:solidFill>
                    <a:schemeClr val="tx1"/>
                  </a:solidFill>
                  <a:miter lim="800000"/>
                  <a:headEnd/>
                  <a:tailEnd/>
                </a:ln>
              </p:spPr>
              <p:txBody>
                <a:bodyPr wrap="none"/>
                <a:lstStyle/>
                <a:p>
                  <a:endParaRPr lang="en-GB"/>
                </a:p>
              </p:txBody>
            </p:sp>
            <p:sp>
              <p:nvSpPr>
                <p:cNvPr id="9249" name="Line 18"/>
                <p:cNvSpPr>
                  <a:spLocks noChangeShapeType="1"/>
                </p:cNvSpPr>
                <p:nvPr/>
              </p:nvSpPr>
              <p:spPr bwMode="auto">
                <a:xfrm>
                  <a:off x="3312" y="3504"/>
                  <a:ext cx="0" cy="144"/>
                </a:xfrm>
                <a:prstGeom prst="line">
                  <a:avLst/>
                </a:prstGeom>
                <a:noFill/>
                <a:ln w="28575">
                  <a:solidFill>
                    <a:schemeClr val="tx1"/>
                  </a:solidFill>
                  <a:miter lim="800000"/>
                  <a:headEnd/>
                  <a:tailEnd/>
                </a:ln>
              </p:spPr>
              <p:txBody>
                <a:bodyPr wrap="none"/>
                <a:lstStyle/>
                <a:p>
                  <a:endParaRPr lang="en-GB"/>
                </a:p>
              </p:txBody>
            </p:sp>
            <p:sp>
              <p:nvSpPr>
                <p:cNvPr id="9250" name="Line 19"/>
                <p:cNvSpPr>
                  <a:spLocks noChangeShapeType="1"/>
                </p:cNvSpPr>
                <p:nvPr/>
              </p:nvSpPr>
              <p:spPr bwMode="auto">
                <a:xfrm>
                  <a:off x="3696" y="3504"/>
                  <a:ext cx="0" cy="144"/>
                </a:xfrm>
                <a:prstGeom prst="line">
                  <a:avLst/>
                </a:prstGeom>
                <a:noFill/>
                <a:ln w="28575">
                  <a:solidFill>
                    <a:schemeClr val="tx1"/>
                  </a:solidFill>
                  <a:miter lim="800000"/>
                  <a:headEnd/>
                  <a:tailEnd/>
                </a:ln>
              </p:spPr>
              <p:txBody>
                <a:bodyPr wrap="none"/>
                <a:lstStyle/>
                <a:p>
                  <a:endParaRPr lang="en-GB"/>
                </a:p>
              </p:txBody>
            </p:sp>
            <p:sp>
              <p:nvSpPr>
                <p:cNvPr id="9251" name="Line 20"/>
                <p:cNvSpPr>
                  <a:spLocks noChangeShapeType="1"/>
                </p:cNvSpPr>
                <p:nvPr/>
              </p:nvSpPr>
              <p:spPr bwMode="auto">
                <a:xfrm>
                  <a:off x="4128" y="3504"/>
                  <a:ext cx="0" cy="144"/>
                </a:xfrm>
                <a:prstGeom prst="line">
                  <a:avLst/>
                </a:prstGeom>
                <a:noFill/>
                <a:ln w="28575">
                  <a:solidFill>
                    <a:schemeClr val="tx1"/>
                  </a:solidFill>
                  <a:miter lim="800000"/>
                  <a:headEnd/>
                  <a:tailEnd/>
                </a:ln>
              </p:spPr>
              <p:txBody>
                <a:bodyPr wrap="none"/>
                <a:lstStyle/>
                <a:p>
                  <a:endParaRPr lang="en-GB"/>
                </a:p>
              </p:txBody>
            </p:sp>
            <p:sp>
              <p:nvSpPr>
                <p:cNvPr id="9252" name="Line 21"/>
                <p:cNvSpPr>
                  <a:spLocks noChangeShapeType="1"/>
                </p:cNvSpPr>
                <p:nvPr/>
              </p:nvSpPr>
              <p:spPr bwMode="auto">
                <a:xfrm>
                  <a:off x="4992" y="3504"/>
                  <a:ext cx="0" cy="144"/>
                </a:xfrm>
                <a:prstGeom prst="line">
                  <a:avLst/>
                </a:prstGeom>
                <a:noFill/>
                <a:ln w="28575">
                  <a:solidFill>
                    <a:schemeClr val="tx1"/>
                  </a:solidFill>
                  <a:miter lim="800000"/>
                  <a:headEnd/>
                  <a:tailEnd/>
                </a:ln>
              </p:spPr>
              <p:txBody>
                <a:bodyPr wrap="none"/>
                <a:lstStyle/>
                <a:p>
                  <a:endParaRPr lang="en-GB"/>
                </a:p>
              </p:txBody>
            </p:sp>
            <p:sp>
              <p:nvSpPr>
                <p:cNvPr id="9253" name="Line 22"/>
                <p:cNvSpPr>
                  <a:spLocks noChangeShapeType="1"/>
                </p:cNvSpPr>
                <p:nvPr/>
              </p:nvSpPr>
              <p:spPr bwMode="auto">
                <a:xfrm>
                  <a:off x="4560" y="3504"/>
                  <a:ext cx="0" cy="144"/>
                </a:xfrm>
                <a:prstGeom prst="line">
                  <a:avLst/>
                </a:prstGeom>
                <a:noFill/>
                <a:ln w="28575">
                  <a:solidFill>
                    <a:schemeClr val="tx1"/>
                  </a:solidFill>
                  <a:miter lim="800000"/>
                  <a:headEnd/>
                  <a:tailEnd/>
                </a:ln>
              </p:spPr>
              <p:txBody>
                <a:bodyPr wrap="none"/>
                <a:lstStyle/>
                <a:p>
                  <a:endParaRPr lang="en-GB"/>
                </a:p>
              </p:txBody>
            </p:sp>
          </p:grpSp>
          <p:sp>
            <p:nvSpPr>
              <p:cNvPr id="9239" name="Line 23"/>
              <p:cNvSpPr>
                <a:spLocks noChangeShapeType="1"/>
              </p:cNvSpPr>
              <p:nvPr/>
            </p:nvSpPr>
            <p:spPr bwMode="auto">
              <a:xfrm flipH="1">
                <a:off x="1152" y="1248"/>
                <a:ext cx="48" cy="96"/>
              </a:xfrm>
              <a:prstGeom prst="line">
                <a:avLst/>
              </a:prstGeom>
              <a:noFill/>
              <a:ln w="28575">
                <a:solidFill>
                  <a:schemeClr val="tx1"/>
                </a:solidFill>
                <a:miter lim="800000"/>
                <a:headEnd/>
                <a:tailEnd/>
              </a:ln>
            </p:spPr>
            <p:txBody>
              <a:bodyPr wrap="none"/>
              <a:lstStyle/>
              <a:p>
                <a:endParaRPr lang="en-GB"/>
              </a:p>
            </p:txBody>
          </p:sp>
          <p:sp>
            <p:nvSpPr>
              <p:cNvPr id="9240" name="Line 24"/>
              <p:cNvSpPr>
                <a:spLocks noChangeShapeType="1"/>
              </p:cNvSpPr>
              <p:nvPr/>
            </p:nvSpPr>
            <p:spPr bwMode="auto">
              <a:xfrm>
                <a:off x="1200" y="1248"/>
                <a:ext cx="48" cy="96"/>
              </a:xfrm>
              <a:prstGeom prst="line">
                <a:avLst/>
              </a:prstGeom>
              <a:noFill/>
              <a:ln w="28575">
                <a:solidFill>
                  <a:schemeClr val="tx1"/>
                </a:solidFill>
                <a:miter lim="800000"/>
                <a:headEnd/>
                <a:tailEnd/>
              </a:ln>
            </p:spPr>
            <p:txBody>
              <a:bodyPr wrap="none"/>
              <a:lstStyle/>
              <a:p>
                <a:endParaRPr lang="en-GB"/>
              </a:p>
            </p:txBody>
          </p:sp>
          <p:sp>
            <p:nvSpPr>
              <p:cNvPr id="9241" name="Line 25"/>
              <p:cNvSpPr>
                <a:spLocks noChangeShapeType="1"/>
              </p:cNvSpPr>
              <p:nvPr/>
            </p:nvSpPr>
            <p:spPr bwMode="auto">
              <a:xfrm>
                <a:off x="5328" y="3552"/>
                <a:ext cx="144" cy="96"/>
              </a:xfrm>
              <a:prstGeom prst="line">
                <a:avLst/>
              </a:prstGeom>
              <a:noFill/>
              <a:ln w="28575">
                <a:solidFill>
                  <a:schemeClr val="tx1"/>
                </a:solidFill>
                <a:miter lim="800000"/>
                <a:headEnd/>
                <a:tailEnd/>
              </a:ln>
            </p:spPr>
            <p:txBody>
              <a:bodyPr wrap="none"/>
              <a:lstStyle/>
              <a:p>
                <a:endParaRPr lang="en-GB"/>
              </a:p>
            </p:txBody>
          </p:sp>
          <p:sp>
            <p:nvSpPr>
              <p:cNvPr id="9242" name="Line 26"/>
              <p:cNvSpPr>
                <a:spLocks noChangeShapeType="1"/>
              </p:cNvSpPr>
              <p:nvPr/>
            </p:nvSpPr>
            <p:spPr bwMode="auto">
              <a:xfrm flipH="1">
                <a:off x="5328" y="3648"/>
                <a:ext cx="144" cy="96"/>
              </a:xfrm>
              <a:prstGeom prst="line">
                <a:avLst/>
              </a:prstGeom>
              <a:noFill/>
              <a:ln w="28575">
                <a:solidFill>
                  <a:schemeClr val="tx1"/>
                </a:solidFill>
                <a:miter lim="800000"/>
                <a:headEnd/>
                <a:tailEnd/>
              </a:ln>
            </p:spPr>
            <p:txBody>
              <a:bodyPr wrap="none"/>
              <a:lstStyle/>
              <a:p>
                <a:endParaRPr lang="en-GB"/>
              </a:p>
            </p:txBody>
          </p:sp>
        </p:grpSp>
        <p:sp>
          <p:nvSpPr>
            <p:cNvPr id="9229" name="Text Box 27"/>
            <p:cNvSpPr txBox="1">
              <a:spLocks noChangeArrowheads="1"/>
            </p:cNvSpPr>
            <p:nvPr/>
          </p:nvSpPr>
          <p:spPr bwMode="auto">
            <a:xfrm>
              <a:off x="1392" y="3696"/>
              <a:ext cx="3792" cy="211"/>
            </a:xfrm>
            <a:prstGeom prst="rect">
              <a:avLst/>
            </a:prstGeom>
            <a:noFill/>
            <a:ln w="9525">
              <a:noFill/>
              <a:miter lim="800000"/>
              <a:headEnd/>
              <a:tailEnd/>
            </a:ln>
          </p:spPr>
          <p:txBody>
            <a:bodyPr>
              <a:spAutoFit/>
            </a:bodyPr>
            <a:lstStyle/>
            <a:p>
              <a:pPr>
                <a:spcBef>
                  <a:spcPct val="50000"/>
                </a:spcBef>
              </a:pPr>
              <a:r>
                <a:rPr kumimoji="1" lang="zh-HK" altLang="en-GB" sz="1400" b="1" dirty="0">
                  <a:latin typeface="MV Boli" pitchFamily="2" charset="0"/>
                  <a:ea typeface="新細明體" pitchFamily="18" charset="-120"/>
                  <a:cs typeface="MV Boli" pitchFamily="2" charset="0"/>
                </a:rPr>
                <a:t> 10     </a:t>
              </a:r>
              <a:r>
                <a:rPr kumimoji="1" lang="zh-HK" altLang="en-GB" sz="1400" b="1" dirty="0" smtClean="0">
                  <a:latin typeface="MV Boli" pitchFamily="2" charset="0"/>
                  <a:ea typeface="新細明體" pitchFamily="18" charset="-120"/>
                  <a:cs typeface="MV Boli" pitchFamily="2" charset="0"/>
                </a:rPr>
                <a:t>20     </a:t>
              </a:r>
              <a:r>
                <a:rPr kumimoji="1" lang="zh-HK" altLang="en-GB" sz="1400" b="1" dirty="0">
                  <a:latin typeface="MV Boli" pitchFamily="2" charset="0"/>
                  <a:ea typeface="新細明體" pitchFamily="18" charset="-120"/>
                  <a:cs typeface="MV Boli" pitchFamily="2" charset="0"/>
                </a:rPr>
                <a:t>30  </a:t>
              </a:r>
              <a:r>
                <a:rPr kumimoji="1" lang="zh-HK" altLang="en-GB" sz="1400" b="1" dirty="0" smtClean="0">
                  <a:latin typeface="MV Boli" pitchFamily="2" charset="0"/>
                  <a:ea typeface="新細明體" pitchFamily="18" charset="-120"/>
                  <a:cs typeface="MV Boli" pitchFamily="2" charset="0"/>
                </a:rPr>
                <a:t>   </a:t>
              </a:r>
              <a:r>
                <a:rPr kumimoji="1" lang="zh-HK" altLang="en-GB" sz="1400" b="1" dirty="0">
                  <a:latin typeface="MV Boli" pitchFamily="2" charset="0"/>
                  <a:ea typeface="新細明體" pitchFamily="18" charset="-120"/>
                  <a:cs typeface="MV Boli" pitchFamily="2" charset="0"/>
                </a:rPr>
                <a:t>40     </a:t>
              </a:r>
              <a:r>
                <a:rPr kumimoji="1" lang="zh-HK" altLang="en-GB" sz="1400" b="1" dirty="0" smtClean="0">
                  <a:latin typeface="MV Boli" pitchFamily="2" charset="0"/>
                  <a:ea typeface="新細明體" pitchFamily="18" charset="-120"/>
                  <a:cs typeface="MV Boli" pitchFamily="2" charset="0"/>
                </a:rPr>
                <a:t>50     </a:t>
              </a:r>
              <a:r>
                <a:rPr kumimoji="1" lang="zh-HK" altLang="en-GB" sz="1400" b="1" dirty="0">
                  <a:latin typeface="MV Boli" pitchFamily="2" charset="0"/>
                  <a:ea typeface="新細明體" pitchFamily="18" charset="-120"/>
                  <a:cs typeface="MV Boli" pitchFamily="2" charset="0"/>
                </a:rPr>
                <a:t>60    </a:t>
              </a:r>
              <a:r>
                <a:rPr kumimoji="1" lang="zh-HK" altLang="en-GB" sz="1400" b="1" dirty="0" smtClean="0">
                  <a:latin typeface="MV Boli" pitchFamily="2" charset="0"/>
                  <a:ea typeface="新細明體" pitchFamily="18" charset="-120"/>
                  <a:cs typeface="MV Boli" pitchFamily="2" charset="0"/>
                </a:rPr>
                <a:t> </a:t>
              </a:r>
              <a:r>
                <a:rPr kumimoji="1" lang="zh-HK" altLang="en-GB" sz="1400" b="1" dirty="0">
                  <a:latin typeface="MV Boli" pitchFamily="2" charset="0"/>
                  <a:ea typeface="新細明體" pitchFamily="18" charset="-120"/>
                  <a:cs typeface="MV Boli" pitchFamily="2" charset="0"/>
                </a:rPr>
                <a:t>70   </a:t>
              </a:r>
              <a:r>
                <a:rPr kumimoji="1" lang="zh-HK" altLang="en-GB" sz="1400" b="1" dirty="0" smtClean="0">
                  <a:latin typeface="MV Boli" pitchFamily="2" charset="0"/>
                  <a:ea typeface="新細明體" pitchFamily="18" charset="-120"/>
                  <a:cs typeface="MV Boli" pitchFamily="2" charset="0"/>
                </a:rPr>
                <a:t>   </a:t>
              </a:r>
              <a:r>
                <a:rPr kumimoji="1" lang="zh-HK" altLang="en-GB" sz="1400" b="1" dirty="0">
                  <a:latin typeface="MV Boli" pitchFamily="2" charset="0"/>
                  <a:ea typeface="新細明體" pitchFamily="18" charset="-120"/>
                  <a:cs typeface="MV Boli" pitchFamily="2" charset="0"/>
                </a:rPr>
                <a:t>80     </a:t>
              </a:r>
              <a:r>
                <a:rPr kumimoji="1" lang="zh-HK" altLang="en-GB" sz="1400" b="1" dirty="0" smtClean="0">
                  <a:latin typeface="MV Boli" pitchFamily="2" charset="0"/>
                  <a:ea typeface="新細明體" pitchFamily="18" charset="-120"/>
                  <a:cs typeface="MV Boli" pitchFamily="2" charset="0"/>
                </a:rPr>
                <a:t>90</a:t>
              </a:r>
              <a:endParaRPr kumimoji="1" lang="zh-HK" altLang="en-GB" sz="1400" b="1" dirty="0">
                <a:latin typeface="MV Boli" pitchFamily="2" charset="0"/>
                <a:ea typeface="新細明體" pitchFamily="18" charset="-120"/>
                <a:cs typeface="MV Boli" pitchFamily="2" charset="0"/>
              </a:endParaRPr>
            </a:p>
          </p:txBody>
        </p:sp>
        <p:sp>
          <p:nvSpPr>
            <p:cNvPr id="9230" name="Line 28"/>
            <p:cNvSpPr>
              <a:spLocks noChangeShapeType="1"/>
            </p:cNvSpPr>
            <p:nvPr/>
          </p:nvSpPr>
          <p:spPr bwMode="auto">
            <a:xfrm>
              <a:off x="3696" y="3456"/>
              <a:ext cx="0" cy="192"/>
            </a:xfrm>
            <a:prstGeom prst="line">
              <a:avLst/>
            </a:prstGeom>
            <a:noFill/>
            <a:ln w="28575">
              <a:solidFill>
                <a:schemeClr val="tx1"/>
              </a:solidFill>
              <a:prstDash val="dash"/>
              <a:miter lim="800000"/>
              <a:headEnd/>
              <a:tailEnd/>
            </a:ln>
          </p:spPr>
          <p:txBody>
            <a:bodyPr wrap="none"/>
            <a:lstStyle/>
            <a:p>
              <a:endParaRPr lang="en-GB"/>
            </a:p>
          </p:txBody>
        </p:sp>
        <p:sp>
          <p:nvSpPr>
            <p:cNvPr id="9231" name="Line 29"/>
            <p:cNvSpPr>
              <a:spLocks noChangeShapeType="1"/>
            </p:cNvSpPr>
            <p:nvPr/>
          </p:nvSpPr>
          <p:spPr bwMode="auto">
            <a:xfrm flipV="1">
              <a:off x="3312" y="1248"/>
              <a:ext cx="0" cy="2400"/>
            </a:xfrm>
            <a:prstGeom prst="line">
              <a:avLst/>
            </a:prstGeom>
            <a:noFill/>
            <a:ln w="28575">
              <a:solidFill>
                <a:schemeClr val="tx1"/>
              </a:solidFill>
              <a:prstDash val="dash"/>
              <a:miter lim="800000"/>
              <a:headEnd/>
              <a:tailEnd/>
            </a:ln>
          </p:spPr>
          <p:txBody>
            <a:bodyPr wrap="none"/>
            <a:lstStyle/>
            <a:p>
              <a:endParaRPr lang="en-GB"/>
            </a:p>
          </p:txBody>
        </p:sp>
        <p:sp>
          <p:nvSpPr>
            <p:cNvPr id="9232" name="Line 30"/>
            <p:cNvSpPr>
              <a:spLocks noChangeShapeType="1"/>
            </p:cNvSpPr>
            <p:nvPr/>
          </p:nvSpPr>
          <p:spPr bwMode="auto">
            <a:xfrm>
              <a:off x="3696" y="1248"/>
              <a:ext cx="0" cy="336"/>
            </a:xfrm>
            <a:prstGeom prst="line">
              <a:avLst/>
            </a:prstGeom>
            <a:noFill/>
            <a:ln w="28575">
              <a:solidFill>
                <a:schemeClr val="tx1"/>
              </a:solidFill>
              <a:prstDash val="dash"/>
              <a:miter lim="800000"/>
              <a:headEnd/>
              <a:tailEnd/>
            </a:ln>
          </p:spPr>
          <p:txBody>
            <a:bodyPr wrap="none"/>
            <a:lstStyle/>
            <a:p>
              <a:endParaRPr lang="en-GB"/>
            </a:p>
          </p:txBody>
        </p:sp>
        <p:sp>
          <p:nvSpPr>
            <p:cNvPr id="9233" name="Text Box 31"/>
            <p:cNvSpPr txBox="1">
              <a:spLocks noChangeArrowheads="1"/>
            </p:cNvSpPr>
            <p:nvPr/>
          </p:nvSpPr>
          <p:spPr bwMode="auto">
            <a:xfrm>
              <a:off x="1355" y="1558"/>
              <a:ext cx="1764" cy="569"/>
            </a:xfrm>
            <a:prstGeom prst="rect">
              <a:avLst/>
            </a:prstGeom>
            <a:noFill/>
            <a:ln w="9525">
              <a:noFill/>
              <a:miter lim="800000"/>
              <a:headEnd/>
              <a:tailEnd/>
            </a:ln>
          </p:spPr>
          <p:txBody>
            <a:bodyPr wrap="square">
              <a:spAutoFit/>
            </a:bodyPr>
            <a:lstStyle/>
            <a:p>
              <a:pPr algn="ctr">
                <a:spcBef>
                  <a:spcPct val="50000"/>
                </a:spcBef>
              </a:pPr>
              <a:r>
                <a:rPr kumimoji="1" lang="en-US" altLang="zh-TW" sz="2400" b="1" dirty="0" smtClean="0">
                  <a:solidFill>
                    <a:srgbClr val="99CCFF"/>
                  </a:solidFill>
                  <a:latin typeface="MV Boli" pitchFamily="2" charset="0"/>
                  <a:ea typeface="新細明體" pitchFamily="18" charset="-120"/>
                  <a:cs typeface="MV Boli" pitchFamily="2" charset="0"/>
                </a:rPr>
                <a:t>Wealth </a:t>
              </a:r>
              <a:r>
                <a:rPr kumimoji="1" lang="en-US" altLang="zh-TW" sz="2400" b="1" dirty="0">
                  <a:solidFill>
                    <a:srgbClr val="99CCFF"/>
                  </a:solidFill>
                  <a:latin typeface="MV Boli" pitchFamily="2" charset="0"/>
                  <a:ea typeface="新細明體" pitchFamily="18" charset="-120"/>
                  <a:cs typeface="MV Boli" pitchFamily="2" charset="0"/>
                </a:rPr>
                <a:t>Accumulation</a:t>
              </a:r>
              <a:endParaRPr kumimoji="1" lang="en-GB" altLang="zh-HK" sz="2400" b="1" dirty="0">
                <a:solidFill>
                  <a:srgbClr val="99CCFF"/>
                </a:solidFill>
                <a:latin typeface="MV Boli" pitchFamily="2" charset="0"/>
                <a:ea typeface="新細明體" pitchFamily="18" charset="-120"/>
                <a:cs typeface="MV Boli" pitchFamily="2" charset="0"/>
              </a:endParaRPr>
            </a:p>
          </p:txBody>
        </p:sp>
        <p:sp>
          <p:nvSpPr>
            <p:cNvPr id="9234" name="Text Box 32"/>
            <p:cNvSpPr txBox="1">
              <a:spLocks noChangeArrowheads="1"/>
            </p:cNvSpPr>
            <p:nvPr/>
          </p:nvSpPr>
          <p:spPr bwMode="auto">
            <a:xfrm>
              <a:off x="3857" y="1605"/>
              <a:ext cx="1218" cy="527"/>
            </a:xfrm>
            <a:prstGeom prst="rect">
              <a:avLst/>
            </a:prstGeom>
            <a:noFill/>
            <a:ln w="9525">
              <a:noFill/>
              <a:miter lim="800000"/>
              <a:headEnd/>
              <a:tailEnd/>
            </a:ln>
          </p:spPr>
          <p:txBody>
            <a:bodyPr>
              <a:spAutoFit/>
            </a:bodyPr>
            <a:lstStyle/>
            <a:p>
              <a:pPr algn="ctr">
                <a:spcBef>
                  <a:spcPct val="50000"/>
                </a:spcBef>
              </a:pPr>
              <a:r>
                <a:rPr kumimoji="1" lang="en-GB" altLang="zh-TW" sz="2200" b="1" dirty="0">
                  <a:solidFill>
                    <a:srgbClr val="FF9999"/>
                  </a:solidFill>
                  <a:latin typeface="MV Boli" pitchFamily="2" charset="0"/>
                  <a:ea typeface="新細明體" pitchFamily="18" charset="-120"/>
                  <a:cs typeface="MV Boli" pitchFamily="2" charset="0"/>
                </a:rPr>
                <a:t>Wealth </a:t>
              </a:r>
              <a:r>
                <a:rPr kumimoji="1" lang="en-GB" altLang="zh-TW" sz="2200" b="1" dirty="0" smtClean="0">
                  <a:solidFill>
                    <a:srgbClr val="FF9999"/>
                  </a:solidFill>
                  <a:latin typeface="MV Boli" pitchFamily="2" charset="0"/>
                  <a:ea typeface="新細明體" pitchFamily="18" charset="-120"/>
                  <a:cs typeface="MV Boli" pitchFamily="2" charset="0"/>
                </a:rPr>
                <a:t>Consumption</a:t>
              </a:r>
              <a:endParaRPr kumimoji="1" lang="zh-HK" altLang="en-GB" sz="2200" b="1" dirty="0">
                <a:solidFill>
                  <a:srgbClr val="FF9999"/>
                </a:solidFill>
                <a:latin typeface="MV Boli" pitchFamily="2" charset="0"/>
                <a:ea typeface="新細明體" pitchFamily="18" charset="-120"/>
                <a:cs typeface="MV Boli" pitchFamily="2" charset="0"/>
              </a:endParaRPr>
            </a:p>
          </p:txBody>
        </p:sp>
        <p:sp>
          <p:nvSpPr>
            <p:cNvPr id="2" name="Freeform 33"/>
            <p:cNvSpPr>
              <a:spLocks/>
            </p:cNvSpPr>
            <p:nvPr/>
          </p:nvSpPr>
          <p:spPr bwMode="auto">
            <a:xfrm>
              <a:off x="1776" y="1536"/>
              <a:ext cx="1920" cy="2079"/>
            </a:xfrm>
            <a:custGeom>
              <a:avLst/>
              <a:gdLst>
                <a:gd name="T0" fmla="*/ 0 w 1920"/>
                <a:gd name="T1" fmla="*/ 2080 h 2080"/>
                <a:gd name="T2" fmla="*/ 528 w 1920"/>
                <a:gd name="T3" fmla="*/ 1792 h 2080"/>
                <a:gd name="T4" fmla="*/ 1008 w 1920"/>
                <a:gd name="T5" fmla="*/ 688 h 2080"/>
                <a:gd name="T6" fmla="*/ 1488 w 1920"/>
                <a:gd name="T7" fmla="*/ 112 h 2080"/>
                <a:gd name="T8" fmla="*/ 1920 w 1920"/>
                <a:gd name="T9" fmla="*/ 16 h 2080"/>
                <a:gd name="T10" fmla="*/ 0 60000 65536"/>
                <a:gd name="T11" fmla="*/ 0 60000 65536"/>
                <a:gd name="T12" fmla="*/ 0 60000 65536"/>
                <a:gd name="T13" fmla="*/ 0 60000 65536"/>
                <a:gd name="T14" fmla="*/ 0 60000 65536"/>
                <a:gd name="T15" fmla="*/ 0 w 1920"/>
                <a:gd name="T16" fmla="*/ 0 h 2080"/>
                <a:gd name="T17" fmla="*/ 1920 w 1920"/>
                <a:gd name="T18" fmla="*/ 2080 h 2080"/>
              </a:gdLst>
              <a:ahLst/>
              <a:cxnLst>
                <a:cxn ang="T10">
                  <a:pos x="T0" y="T1"/>
                </a:cxn>
                <a:cxn ang="T11">
                  <a:pos x="T2" y="T3"/>
                </a:cxn>
                <a:cxn ang="T12">
                  <a:pos x="T4" y="T5"/>
                </a:cxn>
                <a:cxn ang="T13">
                  <a:pos x="T6" y="T7"/>
                </a:cxn>
                <a:cxn ang="T14">
                  <a:pos x="T8" y="T9"/>
                </a:cxn>
              </a:cxnLst>
              <a:rect l="T15" t="T16" r="T17" b="T18"/>
              <a:pathLst>
                <a:path w="1920" h="2080">
                  <a:moveTo>
                    <a:pt x="0" y="2080"/>
                  </a:moveTo>
                  <a:cubicBezTo>
                    <a:pt x="180" y="2052"/>
                    <a:pt x="360" y="2024"/>
                    <a:pt x="528" y="1792"/>
                  </a:cubicBezTo>
                  <a:cubicBezTo>
                    <a:pt x="696" y="1560"/>
                    <a:pt x="848" y="968"/>
                    <a:pt x="1008" y="688"/>
                  </a:cubicBezTo>
                  <a:cubicBezTo>
                    <a:pt x="1168" y="408"/>
                    <a:pt x="1336" y="224"/>
                    <a:pt x="1488" y="112"/>
                  </a:cubicBezTo>
                  <a:cubicBezTo>
                    <a:pt x="1640" y="0"/>
                    <a:pt x="1872" y="16"/>
                    <a:pt x="1920" y="16"/>
                  </a:cubicBezTo>
                </a:path>
              </a:pathLst>
            </a:custGeom>
            <a:noFill/>
            <a:ln w="38100">
              <a:solidFill>
                <a:schemeClr val="accent2">
                  <a:lumMod val="50000"/>
                </a:schemeClr>
              </a:solidFill>
              <a:miter lim="800000"/>
              <a:headEnd/>
              <a:tailEnd/>
            </a:ln>
          </p:spPr>
          <p:txBody>
            <a:bodyPr wrap="none"/>
            <a:lstStyle/>
            <a:p>
              <a:pPr>
                <a:defRPr/>
              </a:pPr>
              <a:endParaRPr lang="en-US" dirty="0"/>
            </a:p>
          </p:txBody>
        </p:sp>
        <p:sp>
          <p:nvSpPr>
            <p:cNvPr id="9236" name="Line 34"/>
            <p:cNvSpPr>
              <a:spLocks noChangeShapeType="1"/>
            </p:cNvSpPr>
            <p:nvPr/>
          </p:nvSpPr>
          <p:spPr bwMode="auto">
            <a:xfrm>
              <a:off x="3696" y="1584"/>
              <a:ext cx="0" cy="1824"/>
            </a:xfrm>
            <a:prstGeom prst="line">
              <a:avLst/>
            </a:prstGeom>
            <a:noFill/>
            <a:ln w="38100">
              <a:solidFill>
                <a:srgbClr val="FF0000"/>
              </a:solidFill>
              <a:miter lim="800000"/>
              <a:headEnd/>
              <a:tailEnd/>
            </a:ln>
          </p:spPr>
          <p:txBody>
            <a:bodyPr wrap="none"/>
            <a:lstStyle/>
            <a:p>
              <a:endParaRPr lang="en-GB"/>
            </a:p>
          </p:txBody>
        </p:sp>
        <p:sp>
          <p:nvSpPr>
            <p:cNvPr id="9237" name="Freeform 35"/>
            <p:cNvSpPr>
              <a:spLocks/>
            </p:cNvSpPr>
            <p:nvPr/>
          </p:nvSpPr>
          <p:spPr bwMode="auto">
            <a:xfrm>
              <a:off x="3696" y="3408"/>
              <a:ext cx="1056" cy="160"/>
            </a:xfrm>
            <a:custGeom>
              <a:avLst/>
              <a:gdLst>
                <a:gd name="T0" fmla="*/ 0 w 1056"/>
                <a:gd name="T1" fmla="*/ 0 h 160"/>
                <a:gd name="T2" fmla="*/ 576 w 1056"/>
                <a:gd name="T3" fmla="*/ 96 h 160"/>
                <a:gd name="T4" fmla="*/ 1056 w 1056"/>
                <a:gd name="T5" fmla="*/ 144 h 160"/>
                <a:gd name="T6" fmla="*/ 0 60000 65536"/>
                <a:gd name="T7" fmla="*/ 0 60000 65536"/>
                <a:gd name="T8" fmla="*/ 0 60000 65536"/>
                <a:gd name="T9" fmla="*/ 0 w 1056"/>
                <a:gd name="T10" fmla="*/ 0 h 160"/>
                <a:gd name="T11" fmla="*/ 1056 w 1056"/>
                <a:gd name="T12" fmla="*/ 160 h 160"/>
              </a:gdLst>
              <a:ahLst/>
              <a:cxnLst>
                <a:cxn ang="T6">
                  <a:pos x="T0" y="T1"/>
                </a:cxn>
                <a:cxn ang="T7">
                  <a:pos x="T2" y="T3"/>
                </a:cxn>
                <a:cxn ang="T8">
                  <a:pos x="T4" y="T5"/>
                </a:cxn>
              </a:cxnLst>
              <a:rect l="T9" t="T10" r="T11" b="T12"/>
              <a:pathLst>
                <a:path w="1056" h="160">
                  <a:moveTo>
                    <a:pt x="0" y="0"/>
                  </a:moveTo>
                  <a:cubicBezTo>
                    <a:pt x="200" y="36"/>
                    <a:pt x="400" y="72"/>
                    <a:pt x="576" y="96"/>
                  </a:cubicBezTo>
                  <a:cubicBezTo>
                    <a:pt x="752" y="120"/>
                    <a:pt x="968" y="160"/>
                    <a:pt x="1056" y="144"/>
                  </a:cubicBezTo>
                </a:path>
              </a:pathLst>
            </a:custGeom>
            <a:noFill/>
            <a:ln w="38100">
              <a:solidFill>
                <a:srgbClr val="FF0000"/>
              </a:solidFill>
              <a:miter lim="800000"/>
              <a:headEnd/>
              <a:tailEnd/>
            </a:ln>
          </p:spPr>
          <p:txBody>
            <a:bodyPr wrap="none"/>
            <a:lstStyle/>
            <a:p>
              <a:endParaRPr lang="en-GB"/>
            </a:p>
          </p:txBody>
        </p:sp>
      </p:grpSp>
      <p:sp>
        <p:nvSpPr>
          <p:cNvPr id="38" name="Text Box 32"/>
          <p:cNvSpPr txBox="1">
            <a:spLocks noChangeArrowheads="1"/>
          </p:cNvSpPr>
          <p:nvPr/>
        </p:nvSpPr>
        <p:spPr bwMode="auto">
          <a:xfrm>
            <a:off x="2514600" y="6214646"/>
            <a:ext cx="4114800" cy="369332"/>
          </a:xfrm>
          <a:prstGeom prst="rect">
            <a:avLst/>
          </a:prstGeom>
          <a:noFill/>
          <a:ln w="9525">
            <a:noFill/>
            <a:miter lim="800000"/>
            <a:headEnd/>
            <a:tailEnd/>
          </a:ln>
        </p:spPr>
        <p:txBody>
          <a:bodyPr wrap="square">
            <a:spAutoFit/>
          </a:bodyPr>
          <a:lstStyle/>
          <a:p>
            <a:pPr algn="ctr">
              <a:spcBef>
                <a:spcPct val="50000"/>
              </a:spcBef>
            </a:pPr>
            <a:r>
              <a:rPr kumimoji="1" lang="en-GB" altLang="zh-TW" sz="1800" dirty="0" smtClean="0">
                <a:solidFill>
                  <a:schemeClr val="tx1">
                    <a:lumMod val="75000"/>
                    <a:lumOff val="25000"/>
                  </a:schemeClr>
                </a:solidFill>
                <a:latin typeface="MV Boli" pitchFamily="2" charset="0"/>
                <a:ea typeface="新細明體" pitchFamily="18" charset="-120"/>
                <a:cs typeface="MV Boli" pitchFamily="2" charset="0"/>
              </a:rPr>
              <a:t>(Assumption: Retiring at 60)</a:t>
            </a:r>
            <a:endParaRPr kumimoji="1" lang="zh-HK" altLang="en-GB" sz="1800" dirty="0">
              <a:solidFill>
                <a:schemeClr val="tx1">
                  <a:lumMod val="75000"/>
                  <a:lumOff val="25000"/>
                </a:schemeClr>
              </a:solidFill>
              <a:latin typeface="MV Boli" pitchFamily="2" charset="0"/>
              <a:ea typeface="新細明體" pitchFamily="18" charset="-120"/>
              <a:cs typeface="MV Boli" pitchFamily="2" charset="0"/>
            </a:endParaRPr>
          </a:p>
        </p:txBody>
      </p:sp>
    </p:spTree>
    <p:extLst>
      <p:ext uri="{BB962C8B-B14F-4D97-AF65-F5344CB8AC3E}">
        <p14:creationId xmlns:p14="http://schemas.microsoft.com/office/powerpoint/2010/main" val="139426728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685800" y="1543050"/>
            <a:ext cx="7696200" cy="4400550"/>
          </a:xfrm>
        </p:spPr>
        <p:txBody>
          <a:bodyPr/>
          <a:lstStyle/>
          <a:p>
            <a:pPr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Different life events  affect what financial goals you will set</a:t>
            </a:r>
          </a:p>
          <a:p>
            <a:pPr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Financial goals are not static once set or achieved</a:t>
            </a:r>
          </a:p>
          <a:p>
            <a:pPr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They will need to be redeveloped and may even change over time</a:t>
            </a:r>
          </a:p>
          <a:p>
            <a:pPr eaLnBrk="1" hangingPunct="1">
              <a:buNone/>
            </a:pPr>
            <a:endParaRPr lang="en-GB" altLang="zh-TW" sz="2000" dirty="0" smtClean="0"/>
          </a:p>
          <a:p>
            <a:pPr marL="719138" lvl="1" indent="-358775" eaLnBrk="1" hangingPunct="1"/>
            <a:endParaRPr lang="en-GB" altLang="zh-TW" sz="2000" dirty="0" smtClean="0"/>
          </a:p>
          <a:p>
            <a:pPr marL="719138" lvl="1" indent="-358775" eaLnBrk="1" hangingPunct="1"/>
            <a:endParaRPr lang="en-GB" altLang="zh-TW" sz="2000" dirty="0" smtClean="0"/>
          </a:p>
          <a:p>
            <a:pPr marL="719138" lvl="1" indent="-358775" eaLnBrk="1" hangingPunct="1"/>
            <a:endParaRPr lang="en-GB" altLang="zh-TW" sz="2000" dirty="0" smtClean="0"/>
          </a:p>
        </p:txBody>
      </p:sp>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rPr>
              <a:t>Financial planning </a:t>
            </a:r>
            <a:r>
              <a:rPr lang="en-US" altLang="zh-TW" sz="3100" b="1" dirty="0" smtClean="0">
                <a:solidFill>
                  <a:srgbClr val="163072"/>
                </a:solidFill>
                <a:latin typeface="Arial" pitchFamily="34" charset="0"/>
                <a:ea typeface="+mj-ea"/>
                <a:cs typeface="Arial" pitchFamily="34" charset="0"/>
              </a:rPr>
              <a:t>at</a:t>
            </a:r>
            <a:r>
              <a:rPr kumimoji="0" lang="en-US"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rPr>
              <a:t> different life stages </a:t>
            </a:r>
            <a:endParaRPr kumimoji="0" lang="en-GB"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graphicFrame>
        <p:nvGraphicFramePr>
          <p:cNvPr id="4" name="Diagram 3"/>
          <p:cNvGraphicFramePr/>
          <p:nvPr>
            <p:extLst>
              <p:ext uri="{D42A27DB-BD31-4B8C-83A1-F6EECF244321}">
                <p14:modId xmlns:p14="http://schemas.microsoft.com/office/powerpoint/2010/main" val="153851749"/>
              </p:ext>
            </p:extLst>
          </p:nvPr>
        </p:nvGraphicFramePr>
        <p:xfrm>
          <a:off x="533400" y="3124200"/>
          <a:ext cx="83820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8033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685800" y="1543050"/>
            <a:ext cx="7696200" cy="4400550"/>
          </a:xfrm>
        </p:spPr>
        <p:txBody>
          <a:bodyPr/>
          <a:lstStyle/>
          <a:p>
            <a:pPr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Plan according to your situation:</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Age</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Income and expenses</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Assets and liabilities</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Marital status</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Family conditions </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No. of dependents</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Specific needs</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Other constraints</a:t>
            </a:r>
            <a:endParaRPr lang="en-GB" altLang="zh-TW" sz="2000" dirty="0" smtClean="0"/>
          </a:p>
          <a:p>
            <a:pPr eaLnBrk="1" hangingPunct="1"/>
            <a:endParaRPr lang="en-GB" altLang="zh-TW" sz="2000" dirty="0" smtClean="0"/>
          </a:p>
          <a:p>
            <a:pPr marL="719138" lvl="1" indent="-358775" eaLnBrk="1" hangingPunct="1"/>
            <a:endParaRPr lang="en-GB" altLang="zh-TW" sz="2000" dirty="0" smtClean="0"/>
          </a:p>
          <a:p>
            <a:pPr marL="719138" lvl="1" indent="-358775" eaLnBrk="1" hangingPunct="1"/>
            <a:endParaRPr lang="en-GB" altLang="zh-TW" sz="2000" dirty="0" smtClean="0"/>
          </a:p>
          <a:p>
            <a:pPr marL="719138" lvl="1" indent="-358775" eaLnBrk="1" hangingPunct="1"/>
            <a:endParaRPr lang="en-GB" altLang="zh-TW" sz="2000" dirty="0" smtClean="0"/>
          </a:p>
        </p:txBody>
      </p:sp>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rPr>
              <a:t>Financial planning </a:t>
            </a:r>
            <a:r>
              <a:rPr lang="en-US" altLang="zh-TW" sz="3100" b="1" dirty="0" smtClean="0">
                <a:solidFill>
                  <a:srgbClr val="163072"/>
                </a:solidFill>
                <a:latin typeface="Arial" pitchFamily="34" charset="0"/>
                <a:ea typeface="+mj-ea"/>
                <a:cs typeface="Arial" pitchFamily="34" charset="0"/>
              </a:rPr>
              <a:t>at</a:t>
            </a:r>
            <a:r>
              <a:rPr kumimoji="0" lang="en-US"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rPr>
              <a:t> different life stages </a:t>
            </a:r>
            <a:endParaRPr kumimoji="0" lang="en-GB"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sp>
        <p:nvSpPr>
          <p:cNvPr id="4" name="Content Placeholder 2"/>
          <p:cNvSpPr txBox="1">
            <a:spLocks/>
          </p:cNvSpPr>
          <p:nvPr/>
        </p:nvSpPr>
        <p:spPr>
          <a:xfrm>
            <a:off x="1187624" y="612365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1600" smtClean="0">
                <a:hlinkClick r:id="rId2"/>
              </a:rPr>
              <a:t>http://www.hkiec.hk/web/en/tools-and-resources/tools/index.html</a:t>
            </a:r>
            <a:r>
              <a:rPr lang="en-GB" sz="1600" smtClean="0"/>
              <a:t> </a:t>
            </a:r>
            <a:endParaRPr lang="en-GB" sz="1600" dirty="0"/>
          </a:p>
        </p:txBody>
      </p:sp>
    </p:spTree>
    <p:extLst>
      <p:ext uri="{BB962C8B-B14F-4D97-AF65-F5344CB8AC3E}">
        <p14:creationId xmlns:p14="http://schemas.microsoft.com/office/powerpoint/2010/main" val="16403937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538D78-C496-4BCB-8016-6BD8DCDBF83A}" type="slidenum">
              <a:rPr lang="en-GB" smtClean="0"/>
              <a:pPr/>
              <a:t>26</a:t>
            </a:fld>
            <a:endParaRPr lang="en-GB" dirty="0"/>
          </a:p>
        </p:txBody>
      </p:sp>
      <p:sp>
        <p:nvSpPr>
          <p:cNvPr id="4" name="Content Placeholder 3"/>
          <p:cNvSpPr>
            <a:spLocks noGrp="1"/>
          </p:cNvSpPr>
          <p:nvPr>
            <p:ph idx="1"/>
          </p:nvPr>
        </p:nvSpPr>
        <p:spPr/>
        <p:txBody>
          <a:bodyPr/>
          <a:lstStyle/>
          <a:p>
            <a:endParaRPr lang="en-GB" dirty="0" smtClean="0"/>
          </a:p>
          <a:p>
            <a:endParaRPr lang="en-GB" dirty="0" smtClean="0"/>
          </a:p>
          <a:p>
            <a:endParaRPr lang="en-GB" dirty="0" smtClean="0"/>
          </a:p>
          <a:p>
            <a:endParaRPr lang="en-GB" dirty="0" smtClean="0"/>
          </a:p>
          <a:p>
            <a:pPr>
              <a:buNone/>
            </a:pPr>
            <a:r>
              <a:rPr lang="en-GB" sz="2800" dirty="0" smtClean="0">
                <a:solidFill>
                  <a:srgbClr val="163072"/>
                </a:solidFill>
                <a:ea typeface="+mj-ea"/>
              </a:rPr>
              <a:t>Case studies</a:t>
            </a:r>
            <a:endParaRPr lang="en-GB" sz="2800" dirty="0">
              <a:solidFill>
                <a:srgbClr val="163072"/>
              </a:solidFill>
              <a:ea typeface="+mj-ea"/>
            </a:endParaRPr>
          </a:p>
        </p:txBody>
      </p:sp>
    </p:spTree>
    <p:extLst>
      <p:ext uri="{BB962C8B-B14F-4D97-AF65-F5344CB8AC3E}">
        <p14:creationId xmlns:p14="http://schemas.microsoft.com/office/powerpoint/2010/main" val="15672959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sz="3100" b="1" dirty="0" smtClean="0">
                <a:solidFill>
                  <a:srgbClr val="163072"/>
                </a:solidFill>
                <a:latin typeface="Arial" pitchFamily="34" charset="0"/>
                <a:ea typeface="+mj-ea"/>
                <a:cs typeface="Arial" pitchFamily="34" charset="0"/>
              </a:rPr>
              <a:t>Case 1: Young single – Jason </a:t>
            </a:r>
            <a:endParaRPr kumimoji="0" lang="en-GB"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sp>
        <p:nvSpPr>
          <p:cNvPr id="4" name="Content Placeholder 2"/>
          <p:cNvSpPr>
            <a:spLocks noGrp="1"/>
          </p:cNvSpPr>
          <p:nvPr>
            <p:ph idx="1"/>
          </p:nvPr>
        </p:nvSpPr>
        <p:spPr>
          <a:xfrm>
            <a:off x="685800" y="1543050"/>
            <a:ext cx="7696200" cy="4400550"/>
          </a:xfrm>
        </p:spPr>
        <p:txBody>
          <a:bodyPr/>
          <a:lstStyle/>
          <a:p>
            <a:pPr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Age: 26</a:t>
            </a:r>
          </a:p>
          <a:p>
            <a:pPr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Occupation: Sales</a:t>
            </a:r>
            <a:endParaRPr lang="en-GB" altLang="zh-TW" sz="1600" dirty="0" smtClean="0">
              <a:latin typeface="Arial" pitchFamily="34" charset="0"/>
              <a:ea typeface="新細明體" pitchFamily="18" charset="-120"/>
              <a:cs typeface="Arial" pitchFamily="34" charset="0"/>
            </a:endParaRPr>
          </a:p>
          <a:p>
            <a:pPr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Problems:</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Impulse buying</a:t>
            </a:r>
          </a:p>
          <a:p>
            <a:pPr marL="719138" lvl="1" indent="-358775" eaLnBrk="1" hangingPunct="1">
              <a:buFont typeface="Wingdings" pitchFamily="2" charset="2"/>
              <a:buChar char="§"/>
            </a:pPr>
            <a:r>
              <a:rPr lang="en-GB" altLang="zh-TW" sz="2000" dirty="0" smtClean="0">
                <a:latin typeface="Arial" pitchFamily="34" charset="0"/>
                <a:ea typeface="新細明體" pitchFamily="18" charset="-120"/>
                <a:cs typeface="Arial" pitchFamily="34" charset="0"/>
              </a:rPr>
              <a:t>Rely on tax loan to pay salaries tax</a:t>
            </a:r>
          </a:p>
          <a:p>
            <a:pPr marL="319088" indent="-358775">
              <a:buFont typeface="Wingdings" pitchFamily="2" charset="2"/>
              <a:buChar char="§"/>
            </a:pPr>
            <a:r>
              <a:rPr lang="en-GB" altLang="zh-TW" sz="2000" dirty="0" smtClean="0">
                <a:latin typeface="Arial" pitchFamily="34" charset="0"/>
                <a:ea typeface="新細明體" pitchFamily="18" charset="-120"/>
                <a:cs typeface="Arial" pitchFamily="34" charset="0"/>
              </a:rPr>
              <a:t>Goals:</a:t>
            </a:r>
          </a:p>
          <a:p>
            <a:pPr marL="719138" lvl="1" indent="-358775">
              <a:buFont typeface="Wingdings" pitchFamily="2" charset="2"/>
              <a:buChar char="§"/>
            </a:pPr>
            <a:r>
              <a:rPr lang="en-GB" altLang="zh-TW" sz="2000" dirty="0" smtClean="0">
                <a:latin typeface="Arial" pitchFamily="34" charset="0"/>
                <a:ea typeface="新細明體" pitchFamily="18" charset="-120"/>
                <a:cs typeface="Arial" pitchFamily="34" charset="0"/>
              </a:rPr>
              <a:t>Save for salaries tax payment</a:t>
            </a:r>
          </a:p>
          <a:p>
            <a:pPr marL="719138" lvl="1" indent="-358775">
              <a:buFont typeface="Wingdings" pitchFamily="2" charset="2"/>
              <a:buChar char="§"/>
            </a:pPr>
            <a:r>
              <a:rPr lang="en-GB" altLang="zh-TW" sz="2000" dirty="0" smtClean="0">
                <a:latin typeface="Arial" pitchFamily="34" charset="0"/>
                <a:ea typeface="新細明體" pitchFamily="18" charset="-120"/>
                <a:cs typeface="Arial" pitchFamily="34" charset="0"/>
              </a:rPr>
              <a:t>Take out a life insurance plan</a:t>
            </a:r>
          </a:p>
          <a:p>
            <a:pPr marL="719138" lvl="1" indent="-358775">
              <a:buFont typeface="Wingdings" pitchFamily="2" charset="2"/>
              <a:buChar char="§"/>
            </a:pPr>
            <a:r>
              <a:rPr lang="en-GB" altLang="zh-TW" sz="2000" dirty="0" smtClean="0">
                <a:latin typeface="Arial" pitchFamily="34" charset="0"/>
                <a:ea typeface="新細明體" pitchFamily="18" charset="-120"/>
                <a:cs typeface="Arial" pitchFamily="34" charset="0"/>
              </a:rPr>
              <a:t>Learn how to drive in 2015</a:t>
            </a:r>
          </a:p>
          <a:p>
            <a:pPr marL="719138" lvl="1" indent="-358775">
              <a:buNone/>
            </a:pPr>
            <a:endParaRPr lang="en-GB" altLang="zh-TW" sz="2000" dirty="0" smtClean="0">
              <a:latin typeface="Arial" pitchFamily="34" charset="0"/>
              <a:ea typeface="新細明體" pitchFamily="18" charset="-120"/>
              <a:cs typeface="Arial" pitchFamily="34" charset="0"/>
            </a:endParaRPr>
          </a:p>
          <a:p>
            <a:pPr marL="719138" lvl="1" indent="-358775" eaLnBrk="1" hangingPunct="1">
              <a:buNone/>
            </a:pPr>
            <a:endParaRPr lang="en-GB" altLang="zh-TW" sz="2000" dirty="0" smtClean="0"/>
          </a:p>
        </p:txBody>
      </p:sp>
    </p:spTree>
    <p:extLst>
      <p:ext uri="{BB962C8B-B14F-4D97-AF65-F5344CB8AC3E}">
        <p14:creationId xmlns:p14="http://schemas.microsoft.com/office/powerpoint/2010/main" val="34993369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sz="3100" b="1" dirty="0" smtClean="0">
                <a:solidFill>
                  <a:srgbClr val="163072"/>
                </a:solidFill>
                <a:latin typeface="Arial" pitchFamily="34" charset="0"/>
                <a:ea typeface="+mj-ea"/>
                <a:cs typeface="Arial" pitchFamily="34" charset="0"/>
              </a:rPr>
              <a:t>Jason’s monthly expenses in May </a:t>
            </a:r>
            <a:endParaRPr kumimoji="0" lang="en-GB"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graphicFrame>
        <p:nvGraphicFramePr>
          <p:cNvPr id="6" name="Table 5"/>
          <p:cNvGraphicFramePr>
            <a:graphicFrameLocks noGrp="1"/>
          </p:cNvGraphicFramePr>
          <p:nvPr/>
        </p:nvGraphicFramePr>
        <p:xfrm>
          <a:off x="1600200" y="1600200"/>
          <a:ext cx="5105400" cy="4450080"/>
        </p:xfrm>
        <a:graphic>
          <a:graphicData uri="http://schemas.openxmlformats.org/drawingml/2006/table">
            <a:tbl>
              <a:tblPr firstRow="1" bandRow="1">
                <a:tableStyleId>{0E3FDE45-AF77-4B5C-9715-49D594BDF05E}</a:tableStyleId>
              </a:tblPr>
              <a:tblGrid>
                <a:gridCol w="3505200"/>
                <a:gridCol w="1600200"/>
              </a:tblGrid>
              <a:tr h="370840">
                <a:tc>
                  <a:txBody>
                    <a:bodyPr/>
                    <a:lstStyle/>
                    <a:p>
                      <a:pPr algn="l"/>
                      <a:r>
                        <a:rPr lang="en-GB" altLang="zh-TW" b="1" dirty="0" smtClean="0">
                          <a:latin typeface="Arial" pitchFamily="34" charset="0"/>
                          <a:cs typeface="Arial" pitchFamily="34" charset="0"/>
                        </a:rPr>
                        <a:t>Monthly income</a:t>
                      </a:r>
                      <a:endParaRPr lang="en-GB" b="1" dirty="0">
                        <a:latin typeface="Arial" pitchFamily="34" charset="0"/>
                        <a:cs typeface="Arial" pitchFamily="34" charset="0"/>
                      </a:endParaRPr>
                    </a:p>
                  </a:txBody>
                  <a:tcPr/>
                </a:tc>
                <a:tc>
                  <a:txBody>
                    <a:bodyPr/>
                    <a:lstStyle/>
                    <a:p>
                      <a:pPr algn="l"/>
                      <a:r>
                        <a:rPr lang="en-US" altLang="zh-TW" b="1" dirty="0" smtClean="0">
                          <a:latin typeface="Arial" pitchFamily="34" charset="0"/>
                          <a:cs typeface="Arial" pitchFamily="34" charset="0"/>
                        </a:rPr>
                        <a:t>$20,000</a:t>
                      </a:r>
                      <a:endParaRPr lang="en-GB" b="1"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b="1" dirty="0" smtClean="0">
                          <a:latin typeface="Arial" pitchFamily="34" charset="0"/>
                          <a:cs typeface="Arial" pitchFamily="34" charset="0"/>
                        </a:rPr>
                        <a:t>Monthly</a:t>
                      </a:r>
                      <a:r>
                        <a:rPr lang="en-GB" altLang="zh-TW" b="1" baseline="0" dirty="0" smtClean="0">
                          <a:latin typeface="Arial" pitchFamily="34" charset="0"/>
                          <a:cs typeface="Arial" pitchFamily="34" charset="0"/>
                        </a:rPr>
                        <a:t> expenses</a:t>
                      </a:r>
                      <a:endParaRPr lang="en-GB" b="1" dirty="0" smtClean="0">
                        <a:latin typeface="Arial" pitchFamily="34" charset="0"/>
                        <a:cs typeface="Arial" pitchFamily="34" charset="0"/>
                      </a:endParaRPr>
                    </a:p>
                  </a:txBody>
                  <a:tcPr/>
                </a:tc>
                <a:tc>
                  <a:txBody>
                    <a:bodyPr/>
                    <a:lstStyle/>
                    <a:p>
                      <a:pPr algn="l"/>
                      <a:endParaRPr lang="en-GB" dirty="0">
                        <a:latin typeface="Arial" pitchFamily="34" charset="0"/>
                        <a:cs typeface="Arial" pitchFamily="34" charset="0"/>
                      </a:endParaRPr>
                    </a:p>
                  </a:txBody>
                  <a:tcPr/>
                </a:tc>
              </a:tr>
              <a:tr h="370840">
                <a:tc>
                  <a:txBody>
                    <a:bodyPr/>
                    <a:lstStyle/>
                    <a:p>
                      <a:r>
                        <a:rPr lang="en-GB" dirty="0" smtClean="0"/>
                        <a:t>        </a:t>
                      </a:r>
                      <a:r>
                        <a:rPr lang="en-GB" altLang="zh-TW" sz="1800" kern="1200" dirty="0" smtClean="0">
                          <a:solidFill>
                            <a:schemeClr val="tx1"/>
                          </a:solidFill>
                          <a:latin typeface="Arial" pitchFamily="34" charset="0"/>
                          <a:ea typeface="+mn-ea"/>
                          <a:cs typeface="Arial" pitchFamily="34" charset="0"/>
                        </a:rPr>
                        <a:t>Support for parents</a:t>
                      </a:r>
                    </a:p>
                  </a:txBody>
                  <a:tcPr/>
                </a:tc>
                <a:tc>
                  <a:txBody>
                    <a:bodyPr/>
                    <a:lstStyle/>
                    <a:p>
                      <a:r>
                        <a:rPr lang="en-GB" altLang="zh-TW" sz="1800" kern="1200" dirty="0" smtClean="0">
                          <a:solidFill>
                            <a:schemeClr val="tx1"/>
                          </a:solidFill>
                          <a:latin typeface="Arial" pitchFamily="34" charset="0"/>
                          <a:ea typeface="+mn-ea"/>
                          <a:cs typeface="Arial" pitchFamily="34" charset="0"/>
                        </a:rPr>
                        <a:t>$0</a:t>
                      </a:r>
                    </a:p>
                  </a:txBody>
                  <a:tcPr/>
                </a:tc>
              </a:tr>
              <a:tr h="370840">
                <a:tc>
                  <a:txBody>
                    <a:bodyPr/>
                    <a:lstStyle/>
                    <a:p>
                      <a:r>
                        <a:rPr lang="en-GB" altLang="zh-TW" sz="1800" kern="1200" dirty="0" smtClean="0">
                          <a:solidFill>
                            <a:schemeClr val="tx1"/>
                          </a:solidFill>
                          <a:latin typeface="Arial" pitchFamily="34" charset="0"/>
                          <a:ea typeface="+mn-ea"/>
                          <a:cs typeface="Arial" pitchFamily="34" charset="0"/>
                        </a:rPr>
                        <a:t>       Rent</a:t>
                      </a:r>
                    </a:p>
                  </a:txBody>
                  <a:tcPr/>
                </a:tc>
                <a:tc>
                  <a:txBody>
                    <a:bodyPr/>
                    <a:lstStyle/>
                    <a:p>
                      <a:r>
                        <a:rPr lang="en-GB" altLang="zh-TW" sz="1800" kern="1200" dirty="0" smtClean="0">
                          <a:solidFill>
                            <a:schemeClr val="tx1"/>
                          </a:solidFill>
                          <a:latin typeface="Arial" pitchFamily="34" charset="0"/>
                          <a:ea typeface="+mn-ea"/>
                          <a:cs typeface="Arial" pitchFamily="34" charset="0"/>
                        </a:rPr>
                        <a:t>$10,000</a:t>
                      </a:r>
                    </a:p>
                  </a:txBody>
                  <a:tcPr/>
                </a:tc>
              </a:tr>
              <a:tr h="370840">
                <a:tc>
                  <a:txBody>
                    <a:bodyPr/>
                    <a:lstStyle/>
                    <a:p>
                      <a:r>
                        <a:rPr lang="en-GB" altLang="zh-TW" sz="1800" kern="1200" dirty="0" smtClean="0">
                          <a:solidFill>
                            <a:schemeClr val="tx1"/>
                          </a:solidFill>
                          <a:latin typeface="Arial" pitchFamily="34" charset="0"/>
                          <a:ea typeface="+mn-ea"/>
                          <a:cs typeface="Arial" pitchFamily="34" charset="0"/>
                        </a:rPr>
                        <a:t>       Household and utilities</a:t>
                      </a:r>
                    </a:p>
                  </a:txBody>
                  <a:tcPr/>
                </a:tc>
                <a:tc>
                  <a:txBody>
                    <a:bodyPr/>
                    <a:lstStyle/>
                    <a:p>
                      <a:r>
                        <a:rPr lang="en-GB" altLang="zh-TW" sz="1800" kern="1200" dirty="0" smtClean="0">
                          <a:solidFill>
                            <a:schemeClr val="tx1"/>
                          </a:solidFill>
                          <a:latin typeface="Arial" pitchFamily="34" charset="0"/>
                          <a:ea typeface="+mn-ea"/>
                          <a:cs typeface="Arial" pitchFamily="34" charset="0"/>
                        </a:rPr>
                        <a:t>$1,000</a:t>
                      </a: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Food and drink</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$3,500</a:t>
                      </a:r>
                      <a:endParaRPr lang="en-GB" dirty="0">
                        <a:latin typeface="Arial" pitchFamily="34" charset="0"/>
                        <a:cs typeface="Arial" pitchFamily="34" charset="0"/>
                      </a:endParaRP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Transport (mostly taxi) </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$800</a:t>
                      </a:r>
                      <a:endParaRPr lang="en-GB" dirty="0">
                        <a:latin typeface="Arial" pitchFamily="34" charset="0"/>
                        <a:cs typeface="Arial" pitchFamily="34" charset="0"/>
                      </a:endParaRP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Shopping</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$5,000</a:t>
                      </a:r>
                      <a:endParaRPr lang="en-GB" dirty="0">
                        <a:latin typeface="Arial" pitchFamily="34" charset="0"/>
                        <a:cs typeface="Arial" pitchFamily="34" charset="0"/>
                      </a:endParaRP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Mobile</a:t>
                      </a:r>
                      <a:r>
                        <a:rPr lang="en-GB" altLang="zh-TW" baseline="0" dirty="0" smtClean="0">
                          <a:latin typeface="Arial" pitchFamily="34" charset="0"/>
                          <a:cs typeface="Arial" pitchFamily="34" charset="0"/>
                        </a:rPr>
                        <a:t> phone plan</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$400</a:t>
                      </a:r>
                      <a:endParaRPr lang="en-GB" dirty="0">
                        <a:latin typeface="Arial" pitchFamily="34" charset="0"/>
                        <a:cs typeface="Arial" pitchFamily="34" charset="0"/>
                      </a:endParaRP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MPF</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$900</a:t>
                      </a:r>
                      <a:endParaRPr lang="en-GB" dirty="0">
                        <a:latin typeface="Arial" pitchFamily="34" charset="0"/>
                        <a:cs typeface="Arial" pitchFamily="34" charset="0"/>
                      </a:endParaRPr>
                    </a:p>
                  </a:txBody>
                  <a:tcPr/>
                </a:tc>
              </a:tr>
              <a:tr h="370840">
                <a:tc>
                  <a:txBody>
                    <a:bodyPr/>
                    <a:lstStyle/>
                    <a:p>
                      <a:pPr algn="l"/>
                      <a:r>
                        <a:rPr lang="zh-TW" altLang="en-US" b="1" dirty="0" smtClean="0">
                          <a:solidFill>
                            <a:srgbClr val="FF0000"/>
                          </a:solidFill>
                          <a:latin typeface="Arial" pitchFamily="34" charset="0"/>
                          <a:cs typeface="Arial" pitchFamily="34" charset="0"/>
                        </a:rPr>
                        <a:t>        </a:t>
                      </a:r>
                      <a:r>
                        <a:rPr lang="zh-TW" altLang="en-US" b="1" dirty="0" smtClean="0">
                          <a:solidFill>
                            <a:schemeClr val="tx1"/>
                          </a:solidFill>
                          <a:latin typeface="Arial" pitchFamily="34" charset="0"/>
                          <a:cs typeface="Arial" pitchFamily="34" charset="0"/>
                        </a:rPr>
                        <a:t> </a:t>
                      </a:r>
                      <a:r>
                        <a:rPr lang="en-GB" altLang="zh-TW" b="1" dirty="0" smtClean="0">
                          <a:solidFill>
                            <a:schemeClr val="tx1"/>
                          </a:solidFill>
                          <a:latin typeface="Arial" pitchFamily="34" charset="0"/>
                          <a:cs typeface="Arial" pitchFamily="34" charset="0"/>
                        </a:rPr>
                        <a:t>Total</a:t>
                      </a:r>
                      <a:endParaRPr lang="en-GB" b="1" dirty="0">
                        <a:solidFill>
                          <a:schemeClr val="tx1"/>
                        </a:solidFill>
                        <a:latin typeface="Arial" pitchFamily="34" charset="0"/>
                        <a:cs typeface="Arial" pitchFamily="34" charset="0"/>
                      </a:endParaRPr>
                    </a:p>
                  </a:txBody>
                  <a:tcPr/>
                </a:tc>
                <a:tc>
                  <a:txBody>
                    <a:bodyPr/>
                    <a:lstStyle/>
                    <a:p>
                      <a:pPr algn="l"/>
                      <a:r>
                        <a:rPr lang="en-US" altLang="zh-TW" b="1" dirty="0" smtClean="0">
                          <a:solidFill>
                            <a:schemeClr val="tx1"/>
                          </a:solidFill>
                          <a:latin typeface="Arial" pitchFamily="34" charset="0"/>
                          <a:cs typeface="Arial" pitchFamily="34" charset="0"/>
                        </a:rPr>
                        <a:t>$21,600</a:t>
                      </a:r>
                      <a:endParaRPr lang="en-GB" b="1" dirty="0">
                        <a:solidFill>
                          <a:schemeClr val="tx1"/>
                        </a:solidFill>
                        <a:latin typeface="Arial" pitchFamily="34" charset="0"/>
                        <a:cs typeface="Arial" pitchFamily="34" charset="0"/>
                      </a:endParaRPr>
                    </a:p>
                  </a:txBody>
                  <a:tcPr/>
                </a:tc>
              </a:tr>
              <a:tr h="370840">
                <a:tc>
                  <a:txBody>
                    <a:bodyPr/>
                    <a:lstStyle/>
                    <a:p>
                      <a:pPr algn="l"/>
                      <a:r>
                        <a:rPr lang="en-GB" b="1" dirty="0" smtClean="0">
                          <a:solidFill>
                            <a:schemeClr val="tx1"/>
                          </a:solidFill>
                          <a:latin typeface="Arial" pitchFamily="34" charset="0"/>
                          <a:cs typeface="Arial" pitchFamily="34" charset="0"/>
                        </a:rPr>
                        <a:t>Cash</a:t>
                      </a:r>
                      <a:r>
                        <a:rPr lang="en-GB" b="1" baseline="0" dirty="0" smtClean="0">
                          <a:solidFill>
                            <a:schemeClr val="tx1"/>
                          </a:solidFill>
                          <a:latin typeface="Arial" pitchFamily="34" charset="0"/>
                          <a:cs typeface="Arial" pitchFamily="34" charset="0"/>
                        </a:rPr>
                        <a:t> flow</a:t>
                      </a:r>
                      <a:endParaRPr lang="en-GB" b="1" dirty="0">
                        <a:solidFill>
                          <a:schemeClr val="tx1"/>
                        </a:solidFill>
                        <a:latin typeface="Arial" pitchFamily="34" charset="0"/>
                        <a:cs typeface="Arial" pitchFamily="34" charset="0"/>
                      </a:endParaRPr>
                    </a:p>
                  </a:txBody>
                  <a:tcPr/>
                </a:tc>
                <a:tc>
                  <a:txBody>
                    <a:bodyPr/>
                    <a:lstStyle/>
                    <a:p>
                      <a:pPr algn="l"/>
                      <a:r>
                        <a:rPr lang="en-US" altLang="zh-TW" b="1" dirty="0" smtClean="0">
                          <a:solidFill>
                            <a:srgbClr val="FF0000"/>
                          </a:solidFill>
                          <a:latin typeface="Arial" pitchFamily="34" charset="0"/>
                          <a:cs typeface="Arial" pitchFamily="34" charset="0"/>
                        </a:rPr>
                        <a:t>- $1,600</a:t>
                      </a:r>
                      <a:endParaRPr lang="en-GB" b="1" dirty="0">
                        <a:solidFill>
                          <a:srgbClr val="FF0000"/>
                        </a:solidFill>
                        <a:latin typeface="Arial" pitchFamily="34" charset="0"/>
                        <a:cs typeface="Arial" pitchFamily="34" charset="0"/>
                      </a:endParaRPr>
                    </a:p>
                  </a:txBody>
                  <a:tcPr/>
                </a:tc>
              </a:tr>
            </a:tbl>
          </a:graphicData>
        </a:graphic>
      </p:graphicFrame>
      <p:sp>
        <p:nvSpPr>
          <p:cNvPr id="7" name="TextBox 6"/>
          <p:cNvSpPr txBox="1"/>
          <p:nvPr/>
        </p:nvSpPr>
        <p:spPr>
          <a:xfrm>
            <a:off x="6019800" y="3810000"/>
            <a:ext cx="2133600" cy="369332"/>
          </a:xfrm>
          <a:prstGeom prst="rect">
            <a:avLst/>
          </a:prstGeom>
          <a:noFill/>
          <a:ln w="19050">
            <a:noFill/>
          </a:ln>
        </p:spPr>
        <p:txBody>
          <a:bodyPr wrap="square" rtlCol="0">
            <a:spAutoFit/>
          </a:bodyPr>
          <a:lstStyle/>
          <a:p>
            <a:r>
              <a:rPr lang="en-GB" sz="1800" b="1" dirty="0" smtClean="0">
                <a:solidFill>
                  <a:srgbClr val="FF9933"/>
                </a:solidFill>
              </a:rPr>
              <a:t>Avoid taking taxi</a:t>
            </a:r>
            <a:endParaRPr lang="en-GB" sz="1800" b="1" dirty="0">
              <a:solidFill>
                <a:srgbClr val="FF9933"/>
              </a:solidFill>
            </a:endParaRPr>
          </a:p>
        </p:txBody>
      </p:sp>
      <p:sp>
        <p:nvSpPr>
          <p:cNvPr id="8" name="TextBox 7"/>
          <p:cNvSpPr txBox="1"/>
          <p:nvPr/>
        </p:nvSpPr>
        <p:spPr>
          <a:xfrm>
            <a:off x="6019800" y="2754868"/>
            <a:ext cx="3124200" cy="369332"/>
          </a:xfrm>
          <a:prstGeom prst="rect">
            <a:avLst/>
          </a:prstGeom>
          <a:noFill/>
          <a:ln w="19050">
            <a:noFill/>
          </a:ln>
        </p:spPr>
        <p:txBody>
          <a:bodyPr wrap="square" rtlCol="0">
            <a:spAutoFit/>
          </a:bodyPr>
          <a:lstStyle/>
          <a:p>
            <a:r>
              <a:rPr lang="en-GB" sz="1800" b="1" dirty="0" smtClean="0">
                <a:solidFill>
                  <a:srgbClr val="FF9933"/>
                </a:solidFill>
              </a:rPr>
              <a:t>Share the flat with friends</a:t>
            </a:r>
          </a:p>
        </p:txBody>
      </p:sp>
      <p:sp>
        <p:nvSpPr>
          <p:cNvPr id="10" name="TextBox 9"/>
          <p:cNvSpPr txBox="1"/>
          <p:nvPr/>
        </p:nvSpPr>
        <p:spPr>
          <a:xfrm>
            <a:off x="6019800" y="4191000"/>
            <a:ext cx="2667000" cy="369332"/>
          </a:xfrm>
          <a:prstGeom prst="rect">
            <a:avLst/>
          </a:prstGeom>
          <a:noFill/>
          <a:ln w="19050">
            <a:noFill/>
          </a:ln>
        </p:spPr>
        <p:txBody>
          <a:bodyPr wrap="square" rtlCol="0">
            <a:spAutoFit/>
          </a:bodyPr>
          <a:lstStyle/>
          <a:p>
            <a:r>
              <a:rPr lang="en-GB" sz="1800" b="1" dirty="0" smtClean="0">
                <a:solidFill>
                  <a:srgbClr val="FF9933"/>
                </a:solidFill>
              </a:rPr>
              <a:t>Avoid impulse buying</a:t>
            </a:r>
            <a:endParaRPr lang="en-GB" sz="1800" b="1" dirty="0">
              <a:solidFill>
                <a:srgbClr val="FF9933"/>
              </a:solidFill>
            </a:endParaRPr>
          </a:p>
        </p:txBody>
      </p:sp>
      <p:sp>
        <p:nvSpPr>
          <p:cNvPr id="12" name="TextBox 11"/>
          <p:cNvSpPr txBox="1"/>
          <p:nvPr/>
        </p:nvSpPr>
        <p:spPr>
          <a:xfrm>
            <a:off x="6019800" y="4572000"/>
            <a:ext cx="2667000" cy="369332"/>
          </a:xfrm>
          <a:prstGeom prst="rect">
            <a:avLst/>
          </a:prstGeom>
          <a:noFill/>
          <a:ln w="19050">
            <a:noFill/>
          </a:ln>
        </p:spPr>
        <p:txBody>
          <a:bodyPr wrap="square" rtlCol="0">
            <a:spAutoFit/>
          </a:bodyPr>
          <a:lstStyle/>
          <a:p>
            <a:r>
              <a:rPr lang="en-GB" sz="1800" b="1" dirty="0" smtClean="0">
                <a:solidFill>
                  <a:srgbClr val="FF9933"/>
                </a:solidFill>
              </a:rPr>
              <a:t>Select a cheaper plan</a:t>
            </a:r>
            <a:endParaRPr lang="en-GB" sz="1800" b="1" dirty="0">
              <a:solidFill>
                <a:srgbClr val="FF9933"/>
              </a:solidFill>
            </a:endParaRPr>
          </a:p>
        </p:txBody>
      </p:sp>
    </p:spTree>
    <p:extLst>
      <p:ext uri="{BB962C8B-B14F-4D97-AF65-F5344CB8AC3E}">
        <p14:creationId xmlns:p14="http://schemas.microsoft.com/office/powerpoint/2010/main" val="2820454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sz="3100" b="1" dirty="0" smtClean="0">
                <a:solidFill>
                  <a:srgbClr val="163072"/>
                </a:solidFill>
                <a:latin typeface="Arial" pitchFamily="34" charset="0"/>
                <a:ea typeface="+mj-ea"/>
                <a:cs typeface="Arial" pitchFamily="34" charset="0"/>
              </a:rPr>
              <a:t>Jason’s budget planning in Jun</a:t>
            </a:r>
            <a:endParaRPr kumimoji="0" lang="en-GB"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graphicFrame>
        <p:nvGraphicFramePr>
          <p:cNvPr id="6" name="Table 5"/>
          <p:cNvGraphicFramePr>
            <a:graphicFrameLocks noGrp="1"/>
          </p:cNvGraphicFramePr>
          <p:nvPr/>
        </p:nvGraphicFramePr>
        <p:xfrm>
          <a:off x="1600200" y="1447800"/>
          <a:ext cx="5105400" cy="4450080"/>
        </p:xfrm>
        <a:graphic>
          <a:graphicData uri="http://schemas.openxmlformats.org/drawingml/2006/table">
            <a:tbl>
              <a:tblPr firstRow="1" bandRow="1">
                <a:tableStyleId>{0E3FDE45-AF77-4B5C-9715-49D594BDF05E}</a:tableStyleId>
              </a:tblPr>
              <a:tblGrid>
                <a:gridCol w="3505200"/>
                <a:gridCol w="1600200"/>
              </a:tblGrid>
              <a:tr h="370840">
                <a:tc>
                  <a:txBody>
                    <a:bodyPr/>
                    <a:lstStyle/>
                    <a:p>
                      <a:pPr algn="l"/>
                      <a:r>
                        <a:rPr lang="en-GB" altLang="zh-TW" b="1" dirty="0" smtClean="0">
                          <a:latin typeface="Arial" pitchFamily="34" charset="0"/>
                          <a:cs typeface="Arial" pitchFamily="34" charset="0"/>
                        </a:rPr>
                        <a:t>Monthly income</a:t>
                      </a:r>
                      <a:endParaRPr lang="en-GB" b="1" dirty="0">
                        <a:latin typeface="Arial" pitchFamily="34" charset="0"/>
                        <a:cs typeface="Arial" pitchFamily="34" charset="0"/>
                      </a:endParaRPr>
                    </a:p>
                  </a:txBody>
                  <a:tcPr/>
                </a:tc>
                <a:tc>
                  <a:txBody>
                    <a:bodyPr/>
                    <a:lstStyle/>
                    <a:p>
                      <a:pPr algn="l"/>
                      <a:r>
                        <a:rPr lang="en-US" altLang="zh-TW" b="1" dirty="0" smtClean="0">
                          <a:latin typeface="Arial" pitchFamily="34" charset="0"/>
                          <a:cs typeface="Arial" pitchFamily="34" charset="0"/>
                        </a:rPr>
                        <a:t>$20,000</a:t>
                      </a:r>
                      <a:endParaRPr lang="en-GB" b="1"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b="1" dirty="0" smtClean="0">
                          <a:latin typeface="Arial" pitchFamily="34" charset="0"/>
                          <a:cs typeface="Arial" pitchFamily="34" charset="0"/>
                        </a:rPr>
                        <a:t>Monthly</a:t>
                      </a:r>
                      <a:r>
                        <a:rPr lang="en-GB" altLang="zh-TW" b="1" baseline="0" dirty="0" smtClean="0">
                          <a:latin typeface="Arial" pitchFamily="34" charset="0"/>
                          <a:cs typeface="Arial" pitchFamily="34" charset="0"/>
                        </a:rPr>
                        <a:t> expenses</a:t>
                      </a:r>
                      <a:endParaRPr lang="en-GB" b="1" dirty="0" smtClean="0">
                        <a:latin typeface="Arial" pitchFamily="34" charset="0"/>
                        <a:cs typeface="Arial" pitchFamily="34" charset="0"/>
                      </a:endParaRPr>
                    </a:p>
                  </a:txBody>
                  <a:tcPr/>
                </a:tc>
                <a:tc>
                  <a:txBody>
                    <a:bodyPr/>
                    <a:lstStyle/>
                    <a:p>
                      <a:pPr algn="l"/>
                      <a:endParaRPr lang="en-GB" dirty="0">
                        <a:latin typeface="Arial" pitchFamily="34" charset="0"/>
                        <a:cs typeface="Arial" pitchFamily="34" charset="0"/>
                      </a:endParaRPr>
                    </a:p>
                  </a:txBody>
                  <a:tcPr/>
                </a:tc>
              </a:tr>
              <a:tr h="370840">
                <a:tc>
                  <a:txBody>
                    <a:bodyPr/>
                    <a:lstStyle/>
                    <a:p>
                      <a:r>
                        <a:rPr lang="en-GB" altLang="zh-TW" sz="1800" kern="1200" dirty="0" smtClean="0">
                          <a:solidFill>
                            <a:schemeClr val="tx1"/>
                          </a:solidFill>
                          <a:latin typeface="Arial" pitchFamily="34" charset="0"/>
                          <a:ea typeface="+mn-ea"/>
                          <a:cs typeface="Arial" pitchFamily="34" charset="0"/>
                        </a:rPr>
                        <a:t>      Support for parents</a:t>
                      </a:r>
                    </a:p>
                  </a:txBody>
                  <a:tcPr/>
                </a:tc>
                <a:tc>
                  <a:txBody>
                    <a:bodyPr/>
                    <a:lstStyle/>
                    <a:p>
                      <a:r>
                        <a:rPr lang="en-GB" altLang="zh-TW" sz="1800" kern="1200" dirty="0" smtClean="0">
                          <a:solidFill>
                            <a:schemeClr val="tx1"/>
                          </a:solidFill>
                          <a:latin typeface="Arial" pitchFamily="34" charset="0"/>
                          <a:ea typeface="+mn-ea"/>
                          <a:cs typeface="Arial" pitchFamily="34" charset="0"/>
                        </a:rPr>
                        <a:t>$2,000</a:t>
                      </a:r>
                    </a:p>
                  </a:txBody>
                  <a:tcPr/>
                </a:tc>
              </a:tr>
              <a:tr h="370840">
                <a:tc>
                  <a:txBody>
                    <a:bodyPr/>
                    <a:lstStyle/>
                    <a:p>
                      <a:r>
                        <a:rPr lang="en-GB" dirty="0" smtClean="0"/>
                        <a:t>        </a:t>
                      </a:r>
                      <a:r>
                        <a:rPr lang="en-GB" altLang="zh-TW" sz="1800" kern="1200" dirty="0" smtClean="0">
                          <a:solidFill>
                            <a:schemeClr val="tx1"/>
                          </a:solidFill>
                          <a:latin typeface="Arial" pitchFamily="34" charset="0"/>
                          <a:ea typeface="+mn-ea"/>
                          <a:cs typeface="Arial" pitchFamily="34" charset="0"/>
                        </a:rPr>
                        <a:t>Rent </a:t>
                      </a:r>
                    </a:p>
                  </a:txBody>
                  <a:tcPr/>
                </a:tc>
                <a:tc>
                  <a:txBody>
                    <a:bodyPr/>
                    <a:lstStyle/>
                    <a:p>
                      <a:r>
                        <a:rPr lang="en-GB" altLang="zh-TW" sz="1800" kern="1200" dirty="0" smtClean="0">
                          <a:solidFill>
                            <a:schemeClr val="tx1"/>
                          </a:solidFill>
                          <a:latin typeface="Arial" pitchFamily="34" charset="0"/>
                          <a:ea typeface="+mn-ea"/>
                          <a:cs typeface="Arial" pitchFamily="34" charset="0"/>
                        </a:rPr>
                        <a:t>$5,000</a:t>
                      </a:r>
                    </a:p>
                  </a:txBody>
                  <a:tcPr/>
                </a:tc>
              </a:tr>
              <a:tr h="370840">
                <a:tc>
                  <a:txBody>
                    <a:bodyPr/>
                    <a:lstStyle/>
                    <a:p>
                      <a:r>
                        <a:rPr lang="en-GB" altLang="zh-TW" sz="1800" kern="1200" dirty="0" smtClean="0">
                          <a:solidFill>
                            <a:schemeClr val="tx1"/>
                          </a:solidFill>
                          <a:latin typeface="Arial" pitchFamily="34" charset="0"/>
                          <a:ea typeface="+mn-ea"/>
                          <a:cs typeface="Arial" pitchFamily="34" charset="0"/>
                        </a:rPr>
                        <a:t>       Household and utilities</a:t>
                      </a:r>
                    </a:p>
                  </a:txBody>
                  <a:tcPr/>
                </a:tc>
                <a:tc>
                  <a:txBody>
                    <a:bodyPr/>
                    <a:lstStyle/>
                    <a:p>
                      <a:r>
                        <a:rPr lang="en-GB" altLang="zh-TW" sz="1800" kern="1200" dirty="0" smtClean="0">
                          <a:solidFill>
                            <a:schemeClr val="tx1"/>
                          </a:solidFill>
                          <a:latin typeface="Arial" pitchFamily="34" charset="0"/>
                          <a:ea typeface="+mn-ea"/>
                          <a:cs typeface="Arial" pitchFamily="34" charset="0"/>
                        </a:rPr>
                        <a:t>$1,000</a:t>
                      </a: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Food and drink</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$3,500</a:t>
                      </a:r>
                      <a:endParaRPr lang="en-GB" dirty="0">
                        <a:latin typeface="Arial" pitchFamily="34" charset="0"/>
                        <a:cs typeface="Arial" pitchFamily="34" charset="0"/>
                      </a:endParaRP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Transport  </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$400</a:t>
                      </a:r>
                      <a:endParaRPr lang="en-GB" dirty="0">
                        <a:latin typeface="Arial" pitchFamily="34" charset="0"/>
                        <a:cs typeface="Arial" pitchFamily="34" charset="0"/>
                      </a:endParaRP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Shopping</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$3,500</a:t>
                      </a:r>
                      <a:endParaRPr lang="en-GB" dirty="0">
                        <a:latin typeface="Arial" pitchFamily="34" charset="0"/>
                        <a:cs typeface="Arial" pitchFamily="34" charset="0"/>
                      </a:endParaRP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Mobile</a:t>
                      </a:r>
                      <a:r>
                        <a:rPr lang="en-GB" altLang="zh-TW" baseline="0" dirty="0" smtClean="0">
                          <a:latin typeface="Arial" pitchFamily="34" charset="0"/>
                          <a:cs typeface="Arial" pitchFamily="34" charset="0"/>
                        </a:rPr>
                        <a:t> phone plan</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$200</a:t>
                      </a:r>
                      <a:endParaRPr lang="en-GB" dirty="0">
                        <a:latin typeface="Arial" pitchFamily="34" charset="0"/>
                        <a:cs typeface="Arial" pitchFamily="34" charset="0"/>
                      </a:endParaRPr>
                    </a:p>
                  </a:txBody>
                  <a:tcPr/>
                </a:tc>
              </a:tr>
              <a:tr h="370840">
                <a:tc>
                  <a:txBody>
                    <a:bodyPr/>
                    <a:lstStyle/>
                    <a:p>
                      <a:pPr algn="l"/>
                      <a:r>
                        <a:rPr lang="zh-TW" altLang="en-US" dirty="0" smtClean="0">
                          <a:latin typeface="Arial" pitchFamily="34" charset="0"/>
                          <a:cs typeface="Arial" pitchFamily="34" charset="0"/>
                        </a:rPr>
                        <a:t>　　</a:t>
                      </a:r>
                      <a:r>
                        <a:rPr lang="en-GB" altLang="zh-TW" dirty="0" smtClean="0">
                          <a:latin typeface="Arial" pitchFamily="34" charset="0"/>
                          <a:cs typeface="Arial" pitchFamily="34" charset="0"/>
                        </a:rPr>
                        <a:t>MPF</a:t>
                      </a:r>
                      <a:endParaRPr lang="en-GB" dirty="0">
                        <a:latin typeface="Arial" pitchFamily="34" charset="0"/>
                        <a:cs typeface="Arial" pitchFamily="34" charset="0"/>
                      </a:endParaRPr>
                    </a:p>
                  </a:txBody>
                  <a:tcPr/>
                </a:tc>
                <a:tc>
                  <a:txBody>
                    <a:bodyPr/>
                    <a:lstStyle/>
                    <a:p>
                      <a:pPr algn="l"/>
                      <a:r>
                        <a:rPr lang="en-US" altLang="zh-TW" dirty="0" smtClean="0">
                          <a:latin typeface="Arial" pitchFamily="34" charset="0"/>
                          <a:cs typeface="Arial" pitchFamily="34" charset="0"/>
                        </a:rPr>
                        <a:t>$900</a:t>
                      </a:r>
                    </a:p>
                  </a:txBody>
                  <a:tcPr/>
                </a:tc>
              </a:tr>
              <a:tr h="370840">
                <a:tc>
                  <a:txBody>
                    <a:bodyPr/>
                    <a:lstStyle/>
                    <a:p>
                      <a:pPr algn="l"/>
                      <a:r>
                        <a:rPr lang="zh-TW" altLang="en-US" b="1" dirty="0" smtClean="0">
                          <a:solidFill>
                            <a:srgbClr val="FF0000"/>
                          </a:solidFill>
                          <a:latin typeface="Arial" pitchFamily="34" charset="0"/>
                          <a:cs typeface="Arial" pitchFamily="34" charset="0"/>
                        </a:rPr>
                        <a:t>        </a:t>
                      </a:r>
                      <a:r>
                        <a:rPr lang="zh-TW" altLang="en-US" b="1" dirty="0" smtClean="0">
                          <a:solidFill>
                            <a:schemeClr val="tx1"/>
                          </a:solidFill>
                          <a:latin typeface="Arial" pitchFamily="34" charset="0"/>
                          <a:cs typeface="Arial" pitchFamily="34" charset="0"/>
                        </a:rPr>
                        <a:t> </a:t>
                      </a:r>
                      <a:r>
                        <a:rPr lang="en-GB" altLang="zh-TW" b="1" dirty="0" smtClean="0">
                          <a:solidFill>
                            <a:schemeClr val="tx1"/>
                          </a:solidFill>
                          <a:latin typeface="Arial" pitchFamily="34" charset="0"/>
                          <a:cs typeface="Arial" pitchFamily="34" charset="0"/>
                        </a:rPr>
                        <a:t>Total</a:t>
                      </a:r>
                      <a:endParaRPr lang="en-GB" b="1" dirty="0">
                        <a:solidFill>
                          <a:schemeClr val="tx1"/>
                        </a:solidFill>
                        <a:latin typeface="Arial" pitchFamily="34" charset="0"/>
                        <a:cs typeface="Arial" pitchFamily="34" charset="0"/>
                      </a:endParaRPr>
                    </a:p>
                  </a:txBody>
                  <a:tcPr/>
                </a:tc>
                <a:tc>
                  <a:txBody>
                    <a:bodyPr/>
                    <a:lstStyle/>
                    <a:p>
                      <a:pPr algn="l"/>
                      <a:r>
                        <a:rPr lang="en-US" altLang="zh-TW" b="1" dirty="0" smtClean="0">
                          <a:solidFill>
                            <a:schemeClr val="tx1"/>
                          </a:solidFill>
                          <a:latin typeface="Arial" pitchFamily="34" charset="0"/>
                          <a:cs typeface="Arial" pitchFamily="34" charset="0"/>
                        </a:rPr>
                        <a:t>$14,500</a:t>
                      </a:r>
                      <a:endParaRPr lang="en-GB" b="1" dirty="0">
                        <a:solidFill>
                          <a:schemeClr val="tx1"/>
                        </a:solidFill>
                        <a:latin typeface="Arial" pitchFamily="34" charset="0"/>
                        <a:cs typeface="Arial" pitchFamily="34" charset="0"/>
                      </a:endParaRPr>
                    </a:p>
                  </a:txBody>
                  <a:tcPr/>
                </a:tc>
              </a:tr>
              <a:tr h="370840">
                <a:tc>
                  <a:txBody>
                    <a:bodyPr/>
                    <a:lstStyle/>
                    <a:p>
                      <a:pPr algn="l"/>
                      <a:r>
                        <a:rPr lang="en-GB" b="1" dirty="0" smtClean="0">
                          <a:solidFill>
                            <a:schemeClr val="tx1"/>
                          </a:solidFill>
                          <a:latin typeface="Arial" pitchFamily="34" charset="0"/>
                          <a:cs typeface="Arial" pitchFamily="34" charset="0"/>
                        </a:rPr>
                        <a:t>Cash</a:t>
                      </a:r>
                      <a:r>
                        <a:rPr lang="en-GB" b="1" baseline="0" dirty="0" smtClean="0">
                          <a:solidFill>
                            <a:schemeClr val="tx1"/>
                          </a:solidFill>
                          <a:latin typeface="Arial" pitchFamily="34" charset="0"/>
                          <a:cs typeface="Arial" pitchFamily="34" charset="0"/>
                        </a:rPr>
                        <a:t> flow</a:t>
                      </a:r>
                      <a:endParaRPr lang="en-GB" b="1" dirty="0">
                        <a:solidFill>
                          <a:schemeClr val="tx1"/>
                        </a:solidFill>
                        <a:latin typeface="Arial" pitchFamily="34" charset="0"/>
                        <a:cs typeface="Arial" pitchFamily="34" charset="0"/>
                      </a:endParaRPr>
                    </a:p>
                  </a:txBody>
                  <a:tcPr/>
                </a:tc>
                <a:tc>
                  <a:txBody>
                    <a:bodyPr/>
                    <a:lstStyle/>
                    <a:p>
                      <a:pPr algn="l"/>
                      <a:r>
                        <a:rPr lang="en-US" altLang="zh-TW" b="1" dirty="0" smtClean="0">
                          <a:solidFill>
                            <a:schemeClr val="accent5">
                              <a:lumMod val="75000"/>
                            </a:schemeClr>
                          </a:solidFill>
                          <a:latin typeface="Arial" pitchFamily="34" charset="0"/>
                          <a:cs typeface="Arial" pitchFamily="34" charset="0"/>
                        </a:rPr>
                        <a:t>$5,500</a:t>
                      </a:r>
                      <a:endParaRPr lang="en-GB" b="1" dirty="0">
                        <a:solidFill>
                          <a:schemeClr val="accent5">
                            <a:lumMod val="75000"/>
                          </a:schemeClr>
                        </a:solidFill>
                        <a:latin typeface="Arial" pitchFamily="34" charset="0"/>
                        <a:cs typeface="Arial" pitchFamily="34" charset="0"/>
                      </a:endParaRPr>
                    </a:p>
                  </a:txBody>
                  <a:tcPr/>
                </a:tc>
              </a:tr>
            </a:tbl>
          </a:graphicData>
        </a:graphic>
      </p:graphicFrame>
      <p:sp>
        <p:nvSpPr>
          <p:cNvPr id="4" name="Rectangle 3"/>
          <p:cNvSpPr/>
          <p:nvPr/>
        </p:nvSpPr>
        <p:spPr>
          <a:xfrm>
            <a:off x="4953000" y="25908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953000" y="37338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953000" y="41148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953000" y="44958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74806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7"/>
          <p:cNvSpPr>
            <a:spLocks noGrp="1" noChangeArrowheads="1"/>
          </p:cNvSpPr>
          <p:nvPr>
            <p:ph type="title"/>
          </p:nvPr>
        </p:nvSpPr>
        <p:spPr>
          <a:xfrm>
            <a:off x="685800" y="381000"/>
            <a:ext cx="7696200" cy="914400"/>
          </a:xfrm>
        </p:spPr>
        <p:txBody>
          <a:bodyPr/>
          <a:lstStyle/>
          <a:p>
            <a:pPr algn="l" eaLnBrk="1" hangingPunct="1"/>
            <a:r>
              <a:rPr lang="en-US" altLang="zh-TW" sz="2800" b="1" dirty="0" smtClean="0">
                <a:solidFill>
                  <a:srgbClr val="163072"/>
                </a:solidFill>
                <a:ea typeface="+mj-ea"/>
                <a:cs typeface="Arial" pitchFamily="34" charset="0"/>
              </a:rPr>
              <a:t>Contents</a:t>
            </a:r>
            <a:endParaRPr lang="zh-TW" altLang="en-GB" sz="2800" b="1" dirty="0" smtClean="0">
              <a:solidFill>
                <a:srgbClr val="163072"/>
              </a:solidFill>
              <a:ea typeface="+mj-ea"/>
              <a:cs typeface="Arial" pitchFamily="34" charset="0"/>
            </a:endParaRPr>
          </a:p>
        </p:txBody>
      </p:sp>
      <p:sp>
        <p:nvSpPr>
          <p:cNvPr id="6147" name="Rectangle 30"/>
          <p:cNvSpPr>
            <a:spLocks noGrp="1" noChangeArrowheads="1"/>
          </p:cNvSpPr>
          <p:nvPr>
            <p:ph type="body" sz="half" idx="1"/>
          </p:nvPr>
        </p:nvSpPr>
        <p:spPr>
          <a:xfrm>
            <a:off x="685800" y="1295400"/>
            <a:ext cx="7702550" cy="2709863"/>
          </a:xfrm>
        </p:spPr>
        <p:txBody>
          <a:bodyPr>
            <a:normAutofit/>
          </a:bodyPr>
          <a:lstStyle/>
          <a:p>
            <a:pPr marL="355600" indent="-355600" eaLnBrk="1" hangingPunct="1">
              <a:buFont typeface="Wingdings" pitchFamily="2" charset="2"/>
              <a:buChar char="§"/>
            </a:pPr>
            <a:r>
              <a:rPr lang="en-US" altLang="zh-TW" sz="2200" b="1" dirty="0" smtClean="0"/>
              <a:t>What is financial planning?</a:t>
            </a:r>
          </a:p>
          <a:p>
            <a:pPr marL="355600" indent="-355600" eaLnBrk="1" hangingPunct="1">
              <a:buFont typeface="Wingdings" pitchFamily="2" charset="2"/>
              <a:buChar char="§"/>
            </a:pPr>
            <a:r>
              <a:rPr lang="en-US" altLang="zh-TW" sz="2200" b="1" dirty="0" smtClean="0"/>
              <a:t>The financial planning process</a:t>
            </a:r>
          </a:p>
          <a:p>
            <a:pPr marL="355600" indent="-355600" eaLnBrk="1" hangingPunct="1">
              <a:buFont typeface="Wingdings" pitchFamily="2" charset="2"/>
              <a:buChar char="§"/>
            </a:pPr>
            <a:r>
              <a:rPr lang="en-GB" altLang="zh-TW" sz="2200" b="1" dirty="0" smtClean="0"/>
              <a:t>Financial planning at different life stages</a:t>
            </a:r>
          </a:p>
          <a:p>
            <a:pPr marL="355600" indent="-355600" eaLnBrk="1" hangingPunct="1">
              <a:buFont typeface="Wingdings" pitchFamily="2" charset="2"/>
              <a:buChar char="§"/>
            </a:pPr>
            <a:r>
              <a:rPr lang="en-GB" altLang="zh-TW" sz="2200" b="1" dirty="0" smtClean="0"/>
              <a:t>Case studies</a:t>
            </a:r>
          </a:p>
          <a:p>
            <a:pPr marL="355600" indent="-355600" eaLnBrk="1" hangingPunct="1">
              <a:buFont typeface="Wingdings" pitchFamily="2" charset="2"/>
              <a:buChar char="§"/>
            </a:pPr>
            <a:r>
              <a:rPr lang="en-GB" altLang="zh-TW" sz="2200" b="1" dirty="0" smtClean="0"/>
              <a:t>Q&amp;A</a:t>
            </a:r>
          </a:p>
          <a:p>
            <a:pPr marL="355600" indent="-355600" eaLnBrk="1" hangingPunct="1">
              <a:buFont typeface="Wingdings" pitchFamily="2" charset="2"/>
              <a:buChar char="§"/>
            </a:pPr>
            <a:endParaRPr lang="en-US" altLang="zh-TW" sz="2200" b="1" dirty="0" smtClean="0"/>
          </a:p>
          <a:p>
            <a:pPr marL="355600" indent="-355600" eaLnBrk="1" hangingPunct="1">
              <a:buFont typeface="Wingdings" pitchFamily="2" charset="2"/>
              <a:buChar char="§"/>
            </a:pPr>
            <a:endParaRPr lang="en-US" altLang="zh-TW" sz="2200" b="1" dirty="0" smtClean="0"/>
          </a:p>
        </p:txBody>
      </p:sp>
      <p:pic>
        <p:nvPicPr>
          <p:cNvPr id="4" name="Picture 3" descr="L:\IEC\Outreach\IE seminar\Public Talks\ABC of investing\Web promotion page\ABC-investment-01-$.jpg"/>
          <p:cNvPicPr/>
          <p:nvPr/>
        </p:nvPicPr>
        <p:blipFill>
          <a:blip r:embed="rId3" cstate="print"/>
          <a:srcRect/>
          <a:stretch>
            <a:fillRect/>
          </a:stretch>
        </p:blipFill>
        <p:spPr bwMode="auto">
          <a:xfrm>
            <a:off x="5486400" y="4419600"/>
            <a:ext cx="2655820" cy="1759996"/>
          </a:xfrm>
          <a:prstGeom prst="rect">
            <a:avLst/>
          </a:prstGeom>
          <a:noFill/>
          <a:ln w="9525">
            <a:noFill/>
            <a:miter lim="800000"/>
            <a:headEnd/>
            <a:tailEnd/>
          </a:ln>
        </p:spPr>
      </p:pic>
    </p:spTree>
    <p:extLst>
      <p:ext uri="{BB962C8B-B14F-4D97-AF65-F5344CB8AC3E}">
        <p14:creationId xmlns:p14="http://schemas.microsoft.com/office/powerpoint/2010/main" val="287025492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GB" altLang="zh-TW" dirty="0" smtClean="0"/>
              <a:t>The pyramid of wealth management</a:t>
            </a:r>
            <a:endParaRPr lang="en-GB" dirty="0"/>
          </a:p>
        </p:txBody>
      </p:sp>
      <p:sp>
        <p:nvSpPr>
          <p:cNvPr id="4" name="Slide Number Placeholder 3"/>
          <p:cNvSpPr>
            <a:spLocks noGrp="1"/>
          </p:cNvSpPr>
          <p:nvPr>
            <p:ph type="sldNum" sz="quarter" idx="12"/>
          </p:nvPr>
        </p:nvSpPr>
        <p:spPr/>
        <p:txBody>
          <a:bodyPr/>
          <a:lstStyle/>
          <a:p>
            <a:fld id="{B8538D78-C496-4BCB-8016-6BD8DCDBF83A}" type="slidenum">
              <a:rPr lang="en-GB" smtClean="0"/>
              <a:pPr/>
              <a:t>30</a:t>
            </a:fld>
            <a:endParaRPr lang="en-GB"/>
          </a:p>
        </p:txBody>
      </p:sp>
      <p:graphicFrame>
        <p:nvGraphicFramePr>
          <p:cNvPr id="5" name="Content Placeholder 4"/>
          <p:cNvGraphicFramePr>
            <a:graphicFrameLocks noGrp="1"/>
          </p:cNvGraphicFramePr>
          <p:nvPr>
            <p:ph idx="1"/>
          </p:nvPr>
        </p:nvGraphicFramePr>
        <p:xfrm>
          <a:off x="683568" y="1268760"/>
          <a:ext cx="7643192"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ular Callout 8"/>
          <p:cNvSpPr/>
          <p:nvPr/>
        </p:nvSpPr>
        <p:spPr>
          <a:xfrm>
            <a:off x="6324600" y="4338464"/>
            <a:ext cx="2639888" cy="1224136"/>
          </a:xfrm>
          <a:prstGeom prst="wedgeRectCallout">
            <a:avLst>
              <a:gd name="adj1" fmla="val -76663"/>
              <a:gd name="adj2" fmla="val 32147"/>
            </a:avLst>
          </a:prstGeom>
          <a:solidFill>
            <a:schemeClr val="accent1">
              <a:lumMod val="75000"/>
              <a:alpha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Font typeface="Arial" pitchFamily="34" charset="0"/>
              <a:buChar char="•"/>
            </a:pPr>
            <a:r>
              <a:rPr lang="en-GB" altLang="zh-TW" sz="2000" b="1" dirty="0" smtClean="0">
                <a:latin typeface="Arial" pitchFamily="34" charset="0"/>
                <a:cs typeface="Arial" pitchFamily="34" charset="0"/>
              </a:rPr>
              <a:t>Emergency fund</a:t>
            </a:r>
            <a:endParaRPr lang="en-US" altLang="zh-TW" sz="2000" b="1" dirty="0" smtClean="0">
              <a:latin typeface="Arial" pitchFamily="34" charset="0"/>
              <a:cs typeface="Arial" pitchFamily="34" charset="0"/>
            </a:endParaRPr>
          </a:p>
          <a:p>
            <a:pPr marL="176213" indent="-176213">
              <a:buFont typeface="Arial" pitchFamily="34" charset="0"/>
              <a:buChar char="•"/>
            </a:pPr>
            <a:r>
              <a:rPr lang="en-GB" altLang="zh-TW" sz="2000" b="1" dirty="0" smtClean="0">
                <a:latin typeface="Arial" pitchFamily="34" charset="0"/>
                <a:cs typeface="Arial" pitchFamily="34" charset="0"/>
              </a:rPr>
              <a:t>Debt management</a:t>
            </a:r>
            <a:endParaRPr lang="en-US" altLang="zh-TW" sz="2000" b="1" dirty="0" smtClean="0">
              <a:latin typeface="Arial" pitchFamily="34" charset="0"/>
              <a:cs typeface="Arial" pitchFamily="34" charset="0"/>
            </a:endParaRPr>
          </a:p>
          <a:p>
            <a:pPr marL="176213" indent="-176213">
              <a:buFont typeface="Arial" pitchFamily="34" charset="0"/>
              <a:buChar char="•"/>
            </a:pPr>
            <a:r>
              <a:rPr lang="en-GB" sz="2000" b="1" dirty="0" smtClean="0">
                <a:latin typeface="Arial" pitchFamily="34" charset="0"/>
                <a:cs typeface="Arial" pitchFamily="34" charset="0"/>
              </a:rPr>
              <a:t>Insurance</a:t>
            </a:r>
            <a:endParaRPr lang="en-GB" sz="2000" b="1" dirty="0">
              <a:latin typeface="Arial" pitchFamily="34" charset="0"/>
              <a:cs typeface="Arial" pitchFamily="34" charset="0"/>
            </a:endParaRPr>
          </a:p>
        </p:txBody>
      </p:sp>
      <p:sp>
        <p:nvSpPr>
          <p:cNvPr id="10" name="Rectangular Callout 9"/>
          <p:cNvSpPr/>
          <p:nvPr/>
        </p:nvSpPr>
        <p:spPr>
          <a:xfrm>
            <a:off x="914400" y="2971800"/>
            <a:ext cx="1805880" cy="1224136"/>
          </a:xfrm>
          <a:prstGeom prst="wedgeRectCallout">
            <a:avLst>
              <a:gd name="adj1" fmla="val 91315"/>
              <a:gd name="adj2" fmla="val 23706"/>
            </a:avLst>
          </a:prstGeom>
          <a:solidFill>
            <a:schemeClr val="accent1">
              <a:lumMod val="75000"/>
              <a:alpha val="7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Font typeface="Arial" pitchFamily="34" charset="0"/>
              <a:buChar char="•"/>
            </a:pPr>
            <a:r>
              <a:rPr lang="en-GB" altLang="zh-TW" sz="2000" b="1" dirty="0" smtClean="0">
                <a:latin typeface="Arial" pitchFamily="34" charset="0"/>
                <a:cs typeface="Arial" pitchFamily="34" charset="0"/>
              </a:rPr>
              <a:t>Saving</a:t>
            </a:r>
          </a:p>
          <a:p>
            <a:pPr marL="176213" indent="-176213">
              <a:buFont typeface="Arial" pitchFamily="34" charset="0"/>
              <a:buChar char="•"/>
            </a:pPr>
            <a:r>
              <a:rPr lang="en-GB" altLang="zh-TW" sz="2000" b="1" dirty="0" smtClean="0">
                <a:latin typeface="Arial" pitchFamily="34" charset="0"/>
                <a:cs typeface="Arial" pitchFamily="34" charset="0"/>
              </a:rPr>
              <a:t>Investment</a:t>
            </a:r>
            <a:endParaRPr lang="zh-TW" altLang="en-US" sz="2000" b="1" dirty="0" smtClean="0">
              <a:latin typeface="Arial" pitchFamily="34" charset="0"/>
              <a:cs typeface="Arial" pitchFamily="34" charset="0"/>
            </a:endParaRPr>
          </a:p>
        </p:txBody>
      </p:sp>
      <p:sp>
        <p:nvSpPr>
          <p:cNvPr id="11" name="Rectangular Callout 10"/>
          <p:cNvSpPr/>
          <p:nvPr/>
        </p:nvSpPr>
        <p:spPr>
          <a:xfrm>
            <a:off x="6172200" y="1676400"/>
            <a:ext cx="2312640" cy="1224136"/>
          </a:xfrm>
          <a:prstGeom prst="wedgeRectCallout">
            <a:avLst>
              <a:gd name="adj1" fmla="val -88093"/>
              <a:gd name="adj2" fmla="val 23149"/>
            </a:avLst>
          </a:prstGeom>
          <a:solidFill>
            <a:schemeClr val="accent1">
              <a:lumMod val="75000"/>
              <a:alpha val="6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Font typeface="Arial" pitchFamily="34" charset="0"/>
              <a:buChar char="•"/>
            </a:pPr>
            <a:r>
              <a:rPr lang="en-GB" altLang="zh-TW" sz="2000" b="1" dirty="0" smtClean="0">
                <a:latin typeface="Arial" pitchFamily="34" charset="0"/>
                <a:cs typeface="Arial" pitchFamily="34" charset="0"/>
              </a:rPr>
              <a:t>Estate planning</a:t>
            </a:r>
            <a:endParaRPr lang="en-US" altLang="zh-TW" sz="2000" b="1" dirty="0" smtClean="0">
              <a:latin typeface="Arial" pitchFamily="34" charset="0"/>
              <a:cs typeface="Arial" pitchFamily="34" charset="0"/>
            </a:endParaRPr>
          </a:p>
          <a:p>
            <a:pPr marL="176213" indent="-176213">
              <a:buFont typeface="Arial" pitchFamily="34" charset="0"/>
              <a:buChar char="•"/>
            </a:pPr>
            <a:r>
              <a:rPr lang="en-GB" sz="2000" b="1" dirty="0" smtClean="0">
                <a:latin typeface="Arial" pitchFamily="34" charset="0"/>
                <a:cs typeface="Arial" pitchFamily="34" charset="0"/>
              </a:rPr>
              <a:t>Donation</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3405424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sz="3100" b="1" dirty="0" smtClean="0">
                <a:solidFill>
                  <a:srgbClr val="163072"/>
                </a:solidFill>
                <a:latin typeface="Arial" pitchFamily="34" charset="0"/>
                <a:ea typeface="+mj-ea"/>
                <a:cs typeface="Arial" pitchFamily="34" charset="0"/>
              </a:rPr>
              <a:t>Case 1: Young single – Jason </a:t>
            </a:r>
            <a:endParaRPr kumimoji="0" lang="en-GB" altLang="zh-TW" sz="3100"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sp>
        <p:nvSpPr>
          <p:cNvPr id="4" name="Content Placeholder 2"/>
          <p:cNvSpPr>
            <a:spLocks noGrp="1"/>
          </p:cNvSpPr>
          <p:nvPr>
            <p:ph idx="1"/>
          </p:nvPr>
        </p:nvSpPr>
        <p:spPr>
          <a:xfrm>
            <a:off x="685800" y="1543050"/>
            <a:ext cx="7696200" cy="4400550"/>
          </a:xfrm>
        </p:spPr>
        <p:txBody>
          <a:bodyPr>
            <a:normAutofit/>
          </a:bodyPr>
          <a:lstStyle/>
          <a:p>
            <a:pPr marL="319088" indent="-358775">
              <a:buFont typeface="Wingdings" pitchFamily="2" charset="2"/>
              <a:buChar char="§"/>
            </a:pPr>
            <a:r>
              <a:rPr lang="en-GB" altLang="zh-TW" sz="2000" dirty="0" smtClean="0">
                <a:latin typeface="Arial" pitchFamily="34" charset="0"/>
                <a:ea typeface="新細明體" pitchFamily="18" charset="-120"/>
                <a:cs typeface="Arial" pitchFamily="34" charset="0"/>
              </a:rPr>
              <a:t>Prioritise goals</a:t>
            </a:r>
          </a:p>
          <a:p>
            <a:pPr marL="319088" indent="-358775">
              <a:buFont typeface="Wingdings" pitchFamily="2" charset="2"/>
              <a:buChar char="§"/>
            </a:pPr>
            <a:r>
              <a:rPr lang="en-GB" altLang="zh-TW" sz="2000" dirty="0" smtClean="0">
                <a:latin typeface="Arial" pitchFamily="34" charset="0"/>
                <a:ea typeface="新細明體" pitchFamily="18" charset="-120"/>
                <a:cs typeface="Arial" pitchFamily="34" charset="0"/>
              </a:rPr>
              <a:t>Higher priority: </a:t>
            </a:r>
          </a:p>
          <a:p>
            <a:pPr marL="719138" lvl="1" indent="-358775">
              <a:buFont typeface="Wingdings" pitchFamily="2" charset="2"/>
              <a:buChar char="§"/>
            </a:pPr>
            <a:r>
              <a:rPr lang="en-GB" altLang="zh-TW" sz="2000" dirty="0" smtClean="0">
                <a:latin typeface="Arial" pitchFamily="34" charset="0"/>
                <a:ea typeface="新細明體" pitchFamily="18" charset="-120"/>
                <a:cs typeface="Arial" pitchFamily="34" charset="0"/>
              </a:rPr>
              <a:t>Reserve emergency fund</a:t>
            </a:r>
          </a:p>
          <a:p>
            <a:pPr marL="719138" lvl="1" indent="-358775">
              <a:buFont typeface="Wingdings" pitchFamily="2" charset="2"/>
              <a:buChar char="§"/>
            </a:pPr>
            <a:r>
              <a:rPr lang="en-GB" altLang="zh-TW" sz="2000" dirty="0" smtClean="0">
                <a:latin typeface="Arial" pitchFamily="34" charset="0"/>
                <a:ea typeface="新細明體" pitchFamily="18" charset="-120"/>
                <a:cs typeface="Arial" pitchFamily="34" charset="0"/>
              </a:rPr>
              <a:t>Save for tax payment</a:t>
            </a:r>
          </a:p>
          <a:p>
            <a:pPr marL="719138" lvl="1" indent="-358775">
              <a:buFont typeface="Wingdings" pitchFamily="2" charset="2"/>
              <a:buChar char="§"/>
            </a:pPr>
            <a:r>
              <a:rPr lang="en-GB" altLang="zh-TW" sz="2000" dirty="0" smtClean="0">
                <a:latin typeface="Arial" pitchFamily="34" charset="0"/>
                <a:ea typeface="新細明體" pitchFamily="18" charset="-120"/>
                <a:cs typeface="Arial" pitchFamily="34" charset="0"/>
              </a:rPr>
              <a:t>Take out insurance plan </a:t>
            </a:r>
          </a:p>
          <a:p>
            <a:pPr marL="319088" indent="-358775">
              <a:buFont typeface="Wingdings" pitchFamily="2" charset="2"/>
              <a:buChar char="§"/>
            </a:pPr>
            <a:r>
              <a:rPr lang="en-GB" altLang="zh-TW" sz="2000" dirty="0" smtClean="0">
                <a:latin typeface="Arial" pitchFamily="34" charset="0"/>
                <a:ea typeface="新細明體" pitchFamily="18" charset="-120"/>
                <a:cs typeface="Arial" pitchFamily="34" charset="0"/>
              </a:rPr>
              <a:t>Lower priority:</a:t>
            </a:r>
          </a:p>
          <a:p>
            <a:pPr marL="719138" lvl="1" indent="-358775">
              <a:buFont typeface="Wingdings" pitchFamily="2" charset="2"/>
              <a:buChar char="§"/>
            </a:pPr>
            <a:r>
              <a:rPr lang="en-GB" altLang="zh-TW" sz="2000" dirty="0" smtClean="0">
                <a:latin typeface="Arial" pitchFamily="34" charset="0"/>
                <a:ea typeface="新細明體" pitchFamily="18" charset="-120"/>
                <a:cs typeface="Arial" pitchFamily="34" charset="0"/>
              </a:rPr>
              <a:t>Learn how to drive in 2015</a:t>
            </a:r>
          </a:p>
          <a:p>
            <a:pPr marL="1079500" lvl="2" indent="-358775" eaLnBrk="1" hangingPunct="1">
              <a:buFont typeface="Wingdings" pitchFamily="2" charset="2"/>
              <a:buNone/>
            </a:pPr>
            <a:endParaRPr lang="en-GB" altLang="zh-TW" sz="2000" dirty="0" smtClean="0"/>
          </a:p>
          <a:p>
            <a:pPr eaLnBrk="1" hangingPunct="1">
              <a:buFont typeface="Wingdings" pitchFamily="2" charset="2"/>
              <a:buNone/>
            </a:pPr>
            <a:endParaRPr lang="en-GB" altLang="zh-TW" sz="2000" dirty="0" smtClean="0"/>
          </a:p>
          <a:p>
            <a:pPr eaLnBrk="1" hangingPunct="1"/>
            <a:endParaRPr lang="en-GB" altLang="zh-TW" sz="2000" dirty="0" smtClean="0"/>
          </a:p>
          <a:p>
            <a:pPr marL="719138" lvl="1" indent="-358775" eaLnBrk="1" hangingPunct="1"/>
            <a:endParaRPr lang="en-GB" altLang="zh-TW" sz="2000" dirty="0" smtClean="0"/>
          </a:p>
          <a:p>
            <a:pPr marL="719138" lvl="1" indent="-358775" eaLnBrk="1" hangingPunct="1"/>
            <a:endParaRPr lang="en-GB" altLang="zh-TW" sz="2000" dirty="0" smtClean="0"/>
          </a:p>
          <a:p>
            <a:pPr marL="719138" lvl="1" indent="-358775" eaLnBrk="1" hangingPunct="1"/>
            <a:endParaRPr lang="en-GB" altLang="zh-TW" sz="2000" dirty="0" smtClean="0"/>
          </a:p>
        </p:txBody>
      </p:sp>
    </p:spTree>
    <p:extLst>
      <p:ext uri="{BB962C8B-B14F-4D97-AF65-F5344CB8AC3E}">
        <p14:creationId xmlns:p14="http://schemas.microsoft.com/office/powerpoint/2010/main" val="17635194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GB" altLang="zh-TW" sz="3100" b="1" dirty="0" smtClean="0">
                <a:solidFill>
                  <a:srgbClr val="163072"/>
                </a:solidFill>
                <a:latin typeface="Arial" pitchFamily="34" charset="0"/>
                <a:ea typeface="+mj-ea"/>
                <a:cs typeface="Arial" pitchFamily="34" charset="0"/>
              </a:rPr>
              <a:t>How much does each of the goals cost?</a:t>
            </a:r>
          </a:p>
        </p:txBody>
      </p:sp>
      <p:sp>
        <p:nvSpPr>
          <p:cNvPr id="4" name="Content Placeholder 2"/>
          <p:cNvSpPr>
            <a:spLocks noGrp="1"/>
          </p:cNvSpPr>
          <p:nvPr>
            <p:ph idx="1"/>
          </p:nvPr>
        </p:nvSpPr>
        <p:spPr>
          <a:xfrm>
            <a:off x="685800" y="1543050"/>
            <a:ext cx="7696200" cy="4400550"/>
          </a:xfrm>
        </p:spPr>
        <p:txBody>
          <a:bodyPr>
            <a:normAutofit/>
          </a:bodyPr>
          <a:lstStyle/>
          <a:p>
            <a:pPr marL="342900" lvl="1" indent="-342900">
              <a:buNone/>
            </a:pPr>
            <a:r>
              <a:rPr lang="en-GB" altLang="zh-TW" sz="2000" b="1" dirty="0" smtClean="0">
                <a:latin typeface="Arial" pitchFamily="34" charset="0"/>
                <a:ea typeface="新細明體" pitchFamily="18" charset="-120"/>
                <a:cs typeface="Arial" pitchFamily="34" charset="0"/>
              </a:rPr>
              <a:t>Goal 1: Save for salaries tax payment</a:t>
            </a:r>
          </a:p>
          <a:p>
            <a:pPr marL="342900" lvl="1" indent="-342900">
              <a:buFont typeface="Wingdings" pitchFamily="2" charset="2"/>
              <a:buChar char="§"/>
            </a:pPr>
            <a:r>
              <a:rPr lang="en-GB" altLang="zh-TW" sz="2000" dirty="0" smtClean="0">
                <a:latin typeface="Arial" pitchFamily="34" charset="0"/>
                <a:ea typeface="新細明體" pitchFamily="18" charset="-120"/>
                <a:cs typeface="Arial" pitchFamily="34" charset="0"/>
              </a:rPr>
              <a:t>2014/15 tax payment: $6,960</a:t>
            </a:r>
          </a:p>
          <a:p>
            <a:pPr marL="342900" lvl="1" indent="-342900">
              <a:buFont typeface="Wingdings" pitchFamily="2" charset="2"/>
              <a:buChar char="§"/>
            </a:pPr>
            <a:r>
              <a:rPr lang="en-GB" altLang="zh-TW" sz="2000" dirty="0" smtClean="0">
                <a:latin typeface="Arial" pitchFamily="34" charset="0"/>
                <a:ea typeface="新細明體" pitchFamily="18" charset="-120"/>
                <a:cs typeface="Arial" pitchFamily="34" charset="0"/>
              </a:rPr>
              <a:t>Set aside $600/month</a:t>
            </a:r>
          </a:p>
          <a:p>
            <a:pPr marL="742950" lvl="2" indent="-342900">
              <a:buFont typeface="Wingdings" pitchFamily="2" charset="2"/>
              <a:buChar char="§"/>
            </a:pPr>
            <a:r>
              <a:rPr lang="en-GB" altLang="zh-TW" sz="2000" dirty="0" smtClean="0">
                <a:latin typeface="Arial" pitchFamily="34" charset="0"/>
                <a:ea typeface="新細明體" pitchFamily="18" charset="-120"/>
                <a:cs typeface="Arial" pitchFamily="34" charset="0"/>
              </a:rPr>
              <a:t>Possible action: purchase Tax Reserve Certificates (TRCs) monthly through bank </a:t>
            </a:r>
            <a:r>
              <a:rPr lang="en-GB" altLang="zh-TW" sz="2000" dirty="0" err="1" smtClean="0">
                <a:latin typeface="Arial" pitchFamily="34" charset="0"/>
                <a:ea typeface="新細明體" pitchFamily="18" charset="-120"/>
                <a:cs typeface="Arial" pitchFamily="34" charset="0"/>
              </a:rPr>
              <a:t>autopay</a:t>
            </a:r>
            <a:r>
              <a:rPr lang="en-GB" altLang="zh-TW" sz="2000" dirty="0" smtClean="0">
                <a:latin typeface="Arial" pitchFamily="34" charset="0"/>
                <a:ea typeface="新細明體" pitchFamily="18" charset="-120"/>
                <a:cs typeface="Arial" pitchFamily="34" charset="0"/>
              </a:rPr>
              <a:t/>
            </a:r>
            <a:br>
              <a:rPr lang="en-GB" altLang="zh-TW" sz="2000" dirty="0" smtClean="0">
                <a:latin typeface="Arial" pitchFamily="34" charset="0"/>
                <a:ea typeface="新細明體" pitchFamily="18" charset="-120"/>
                <a:cs typeface="Arial" pitchFamily="34" charset="0"/>
              </a:rPr>
            </a:br>
            <a:endParaRPr lang="en-GB" altLang="zh-TW" sz="2000" dirty="0" smtClean="0">
              <a:latin typeface="Arial" pitchFamily="34" charset="0"/>
              <a:ea typeface="新細明體" pitchFamily="18" charset="-120"/>
              <a:cs typeface="Arial" pitchFamily="34" charset="0"/>
            </a:endParaRPr>
          </a:p>
          <a:p>
            <a:pPr marL="719138" lvl="1" indent="-358775" eaLnBrk="1" hangingPunct="1">
              <a:buNone/>
            </a:pPr>
            <a:endParaRPr lang="en-GB" altLang="zh-TW" sz="2000" dirty="0" smtClean="0"/>
          </a:p>
        </p:txBody>
      </p:sp>
    </p:spTree>
    <p:extLst>
      <p:ext uri="{BB962C8B-B14F-4D97-AF65-F5344CB8AC3E}">
        <p14:creationId xmlns:p14="http://schemas.microsoft.com/office/powerpoint/2010/main" val="32942782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GB" altLang="zh-TW" sz="3100" b="1" dirty="0" smtClean="0">
                <a:solidFill>
                  <a:srgbClr val="163072"/>
                </a:solidFill>
                <a:latin typeface="Arial" pitchFamily="34" charset="0"/>
                <a:ea typeface="+mj-ea"/>
                <a:cs typeface="Arial" pitchFamily="34" charset="0"/>
              </a:rPr>
              <a:t>How much does each of the goals cost?</a:t>
            </a:r>
          </a:p>
        </p:txBody>
      </p:sp>
      <p:sp>
        <p:nvSpPr>
          <p:cNvPr id="4" name="Content Placeholder 2"/>
          <p:cNvSpPr>
            <a:spLocks noGrp="1"/>
          </p:cNvSpPr>
          <p:nvPr>
            <p:ph idx="1"/>
          </p:nvPr>
        </p:nvSpPr>
        <p:spPr>
          <a:xfrm>
            <a:off x="685800" y="1543050"/>
            <a:ext cx="7696200" cy="4400550"/>
          </a:xfrm>
        </p:spPr>
        <p:txBody>
          <a:bodyPr>
            <a:normAutofit/>
          </a:bodyPr>
          <a:lstStyle/>
          <a:p>
            <a:pPr>
              <a:buNone/>
            </a:pPr>
            <a:r>
              <a:rPr lang="en-GB" altLang="zh-TW" sz="2000" b="1" dirty="0" smtClean="0">
                <a:latin typeface="Arial" pitchFamily="34" charset="0"/>
                <a:ea typeface="新細明體" pitchFamily="18" charset="-120"/>
                <a:cs typeface="Arial" pitchFamily="34" charset="0"/>
              </a:rPr>
              <a:t>Goal 2: Take out a life insurance plan</a:t>
            </a:r>
          </a:p>
          <a:p>
            <a:pPr>
              <a:buFont typeface="Wingdings" pitchFamily="2" charset="2"/>
              <a:buChar char="§"/>
            </a:pPr>
            <a:r>
              <a:rPr lang="en-GB" altLang="zh-TW" sz="2000" dirty="0" smtClean="0">
                <a:latin typeface="Arial" pitchFamily="34" charset="0"/>
                <a:ea typeface="新細明體" pitchFamily="18" charset="-120"/>
                <a:cs typeface="Arial" pitchFamily="34" charset="0"/>
              </a:rPr>
              <a:t>Review insurance need</a:t>
            </a:r>
            <a:endParaRPr lang="en-GB" altLang="zh-TW" sz="2000" dirty="0" smtClean="0">
              <a:latin typeface="Arial" pitchFamily="34" charset="0"/>
              <a:cs typeface="Arial" pitchFamily="34" charset="0"/>
            </a:endParaRPr>
          </a:p>
          <a:p>
            <a:pPr lvl="1"/>
            <a:r>
              <a:rPr lang="en-GB" sz="1800" dirty="0" smtClean="0">
                <a:latin typeface="Arial" pitchFamily="34" charset="0"/>
                <a:cs typeface="Arial" pitchFamily="34" charset="0"/>
              </a:rPr>
              <a:t>Whom or which asset do you want to protect?</a:t>
            </a:r>
          </a:p>
          <a:p>
            <a:pPr lvl="1"/>
            <a:r>
              <a:rPr lang="en-GB" sz="1800" dirty="0" smtClean="0">
                <a:latin typeface="Arial" pitchFamily="34" charset="0"/>
                <a:cs typeface="Arial" pitchFamily="34" charset="0"/>
              </a:rPr>
              <a:t>What risks do you want to insure against?</a:t>
            </a:r>
          </a:p>
          <a:p>
            <a:pPr lvl="1"/>
            <a:r>
              <a:rPr lang="en-GB" sz="1800" dirty="0" smtClean="0">
                <a:latin typeface="Arial" pitchFamily="34" charset="0"/>
                <a:cs typeface="Arial" pitchFamily="34" charset="0"/>
              </a:rPr>
              <a:t>How likely will the risk occur and can you mitigate against it?</a:t>
            </a:r>
          </a:p>
          <a:p>
            <a:pPr lvl="1"/>
            <a:r>
              <a:rPr lang="en-GB" sz="1800" dirty="0" smtClean="0">
                <a:latin typeface="Arial" pitchFamily="34" charset="0"/>
                <a:cs typeface="Arial" pitchFamily="34" charset="0"/>
              </a:rPr>
              <a:t>What would happen to you and your family or how much would you suffer financially if it occurs?</a:t>
            </a:r>
          </a:p>
          <a:p>
            <a:pPr lvl="1"/>
            <a:r>
              <a:rPr lang="en-GB" sz="1800" dirty="0" smtClean="0">
                <a:latin typeface="Arial" pitchFamily="34" charset="0"/>
                <a:cs typeface="Arial" pitchFamily="34" charset="0"/>
              </a:rPr>
              <a:t>How much does the insurance policy cost?</a:t>
            </a:r>
          </a:p>
          <a:p>
            <a:pPr lvl="1"/>
            <a:r>
              <a:rPr lang="en-GB" sz="1800" dirty="0" smtClean="0">
                <a:latin typeface="Arial" pitchFamily="34" charset="0"/>
                <a:cs typeface="Arial" pitchFamily="34" charset="0"/>
              </a:rPr>
              <a:t>How much can you afford to pay the premiums on certain insurance policies with longer term?</a:t>
            </a:r>
          </a:p>
          <a:p>
            <a:pPr lvl="1">
              <a:buFont typeface="Wingdings" pitchFamily="2" charset="2"/>
              <a:buChar char="§"/>
            </a:pPr>
            <a:endParaRPr lang="en-GB" altLang="zh-TW" sz="2000" dirty="0" smtClean="0">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294922503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GB" altLang="zh-TW" sz="3100" b="1" dirty="0" smtClean="0">
                <a:solidFill>
                  <a:srgbClr val="163072"/>
                </a:solidFill>
                <a:latin typeface="Arial" pitchFamily="34" charset="0"/>
                <a:ea typeface="+mj-ea"/>
                <a:cs typeface="Arial" pitchFamily="34" charset="0"/>
              </a:rPr>
              <a:t>How much does each of the goals cost?</a:t>
            </a:r>
          </a:p>
        </p:txBody>
      </p:sp>
      <p:sp>
        <p:nvSpPr>
          <p:cNvPr id="4" name="Content Placeholder 2"/>
          <p:cNvSpPr>
            <a:spLocks noGrp="1"/>
          </p:cNvSpPr>
          <p:nvPr>
            <p:ph idx="1"/>
          </p:nvPr>
        </p:nvSpPr>
        <p:spPr>
          <a:xfrm>
            <a:off x="685800" y="1543050"/>
            <a:ext cx="7696200" cy="4400550"/>
          </a:xfrm>
        </p:spPr>
        <p:txBody>
          <a:bodyPr>
            <a:normAutofit/>
          </a:bodyPr>
          <a:lstStyle/>
          <a:p>
            <a:pPr marL="319088" indent="-358775">
              <a:buNone/>
            </a:pPr>
            <a:r>
              <a:rPr lang="en-GB" altLang="zh-TW" sz="2000" b="1" dirty="0" smtClean="0">
                <a:latin typeface="Arial" pitchFamily="34" charset="0"/>
                <a:ea typeface="新細明體" pitchFamily="18" charset="-120"/>
                <a:cs typeface="Arial" pitchFamily="34" charset="0"/>
              </a:rPr>
              <a:t>Goal 3: Learn how to drive in 2015</a:t>
            </a:r>
          </a:p>
          <a:p>
            <a:pPr marL="319088" indent="-358775">
              <a:buFont typeface="Wingdings" pitchFamily="2" charset="2"/>
              <a:buChar char="§"/>
            </a:pPr>
            <a:r>
              <a:rPr lang="en-GB" altLang="zh-TW" sz="2000" dirty="0" smtClean="0">
                <a:latin typeface="Arial" pitchFamily="34" charset="0"/>
                <a:ea typeface="新細明體" pitchFamily="18" charset="-120"/>
                <a:cs typeface="Arial" pitchFamily="34" charset="0"/>
              </a:rPr>
              <a:t>Cost of a driving course in 2014: $8,000</a:t>
            </a:r>
          </a:p>
          <a:p>
            <a:pPr marL="319088" indent="-358775">
              <a:buFont typeface="Wingdings" pitchFamily="2" charset="2"/>
              <a:buChar char="§"/>
            </a:pPr>
            <a:r>
              <a:rPr lang="en-GB" altLang="zh-TW" sz="2000" dirty="0" smtClean="0">
                <a:latin typeface="Arial" pitchFamily="34" charset="0"/>
                <a:ea typeface="新細明體" pitchFamily="18" charset="-120"/>
                <a:cs typeface="Arial" pitchFamily="34" charset="0"/>
              </a:rPr>
              <a:t>How much will it cost in 2015?</a:t>
            </a:r>
          </a:p>
          <a:p>
            <a:pPr marL="319088" indent="-358775">
              <a:buFont typeface="Wingdings" pitchFamily="2" charset="2"/>
              <a:buChar char="§"/>
            </a:pPr>
            <a:r>
              <a:rPr lang="en-GB" altLang="zh-TW" sz="2000" dirty="0" smtClean="0">
                <a:latin typeface="Arial" pitchFamily="34" charset="0"/>
                <a:ea typeface="新細明體" pitchFamily="18" charset="-120"/>
                <a:cs typeface="Arial" pitchFamily="34" charset="0"/>
              </a:rPr>
              <a:t>How likely will you pass all parts of the driving test on your first attempt?</a:t>
            </a:r>
          </a:p>
          <a:p>
            <a:pPr marL="719138" lvl="1" indent="-358775" eaLnBrk="1" hangingPunct="1">
              <a:buNone/>
            </a:pPr>
            <a:endParaRPr lang="en-GB" altLang="zh-TW" sz="2000" dirty="0" smtClean="0"/>
          </a:p>
        </p:txBody>
      </p:sp>
    </p:spTree>
    <p:extLst>
      <p:ext uri="{BB962C8B-B14F-4D97-AF65-F5344CB8AC3E}">
        <p14:creationId xmlns:p14="http://schemas.microsoft.com/office/powerpoint/2010/main" val="50752340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b="1" dirty="0" smtClean="0">
                <a:solidFill>
                  <a:srgbClr val="163072"/>
                </a:solidFill>
                <a:latin typeface="Arial" pitchFamily="34" charset="0"/>
                <a:ea typeface="+mj-ea"/>
                <a:cs typeface="Arial" pitchFamily="34" charset="0"/>
              </a:rPr>
              <a:t>Case 2: Married with younger children </a:t>
            </a:r>
          </a:p>
          <a:p>
            <a:pPr lvl="0" eaLnBrk="1" fontAlgn="auto" hangingPunct="1">
              <a:spcAft>
                <a:spcPts val="0"/>
              </a:spcAft>
            </a:pPr>
            <a:r>
              <a:rPr lang="en-US" altLang="zh-TW" b="1" dirty="0" smtClean="0">
                <a:solidFill>
                  <a:srgbClr val="163072"/>
                </a:solidFill>
                <a:latin typeface="Arial" pitchFamily="34" charset="0"/>
                <a:ea typeface="+mj-ea"/>
                <a:cs typeface="Arial" pitchFamily="34" charset="0"/>
              </a:rPr>
              <a:t>– Mrs. Lee </a:t>
            </a:r>
            <a:endParaRPr kumimoji="0" lang="en-GB" altLang="zh-TW"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sp>
        <p:nvSpPr>
          <p:cNvPr id="8" name="Content Placeholder 2"/>
          <p:cNvSpPr txBox="1">
            <a:spLocks/>
          </p:cNvSpPr>
          <p:nvPr/>
        </p:nvSpPr>
        <p:spPr>
          <a:xfrm>
            <a:off x="609600" y="1543050"/>
            <a:ext cx="7696200" cy="44005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Age: 35</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Occupation: Housewife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altLang="zh-TW" sz="2000" dirty="0" smtClean="0">
                <a:latin typeface="Arial" pitchFamily="34" charset="0"/>
                <a:ea typeface="新細明體" pitchFamily="18" charset="-120"/>
                <a:cs typeface="Arial" pitchFamily="34" charset="0"/>
              </a:rPr>
              <a:t>Family members:</a:t>
            </a:r>
          </a:p>
          <a:p>
            <a:pPr marL="800100" lvl="1" indent="-342900" eaLnBrk="1" fontAlgn="auto" hangingPunct="1">
              <a:spcBef>
                <a:spcPct val="20000"/>
              </a:spcBef>
              <a:spcAft>
                <a:spcPts val="0"/>
              </a:spcAft>
              <a:buFont typeface="Wingdings" pitchFamily="2" charset="2"/>
              <a:buChar char="§"/>
            </a:pPr>
            <a:r>
              <a:rPr lang="en-GB" altLang="zh-TW" sz="2000" dirty="0" smtClean="0">
                <a:latin typeface="Arial" pitchFamily="34" charset="0"/>
                <a:ea typeface="新細明體" pitchFamily="18" charset="-120"/>
                <a:cs typeface="Arial" pitchFamily="34" charset="0"/>
              </a:rPr>
              <a:t>Husband: Truck driver (Age: 38)</a:t>
            </a:r>
          </a:p>
          <a:p>
            <a:pPr marL="800100" lvl="1" indent="-342900" eaLnBrk="1" fontAlgn="auto" hangingPunct="1">
              <a:spcBef>
                <a:spcPct val="20000"/>
              </a:spcBef>
              <a:spcAft>
                <a:spcPts val="0"/>
              </a:spcAft>
              <a:buFont typeface="Wingdings" pitchFamily="2" charset="2"/>
              <a:buChar char="§"/>
            </a:pPr>
            <a:r>
              <a:rPr lang="en-GB" altLang="zh-TW" sz="2000" dirty="0" smtClean="0">
                <a:latin typeface="Arial" pitchFamily="34" charset="0"/>
                <a:ea typeface="新細明體" pitchFamily="18" charset="-120"/>
                <a:cs typeface="Arial" pitchFamily="34" charset="0"/>
              </a:rPr>
              <a:t>Son: Primary 1 (Age: 6)</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Family income: $18,000/month</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altLang="zh-TW" sz="2000" noProof="0" dirty="0" smtClean="0">
                <a:latin typeface="Arial" pitchFamily="34" charset="0"/>
                <a:ea typeface="新細明體" pitchFamily="18" charset="-120"/>
                <a:cs typeface="Arial" pitchFamily="34" charset="0"/>
              </a:rPr>
              <a:t>Family savings: $3,000/month</a:t>
            </a:r>
            <a:endParaRPr kumimoji="0" lang="en-GB" altLang="zh-TW" sz="16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endParaRPr>
          </a:p>
          <a:p>
            <a:pPr marL="319088" marR="0" lvl="0" indent="-358775"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Goal:</a:t>
            </a:r>
            <a: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 </a:t>
            </a:r>
            <a:r>
              <a:rPr lang="en-GB" altLang="zh-TW" sz="2000" dirty="0" smtClean="0">
                <a:latin typeface="Arial" pitchFamily="34" charset="0"/>
                <a:ea typeface="新細明體" pitchFamily="18" charset="-120"/>
                <a:cs typeface="Arial" pitchFamily="34" charset="0"/>
              </a:rPr>
              <a:t>Prepare $400,000 for her son as education fund in 12 years</a:t>
            </a:r>
            <a:endPar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endParaRPr>
          </a:p>
          <a:p>
            <a:pPr marL="719138" marR="0" lvl="1" indent="-358775"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endParaRPr>
          </a:p>
          <a:p>
            <a:pPr marL="719138" marR="0" lvl="1" indent="-358775"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altLang="zh-TW"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9348144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609600"/>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b="1" dirty="0" smtClean="0">
                <a:solidFill>
                  <a:srgbClr val="163072"/>
                </a:solidFill>
                <a:latin typeface="Arial" pitchFamily="34" charset="0"/>
                <a:ea typeface="+mj-ea"/>
                <a:cs typeface="Arial" pitchFamily="34" charset="0"/>
              </a:rPr>
              <a:t>Case 2: Married with younger children </a:t>
            </a:r>
          </a:p>
          <a:p>
            <a:pPr lvl="0" eaLnBrk="1" fontAlgn="auto" hangingPunct="1">
              <a:spcAft>
                <a:spcPts val="0"/>
              </a:spcAft>
            </a:pPr>
            <a:r>
              <a:rPr lang="en-US" altLang="zh-TW" b="1" dirty="0" smtClean="0">
                <a:solidFill>
                  <a:srgbClr val="163072"/>
                </a:solidFill>
                <a:latin typeface="Arial" pitchFamily="34" charset="0"/>
                <a:ea typeface="+mj-ea"/>
                <a:cs typeface="Arial" pitchFamily="34" charset="0"/>
              </a:rPr>
              <a:t>– Mrs. Lee </a:t>
            </a:r>
            <a:endParaRPr kumimoji="0" lang="en-GB" altLang="zh-TW"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47330325"/>
              </p:ext>
            </p:extLst>
          </p:nvPr>
        </p:nvGraphicFramePr>
        <p:xfrm>
          <a:off x="1524000" y="2514600"/>
          <a:ext cx="6096000" cy="2773680"/>
        </p:xfrm>
        <a:graphic>
          <a:graphicData uri="http://schemas.openxmlformats.org/drawingml/2006/table">
            <a:tbl>
              <a:tblPr firstRow="1" bandRow="1">
                <a:tableStyleId>{72833802-FEF1-4C79-8D5D-14CF1EAF98D9}</a:tableStyleId>
              </a:tblPr>
              <a:tblGrid>
                <a:gridCol w="1524000"/>
                <a:gridCol w="1524000"/>
                <a:gridCol w="1524000"/>
                <a:gridCol w="1524000"/>
              </a:tblGrid>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itchFamily="34" charset="0"/>
                          <a:cs typeface="Arial" pitchFamily="34" charset="0"/>
                        </a:rPr>
                        <a:t>Rate of return</a:t>
                      </a:r>
                    </a:p>
                  </a:txBody>
                  <a:tcPr>
                    <a:solidFill>
                      <a:schemeClr val="accent2">
                        <a:lumMod val="75000"/>
                      </a:schemeClr>
                    </a:solidFill>
                  </a:tcPr>
                </a:tc>
                <a:tc gridSpan="3">
                  <a:txBody>
                    <a:bodyPr/>
                    <a:lstStyle/>
                    <a:p>
                      <a:pPr algn="ctr"/>
                      <a:r>
                        <a:rPr lang="en-GB" sz="2000" b="1" dirty="0" smtClean="0">
                          <a:latin typeface="Arial" pitchFamily="34" charset="0"/>
                          <a:cs typeface="Arial" pitchFamily="34" charset="0"/>
                        </a:rPr>
                        <a:t>Monthly saving</a:t>
                      </a:r>
                      <a:r>
                        <a:rPr lang="en-GB" sz="2000" b="1" baseline="0" dirty="0" smtClean="0">
                          <a:latin typeface="Arial" pitchFamily="34" charset="0"/>
                          <a:cs typeface="Arial" pitchFamily="34" charset="0"/>
                        </a:rPr>
                        <a:t> amount</a:t>
                      </a:r>
                      <a:endParaRPr lang="en-GB" sz="2000" b="1" dirty="0">
                        <a:latin typeface="Arial" pitchFamily="34" charset="0"/>
                        <a:cs typeface="Arial" pitchFamily="34" charset="0"/>
                      </a:endParaRPr>
                    </a:p>
                  </a:txBody>
                  <a:tcPr>
                    <a:solidFill>
                      <a:schemeClr val="accent2">
                        <a:lumMod val="75000"/>
                      </a:schemeClr>
                    </a:solidFill>
                  </a:tcPr>
                </a:tc>
                <a:tc hMerge="1">
                  <a:txBody>
                    <a:bodyPr/>
                    <a:lstStyle/>
                    <a:p>
                      <a:endParaRPr lang="en-GB" dirty="0"/>
                    </a:p>
                  </a:txBody>
                  <a:tcPr/>
                </a:tc>
                <a:tc hMerge="1">
                  <a:txBody>
                    <a:bodyPr/>
                    <a:lstStyle/>
                    <a:p>
                      <a:endParaRPr lang="en-GB" dirty="0"/>
                    </a:p>
                  </a:txBody>
                  <a:tcPr/>
                </a:tc>
              </a:tr>
              <a:tr h="370840">
                <a:tc vMerge="1">
                  <a:txBody>
                    <a:bodyPr/>
                    <a:lstStyle/>
                    <a:p>
                      <a:endParaRPr lang="en-GB" sz="1800" dirty="0">
                        <a:latin typeface="Arial" pitchFamily="34" charset="0"/>
                        <a:cs typeface="Arial" pitchFamily="34" charset="0"/>
                      </a:endParaRPr>
                    </a:p>
                  </a:txBody>
                  <a:tcPr>
                    <a:solidFill>
                      <a:schemeClr val="accent2"/>
                    </a:solidFill>
                  </a:tcPr>
                </a:tc>
                <a:tc>
                  <a:txBody>
                    <a:bodyPr/>
                    <a:lstStyle/>
                    <a:p>
                      <a:r>
                        <a:rPr lang="en-GB" sz="2000" b="1" dirty="0" smtClean="0">
                          <a:solidFill>
                            <a:schemeClr val="bg1"/>
                          </a:solidFill>
                          <a:latin typeface="Arial" pitchFamily="34" charset="0"/>
                          <a:cs typeface="Arial" pitchFamily="34" charset="0"/>
                        </a:rPr>
                        <a:t>$1,000</a:t>
                      </a:r>
                      <a:endParaRPr lang="en-GB" sz="2000" b="1" dirty="0">
                        <a:solidFill>
                          <a:schemeClr val="bg1"/>
                        </a:solidFill>
                        <a:latin typeface="Arial" pitchFamily="34" charset="0"/>
                        <a:cs typeface="Arial" pitchFamily="34" charset="0"/>
                      </a:endParaRPr>
                    </a:p>
                  </a:txBody>
                  <a:tcPr>
                    <a:solidFill>
                      <a:schemeClr val="accent2">
                        <a:lumMod val="75000"/>
                      </a:schemeClr>
                    </a:solidFill>
                  </a:tcPr>
                </a:tc>
                <a:tc>
                  <a:txBody>
                    <a:bodyPr/>
                    <a:lstStyle/>
                    <a:p>
                      <a:r>
                        <a:rPr lang="en-GB" sz="2000" b="1" dirty="0" smtClean="0">
                          <a:solidFill>
                            <a:schemeClr val="bg1"/>
                          </a:solidFill>
                          <a:latin typeface="Arial" pitchFamily="34" charset="0"/>
                          <a:cs typeface="Arial" pitchFamily="34" charset="0"/>
                        </a:rPr>
                        <a:t>$1,500</a:t>
                      </a:r>
                      <a:endParaRPr lang="en-GB" sz="2000" b="1" dirty="0">
                        <a:solidFill>
                          <a:schemeClr val="bg1"/>
                        </a:solidFill>
                        <a:latin typeface="Arial" pitchFamily="34" charset="0"/>
                        <a:cs typeface="Arial" pitchFamily="34" charset="0"/>
                      </a:endParaRPr>
                    </a:p>
                  </a:txBody>
                  <a:tcPr>
                    <a:solidFill>
                      <a:schemeClr val="accent2">
                        <a:lumMod val="75000"/>
                      </a:schemeClr>
                    </a:solidFill>
                  </a:tcPr>
                </a:tc>
                <a:tc>
                  <a:txBody>
                    <a:bodyPr/>
                    <a:lstStyle/>
                    <a:p>
                      <a:r>
                        <a:rPr lang="en-GB" sz="2000" b="1" dirty="0" smtClean="0">
                          <a:solidFill>
                            <a:schemeClr val="bg1"/>
                          </a:solidFill>
                          <a:latin typeface="Arial" pitchFamily="34" charset="0"/>
                          <a:cs typeface="Arial" pitchFamily="34" charset="0"/>
                        </a:rPr>
                        <a:t>$2,000</a:t>
                      </a:r>
                      <a:endParaRPr lang="en-GB" sz="2000" b="1" dirty="0">
                        <a:solidFill>
                          <a:schemeClr val="bg1"/>
                        </a:solidFill>
                        <a:latin typeface="Arial" pitchFamily="34" charset="0"/>
                        <a:cs typeface="Arial" pitchFamily="34" charset="0"/>
                      </a:endParaRPr>
                    </a:p>
                  </a:txBody>
                  <a:tcPr>
                    <a:solidFill>
                      <a:schemeClr val="accent2">
                        <a:lumMod val="75000"/>
                      </a:schemeClr>
                    </a:solidFill>
                  </a:tcPr>
                </a:tc>
              </a:tr>
              <a:tr h="370840">
                <a:tc>
                  <a:txBody>
                    <a:bodyPr/>
                    <a:lstStyle/>
                    <a:p>
                      <a:r>
                        <a:rPr lang="en-GB" sz="2000" dirty="0" smtClean="0">
                          <a:latin typeface="Arial" pitchFamily="34" charset="0"/>
                          <a:cs typeface="Arial" pitchFamily="34" charset="0"/>
                        </a:rPr>
                        <a:t>0%</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$144,000</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$216,000</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$288,000</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2%</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$162,597</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$243,896</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$325,194</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5%</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$196,764</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$295,146</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$393,528</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7%</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$224,698</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$337,043</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$449,390</a:t>
                      </a:r>
                      <a:endParaRPr lang="en-GB" sz="2000" dirty="0">
                        <a:latin typeface="Arial" pitchFamily="34" charset="0"/>
                        <a:cs typeface="Arial" pitchFamily="34" charset="0"/>
                      </a:endParaRPr>
                    </a:p>
                  </a:txBody>
                  <a:tcPr/>
                </a:tc>
              </a:tr>
              <a:tr h="370840">
                <a:tc>
                  <a:txBody>
                    <a:bodyPr/>
                    <a:lstStyle/>
                    <a:p>
                      <a:r>
                        <a:rPr lang="en-GB" sz="2000" dirty="0" smtClean="0">
                          <a:latin typeface="Arial" pitchFamily="34" charset="0"/>
                          <a:cs typeface="Arial" pitchFamily="34" charset="0"/>
                        </a:rPr>
                        <a:t>9%</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$257,712</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$386,567</a:t>
                      </a:r>
                      <a:endParaRPr lang="en-GB" sz="2000" dirty="0">
                        <a:latin typeface="Arial" pitchFamily="34" charset="0"/>
                        <a:cs typeface="Arial" pitchFamily="34" charset="0"/>
                      </a:endParaRPr>
                    </a:p>
                  </a:txBody>
                  <a:tcPr/>
                </a:tc>
                <a:tc>
                  <a:txBody>
                    <a:bodyPr/>
                    <a:lstStyle/>
                    <a:p>
                      <a:r>
                        <a:rPr lang="en-GB" sz="2000" dirty="0" smtClean="0">
                          <a:latin typeface="Arial" pitchFamily="34" charset="0"/>
                          <a:cs typeface="Arial" pitchFamily="34" charset="0"/>
                        </a:rPr>
                        <a:t>$515,423</a:t>
                      </a:r>
                      <a:endParaRPr lang="en-GB" sz="2000" dirty="0">
                        <a:latin typeface="Arial" pitchFamily="34" charset="0"/>
                        <a:cs typeface="Arial" pitchFamily="34" charset="0"/>
                      </a:endParaRPr>
                    </a:p>
                  </a:txBody>
                  <a:tcPr/>
                </a:tc>
              </a:tr>
            </a:tbl>
          </a:graphicData>
        </a:graphic>
      </p:graphicFrame>
      <p:sp>
        <p:nvSpPr>
          <p:cNvPr id="7" name="TextBox 6"/>
          <p:cNvSpPr txBox="1"/>
          <p:nvPr/>
        </p:nvSpPr>
        <p:spPr>
          <a:xfrm>
            <a:off x="685800" y="1905000"/>
            <a:ext cx="4115101" cy="461665"/>
          </a:xfrm>
          <a:prstGeom prst="rect">
            <a:avLst/>
          </a:prstGeom>
          <a:noFill/>
        </p:spPr>
        <p:txBody>
          <a:bodyPr wrap="none" rtlCol="0">
            <a:spAutoFit/>
          </a:bodyPr>
          <a:lstStyle/>
          <a:p>
            <a:r>
              <a:rPr lang="en-GB" sz="2400" b="1" dirty="0" smtClean="0"/>
              <a:t> Years of savings: 12 years</a:t>
            </a:r>
            <a:endParaRPr lang="en-GB" sz="2400" b="1" dirty="0"/>
          </a:p>
        </p:txBody>
      </p:sp>
      <p:sp>
        <p:nvSpPr>
          <p:cNvPr id="11" name="TextBox 10"/>
          <p:cNvSpPr txBox="1"/>
          <p:nvPr/>
        </p:nvSpPr>
        <p:spPr>
          <a:xfrm>
            <a:off x="838200" y="5862935"/>
            <a:ext cx="7239482" cy="461665"/>
          </a:xfrm>
          <a:prstGeom prst="rect">
            <a:avLst/>
          </a:prstGeom>
          <a:noFill/>
        </p:spPr>
        <p:txBody>
          <a:bodyPr wrap="none" rtlCol="0">
            <a:spAutoFit/>
          </a:bodyPr>
          <a:lstStyle/>
          <a:p>
            <a:r>
              <a:rPr lang="en-GB" sz="2400" b="1" dirty="0" smtClean="0">
                <a:solidFill>
                  <a:srgbClr val="0070C0"/>
                </a:solidFill>
              </a:rPr>
              <a:t> Build portfolio according to risk tolerance level!</a:t>
            </a:r>
            <a:endParaRPr lang="en-GB" sz="2400" b="1" dirty="0">
              <a:solidFill>
                <a:srgbClr val="0070C0"/>
              </a:solidFill>
            </a:endParaRPr>
          </a:p>
        </p:txBody>
      </p:sp>
      <p:sp>
        <p:nvSpPr>
          <p:cNvPr id="8" name="TextBox 7"/>
          <p:cNvSpPr txBox="1"/>
          <p:nvPr/>
        </p:nvSpPr>
        <p:spPr>
          <a:xfrm>
            <a:off x="1447800" y="5257800"/>
            <a:ext cx="2868093" cy="338554"/>
          </a:xfrm>
          <a:prstGeom prst="rect">
            <a:avLst/>
          </a:prstGeom>
          <a:noFill/>
        </p:spPr>
        <p:txBody>
          <a:bodyPr wrap="none" rtlCol="0">
            <a:spAutoFit/>
          </a:bodyPr>
          <a:lstStyle/>
          <a:p>
            <a:r>
              <a:rPr lang="en-GB" sz="1600" dirty="0" smtClean="0"/>
              <a:t>(Correct to the nearest dollar)</a:t>
            </a:r>
            <a:endParaRPr lang="en-GB" sz="1600" dirty="0"/>
          </a:p>
        </p:txBody>
      </p:sp>
    </p:spTree>
    <p:extLst>
      <p:ext uri="{BB962C8B-B14F-4D97-AF65-F5344CB8AC3E}">
        <p14:creationId xmlns:p14="http://schemas.microsoft.com/office/powerpoint/2010/main" val="407432836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b="1" dirty="0" smtClean="0">
                <a:solidFill>
                  <a:srgbClr val="163072"/>
                </a:solidFill>
                <a:latin typeface="Arial" pitchFamily="34" charset="0"/>
                <a:ea typeface="+mj-ea"/>
                <a:cs typeface="Arial" pitchFamily="34" charset="0"/>
              </a:rPr>
              <a:t>Case 3: Pre-retiree – Uncle Wong  </a:t>
            </a:r>
            <a:endParaRPr kumimoji="0" lang="en-GB" altLang="zh-TW"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sp>
        <p:nvSpPr>
          <p:cNvPr id="8" name="Content Placeholder 2"/>
          <p:cNvSpPr txBox="1">
            <a:spLocks/>
          </p:cNvSpPr>
          <p:nvPr/>
        </p:nvSpPr>
        <p:spPr>
          <a:xfrm>
            <a:off x="609600" y="1543050"/>
            <a:ext cx="7696200" cy="44005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Age: </a:t>
            </a:r>
            <a:r>
              <a:rPr lang="en-GB" altLang="zh-TW" sz="2000" dirty="0" smtClean="0">
                <a:latin typeface="Arial" pitchFamily="34" charset="0"/>
                <a:ea typeface="新細明體" pitchFamily="18" charset="-120"/>
                <a:cs typeface="Arial" pitchFamily="34" charset="0"/>
              </a:rPr>
              <a:t>58</a:t>
            </a:r>
            <a:endPar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Occupation: Bus driver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altLang="zh-TW" sz="2000" dirty="0" smtClean="0">
                <a:latin typeface="Arial" pitchFamily="34" charset="0"/>
                <a:ea typeface="新細明體" pitchFamily="18" charset="-120"/>
                <a:cs typeface="Arial" pitchFamily="34" charset="0"/>
              </a:rPr>
              <a:t>Family members:</a:t>
            </a:r>
          </a:p>
          <a:p>
            <a:pPr marL="800100" lvl="1" indent="-342900" eaLnBrk="1" fontAlgn="auto" hangingPunct="1">
              <a:spcBef>
                <a:spcPct val="20000"/>
              </a:spcBef>
              <a:spcAft>
                <a:spcPts val="0"/>
              </a:spcAft>
              <a:buFont typeface="Wingdings" pitchFamily="2" charset="2"/>
              <a:buChar char="§"/>
            </a:pPr>
            <a:r>
              <a:rPr lang="en-GB" altLang="zh-TW" sz="2000" dirty="0" smtClean="0">
                <a:latin typeface="Arial" pitchFamily="34" charset="0"/>
                <a:ea typeface="新細明體" pitchFamily="18" charset="-120"/>
                <a:cs typeface="Arial" pitchFamily="34" charset="0"/>
              </a:rPr>
              <a:t>Wife: Housewife (Age: 56)</a:t>
            </a:r>
          </a:p>
          <a:p>
            <a:pPr marL="800100" lvl="1" indent="-342900" eaLnBrk="1" fontAlgn="auto" hangingPunct="1">
              <a:spcBef>
                <a:spcPct val="20000"/>
              </a:spcBef>
              <a:spcAft>
                <a:spcPts val="0"/>
              </a:spcAft>
              <a:buFont typeface="Wingdings" pitchFamily="2" charset="2"/>
              <a:buChar char="§"/>
            </a:pPr>
            <a:r>
              <a:rPr lang="en-GB" altLang="zh-TW" sz="2000" dirty="0" smtClean="0">
                <a:latin typeface="Arial" pitchFamily="34" charset="0"/>
                <a:ea typeface="新細明體" pitchFamily="18" charset="-120"/>
                <a:cs typeface="Arial" pitchFamily="34" charset="0"/>
              </a:rPr>
              <a:t>Daughter: Civil servant (Age: 24)</a:t>
            </a:r>
          </a:p>
          <a:p>
            <a:pPr marL="800100" lvl="1" indent="-342900" eaLnBrk="1" fontAlgn="auto" hangingPunct="1">
              <a:spcBef>
                <a:spcPct val="20000"/>
              </a:spcBef>
              <a:spcAft>
                <a:spcPts val="0"/>
              </a:spcAft>
            </a:pPr>
            <a:endParaRPr lang="en-GB" altLang="zh-TW" sz="2000" dirty="0" smtClean="0">
              <a:latin typeface="Arial" pitchFamily="34" charset="0"/>
              <a:ea typeface="新細明體" pitchFamily="18" charset="-120"/>
              <a:cs typeface="Arial" pitchFamily="34" charset="0"/>
            </a:endParaRPr>
          </a:p>
          <a:p>
            <a:pPr marL="719138" marR="0" lvl="1" indent="-358775"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endParaRPr>
          </a:p>
          <a:p>
            <a:pPr marL="719138" marR="0" lvl="1" indent="-358775"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altLang="zh-TW"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968870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b="1" dirty="0" smtClean="0">
                <a:solidFill>
                  <a:srgbClr val="163072"/>
                </a:solidFill>
                <a:latin typeface="Arial" pitchFamily="34" charset="0"/>
                <a:ea typeface="+mj-ea"/>
                <a:cs typeface="Arial" pitchFamily="34" charset="0"/>
              </a:rPr>
              <a:t>Case 3: Pre-retiree – Uncle Wong  </a:t>
            </a:r>
            <a:endParaRPr kumimoji="0" lang="en-GB" altLang="zh-TW"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pic>
        <p:nvPicPr>
          <p:cNvPr id="8" name="Picture 7"/>
          <p:cNvPicPr/>
          <p:nvPr/>
        </p:nvPicPr>
        <p:blipFill>
          <a:blip r:embed="rId2" cstate="print"/>
          <a:srcRect l="66667"/>
          <a:stretch>
            <a:fillRect/>
          </a:stretch>
        </p:blipFill>
        <p:spPr bwMode="auto">
          <a:xfrm>
            <a:off x="5867400" y="2362200"/>
            <a:ext cx="2514600" cy="3429000"/>
          </a:xfrm>
          <a:prstGeom prst="rect">
            <a:avLst/>
          </a:prstGeom>
          <a:noFill/>
          <a:ln w="9525">
            <a:noFill/>
            <a:miter lim="800000"/>
            <a:headEnd/>
            <a:tailEnd/>
          </a:ln>
        </p:spPr>
      </p:pic>
      <p:sp>
        <p:nvSpPr>
          <p:cNvPr id="15" name="Content Placeholder 14"/>
          <p:cNvSpPr>
            <a:spLocks noGrp="1"/>
          </p:cNvSpPr>
          <p:nvPr>
            <p:ph idx="1"/>
          </p:nvPr>
        </p:nvSpPr>
        <p:spPr/>
        <p:txBody>
          <a:bodyPr>
            <a:normAutofit/>
          </a:bodyPr>
          <a:lstStyle/>
          <a:p>
            <a:r>
              <a:rPr lang="en-GB" sz="2200" dirty="0" smtClean="0"/>
              <a:t>Risk profiles at different stages of life</a:t>
            </a:r>
          </a:p>
          <a:p>
            <a:pPr lvl="1"/>
            <a:r>
              <a:rPr lang="en-GB" sz="2000" dirty="0" smtClean="0"/>
              <a:t>Age: 26</a:t>
            </a:r>
          </a:p>
          <a:p>
            <a:pPr lvl="1"/>
            <a:r>
              <a:rPr lang="en-GB" sz="2000" dirty="0" smtClean="0"/>
              <a:t>Marital status: Single</a:t>
            </a:r>
          </a:p>
          <a:p>
            <a:pPr lvl="1"/>
            <a:r>
              <a:rPr lang="en-GB" sz="2000" dirty="0" smtClean="0"/>
              <a:t>Occupation: Factory worker</a:t>
            </a:r>
          </a:p>
          <a:p>
            <a:pPr lvl="1"/>
            <a:r>
              <a:rPr lang="en-GB" sz="2000" dirty="0" smtClean="0"/>
              <a:t>Lived with parents</a:t>
            </a:r>
          </a:p>
          <a:p>
            <a:pPr lvl="1"/>
            <a:r>
              <a:rPr lang="en-GB" sz="2000" dirty="0" smtClean="0"/>
              <a:t>Could afford to take on more risks </a:t>
            </a:r>
          </a:p>
          <a:p>
            <a:endParaRPr lang="en-GB" sz="2200" dirty="0"/>
          </a:p>
        </p:txBody>
      </p:sp>
    </p:spTree>
    <p:extLst>
      <p:ext uri="{BB962C8B-B14F-4D97-AF65-F5344CB8AC3E}">
        <p14:creationId xmlns:p14="http://schemas.microsoft.com/office/powerpoint/2010/main" val="255394900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b="1" dirty="0" smtClean="0">
                <a:solidFill>
                  <a:srgbClr val="163072"/>
                </a:solidFill>
                <a:latin typeface="Arial" pitchFamily="34" charset="0"/>
                <a:ea typeface="+mj-ea"/>
                <a:cs typeface="Arial" pitchFamily="34" charset="0"/>
              </a:rPr>
              <a:t>Case 3: Pre-retiree – Uncle Wong  </a:t>
            </a:r>
            <a:endParaRPr kumimoji="0" lang="en-GB" altLang="zh-TW"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sp>
        <p:nvSpPr>
          <p:cNvPr id="15" name="Content Placeholder 14"/>
          <p:cNvSpPr>
            <a:spLocks noGrp="1"/>
          </p:cNvSpPr>
          <p:nvPr>
            <p:ph idx="1"/>
          </p:nvPr>
        </p:nvSpPr>
        <p:spPr/>
        <p:txBody>
          <a:bodyPr>
            <a:normAutofit/>
          </a:bodyPr>
          <a:lstStyle/>
          <a:p>
            <a:r>
              <a:rPr lang="en-GB" sz="2200" dirty="0" smtClean="0"/>
              <a:t>Risk profiles at different stages of life</a:t>
            </a:r>
          </a:p>
          <a:p>
            <a:pPr lvl="1"/>
            <a:r>
              <a:rPr lang="en-GB" sz="2000" dirty="0" smtClean="0"/>
              <a:t>Age: 36</a:t>
            </a:r>
          </a:p>
          <a:p>
            <a:pPr lvl="1"/>
            <a:r>
              <a:rPr lang="en-GB" sz="2000" dirty="0" smtClean="0"/>
              <a:t>Marital status: Married</a:t>
            </a:r>
          </a:p>
          <a:p>
            <a:pPr lvl="1"/>
            <a:r>
              <a:rPr lang="en-GB" sz="2000" dirty="0" smtClean="0"/>
              <a:t>Occupation: Bus driver</a:t>
            </a:r>
          </a:p>
          <a:p>
            <a:pPr lvl="1"/>
            <a:r>
              <a:rPr lang="en-GB" sz="2000" dirty="0" smtClean="0"/>
              <a:t>Rent a flat and lived with </a:t>
            </a:r>
            <a:br>
              <a:rPr lang="en-GB" sz="2000" dirty="0" smtClean="0"/>
            </a:br>
            <a:r>
              <a:rPr lang="en-GB" sz="2000" dirty="0" smtClean="0"/>
              <a:t>his wife and two-year-old daughter</a:t>
            </a:r>
          </a:p>
          <a:p>
            <a:pPr lvl="1"/>
            <a:r>
              <a:rPr lang="en-GB" sz="2000" dirty="0" smtClean="0"/>
              <a:t>More conservative in his risk profile</a:t>
            </a:r>
          </a:p>
          <a:p>
            <a:endParaRPr lang="en-GB" sz="2200" dirty="0"/>
          </a:p>
        </p:txBody>
      </p:sp>
      <p:pic>
        <p:nvPicPr>
          <p:cNvPr id="5" name="Picture 4"/>
          <p:cNvPicPr/>
          <p:nvPr/>
        </p:nvPicPr>
        <p:blipFill>
          <a:blip r:embed="rId2" cstate="print"/>
          <a:srcRect l="34344" r="34343"/>
          <a:stretch>
            <a:fillRect/>
          </a:stretch>
        </p:blipFill>
        <p:spPr bwMode="auto">
          <a:xfrm>
            <a:off x="6172200" y="2057400"/>
            <a:ext cx="2362200" cy="3581400"/>
          </a:xfrm>
          <a:prstGeom prst="rect">
            <a:avLst/>
          </a:prstGeom>
          <a:noFill/>
          <a:ln w="9525">
            <a:noFill/>
            <a:miter lim="800000"/>
            <a:headEnd/>
            <a:tailEnd/>
          </a:ln>
        </p:spPr>
      </p:pic>
    </p:spTree>
    <p:extLst>
      <p:ext uri="{BB962C8B-B14F-4D97-AF65-F5344CB8AC3E}">
        <p14:creationId xmlns:p14="http://schemas.microsoft.com/office/powerpoint/2010/main" val="37151528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l"/>
            <a:r>
              <a:rPr lang="en-GB" altLang="zh-TW" sz="2800" b="1" dirty="0" smtClean="0">
                <a:solidFill>
                  <a:srgbClr val="163072"/>
                </a:solidFill>
                <a:latin typeface="Arial" pitchFamily="34" charset="0"/>
                <a:cs typeface="Arial" pitchFamily="34" charset="0"/>
              </a:rPr>
              <a:t>Are these statements correct?</a:t>
            </a:r>
          </a:p>
        </p:txBody>
      </p:sp>
      <p:sp>
        <p:nvSpPr>
          <p:cNvPr id="7171" name="Content Placeholder 2"/>
          <p:cNvSpPr>
            <a:spLocks noGrp="1"/>
          </p:cNvSpPr>
          <p:nvPr>
            <p:ph idx="1"/>
          </p:nvPr>
        </p:nvSpPr>
        <p:spPr>
          <a:xfrm>
            <a:off x="685800" y="1390650"/>
            <a:ext cx="7696200" cy="4705350"/>
          </a:xfrm>
        </p:spPr>
        <p:txBody>
          <a:bodyPr>
            <a:normAutofit/>
          </a:bodyPr>
          <a:lstStyle/>
          <a:p>
            <a:pPr>
              <a:buFont typeface="Wingdings" pitchFamily="2" charset="2"/>
              <a:buChar char="§"/>
            </a:pPr>
            <a:r>
              <a:rPr lang="en-GB" altLang="zh-TW" sz="2000" dirty="0" smtClean="0">
                <a:latin typeface="Arial" pitchFamily="34" charset="0"/>
                <a:ea typeface="新細明體" pitchFamily="18" charset="-120"/>
                <a:cs typeface="Arial" pitchFamily="34" charset="0"/>
              </a:rPr>
              <a:t>One only needs to start financial planning when approaching retirement.</a:t>
            </a:r>
          </a:p>
          <a:p>
            <a:pPr>
              <a:buFont typeface="Wingdings" pitchFamily="2" charset="2"/>
              <a:buChar char="§"/>
            </a:pPr>
            <a:r>
              <a:rPr lang="en-GB" altLang="zh-TW" sz="2000" dirty="0" smtClean="0">
                <a:latin typeface="Arial" pitchFamily="34" charset="0"/>
                <a:ea typeface="新細明體" pitchFamily="18" charset="-120"/>
                <a:cs typeface="Arial" pitchFamily="34" charset="0"/>
              </a:rPr>
              <a:t>Financial planning = Investing</a:t>
            </a:r>
          </a:p>
          <a:p>
            <a:pPr>
              <a:buFont typeface="Wingdings" pitchFamily="2" charset="2"/>
              <a:buChar char="§"/>
            </a:pPr>
            <a:r>
              <a:rPr lang="en-GB" altLang="zh-TW" sz="2000" dirty="0" smtClean="0">
                <a:latin typeface="Arial" pitchFamily="34" charset="0"/>
                <a:ea typeface="新細明體" pitchFamily="18" charset="-120"/>
                <a:cs typeface="Arial" pitchFamily="34" charset="0"/>
              </a:rPr>
              <a:t>Once you finish your financial plan, you do not have to think about it again.</a:t>
            </a:r>
          </a:p>
          <a:p>
            <a:pPr>
              <a:buFont typeface="Wingdings" pitchFamily="2" charset="2"/>
              <a:buChar char="§"/>
            </a:pPr>
            <a:r>
              <a:rPr lang="en-GB" altLang="zh-TW" sz="2000" dirty="0" smtClean="0">
                <a:latin typeface="Arial" pitchFamily="34" charset="0"/>
                <a:ea typeface="新細明體" pitchFamily="18" charset="-120"/>
                <a:cs typeface="Arial" pitchFamily="34" charset="0"/>
              </a:rPr>
              <a:t>You need a lot of money to do financial planning.</a:t>
            </a:r>
            <a:endParaRPr lang="en-US" altLang="zh-TW" sz="2000" dirty="0" smtClean="0">
              <a:latin typeface="Arial" pitchFamily="34" charset="0"/>
              <a:cs typeface="Arial" pitchFamily="34" charset="0"/>
            </a:endParaRPr>
          </a:p>
          <a:p>
            <a:pPr>
              <a:buNone/>
            </a:pPr>
            <a:endParaRPr lang="en-US" altLang="zh-TW" sz="2000" dirty="0" smtClean="0">
              <a:latin typeface="Arial" pitchFamily="34" charset="0"/>
              <a:cs typeface="Arial" pitchFamily="34" charset="0"/>
            </a:endParaRPr>
          </a:p>
          <a:p>
            <a:pPr>
              <a:buFont typeface="Wingdings" pitchFamily="2" charset="2"/>
              <a:buChar char="§"/>
            </a:pPr>
            <a:endParaRPr lang="en-GB" sz="2000" dirty="0" smtClean="0">
              <a:latin typeface="Arial" pitchFamily="34" charset="0"/>
              <a:cs typeface="Arial" pitchFamily="34" charset="0"/>
            </a:endParaRPr>
          </a:p>
          <a:p>
            <a:pPr>
              <a:buFont typeface="Wingdings" pitchFamily="2" charset="2"/>
              <a:buChar char="§"/>
            </a:pPr>
            <a:endParaRPr lang="en-GB" sz="2000" dirty="0" smtClean="0">
              <a:latin typeface="Arial" pitchFamily="34" charset="0"/>
              <a:cs typeface="Arial" pitchFamily="34" charset="0"/>
            </a:endParaRPr>
          </a:p>
        </p:txBody>
      </p:sp>
      <p:pic>
        <p:nvPicPr>
          <p:cNvPr id="5" name="圖片 3" descr="X_Wrong_No_Cross_clip_art_medium.png"/>
          <p:cNvPicPr>
            <a:picLocks noChangeAspect="1"/>
          </p:cNvPicPr>
          <p:nvPr/>
        </p:nvPicPr>
        <p:blipFill>
          <a:blip r:embed="rId2" cstate="print">
            <a:alphaModFix amt="72000"/>
            <a:extLst>
              <a:ext uri="{28A0092B-C50C-407E-A947-70E740481C1C}">
                <a14:useLocalDpi xmlns:a14="http://schemas.microsoft.com/office/drawing/2010/main"/>
              </a:ext>
            </a:extLst>
          </a:blip>
          <a:stretch>
            <a:fillRect/>
          </a:stretch>
        </p:blipFill>
        <p:spPr>
          <a:xfrm>
            <a:off x="5029200" y="3429000"/>
            <a:ext cx="3495693" cy="1592564"/>
          </a:xfrm>
          <a:prstGeom prst="rect">
            <a:avLst/>
          </a:prstGeom>
        </p:spPr>
      </p:pic>
    </p:spTree>
    <p:extLst>
      <p:ext uri="{BB962C8B-B14F-4D97-AF65-F5344CB8AC3E}">
        <p14:creationId xmlns:p14="http://schemas.microsoft.com/office/powerpoint/2010/main" val="2729796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b="1" dirty="0" smtClean="0">
                <a:solidFill>
                  <a:srgbClr val="163072"/>
                </a:solidFill>
                <a:latin typeface="Arial" pitchFamily="34" charset="0"/>
                <a:ea typeface="+mj-ea"/>
                <a:cs typeface="Arial" pitchFamily="34" charset="0"/>
              </a:rPr>
              <a:t>Case 3: Pre-retiree – Uncle Wong  </a:t>
            </a:r>
            <a:endParaRPr kumimoji="0" lang="en-GB" altLang="zh-TW"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sp>
        <p:nvSpPr>
          <p:cNvPr id="15" name="Content Placeholder 14"/>
          <p:cNvSpPr>
            <a:spLocks noGrp="1"/>
          </p:cNvSpPr>
          <p:nvPr>
            <p:ph idx="1"/>
          </p:nvPr>
        </p:nvSpPr>
        <p:spPr/>
        <p:txBody>
          <a:bodyPr>
            <a:normAutofit/>
          </a:bodyPr>
          <a:lstStyle/>
          <a:p>
            <a:r>
              <a:rPr lang="en-GB" sz="2200" dirty="0" smtClean="0"/>
              <a:t>Risk profiles at different stages of life</a:t>
            </a:r>
          </a:p>
          <a:p>
            <a:pPr lvl="1"/>
            <a:r>
              <a:rPr lang="en-GB" sz="2000" dirty="0" smtClean="0"/>
              <a:t>Age: 56</a:t>
            </a:r>
          </a:p>
          <a:p>
            <a:pPr lvl="1"/>
            <a:r>
              <a:rPr lang="en-GB" sz="2000" dirty="0" smtClean="0"/>
              <a:t>Marital status: Married</a:t>
            </a:r>
          </a:p>
          <a:p>
            <a:pPr lvl="1"/>
            <a:r>
              <a:rPr lang="en-GB" sz="2000" dirty="0" smtClean="0"/>
              <a:t>Occupation: Bus driver</a:t>
            </a:r>
          </a:p>
          <a:p>
            <a:pPr lvl="1"/>
            <a:r>
              <a:rPr lang="en-GB" sz="2000" dirty="0" smtClean="0"/>
              <a:t>Lived in a flat purchased 10 years </a:t>
            </a:r>
            <a:br>
              <a:rPr lang="en-GB" sz="2000" dirty="0" smtClean="0"/>
            </a:br>
            <a:r>
              <a:rPr lang="en-GB" sz="2000" dirty="0" smtClean="0"/>
              <a:t>ago under the Home Ownership </a:t>
            </a:r>
            <a:br>
              <a:rPr lang="en-GB" sz="2000" dirty="0" smtClean="0"/>
            </a:br>
            <a:r>
              <a:rPr lang="en-GB" sz="2000" dirty="0" smtClean="0"/>
              <a:t>Scheme (HOS) </a:t>
            </a:r>
          </a:p>
          <a:p>
            <a:pPr lvl="1"/>
            <a:r>
              <a:rPr lang="en-GB" sz="2000" dirty="0" smtClean="0"/>
              <a:t>Adopted a conservative portfolio</a:t>
            </a:r>
          </a:p>
          <a:p>
            <a:endParaRPr lang="en-GB" sz="2200" dirty="0"/>
          </a:p>
        </p:txBody>
      </p:sp>
      <p:pic>
        <p:nvPicPr>
          <p:cNvPr id="7" name="Picture 6"/>
          <p:cNvPicPr/>
          <p:nvPr/>
        </p:nvPicPr>
        <p:blipFill>
          <a:blip r:embed="rId2" cstate="print"/>
          <a:srcRect l="3030" r="66667"/>
          <a:stretch>
            <a:fillRect/>
          </a:stretch>
        </p:blipFill>
        <p:spPr bwMode="auto">
          <a:xfrm>
            <a:off x="6172200" y="1981200"/>
            <a:ext cx="2286000" cy="3581400"/>
          </a:xfrm>
          <a:prstGeom prst="rect">
            <a:avLst/>
          </a:prstGeom>
          <a:noFill/>
          <a:ln w="9525">
            <a:noFill/>
            <a:miter lim="800000"/>
            <a:headEnd/>
            <a:tailEnd/>
          </a:ln>
        </p:spPr>
      </p:pic>
    </p:spTree>
    <p:extLst>
      <p:ext uri="{BB962C8B-B14F-4D97-AF65-F5344CB8AC3E}">
        <p14:creationId xmlns:p14="http://schemas.microsoft.com/office/powerpoint/2010/main" val="4213776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lvl="0" eaLnBrk="1" fontAlgn="auto" hangingPunct="1">
              <a:spcAft>
                <a:spcPts val="0"/>
              </a:spcAft>
            </a:pPr>
            <a:r>
              <a:rPr lang="en-US" altLang="zh-TW" b="1" dirty="0" smtClean="0">
                <a:solidFill>
                  <a:srgbClr val="163072"/>
                </a:solidFill>
                <a:latin typeface="Arial" pitchFamily="34" charset="0"/>
                <a:ea typeface="+mj-ea"/>
                <a:cs typeface="Arial" pitchFamily="34" charset="0"/>
              </a:rPr>
              <a:t>Case 3: Pre-retiree – Uncle Wong  </a:t>
            </a:r>
            <a:endParaRPr kumimoji="0" lang="en-GB" altLang="zh-TW" b="1" i="0" u="none" strike="noStrike" kern="1200" cap="none" spc="0" normalizeH="0" baseline="0" noProof="0" dirty="0" smtClean="0">
              <a:ln>
                <a:noFill/>
              </a:ln>
              <a:solidFill>
                <a:srgbClr val="163072"/>
              </a:solidFill>
              <a:effectLst/>
              <a:uLnTx/>
              <a:uFillTx/>
              <a:latin typeface="Arial" pitchFamily="34" charset="0"/>
              <a:ea typeface="+mj-ea"/>
              <a:cs typeface="Arial" pitchFamily="34" charset="0"/>
            </a:endParaRPr>
          </a:p>
        </p:txBody>
      </p:sp>
      <p:sp>
        <p:nvSpPr>
          <p:cNvPr id="8" name="Content Placeholder 2"/>
          <p:cNvSpPr txBox="1">
            <a:spLocks/>
          </p:cNvSpPr>
          <p:nvPr/>
        </p:nvSpPr>
        <p:spPr>
          <a:xfrm>
            <a:off x="609600" y="1543050"/>
            <a:ext cx="7696200" cy="44005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As Uncle Wong is</a:t>
            </a:r>
            <a: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 preparing to retire at the age of 65, he is reviewing his investment portfolio again to manage risks.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GB" altLang="zh-TW" sz="2000" dirty="0" smtClean="0">
                <a:latin typeface="Arial" pitchFamily="34" charset="0"/>
                <a:ea typeface="新細明體" pitchFamily="18" charset="-120"/>
                <a:cs typeface="Arial" pitchFamily="34" charset="0"/>
              </a:rPr>
              <a:t>Uncle Wong’s</a:t>
            </a:r>
            <a:r>
              <a:rPr lang="en-GB" altLang="zh-TW" sz="2000" baseline="0" dirty="0" smtClean="0">
                <a:latin typeface="Arial" pitchFamily="34" charset="0"/>
                <a:ea typeface="新細明體" pitchFamily="18" charset="-120"/>
                <a:cs typeface="Arial" pitchFamily="34" charset="0"/>
              </a:rPr>
              <a:t> current portfolio:</a:t>
            </a:r>
          </a:p>
          <a:p>
            <a:pPr marL="800100" lvl="1" indent="-342900" eaLnBrk="1" fontAlgn="auto" hangingPunct="1">
              <a:spcBef>
                <a:spcPct val="20000"/>
              </a:spcBef>
              <a:spcAft>
                <a:spcPts val="0"/>
              </a:spcAft>
              <a:buFont typeface="Wingdings" pitchFamily="2" charset="2"/>
              <a:buChar char="§"/>
              <a:defRPr/>
            </a:pPr>
            <a: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Equities: </a:t>
            </a:r>
            <a:b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br>
            <a:r>
              <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rPr>
              <a:t>5% - Stock </a:t>
            </a:r>
            <a: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A (China Banking industry)</a:t>
            </a:r>
            <a:b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br>
            <a: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5% - Stock B (</a:t>
            </a:r>
            <a:r>
              <a:rPr lang="en-GB" altLang="zh-TW" sz="2000" dirty="0" smtClean="0">
                <a:latin typeface="Arial" pitchFamily="34" charset="0"/>
                <a:ea typeface="新細明體" pitchFamily="18" charset="-120"/>
                <a:cs typeface="Arial" pitchFamily="34" charset="0"/>
              </a:rPr>
              <a:t>China </a:t>
            </a:r>
            <a: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Banking industry)</a:t>
            </a:r>
          </a:p>
          <a:p>
            <a:pPr marL="800100" lvl="1" indent="-342900" eaLnBrk="1" fontAlgn="auto" hangingPunct="1">
              <a:spcBef>
                <a:spcPct val="20000"/>
              </a:spcBef>
              <a:spcAft>
                <a:spcPts val="0"/>
              </a:spcAft>
              <a:buFont typeface="Wingdings" pitchFamily="2" charset="2"/>
              <a:buChar char="§"/>
              <a:defRPr/>
            </a:pPr>
            <a:r>
              <a:rPr lang="en-GB" altLang="zh-TW" sz="2000" baseline="0" dirty="0" smtClean="0">
                <a:latin typeface="Arial" pitchFamily="34" charset="0"/>
                <a:ea typeface="新細明體" pitchFamily="18" charset="-120"/>
                <a:cs typeface="Arial" pitchFamily="34" charset="0"/>
              </a:rPr>
              <a:t>Bonds:</a:t>
            </a:r>
            <a:br>
              <a:rPr lang="en-GB" altLang="zh-TW" sz="2000" baseline="0" dirty="0" smtClean="0">
                <a:latin typeface="Arial" pitchFamily="34" charset="0"/>
                <a:ea typeface="新細明體" pitchFamily="18" charset="-120"/>
                <a:cs typeface="Arial" pitchFamily="34" charset="0"/>
              </a:rPr>
            </a:br>
            <a:r>
              <a:rPr lang="en-GB" altLang="zh-TW" sz="2000" baseline="0" dirty="0" smtClean="0">
                <a:latin typeface="Arial" pitchFamily="34" charset="0"/>
                <a:ea typeface="新細明體" pitchFamily="18" charset="-120"/>
                <a:cs typeface="Arial" pitchFamily="34" charset="0"/>
              </a:rPr>
              <a:t>30% - RMB bonds</a:t>
            </a:r>
            <a:br>
              <a:rPr lang="en-GB" altLang="zh-TW" sz="2000" baseline="0" dirty="0" smtClean="0">
                <a:latin typeface="Arial" pitchFamily="34" charset="0"/>
                <a:ea typeface="新細明體" pitchFamily="18" charset="-120"/>
                <a:cs typeface="Arial" pitchFamily="34" charset="0"/>
              </a:rPr>
            </a:br>
            <a:r>
              <a:rPr lang="en-GB" altLang="zh-TW" sz="2000" baseline="0" dirty="0" smtClean="0">
                <a:latin typeface="Arial" pitchFamily="34" charset="0"/>
                <a:ea typeface="新細明體" pitchFamily="18" charset="-120"/>
                <a:cs typeface="Arial" pitchFamily="34" charset="0"/>
              </a:rPr>
              <a:t>10% - </a:t>
            </a:r>
            <a:r>
              <a:rPr lang="en-GB" altLang="zh-TW" sz="2000" baseline="0" dirty="0" err="1" smtClean="0">
                <a:latin typeface="Arial" pitchFamily="34" charset="0"/>
                <a:ea typeface="新細明體" pitchFamily="18" charset="-120"/>
                <a:cs typeface="Arial" pitchFamily="34" charset="0"/>
              </a:rPr>
              <a:t>iBond</a:t>
            </a:r>
            <a:endParaRPr lang="en-GB" altLang="zh-TW" sz="2000" baseline="0" dirty="0" smtClean="0">
              <a:latin typeface="Arial" pitchFamily="34" charset="0"/>
              <a:ea typeface="新細明體" pitchFamily="18" charset="-120"/>
              <a:cs typeface="Arial" pitchFamily="34" charset="0"/>
            </a:endParaRPr>
          </a:p>
          <a:p>
            <a:pPr marL="800100" lvl="1" indent="-342900" eaLnBrk="1" fontAlgn="auto" hangingPunct="1">
              <a:spcBef>
                <a:spcPct val="20000"/>
              </a:spcBef>
              <a:spcAft>
                <a:spcPts val="0"/>
              </a:spcAft>
              <a:buFont typeface="Wingdings" pitchFamily="2" charset="2"/>
              <a:buChar char="§"/>
              <a:defRPr/>
            </a:pPr>
            <a: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Cash:</a:t>
            </a:r>
            <a:b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br>
            <a: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20% - RMB</a:t>
            </a:r>
            <a:b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br>
            <a:r>
              <a:rPr kumimoji="0" lang="en-GB" altLang="zh-TW" sz="2000" b="0" i="0" u="none" strike="noStrike" kern="1200" cap="none" spc="0" normalizeH="0" noProof="0" dirty="0" smtClean="0">
                <a:ln>
                  <a:noFill/>
                </a:ln>
                <a:solidFill>
                  <a:schemeClr val="tx1"/>
                </a:solidFill>
                <a:effectLst/>
                <a:uLnTx/>
                <a:uFillTx/>
                <a:latin typeface="Arial" pitchFamily="34" charset="0"/>
                <a:ea typeface="新細明體" pitchFamily="18" charset="-120"/>
                <a:cs typeface="Arial" pitchFamily="34" charset="0"/>
              </a:rPr>
              <a:t>30% - HKD</a:t>
            </a:r>
            <a:endParaRPr kumimoji="0" lang="en-GB" altLang="zh-TW" sz="2000" b="0" i="0" u="none" strike="noStrike" kern="1200" cap="none" spc="0" normalizeH="0" baseline="0" noProof="0" dirty="0" smtClean="0">
              <a:ln>
                <a:noFill/>
              </a:ln>
              <a:solidFill>
                <a:schemeClr val="tx1"/>
              </a:solidFill>
              <a:effectLst/>
              <a:uLnTx/>
              <a:uFillTx/>
              <a:latin typeface="Arial" pitchFamily="34" charset="0"/>
              <a:ea typeface="新細明體" pitchFamily="18" charset="-120"/>
              <a:cs typeface="Arial" pitchFamily="34" charset="0"/>
            </a:endParaRPr>
          </a:p>
          <a:p>
            <a:pPr marL="719138" marR="0" lvl="1" indent="-358775"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altLang="zh-TW"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3"/>
          <p:cNvPicPr/>
          <p:nvPr/>
        </p:nvPicPr>
        <p:blipFill>
          <a:blip r:embed="rId2" cstate="print"/>
          <a:srcRect l="3030" r="66667"/>
          <a:stretch>
            <a:fillRect/>
          </a:stretch>
        </p:blipFill>
        <p:spPr bwMode="auto">
          <a:xfrm>
            <a:off x="6248400" y="2438400"/>
            <a:ext cx="2286000" cy="3581400"/>
          </a:xfrm>
          <a:prstGeom prst="rect">
            <a:avLst/>
          </a:prstGeom>
          <a:noFill/>
          <a:ln w="9525">
            <a:noFill/>
            <a:miter lim="800000"/>
            <a:headEnd/>
            <a:tailEnd/>
          </a:ln>
        </p:spPr>
      </p:pic>
      <p:sp>
        <p:nvSpPr>
          <p:cNvPr id="2" name="Rectangle 1"/>
          <p:cNvSpPr/>
          <p:nvPr/>
        </p:nvSpPr>
        <p:spPr>
          <a:xfrm>
            <a:off x="921668" y="6053134"/>
            <a:ext cx="7605464" cy="369332"/>
          </a:xfrm>
          <a:prstGeom prst="rect">
            <a:avLst/>
          </a:prstGeom>
        </p:spPr>
        <p:txBody>
          <a:bodyPr wrap="square">
            <a:spAutoFit/>
          </a:bodyPr>
          <a:lstStyle/>
          <a:p>
            <a:r>
              <a:rPr lang="en-GB" sz="1800" dirty="0">
                <a:hlinkClick r:id="rId3"/>
              </a:rPr>
              <a:t>https://</a:t>
            </a:r>
            <a:r>
              <a:rPr lang="en-GB" sz="1800" dirty="0" smtClean="0">
                <a:hlinkClick r:id="rId3"/>
              </a:rPr>
              <a:t>www.hkiec.hk/tools/fhc/tc/main/index.jsp</a:t>
            </a:r>
            <a:r>
              <a:rPr lang="en-GB" sz="1800" dirty="0" smtClean="0"/>
              <a:t> </a:t>
            </a:r>
            <a:endParaRPr lang="en-GB" sz="1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7620" y="176729"/>
            <a:ext cx="1544960" cy="1544960"/>
          </a:xfrm>
          <a:prstGeom prst="rect">
            <a:avLst/>
          </a:prstGeom>
        </p:spPr>
      </p:pic>
    </p:spTree>
    <p:extLst>
      <p:ext uri="{BB962C8B-B14F-4D97-AF65-F5344CB8AC3E}">
        <p14:creationId xmlns:p14="http://schemas.microsoft.com/office/powerpoint/2010/main" val="19440549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85800" y="427038"/>
            <a:ext cx="7696200" cy="914400"/>
          </a:xfrm>
        </p:spPr>
        <p:txBody>
          <a:bodyPr>
            <a:normAutofit/>
          </a:bodyPr>
          <a:lstStyle/>
          <a:p>
            <a:pPr algn="l"/>
            <a:r>
              <a:rPr lang="en-GB" altLang="zh-TW" sz="2800" b="1" dirty="0" smtClean="0">
                <a:solidFill>
                  <a:srgbClr val="163072"/>
                </a:solidFill>
                <a:latin typeface="Arial" pitchFamily="34" charset="0"/>
                <a:cs typeface="Arial" pitchFamily="34" charset="0"/>
              </a:rPr>
              <a:t>Diversification</a:t>
            </a:r>
          </a:p>
        </p:txBody>
      </p:sp>
      <p:sp>
        <p:nvSpPr>
          <p:cNvPr id="55299" name="Content Placeholder 2"/>
          <p:cNvSpPr>
            <a:spLocks noGrp="1"/>
          </p:cNvSpPr>
          <p:nvPr>
            <p:ph idx="1"/>
          </p:nvPr>
        </p:nvSpPr>
        <p:spPr>
          <a:xfrm>
            <a:off x="685800" y="1531938"/>
            <a:ext cx="7696200" cy="4705350"/>
          </a:xfrm>
        </p:spPr>
        <p:txBody>
          <a:bodyPr/>
          <a:lstStyle/>
          <a:p>
            <a:pPr eaLnBrk="1" hangingPunct="1">
              <a:lnSpc>
                <a:spcPct val="90000"/>
              </a:lnSpc>
              <a:buFont typeface="Wingdings" pitchFamily="2" charset="2"/>
              <a:buChar char="§"/>
            </a:pPr>
            <a:r>
              <a:rPr lang="en-GB" altLang="zh-TW" sz="2000" dirty="0" smtClean="0">
                <a:latin typeface="Arial" pitchFamily="34" charset="0"/>
                <a:cs typeface="Arial" pitchFamily="34" charset="0"/>
              </a:rPr>
              <a:t>Risks are unavoidable </a:t>
            </a:r>
            <a:br>
              <a:rPr lang="en-GB" altLang="zh-TW" sz="2000" dirty="0" smtClean="0">
                <a:latin typeface="Arial" pitchFamily="34" charset="0"/>
                <a:cs typeface="Arial" pitchFamily="34" charset="0"/>
              </a:rPr>
            </a:br>
            <a:endParaRPr lang="en-GB" altLang="zh-TW" sz="2000" dirty="0" smtClean="0">
              <a:latin typeface="Arial" pitchFamily="34" charset="0"/>
              <a:cs typeface="Arial" pitchFamily="34" charset="0"/>
            </a:endParaRPr>
          </a:p>
          <a:p>
            <a:pPr eaLnBrk="1" hangingPunct="1">
              <a:lnSpc>
                <a:spcPct val="90000"/>
              </a:lnSpc>
              <a:buFont typeface="Wingdings" pitchFamily="2" charset="2"/>
              <a:buChar char="§"/>
            </a:pPr>
            <a:r>
              <a:rPr lang="en-GB" altLang="zh-TW" sz="2000" dirty="0" smtClean="0">
                <a:latin typeface="Arial" pitchFamily="34" charset="0"/>
                <a:cs typeface="Arial" pitchFamily="34" charset="0"/>
              </a:rPr>
              <a:t>Diversification</a:t>
            </a:r>
          </a:p>
          <a:p>
            <a:pPr marL="719138" lvl="1" indent="-358775" eaLnBrk="1" hangingPunct="1">
              <a:lnSpc>
                <a:spcPct val="90000"/>
              </a:lnSpc>
              <a:buFont typeface="Wingdings" pitchFamily="2" charset="2"/>
              <a:buChar char="§"/>
            </a:pPr>
            <a:r>
              <a:rPr lang="en-GB" altLang="zh-TW" sz="2000" dirty="0" smtClean="0">
                <a:latin typeface="Arial" pitchFamily="34" charset="0"/>
                <a:cs typeface="Arial" pitchFamily="34" charset="0"/>
              </a:rPr>
              <a:t>Investment vehicles perform differently under different market conditions in general (</a:t>
            </a:r>
            <a:r>
              <a:rPr lang="en-GB" altLang="zh-TW" sz="2000" dirty="0" err="1" smtClean="0">
                <a:latin typeface="Arial" pitchFamily="34" charset="0"/>
                <a:cs typeface="Arial" pitchFamily="34" charset="0"/>
              </a:rPr>
              <a:t>eg</a:t>
            </a:r>
            <a:r>
              <a:rPr lang="en-GB" altLang="zh-TW" sz="2000" dirty="0" smtClean="0">
                <a:latin typeface="Arial" pitchFamily="34" charset="0"/>
                <a:cs typeface="Arial" pitchFamily="34" charset="0"/>
              </a:rPr>
              <a:t> stock </a:t>
            </a:r>
            <a:r>
              <a:rPr lang="en-GB" altLang="zh-TW" sz="2000" dirty="0" err="1" smtClean="0">
                <a:latin typeface="Arial" pitchFamily="34" charset="0"/>
                <a:cs typeface="Arial" pitchFamily="34" charset="0"/>
              </a:rPr>
              <a:t>vs</a:t>
            </a:r>
            <a:r>
              <a:rPr lang="en-GB" altLang="zh-TW" sz="2000" dirty="0" smtClean="0">
                <a:latin typeface="Arial" pitchFamily="34" charset="0"/>
                <a:cs typeface="Arial" pitchFamily="34" charset="0"/>
              </a:rPr>
              <a:t> bond)</a:t>
            </a:r>
          </a:p>
          <a:p>
            <a:pPr marL="719138" lvl="1" indent="-358775" eaLnBrk="1" hangingPunct="1">
              <a:lnSpc>
                <a:spcPct val="90000"/>
              </a:lnSpc>
              <a:buFont typeface="Wingdings" pitchFamily="2" charset="2"/>
              <a:buChar char="§"/>
            </a:pPr>
            <a:r>
              <a:rPr lang="en-GB" altLang="zh-TW" sz="2000" dirty="0" smtClean="0">
                <a:latin typeface="Arial" pitchFamily="34" charset="0"/>
                <a:cs typeface="Arial" pitchFamily="34" charset="0"/>
              </a:rPr>
              <a:t>Invest in different assets (</a:t>
            </a:r>
            <a:r>
              <a:rPr lang="en-GB" altLang="zh-TW" sz="2000" dirty="0" err="1" smtClean="0">
                <a:latin typeface="Arial" pitchFamily="34" charset="0"/>
                <a:cs typeface="Arial" pitchFamily="34" charset="0"/>
              </a:rPr>
              <a:t>eg</a:t>
            </a:r>
            <a:r>
              <a:rPr lang="en-GB" altLang="zh-TW" sz="2000" dirty="0" smtClean="0">
                <a:latin typeface="Arial" pitchFamily="34" charset="0"/>
                <a:cs typeface="Arial" pitchFamily="34" charset="0"/>
              </a:rPr>
              <a:t> stock, currency, bond)</a:t>
            </a:r>
          </a:p>
          <a:p>
            <a:pPr marL="719138" lvl="1" indent="-358775" eaLnBrk="1" hangingPunct="1">
              <a:lnSpc>
                <a:spcPct val="90000"/>
              </a:lnSpc>
              <a:buFont typeface="Wingdings" pitchFamily="2" charset="2"/>
              <a:buChar char="§"/>
            </a:pPr>
            <a:r>
              <a:rPr lang="en-GB" altLang="zh-TW" sz="2000" dirty="0" smtClean="0">
                <a:latin typeface="Arial" pitchFamily="34" charset="0"/>
                <a:cs typeface="Arial" pitchFamily="34" charset="0"/>
              </a:rPr>
              <a:t>Invest in different markets (</a:t>
            </a:r>
            <a:r>
              <a:rPr lang="en-GB" altLang="zh-TW" sz="2000" dirty="0" err="1" smtClean="0">
                <a:latin typeface="Arial" pitchFamily="34" charset="0"/>
                <a:cs typeface="Arial" pitchFamily="34" charset="0"/>
              </a:rPr>
              <a:t>eg</a:t>
            </a:r>
            <a:r>
              <a:rPr lang="en-GB" altLang="zh-TW" sz="2000" dirty="0" smtClean="0">
                <a:latin typeface="Arial" pitchFamily="34" charset="0"/>
                <a:cs typeface="Arial" pitchFamily="34" charset="0"/>
              </a:rPr>
              <a:t> regional or global investment through funds, foreign currency deposits, etc)</a:t>
            </a:r>
          </a:p>
          <a:p>
            <a:pPr marL="719138" lvl="1" indent="-358775" eaLnBrk="1" hangingPunct="1">
              <a:lnSpc>
                <a:spcPct val="90000"/>
              </a:lnSpc>
              <a:buFont typeface="Wingdings" pitchFamily="2" charset="2"/>
              <a:buChar char="§"/>
            </a:pPr>
            <a:r>
              <a:rPr lang="en-GB" altLang="zh-TW" sz="2000" dirty="0" smtClean="0">
                <a:latin typeface="Arial" pitchFamily="34" charset="0"/>
                <a:cs typeface="Arial" pitchFamily="34" charset="0"/>
              </a:rPr>
              <a:t>Investment distribution affected by risk profile </a:t>
            </a:r>
            <a:br>
              <a:rPr lang="en-GB" altLang="zh-TW" sz="2000" dirty="0" smtClean="0">
                <a:latin typeface="Arial" pitchFamily="34" charset="0"/>
                <a:cs typeface="Arial" pitchFamily="34" charset="0"/>
              </a:rPr>
            </a:br>
            <a:r>
              <a:rPr lang="en-GB" altLang="zh-TW" sz="2000" dirty="0" smtClean="0">
                <a:latin typeface="Arial" pitchFamily="34" charset="0"/>
                <a:cs typeface="Arial" pitchFamily="34" charset="0"/>
              </a:rPr>
              <a:t>(</a:t>
            </a:r>
            <a:r>
              <a:rPr lang="en-GB" altLang="zh-TW" sz="2000" dirty="0" smtClean="0">
                <a:latin typeface="Arial" pitchFamily="34" charset="0"/>
                <a:cs typeface="Arial" pitchFamily="34" charset="0"/>
                <a:sym typeface="Wingdings" pitchFamily="2" charset="2"/>
              </a:rPr>
              <a:t>aggressive </a:t>
            </a:r>
            <a:r>
              <a:rPr lang="en-GB" altLang="zh-TW" sz="2000" dirty="0" err="1" smtClean="0">
                <a:latin typeface="Arial" pitchFamily="34" charset="0"/>
                <a:cs typeface="Arial" pitchFamily="34" charset="0"/>
                <a:sym typeface="Wingdings" pitchFamily="2" charset="2"/>
              </a:rPr>
              <a:t>vs</a:t>
            </a:r>
            <a:r>
              <a:rPr lang="en-GB" altLang="zh-TW" sz="2000" dirty="0" smtClean="0">
                <a:latin typeface="Arial" pitchFamily="34" charset="0"/>
                <a:cs typeface="Arial" pitchFamily="34" charset="0"/>
                <a:sym typeface="Wingdings" pitchFamily="2" charset="2"/>
              </a:rPr>
              <a:t> </a:t>
            </a:r>
            <a:r>
              <a:rPr lang="en-GB" altLang="zh-TW" sz="2000" dirty="0" smtClean="0">
                <a:latin typeface="Arial" pitchFamily="34" charset="0"/>
                <a:cs typeface="Arial" pitchFamily="34" charset="0"/>
              </a:rPr>
              <a:t>conservative)</a:t>
            </a:r>
            <a:br>
              <a:rPr lang="en-GB" altLang="zh-TW" sz="2000" dirty="0" smtClean="0">
                <a:latin typeface="Arial" pitchFamily="34" charset="0"/>
                <a:cs typeface="Arial" pitchFamily="34" charset="0"/>
              </a:rPr>
            </a:br>
            <a:endParaRPr lang="en-GB" altLang="zh-TW" sz="2000" dirty="0" smtClean="0">
              <a:latin typeface="Arial" pitchFamily="34" charset="0"/>
              <a:cs typeface="Arial" pitchFamily="34" charset="0"/>
            </a:endParaRPr>
          </a:p>
          <a:p>
            <a:pPr eaLnBrk="1" hangingPunct="1">
              <a:lnSpc>
                <a:spcPct val="90000"/>
              </a:lnSpc>
              <a:buFont typeface="Wingdings" pitchFamily="2" charset="2"/>
              <a:buChar char="§"/>
            </a:pPr>
            <a:r>
              <a:rPr lang="en-GB" altLang="zh-TW" sz="2000" dirty="0" smtClean="0">
                <a:latin typeface="Arial" pitchFamily="34" charset="0"/>
                <a:cs typeface="Arial" pitchFamily="34" charset="0"/>
              </a:rPr>
              <a:t>Don’t put all the eggs in one basket</a:t>
            </a:r>
          </a:p>
          <a:p>
            <a:pPr>
              <a:buFont typeface="Wingdings" pitchFamily="2" charset="2"/>
              <a:buChar char="§"/>
            </a:pPr>
            <a:endParaRPr lang="en-GB" altLang="zh-TW" dirty="0" smtClean="0">
              <a:latin typeface="Arial" pitchFamily="34" charset="0"/>
              <a:cs typeface="Arial" pitchFamily="34" charset="0"/>
            </a:endParaRPr>
          </a:p>
        </p:txBody>
      </p:sp>
    </p:spTree>
    <p:extLst>
      <p:ext uri="{BB962C8B-B14F-4D97-AF65-F5344CB8AC3E}">
        <p14:creationId xmlns:p14="http://schemas.microsoft.com/office/powerpoint/2010/main" val="18632225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l"/>
            <a:r>
              <a:rPr lang="en-GB" altLang="zh-TW" sz="2800" b="1" dirty="0" smtClean="0">
                <a:solidFill>
                  <a:srgbClr val="163072"/>
                </a:solidFill>
                <a:latin typeface="Arial" pitchFamily="34" charset="0"/>
                <a:cs typeface="Arial" pitchFamily="34" charset="0"/>
              </a:rPr>
              <a:t>Summary</a:t>
            </a:r>
            <a:endParaRPr lang="en-GB" altLang="zh-TW" sz="2800" b="1" dirty="0">
              <a:solidFill>
                <a:srgbClr val="163072"/>
              </a:solidFill>
              <a:latin typeface="Arial" pitchFamily="34" charset="0"/>
              <a:cs typeface="Arial" pitchFamily="34" charset="0"/>
            </a:endParaRPr>
          </a:p>
        </p:txBody>
      </p:sp>
      <p:sp>
        <p:nvSpPr>
          <p:cNvPr id="7171" name="Content Placeholder 2"/>
          <p:cNvSpPr>
            <a:spLocks noGrp="1"/>
          </p:cNvSpPr>
          <p:nvPr>
            <p:ph idx="1"/>
          </p:nvPr>
        </p:nvSpPr>
        <p:spPr>
          <a:xfrm>
            <a:off x="685800" y="1390650"/>
            <a:ext cx="7696200" cy="4705350"/>
          </a:xfrm>
        </p:spPr>
        <p:txBody>
          <a:bodyPr>
            <a:normAutofit/>
          </a:bodyPr>
          <a:lstStyle/>
          <a:p>
            <a:pPr>
              <a:buFont typeface="Wingdings" pitchFamily="2" charset="2"/>
              <a:buChar char="§"/>
            </a:pPr>
            <a:r>
              <a:rPr lang="en-GB" altLang="zh-TW" sz="2000" b="1" dirty="0">
                <a:solidFill>
                  <a:srgbClr val="163072"/>
                </a:solidFill>
                <a:latin typeface="Arial" pitchFamily="34" charset="0"/>
                <a:cs typeface="Arial" pitchFamily="34" charset="0"/>
              </a:rPr>
              <a:t>Financial planning ≠ Investing </a:t>
            </a:r>
            <a:endParaRPr lang="en-GB" altLang="zh-TW" sz="2000" b="1" dirty="0" smtClean="0">
              <a:solidFill>
                <a:srgbClr val="163072"/>
              </a:solidFill>
              <a:latin typeface="Arial" pitchFamily="34" charset="0"/>
              <a:cs typeface="Arial" pitchFamily="34" charset="0"/>
            </a:endParaRPr>
          </a:p>
          <a:p>
            <a:pPr>
              <a:buFont typeface="Wingdings" pitchFamily="2" charset="2"/>
              <a:buChar char="§"/>
            </a:pPr>
            <a:r>
              <a:rPr lang="en-GB" altLang="zh-TW" sz="2000" dirty="0">
                <a:latin typeface="Arial" pitchFamily="34" charset="0"/>
                <a:ea typeface="新細明體" pitchFamily="18" charset="-120"/>
                <a:cs typeface="Arial" pitchFamily="34" charset="0"/>
              </a:rPr>
              <a:t>F</a:t>
            </a:r>
            <a:r>
              <a:rPr lang="en-GB" altLang="zh-TW" sz="2000" dirty="0" smtClean="0">
                <a:latin typeface="Arial" pitchFamily="34" charset="0"/>
                <a:ea typeface="新細明體" pitchFamily="18" charset="-120"/>
                <a:cs typeface="Arial" pitchFamily="34" charset="0"/>
              </a:rPr>
              <a:t>inancial </a:t>
            </a:r>
            <a:r>
              <a:rPr lang="en-GB" altLang="zh-TW" sz="2000" dirty="0">
                <a:latin typeface="Arial" pitchFamily="34" charset="0"/>
                <a:ea typeface="新細明體" pitchFamily="18" charset="-120"/>
                <a:cs typeface="Arial" pitchFamily="34" charset="0"/>
              </a:rPr>
              <a:t>planning has to take into account the different stage of lives – birth, working period, retirement period, etc.</a:t>
            </a:r>
          </a:p>
          <a:p>
            <a:pPr>
              <a:buFont typeface="Wingdings" pitchFamily="2" charset="2"/>
              <a:buChar char="§"/>
            </a:pPr>
            <a:r>
              <a:rPr lang="en-GB" altLang="zh-TW" sz="2000" dirty="0" smtClean="0">
                <a:latin typeface="Arial" pitchFamily="34" charset="0"/>
                <a:ea typeface="新細明體" pitchFamily="18" charset="-120"/>
                <a:cs typeface="Arial" pitchFamily="34" charset="0"/>
              </a:rPr>
              <a:t>A comprehensive and holistic personal financial planning process covers a number of areas:</a:t>
            </a:r>
          </a:p>
          <a:p>
            <a:pPr lvl="1">
              <a:buFont typeface="Wingdings" pitchFamily="2" charset="2"/>
              <a:buChar char="§"/>
            </a:pPr>
            <a:r>
              <a:rPr lang="en-GB" altLang="zh-TW" sz="2000" dirty="0">
                <a:latin typeface="Arial" pitchFamily="34" charset="0"/>
                <a:ea typeface="新細明體" pitchFamily="18" charset="-120"/>
                <a:cs typeface="Arial" pitchFamily="34" charset="0"/>
              </a:rPr>
              <a:t>Cash flow management</a:t>
            </a:r>
          </a:p>
          <a:p>
            <a:pPr lvl="1">
              <a:buFont typeface="Wingdings" pitchFamily="2" charset="2"/>
              <a:buChar char="§"/>
            </a:pPr>
            <a:r>
              <a:rPr lang="en-GB" altLang="zh-TW" sz="2000" dirty="0">
                <a:latin typeface="Arial" pitchFamily="34" charset="0"/>
                <a:ea typeface="新細明體" pitchFamily="18" charset="-120"/>
                <a:cs typeface="Arial" pitchFamily="34" charset="0"/>
              </a:rPr>
              <a:t>Tax planning</a:t>
            </a:r>
          </a:p>
          <a:p>
            <a:pPr lvl="1">
              <a:buFont typeface="Wingdings" pitchFamily="2" charset="2"/>
              <a:buChar char="§"/>
            </a:pPr>
            <a:r>
              <a:rPr lang="en-GB" altLang="zh-TW" sz="2000" dirty="0">
                <a:latin typeface="Arial" pitchFamily="34" charset="0"/>
                <a:ea typeface="新細明體" pitchFamily="18" charset="-120"/>
                <a:cs typeface="Arial" pitchFamily="34" charset="0"/>
              </a:rPr>
              <a:t>Risk Management and insurance planning</a:t>
            </a:r>
          </a:p>
          <a:p>
            <a:pPr lvl="1">
              <a:buFont typeface="Wingdings" pitchFamily="2" charset="2"/>
              <a:buChar char="§"/>
            </a:pPr>
            <a:r>
              <a:rPr lang="en-GB" altLang="zh-TW" sz="2000" dirty="0">
                <a:latin typeface="Arial" pitchFamily="34" charset="0"/>
                <a:ea typeface="新細明體" pitchFamily="18" charset="-120"/>
                <a:cs typeface="Arial" pitchFamily="34" charset="0"/>
              </a:rPr>
              <a:t>Investment planning</a:t>
            </a:r>
          </a:p>
          <a:p>
            <a:pPr lvl="1">
              <a:buFont typeface="Wingdings" pitchFamily="2" charset="2"/>
              <a:buChar char="§"/>
            </a:pPr>
            <a:r>
              <a:rPr lang="en-GB" altLang="zh-TW" sz="2000" dirty="0">
                <a:latin typeface="Arial" pitchFamily="34" charset="0"/>
                <a:ea typeface="新細明體" pitchFamily="18" charset="-120"/>
                <a:cs typeface="Arial" pitchFamily="34" charset="0"/>
              </a:rPr>
              <a:t>Retirement planning</a:t>
            </a:r>
          </a:p>
          <a:p>
            <a:pPr lvl="1">
              <a:buFont typeface="Wingdings" pitchFamily="2" charset="2"/>
              <a:buChar char="§"/>
            </a:pPr>
            <a:r>
              <a:rPr lang="en-GB" altLang="zh-TW" sz="2000" dirty="0">
                <a:latin typeface="Arial" pitchFamily="34" charset="0"/>
                <a:ea typeface="新細明體" pitchFamily="18" charset="-120"/>
                <a:cs typeface="Arial" pitchFamily="34" charset="0"/>
              </a:rPr>
              <a:t>Estate planning</a:t>
            </a:r>
            <a:endParaRPr lang="en-US" altLang="zh-TW" sz="2000" dirty="0">
              <a:latin typeface="Arial" pitchFamily="34" charset="0"/>
              <a:ea typeface="新細明體" pitchFamily="18" charset="-120"/>
              <a:cs typeface="Arial" pitchFamily="34" charset="0"/>
            </a:endParaRPr>
          </a:p>
          <a:p>
            <a:pPr eaLnBrk="1" hangingPunct="1">
              <a:buFont typeface="Wingdings" pitchFamily="2" charset="2"/>
              <a:buChar char="§"/>
            </a:pPr>
            <a:endParaRPr lang="en-US" altLang="zh-TW" sz="2000" dirty="0" smtClean="0">
              <a:latin typeface="Arial" pitchFamily="34" charset="0"/>
              <a:cs typeface="Arial" pitchFamily="34" charset="0"/>
            </a:endParaRPr>
          </a:p>
          <a:p>
            <a:pPr>
              <a:buFont typeface="Wingdings" pitchFamily="2" charset="2"/>
              <a:buChar char="§"/>
            </a:pPr>
            <a:endParaRPr lang="en-GB" sz="2000" dirty="0" smtClean="0">
              <a:latin typeface="Arial" pitchFamily="34" charset="0"/>
              <a:cs typeface="Arial" pitchFamily="34" charset="0"/>
            </a:endParaRPr>
          </a:p>
          <a:p>
            <a:pPr>
              <a:buFont typeface="Wingdings" pitchFamily="2" charset="2"/>
              <a:buChar char="§"/>
            </a:pPr>
            <a:endParaRPr lang="en-GB" sz="2000" dirty="0" smtClean="0">
              <a:latin typeface="Arial" pitchFamily="34" charset="0"/>
              <a:cs typeface="Arial" pitchFamily="34" charset="0"/>
            </a:endParaRPr>
          </a:p>
        </p:txBody>
      </p:sp>
    </p:spTree>
    <p:extLst>
      <p:ext uri="{BB962C8B-B14F-4D97-AF65-F5344CB8AC3E}">
        <p14:creationId xmlns:p14="http://schemas.microsoft.com/office/powerpoint/2010/main" val="125360169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538D78-C496-4BCB-8016-6BD8DCDBF83A}" type="slidenum">
              <a:rPr lang="en-GB" smtClean="0"/>
              <a:pPr/>
              <a:t>44</a:t>
            </a:fld>
            <a:endParaRPr lang="en-GB" dirty="0"/>
          </a:p>
        </p:txBody>
      </p:sp>
      <p:sp>
        <p:nvSpPr>
          <p:cNvPr id="3" name="Title 2"/>
          <p:cNvSpPr>
            <a:spLocks noGrp="1"/>
          </p:cNvSpPr>
          <p:nvPr>
            <p:ph type="title"/>
          </p:nvPr>
        </p:nvSpPr>
        <p:spPr/>
        <p:txBody>
          <a:bodyPr/>
          <a:lstStyle/>
          <a:p>
            <a:r>
              <a:rPr lang="en-GB" dirty="0" smtClean="0"/>
              <a:t>Visit the IEC website www.hkiec.hk</a:t>
            </a:r>
            <a:endParaRPr lang="en-GB" dirty="0"/>
          </a:p>
        </p:txBody>
      </p:sp>
      <p:pic>
        <p:nvPicPr>
          <p:cNvPr id="5" name="Picture 4"/>
          <p:cNvPicPr>
            <a:picLocks noChangeAspect="1" noChangeArrowheads="1"/>
          </p:cNvPicPr>
          <p:nvPr/>
        </p:nvPicPr>
        <p:blipFill>
          <a:blip r:embed="rId3" cstate="print"/>
          <a:srcRect l="14509" r="12947" b="3571"/>
          <a:stretch>
            <a:fillRect/>
          </a:stretch>
        </p:blipFill>
        <p:spPr bwMode="auto">
          <a:xfrm>
            <a:off x="1447800" y="1447800"/>
            <a:ext cx="5686778" cy="4724400"/>
          </a:xfrm>
          <a:prstGeom prst="rect">
            <a:avLst/>
          </a:prstGeom>
          <a:noFill/>
          <a:ln w="9525">
            <a:noFill/>
            <a:miter lim="800000"/>
            <a:headEnd/>
            <a:tailEnd/>
          </a:ln>
        </p:spPr>
      </p:pic>
    </p:spTree>
    <p:extLst>
      <p:ext uri="{BB962C8B-B14F-4D97-AF65-F5344CB8AC3E}">
        <p14:creationId xmlns:p14="http://schemas.microsoft.com/office/powerpoint/2010/main" val="389729168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187450" y="2277392"/>
            <a:ext cx="7459663" cy="3671888"/>
          </a:xfrm>
          <a:prstGeom prst="rect">
            <a:avLst/>
          </a:prstGeom>
          <a:noFill/>
          <a:ln w="9525">
            <a:noFill/>
            <a:miter lim="800000"/>
            <a:headEnd/>
            <a:tailEnd/>
          </a:ln>
        </p:spPr>
        <p:txBody>
          <a:bodyPr anchor="ctr"/>
          <a:lstStyle/>
          <a:p>
            <a:pPr>
              <a:defRPr/>
            </a:pPr>
            <a:r>
              <a:rPr lang="en-GB" altLang="zh-TW" b="1" dirty="0" smtClean="0">
                <a:solidFill>
                  <a:srgbClr val="163072"/>
                </a:solidFill>
                <a:ea typeface="新細明體" pitchFamily="18" charset="-120"/>
              </a:rPr>
              <a:t>Thank you</a:t>
            </a:r>
            <a:endParaRPr lang="en-GB" altLang="zh-TW" b="1" dirty="0" smtClean="0">
              <a:solidFill>
                <a:srgbClr val="2E827A"/>
              </a:solidFill>
              <a:ea typeface="新細明體" pitchFamily="18" charset="-120"/>
            </a:endParaRPr>
          </a:p>
          <a:p>
            <a:pPr>
              <a:defRPr/>
            </a:pPr>
            <a:r>
              <a:rPr lang="zh-TW" altLang="en-US" sz="1200" b="1" dirty="0" smtClean="0">
                <a:solidFill>
                  <a:srgbClr val="2E827A"/>
                </a:solidFill>
                <a:ea typeface="新細明體" pitchFamily="18" charset="-120"/>
              </a:rPr>
              <a:t/>
            </a:r>
            <a:br>
              <a:rPr lang="zh-TW" altLang="en-US" sz="1200" b="1" dirty="0" smtClean="0">
                <a:solidFill>
                  <a:srgbClr val="2E827A"/>
                </a:solidFill>
                <a:ea typeface="新細明體" pitchFamily="18" charset="-120"/>
              </a:rPr>
            </a:br>
            <a:r>
              <a:rPr lang="zh-TW" altLang="en-US" sz="1200" dirty="0" smtClean="0">
                <a:ea typeface="新細明體" pitchFamily="18" charset="-120"/>
              </a:rPr>
              <a:t/>
            </a:r>
            <a:br>
              <a:rPr lang="zh-TW" altLang="en-US" sz="1200" dirty="0" smtClean="0">
                <a:ea typeface="新細明體" pitchFamily="18" charset="-120"/>
              </a:rPr>
            </a:br>
            <a:endParaRPr lang="en-GB" altLang="zh-TW" sz="1200" dirty="0" smtClean="0">
              <a:ea typeface="新細明體" pitchFamily="18" charset="-120"/>
            </a:endParaRPr>
          </a:p>
          <a:p>
            <a:pPr>
              <a:defRPr/>
            </a:pPr>
            <a:endParaRPr lang="en-US" altLang="zh-TW" sz="1200" b="1" dirty="0" smtClean="0">
              <a:latin typeface="新細明體" pitchFamily="18" charset="-120"/>
              <a:ea typeface="新細明體" pitchFamily="18" charset="-120"/>
            </a:endParaRPr>
          </a:p>
          <a:p>
            <a:pPr>
              <a:defRPr/>
            </a:pPr>
            <a:endParaRPr lang="en-GB" altLang="zh-TW" sz="1200" b="1" dirty="0" smtClean="0">
              <a:latin typeface="新細明體" pitchFamily="18" charset="-120"/>
              <a:ea typeface="新細明體" pitchFamily="18" charset="-120"/>
            </a:endParaRPr>
          </a:p>
          <a:p>
            <a:pPr>
              <a:defRPr/>
            </a:pPr>
            <a:endParaRPr lang="en-GB" altLang="zh-TW" sz="1200" b="1" dirty="0" smtClean="0">
              <a:latin typeface="新細明體" pitchFamily="18" charset="-120"/>
              <a:ea typeface="新細明體" pitchFamily="18" charset="-120"/>
            </a:endParaRPr>
          </a:p>
        </p:txBody>
      </p:sp>
      <p:sp>
        <p:nvSpPr>
          <p:cNvPr id="36867" name="TextBox 2"/>
          <p:cNvSpPr txBox="1">
            <a:spLocks noChangeArrowheads="1"/>
          </p:cNvSpPr>
          <p:nvPr/>
        </p:nvSpPr>
        <p:spPr bwMode="auto">
          <a:xfrm>
            <a:off x="8532813" y="6381750"/>
            <a:ext cx="611187" cy="368300"/>
          </a:xfrm>
          <a:prstGeom prst="rect">
            <a:avLst/>
          </a:prstGeom>
          <a:noFill/>
          <a:ln w="9525">
            <a:noFill/>
            <a:miter lim="800000"/>
            <a:headEnd/>
            <a:tailEnd/>
          </a:ln>
        </p:spPr>
        <p:txBody>
          <a:bodyPr>
            <a:spAutoFit/>
          </a:bodyPr>
          <a:lstStyle/>
          <a:p>
            <a:fld id="{93642E1E-6CB1-4E43-9889-2062AE1322FA}" type="slidenum">
              <a:rPr lang="en-GB" sz="1800">
                <a:solidFill>
                  <a:srgbClr val="002060"/>
                </a:solidFill>
              </a:rPr>
              <a:pPr/>
              <a:t>45</a:t>
            </a:fld>
            <a:endParaRPr lang="en-GB" sz="1600">
              <a:solidFill>
                <a:srgbClr val="002060"/>
              </a:solidFill>
            </a:endParaRPr>
          </a:p>
        </p:txBody>
      </p:sp>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19734229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l"/>
            <a:r>
              <a:rPr lang="en-GB" altLang="zh-TW" sz="2800" b="1" dirty="0" smtClean="0">
                <a:solidFill>
                  <a:srgbClr val="163072"/>
                </a:solidFill>
                <a:latin typeface="Arial" pitchFamily="34" charset="0"/>
                <a:cs typeface="Arial" pitchFamily="34" charset="0"/>
              </a:rPr>
              <a:t>What is financial planning?</a:t>
            </a:r>
          </a:p>
        </p:txBody>
      </p:sp>
      <p:sp>
        <p:nvSpPr>
          <p:cNvPr id="7171" name="Content Placeholder 2"/>
          <p:cNvSpPr>
            <a:spLocks noGrp="1"/>
          </p:cNvSpPr>
          <p:nvPr>
            <p:ph idx="1"/>
          </p:nvPr>
        </p:nvSpPr>
        <p:spPr>
          <a:xfrm>
            <a:off x="685800" y="1390650"/>
            <a:ext cx="7696200" cy="4705350"/>
          </a:xfrm>
        </p:spPr>
        <p:txBody>
          <a:bodyPr>
            <a:normAutofit/>
          </a:bodyPr>
          <a:lstStyle/>
          <a:p>
            <a:pPr>
              <a:buFont typeface="Wingdings" pitchFamily="2" charset="2"/>
              <a:buChar char="§"/>
            </a:pPr>
            <a:r>
              <a:rPr lang="en-GB" altLang="zh-TW" sz="2000" dirty="0" smtClean="0">
                <a:latin typeface="Arial" pitchFamily="34" charset="0"/>
                <a:ea typeface="新細明體" pitchFamily="18" charset="-120"/>
                <a:cs typeface="Arial" pitchFamily="34" charset="0"/>
              </a:rPr>
              <a:t>Financial planning is the process of setting, planning, achieving and reviewing your life goals through the proper management of your finances.</a:t>
            </a:r>
            <a:endParaRPr lang="en-US" altLang="zh-TW" sz="2000" dirty="0" smtClean="0">
              <a:latin typeface="Arial" pitchFamily="34" charset="0"/>
              <a:cs typeface="Arial" pitchFamily="34" charset="0"/>
            </a:endParaRPr>
          </a:p>
          <a:p>
            <a:pPr eaLnBrk="1" hangingPunct="1">
              <a:buFont typeface="Wingdings" pitchFamily="2" charset="2"/>
              <a:buChar char="§"/>
            </a:pPr>
            <a:endParaRPr lang="en-US" altLang="zh-TW" sz="2000" dirty="0" smtClean="0">
              <a:latin typeface="Arial" pitchFamily="34" charset="0"/>
              <a:cs typeface="Arial" pitchFamily="34" charset="0"/>
            </a:endParaRPr>
          </a:p>
          <a:p>
            <a:pPr>
              <a:buFont typeface="Wingdings" pitchFamily="2" charset="2"/>
              <a:buChar char="§"/>
            </a:pPr>
            <a:endParaRPr lang="en-GB" sz="2000" dirty="0" smtClean="0">
              <a:latin typeface="Arial" pitchFamily="34" charset="0"/>
              <a:cs typeface="Arial" pitchFamily="34" charset="0"/>
            </a:endParaRPr>
          </a:p>
          <a:p>
            <a:pPr>
              <a:buFont typeface="Wingdings" pitchFamily="2" charset="2"/>
              <a:buChar char="§"/>
            </a:pPr>
            <a:endParaRPr lang="en-GB" sz="2000" dirty="0" smtClean="0">
              <a:latin typeface="Arial" pitchFamily="34" charset="0"/>
              <a:cs typeface="Arial" pitchFamily="34" charset="0"/>
            </a:endParaRPr>
          </a:p>
        </p:txBody>
      </p:sp>
      <p:pic>
        <p:nvPicPr>
          <p:cNvPr id="2051" name="Picture 3" descr="\\Sfcp01\dept\IEC\Website\Image\Banner\Big banner\index-banner1.jpg"/>
          <p:cNvPicPr>
            <a:picLocks noChangeAspect="1" noChangeArrowheads="1"/>
          </p:cNvPicPr>
          <p:nvPr/>
        </p:nvPicPr>
        <p:blipFill>
          <a:blip r:embed="rId2" cstate="print"/>
          <a:srcRect/>
          <a:stretch>
            <a:fillRect/>
          </a:stretch>
        </p:blipFill>
        <p:spPr bwMode="auto">
          <a:xfrm>
            <a:off x="1143000" y="2819400"/>
            <a:ext cx="6638925" cy="3381375"/>
          </a:xfrm>
          <a:prstGeom prst="rect">
            <a:avLst/>
          </a:prstGeom>
          <a:noFill/>
        </p:spPr>
      </p:pic>
    </p:spTree>
    <p:extLst>
      <p:ext uri="{BB962C8B-B14F-4D97-AF65-F5344CB8AC3E}">
        <p14:creationId xmlns:p14="http://schemas.microsoft.com/office/powerpoint/2010/main" val="29154025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lgn="l" eaLnBrk="1" hangingPunct="1"/>
            <a:r>
              <a:rPr lang="en-GB" altLang="zh-TW" sz="2800" b="1" dirty="0" smtClean="0">
                <a:solidFill>
                  <a:srgbClr val="163072"/>
                </a:solidFill>
                <a:latin typeface="Arial" pitchFamily="34" charset="0"/>
                <a:cs typeface="Arial" pitchFamily="34" charset="0"/>
              </a:rPr>
              <a:t>The financial planning process</a:t>
            </a:r>
          </a:p>
        </p:txBody>
      </p:sp>
      <p:sp>
        <p:nvSpPr>
          <p:cNvPr id="8" name="U-Turn Arrow 7"/>
          <p:cNvSpPr/>
          <p:nvPr/>
        </p:nvSpPr>
        <p:spPr>
          <a:xfrm rot="16200000">
            <a:off x="-685800" y="3124201"/>
            <a:ext cx="3962400" cy="914398"/>
          </a:xfrm>
          <a:prstGeom prst="uturnArrow">
            <a:avLst/>
          </a:prstGeom>
          <a:solidFill>
            <a:schemeClr val="accent2">
              <a:lumMod val="9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17" name="Diagram 16"/>
          <p:cNvGraphicFramePr/>
          <p:nvPr/>
        </p:nvGraphicFramePr>
        <p:xfrm>
          <a:off x="1619672" y="1412776"/>
          <a:ext cx="64807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4179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1: Assess your financial status</a:t>
            </a:r>
          </a:p>
        </p:txBody>
      </p:sp>
      <p:sp>
        <p:nvSpPr>
          <p:cNvPr id="6" name="Content Placeholder 2"/>
          <p:cNvSpPr>
            <a:spLocks noGrp="1"/>
          </p:cNvSpPr>
          <p:nvPr>
            <p:ph idx="1"/>
          </p:nvPr>
        </p:nvSpPr>
        <p:spPr>
          <a:xfrm>
            <a:off x="685800" y="1543050"/>
            <a:ext cx="7696200" cy="4705350"/>
          </a:xfrm>
        </p:spPr>
        <p:txBody>
          <a:bodyPr>
            <a:normAutofit/>
          </a:bodyPr>
          <a:lstStyle/>
          <a:p>
            <a:pPr>
              <a:buFont typeface="Wingdings" pitchFamily="2" charset="2"/>
              <a:buChar char="§"/>
            </a:pPr>
            <a:r>
              <a:rPr lang="en-GB" altLang="zh-TW" sz="2000" dirty="0" smtClean="0">
                <a:latin typeface="Arial" pitchFamily="34" charset="0"/>
                <a:ea typeface="新細明體" pitchFamily="18" charset="-120"/>
                <a:cs typeface="Arial" pitchFamily="34" charset="0"/>
              </a:rPr>
              <a:t>Assets: what you own</a:t>
            </a:r>
            <a:br>
              <a:rPr lang="en-GB" altLang="zh-TW" sz="2000" dirty="0" smtClean="0">
                <a:latin typeface="Arial" pitchFamily="34" charset="0"/>
                <a:ea typeface="新細明體" pitchFamily="18" charset="-120"/>
                <a:cs typeface="Arial" pitchFamily="34" charset="0"/>
              </a:rPr>
            </a:br>
            <a:r>
              <a:rPr lang="en-GB" altLang="zh-TW" sz="2000" dirty="0" err="1" smtClean="0">
                <a:latin typeface="Arial" pitchFamily="34" charset="0"/>
                <a:ea typeface="新細明體" pitchFamily="18" charset="-120"/>
                <a:cs typeface="Arial" pitchFamily="34" charset="0"/>
              </a:rPr>
              <a:t>eg</a:t>
            </a:r>
            <a:r>
              <a:rPr lang="en-GB" altLang="zh-TW" sz="2000" dirty="0" smtClean="0">
                <a:latin typeface="Arial" pitchFamily="34" charset="0"/>
                <a:ea typeface="新細明體" pitchFamily="18" charset="-120"/>
                <a:cs typeface="Arial" pitchFamily="34" charset="0"/>
              </a:rPr>
              <a:t> savings, investments, property</a:t>
            </a:r>
          </a:p>
          <a:p>
            <a:pPr>
              <a:buNone/>
            </a:pPr>
            <a:endParaRPr lang="en-GB" altLang="zh-TW" sz="2000" dirty="0" smtClean="0">
              <a:latin typeface="Arial" pitchFamily="34" charset="0"/>
              <a:ea typeface="新細明體" pitchFamily="18" charset="-120"/>
              <a:cs typeface="Arial" pitchFamily="34" charset="0"/>
            </a:endParaRPr>
          </a:p>
          <a:p>
            <a:pPr>
              <a:buFont typeface="Wingdings" pitchFamily="2" charset="2"/>
              <a:buChar char="§"/>
            </a:pPr>
            <a:r>
              <a:rPr lang="en-GB" altLang="zh-TW" sz="2000" dirty="0" smtClean="0">
                <a:latin typeface="Arial" pitchFamily="34" charset="0"/>
                <a:ea typeface="新細明體" pitchFamily="18" charset="-120"/>
                <a:cs typeface="Arial" pitchFamily="34" charset="0"/>
              </a:rPr>
              <a:t>Liabilities: what you owe</a:t>
            </a:r>
            <a:br>
              <a:rPr lang="en-GB" altLang="zh-TW" sz="2000" dirty="0" smtClean="0">
                <a:latin typeface="Arial" pitchFamily="34" charset="0"/>
                <a:ea typeface="新細明體" pitchFamily="18" charset="-120"/>
                <a:cs typeface="Arial" pitchFamily="34" charset="0"/>
              </a:rPr>
            </a:br>
            <a:r>
              <a:rPr lang="en-GB" altLang="zh-TW" sz="2000" dirty="0" err="1" smtClean="0">
                <a:latin typeface="Arial" pitchFamily="34" charset="0"/>
                <a:ea typeface="新細明體" pitchFamily="18" charset="-120"/>
                <a:cs typeface="Arial" pitchFamily="34" charset="0"/>
              </a:rPr>
              <a:t>eg</a:t>
            </a:r>
            <a:r>
              <a:rPr lang="en-GB" altLang="zh-TW" sz="2000" dirty="0" smtClean="0">
                <a:latin typeface="Arial" pitchFamily="34" charset="0"/>
                <a:ea typeface="新細明體" pitchFamily="18" charset="-120"/>
                <a:cs typeface="Arial" pitchFamily="34" charset="0"/>
              </a:rPr>
              <a:t> tax bills, debt and loan</a:t>
            </a:r>
          </a:p>
          <a:p>
            <a:pPr>
              <a:buNone/>
            </a:pPr>
            <a:endParaRPr lang="en-GB" altLang="zh-TW" sz="2000" dirty="0" smtClean="0">
              <a:latin typeface="Arial" pitchFamily="34" charset="0"/>
              <a:ea typeface="新細明體" pitchFamily="18" charset="-120"/>
              <a:cs typeface="Arial" pitchFamily="34" charset="0"/>
            </a:endParaRPr>
          </a:p>
          <a:p>
            <a:pPr eaLnBrk="1" hangingPunct="1">
              <a:buFont typeface="Wingdings" pitchFamily="2" charset="2"/>
              <a:buChar char="§"/>
            </a:pPr>
            <a:r>
              <a:rPr lang="en-US" altLang="zh-TW" sz="2000" dirty="0" smtClean="0">
                <a:latin typeface="Arial" pitchFamily="34" charset="0"/>
                <a:cs typeface="Arial" pitchFamily="34" charset="0"/>
              </a:rPr>
              <a:t>Net worth: Assets - Liabilities</a:t>
            </a:r>
          </a:p>
          <a:p>
            <a:pPr>
              <a:buFont typeface="Wingdings" pitchFamily="2" charset="2"/>
              <a:buChar char="§"/>
            </a:pPr>
            <a:endParaRPr lang="en-GB" sz="2000" dirty="0" smtClean="0">
              <a:latin typeface="Arial" pitchFamily="34" charset="0"/>
              <a:cs typeface="Arial" pitchFamily="34" charset="0"/>
            </a:endParaRPr>
          </a:p>
          <a:p>
            <a:pPr>
              <a:buFont typeface="Wingdings" pitchFamily="2" charset="2"/>
              <a:buChar char="§"/>
            </a:pPr>
            <a:endParaRPr lang="en-GB" sz="2000" dirty="0" smtClean="0">
              <a:latin typeface="Arial" pitchFamily="34" charset="0"/>
              <a:cs typeface="Arial" pitchFamily="34" charset="0"/>
            </a:endParaRPr>
          </a:p>
        </p:txBody>
      </p:sp>
      <p:grpSp>
        <p:nvGrpSpPr>
          <p:cNvPr id="8" name="Group 7"/>
          <p:cNvGrpSpPr/>
          <p:nvPr/>
        </p:nvGrpSpPr>
        <p:grpSpPr>
          <a:xfrm>
            <a:off x="5029200" y="1640114"/>
            <a:ext cx="3962400" cy="4532086"/>
            <a:chOff x="5029200" y="1640114"/>
            <a:chExt cx="3733800" cy="4227286"/>
          </a:xfrm>
        </p:grpSpPr>
        <p:pic>
          <p:nvPicPr>
            <p:cNvPr id="3074" name="Picture 2"/>
            <p:cNvPicPr>
              <a:picLocks noChangeAspect="1" noChangeArrowheads="1"/>
            </p:cNvPicPr>
            <p:nvPr/>
          </p:nvPicPr>
          <p:blipFill>
            <a:blip r:embed="rId2" cstate="print"/>
            <a:srcRect l="30833" t="27333" r="42917" b="23333"/>
            <a:stretch>
              <a:fillRect/>
            </a:stretch>
          </p:blipFill>
          <p:spPr bwMode="auto">
            <a:xfrm>
              <a:off x="5029200" y="1640114"/>
              <a:ext cx="3598906" cy="4227286"/>
            </a:xfrm>
            <a:prstGeom prst="rect">
              <a:avLst/>
            </a:prstGeom>
            <a:noFill/>
            <a:ln w="9525">
              <a:noFill/>
              <a:miter lim="800000"/>
              <a:headEnd/>
              <a:tailEnd/>
            </a:ln>
          </p:spPr>
        </p:pic>
        <p:sp>
          <p:nvSpPr>
            <p:cNvPr id="7" name="Rectangle 6"/>
            <p:cNvSpPr/>
            <p:nvPr/>
          </p:nvSpPr>
          <p:spPr>
            <a:xfrm>
              <a:off x="7467600" y="1981200"/>
              <a:ext cx="12954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538409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lvl="0" algn="l"/>
            <a:r>
              <a:rPr lang="en-GB" altLang="zh-TW" sz="2800" b="1" dirty="0" smtClean="0">
                <a:solidFill>
                  <a:srgbClr val="163072"/>
                </a:solidFill>
                <a:latin typeface="Arial" pitchFamily="34" charset="0"/>
                <a:cs typeface="Arial" pitchFamily="34" charset="0"/>
              </a:rPr>
              <a:t>Step 2: Create a budget</a:t>
            </a:r>
          </a:p>
        </p:txBody>
      </p:sp>
      <p:sp>
        <p:nvSpPr>
          <p:cNvPr id="6" name="Content Placeholder 2"/>
          <p:cNvSpPr>
            <a:spLocks noGrp="1"/>
          </p:cNvSpPr>
          <p:nvPr>
            <p:ph idx="1"/>
          </p:nvPr>
        </p:nvSpPr>
        <p:spPr>
          <a:xfrm>
            <a:off x="685800" y="1543050"/>
            <a:ext cx="7696200" cy="4705350"/>
          </a:xfrm>
        </p:spPr>
        <p:txBody>
          <a:bodyPr>
            <a:normAutofit/>
          </a:bodyPr>
          <a:lstStyle/>
          <a:p>
            <a:pPr>
              <a:buFont typeface="Wingdings" pitchFamily="2" charset="2"/>
              <a:buChar char="§"/>
            </a:pPr>
            <a:r>
              <a:rPr lang="en-GB" altLang="zh-TW" sz="2000" dirty="0" smtClean="0">
                <a:latin typeface="Arial" pitchFamily="34" charset="0"/>
                <a:ea typeface="新細明體" pitchFamily="18" charset="-120"/>
                <a:cs typeface="Arial" pitchFamily="34" charset="0"/>
              </a:rPr>
              <a:t>Track your spending</a:t>
            </a:r>
          </a:p>
          <a:p>
            <a:pPr lvl="1">
              <a:buFont typeface="Wingdings" pitchFamily="2" charset="2"/>
              <a:buChar char="§"/>
            </a:pPr>
            <a:r>
              <a:rPr lang="en-GB" altLang="zh-TW" sz="2000" dirty="0" smtClean="0">
                <a:latin typeface="Arial" pitchFamily="34" charset="0"/>
                <a:ea typeface="新細明體" pitchFamily="18" charset="-120"/>
                <a:cs typeface="Arial" pitchFamily="34" charset="0"/>
              </a:rPr>
              <a:t>Expenses diary</a:t>
            </a:r>
          </a:p>
          <a:p>
            <a:pPr>
              <a:buFont typeface="Wingdings" pitchFamily="2" charset="2"/>
              <a:buChar char="§"/>
            </a:pPr>
            <a:r>
              <a:rPr lang="en-GB" altLang="zh-TW" sz="2000" dirty="0" smtClean="0">
                <a:latin typeface="Arial" pitchFamily="34" charset="0"/>
                <a:ea typeface="新細明體" pitchFamily="18" charset="-120"/>
                <a:cs typeface="Arial" pitchFamily="34" charset="0"/>
              </a:rPr>
              <a:t>Understand the nature of your expenses</a:t>
            </a:r>
          </a:p>
          <a:p>
            <a:pPr lvl="1">
              <a:buFont typeface="Wingdings" pitchFamily="2" charset="2"/>
              <a:buChar char="§"/>
            </a:pPr>
            <a:r>
              <a:rPr lang="en-GB" altLang="zh-TW" sz="2000" dirty="0" smtClean="0">
                <a:latin typeface="Arial" pitchFamily="34" charset="0"/>
                <a:ea typeface="新細明體" pitchFamily="18" charset="-120"/>
                <a:cs typeface="Arial" pitchFamily="34" charset="0"/>
              </a:rPr>
              <a:t>Fixed </a:t>
            </a:r>
            <a:r>
              <a:rPr lang="en-GB" altLang="zh-TW" sz="2000" dirty="0" err="1" smtClean="0">
                <a:latin typeface="Arial" pitchFamily="34" charset="0"/>
                <a:ea typeface="新細明體" pitchFamily="18" charset="-120"/>
                <a:cs typeface="Arial" pitchFamily="34" charset="0"/>
              </a:rPr>
              <a:t>vs</a:t>
            </a:r>
            <a:r>
              <a:rPr lang="en-GB" altLang="zh-TW" sz="2000" dirty="0" smtClean="0">
                <a:latin typeface="Arial" pitchFamily="34" charset="0"/>
                <a:ea typeface="新細明體" pitchFamily="18" charset="-120"/>
                <a:cs typeface="Arial" pitchFamily="34" charset="0"/>
              </a:rPr>
              <a:t> Variable</a:t>
            </a:r>
          </a:p>
          <a:p>
            <a:pPr lvl="1">
              <a:buFont typeface="Wingdings" pitchFamily="2" charset="2"/>
              <a:buChar char="§"/>
            </a:pPr>
            <a:r>
              <a:rPr lang="en-GB" altLang="zh-TW" sz="2000" dirty="0" smtClean="0">
                <a:latin typeface="Arial" pitchFamily="34" charset="0"/>
                <a:ea typeface="新細明體" pitchFamily="18" charset="-120"/>
                <a:cs typeface="Arial" pitchFamily="34" charset="0"/>
              </a:rPr>
              <a:t>Regular </a:t>
            </a:r>
            <a:r>
              <a:rPr lang="en-GB" altLang="zh-TW" sz="2000" dirty="0" err="1" smtClean="0">
                <a:latin typeface="Arial" pitchFamily="34" charset="0"/>
                <a:ea typeface="新細明體" pitchFamily="18" charset="-120"/>
                <a:cs typeface="Arial" pitchFamily="34" charset="0"/>
              </a:rPr>
              <a:t>vs</a:t>
            </a:r>
            <a:r>
              <a:rPr lang="en-GB" altLang="zh-TW" sz="2000" dirty="0" smtClean="0">
                <a:latin typeface="Arial" pitchFamily="34" charset="0"/>
                <a:ea typeface="新細明體" pitchFamily="18" charset="-120"/>
                <a:cs typeface="Arial" pitchFamily="34" charset="0"/>
              </a:rPr>
              <a:t> Occasional</a:t>
            </a:r>
          </a:p>
          <a:p>
            <a:pPr>
              <a:buFont typeface="Wingdings" pitchFamily="2" charset="2"/>
              <a:buChar char="§"/>
            </a:pPr>
            <a:r>
              <a:rPr lang="en-US" altLang="zh-TW" sz="2000" dirty="0" smtClean="0">
                <a:latin typeface="Arial" pitchFamily="34" charset="0"/>
                <a:cs typeface="Arial" pitchFamily="34" charset="0"/>
              </a:rPr>
              <a:t>Plan ahead with a budget planner</a:t>
            </a:r>
          </a:p>
          <a:p>
            <a:pPr>
              <a:buFont typeface="Wingdings" pitchFamily="2" charset="2"/>
              <a:buChar char="§"/>
            </a:pPr>
            <a:endParaRPr lang="en-GB" sz="2000" dirty="0" smtClean="0">
              <a:latin typeface="Arial" pitchFamily="34" charset="0"/>
              <a:cs typeface="Arial" pitchFamily="34" charset="0"/>
            </a:endParaRPr>
          </a:p>
          <a:p>
            <a:pPr>
              <a:buFont typeface="Wingdings" pitchFamily="2" charset="2"/>
              <a:buChar char="§"/>
            </a:pPr>
            <a:endParaRPr lang="en-GB" sz="2000" dirty="0" smtClean="0">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l="29166" t="20952" r="46429" b="20000"/>
          <a:stretch>
            <a:fillRect/>
          </a:stretch>
        </p:blipFill>
        <p:spPr bwMode="auto">
          <a:xfrm>
            <a:off x="5715000" y="1371600"/>
            <a:ext cx="3124200" cy="4724400"/>
          </a:xfrm>
          <a:prstGeom prst="rect">
            <a:avLst/>
          </a:prstGeom>
          <a:noFill/>
          <a:ln w="9525">
            <a:noFill/>
            <a:miter lim="800000"/>
            <a:headEnd/>
            <a:tailEnd/>
          </a:ln>
        </p:spPr>
      </p:pic>
    </p:spTree>
    <p:extLst>
      <p:ext uri="{BB962C8B-B14F-4D97-AF65-F5344CB8AC3E}">
        <p14:creationId xmlns:p14="http://schemas.microsoft.com/office/powerpoint/2010/main" val="28221082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6123653"/>
            <a:ext cx="8229600" cy="4525963"/>
          </a:xfrm>
        </p:spPr>
        <p:txBody>
          <a:bodyPr>
            <a:normAutofit/>
          </a:bodyPr>
          <a:lstStyle/>
          <a:p>
            <a:r>
              <a:rPr lang="en-GB" sz="1600" dirty="0">
                <a:hlinkClick r:id="rId2"/>
              </a:rPr>
              <a:t>http://</a:t>
            </a:r>
            <a:r>
              <a:rPr lang="en-GB" sz="1600" dirty="0" smtClean="0">
                <a:hlinkClick r:id="rId2"/>
              </a:rPr>
              <a:t>www.hkiec.hk/web/en/tools-and-resources/tools/index.html</a:t>
            </a:r>
            <a:r>
              <a:rPr lang="en-GB" sz="1600" dirty="0" smtClean="0"/>
              <a:t> </a:t>
            </a:r>
            <a:endParaRPr lang="en-GB" sz="1600" dirty="0"/>
          </a:p>
        </p:txBody>
      </p:sp>
      <p:sp>
        <p:nvSpPr>
          <p:cNvPr id="4" name="Slide Number Placeholder 3"/>
          <p:cNvSpPr>
            <a:spLocks noGrp="1"/>
          </p:cNvSpPr>
          <p:nvPr>
            <p:ph type="sldNum" sz="quarter" idx="12"/>
          </p:nvPr>
        </p:nvSpPr>
        <p:spPr/>
        <p:txBody>
          <a:bodyPr/>
          <a:lstStyle/>
          <a:p>
            <a:fld id="{90897DA8-00AE-48A7-B0B7-00B29350A9C3}" type="slidenum">
              <a:rPr lang="zh-HK" altLang="en-US" smtClean="0"/>
              <a:pPr/>
              <a:t>9</a:t>
            </a:fld>
            <a:endParaRPr lang="zh-HK" altLang="en-US"/>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altLang="zh-TW" sz="2800" b="1" dirty="0" smtClean="0">
                <a:solidFill>
                  <a:srgbClr val="163072"/>
                </a:solidFill>
                <a:latin typeface="Arial" pitchFamily="34" charset="0"/>
                <a:cs typeface="Arial" pitchFamily="34" charset="0"/>
              </a:rPr>
              <a:t>Step 2: Create a budget</a:t>
            </a:r>
            <a:br>
              <a:rPr lang="en-GB" altLang="zh-TW" sz="2800" b="1" dirty="0" smtClean="0">
                <a:solidFill>
                  <a:srgbClr val="163072"/>
                </a:solidFill>
                <a:latin typeface="Arial" pitchFamily="34" charset="0"/>
                <a:cs typeface="Arial" pitchFamily="34" charset="0"/>
              </a:rPr>
            </a:br>
            <a:r>
              <a:rPr lang="en-GB" altLang="zh-TW" sz="2800" b="1" dirty="0" smtClean="0">
                <a:solidFill>
                  <a:srgbClr val="163072"/>
                </a:solidFill>
                <a:latin typeface="Arial" pitchFamily="34" charset="0"/>
                <a:cs typeface="Arial" pitchFamily="34" charset="0"/>
              </a:rPr>
              <a:t>Examples of common tools</a:t>
            </a:r>
          </a:p>
          <a:p>
            <a:pPr algn="l" fontAlgn="auto">
              <a:spcAft>
                <a:spcPts val="0"/>
              </a:spcAft>
            </a:pPr>
            <a:endParaRPr lang="en-GB" altLang="zh-TW" sz="2800" b="1" dirty="0" smtClean="0">
              <a:solidFill>
                <a:srgbClr val="163072"/>
              </a:solidFill>
              <a:latin typeface="Arial" pitchFamily="34" charset="0"/>
              <a:cs typeface="Arial" pitchFamily="34" charset="0"/>
            </a:endParaRPr>
          </a:p>
        </p:txBody>
      </p:sp>
      <p:pic>
        <p:nvPicPr>
          <p:cNvPr id="6" name="圖片 1"/>
          <p:cNvPicPr>
            <a:picLocks noChangeAspect="1"/>
          </p:cNvPicPr>
          <p:nvPr/>
        </p:nvPicPr>
        <p:blipFill rotWithShape="1">
          <a:blip r:embed="rId3" cstate="print">
            <a:extLst>
              <a:ext uri="{28A0092B-C50C-407E-A947-70E740481C1C}">
                <a14:useLocalDpi xmlns:a14="http://schemas.microsoft.com/office/drawing/2010/main" val="0"/>
              </a:ext>
            </a:extLst>
          </a:blip>
          <a:srcRect l="45276" t="4110" r="8262" b="15034"/>
          <a:stretch/>
        </p:blipFill>
        <p:spPr>
          <a:xfrm>
            <a:off x="5240" y="1294979"/>
            <a:ext cx="2520280" cy="3289179"/>
          </a:xfrm>
          <a:prstGeom prst="rect">
            <a:avLst/>
          </a:prstGeom>
        </p:spPr>
      </p:pic>
      <p:pic>
        <p:nvPicPr>
          <p:cNvPr id="7" name="圖片 1"/>
          <p:cNvPicPr>
            <a:picLocks noChangeAspect="1"/>
          </p:cNvPicPr>
          <p:nvPr/>
        </p:nvPicPr>
        <p:blipFill rotWithShape="1">
          <a:blip r:embed="rId4" cstate="print">
            <a:extLst>
              <a:ext uri="{28A0092B-C50C-407E-A947-70E740481C1C}">
                <a14:useLocalDpi xmlns:a14="http://schemas.microsoft.com/office/drawing/2010/main" val="0"/>
              </a:ext>
            </a:extLst>
          </a:blip>
          <a:srcRect l="54471" t="13937" r="13369" b="3285"/>
          <a:stretch/>
        </p:blipFill>
        <p:spPr>
          <a:xfrm>
            <a:off x="2591207" y="2063491"/>
            <a:ext cx="2164261" cy="4177766"/>
          </a:xfrm>
          <a:prstGeom prst="rect">
            <a:avLst/>
          </a:prstGeom>
        </p:spPr>
      </p:pic>
      <p:pic>
        <p:nvPicPr>
          <p:cNvPr id="8" name="圖片 1"/>
          <p:cNvPicPr>
            <a:picLocks noChangeAspect="1"/>
          </p:cNvPicPr>
          <p:nvPr/>
        </p:nvPicPr>
        <p:blipFill rotWithShape="1">
          <a:blip r:embed="rId5" cstate="print">
            <a:extLst>
              <a:ext uri="{28A0092B-C50C-407E-A947-70E740481C1C}">
                <a14:useLocalDpi xmlns:a14="http://schemas.microsoft.com/office/drawing/2010/main" val="0"/>
              </a:ext>
            </a:extLst>
          </a:blip>
          <a:srcRect l="53183" t="6301" r="14564" b="12845"/>
          <a:stretch/>
        </p:blipFill>
        <p:spPr>
          <a:xfrm>
            <a:off x="4981448" y="1368458"/>
            <a:ext cx="2044646" cy="3843937"/>
          </a:xfrm>
          <a:prstGeom prst="rect">
            <a:avLst/>
          </a:prstGeom>
        </p:spPr>
      </p:pic>
      <p:pic>
        <p:nvPicPr>
          <p:cNvPr id="9" name="圖片 1"/>
          <p:cNvPicPr>
            <a:picLocks noChangeAspect="1"/>
          </p:cNvPicPr>
          <p:nvPr/>
        </p:nvPicPr>
        <p:blipFill rotWithShape="1">
          <a:blip r:embed="rId6" cstate="print">
            <a:extLst>
              <a:ext uri="{28A0092B-C50C-407E-A947-70E740481C1C}">
                <a14:useLocalDpi xmlns:a14="http://schemas.microsoft.com/office/drawing/2010/main" val="0"/>
              </a:ext>
            </a:extLst>
          </a:blip>
          <a:srcRect l="53149" t="6947" r="14564" b="11147"/>
          <a:stretch/>
        </p:blipFill>
        <p:spPr>
          <a:xfrm>
            <a:off x="7032520" y="1987315"/>
            <a:ext cx="2077206" cy="395175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0180" y="82315"/>
            <a:ext cx="1905000" cy="1905000"/>
          </a:xfrm>
          <a:prstGeom prst="rect">
            <a:avLst/>
          </a:prstGeom>
        </p:spPr>
      </p:pic>
    </p:spTree>
    <p:extLst>
      <p:ext uri="{BB962C8B-B14F-4D97-AF65-F5344CB8AC3E}">
        <p14:creationId xmlns:p14="http://schemas.microsoft.com/office/powerpoint/2010/main" val="1401178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Eng">
  <a:themeElements>
    <a:clrScheme name="IEC color palette">
      <a:dk1>
        <a:sysClr val="windowText" lastClr="000000"/>
      </a:dk1>
      <a:lt1>
        <a:srgbClr val="FFFFFF"/>
      </a:lt1>
      <a:dk2>
        <a:srgbClr val="BEC0C2"/>
      </a:dk2>
      <a:lt2>
        <a:srgbClr val="FFFFFF"/>
      </a:lt2>
      <a:accent1>
        <a:srgbClr val="7B207F"/>
      </a:accent1>
      <a:accent2>
        <a:srgbClr val="C9E6FA"/>
      </a:accent2>
      <a:accent3>
        <a:srgbClr val="006935"/>
      </a:accent3>
      <a:accent4>
        <a:srgbClr val="D9E5A8"/>
      </a:accent4>
      <a:accent5>
        <a:srgbClr val="575757"/>
      </a:accent5>
      <a:accent6>
        <a:srgbClr val="E8DFF0"/>
      </a:accent6>
      <a:hlink>
        <a:srgbClr val="7B207F"/>
      </a:hlink>
      <a:folHlink>
        <a:srgbClr val="1D71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PowerPoint_template_Eng</Template>
  <TotalTime>139</TotalTime>
  <Words>1656</Words>
  <Application>Microsoft Office PowerPoint</Application>
  <PresentationFormat>On-screen Show (4:3)</PresentationFormat>
  <Paragraphs>436</Paragraphs>
  <Slides>45</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 Unicode MS</vt:lpstr>
      <vt:lpstr>ＭＳ Ｐゴシック</vt:lpstr>
      <vt:lpstr>SimHei</vt:lpstr>
      <vt:lpstr>Univers 57 Condensed</vt:lpstr>
      <vt:lpstr>微軟正黑體</vt:lpstr>
      <vt:lpstr>新細明體</vt:lpstr>
      <vt:lpstr>Arial</vt:lpstr>
      <vt:lpstr>Arial Black</vt:lpstr>
      <vt:lpstr>Calibri</vt:lpstr>
      <vt:lpstr>MV Boli</vt:lpstr>
      <vt:lpstr>Wingdings</vt:lpstr>
      <vt:lpstr>PowerPoint_template_Eng</vt:lpstr>
      <vt:lpstr>Personal Financial Planning in a life-cycle Context</vt:lpstr>
      <vt:lpstr>Disclaimer</vt:lpstr>
      <vt:lpstr>Contents</vt:lpstr>
      <vt:lpstr>Are these statements correct?</vt:lpstr>
      <vt:lpstr>What is financial planning?</vt:lpstr>
      <vt:lpstr>The financial planning process</vt:lpstr>
      <vt:lpstr>Step 1: Assess your financial status</vt:lpstr>
      <vt:lpstr>Step 2: Create a budget</vt:lpstr>
      <vt:lpstr>PowerPoint Presentation</vt:lpstr>
      <vt:lpstr>PowerPoint Presentation</vt:lpstr>
      <vt:lpstr>PowerPoint Presentation</vt:lpstr>
      <vt:lpstr>Step 3: Set your financial goals</vt:lpstr>
      <vt:lpstr>Step 3: Set your financial goals</vt:lpstr>
      <vt:lpstr>Step 3: Set your financial goals</vt:lpstr>
      <vt:lpstr>Step 3: Set your financial goals</vt:lpstr>
      <vt:lpstr>Step 3: Set your financial goals</vt:lpstr>
      <vt:lpstr>Step 4: Know your risk tolerance</vt:lpstr>
      <vt:lpstr>Step 4: Know your risk tolerance</vt:lpstr>
      <vt:lpstr>Step 4: Know your risk tolerance</vt:lpstr>
      <vt:lpstr>Step 5: Work out and implement a basic               financial plan</vt:lpstr>
      <vt:lpstr>Step 6: Review and adjust your financial plan               regularly</vt:lpstr>
      <vt:lpstr>Financial planning  at different life stages</vt:lpstr>
      <vt:lpstr>Typical life cycle of personal income</vt:lpstr>
      <vt:lpstr>PowerPoint Presentation</vt:lpstr>
      <vt:lpstr>PowerPoint Presentation</vt:lpstr>
      <vt:lpstr>PowerPoint Presentation</vt:lpstr>
      <vt:lpstr>PowerPoint Presentation</vt:lpstr>
      <vt:lpstr>PowerPoint Presentation</vt:lpstr>
      <vt:lpstr>PowerPoint Presentation</vt:lpstr>
      <vt:lpstr>The pyramid of wealth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Diversification</vt:lpstr>
      <vt:lpstr>Summary</vt:lpstr>
      <vt:lpstr>Visit the IEC website www.hkiec.hk</vt:lpstr>
      <vt:lpstr>PowerPoint Presentation</vt:lpstr>
    </vt:vector>
  </TitlesOfParts>
  <Company>Securities and Futures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Financial Planning in a life-cycle Context</dc:title>
  <dc:creator>Vicky LAU</dc:creator>
  <cp:lastModifiedBy>Stefan KY LAM</cp:lastModifiedBy>
  <cp:revision>14</cp:revision>
  <cp:lastPrinted>2008-01-30T02:37:31Z</cp:lastPrinted>
  <dcterms:created xsi:type="dcterms:W3CDTF">2014-06-17T10:04:22Z</dcterms:created>
  <dcterms:modified xsi:type="dcterms:W3CDTF">2015-06-23T03:07:58Z</dcterms:modified>
</cp:coreProperties>
</file>