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89" r:id="rId3"/>
    <p:sldId id="280" r:id="rId4"/>
    <p:sldId id="282" r:id="rId5"/>
    <p:sldId id="283" r:id="rId6"/>
    <p:sldId id="286" r:id="rId7"/>
    <p:sldId id="288" r:id="rId8"/>
    <p:sldId id="287" r:id="rId9"/>
    <p:sldId id="263" r:id="rId10"/>
    <p:sldId id="259" r:id="rId11"/>
    <p:sldId id="276" r:id="rId12"/>
    <p:sldId id="277" r:id="rId13"/>
    <p:sldId id="275" r:id="rId14"/>
    <p:sldId id="265" r:id="rId15"/>
    <p:sldId id="267" r:id="rId16"/>
    <p:sldId id="268" r:id="rId17"/>
    <p:sldId id="269" r:id="rId18"/>
    <p:sldId id="270" r:id="rId19"/>
    <p:sldId id="272" r:id="rId20"/>
    <p:sldId id="271" r:id="rId21"/>
    <p:sldId id="278" r:id="rId22"/>
    <p:sldId id="279" r:id="rId2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4" autoAdjust="0"/>
    <p:restoredTop sz="70609" autoAdjust="0"/>
  </p:normalViewPr>
  <p:slideViewPr>
    <p:cSldViewPr snapToGrid="0">
      <p:cViewPr varScale="1">
        <p:scale>
          <a:sx n="56" d="100"/>
          <a:sy n="56" d="100"/>
        </p:scale>
        <p:origin x="108" y="5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824"/>
    </p:cViewPr>
  </p:sorterViewPr>
  <p:notesViewPr>
    <p:cSldViewPr snapToGrid="0">
      <p:cViewPr varScale="1">
        <p:scale>
          <a:sx n="83" d="100"/>
          <a:sy n="83" d="100"/>
        </p:scale>
        <p:origin x="197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3DCCF2-8CD7-44DA-BABE-87E2BE681461}" type="doc">
      <dgm:prSet loTypeId="urn:microsoft.com/office/officeart/2005/8/layout/bProcess3" loCatId="process" qsTypeId="urn:microsoft.com/office/officeart/2005/8/quickstyle/3d2" qsCatId="3D" csTypeId="urn:microsoft.com/office/officeart/2005/8/colors/colorful1" csCatId="colorful" phldr="1"/>
      <dgm:spPr/>
      <dgm:t>
        <a:bodyPr/>
        <a:lstStyle/>
        <a:p>
          <a:endParaRPr lang="zh-HK" altLang="en-US"/>
        </a:p>
      </dgm:t>
    </dgm:pt>
    <dgm:pt modelId="{3A4DF7AA-7FF5-4E73-9186-1C741791F404}">
      <dgm:prSet phldrT="[文字]"/>
      <dgm:spPr/>
      <dgm:t>
        <a:bodyPr/>
        <a:lstStyle/>
        <a:p>
          <a:r>
            <a:rPr lang="en-US" altLang="zh-HK" dirty="0"/>
            <a:t>1. Setting company goals</a:t>
          </a:r>
          <a:endParaRPr lang="zh-HK" altLang="en-US" dirty="0"/>
        </a:p>
      </dgm:t>
    </dgm:pt>
    <dgm:pt modelId="{542B4993-BCF9-4367-8C42-79524B2E902F}" type="parTrans" cxnId="{FAB20D44-07D2-42F8-9D55-83002A26CDF0}">
      <dgm:prSet/>
      <dgm:spPr/>
      <dgm:t>
        <a:bodyPr/>
        <a:lstStyle/>
        <a:p>
          <a:endParaRPr lang="zh-HK" altLang="en-US"/>
        </a:p>
      </dgm:t>
    </dgm:pt>
    <dgm:pt modelId="{98C56A1F-A1B5-4498-9A46-130460CD44B4}" type="sibTrans" cxnId="{FAB20D44-07D2-42F8-9D55-83002A26CDF0}">
      <dgm:prSet/>
      <dgm:spPr/>
      <dgm:t>
        <a:bodyPr/>
        <a:lstStyle/>
        <a:p>
          <a:endParaRPr lang="zh-HK" altLang="en-US"/>
        </a:p>
      </dgm:t>
    </dgm:pt>
    <dgm:pt modelId="{33A9B50F-505E-4CC3-ADCC-5DC6D7D8899E}">
      <dgm:prSet phldrT="[文字]"/>
      <dgm:spPr/>
      <dgm:t>
        <a:bodyPr/>
        <a:lstStyle/>
        <a:p>
          <a:r>
            <a:rPr lang="en-US" altLang="zh-HK" dirty="0"/>
            <a:t>2. Listing alternative ways of achieving the goals</a:t>
          </a:r>
          <a:endParaRPr lang="zh-HK" altLang="en-US" dirty="0"/>
        </a:p>
      </dgm:t>
    </dgm:pt>
    <dgm:pt modelId="{84A5E746-F9ED-4111-ACCF-DF7A11815278}" type="parTrans" cxnId="{FADDE4EC-1BB2-44C4-B1E6-F4C1C58D417F}">
      <dgm:prSet/>
      <dgm:spPr/>
      <dgm:t>
        <a:bodyPr/>
        <a:lstStyle/>
        <a:p>
          <a:endParaRPr lang="zh-HK" altLang="en-US"/>
        </a:p>
      </dgm:t>
    </dgm:pt>
    <dgm:pt modelId="{C1DB197E-F997-4CCB-A959-B30775D8FB79}" type="sibTrans" cxnId="{FADDE4EC-1BB2-44C4-B1E6-F4C1C58D417F}">
      <dgm:prSet/>
      <dgm:spPr/>
      <dgm:t>
        <a:bodyPr/>
        <a:lstStyle/>
        <a:p>
          <a:endParaRPr lang="zh-HK" altLang="en-US"/>
        </a:p>
      </dgm:t>
    </dgm:pt>
    <dgm:pt modelId="{6678941A-80B2-40C1-BD38-4E87EBC9BA7F}">
      <dgm:prSet phldrT="[文字]"/>
      <dgm:spPr/>
      <dgm:t>
        <a:bodyPr/>
        <a:lstStyle/>
        <a:p>
          <a:r>
            <a:rPr lang="en-US" altLang="zh-HK" dirty="0"/>
            <a:t>3. Selecting best way to achieve the goals</a:t>
          </a:r>
          <a:endParaRPr lang="zh-HK" altLang="en-US" dirty="0"/>
        </a:p>
      </dgm:t>
    </dgm:pt>
    <dgm:pt modelId="{B7075047-39AC-4B10-8FEF-B7B0D46F61BD}" type="parTrans" cxnId="{DA843B49-B1C7-459C-9A0C-F70F9A985F84}">
      <dgm:prSet/>
      <dgm:spPr/>
      <dgm:t>
        <a:bodyPr/>
        <a:lstStyle/>
        <a:p>
          <a:endParaRPr lang="zh-HK" altLang="en-US"/>
        </a:p>
      </dgm:t>
    </dgm:pt>
    <dgm:pt modelId="{3C87024A-A1EF-4C7E-8D86-32311209CC97}" type="sibTrans" cxnId="{DA843B49-B1C7-459C-9A0C-F70F9A985F84}">
      <dgm:prSet/>
      <dgm:spPr/>
      <dgm:t>
        <a:bodyPr/>
        <a:lstStyle/>
        <a:p>
          <a:endParaRPr lang="zh-HK" altLang="en-US"/>
        </a:p>
      </dgm:t>
    </dgm:pt>
    <dgm:pt modelId="{EE33D1FC-477B-4CAB-B18C-68BBED619357}">
      <dgm:prSet/>
      <dgm:spPr/>
      <dgm:t>
        <a:bodyPr/>
        <a:lstStyle/>
        <a:p>
          <a:r>
            <a:rPr lang="en-US" altLang="zh-HK" dirty="0"/>
            <a:t>5. Putting plans into action</a:t>
          </a:r>
          <a:endParaRPr lang="zh-HK" altLang="en-US" dirty="0"/>
        </a:p>
      </dgm:t>
    </dgm:pt>
    <dgm:pt modelId="{52F16FDF-B3D7-4155-AAB1-716770B83670}" type="parTrans" cxnId="{636F267C-870B-40DA-9E6B-EC91559E482C}">
      <dgm:prSet/>
      <dgm:spPr/>
      <dgm:t>
        <a:bodyPr/>
        <a:lstStyle/>
        <a:p>
          <a:endParaRPr lang="zh-HK" altLang="en-US"/>
        </a:p>
      </dgm:t>
    </dgm:pt>
    <dgm:pt modelId="{E6EF1C27-9E1B-4996-B945-D56D6D59FE74}" type="sibTrans" cxnId="{636F267C-870B-40DA-9E6B-EC91559E482C}">
      <dgm:prSet/>
      <dgm:spPr/>
      <dgm:t>
        <a:bodyPr/>
        <a:lstStyle/>
        <a:p>
          <a:endParaRPr lang="zh-HK" altLang="en-US"/>
        </a:p>
      </dgm:t>
    </dgm:pt>
    <dgm:pt modelId="{359C0DA0-0B55-4DDD-83FD-555D8EFB8DAD}">
      <dgm:prSet/>
      <dgm:spPr/>
      <dgm:t>
        <a:bodyPr/>
        <a:lstStyle/>
        <a:p>
          <a:r>
            <a:rPr lang="en-US" altLang="zh-HK" dirty="0"/>
            <a:t>4. Developing plans to pursue chosen alternative</a:t>
          </a:r>
          <a:endParaRPr lang="zh-HK" altLang="en-US" dirty="0"/>
        </a:p>
      </dgm:t>
    </dgm:pt>
    <dgm:pt modelId="{900348E7-5886-4353-8FDB-652FDF4E0619}" type="parTrans" cxnId="{47DDAF39-CDF3-4850-B5A7-E67AE2614EF4}">
      <dgm:prSet/>
      <dgm:spPr/>
      <dgm:t>
        <a:bodyPr/>
        <a:lstStyle/>
        <a:p>
          <a:endParaRPr lang="zh-HK" altLang="en-US"/>
        </a:p>
      </dgm:t>
    </dgm:pt>
    <dgm:pt modelId="{23EA81F8-EB89-437F-8DB5-58E77EE2A796}" type="sibTrans" cxnId="{47DDAF39-CDF3-4850-B5A7-E67AE2614EF4}">
      <dgm:prSet/>
      <dgm:spPr/>
      <dgm:t>
        <a:bodyPr/>
        <a:lstStyle/>
        <a:p>
          <a:endParaRPr lang="zh-HK" altLang="en-US"/>
        </a:p>
      </dgm:t>
    </dgm:pt>
    <dgm:pt modelId="{C7BBC2E5-2E77-4566-BC88-5B399CBD4FE6}" type="pres">
      <dgm:prSet presAssocID="{8E3DCCF2-8CD7-44DA-BABE-87E2BE681461}" presName="Name0" presStyleCnt="0">
        <dgm:presLayoutVars>
          <dgm:dir/>
          <dgm:resizeHandles val="exact"/>
        </dgm:presLayoutVars>
      </dgm:prSet>
      <dgm:spPr/>
    </dgm:pt>
    <dgm:pt modelId="{DAD25A6D-5F9F-43E0-B4DB-56EC9197DE8F}" type="pres">
      <dgm:prSet presAssocID="{3A4DF7AA-7FF5-4E73-9186-1C741791F404}" presName="node" presStyleLbl="node1" presStyleIdx="0" presStyleCnt="5">
        <dgm:presLayoutVars>
          <dgm:bulletEnabled val="1"/>
        </dgm:presLayoutVars>
      </dgm:prSet>
      <dgm:spPr/>
    </dgm:pt>
    <dgm:pt modelId="{C5310675-FEB3-4EF7-95E7-7ED7D131ABE8}" type="pres">
      <dgm:prSet presAssocID="{98C56A1F-A1B5-4498-9A46-130460CD44B4}" presName="sibTrans" presStyleLbl="sibTrans1D1" presStyleIdx="0" presStyleCnt="4"/>
      <dgm:spPr/>
    </dgm:pt>
    <dgm:pt modelId="{2CF588CF-132D-44A2-8E40-81F376EBB6BD}" type="pres">
      <dgm:prSet presAssocID="{98C56A1F-A1B5-4498-9A46-130460CD44B4}" presName="connectorText" presStyleLbl="sibTrans1D1" presStyleIdx="0" presStyleCnt="4"/>
      <dgm:spPr/>
    </dgm:pt>
    <dgm:pt modelId="{57F4BE6F-19BA-4B84-A9CC-8A931A511707}" type="pres">
      <dgm:prSet presAssocID="{33A9B50F-505E-4CC3-ADCC-5DC6D7D8899E}" presName="node" presStyleLbl="node1" presStyleIdx="1" presStyleCnt="5">
        <dgm:presLayoutVars>
          <dgm:bulletEnabled val="1"/>
        </dgm:presLayoutVars>
      </dgm:prSet>
      <dgm:spPr/>
    </dgm:pt>
    <dgm:pt modelId="{08D5C990-D042-4C54-888B-F3160A414915}" type="pres">
      <dgm:prSet presAssocID="{C1DB197E-F997-4CCB-A959-B30775D8FB79}" presName="sibTrans" presStyleLbl="sibTrans1D1" presStyleIdx="1" presStyleCnt="4"/>
      <dgm:spPr/>
    </dgm:pt>
    <dgm:pt modelId="{77F2DB20-A805-4814-8D3A-197AB0A85DC0}" type="pres">
      <dgm:prSet presAssocID="{C1DB197E-F997-4CCB-A959-B30775D8FB79}" presName="connectorText" presStyleLbl="sibTrans1D1" presStyleIdx="1" presStyleCnt="4"/>
      <dgm:spPr/>
    </dgm:pt>
    <dgm:pt modelId="{AD2CC09F-E1F3-4CDD-8E1A-13F90B6AD60F}" type="pres">
      <dgm:prSet presAssocID="{6678941A-80B2-40C1-BD38-4E87EBC9BA7F}" presName="node" presStyleLbl="node1" presStyleIdx="2" presStyleCnt="5">
        <dgm:presLayoutVars>
          <dgm:bulletEnabled val="1"/>
        </dgm:presLayoutVars>
      </dgm:prSet>
      <dgm:spPr/>
    </dgm:pt>
    <dgm:pt modelId="{38B700D3-C718-4BB9-BA26-1497F54497D4}" type="pres">
      <dgm:prSet presAssocID="{3C87024A-A1EF-4C7E-8D86-32311209CC97}" presName="sibTrans" presStyleLbl="sibTrans1D1" presStyleIdx="2" presStyleCnt="4"/>
      <dgm:spPr/>
    </dgm:pt>
    <dgm:pt modelId="{FB612811-FF71-43B8-A285-DE5CEFD37268}" type="pres">
      <dgm:prSet presAssocID="{3C87024A-A1EF-4C7E-8D86-32311209CC97}" presName="connectorText" presStyleLbl="sibTrans1D1" presStyleIdx="2" presStyleCnt="4"/>
      <dgm:spPr/>
    </dgm:pt>
    <dgm:pt modelId="{4A2E46CC-7B6A-4533-8AE3-833E02C70A16}" type="pres">
      <dgm:prSet presAssocID="{359C0DA0-0B55-4DDD-83FD-555D8EFB8DAD}" presName="node" presStyleLbl="node1" presStyleIdx="3" presStyleCnt="5">
        <dgm:presLayoutVars>
          <dgm:bulletEnabled val="1"/>
        </dgm:presLayoutVars>
      </dgm:prSet>
      <dgm:spPr/>
    </dgm:pt>
    <dgm:pt modelId="{78128848-BA45-44CE-AE60-21114D041B0E}" type="pres">
      <dgm:prSet presAssocID="{23EA81F8-EB89-437F-8DB5-58E77EE2A796}" presName="sibTrans" presStyleLbl="sibTrans1D1" presStyleIdx="3" presStyleCnt="4"/>
      <dgm:spPr/>
    </dgm:pt>
    <dgm:pt modelId="{7796F35B-E2D6-438A-A27B-902090B4A10E}" type="pres">
      <dgm:prSet presAssocID="{23EA81F8-EB89-437F-8DB5-58E77EE2A796}" presName="connectorText" presStyleLbl="sibTrans1D1" presStyleIdx="3" presStyleCnt="4"/>
      <dgm:spPr/>
    </dgm:pt>
    <dgm:pt modelId="{545C19CC-4F24-4724-828D-0F923E483AB6}" type="pres">
      <dgm:prSet presAssocID="{EE33D1FC-477B-4CAB-B18C-68BBED619357}" presName="node" presStyleLbl="node1" presStyleIdx="4" presStyleCnt="5">
        <dgm:presLayoutVars>
          <dgm:bulletEnabled val="1"/>
        </dgm:presLayoutVars>
      </dgm:prSet>
      <dgm:spPr/>
    </dgm:pt>
  </dgm:ptLst>
  <dgm:cxnLst>
    <dgm:cxn modelId="{45C2E61A-E6A5-4CBA-8862-286CBC0F7E2D}" type="presOf" srcId="{33A9B50F-505E-4CC3-ADCC-5DC6D7D8899E}" destId="{57F4BE6F-19BA-4B84-A9CC-8A931A511707}" srcOrd="0" destOrd="0" presId="urn:microsoft.com/office/officeart/2005/8/layout/bProcess3"/>
    <dgm:cxn modelId="{CBA99C1D-F15F-4DBF-AAA9-99430DA8AF31}" type="presOf" srcId="{C1DB197E-F997-4CCB-A959-B30775D8FB79}" destId="{08D5C990-D042-4C54-888B-F3160A414915}" srcOrd="0" destOrd="0" presId="urn:microsoft.com/office/officeart/2005/8/layout/bProcess3"/>
    <dgm:cxn modelId="{A0077129-C89B-4172-B262-6CECC24C3730}" type="presOf" srcId="{C1DB197E-F997-4CCB-A959-B30775D8FB79}" destId="{77F2DB20-A805-4814-8D3A-197AB0A85DC0}" srcOrd="1" destOrd="0" presId="urn:microsoft.com/office/officeart/2005/8/layout/bProcess3"/>
    <dgm:cxn modelId="{15869A2D-71E0-426A-84B1-D55462001594}" type="presOf" srcId="{23EA81F8-EB89-437F-8DB5-58E77EE2A796}" destId="{78128848-BA45-44CE-AE60-21114D041B0E}" srcOrd="0" destOrd="0" presId="urn:microsoft.com/office/officeart/2005/8/layout/bProcess3"/>
    <dgm:cxn modelId="{47DDAF39-CDF3-4850-B5A7-E67AE2614EF4}" srcId="{8E3DCCF2-8CD7-44DA-BABE-87E2BE681461}" destId="{359C0DA0-0B55-4DDD-83FD-555D8EFB8DAD}" srcOrd="3" destOrd="0" parTransId="{900348E7-5886-4353-8FDB-652FDF4E0619}" sibTransId="{23EA81F8-EB89-437F-8DB5-58E77EE2A796}"/>
    <dgm:cxn modelId="{C5C1813E-D833-4D70-956A-ACE61E91DE65}" type="presOf" srcId="{23EA81F8-EB89-437F-8DB5-58E77EE2A796}" destId="{7796F35B-E2D6-438A-A27B-902090B4A10E}" srcOrd="1" destOrd="0" presId="urn:microsoft.com/office/officeart/2005/8/layout/bProcess3"/>
    <dgm:cxn modelId="{E4F4D463-BA03-4632-956F-319BAB3BC4E9}" type="presOf" srcId="{3C87024A-A1EF-4C7E-8D86-32311209CC97}" destId="{38B700D3-C718-4BB9-BA26-1497F54497D4}" srcOrd="0" destOrd="0" presId="urn:microsoft.com/office/officeart/2005/8/layout/bProcess3"/>
    <dgm:cxn modelId="{FAB20D44-07D2-42F8-9D55-83002A26CDF0}" srcId="{8E3DCCF2-8CD7-44DA-BABE-87E2BE681461}" destId="{3A4DF7AA-7FF5-4E73-9186-1C741791F404}" srcOrd="0" destOrd="0" parTransId="{542B4993-BCF9-4367-8C42-79524B2E902F}" sibTransId="{98C56A1F-A1B5-4498-9A46-130460CD44B4}"/>
    <dgm:cxn modelId="{DA843B49-B1C7-459C-9A0C-F70F9A985F84}" srcId="{8E3DCCF2-8CD7-44DA-BABE-87E2BE681461}" destId="{6678941A-80B2-40C1-BD38-4E87EBC9BA7F}" srcOrd="2" destOrd="0" parTransId="{B7075047-39AC-4B10-8FEF-B7B0D46F61BD}" sibTransId="{3C87024A-A1EF-4C7E-8D86-32311209CC97}"/>
    <dgm:cxn modelId="{636F267C-870B-40DA-9E6B-EC91559E482C}" srcId="{8E3DCCF2-8CD7-44DA-BABE-87E2BE681461}" destId="{EE33D1FC-477B-4CAB-B18C-68BBED619357}" srcOrd="4" destOrd="0" parTransId="{52F16FDF-B3D7-4155-AAB1-716770B83670}" sibTransId="{E6EF1C27-9E1B-4996-B945-D56D6D59FE74}"/>
    <dgm:cxn modelId="{46A1E987-B5CF-45D7-BCD0-44BC4D872572}" type="presOf" srcId="{359C0DA0-0B55-4DDD-83FD-555D8EFB8DAD}" destId="{4A2E46CC-7B6A-4533-8AE3-833E02C70A16}" srcOrd="0" destOrd="0" presId="urn:microsoft.com/office/officeart/2005/8/layout/bProcess3"/>
    <dgm:cxn modelId="{A4C62693-40A6-4BE3-ACD7-CC4747E76DE8}" type="presOf" srcId="{3C87024A-A1EF-4C7E-8D86-32311209CC97}" destId="{FB612811-FF71-43B8-A285-DE5CEFD37268}" srcOrd="1" destOrd="0" presId="urn:microsoft.com/office/officeart/2005/8/layout/bProcess3"/>
    <dgm:cxn modelId="{46D301AA-2A58-4070-A91B-66E4B83F7EB4}" type="presOf" srcId="{6678941A-80B2-40C1-BD38-4E87EBC9BA7F}" destId="{AD2CC09F-E1F3-4CDD-8E1A-13F90B6AD60F}" srcOrd="0" destOrd="0" presId="urn:microsoft.com/office/officeart/2005/8/layout/bProcess3"/>
    <dgm:cxn modelId="{572031B8-233E-4C5A-86A8-787F295B119E}" type="presOf" srcId="{98C56A1F-A1B5-4498-9A46-130460CD44B4}" destId="{2CF588CF-132D-44A2-8E40-81F376EBB6BD}" srcOrd="1" destOrd="0" presId="urn:microsoft.com/office/officeart/2005/8/layout/bProcess3"/>
    <dgm:cxn modelId="{D0994FCE-18E0-48BD-9FD1-38F2F376BB9C}" type="presOf" srcId="{EE33D1FC-477B-4CAB-B18C-68BBED619357}" destId="{545C19CC-4F24-4724-828D-0F923E483AB6}" srcOrd="0" destOrd="0" presId="urn:microsoft.com/office/officeart/2005/8/layout/bProcess3"/>
    <dgm:cxn modelId="{66246FD6-414E-4C77-B899-51B263070DE1}" type="presOf" srcId="{8E3DCCF2-8CD7-44DA-BABE-87E2BE681461}" destId="{C7BBC2E5-2E77-4566-BC88-5B399CBD4FE6}" srcOrd="0" destOrd="0" presId="urn:microsoft.com/office/officeart/2005/8/layout/bProcess3"/>
    <dgm:cxn modelId="{FADDE4EC-1BB2-44C4-B1E6-F4C1C58D417F}" srcId="{8E3DCCF2-8CD7-44DA-BABE-87E2BE681461}" destId="{33A9B50F-505E-4CC3-ADCC-5DC6D7D8899E}" srcOrd="1" destOrd="0" parTransId="{84A5E746-F9ED-4111-ACCF-DF7A11815278}" sibTransId="{C1DB197E-F997-4CCB-A959-B30775D8FB79}"/>
    <dgm:cxn modelId="{9688BCFE-9777-45EF-956F-96F12427B80B}" type="presOf" srcId="{3A4DF7AA-7FF5-4E73-9186-1C741791F404}" destId="{DAD25A6D-5F9F-43E0-B4DB-56EC9197DE8F}" srcOrd="0" destOrd="0" presId="urn:microsoft.com/office/officeart/2005/8/layout/bProcess3"/>
    <dgm:cxn modelId="{82DDE7FE-7B45-4358-AD33-F7A0334E990B}" type="presOf" srcId="{98C56A1F-A1B5-4498-9A46-130460CD44B4}" destId="{C5310675-FEB3-4EF7-95E7-7ED7D131ABE8}" srcOrd="0" destOrd="0" presId="urn:microsoft.com/office/officeart/2005/8/layout/bProcess3"/>
    <dgm:cxn modelId="{8ACDAE80-3315-498C-8DFC-15B8CF21AB28}" type="presParOf" srcId="{C7BBC2E5-2E77-4566-BC88-5B399CBD4FE6}" destId="{DAD25A6D-5F9F-43E0-B4DB-56EC9197DE8F}" srcOrd="0" destOrd="0" presId="urn:microsoft.com/office/officeart/2005/8/layout/bProcess3"/>
    <dgm:cxn modelId="{8882058D-2FE6-44BE-80FB-FAFED4F8F589}" type="presParOf" srcId="{C7BBC2E5-2E77-4566-BC88-5B399CBD4FE6}" destId="{C5310675-FEB3-4EF7-95E7-7ED7D131ABE8}" srcOrd="1" destOrd="0" presId="urn:microsoft.com/office/officeart/2005/8/layout/bProcess3"/>
    <dgm:cxn modelId="{4EEE8311-9741-4BFE-BED7-7B72ED461C3A}" type="presParOf" srcId="{C5310675-FEB3-4EF7-95E7-7ED7D131ABE8}" destId="{2CF588CF-132D-44A2-8E40-81F376EBB6BD}" srcOrd="0" destOrd="0" presId="urn:microsoft.com/office/officeart/2005/8/layout/bProcess3"/>
    <dgm:cxn modelId="{7ECBD368-48BC-4A1C-AEFB-C2407485E243}" type="presParOf" srcId="{C7BBC2E5-2E77-4566-BC88-5B399CBD4FE6}" destId="{57F4BE6F-19BA-4B84-A9CC-8A931A511707}" srcOrd="2" destOrd="0" presId="urn:microsoft.com/office/officeart/2005/8/layout/bProcess3"/>
    <dgm:cxn modelId="{A37267AC-0015-4E5C-B0EB-98FB95205C52}" type="presParOf" srcId="{C7BBC2E5-2E77-4566-BC88-5B399CBD4FE6}" destId="{08D5C990-D042-4C54-888B-F3160A414915}" srcOrd="3" destOrd="0" presId="urn:microsoft.com/office/officeart/2005/8/layout/bProcess3"/>
    <dgm:cxn modelId="{43C95EE8-AF17-4FA5-8309-4B2C057E0190}" type="presParOf" srcId="{08D5C990-D042-4C54-888B-F3160A414915}" destId="{77F2DB20-A805-4814-8D3A-197AB0A85DC0}" srcOrd="0" destOrd="0" presId="urn:microsoft.com/office/officeart/2005/8/layout/bProcess3"/>
    <dgm:cxn modelId="{609E4FE4-401B-49BB-9717-F0B79397A24F}" type="presParOf" srcId="{C7BBC2E5-2E77-4566-BC88-5B399CBD4FE6}" destId="{AD2CC09F-E1F3-4CDD-8E1A-13F90B6AD60F}" srcOrd="4" destOrd="0" presId="urn:microsoft.com/office/officeart/2005/8/layout/bProcess3"/>
    <dgm:cxn modelId="{9EE90803-D81E-473B-8D29-5FFCF337607F}" type="presParOf" srcId="{C7BBC2E5-2E77-4566-BC88-5B399CBD4FE6}" destId="{38B700D3-C718-4BB9-BA26-1497F54497D4}" srcOrd="5" destOrd="0" presId="urn:microsoft.com/office/officeart/2005/8/layout/bProcess3"/>
    <dgm:cxn modelId="{2CC8BC46-16C5-4693-9F8D-F20995CA6CF3}" type="presParOf" srcId="{38B700D3-C718-4BB9-BA26-1497F54497D4}" destId="{FB612811-FF71-43B8-A285-DE5CEFD37268}" srcOrd="0" destOrd="0" presId="urn:microsoft.com/office/officeart/2005/8/layout/bProcess3"/>
    <dgm:cxn modelId="{92DCC273-7933-477D-B0EA-8F86CB8B563A}" type="presParOf" srcId="{C7BBC2E5-2E77-4566-BC88-5B399CBD4FE6}" destId="{4A2E46CC-7B6A-4533-8AE3-833E02C70A16}" srcOrd="6" destOrd="0" presId="urn:microsoft.com/office/officeart/2005/8/layout/bProcess3"/>
    <dgm:cxn modelId="{6EB64AC3-000B-4AA2-A9ED-AC227113D2BD}" type="presParOf" srcId="{C7BBC2E5-2E77-4566-BC88-5B399CBD4FE6}" destId="{78128848-BA45-44CE-AE60-21114D041B0E}" srcOrd="7" destOrd="0" presId="urn:microsoft.com/office/officeart/2005/8/layout/bProcess3"/>
    <dgm:cxn modelId="{9C46880E-5EF0-4F75-8292-0B664749D4D2}" type="presParOf" srcId="{78128848-BA45-44CE-AE60-21114D041B0E}" destId="{7796F35B-E2D6-438A-A27B-902090B4A10E}" srcOrd="0" destOrd="0" presId="urn:microsoft.com/office/officeart/2005/8/layout/bProcess3"/>
    <dgm:cxn modelId="{4A9CA958-E3AB-4DAC-B2C3-70308BED8AA6}" type="presParOf" srcId="{C7BBC2E5-2E77-4566-BC88-5B399CBD4FE6}" destId="{545C19CC-4F24-4724-828D-0F923E483AB6}" srcOrd="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10675-FEB3-4EF7-95E7-7ED7D131ABE8}">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6350" cap="flat" cmpd="sng" algn="ctr">
          <a:solidFill>
            <a:schemeClr val="accent2">
              <a:hueOff val="0"/>
              <a:satOff val="0"/>
              <a:lumOff val="0"/>
              <a:alphaOff val="0"/>
            </a:schemeClr>
          </a:solidFill>
          <a:prstDash val="solid"/>
          <a:miter lim="800000"/>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HK" altLang="en-US" sz="500" kern="1200"/>
        </a:p>
      </dsp:txBody>
      <dsp:txXfrm>
        <a:off x="3357014" y="912848"/>
        <a:ext cx="34897" cy="6979"/>
      </dsp:txXfrm>
    </dsp:sp>
    <dsp:sp modelId="{DAD25A6D-5F9F-43E0-B4DB-56EC9197DE8F}">
      <dsp:nvSpPr>
        <dsp:cNvPr id="0" name=""/>
        <dsp:cNvSpPr/>
      </dsp:nvSpPr>
      <dsp:spPr>
        <a:xfrm>
          <a:off x="8061" y="5979"/>
          <a:ext cx="3034531" cy="1820718"/>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altLang="zh-HK" sz="2700" kern="1200" dirty="0"/>
            <a:t>1. Setting company goals</a:t>
          </a:r>
          <a:endParaRPr lang="zh-HK" altLang="en-US" sz="2700" kern="1200" dirty="0"/>
        </a:p>
      </dsp:txBody>
      <dsp:txXfrm>
        <a:off x="8061" y="5979"/>
        <a:ext cx="3034531" cy="1820718"/>
      </dsp:txXfrm>
    </dsp:sp>
    <dsp:sp modelId="{08D5C990-D042-4C54-888B-F3160A414915}">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6350" cap="flat" cmpd="sng" algn="ctr">
          <a:solidFill>
            <a:schemeClr val="accent3">
              <a:hueOff val="0"/>
              <a:satOff val="0"/>
              <a:lumOff val="0"/>
              <a:alphaOff val="0"/>
            </a:schemeClr>
          </a:solidFill>
          <a:prstDash val="solid"/>
          <a:miter lim="800000"/>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HK" altLang="en-US" sz="500" kern="1200"/>
        </a:p>
      </dsp:txBody>
      <dsp:txXfrm>
        <a:off x="7089488" y="912848"/>
        <a:ext cx="34897" cy="6979"/>
      </dsp:txXfrm>
    </dsp:sp>
    <dsp:sp modelId="{57F4BE6F-19BA-4B84-A9CC-8A931A511707}">
      <dsp:nvSpPr>
        <dsp:cNvPr id="0" name=""/>
        <dsp:cNvSpPr/>
      </dsp:nvSpPr>
      <dsp:spPr>
        <a:xfrm>
          <a:off x="3740534" y="5979"/>
          <a:ext cx="3034531" cy="1820718"/>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altLang="zh-HK" sz="2700" kern="1200" dirty="0"/>
            <a:t>2. Listing alternative ways of achieving the goals</a:t>
          </a:r>
          <a:endParaRPr lang="zh-HK" altLang="en-US" sz="2700" kern="1200" dirty="0"/>
        </a:p>
      </dsp:txBody>
      <dsp:txXfrm>
        <a:off x="3740534" y="5979"/>
        <a:ext cx="3034531" cy="1820718"/>
      </dsp:txXfrm>
    </dsp:sp>
    <dsp:sp modelId="{38B700D3-C718-4BB9-BA26-1497F54497D4}">
      <dsp:nvSpPr>
        <dsp:cNvPr id="0" name=""/>
        <dsp:cNvSpPr/>
      </dsp:nvSpPr>
      <dsp:spPr>
        <a:xfrm>
          <a:off x="1525326" y="1824897"/>
          <a:ext cx="7464946" cy="667342"/>
        </a:xfrm>
        <a:custGeom>
          <a:avLst/>
          <a:gdLst/>
          <a:ahLst/>
          <a:cxnLst/>
          <a:rect l="0" t="0" r="0" b="0"/>
          <a:pathLst>
            <a:path>
              <a:moveTo>
                <a:pt x="7464946" y="0"/>
              </a:moveTo>
              <a:lnTo>
                <a:pt x="7464946" y="350771"/>
              </a:lnTo>
              <a:lnTo>
                <a:pt x="0" y="350771"/>
              </a:lnTo>
              <a:lnTo>
                <a:pt x="0" y="667342"/>
              </a:lnTo>
            </a:path>
          </a:pathLst>
        </a:custGeom>
        <a:noFill/>
        <a:ln w="6350" cap="flat" cmpd="sng" algn="ctr">
          <a:solidFill>
            <a:schemeClr val="accent4">
              <a:hueOff val="0"/>
              <a:satOff val="0"/>
              <a:lumOff val="0"/>
              <a:alphaOff val="0"/>
            </a:schemeClr>
          </a:solidFill>
          <a:prstDash val="solid"/>
          <a:miter lim="800000"/>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HK" altLang="en-US" sz="500" kern="1200"/>
        </a:p>
      </dsp:txBody>
      <dsp:txXfrm>
        <a:off x="5070362" y="2155079"/>
        <a:ext cx="374875" cy="6979"/>
      </dsp:txXfrm>
    </dsp:sp>
    <dsp:sp modelId="{AD2CC09F-E1F3-4CDD-8E1A-13F90B6AD60F}">
      <dsp:nvSpPr>
        <dsp:cNvPr id="0" name=""/>
        <dsp:cNvSpPr/>
      </dsp:nvSpPr>
      <dsp:spPr>
        <a:xfrm>
          <a:off x="7473007" y="5979"/>
          <a:ext cx="3034531" cy="1820718"/>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altLang="zh-HK" sz="2700" kern="1200" dirty="0"/>
            <a:t>3. Selecting best way to achieve the goals</a:t>
          </a:r>
          <a:endParaRPr lang="zh-HK" altLang="en-US" sz="2700" kern="1200" dirty="0"/>
        </a:p>
      </dsp:txBody>
      <dsp:txXfrm>
        <a:off x="7473007" y="5979"/>
        <a:ext cx="3034531" cy="1820718"/>
      </dsp:txXfrm>
    </dsp:sp>
    <dsp:sp modelId="{78128848-BA45-44CE-AE60-21114D041B0E}">
      <dsp:nvSpPr>
        <dsp:cNvPr id="0" name=""/>
        <dsp:cNvSpPr/>
      </dsp:nvSpPr>
      <dsp:spPr>
        <a:xfrm>
          <a:off x="3040792" y="3389279"/>
          <a:ext cx="667342" cy="91440"/>
        </a:xfrm>
        <a:custGeom>
          <a:avLst/>
          <a:gdLst/>
          <a:ahLst/>
          <a:cxnLst/>
          <a:rect l="0" t="0" r="0" b="0"/>
          <a:pathLst>
            <a:path>
              <a:moveTo>
                <a:pt x="0" y="45720"/>
              </a:moveTo>
              <a:lnTo>
                <a:pt x="667342" y="45720"/>
              </a:lnTo>
            </a:path>
          </a:pathLst>
        </a:custGeom>
        <a:noFill/>
        <a:ln w="6350" cap="flat" cmpd="sng" algn="ctr">
          <a:solidFill>
            <a:schemeClr val="accent5">
              <a:hueOff val="0"/>
              <a:satOff val="0"/>
              <a:lumOff val="0"/>
              <a:alphaOff val="0"/>
            </a:schemeClr>
          </a:solidFill>
          <a:prstDash val="solid"/>
          <a:miter lim="800000"/>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HK" altLang="en-US" sz="500" kern="1200"/>
        </a:p>
      </dsp:txBody>
      <dsp:txXfrm>
        <a:off x="3357014" y="3431509"/>
        <a:ext cx="34897" cy="6979"/>
      </dsp:txXfrm>
    </dsp:sp>
    <dsp:sp modelId="{4A2E46CC-7B6A-4533-8AE3-833E02C70A16}">
      <dsp:nvSpPr>
        <dsp:cNvPr id="0" name=""/>
        <dsp:cNvSpPr/>
      </dsp:nvSpPr>
      <dsp:spPr>
        <a:xfrm>
          <a:off x="8061" y="2524640"/>
          <a:ext cx="3034531" cy="1820718"/>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altLang="zh-HK" sz="2700" kern="1200" dirty="0"/>
            <a:t>4. Developing plans to pursue chosen alternative</a:t>
          </a:r>
          <a:endParaRPr lang="zh-HK" altLang="en-US" sz="2700" kern="1200" dirty="0"/>
        </a:p>
      </dsp:txBody>
      <dsp:txXfrm>
        <a:off x="8061" y="2524640"/>
        <a:ext cx="3034531" cy="1820718"/>
      </dsp:txXfrm>
    </dsp:sp>
    <dsp:sp modelId="{545C19CC-4F24-4724-828D-0F923E483AB6}">
      <dsp:nvSpPr>
        <dsp:cNvPr id="0" name=""/>
        <dsp:cNvSpPr/>
      </dsp:nvSpPr>
      <dsp:spPr>
        <a:xfrm>
          <a:off x="3740534" y="2524640"/>
          <a:ext cx="3034531" cy="1820718"/>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altLang="zh-HK" sz="2700" kern="1200" dirty="0"/>
            <a:t>5. Putting plans into action</a:t>
          </a:r>
          <a:endParaRPr lang="zh-HK" altLang="en-US" sz="2700" kern="1200" dirty="0"/>
        </a:p>
      </dsp:txBody>
      <dsp:txXfrm>
        <a:off x="3740534" y="2524640"/>
        <a:ext cx="3034531" cy="182071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日期版面配置區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109AC60-4FEE-4F96-8237-1D69174D8EE3}" type="datetimeFigureOut">
              <a:rPr lang="en-US" smtClean="0"/>
              <a:t>2/24/2026</a:t>
            </a:fld>
            <a:endParaRPr lang="en-US"/>
          </a:p>
        </p:txBody>
      </p:sp>
      <p:sp>
        <p:nvSpPr>
          <p:cNvPr id="4" name="投影片圖像版面配置區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備忘稿版面配置區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6" name="頁尾版面配置區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投影片編號版面配置區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3BD0C33-D478-44BC-AF9D-0C0818BD7AF5}" type="slidenum">
              <a:rPr lang="en-US" smtClean="0"/>
              <a:t>‹#›</a:t>
            </a:fld>
            <a:endParaRPr lang="en-US"/>
          </a:p>
        </p:txBody>
      </p:sp>
    </p:spTree>
    <p:extLst>
      <p:ext uri="{BB962C8B-B14F-4D97-AF65-F5344CB8AC3E}">
        <p14:creationId xmlns:p14="http://schemas.microsoft.com/office/powerpoint/2010/main" val="4019298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2</a:t>
            </a:fld>
            <a:endParaRPr lang="en-US"/>
          </a:p>
        </p:txBody>
      </p:sp>
    </p:spTree>
    <p:extLst>
      <p:ext uri="{BB962C8B-B14F-4D97-AF65-F5344CB8AC3E}">
        <p14:creationId xmlns:p14="http://schemas.microsoft.com/office/powerpoint/2010/main" val="419241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baseline="0" dirty="0"/>
              <a:t>Teacher guides students to think about whether the illustrated items can or cannot be achieved if adopting WFH. </a:t>
            </a:r>
          </a:p>
          <a:p>
            <a:endParaRPr lang="en-US" baseline="0" dirty="0"/>
          </a:p>
          <a:p>
            <a:r>
              <a:rPr lang="en-US" dirty="0"/>
              <a:t>Students</a:t>
            </a:r>
            <a:r>
              <a:rPr lang="en-US" baseline="0" dirty="0"/>
              <a:t> share their views on each item. </a:t>
            </a:r>
          </a:p>
          <a:p>
            <a:pPr defTabSz="931774">
              <a:defRPr/>
            </a:pPr>
            <a:endParaRPr lang="en-US" dirty="0">
              <a:solidFill>
                <a:prstClr val="black"/>
              </a:solidFill>
            </a:endParaRPr>
          </a:p>
          <a:p>
            <a:pPr defTabSz="931774">
              <a:defRPr/>
            </a:pPr>
            <a:r>
              <a:rPr lang="en-US" dirty="0">
                <a:solidFill>
                  <a:prstClr val="black"/>
                </a:solidFill>
              </a:rPr>
              <a:t>Teacher may refer to the following slide for students’ possible responses</a:t>
            </a:r>
            <a:r>
              <a:rPr lang="en-US" baseline="0" dirty="0"/>
              <a:t>/reference answers</a:t>
            </a:r>
            <a:r>
              <a:rPr lang="en-US" dirty="0">
                <a:solidFill>
                  <a:prstClr val="black"/>
                </a:solidFill>
              </a:rPr>
              <a:t>.</a:t>
            </a:r>
          </a:p>
          <a:p>
            <a:endParaRPr lang="en-US" dirty="0"/>
          </a:p>
        </p:txBody>
      </p:sp>
      <p:sp>
        <p:nvSpPr>
          <p:cNvPr id="4" name="投影片編號版面配置區 3"/>
          <p:cNvSpPr>
            <a:spLocks noGrp="1"/>
          </p:cNvSpPr>
          <p:nvPr>
            <p:ph type="sldNum" sz="quarter" idx="10"/>
          </p:nvPr>
        </p:nvSpPr>
        <p:spPr/>
        <p:txBody>
          <a:bodyPr/>
          <a:lstStyle/>
          <a:p>
            <a:pPr defTabSz="931774">
              <a:defRPr/>
            </a:pPr>
            <a:fld id="{73BD0C33-D478-44BC-AF9D-0C0818BD7AF5}" type="slidenum">
              <a:rPr lang="en-US">
                <a:solidFill>
                  <a:prstClr val="black"/>
                </a:solidFill>
                <a:latin typeface="Calibri" panose="020F0502020204030204"/>
              </a:rPr>
              <a:pPr defTabSz="931774">
                <a:defRPr/>
              </a:pPr>
              <a:t>11</a:t>
            </a:fld>
            <a:endParaRPr lang="en-US">
              <a:solidFill>
                <a:prstClr val="black"/>
              </a:solidFill>
              <a:latin typeface="Calibri" panose="020F0502020204030204"/>
            </a:endParaRPr>
          </a:p>
        </p:txBody>
      </p:sp>
    </p:spTree>
    <p:extLst>
      <p:ext uri="{BB962C8B-B14F-4D97-AF65-F5344CB8AC3E}">
        <p14:creationId xmlns:p14="http://schemas.microsoft.com/office/powerpoint/2010/main" val="4157358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701040" y="4473892"/>
            <a:ext cx="5608320" cy="4170236"/>
          </a:xfrm>
        </p:spPr>
        <p:txBody>
          <a:bodyPr/>
          <a:lstStyle/>
          <a:p>
            <a:r>
              <a:rPr lang="en-US" dirty="0"/>
              <a:t>Teacher concludes</a:t>
            </a:r>
            <a:r>
              <a:rPr lang="en-US" baseline="0" dirty="0"/>
              <a:t> that </a:t>
            </a:r>
          </a:p>
          <a:p>
            <a:pPr marL="174708" indent="-174708">
              <a:buFont typeface="Arial" panose="020B0604020202020204" pitchFamily="34" charset="0"/>
              <a:buChar char="•"/>
            </a:pPr>
            <a:r>
              <a:rPr lang="en-US" baseline="0" dirty="0"/>
              <a:t>workplace enables staff  interact with each other or  in teams face-to-face that helps building and shaping the company culture.</a:t>
            </a:r>
          </a:p>
          <a:p>
            <a:pPr marL="174708" indent="-174708">
              <a:buFont typeface="Arial" panose="020B0604020202020204" pitchFamily="34" charset="0"/>
              <a:buChar char="•"/>
            </a:pPr>
            <a:r>
              <a:rPr lang="en-US" baseline="0" dirty="0"/>
              <a:t>some people still prefer to work in office than WFH due to limited living space at home.</a:t>
            </a:r>
          </a:p>
          <a:p>
            <a:pPr marL="174708" indent="-174708">
              <a:buFont typeface="Arial" panose="020B0604020202020204" pitchFamily="34" charset="0"/>
              <a:buChar char="•"/>
            </a:pPr>
            <a:r>
              <a:rPr lang="en-US" baseline="0" dirty="0"/>
              <a:t>though there may have increasing demands for hybrid working mode, it does not necessarily mean that workplace has lost its value in business.</a:t>
            </a:r>
          </a:p>
          <a:p>
            <a:pPr marL="174708" indent="-174708">
              <a:buFont typeface="Arial" panose="020B0604020202020204" pitchFamily="34" charset="0"/>
              <a:buChar char="•"/>
            </a:pPr>
            <a:r>
              <a:rPr lang="en-US" dirty="0">
                <a:solidFill>
                  <a:schemeClr val="accent4">
                    <a:lumMod val="50000"/>
                  </a:schemeClr>
                </a:solidFill>
                <a:latin typeface="Comic Sans MS" panose="030F0702030302020204" pitchFamily="66" charset="0"/>
              </a:rPr>
              <a:t>it may be the trend that work is no more anchored to one place and time.</a:t>
            </a:r>
          </a:p>
          <a:p>
            <a:pPr marL="174708" indent="-174708">
              <a:buFont typeface="Arial" panose="020B0604020202020204" pitchFamily="34" charset="0"/>
              <a:buChar char="•"/>
            </a:pPr>
            <a:r>
              <a:rPr lang="en-US" dirty="0">
                <a:solidFill>
                  <a:schemeClr val="accent4">
                    <a:lumMod val="50000"/>
                  </a:schemeClr>
                </a:solidFill>
                <a:latin typeface="Comic Sans MS" panose="030F0702030302020204" pitchFamily="66" charset="0"/>
              </a:rPr>
              <a:t>it may be costly to keep office space with decreasing usage in long term.</a:t>
            </a:r>
          </a:p>
          <a:p>
            <a:pPr marL="174708" indent="-174708">
              <a:buFont typeface="Arial" panose="020B0604020202020204" pitchFamily="34" charset="0"/>
              <a:buChar char="•"/>
            </a:pPr>
            <a:r>
              <a:rPr lang="en-US" dirty="0">
                <a:solidFill>
                  <a:schemeClr val="accent4">
                    <a:lumMod val="50000"/>
                  </a:schemeClr>
                </a:solidFill>
                <a:latin typeface="Comic Sans MS" panose="030F0702030302020204" pitchFamily="66" charset="0"/>
              </a:rPr>
              <a:t>employers may demand a reduction in office space in long term.</a:t>
            </a:r>
          </a:p>
          <a:p>
            <a:endParaRPr lang="en-US" dirty="0"/>
          </a:p>
          <a:p>
            <a:r>
              <a:rPr lang="en-US" dirty="0"/>
              <a:t>Teacher may</a:t>
            </a:r>
            <a:r>
              <a:rPr lang="en-US" baseline="0" dirty="0"/>
              <a:t> take this opportunity to integrate values education in the lesson:</a:t>
            </a:r>
          </a:p>
          <a:p>
            <a:pPr marL="174708" indent="-174708">
              <a:buFont typeface="Arial" panose="020B0604020202020204" pitchFamily="34" charset="0"/>
              <a:buChar char="•"/>
            </a:pPr>
            <a:r>
              <a:rPr lang="en-US" dirty="0"/>
              <a:t>Face-to-face</a:t>
            </a:r>
            <a:r>
              <a:rPr lang="en-US" baseline="0" dirty="0"/>
              <a:t> communication cannot be replaced by telecommuting because human being needs social life (e.g. informal talk during lunch break, get together to make contacts and friendship), understands nonverbal cues and body language (e.g. may be overlooked when conducting Zoom meeting) which conveying more messages over the spoken words</a:t>
            </a:r>
          </a:p>
          <a:p>
            <a:pPr marL="174708" indent="-174708">
              <a:buFont typeface="Arial" panose="020B0604020202020204" pitchFamily="34" charset="0"/>
              <a:buChar char="•"/>
            </a:pPr>
            <a:r>
              <a:rPr lang="en-US" baseline="0" dirty="0"/>
              <a:t>No matter what flexible work arrangements are adopted, we have to be honest, self-discipline and cooperative with work ethics in “workplace”</a:t>
            </a:r>
          </a:p>
          <a:p>
            <a:pPr marL="174708" indent="-174708">
              <a:buFont typeface="Arial" panose="020B0604020202020204" pitchFamily="34" charset="0"/>
              <a:buChar char="•"/>
            </a:pPr>
            <a:r>
              <a:rPr lang="en-US" baseline="0" dirty="0"/>
              <a:t>…</a:t>
            </a:r>
          </a:p>
          <a:p>
            <a:pPr marL="174708" indent="-174708">
              <a:buFont typeface="Arial" panose="020B0604020202020204" pitchFamily="34" charset="0"/>
              <a:buChar char="•"/>
            </a:pPr>
            <a:endParaRPr lang="en-US" baseline="0" dirty="0"/>
          </a:p>
          <a:p>
            <a:pPr marL="174708" indent="-174708">
              <a:buFont typeface="Arial" panose="020B0604020202020204" pitchFamily="34" charset="0"/>
              <a:buChar char="•"/>
            </a:pPr>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12</a:t>
            </a:fld>
            <a:endParaRPr lang="en-US"/>
          </a:p>
        </p:txBody>
      </p:sp>
    </p:spTree>
    <p:extLst>
      <p:ext uri="{BB962C8B-B14F-4D97-AF65-F5344CB8AC3E}">
        <p14:creationId xmlns:p14="http://schemas.microsoft.com/office/powerpoint/2010/main" val="3804746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spcBef>
                <a:spcPct val="0"/>
              </a:spcBef>
              <a:defRPr/>
            </a:pPr>
            <a:r>
              <a:rPr lang="en-US" altLang="zh-HK" dirty="0">
                <a:solidFill>
                  <a:prstClr val="black"/>
                </a:solidFill>
              </a:rPr>
              <a:t>Teacher recaps </a:t>
            </a:r>
            <a:r>
              <a:rPr lang="en-US" baseline="0" dirty="0"/>
              <a:t>the below concepts in the following slides </a:t>
            </a:r>
            <a:r>
              <a:rPr lang="en-US" altLang="zh-HK" dirty="0">
                <a:solidFill>
                  <a:prstClr val="black"/>
                </a:solidFill>
              </a:rPr>
              <a:t>or asks students to share their knowledge of the concepts learnt  in previous lessons</a:t>
            </a:r>
            <a:r>
              <a:rPr lang="en-US" baseline="0" dirty="0"/>
              <a:t>:</a:t>
            </a:r>
          </a:p>
          <a:p>
            <a:pPr marL="174708" indent="-174708">
              <a:buFontTx/>
              <a:buChar char="-"/>
            </a:pPr>
            <a:r>
              <a:rPr lang="en-US" baseline="0" dirty="0"/>
              <a:t>definitions, importance and process of planning</a:t>
            </a:r>
          </a:p>
          <a:p>
            <a:pPr marL="174708" indent="-174708">
              <a:buFontTx/>
              <a:buChar char="-"/>
            </a:pPr>
            <a:r>
              <a:rPr lang="en-US" baseline="0" dirty="0"/>
              <a:t>SMART goals</a:t>
            </a:r>
          </a:p>
          <a:p>
            <a:endParaRPr lang="en-US" baseline="0" dirty="0"/>
          </a:p>
          <a:p>
            <a:endParaRPr lang="en-US" baseline="0" dirty="0"/>
          </a:p>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13</a:t>
            </a:fld>
            <a:endParaRPr lang="en-US"/>
          </a:p>
        </p:txBody>
      </p:sp>
    </p:spTree>
    <p:extLst>
      <p:ext uri="{BB962C8B-B14F-4D97-AF65-F5344CB8AC3E}">
        <p14:creationId xmlns:p14="http://schemas.microsoft.com/office/powerpoint/2010/main" val="4084361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HK" altLang="en-US" dirty="0"/>
          </a:p>
        </p:txBody>
      </p:sp>
      <p:sp>
        <p:nvSpPr>
          <p:cNvPr id="17920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新細明體" panose="02020500000000000000" pitchFamily="18" charset="-120"/>
              </a:defRPr>
            </a:lvl1pPr>
            <a:lvl2pPr marL="757066" indent="-291179">
              <a:defRPr>
                <a:solidFill>
                  <a:schemeClr val="tx1"/>
                </a:solidFill>
                <a:latin typeface="Calibri" panose="020F0502020204030204" pitchFamily="34" charset="0"/>
                <a:ea typeface="新細明體" panose="02020500000000000000" pitchFamily="18" charset="-120"/>
              </a:defRPr>
            </a:lvl2pPr>
            <a:lvl3pPr marL="1164717" indent="-232943">
              <a:defRPr>
                <a:solidFill>
                  <a:schemeClr val="tx1"/>
                </a:solidFill>
                <a:latin typeface="Calibri" panose="020F0502020204030204" pitchFamily="34" charset="0"/>
                <a:ea typeface="新細明體" panose="02020500000000000000" pitchFamily="18" charset="-120"/>
              </a:defRPr>
            </a:lvl3pPr>
            <a:lvl4pPr marL="1630604" indent="-232943">
              <a:defRPr>
                <a:solidFill>
                  <a:schemeClr val="tx1"/>
                </a:solidFill>
                <a:latin typeface="Calibri" panose="020F0502020204030204" pitchFamily="34" charset="0"/>
                <a:ea typeface="新細明體" panose="02020500000000000000" pitchFamily="18" charset="-120"/>
              </a:defRPr>
            </a:lvl4pPr>
            <a:lvl5pPr marL="2096491" indent="-232943">
              <a:defRPr>
                <a:solidFill>
                  <a:schemeClr val="tx1"/>
                </a:solidFill>
                <a:latin typeface="Calibri" panose="020F0502020204030204" pitchFamily="34" charset="0"/>
                <a:ea typeface="新細明體" panose="02020500000000000000" pitchFamily="18" charset="-120"/>
              </a:defRPr>
            </a:lvl5pPr>
            <a:lvl6pPr marL="2562377"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3028264"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94151"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960038"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defTabSz="931774" fontAlgn="base">
              <a:spcBef>
                <a:spcPct val="0"/>
              </a:spcBef>
              <a:spcAft>
                <a:spcPct val="0"/>
              </a:spcAft>
              <a:defRPr/>
            </a:pPr>
            <a:fld id="{E6766706-D8BE-4F4E-96E3-BAF91A4B4659}" type="slidenum">
              <a:rPr lang="zh-HK" altLang="en-US">
                <a:solidFill>
                  <a:srgbClr val="000000"/>
                </a:solidFill>
              </a:rPr>
              <a:pPr defTabSz="931774" fontAlgn="base">
                <a:spcBef>
                  <a:spcPct val="0"/>
                </a:spcBef>
                <a:spcAft>
                  <a:spcPct val="0"/>
                </a:spcAft>
                <a:defRPr/>
              </a:pPr>
              <a:t>14</a:t>
            </a:fld>
            <a:endParaRPr lang="zh-HK" altLang="en-US">
              <a:solidFill>
                <a:srgbClr val="000000"/>
              </a:solidFill>
            </a:endParaRPr>
          </a:p>
        </p:txBody>
      </p:sp>
    </p:spTree>
    <p:extLst>
      <p:ext uri="{BB962C8B-B14F-4D97-AF65-F5344CB8AC3E}">
        <p14:creationId xmlns:p14="http://schemas.microsoft.com/office/powerpoint/2010/main" val="1537801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HK" altLang="en-US" dirty="0"/>
          </a:p>
        </p:txBody>
      </p:sp>
      <p:sp>
        <p:nvSpPr>
          <p:cNvPr id="18022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新細明體" panose="02020500000000000000" pitchFamily="18" charset="-120"/>
              </a:defRPr>
            </a:lvl1pPr>
            <a:lvl2pPr marL="757066" indent="-291179">
              <a:defRPr>
                <a:solidFill>
                  <a:schemeClr val="tx1"/>
                </a:solidFill>
                <a:latin typeface="Calibri" panose="020F0502020204030204" pitchFamily="34" charset="0"/>
                <a:ea typeface="新細明體" panose="02020500000000000000" pitchFamily="18" charset="-120"/>
              </a:defRPr>
            </a:lvl2pPr>
            <a:lvl3pPr marL="1164717" indent="-232943">
              <a:defRPr>
                <a:solidFill>
                  <a:schemeClr val="tx1"/>
                </a:solidFill>
                <a:latin typeface="Calibri" panose="020F0502020204030204" pitchFamily="34" charset="0"/>
                <a:ea typeface="新細明體" panose="02020500000000000000" pitchFamily="18" charset="-120"/>
              </a:defRPr>
            </a:lvl3pPr>
            <a:lvl4pPr marL="1630604" indent="-232943">
              <a:defRPr>
                <a:solidFill>
                  <a:schemeClr val="tx1"/>
                </a:solidFill>
                <a:latin typeface="Calibri" panose="020F0502020204030204" pitchFamily="34" charset="0"/>
                <a:ea typeface="新細明體" panose="02020500000000000000" pitchFamily="18" charset="-120"/>
              </a:defRPr>
            </a:lvl4pPr>
            <a:lvl5pPr marL="2096491" indent="-232943">
              <a:defRPr>
                <a:solidFill>
                  <a:schemeClr val="tx1"/>
                </a:solidFill>
                <a:latin typeface="Calibri" panose="020F0502020204030204" pitchFamily="34" charset="0"/>
                <a:ea typeface="新細明體" panose="02020500000000000000" pitchFamily="18" charset="-120"/>
              </a:defRPr>
            </a:lvl5pPr>
            <a:lvl6pPr marL="2562377"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3028264"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94151"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960038"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defTabSz="931774" fontAlgn="base">
              <a:spcBef>
                <a:spcPct val="0"/>
              </a:spcBef>
              <a:spcAft>
                <a:spcPct val="0"/>
              </a:spcAft>
              <a:defRPr/>
            </a:pPr>
            <a:fld id="{4531256D-EAF9-4815-808A-4E7F9D135025}" type="slidenum">
              <a:rPr lang="zh-HK" altLang="en-US">
                <a:solidFill>
                  <a:srgbClr val="000000"/>
                </a:solidFill>
              </a:rPr>
              <a:pPr defTabSz="931774" fontAlgn="base">
                <a:spcBef>
                  <a:spcPct val="0"/>
                </a:spcBef>
                <a:spcAft>
                  <a:spcPct val="0"/>
                </a:spcAft>
                <a:defRPr/>
              </a:pPr>
              <a:t>15</a:t>
            </a:fld>
            <a:endParaRPr lang="zh-HK" altLang="en-US">
              <a:solidFill>
                <a:srgbClr val="000000"/>
              </a:solidFill>
            </a:endParaRPr>
          </a:p>
        </p:txBody>
      </p:sp>
    </p:spTree>
    <p:extLst>
      <p:ext uri="{BB962C8B-B14F-4D97-AF65-F5344CB8AC3E}">
        <p14:creationId xmlns:p14="http://schemas.microsoft.com/office/powerpoint/2010/main" val="1459383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HK" altLang="en-US" dirty="0"/>
          </a:p>
        </p:txBody>
      </p:sp>
      <p:sp>
        <p:nvSpPr>
          <p:cNvPr id="1853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新細明體" panose="02020500000000000000" pitchFamily="18" charset="-120"/>
              </a:defRPr>
            </a:lvl1pPr>
            <a:lvl2pPr marL="757066" indent="-291179">
              <a:defRPr>
                <a:solidFill>
                  <a:schemeClr val="tx1"/>
                </a:solidFill>
                <a:latin typeface="Calibri" panose="020F0502020204030204" pitchFamily="34" charset="0"/>
                <a:ea typeface="新細明體" panose="02020500000000000000" pitchFamily="18" charset="-120"/>
              </a:defRPr>
            </a:lvl2pPr>
            <a:lvl3pPr marL="1164717" indent="-232943">
              <a:defRPr>
                <a:solidFill>
                  <a:schemeClr val="tx1"/>
                </a:solidFill>
                <a:latin typeface="Calibri" panose="020F0502020204030204" pitchFamily="34" charset="0"/>
                <a:ea typeface="新細明體" panose="02020500000000000000" pitchFamily="18" charset="-120"/>
              </a:defRPr>
            </a:lvl3pPr>
            <a:lvl4pPr marL="1630604" indent="-232943">
              <a:defRPr>
                <a:solidFill>
                  <a:schemeClr val="tx1"/>
                </a:solidFill>
                <a:latin typeface="Calibri" panose="020F0502020204030204" pitchFamily="34" charset="0"/>
                <a:ea typeface="新細明體" panose="02020500000000000000" pitchFamily="18" charset="-120"/>
              </a:defRPr>
            </a:lvl4pPr>
            <a:lvl5pPr marL="2096491" indent="-232943">
              <a:defRPr>
                <a:solidFill>
                  <a:schemeClr val="tx1"/>
                </a:solidFill>
                <a:latin typeface="Calibri" panose="020F0502020204030204" pitchFamily="34" charset="0"/>
                <a:ea typeface="新細明體" panose="02020500000000000000" pitchFamily="18" charset="-120"/>
              </a:defRPr>
            </a:lvl5pPr>
            <a:lvl6pPr marL="2562377"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3028264"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94151"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960038"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defTabSz="931774" fontAlgn="base">
              <a:spcBef>
                <a:spcPct val="0"/>
              </a:spcBef>
              <a:spcAft>
                <a:spcPct val="0"/>
              </a:spcAft>
              <a:defRPr/>
            </a:pPr>
            <a:fld id="{4EB867DE-5DE5-413F-A280-5F92B036E534}" type="slidenum">
              <a:rPr lang="zh-HK" altLang="en-US">
                <a:solidFill>
                  <a:srgbClr val="000000"/>
                </a:solidFill>
              </a:rPr>
              <a:pPr defTabSz="931774" fontAlgn="base">
                <a:spcBef>
                  <a:spcPct val="0"/>
                </a:spcBef>
                <a:spcAft>
                  <a:spcPct val="0"/>
                </a:spcAft>
                <a:defRPr/>
              </a:pPr>
              <a:t>16</a:t>
            </a:fld>
            <a:endParaRPr lang="zh-HK" altLang="en-US">
              <a:solidFill>
                <a:srgbClr val="000000"/>
              </a:solidFill>
            </a:endParaRPr>
          </a:p>
        </p:txBody>
      </p:sp>
    </p:spTree>
    <p:extLst>
      <p:ext uri="{BB962C8B-B14F-4D97-AF65-F5344CB8AC3E}">
        <p14:creationId xmlns:p14="http://schemas.microsoft.com/office/powerpoint/2010/main" val="418117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備忘稿版面配置區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31774">
              <a:spcBef>
                <a:spcPct val="0"/>
              </a:spcBef>
              <a:defRPr/>
            </a:pPr>
            <a:r>
              <a:rPr lang="en-US" altLang="zh-HK" dirty="0">
                <a:solidFill>
                  <a:prstClr val="black"/>
                </a:solidFill>
              </a:rPr>
              <a:t>Planning process:</a:t>
            </a:r>
          </a:p>
          <a:p>
            <a:pPr defTabSz="931774">
              <a:spcBef>
                <a:spcPct val="0"/>
              </a:spcBef>
              <a:defRPr/>
            </a:pPr>
            <a:endParaRPr lang="en-US" altLang="zh-HK" dirty="0"/>
          </a:p>
          <a:p>
            <a:pPr marL="524123" indent="-524123">
              <a:buFont typeface="Calibri Light" panose="020F0302020204030204" pitchFamily="34" charset="0"/>
              <a:buAutoNum type="arabicPeriod"/>
              <a:defRPr/>
            </a:pPr>
            <a:r>
              <a:rPr lang="en-US" altLang="zh-HK" dirty="0"/>
              <a:t>Setting company goals – Decide the SMART goal to achieve.</a:t>
            </a:r>
          </a:p>
          <a:p>
            <a:pPr marL="524123" indent="-524123">
              <a:buFont typeface="Calibri Light" panose="020F0302020204030204" pitchFamily="34" charset="0"/>
              <a:buAutoNum type="arabicPeriod"/>
              <a:defRPr/>
            </a:pPr>
            <a:r>
              <a:rPr lang="en-US" altLang="zh-HK" dirty="0"/>
              <a:t>Listing alternative ways of achieving the goals – list as many available alternatives as possible for achieving those goals.</a:t>
            </a:r>
          </a:p>
          <a:p>
            <a:pPr marL="524123" indent="-524123">
              <a:buFont typeface="Calibri Light" panose="020F0302020204030204" pitchFamily="34" charset="0"/>
              <a:buAutoNum type="arabicPeriod"/>
              <a:defRPr/>
            </a:pPr>
            <a:r>
              <a:rPr lang="en-US" altLang="zh-HK" dirty="0"/>
              <a:t>Selecting best way to achieve the goals with consideration of resources available – an evaluation of alternatives is conducted and the best alternative is selected.</a:t>
            </a:r>
          </a:p>
          <a:p>
            <a:pPr marL="524123" indent="-524123">
              <a:buFont typeface="Calibri Light" panose="020F0302020204030204" pitchFamily="34" charset="0"/>
              <a:buAutoNum type="arabicPeriod" startAt="4"/>
              <a:defRPr/>
            </a:pPr>
            <a:r>
              <a:rPr lang="en-US" altLang="zh-HK" dirty="0"/>
              <a:t>Developing plans to pursue chosen alternative – develop long-term and short-term plans for achieving for the goals.</a:t>
            </a:r>
          </a:p>
          <a:p>
            <a:pPr marL="524123" indent="-524123">
              <a:buFont typeface="Calibri Light" panose="020F0302020204030204" pitchFamily="34" charset="0"/>
              <a:buAutoNum type="arabicPeriod" startAt="4"/>
              <a:defRPr/>
            </a:pPr>
            <a:r>
              <a:rPr lang="en-US" altLang="zh-HK" dirty="0"/>
              <a:t>Putting plans into action – take actions to work out the plans and evaluate outcomes.</a:t>
            </a:r>
            <a:endParaRPr lang="zh-HK" altLang="en-US" dirty="0"/>
          </a:p>
          <a:p>
            <a:pPr>
              <a:defRPr/>
            </a:pPr>
            <a:endParaRPr lang="en-US" altLang="zh-HK" dirty="0"/>
          </a:p>
        </p:txBody>
      </p:sp>
      <p:sp>
        <p:nvSpPr>
          <p:cNvPr id="18637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新細明體" panose="02020500000000000000" pitchFamily="18" charset="-120"/>
              </a:defRPr>
            </a:lvl1pPr>
            <a:lvl2pPr marL="757066" indent="-291179">
              <a:defRPr>
                <a:solidFill>
                  <a:schemeClr val="tx1"/>
                </a:solidFill>
                <a:latin typeface="Calibri" panose="020F0502020204030204" pitchFamily="34" charset="0"/>
                <a:ea typeface="新細明體" panose="02020500000000000000" pitchFamily="18" charset="-120"/>
              </a:defRPr>
            </a:lvl2pPr>
            <a:lvl3pPr marL="1164717" indent="-232943">
              <a:defRPr>
                <a:solidFill>
                  <a:schemeClr val="tx1"/>
                </a:solidFill>
                <a:latin typeface="Calibri" panose="020F0502020204030204" pitchFamily="34" charset="0"/>
                <a:ea typeface="新細明體" panose="02020500000000000000" pitchFamily="18" charset="-120"/>
              </a:defRPr>
            </a:lvl3pPr>
            <a:lvl4pPr marL="1630604" indent="-232943">
              <a:defRPr>
                <a:solidFill>
                  <a:schemeClr val="tx1"/>
                </a:solidFill>
                <a:latin typeface="Calibri" panose="020F0502020204030204" pitchFamily="34" charset="0"/>
                <a:ea typeface="新細明體" panose="02020500000000000000" pitchFamily="18" charset="-120"/>
              </a:defRPr>
            </a:lvl4pPr>
            <a:lvl5pPr marL="2096491" indent="-232943">
              <a:defRPr>
                <a:solidFill>
                  <a:schemeClr val="tx1"/>
                </a:solidFill>
                <a:latin typeface="Calibri" panose="020F0502020204030204" pitchFamily="34" charset="0"/>
                <a:ea typeface="新細明體" panose="02020500000000000000" pitchFamily="18" charset="-120"/>
              </a:defRPr>
            </a:lvl5pPr>
            <a:lvl6pPr marL="2562377"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3028264"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94151"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960038" indent="-232943"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defTabSz="931774" fontAlgn="base">
              <a:spcBef>
                <a:spcPct val="0"/>
              </a:spcBef>
              <a:spcAft>
                <a:spcPct val="0"/>
              </a:spcAft>
              <a:defRPr/>
            </a:pPr>
            <a:fld id="{DE60170F-915D-475D-B4AF-F93064907193}" type="slidenum">
              <a:rPr lang="zh-HK" altLang="en-US">
                <a:solidFill>
                  <a:srgbClr val="000000"/>
                </a:solidFill>
              </a:rPr>
              <a:pPr defTabSz="931774" fontAlgn="base">
                <a:spcBef>
                  <a:spcPct val="0"/>
                </a:spcBef>
                <a:spcAft>
                  <a:spcPct val="0"/>
                </a:spcAft>
                <a:defRPr/>
              </a:pPr>
              <a:t>17</a:t>
            </a:fld>
            <a:endParaRPr lang="zh-HK" altLang="en-US">
              <a:solidFill>
                <a:srgbClr val="000000"/>
              </a:solidFill>
            </a:endParaRPr>
          </a:p>
        </p:txBody>
      </p:sp>
    </p:spTree>
    <p:extLst>
      <p:ext uri="{BB962C8B-B14F-4D97-AF65-F5344CB8AC3E}">
        <p14:creationId xmlns:p14="http://schemas.microsoft.com/office/powerpoint/2010/main" val="460167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spcBef>
                <a:spcPct val="0"/>
              </a:spcBef>
              <a:defRPr/>
            </a:pPr>
            <a:r>
              <a:rPr lang="en-US" altLang="zh-HK" dirty="0">
                <a:solidFill>
                  <a:prstClr val="black"/>
                </a:solidFill>
              </a:rPr>
              <a:t>Teacher asks students to play the role of HR manager, they are required to go through the process of planning to set up flexible work arrangements in office.</a:t>
            </a:r>
          </a:p>
          <a:p>
            <a:pPr defTabSz="931774">
              <a:spcBef>
                <a:spcPct val="0"/>
              </a:spcBef>
              <a:defRPr/>
            </a:pPr>
            <a:endParaRPr lang="en-US" altLang="zh-HK" dirty="0">
              <a:solidFill>
                <a:prstClr val="black"/>
              </a:solidFill>
            </a:endParaRPr>
          </a:p>
          <a:p>
            <a:pPr defTabSz="931774">
              <a:spcBef>
                <a:spcPct val="0"/>
              </a:spcBef>
              <a:defRPr/>
            </a:pPr>
            <a:r>
              <a:rPr lang="en-US" altLang="zh-HK" dirty="0">
                <a:solidFill>
                  <a:prstClr val="black"/>
                </a:solidFill>
              </a:rPr>
              <a:t>Students share their plans in class and/or discuss as appropriate.</a:t>
            </a:r>
          </a:p>
          <a:p>
            <a:pPr defTabSz="931774">
              <a:spcBef>
                <a:spcPct val="0"/>
              </a:spcBef>
              <a:defRPr/>
            </a:pPr>
            <a:endParaRPr lang="en-US" altLang="zh-HK" dirty="0">
              <a:solidFill>
                <a:prstClr val="black"/>
              </a:solidFill>
            </a:endParaRPr>
          </a:p>
          <a:p>
            <a:pPr defTabSz="931774">
              <a:spcBef>
                <a:spcPct val="0"/>
              </a:spcBef>
              <a:defRPr/>
            </a:pPr>
            <a:r>
              <a:rPr lang="en-US" altLang="zh-HK" dirty="0">
                <a:solidFill>
                  <a:prstClr val="black"/>
                </a:solidFill>
              </a:rPr>
              <a:t>Teacher may refer to the following slide for </a:t>
            </a:r>
            <a:r>
              <a:rPr lang="en-US" dirty="0">
                <a:solidFill>
                  <a:prstClr val="black"/>
                </a:solidFill>
              </a:rPr>
              <a:t>students’ possible responses</a:t>
            </a:r>
            <a:r>
              <a:rPr lang="en-US" baseline="0" dirty="0"/>
              <a:t>/reference answers</a:t>
            </a:r>
            <a:r>
              <a:rPr lang="en-US" dirty="0">
                <a:solidFill>
                  <a:prstClr val="black"/>
                </a:solidFill>
              </a:rPr>
              <a:t>.</a:t>
            </a:r>
            <a:endParaRPr lang="en-US" altLang="zh-HK" dirty="0">
              <a:solidFill>
                <a:prstClr val="black"/>
              </a:solidFill>
            </a:endParaRPr>
          </a:p>
          <a:p>
            <a:endParaRPr lang="en-US" baseline="0" dirty="0"/>
          </a:p>
          <a:p>
            <a:endParaRPr lang="en-US" baseline="0" dirty="0"/>
          </a:p>
          <a:p>
            <a:endParaRPr lang="en-US" dirty="0"/>
          </a:p>
        </p:txBody>
      </p:sp>
      <p:sp>
        <p:nvSpPr>
          <p:cNvPr id="4" name="投影片編號版面配置區 3"/>
          <p:cNvSpPr>
            <a:spLocks noGrp="1"/>
          </p:cNvSpPr>
          <p:nvPr>
            <p:ph type="sldNum" sz="quarter" idx="10"/>
          </p:nvPr>
        </p:nvSpPr>
        <p:spPr/>
        <p:txBody>
          <a:bodyPr/>
          <a:lstStyle/>
          <a:p>
            <a:pPr defTabSz="931774">
              <a:defRPr/>
            </a:pPr>
            <a:fld id="{73BD0C33-D478-44BC-AF9D-0C0818BD7AF5}" type="slidenum">
              <a:rPr lang="en-US">
                <a:solidFill>
                  <a:prstClr val="black"/>
                </a:solidFill>
                <a:latin typeface="Calibri" panose="020F0502020204030204"/>
              </a:rPr>
              <a:pPr defTabSz="931774">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1195402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spcBef>
                <a:spcPct val="0"/>
              </a:spcBef>
              <a:defRPr/>
            </a:pPr>
            <a:r>
              <a:rPr lang="en-US" altLang="zh-HK" dirty="0">
                <a:solidFill>
                  <a:prstClr val="black"/>
                </a:solidFill>
              </a:rPr>
              <a:t>Teacher further explains the process of planning according to the given situation.</a:t>
            </a:r>
          </a:p>
          <a:p>
            <a:endParaRPr lang="en-US" baseline="0" dirty="0"/>
          </a:p>
          <a:p>
            <a:endParaRPr lang="en-US" baseline="0" dirty="0"/>
          </a:p>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19</a:t>
            </a:fld>
            <a:endParaRPr lang="en-US"/>
          </a:p>
        </p:txBody>
      </p:sp>
    </p:spTree>
    <p:extLst>
      <p:ext uri="{BB962C8B-B14F-4D97-AF65-F5344CB8AC3E}">
        <p14:creationId xmlns:p14="http://schemas.microsoft.com/office/powerpoint/2010/main" val="2707497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spcBef>
                <a:spcPct val="0"/>
              </a:spcBef>
              <a:defRPr/>
            </a:pPr>
            <a:r>
              <a:rPr lang="en-US" altLang="zh-HK" dirty="0">
                <a:solidFill>
                  <a:prstClr val="black"/>
                </a:solidFill>
              </a:rPr>
              <a:t>Teacher asks students continue to play the role of HR manager. </a:t>
            </a:r>
          </a:p>
          <a:p>
            <a:pPr defTabSz="931774">
              <a:spcBef>
                <a:spcPct val="0"/>
              </a:spcBef>
              <a:defRPr/>
            </a:pPr>
            <a:endParaRPr lang="en-US" altLang="zh-HK" dirty="0">
              <a:solidFill>
                <a:prstClr val="black"/>
              </a:solidFill>
            </a:endParaRPr>
          </a:p>
          <a:p>
            <a:pPr defTabSz="931774">
              <a:spcBef>
                <a:spcPct val="0"/>
              </a:spcBef>
              <a:defRPr/>
            </a:pPr>
            <a:r>
              <a:rPr lang="en-US" altLang="zh-HK" dirty="0">
                <a:solidFill>
                  <a:prstClr val="black"/>
                </a:solidFill>
              </a:rPr>
              <a:t>Students are required to think about the challenges to be faced when carrying out the planned flexible work arrangements in office with reference to other management functions, i.e. </a:t>
            </a:r>
            <a:r>
              <a:rPr lang="en-US" altLang="zh-HK" dirty="0" err="1">
                <a:solidFill>
                  <a:prstClr val="black"/>
                </a:solidFill>
              </a:rPr>
              <a:t>organising</a:t>
            </a:r>
            <a:r>
              <a:rPr lang="en-US" altLang="zh-HK" dirty="0">
                <a:solidFill>
                  <a:prstClr val="black"/>
                </a:solidFill>
              </a:rPr>
              <a:t>, leading and controlling. </a:t>
            </a:r>
          </a:p>
          <a:p>
            <a:pPr defTabSz="931774">
              <a:spcBef>
                <a:spcPct val="0"/>
              </a:spcBef>
              <a:defRPr/>
            </a:pPr>
            <a:endParaRPr lang="en-US" altLang="zh-HK" dirty="0">
              <a:solidFill>
                <a:prstClr val="black"/>
              </a:solidFill>
            </a:endParaRPr>
          </a:p>
          <a:p>
            <a:pPr defTabSz="931774">
              <a:spcBef>
                <a:spcPct val="0"/>
              </a:spcBef>
              <a:defRPr/>
            </a:pPr>
            <a:r>
              <a:rPr lang="en-US" altLang="zh-HK" dirty="0">
                <a:solidFill>
                  <a:prstClr val="black"/>
                </a:solidFill>
              </a:rPr>
              <a:t>Students share their views in class and/or discuss as appropriate.</a:t>
            </a:r>
          </a:p>
          <a:p>
            <a:pPr defTabSz="931774">
              <a:spcBef>
                <a:spcPct val="0"/>
              </a:spcBef>
              <a:defRPr/>
            </a:pPr>
            <a:endParaRPr lang="en-US" altLang="zh-HK" dirty="0">
              <a:solidFill>
                <a:prstClr val="black"/>
              </a:solidFill>
            </a:endParaRPr>
          </a:p>
          <a:p>
            <a:pPr defTabSz="931774">
              <a:spcBef>
                <a:spcPct val="0"/>
              </a:spcBef>
              <a:defRPr/>
            </a:pPr>
            <a:r>
              <a:rPr lang="en-US" altLang="zh-HK" dirty="0">
                <a:solidFill>
                  <a:prstClr val="black"/>
                </a:solidFill>
              </a:rPr>
              <a:t>Teacher may refer to the following slide for </a:t>
            </a:r>
            <a:r>
              <a:rPr lang="en-US" dirty="0">
                <a:solidFill>
                  <a:prstClr val="black"/>
                </a:solidFill>
              </a:rPr>
              <a:t>students’ possible responses</a:t>
            </a:r>
            <a:r>
              <a:rPr lang="en-US" baseline="0" dirty="0"/>
              <a:t>/reference answers</a:t>
            </a:r>
            <a:r>
              <a:rPr lang="en-US" dirty="0">
                <a:solidFill>
                  <a:prstClr val="black"/>
                </a:solidFill>
              </a:rPr>
              <a:t>.</a:t>
            </a:r>
            <a:endParaRPr lang="en-US" altLang="zh-HK" dirty="0">
              <a:solidFill>
                <a:prstClr val="black"/>
              </a:solidFill>
            </a:endParaRPr>
          </a:p>
          <a:p>
            <a:endParaRPr lang="en-US" baseline="0" dirty="0"/>
          </a:p>
          <a:p>
            <a:endParaRPr lang="en-US" baseline="0" dirty="0"/>
          </a:p>
          <a:p>
            <a:endParaRPr lang="en-US" dirty="0"/>
          </a:p>
        </p:txBody>
      </p:sp>
      <p:sp>
        <p:nvSpPr>
          <p:cNvPr id="4" name="投影片編號版面配置區 3"/>
          <p:cNvSpPr>
            <a:spLocks noGrp="1"/>
          </p:cNvSpPr>
          <p:nvPr>
            <p:ph type="sldNum" sz="quarter" idx="10"/>
          </p:nvPr>
        </p:nvSpPr>
        <p:spPr/>
        <p:txBody>
          <a:bodyPr/>
          <a:lstStyle/>
          <a:p>
            <a:pPr defTabSz="931774">
              <a:defRPr/>
            </a:pPr>
            <a:fld id="{73BD0C33-D478-44BC-AF9D-0C0818BD7AF5}" type="slidenum">
              <a:rPr lang="en-US">
                <a:solidFill>
                  <a:prstClr val="black"/>
                </a:solidFill>
                <a:latin typeface="Calibri" panose="020F0502020204030204"/>
              </a:rPr>
              <a:pPr defTabSz="931774">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2139508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p>
        </p:txBody>
      </p:sp>
      <p:sp>
        <p:nvSpPr>
          <p:cNvPr id="4" name="投影片編號版面配置區 3"/>
          <p:cNvSpPr>
            <a:spLocks noGrp="1"/>
          </p:cNvSpPr>
          <p:nvPr>
            <p:ph type="sldNum" sz="quarter" idx="10"/>
          </p:nvPr>
        </p:nvSpPr>
        <p:spPr/>
        <p:txBody>
          <a:bodyPr/>
          <a:lstStyle/>
          <a:p>
            <a:fld id="{73BD0C33-D478-44BC-AF9D-0C0818BD7AF5}" type="slidenum">
              <a:rPr lang="en-US" smtClean="0"/>
              <a:t>3</a:t>
            </a:fld>
            <a:endParaRPr lang="en-US"/>
          </a:p>
        </p:txBody>
      </p:sp>
    </p:spTree>
    <p:extLst>
      <p:ext uri="{BB962C8B-B14F-4D97-AF65-F5344CB8AC3E}">
        <p14:creationId xmlns:p14="http://schemas.microsoft.com/office/powerpoint/2010/main" val="1637460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spcBef>
                <a:spcPct val="0"/>
              </a:spcBef>
              <a:defRPr/>
            </a:pPr>
            <a:r>
              <a:rPr lang="en-US" altLang="zh-HK" dirty="0">
                <a:solidFill>
                  <a:prstClr val="black"/>
                </a:solidFill>
              </a:rPr>
              <a:t>Teacher then helps students to better consolidate/enrich concepts learnt in the following topics – </a:t>
            </a:r>
          </a:p>
          <a:p>
            <a:pPr marL="174708" indent="-174708" defTabSz="931774">
              <a:spcBef>
                <a:spcPct val="0"/>
              </a:spcBef>
              <a:buFont typeface="Arial" panose="020B0604020202020204" pitchFamily="34" charset="0"/>
              <a:buChar char="•"/>
              <a:defRPr/>
            </a:pPr>
            <a:r>
              <a:rPr lang="en-US" altLang="zh-HK" dirty="0">
                <a:solidFill>
                  <a:prstClr val="black"/>
                </a:solidFill>
              </a:rPr>
              <a:t>Management Functions (Module 3a: Introduction to Management) </a:t>
            </a:r>
          </a:p>
          <a:p>
            <a:pPr marL="174708" indent="-174708" defTabSz="931774">
              <a:spcBef>
                <a:spcPct val="0"/>
              </a:spcBef>
              <a:buFont typeface="Arial" panose="020B0604020202020204" pitchFamily="34" charset="0"/>
              <a:buChar char="•"/>
              <a:defRPr/>
            </a:pPr>
            <a:r>
              <a:rPr lang="en-US" altLang="zh-HK" dirty="0">
                <a:solidFill>
                  <a:prstClr val="black"/>
                </a:solidFill>
              </a:rPr>
              <a:t>Functions of Human Resources Management (Module 3c: Human Resources Management)</a:t>
            </a:r>
          </a:p>
          <a:p>
            <a:pPr defTabSz="931774">
              <a:defRPr/>
            </a:pPr>
            <a:endParaRPr lang="en-US" dirty="0">
              <a:solidFill>
                <a:prstClr val="black"/>
              </a:solidFill>
            </a:endParaRPr>
          </a:p>
          <a:p>
            <a:pPr defTabSz="931774">
              <a:defRPr/>
            </a:pPr>
            <a:r>
              <a:rPr lang="en-US" dirty="0">
                <a:solidFill>
                  <a:prstClr val="black"/>
                </a:solidFill>
              </a:rPr>
              <a:t>Home assignment:</a:t>
            </a:r>
          </a:p>
          <a:p>
            <a:pPr marL="174708" indent="-174708" defTabSz="931774">
              <a:buFont typeface="Arial" panose="020B0604020202020204" pitchFamily="34" charset="0"/>
              <a:buChar char="•"/>
              <a:defRPr/>
            </a:pPr>
            <a:r>
              <a:rPr lang="en-US" dirty="0">
                <a:solidFill>
                  <a:prstClr val="black"/>
                </a:solidFill>
              </a:rPr>
              <a:t>Each student is required to complete the student worksheet at home.</a:t>
            </a:r>
          </a:p>
          <a:p>
            <a:pPr defTabSz="931774">
              <a:defRPr/>
            </a:pPr>
            <a:endParaRPr lang="en-US" dirty="0">
              <a:solidFill>
                <a:prstClr val="black"/>
              </a:solidFill>
            </a:endParaRPr>
          </a:p>
          <a:p>
            <a:pPr defTabSz="931774">
              <a:defRPr/>
            </a:pPr>
            <a:endParaRPr lang="en-US" dirty="0">
              <a:solidFill>
                <a:prstClr val="black"/>
              </a:solidFill>
            </a:endParaRPr>
          </a:p>
          <a:p>
            <a:r>
              <a:rPr lang="en-US" dirty="0"/>
              <a:t>- End of classroom discussion –</a:t>
            </a:r>
            <a:r>
              <a:rPr lang="en-US" baseline="0" dirty="0"/>
              <a:t> </a:t>
            </a:r>
            <a:endParaRPr lang="en-US" dirty="0"/>
          </a:p>
        </p:txBody>
      </p:sp>
      <p:sp>
        <p:nvSpPr>
          <p:cNvPr id="4" name="投影片編號版面配置區 3"/>
          <p:cNvSpPr>
            <a:spLocks noGrp="1"/>
          </p:cNvSpPr>
          <p:nvPr>
            <p:ph type="sldNum" sz="quarter" idx="10"/>
          </p:nvPr>
        </p:nvSpPr>
        <p:spPr/>
        <p:txBody>
          <a:bodyPr/>
          <a:lstStyle/>
          <a:p>
            <a:pPr defTabSz="931774">
              <a:defRPr/>
            </a:pPr>
            <a:fld id="{73BD0C33-D478-44BC-AF9D-0C0818BD7AF5}" type="slidenum">
              <a:rPr lang="en-US">
                <a:solidFill>
                  <a:prstClr val="black"/>
                </a:solidFill>
                <a:latin typeface="Calibri" panose="020F0502020204030204"/>
              </a:rPr>
              <a:pPr defTabSz="931774">
                <a:defRPr/>
              </a:pPr>
              <a:t>21</a:t>
            </a:fld>
            <a:endParaRPr lang="en-US">
              <a:solidFill>
                <a:prstClr val="black"/>
              </a:solidFill>
              <a:latin typeface="Calibri" panose="020F0502020204030204"/>
            </a:endParaRPr>
          </a:p>
        </p:txBody>
      </p:sp>
    </p:spTree>
    <p:extLst>
      <p:ext uri="{BB962C8B-B14F-4D97-AF65-F5344CB8AC3E}">
        <p14:creationId xmlns:p14="http://schemas.microsoft.com/office/powerpoint/2010/main" val="715777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4</a:t>
            </a:fld>
            <a:endParaRPr lang="en-US"/>
          </a:p>
        </p:txBody>
      </p:sp>
    </p:spTree>
    <p:extLst>
      <p:ext uri="{BB962C8B-B14F-4D97-AF65-F5344CB8AC3E}">
        <p14:creationId xmlns:p14="http://schemas.microsoft.com/office/powerpoint/2010/main" val="4281699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5</a:t>
            </a:fld>
            <a:endParaRPr lang="en-US"/>
          </a:p>
        </p:txBody>
      </p:sp>
    </p:spTree>
    <p:extLst>
      <p:ext uri="{BB962C8B-B14F-4D97-AF65-F5344CB8AC3E}">
        <p14:creationId xmlns:p14="http://schemas.microsoft.com/office/powerpoint/2010/main" val="910440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31774">
              <a:defRPr/>
            </a:pPr>
            <a:r>
              <a:rPr lang="en-US" dirty="0"/>
              <a:t>Teacher asks</a:t>
            </a:r>
            <a:r>
              <a:rPr lang="en-US" baseline="0" dirty="0"/>
              <a:t> </a:t>
            </a:r>
            <a:r>
              <a:rPr lang="en-US" dirty="0"/>
              <a:t>students</a:t>
            </a:r>
            <a:r>
              <a:rPr lang="en-US" baseline="0" dirty="0"/>
              <a:t> to </a:t>
            </a:r>
            <a:r>
              <a:rPr lang="en-US" dirty="0"/>
              <a:t>give the salient points of the publication after reading it at home.</a:t>
            </a:r>
          </a:p>
          <a:p>
            <a:endParaRPr lang="en-US" dirty="0"/>
          </a:p>
          <a:p>
            <a:endParaRPr lang="en-US" dirty="0"/>
          </a:p>
          <a:p>
            <a:endParaRPr lang="en-US" dirty="0"/>
          </a:p>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6</a:t>
            </a:fld>
            <a:endParaRPr lang="en-US"/>
          </a:p>
        </p:txBody>
      </p:sp>
    </p:spTree>
    <p:extLst>
      <p:ext uri="{BB962C8B-B14F-4D97-AF65-F5344CB8AC3E}">
        <p14:creationId xmlns:p14="http://schemas.microsoft.com/office/powerpoint/2010/main" val="3762058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a:p>
            <a:pPr defTabSz="931774">
              <a:defRPr/>
            </a:pPr>
            <a:r>
              <a:rPr lang="en-US" dirty="0"/>
              <a:t>Teacher concludes students’ sharing, </a:t>
            </a:r>
            <a:r>
              <a:rPr lang="en-US" dirty="0">
                <a:solidFill>
                  <a:prstClr val="black"/>
                </a:solidFill>
              </a:rPr>
              <a:t>gives a summary of the publication (i.e. </a:t>
            </a:r>
            <a:r>
              <a:rPr lang="en-US" altLang="zh-TW" dirty="0">
                <a:solidFill>
                  <a:prstClr val="black"/>
                </a:solidFill>
              </a:rPr>
              <a:t>the demand to cater for both enterprises’ and employees’ need in workplace was </a:t>
            </a:r>
            <a:r>
              <a:rPr lang="en-US" altLang="zh-TW" dirty="0" err="1">
                <a:solidFill>
                  <a:prstClr val="black"/>
                </a:solidFill>
              </a:rPr>
              <a:t>realised</a:t>
            </a:r>
            <a:r>
              <a:rPr lang="en-US" altLang="zh-TW" dirty="0">
                <a:solidFill>
                  <a:prstClr val="black"/>
                </a:solidFill>
              </a:rPr>
              <a:t> due to evolving work environment), </a:t>
            </a:r>
            <a:r>
              <a:rPr lang="en-US" dirty="0"/>
              <a:t>and</a:t>
            </a:r>
            <a:r>
              <a:rPr lang="en-US" baseline="0" dirty="0"/>
              <a:t> </a:t>
            </a:r>
            <a:r>
              <a:rPr lang="en-US" dirty="0"/>
              <a:t>introduce</a:t>
            </a:r>
            <a:r>
              <a:rPr lang="en-US" baseline="0" dirty="0"/>
              <a:t>s the theme of learning in the lesson.</a:t>
            </a:r>
          </a:p>
        </p:txBody>
      </p:sp>
      <p:sp>
        <p:nvSpPr>
          <p:cNvPr id="4" name="投影片編號版面配置區 3"/>
          <p:cNvSpPr>
            <a:spLocks noGrp="1"/>
          </p:cNvSpPr>
          <p:nvPr>
            <p:ph type="sldNum" sz="quarter" idx="10"/>
          </p:nvPr>
        </p:nvSpPr>
        <p:spPr/>
        <p:txBody>
          <a:bodyPr/>
          <a:lstStyle/>
          <a:p>
            <a:fld id="{73BD0C33-D478-44BC-AF9D-0C0818BD7AF5}" type="slidenum">
              <a:rPr lang="en-US" smtClean="0"/>
              <a:t>7</a:t>
            </a:fld>
            <a:endParaRPr lang="en-US"/>
          </a:p>
        </p:txBody>
      </p:sp>
    </p:spTree>
    <p:extLst>
      <p:ext uri="{BB962C8B-B14F-4D97-AF65-F5344CB8AC3E}">
        <p14:creationId xmlns:p14="http://schemas.microsoft.com/office/powerpoint/2010/main" val="119764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245979" y="4450056"/>
            <a:ext cx="6518441" cy="4996815"/>
          </a:xfrm>
        </p:spPr>
        <p:txBody>
          <a:bodyPr/>
          <a:lstStyle/>
          <a:p>
            <a:r>
              <a:rPr lang="en-US" dirty="0"/>
              <a:t>Teacher may explain the trend of adopting flexible work arrangements around the world,</a:t>
            </a:r>
            <a:r>
              <a:rPr lang="en-US" baseline="0" dirty="0"/>
              <a:t> using examples, especially from Hong Kong.</a:t>
            </a:r>
          </a:p>
          <a:p>
            <a:endParaRPr lang="en-US" baseline="0" dirty="0"/>
          </a:p>
          <a:p>
            <a:endParaRPr lang="en-US" baseline="0" dirty="0"/>
          </a:p>
          <a:p>
            <a:pPr algn="l"/>
            <a:r>
              <a:rPr lang="en-US" dirty="0">
                <a:solidFill>
                  <a:prstClr val="black"/>
                </a:solidFill>
              </a:rPr>
              <a:t>Concepts of Flexible Work </a:t>
            </a:r>
            <a:r>
              <a:rPr lang="en-US" altLang="zh-TW" dirty="0">
                <a:solidFill>
                  <a:prstClr val="black"/>
                </a:solidFill>
              </a:rPr>
              <a:t>Arrangements (extracted from the publication, p.2):</a:t>
            </a:r>
          </a:p>
          <a:p>
            <a:pPr marL="349415" indent="-349415">
              <a:buFont typeface="+mj-lt"/>
              <a:buAutoNum type="arabicParenR"/>
            </a:pPr>
            <a:r>
              <a:rPr lang="en-US" b="1" dirty="0" err="1">
                <a:solidFill>
                  <a:prstClr val="black"/>
                </a:solidFill>
              </a:rPr>
              <a:t>Flexitime</a:t>
            </a:r>
            <a:r>
              <a:rPr lang="en-US" dirty="0">
                <a:solidFill>
                  <a:prstClr val="black"/>
                </a:solidFill>
              </a:rPr>
              <a:t>: e.g. working hours with different starting times…</a:t>
            </a:r>
          </a:p>
          <a:p>
            <a:pPr marL="349415" indent="-349415">
              <a:buFont typeface="+mj-lt"/>
              <a:buAutoNum type="arabicParenR"/>
            </a:pPr>
            <a:r>
              <a:rPr lang="en-US" b="1" dirty="0">
                <a:solidFill>
                  <a:prstClr val="black"/>
                </a:solidFill>
              </a:rPr>
              <a:t>Shorter workweek</a:t>
            </a:r>
            <a:r>
              <a:rPr lang="en-US" dirty="0">
                <a:solidFill>
                  <a:prstClr val="black"/>
                </a:solidFill>
              </a:rPr>
              <a:t>: e.g. four to five days a week…</a:t>
            </a:r>
          </a:p>
          <a:p>
            <a:pPr marL="349415" indent="-349415">
              <a:buFont typeface="+mj-lt"/>
              <a:buAutoNum type="arabicParenR"/>
            </a:pPr>
            <a:r>
              <a:rPr lang="en-US" b="1" dirty="0">
                <a:solidFill>
                  <a:prstClr val="black"/>
                </a:solidFill>
              </a:rPr>
              <a:t>Remote work</a:t>
            </a:r>
            <a:r>
              <a:rPr lang="en-US" dirty="0">
                <a:solidFill>
                  <a:prstClr val="black"/>
                </a:solidFill>
              </a:rPr>
              <a:t>: e.g. allow to work remotely outside office (e.g. WFH)…</a:t>
            </a:r>
          </a:p>
          <a:p>
            <a:pPr marL="349415" indent="-349415">
              <a:buFont typeface="+mj-lt"/>
              <a:buAutoNum type="arabicParenR"/>
            </a:pPr>
            <a:r>
              <a:rPr lang="en-US" b="1" dirty="0">
                <a:solidFill>
                  <a:prstClr val="black"/>
                </a:solidFill>
              </a:rPr>
              <a:t>Hybrid work model</a:t>
            </a:r>
            <a:r>
              <a:rPr lang="en-US" dirty="0">
                <a:solidFill>
                  <a:prstClr val="black"/>
                </a:solidFill>
              </a:rPr>
              <a:t>: e.g. different combinations of working days/hours for employees to work in office and remote office…</a:t>
            </a:r>
            <a:endParaRPr lang="en-US" b="0" i="0" u="none" strike="noStrike" baseline="0" dirty="0">
              <a:solidFill>
                <a:srgbClr val="000000"/>
              </a:solidFill>
            </a:endParaRPr>
          </a:p>
          <a:p>
            <a:pPr defTabSz="931774">
              <a:defRPr/>
            </a:pPr>
            <a:endParaRPr lang="en-US" altLang="zh-TW" dirty="0">
              <a:solidFill>
                <a:prstClr val="black"/>
              </a:solidFill>
            </a:endParaRPr>
          </a:p>
          <a:p>
            <a:pPr defTabSz="931774">
              <a:defRPr/>
            </a:pPr>
            <a:r>
              <a:rPr lang="en-US" altLang="zh-TW" dirty="0">
                <a:solidFill>
                  <a:prstClr val="black"/>
                </a:solidFill>
              </a:rPr>
              <a:t>The followings are direct citations from the original texts of the publication for easy reference:</a:t>
            </a:r>
          </a:p>
          <a:p>
            <a:pPr marL="174708" indent="-174708" algn="just">
              <a:buFont typeface="Arial" panose="020B0604020202020204" pitchFamily="34" charset="0"/>
              <a:buChar char="•"/>
            </a:pPr>
            <a:r>
              <a:rPr lang="en-US" b="0" i="0" u="none" strike="noStrike" baseline="0" dirty="0"/>
              <a:t>“</a:t>
            </a:r>
            <a:r>
              <a:rPr lang="en-US" b="0" i="1" u="none" strike="noStrike" baseline="0" dirty="0"/>
              <a:t>Employers adopting employee-oriented human resource management and family-friendly employment practices, including flexible work arrangements </a:t>
            </a:r>
            <a:r>
              <a:rPr lang="en-US" b="0" i="0" u="none" strike="noStrike" baseline="0" dirty="0"/>
              <a:t>…” (p.1)</a:t>
            </a:r>
            <a:endParaRPr lang="en-US" altLang="zh-TW" baseline="0" dirty="0"/>
          </a:p>
          <a:p>
            <a:pPr marL="174708" indent="-174708">
              <a:buFont typeface="Arial" panose="020B0604020202020204" pitchFamily="34" charset="0"/>
              <a:buChar char="•"/>
            </a:pPr>
            <a:r>
              <a:rPr lang="en-US" altLang="zh-TW" baseline="0" dirty="0"/>
              <a:t>“</a:t>
            </a:r>
            <a:r>
              <a:rPr lang="en-US" b="0" i="1" u="none" strike="noStrike" kern="1200" baseline="0" dirty="0">
                <a:solidFill>
                  <a:schemeClr val="tx1"/>
                </a:solidFill>
              </a:rPr>
              <a:t>Mutual trust between employers and employees is the key to effective flexible work arrangements</a:t>
            </a:r>
            <a:r>
              <a:rPr lang="en-US" b="0" i="0" u="none" strike="noStrike" kern="1200" baseline="0" dirty="0">
                <a:solidFill>
                  <a:schemeClr val="tx1"/>
                </a:solidFill>
              </a:rPr>
              <a:t>…</a:t>
            </a:r>
            <a:r>
              <a:rPr lang="en-US" altLang="zh-TW" baseline="0" dirty="0"/>
              <a:t>” (p.13)</a:t>
            </a:r>
          </a:p>
          <a:p>
            <a:pPr marL="174708" indent="-174708">
              <a:buFont typeface="Arial" panose="020B0604020202020204" pitchFamily="34" charset="0"/>
              <a:buChar char="•"/>
            </a:pPr>
            <a:r>
              <a:rPr lang="en-US" altLang="zh-TW" baseline="0" dirty="0"/>
              <a:t>“</a:t>
            </a:r>
            <a:r>
              <a:rPr lang="en-US" b="0" i="1" u="none" strike="noStrike" kern="1200" baseline="0" dirty="0">
                <a:solidFill>
                  <a:schemeClr val="tx1"/>
                </a:solidFill>
              </a:rPr>
              <a:t>In this </a:t>
            </a:r>
            <a:r>
              <a:rPr lang="en-US" b="0" i="1" u="none" strike="noStrike" kern="1200" baseline="0" dirty="0" err="1">
                <a:solidFill>
                  <a:schemeClr val="tx1"/>
                </a:solidFill>
              </a:rPr>
              <a:t>everchanging</a:t>
            </a:r>
            <a:r>
              <a:rPr lang="en-US" b="0" i="1" u="none" strike="noStrike" kern="1200" baseline="0" dirty="0">
                <a:solidFill>
                  <a:schemeClr val="tx1"/>
                </a:solidFill>
              </a:rPr>
              <a:t> society, new modes of flexible work arrangements may emerge in the future</a:t>
            </a:r>
            <a:r>
              <a:rPr lang="en-US" b="0" i="0" u="none" strike="noStrike" kern="1200" baseline="0" dirty="0">
                <a:solidFill>
                  <a:schemeClr val="tx1"/>
                </a:solidFill>
              </a:rPr>
              <a:t>… </a:t>
            </a:r>
            <a:r>
              <a:rPr lang="en-US" altLang="zh-TW" baseline="0" dirty="0"/>
              <a:t>” (p.13)</a:t>
            </a:r>
          </a:p>
          <a:p>
            <a:pPr marL="174708" indent="-174708">
              <a:buFont typeface="Arial" panose="020B0604020202020204" pitchFamily="34" charset="0"/>
              <a:buChar char="•"/>
            </a:pPr>
            <a:r>
              <a:rPr lang="en-US" b="0" i="0" u="none" strike="noStrike" baseline="0" dirty="0">
                <a:solidFill>
                  <a:srgbClr val="000000"/>
                </a:solidFill>
              </a:rPr>
              <a:t>“</a:t>
            </a:r>
            <a:r>
              <a:rPr lang="en-US" b="0" i="1" u="none" strike="noStrike" baseline="0" dirty="0"/>
              <a:t>Good human resource management and family-friendly employment practices are not restricted to large enterprises only </a:t>
            </a:r>
            <a:r>
              <a:rPr lang="en-US" b="0" i="0" u="none" strike="noStrike" baseline="0" dirty="0"/>
              <a:t>…” (p.14)</a:t>
            </a:r>
            <a:endParaRPr lang="en-US" altLang="zh-TW" baseline="0" dirty="0"/>
          </a:p>
          <a:p>
            <a:pPr defTabSz="931774">
              <a:defRPr/>
            </a:pPr>
            <a:endParaRPr lang="en-US" altLang="zh-TW" baseline="0" dirty="0"/>
          </a:p>
          <a:p>
            <a:pPr defTabSz="931774">
              <a:defRPr/>
            </a:pPr>
            <a:endParaRPr lang="en-US" dirty="0"/>
          </a:p>
          <a:p>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8</a:t>
            </a:fld>
            <a:endParaRPr lang="en-US"/>
          </a:p>
        </p:txBody>
      </p:sp>
    </p:spTree>
    <p:extLst>
      <p:ext uri="{BB962C8B-B14F-4D97-AF65-F5344CB8AC3E}">
        <p14:creationId xmlns:p14="http://schemas.microsoft.com/office/powerpoint/2010/main" val="1234334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dirty="0"/>
              <a:t>Students are divided into groups of 3-4</a:t>
            </a:r>
            <a:r>
              <a:rPr lang="en-US" baseline="0" dirty="0"/>
              <a:t> and are required to discuss the questions as shown on the slide.</a:t>
            </a:r>
          </a:p>
          <a:p>
            <a:endParaRPr lang="en-US" baseline="0" dirty="0"/>
          </a:p>
          <a:p>
            <a:r>
              <a:rPr lang="en-US" baseline="0" dirty="0"/>
              <a:t>Teacher may use the following questions to guide student thinking/sharing:</a:t>
            </a:r>
          </a:p>
          <a:p>
            <a:pPr marL="174708" indent="-174708">
              <a:buFont typeface="Arial" panose="020B0604020202020204" pitchFamily="34" charset="0"/>
              <a:buChar char="•"/>
            </a:pPr>
            <a:r>
              <a:rPr lang="en-US" baseline="0" dirty="0"/>
              <a:t>How do you describe a workplace before reading the publication?</a:t>
            </a:r>
          </a:p>
          <a:p>
            <a:pPr marL="174708" indent="-174708">
              <a:buFont typeface="Arial" panose="020B0604020202020204" pitchFamily="34" charset="0"/>
              <a:buChar char="•"/>
            </a:pPr>
            <a:r>
              <a:rPr lang="en-US" baseline="0" dirty="0"/>
              <a:t>After reading the publication, do you think how a workplace should be?</a:t>
            </a:r>
          </a:p>
          <a:p>
            <a:pPr marL="174708" indent="-174708">
              <a:buFont typeface="Arial" panose="020B0604020202020204" pitchFamily="34" charset="0"/>
              <a:buChar char="•"/>
            </a:pPr>
            <a:r>
              <a:rPr lang="en-US" baseline="0" dirty="0"/>
              <a:t>Which places of work do you value most? Why? (work in office / WFH / hybrid work)</a:t>
            </a:r>
          </a:p>
          <a:p>
            <a:endParaRPr lang="en-US" baseline="0" dirty="0"/>
          </a:p>
          <a:p>
            <a:r>
              <a:rPr lang="en-US" dirty="0"/>
              <a:t>Teacher may refer</a:t>
            </a:r>
            <a:r>
              <a:rPr lang="en-US" baseline="0" dirty="0"/>
              <a:t> to the following slide for students’ p</a:t>
            </a:r>
            <a:r>
              <a:rPr lang="en-US" dirty="0"/>
              <a:t>ossible</a:t>
            </a:r>
            <a:r>
              <a:rPr lang="en-US" baseline="0" dirty="0"/>
              <a:t> responses/reference answers.</a:t>
            </a:r>
            <a:endParaRPr lang="en-US" dirty="0"/>
          </a:p>
        </p:txBody>
      </p:sp>
      <p:sp>
        <p:nvSpPr>
          <p:cNvPr id="4" name="投影片編號版面配置區 3"/>
          <p:cNvSpPr>
            <a:spLocks noGrp="1"/>
          </p:cNvSpPr>
          <p:nvPr>
            <p:ph type="sldNum" sz="quarter" idx="10"/>
          </p:nvPr>
        </p:nvSpPr>
        <p:spPr/>
        <p:txBody>
          <a:bodyPr/>
          <a:lstStyle/>
          <a:p>
            <a:fld id="{73BD0C33-D478-44BC-AF9D-0C0818BD7AF5}" type="slidenum">
              <a:rPr lang="en-US" smtClean="0"/>
              <a:t>9</a:t>
            </a:fld>
            <a:endParaRPr lang="en-US"/>
          </a:p>
        </p:txBody>
      </p:sp>
    </p:spTree>
    <p:extLst>
      <p:ext uri="{BB962C8B-B14F-4D97-AF65-F5344CB8AC3E}">
        <p14:creationId xmlns:p14="http://schemas.microsoft.com/office/powerpoint/2010/main" val="590322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dirty="0"/>
              <a:t>Teacher asks students to share their views</a:t>
            </a:r>
            <a:r>
              <a:rPr lang="en-US" baseline="0" dirty="0"/>
              <a:t> in class and/or discuss as appropriate.</a:t>
            </a:r>
            <a:endParaRPr lang="en-US" dirty="0"/>
          </a:p>
        </p:txBody>
      </p:sp>
      <p:sp>
        <p:nvSpPr>
          <p:cNvPr id="4" name="投影片編號版面配置區 3"/>
          <p:cNvSpPr>
            <a:spLocks noGrp="1"/>
          </p:cNvSpPr>
          <p:nvPr>
            <p:ph type="sldNum" sz="quarter" idx="10"/>
          </p:nvPr>
        </p:nvSpPr>
        <p:spPr/>
        <p:txBody>
          <a:bodyPr/>
          <a:lstStyle/>
          <a:p>
            <a:pPr defTabSz="931774">
              <a:defRPr/>
            </a:pPr>
            <a:fld id="{73BD0C33-D478-44BC-AF9D-0C0818BD7AF5}" type="slidenum">
              <a:rPr lang="en-US">
                <a:solidFill>
                  <a:prstClr val="black"/>
                </a:solidFill>
                <a:latin typeface="Calibri" panose="020F0502020204030204"/>
              </a:rPr>
              <a:pPr defTabSz="931774">
                <a:defRPr/>
              </a:pPr>
              <a:t>10</a:t>
            </a:fld>
            <a:endParaRPr lang="en-US">
              <a:solidFill>
                <a:prstClr val="black"/>
              </a:solidFill>
              <a:latin typeface="Calibri" panose="020F0502020204030204"/>
            </a:endParaRPr>
          </a:p>
        </p:txBody>
      </p:sp>
    </p:spTree>
    <p:extLst>
      <p:ext uri="{BB962C8B-B14F-4D97-AF65-F5344CB8AC3E}">
        <p14:creationId xmlns:p14="http://schemas.microsoft.com/office/powerpoint/2010/main" val="265085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a:p>
        </p:txBody>
      </p:sp>
      <p:sp>
        <p:nvSpPr>
          <p:cNvPr id="4" name="日期版面配置區 3"/>
          <p:cNvSpPr>
            <a:spLocks noGrp="1"/>
          </p:cNvSpPr>
          <p:nvPr>
            <p:ph type="dt" sz="half" idx="10"/>
          </p:nvPr>
        </p:nvSpPr>
        <p:spPr/>
        <p:txBody>
          <a:bodyPr/>
          <a:lstStyle/>
          <a:p>
            <a:fld id="{374E691D-4067-4E89-9FA7-0CC906F45E1E}" type="datetime1">
              <a:rPr lang="en-US" smtClean="0"/>
              <a:t>2/24/2026</a:t>
            </a:fld>
            <a:endParaRPr lang="en-US"/>
          </a:p>
        </p:txBody>
      </p:sp>
      <p:sp>
        <p:nvSpPr>
          <p:cNvPr id="5" name="頁尾版面配置區 4"/>
          <p:cNvSpPr>
            <a:spLocks noGrp="1"/>
          </p:cNvSpPr>
          <p:nvPr>
            <p:ph type="ftr" sz="quarter" idx="11"/>
          </p:nvPr>
        </p:nvSpPr>
        <p:spPr/>
        <p:txBody>
          <a:bodyPr/>
          <a:lstStyle/>
          <a:p>
            <a:r>
              <a:rPr lang="en-US"/>
              <a:t>BAFS – “Reading to Learn” Classroom Discussion</a:t>
            </a:r>
          </a:p>
        </p:txBody>
      </p:sp>
      <p:sp>
        <p:nvSpPr>
          <p:cNvPr id="6" name="投影片編號版面配置區 5"/>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172862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BAB13B0F-19F1-4E7D-A790-24892FCA8FA7}" type="datetime1">
              <a:rPr lang="en-US" smtClean="0"/>
              <a:t>2/24/2026</a:t>
            </a:fld>
            <a:endParaRPr lang="en-US"/>
          </a:p>
        </p:txBody>
      </p:sp>
      <p:sp>
        <p:nvSpPr>
          <p:cNvPr id="5" name="頁尾版面配置區 4"/>
          <p:cNvSpPr>
            <a:spLocks noGrp="1"/>
          </p:cNvSpPr>
          <p:nvPr>
            <p:ph type="ftr" sz="quarter" idx="11"/>
          </p:nvPr>
        </p:nvSpPr>
        <p:spPr/>
        <p:txBody>
          <a:bodyPr/>
          <a:lstStyle/>
          <a:p>
            <a:r>
              <a:rPr lang="en-US"/>
              <a:t>BAFS – “Reading to Learn” Classroom Discussion</a:t>
            </a:r>
          </a:p>
        </p:txBody>
      </p:sp>
      <p:sp>
        <p:nvSpPr>
          <p:cNvPr id="6" name="投影片編號版面配置區 5"/>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1768963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058A7F6A-D3A3-4F7B-8EFA-5CF3ACA5E5C8}" type="datetime1">
              <a:rPr lang="en-US" smtClean="0"/>
              <a:t>2/24/2026</a:t>
            </a:fld>
            <a:endParaRPr lang="en-US"/>
          </a:p>
        </p:txBody>
      </p:sp>
      <p:sp>
        <p:nvSpPr>
          <p:cNvPr id="5" name="頁尾版面配置區 4"/>
          <p:cNvSpPr>
            <a:spLocks noGrp="1"/>
          </p:cNvSpPr>
          <p:nvPr>
            <p:ph type="ftr" sz="quarter" idx="11"/>
          </p:nvPr>
        </p:nvSpPr>
        <p:spPr/>
        <p:txBody>
          <a:bodyPr/>
          <a:lstStyle/>
          <a:p>
            <a:r>
              <a:rPr lang="en-US"/>
              <a:t>BAFS – “Reading to Learn” Classroom Discussion</a:t>
            </a:r>
          </a:p>
        </p:txBody>
      </p:sp>
      <p:sp>
        <p:nvSpPr>
          <p:cNvPr id="6" name="投影片編號版面配置區 5"/>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3774847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zh-HK" alt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zh-HK" altLang="en-US"/>
          </a:p>
        </p:txBody>
      </p:sp>
      <p:sp>
        <p:nvSpPr>
          <p:cNvPr id="4" name="日期版面配置區 3"/>
          <p:cNvSpPr>
            <a:spLocks noGrp="1"/>
          </p:cNvSpPr>
          <p:nvPr>
            <p:ph type="dt" sz="half" idx="10"/>
          </p:nvPr>
        </p:nvSpPr>
        <p:spPr/>
        <p:txBody>
          <a:bodyPr/>
          <a:lstStyle>
            <a:lvl1pPr>
              <a:defRPr/>
            </a:lvl1pPr>
          </a:lstStyle>
          <a:p>
            <a:pPr>
              <a:defRPr/>
            </a:pPr>
            <a:fld id="{7EBAA41C-9DE8-4C31-B2E2-E8DD44CE0AA1}" type="datetime1">
              <a:rPr lang="en-US" altLang="zh-HK" smtClean="0"/>
              <a:t>2/24/2026</a:t>
            </a:fld>
            <a:endParaRPr lang="zh-HK" altLang="en-US"/>
          </a:p>
        </p:txBody>
      </p:sp>
      <p:sp>
        <p:nvSpPr>
          <p:cNvPr id="5"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12"/>
          </p:nvPr>
        </p:nvSpPr>
        <p:spPr/>
        <p:txBody>
          <a:bodyPr/>
          <a:lstStyle>
            <a:lvl1pPr>
              <a:defRPr/>
            </a:lvl1pPr>
          </a:lstStyle>
          <a:p>
            <a:fld id="{B6FD1B43-68C8-4D2D-A3E9-E7F258D95B46}" type="slidenum">
              <a:rPr lang="zh-HK" altLang="en-US"/>
              <a:pPr/>
              <a:t>‹#›</a:t>
            </a:fld>
            <a:endParaRPr lang="zh-HK" altLang="en-US"/>
          </a:p>
        </p:txBody>
      </p:sp>
    </p:spTree>
    <p:extLst>
      <p:ext uri="{BB962C8B-B14F-4D97-AF65-F5344CB8AC3E}">
        <p14:creationId xmlns:p14="http://schemas.microsoft.com/office/powerpoint/2010/main" val="2904635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lvl1pPr>
              <a:defRPr/>
            </a:lvl1pPr>
          </a:lstStyle>
          <a:p>
            <a:pPr>
              <a:defRPr/>
            </a:pPr>
            <a:fld id="{6E8657A2-F0F0-45F1-BC13-83208F693627}" type="datetime1">
              <a:rPr lang="en-US" altLang="zh-HK" smtClean="0"/>
              <a:t>2/24/2026</a:t>
            </a:fld>
            <a:endParaRPr lang="zh-HK" altLang="en-US"/>
          </a:p>
        </p:txBody>
      </p:sp>
      <p:sp>
        <p:nvSpPr>
          <p:cNvPr id="5"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12"/>
          </p:nvPr>
        </p:nvSpPr>
        <p:spPr/>
        <p:txBody>
          <a:bodyPr/>
          <a:lstStyle>
            <a:lvl1pPr>
              <a:defRPr/>
            </a:lvl1pPr>
          </a:lstStyle>
          <a:p>
            <a:fld id="{E29555B8-D579-41DF-9E8C-1508DA1EF557}" type="slidenum">
              <a:rPr lang="zh-HK" altLang="en-US"/>
              <a:pPr/>
              <a:t>‹#›</a:t>
            </a:fld>
            <a:endParaRPr lang="zh-HK" altLang="en-US"/>
          </a:p>
        </p:txBody>
      </p:sp>
    </p:spTree>
    <p:extLst>
      <p:ext uri="{BB962C8B-B14F-4D97-AF65-F5344CB8AC3E}">
        <p14:creationId xmlns:p14="http://schemas.microsoft.com/office/powerpoint/2010/main" val="1835064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zh-HK" alt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AF733760-7D1E-40C0-B7DE-131E46B78CA8}" type="datetime1">
              <a:rPr lang="en-US" altLang="zh-HK" smtClean="0"/>
              <a:t>2/24/2026</a:t>
            </a:fld>
            <a:endParaRPr lang="zh-HK" altLang="en-US"/>
          </a:p>
        </p:txBody>
      </p:sp>
      <p:sp>
        <p:nvSpPr>
          <p:cNvPr id="5"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12"/>
          </p:nvPr>
        </p:nvSpPr>
        <p:spPr/>
        <p:txBody>
          <a:bodyPr/>
          <a:lstStyle>
            <a:lvl1pPr>
              <a:defRPr/>
            </a:lvl1pPr>
          </a:lstStyle>
          <a:p>
            <a:fld id="{CACC82B0-1998-4EE1-AC16-75B90A52A218}" type="slidenum">
              <a:rPr lang="zh-HK" altLang="en-US"/>
              <a:pPr/>
              <a:t>‹#›</a:t>
            </a:fld>
            <a:endParaRPr lang="zh-HK" altLang="en-US"/>
          </a:p>
        </p:txBody>
      </p:sp>
    </p:spTree>
    <p:extLst>
      <p:ext uri="{BB962C8B-B14F-4D97-AF65-F5344CB8AC3E}">
        <p14:creationId xmlns:p14="http://schemas.microsoft.com/office/powerpoint/2010/main" val="694073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日期版面配置區 3"/>
          <p:cNvSpPr>
            <a:spLocks noGrp="1"/>
          </p:cNvSpPr>
          <p:nvPr>
            <p:ph type="dt" sz="half" idx="10"/>
          </p:nvPr>
        </p:nvSpPr>
        <p:spPr/>
        <p:txBody>
          <a:bodyPr/>
          <a:lstStyle>
            <a:lvl1pPr>
              <a:defRPr/>
            </a:lvl1pPr>
          </a:lstStyle>
          <a:p>
            <a:pPr>
              <a:defRPr/>
            </a:pPr>
            <a:fld id="{726A3FE7-4131-4BC8-A40E-5DF16543C6B6}" type="datetime1">
              <a:rPr lang="en-US" altLang="zh-HK" smtClean="0"/>
              <a:t>2/24/2026</a:t>
            </a:fld>
            <a:endParaRPr lang="zh-HK" altLang="en-US"/>
          </a:p>
        </p:txBody>
      </p:sp>
      <p:sp>
        <p:nvSpPr>
          <p:cNvPr id="6"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7" name="投影片編號版面配置區 5"/>
          <p:cNvSpPr>
            <a:spLocks noGrp="1"/>
          </p:cNvSpPr>
          <p:nvPr>
            <p:ph type="sldNum" sz="quarter" idx="12"/>
          </p:nvPr>
        </p:nvSpPr>
        <p:spPr/>
        <p:txBody>
          <a:bodyPr/>
          <a:lstStyle>
            <a:lvl1pPr>
              <a:defRPr/>
            </a:lvl1pPr>
          </a:lstStyle>
          <a:p>
            <a:fld id="{A52DED34-78C5-45C8-A4A5-6496CBB40EDA}" type="slidenum">
              <a:rPr lang="zh-HK" altLang="en-US"/>
              <a:pPr/>
              <a:t>‹#›</a:t>
            </a:fld>
            <a:endParaRPr lang="zh-HK" altLang="en-US"/>
          </a:p>
        </p:txBody>
      </p:sp>
    </p:spTree>
    <p:extLst>
      <p:ext uri="{BB962C8B-B14F-4D97-AF65-F5344CB8AC3E}">
        <p14:creationId xmlns:p14="http://schemas.microsoft.com/office/powerpoint/2010/main" val="531421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endParaRPr lang="zh-HK" alt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7" name="日期版面配置區 3"/>
          <p:cNvSpPr>
            <a:spLocks noGrp="1"/>
          </p:cNvSpPr>
          <p:nvPr>
            <p:ph type="dt" sz="half" idx="10"/>
          </p:nvPr>
        </p:nvSpPr>
        <p:spPr/>
        <p:txBody>
          <a:bodyPr/>
          <a:lstStyle>
            <a:lvl1pPr>
              <a:defRPr/>
            </a:lvl1pPr>
          </a:lstStyle>
          <a:p>
            <a:pPr>
              <a:defRPr/>
            </a:pPr>
            <a:fld id="{1052C4B5-5855-49F7-B46B-2D5EE051FFF6}" type="datetime1">
              <a:rPr lang="en-US" altLang="zh-HK" smtClean="0"/>
              <a:t>2/24/2026</a:t>
            </a:fld>
            <a:endParaRPr lang="zh-HK" altLang="en-US"/>
          </a:p>
        </p:txBody>
      </p:sp>
      <p:sp>
        <p:nvSpPr>
          <p:cNvPr id="8"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9" name="投影片編號版面配置區 5"/>
          <p:cNvSpPr>
            <a:spLocks noGrp="1"/>
          </p:cNvSpPr>
          <p:nvPr>
            <p:ph type="sldNum" sz="quarter" idx="12"/>
          </p:nvPr>
        </p:nvSpPr>
        <p:spPr/>
        <p:txBody>
          <a:bodyPr/>
          <a:lstStyle>
            <a:lvl1pPr>
              <a:defRPr/>
            </a:lvl1pPr>
          </a:lstStyle>
          <a:p>
            <a:fld id="{420FD348-D929-4DA8-A34C-A91FCB485B85}" type="slidenum">
              <a:rPr lang="zh-HK" altLang="en-US"/>
              <a:pPr/>
              <a:t>‹#›</a:t>
            </a:fld>
            <a:endParaRPr lang="zh-HK" altLang="en-US"/>
          </a:p>
        </p:txBody>
      </p:sp>
    </p:spTree>
    <p:extLst>
      <p:ext uri="{BB962C8B-B14F-4D97-AF65-F5344CB8AC3E}">
        <p14:creationId xmlns:p14="http://schemas.microsoft.com/office/powerpoint/2010/main" val="18346548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日期版面配置區 3"/>
          <p:cNvSpPr>
            <a:spLocks noGrp="1"/>
          </p:cNvSpPr>
          <p:nvPr>
            <p:ph type="dt" sz="half" idx="10"/>
          </p:nvPr>
        </p:nvSpPr>
        <p:spPr/>
        <p:txBody>
          <a:bodyPr/>
          <a:lstStyle>
            <a:lvl1pPr>
              <a:defRPr/>
            </a:lvl1pPr>
          </a:lstStyle>
          <a:p>
            <a:pPr>
              <a:defRPr/>
            </a:pPr>
            <a:fld id="{992B6B36-1C72-4ABB-A84B-373FEDBE4132}" type="datetime1">
              <a:rPr lang="en-US" altLang="zh-HK" smtClean="0"/>
              <a:t>2/24/2026</a:t>
            </a:fld>
            <a:endParaRPr lang="zh-HK" altLang="en-US"/>
          </a:p>
        </p:txBody>
      </p:sp>
      <p:sp>
        <p:nvSpPr>
          <p:cNvPr id="4"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5" name="投影片編號版面配置區 5"/>
          <p:cNvSpPr>
            <a:spLocks noGrp="1"/>
          </p:cNvSpPr>
          <p:nvPr>
            <p:ph type="sldNum" sz="quarter" idx="12"/>
          </p:nvPr>
        </p:nvSpPr>
        <p:spPr/>
        <p:txBody>
          <a:bodyPr/>
          <a:lstStyle>
            <a:lvl1pPr>
              <a:defRPr/>
            </a:lvl1pPr>
          </a:lstStyle>
          <a:p>
            <a:fld id="{4D1851C2-31AC-443D-ADC9-DDD5E859641D}" type="slidenum">
              <a:rPr lang="zh-HK" altLang="en-US"/>
              <a:pPr/>
              <a:t>‹#›</a:t>
            </a:fld>
            <a:endParaRPr lang="zh-HK" altLang="en-US"/>
          </a:p>
        </p:txBody>
      </p:sp>
    </p:spTree>
    <p:extLst>
      <p:ext uri="{BB962C8B-B14F-4D97-AF65-F5344CB8AC3E}">
        <p14:creationId xmlns:p14="http://schemas.microsoft.com/office/powerpoint/2010/main" val="3669370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1841F3AB-F0DD-4EC0-84FF-1FEC31DB4DB1}" type="datetime1">
              <a:rPr lang="en-US" altLang="zh-HK" smtClean="0"/>
              <a:t>2/24/2026</a:t>
            </a:fld>
            <a:endParaRPr lang="zh-HK" altLang="en-US"/>
          </a:p>
        </p:txBody>
      </p:sp>
      <p:sp>
        <p:nvSpPr>
          <p:cNvPr id="3"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4" name="投影片編號版面配置區 5"/>
          <p:cNvSpPr>
            <a:spLocks noGrp="1"/>
          </p:cNvSpPr>
          <p:nvPr>
            <p:ph type="sldNum" sz="quarter" idx="12"/>
          </p:nvPr>
        </p:nvSpPr>
        <p:spPr/>
        <p:txBody>
          <a:bodyPr/>
          <a:lstStyle>
            <a:lvl1pPr>
              <a:defRPr/>
            </a:lvl1pPr>
          </a:lstStyle>
          <a:p>
            <a:fld id="{0A570F57-CD44-4190-94CE-C0EA119AEE51}" type="slidenum">
              <a:rPr lang="zh-HK" altLang="en-US"/>
              <a:pPr/>
              <a:t>‹#›</a:t>
            </a:fld>
            <a:endParaRPr lang="zh-HK" altLang="en-US"/>
          </a:p>
        </p:txBody>
      </p:sp>
    </p:spTree>
    <p:extLst>
      <p:ext uri="{BB962C8B-B14F-4D97-AF65-F5344CB8AC3E}">
        <p14:creationId xmlns:p14="http://schemas.microsoft.com/office/powerpoint/2010/main" val="22021765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zh-HK" alt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F4BA3BCC-2FA4-4731-B324-3B691A551829}" type="datetime1">
              <a:rPr lang="en-US" altLang="zh-HK" smtClean="0"/>
              <a:t>2/24/2026</a:t>
            </a:fld>
            <a:endParaRPr lang="zh-HK" altLang="en-US"/>
          </a:p>
        </p:txBody>
      </p:sp>
      <p:sp>
        <p:nvSpPr>
          <p:cNvPr id="6"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7" name="投影片編號版面配置區 5"/>
          <p:cNvSpPr>
            <a:spLocks noGrp="1"/>
          </p:cNvSpPr>
          <p:nvPr>
            <p:ph type="sldNum" sz="quarter" idx="12"/>
          </p:nvPr>
        </p:nvSpPr>
        <p:spPr/>
        <p:txBody>
          <a:bodyPr/>
          <a:lstStyle>
            <a:lvl1pPr>
              <a:defRPr/>
            </a:lvl1pPr>
          </a:lstStyle>
          <a:p>
            <a:fld id="{CF5FFF56-7996-4C6E-9304-0413E5EE826A}" type="slidenum">
              <a:rPr lang="zh-HK" altLang="en-US"/>
              <a:pPr/>
              <a:t>‹#›</a:t>
            </a:fld>
            <a:endParaRPr lang="zh-HK" altLang="en-US"/>
          </a:p>
        </p:txBody>
      </p:sp>
    </p:spTree>
    <p:extLst>
      <p:ext uri="{BB962C8B-B14F-4D97-AF65-F5344CB8AC3E}">
        <p14:creationId xmlns:p14="http://schemas.microsoft.com/office/powerpoint/2010/main" val="3462885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1B99E52C-609E-4C76-B557-434439BAC94D}" type="datetime1">
              <a:rPr lang="en-US" smtClean="0"/>
              <a:t>2/24/2026</a:t>
            </a:fld>
            <a:endParaRPr lang="en-US"/>
          </a:p>
        </p:txBody>
      </p:sp>
      <p:sp>
        <p:nvSpPr>
          <p:cNvPr id="5" name="頁尾版面配置區 4"/>
          <p:cNvSpPr>
            <a:spLocks noGrp="1"/>
          </p:cNvSpPr>
          <p:nvPr>
            <p:ph type="ftr" sz="quarter" idx="11"/>
          </p:nvPr>
        </p:nvSpPr>
        <p:spPr/>
        <p:txBody>
          <a:bodyPr/>
          <a:lstStyle/>
          <a:p>
            <a:r>
              <a:rPr lang="en-US"/>
              <a:t>BAFS – “Reading to Learn” Classroom Discussion</a:t>
            </a:r>
          </a:p>
        </p:txBody>
      </p:sp>
      <p:sp>
        <p:nvSpPr>
          <p:cNvPr id="6" name="投影片編號版面配置區 5"/>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1853640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zh-HK" altLang="en-US"/>
          </a:p>
        </p:txBody>
      </p:sp>
      <p:sp>
        <p:nvSpPr>
          <p:cNvPr id="3" name="圖片版面配置區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HK" altLang="en-US" noProof="0"/>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63D326CF-B626-4C4F-80F7-C2FFC0D5C658}" type="datetime1">
              <a:rPr lang="en-US" altLang="zh-HK" smtClean="0"/>
              <a:t>2/24/2026</a:t>
            </a:fld>
            <a:endParaRPr lang="zh-HK" altLang="en-US"/>
          </a:p>
        </p:txBody>
      </p:sp>
      <p:sp>
        <p:nvSpPr>
          <p:cNvPr id="6"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7" name="投影片編號版面配置區 5"/>
          <p:cNvSpPr>
            <a:spLocks noGrp="1"/>
          </p:cNvSpPr>
          <p:nvPr>
            <p:ph type="sldNum" sz="quarter" idx="12"/>
          </p:nvPr>
        </p:nvSpPr>
        <p:spPr/>
        <p:txBody>
          <a:bodyPr/>
          <a:lstStyle>
            <a:lvl1pPr>
              <a:defRPr/>
            </a:lvl1pPr>
          </a:lstStyle>
          <a:p>
            <a:fld id="{8FCE0DA5-79D3-4A07-951C-AB0D0595C71F}" type="slidenum">
              <a:rPr lang="zh-HK" altLang="en-US"/>
              <a:pPr/>
              <a:t>‹#›</a:t>
            </a:fld>
            <a:endParaRPr lang="zh-HK" altLang="en-US"/>
          </a:p>
        </p:txBody>
      </p:sp>
    </p:spTree>
    <p:extLst>
      <p:ext uri="{BB962C8B-B14F-4D97-AF65-F5344CB8AC3E}">
        <p14:creationId xmlns:p14="http://schemas.microsoft.com/office/powerpoint/2010/main" val="2026755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lvl1pPr>
              <a:defRPr/>
            </a:lvl1pPr>
          </a:lstStyle>
          <a:p>
            <a:pPr>
              <a:defRPr/>
            </a:pPr>
            <a:fld id="{B5031B42-49DD-49DD-9CFD-CF7C3F5C6DE5}" type="datetime1">
              <a:rPr lang="en-US" altLang="zh-HK" smtClean="0"/>
              <a:t>2/24/2026</a:t>
            </a:fld>
            <a:endParaRPr lang="zh-HK" altLang="en-US"/>
          </a:p>
        </p:txBody>
      </p:sp>
      <p:sp>
        <p:nvSpPr>
          <p:cNvPr id="5"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12"/>
          </p:nvPr>
        </p:nvSpPr>
        <p:spPr/>
        <p:txBody>
          <a:bodyPr/>
          <a:lstStyle>
            <a:lvl1pPr>
              <a:defRPr/>
            </a:lvl1pPr>
          </a:lstStyle>
          <a:p>
            <a:fld id="{65C284E6-114D-4401-B1DB-8434061A6111}" type="slidenum">
              <a:rPr lang="zh-HK" altLang="en-US"/>
              <a:pPr/>
              <a:t>‹#›</a:t>
            </a:fld>
            <a:endParaRPr lang="zh-HK" altLang="en-US"/>
          </a:p>
        </p:txBody>
      </p:sp>
    </p:spTree>
    <p:extLst>
      <p:ext uri="{BB962C8B-B14F-4D97-AF65-F5344CB8AC3E}">
        <p14:creationId xmlns:p14="http://schemas.microsoft.com/office/powerpoint/2010/main" val="2886347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zh-HK" alt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lvl1pPr>
              <a:defRPr/>
            </a:lvl1pPr>
          </a:lstStyle>
          <a:p>
            <a:pPr>
              <a:defRPr/>
            </a:pPr>
            <a:fld id="{B0215C90-01A0-4865-835E-BDF298A52229}" type="datetime1">
              <a:rPr lang="en-US" altLang="zh-HK" smtClean="0"/>
              <a:t>2/24/2026</a:t>
            </a:fld>
            <a:endParaRPr lang="zh-HK" altLang="en-US"/>
          </a:p>
        </p:txBody>
      </p:sp>
      <p:sp>
        <p:nvSpPr>
          <p:cNvPr id="5" name="頁尾版面配置區 4"/>
          <p:cNvSpPr>
            <a:spLocks noGrp="1"/>
          </p:cNvSpPr>
          <p:nvPr>
            <p:ph type="ftr" sz="quarter" idx="11"/>
          </p:nvPr>
        </p:nvSpPr>
        <p:spPr/>
        <p:txBody>
          <a:bodyPr/>
          <a:lstStyle>
            <a:lvl1pPr>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12"/>
          </p:nvPr>
        </p:nvSpPr>
        <p:spPr/>
        <p:txBody>
          <a:bodyPr/>
          <a:lstStyle>
            <a:lvl1pPr>
              <a:defRPr/>
            </a:lvl1pPr>
          </a:lstStyle>
          <a:p>
            <a:fld id="{357F21BF-A4DD-41EB-BE70-1627AAEC900C}" type="slidenum">
              <a:rPr lang="zh-HK" altLang="en-US"/>
              <a:pPr/>
              <a:t>‹#›</a:t>
            </a:fld>
            <a:endParaRPr lang="zh-HK" altLang="en-US"/>
          </a:p>
        </p:txBody>
      </p:sp>
    </p:spTree>
    <p:extLst>
      <p:ext uri="{BB962C8B-B14F-4D97-AF65-F5344CB8AC3E}">
        <p14:creationId xmlns:p14="http://schemas.microsoft.com/office/powerpoint/2010/main" val="3824778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編輯母片文字樣式</a:t>
            </a:r>
          </a:p>
        </p:txBody>
      </p:sp>
      <p:sp>
        <p:nvSpPr>
          <p:cNvPr id="4" name="日期版面配置區 3"/>
          <p:cNvSpPr>
            <a:spLocks noGrp="1"/>
          </p:cNvSpPr>
          <p:nvPr>
            <p:ph type="dt" sz="half" idx="10"/>
          </p:nvPr>
        </p:nvSpPr>
        <p:spPr/>
        <p:txBody>
          <a:bodyPr/>
          <a:lstStyle/>
          <a:p>
            <a:fld id="{E943A05B-7BD7-4218-9FAB-73CB6190E05F}" type="datetime1">
              <a:rPr lang="en-US" smtClean="0"/>
              <a:t>2/24/2026</a:t>
            </a:fld>
            <a:endParaRPr lang="en-US"/>
          </a:p>
        </p:txBody>
      </p:sp>
      <p:sp>
        <p:nvSpPr>
          <p:cNvPr id="5" name="頁尾版面配置區 4"/>
          <p:cNvSpPr>
            <a:spLocks noGrp="1"/>
          </p:cNvSpPr>
          <p:nvPr>
            <p:ph type="ftr" sz="quarter" idx="11"/>
          </p:nvPr>
        </p:nvSpPr>
        <p:spPr/>
        <p:txBody>
          <a:bodyPr/>
          <a:lstStyle/>
          <a:p>
            <a:r>
              <a:rPr lang="en-US"/>
              <a:t>BAFS – “Reading to Learn” Classroom Discussion</a:t>
            </a:r>
          </a:p>
        </p:txBody>
      </p:sp>
      <p:sp>
        <p:nvSpPr>
          <p:cNvPr id="6" name="投影片編號版面配置區 5"/>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1966019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日期版面配置區 4"/>
          <p:cNvSpPr>
            <a:spLocks noGrp="1"/>
          </p:cNvSpPr>
          <p:nvPr>
            <p:ph type="dt" sz="half" idx="10"/>
          </p:nvPr>
        </p:nvSpPr>
        <p:spPr/>
        <p:txBody>
          <a:bodyPr/>
          <a:lstStyle/>
          <a:p>
            <a:fld id="{70D0879D-4C5F-4A77-B26F-12E8B2A15098}" type="datetime1">
              <a:rPr lang="en-US" smtClean="0"/>
              <a:t>2/24/2026</a:t>
            </a:fld>
            <a:endParaRPr lang="en-US"/>
          </a:p>
        </p:txBody>
      </p:sp>
      <p:sp>
        <p:nvSpPr>
          <p:cNvPr id="6" name="頁尾版面配置區 5"/>
          <p:cNvSpPr>
            <a:spLocks noGrp="1"/>
          </p:cNvSpPr>
          <p:nvPr>
            <p:ph type="ftr" sz="quarter" idx="11"/>
          </p:nvPr>
        </p:nvSpPr>
        <p:spPr/>
        <p:txBody>
          <a:bodyPr/>
          <a:lstStyle/>
          <a:p>
            <a:r>
              <a:rPr lang="en-US"/>
              <a:t>BAFS – “Reading to Learn” Classroom Discussion</a:t>
            </a:r>
          </a:p>
        </p:txBody>
      </p:sp>
      <p:sp>
        <p:nvSpPr>
          <p:cNvPr id="7" name="投影片編號版面配置區 6"/>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1730772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7" name="日期版面配置區 6"/>
          <p:cNvSpPr>
            <a:spLocks noGrp="1"/>
          </p:cNvSpPr>
          <p:nvPr>
            <p:ph type="dt" sz="half" idx="10"/>
          </p:nvPr>
        </p:nvSpPr>
        <p:spPr/>
        <p:txBody>
          <a:bodyPr/>
          <a:lstStyle/>
          <a:p>
            <a:fld id="{557D640D-02F7-459C-B6ED-C613D5FB4B5B}" type="datetime1">
              <a:rPr lang="en-US" smtClean="0"/>
              <a:t>2/24/2026</a:t>
            </a:fld>
            <a:endParaRPr lang="en-US"/>
          </a:p>
        </p:txBody>
      </p:sp>
      <p:sp>
        <p:nvSpPr>
          <p:cNvPr id="8" name="頁尾版面配置區 7"/>
          <p:cNvSpPr>
            <a:spLocks noGrp="1"/>
          </p:cNvSpPr>
          <p:nvPr>
            <p:ph type="ftr" sz="quarter" idx="11"/>
          </p:nvPr>
        </p:nvSpPr>
        <p:spPr/>
        <p:txBody>
          <a:bodyPr/>
          <a:lstStyle/>
          <a:p>
            <a:r>
              <a:rPr lang="en-US"/>
              <a:t>BAFS – “Reading to Learn” Classroom Discussion</a:t>
            </a:r>
          </a:p>
        </p:txBody>
      </p:sp>
      <p:sp>
        <p:nvSpPr>
          <p:cNvPr id="9" name="投影片編號版面配置區 8"/>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910335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日期版面配置區 2"/>
          <p:cNvSpPr>
            <a:spLocks noGrp="1"/>
          </p:cNvSpPr>
          <p:nvPr>
            <p:ph type="dt" sz="half" idx="10"/>
          </p:nvPr>
        </p:nvSpPr>
        <p:spPr/>
        <p:txBody>
          <a:bodyPr/>
          <a:lstStyle/>
          <a:p>
            <a:fld id="{5AFDBF0B-3244-4975-B033-420678ECFB65}" type="datetime1">
              <a:rPr lang="en-US" smtClean="0"/>
              <a:t>2/24/2026</a:t>
            </a:fld>
            <a:endParaRPr lang="en-US"/>
          </a:p>
        </p:txBody>
      </p:sp>
      <p:sp>
        <p:nvSpPr>
          <p:cNvPr id="4" name="頁尾版面配置區 3"/>
          <p:cNvSpPr>
            <a:spLocks noGrp="1"/>
          </p:cNvSpPr>
          <p:nvPr>
            <p:ph type="ftr" sz="quarter" idx="11"/>
          </p:nvPr>
        </p:nvSpPr>
        <p:spPr/>
        <p:txBody>
          <a:bodyPr/>
          <a:lstStyle/>
          <a:p>
            <a:r>
              <a:rPr lang="en-US"/>
              <a:t>BAFS – “Reading to Learn” Classroom Discussion</a:t>
            </a:r>
          </a:p>
        </p:txBody>
      </p:sp>
      <p:sp>
        <p:nvSpPr>
          <p:cNvPr id="5" name="投影片編號版面配置區 4"/>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3320924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D2830FF-2CA9-44E4-AA31-A42BD851592A}" type="datetime1">
              <a:rPr lang="en-US" smtClean="0"/>
              <a:t>2/24/2026</a:t>
            </a:fld>
            <a:endParaRPr lang="en-US"/>
          </a:p>
        </p:txBody>
      </p:sp>
      <p:sp>
        <p:nvSpPr>
          <p:cNvPr id="3" name="頁尾版面配置區 2"/>
          <p:cNvSpPr>
            <a:spLocks noGrp="1"/>
          </p:cNvSpPr>
          <p:nvPr>
            <p:ph type="ftr" sz="quarter" idx="11"/>
          </p:nvPr>
        </p:nvSpPr>
        <p:spPr/>
        <p:txBody>
          <a:bodyPr/>
          <a:lstStyle/>
          <a:p>
            <a:r>
              <a:rPr lang="en-US"/>
              <a:t>BAFS – “Reading to Learn” Classroom Discussion</a:t>
            </a:r>
          </a:p>
        </p:txBody>
      </p:sp>
      <p:sp>
        <p:nvSpPr>
          <p:cNvPr id="4" name="投影片編號版面配置區 3"/>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875415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fld id="{861315A6-D32A-4ED3-B7EF-20E1442D9A77}" type="datetime1">
              <a:rPr lang="en-US" smtClean="0"/>
              <a:t>2/24/2026</a:t>
            </a:fld>
            <a:endParaRPr lang="en-US"/>
          </a:p>
        </p:txBody>
      </p:sp>
      <p:sp>
        <p:nvSpPr>
          <p:cNvPr id="6" name="頁尾版面配置區 5"/>
          <p:cNvSpPr>
            <a:spLocks noGrp="1"/>
          </p:cNvSpPr>
          <p:nvPr>
            <p:ph type="ftr" sz="quarter" idx="11"/>
          </p:nvPr>
        </p:nvSpPr>
        <p:spPr/>
        <p:txBody>
          <a:bodyPr/>
          <a:lstStyle/>
          <a:p>
            <a:r>
              <a:rPr lang="en-US"/>
              <a:t>BAFS – “Reading to Learn” Classroom Discussion</a:t>
            </a:r>
          </a:p>
        </p:txBody>
      </p:sp>
      <p:sp>
        <p:nvSpPr>
          <p:cNvPr id="7" name="投影片編號版面配置區 6"/>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925858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fld id="{8C58CD3F-53D8-4210-95E6-D15C38624A33}" type="datetime1">
              <a:rPr lang="en-US" smtClean="0"/>
              <a:t>2/24/2026</a:t>
            </a:fld>
            <a:endParaRPr lang="en-US"/>
          </a:p>
        </p:txBody>
      </p:sp>
      <p:sp>
        <p:nvSpPr>
          <p:cNvPr id="6" name="頁尾版面配置區 5"/>
          <p:cNvSpPr>
            <a:spLocks noGrp="1"/>
          </p:cNvSpPr>
          <p:nvPr>
            <p:ph type="ftr" sz="quarter" idx="11"/>
          </p:nvPr>
        </p:nvSpPr>
        <p:spPr/>
        <p:txBody>
          <a:bodyPr/>
          <a:lstStyle/>
          <a:p>
            <a:r>
              <a:rPr lang="en-US"/>
              <a:t>BAFS – “Reading to Learn” Classroom Discussion</a:t>
            </a:r>
          </a:p>
        </p:txBody>
      </p:sp>
      <p:sp>
        <p:nvSpPr>
          <p:cNvPr id="7" name="投影片編號版面配置區 6"/>
          <p:cNvSpPr>
            <a:spLocks noGrp="1"/>
          </p:cNvSpPr>
          <p:nvPr>
            <p:ph type="sldNum" sz="quarter" idx="12"/>
          </p:nvPr>
        </p:nvSpPr>
        <p:spPr/>
        <p:txBody>
          <a:bodyPr/>
          <a:lstStyle/>
          <a:p>
            <a:fld id="{9867C87F-FA7B-4FDE-B07F-66F21F0206CF}" type="slidenum">
              <a:rPr lang="en-US" smtClean="0"/>
              <a:t>‹#›</a:t>
            </a:fld>
            <a:endParaRPr lang="en-US"/>
          </a:p>
        </p:txBody>
      </p:sp>
    </p:spTree>
    <p:extLst>
      <p:ext uri="{BB962C8B-B14F-4D97-AF65-F5344CB8AC3E}">
        <p14:creationId xmlns:p14="http://schemas.microsoft.com/office/powerpoint/2010/main" val="902587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E91134-6375-4861-892C-21ED8BAC24F2}" type="datetime1">
              <a:rPr lang="en-US" smtClean="0"/>
              <a:t>2/24/2026</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BAFS – “Reading to Learn” Classroom Discussion</a:t>
            </a:r>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7C87F-FA7B-4FDE-B07F-66F21F0206CF}" type="slidenum">
              <a:rPr lang="en-US" smtClean="0"/>
              <a:t>‹#›</a:t>
            </a:fld>
            <a:endParaRPr lang="en-US"/>
          </a:p>
        </p:txBody>
      </p:sp>
    </p:spTree>
    <p:extLst>
      <p:ext uri="{BB962C8B-B14F-4D97-AF65-F5344CB8AC3E}">
        <p14:creationId xmlns:p14="http://schemas.microsoft.com/office/powerpoint/2010/main" val="1137036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標題版面配置區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endParaRPr lang="zh-HK" altLang="en-US"/>
          </a:p>
        </p:txBody>
      </p:sp>
      <p:sp>
        <p:nvSpPr>
          <p:cNvPr id="2051" name="文字版面配置區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A4FCB29B-AE68-4338-8D66-2D3187E4350D}" type="datetime1">
              <a:rPr lang="en-US" altLang="zh-HK" smtClean="0"/>
              <a:t>2/24/2026</a:t>
            </a:fld>
            <a:endParaRPr lang="zh-HK"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r>
              <a:rPr lang="en-US" altLang="zh-HK"/>
              <a:t>BAFS – “Reading to Learn” Classroom Discussion</a:t>
            </a:r>
            <a:endParaRPr lang="zh-HK"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7BC1151-9152-492E-90E5-9712F52487E6}" type="slidenum">
              <a:rPr lang="zh-HK" altLang="en-US"/>
              <a:pPr/>
              <a:t>‹#›</a:t>
            </a:fld>
            <a:endParaRPr lang="zh-HK" altLang="en-US"/>
          </a:p>
        </p:txBody>
      </p:sp>
    </p:spTree>
    <p:extLst>
      <p:ext uri="{BB962C8B-B14F-4D97-AF65-F5344CB8AC3E}">
        <p14:creationId xmlns:p14="http://schemas.microsoft.com/office/powerpoint/2010/main" val="41592122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新細明體" panose="02020500000000000000" pitchFamily="18" charset="-12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hyperlink" Target="https://www.edb.gov.hk/attachment/en/curriculum-development/kla/technology-edu/resources/business-edu/SS_Modular_1b_Eng.zip"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hyperlink" Target="https://www.edb.gov.hk/attachment/en/curriculum-development/kla/technology-edu/resources/business-edu/SS_Modular_1b_Eng.zi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hyperlink" Target="https://www.edb.gov.hk/attachment/en/curriculum-development/kla/technology-edu/resources/business-edu/SS_Modular_1b_Eng.zip"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hyperlink" Target="https://www.edb.gov.hk/attachment/en/curriculum-development/kla/technology-edu/resources/business-edu/SS_Modular_1b_Eng.zi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www.labour.gov.hk/eng/public/wcp/FlexibleWork.pdf"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www.labour.gov.hk/eng/public/wcp/FlexibleWork.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en-US" b="1" kern="100" dirty="0">
                <a:latin typeface="Calibri" panose="020F0502020204030204" pitchFamily="34" charset="0"/>
                <a:ea typeface="PMingLiU" panose="02020500000000000000" pitchFamily="18" charset="-120"/>
                <a:cs typeface="Calibri" panose="020F0502020204030204" pitchFamily="34" charset="0"/>
              </a:rPr>
              <a:t>Acknowledgement</a:t>
            </a:r>
            <a:br>
              <a:rPr lang="en-US" sz="4000" kern="100" dirty="0">
                <a:latin typeface="Calibri" panose="020F0502020204030204" pitchFamily="34" charset="0"/>
                <a:ea typeface="PMingLiU" panose="02020500000000000000" pitchFamily="18" charset="-120"/>
                <a:cs typeface="Times New Roman" panose="02020603050405020304" pitchFamily="18" charset="0"/>
              </a:rPr>
            </a:br>
            <a:endParaRPr lang="en-US" dirty="0"/>
          </a:p>
        </p:txBody>
      </p:sp>
      <p:sp>
        <p:nvSpPr>
          <p:cNvPr id="3" name="內容版面配置區 2"/>
          <p:cNvSpPr>
            <a:spLocks noGrp="1"/>
          </p:cNvSpPr>
          <p:nvPr>
            <p:ph idx="1"/>
          </p:nvPr>
        </p:nvSpPr>
        <p:spPr>
          <a:xfrm>
            <a:off x="2060294" y="1825625"/>
            <a:ext cx="8252749" cy="4351338"/>
          </a:xfrm>
        </p:spPr>
        <p:txBody>
          <a:bodyPr>
            <a:normAutofit/>
          </a:bodyPr>
          <a:lstStyle/>
          <a:p>
            <a:pPr marL="0" indent="0" algn="just">
              <a:spcAft>
                <a:spcPts val="0"/>
              </a:spcAft>
              <a:buNone/>
            </a:pP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We are grateful to the </a:t>
            </a:r>
            <a:r>
              <a:rPr lang="en-US" sz="2400" kern="100" dirty="0" err="1">
                <a:latin typeface="Times New Roman" panose="02020603050405020304" pitchFamily="18" charset="0"/>
                <a:ea typeface="PMingLiU" panose="02020500000000000000" pitchFamily="18" charset="-120"/>
                <a:cs typeface="Times New Roman" panose="02020603050405020304" pitchFamily="18" charset="0"/>
              </a:rPr>
              <a:t>Labour</a:t>
            </a: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 Department of the Government of Hong Kong Special Administrative Region for </a:t>
            </a:r>
            <a:r>
              <a:rPr lang="en-GB" sz="2400" kern="100" dirty="0">
                <a:latin typeface="Times New Roman" panose="02020603050405020304" pitchFamily="18" charset="0"/>
                <a:ea typeface="PMingLiU" panose="02020500000000000000" pitchFamily="18" charset="-120"/>
                <a:cs typeface="Times New Roman" panose="02020603050405020304" pitchFamily="18" charset="0"/>
              </a:rPr>
              <a:t>granting use </a:t>
            </a: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 permission to use the publication </a:t>
            </a:r>
            <a:r>
              <a:rPr lang="en-GB" sz="2400" kern="100" dirty="0">
                <a:latin typeface="Times New Roman" panose="02020603050405020304" pitchFamily="18" charset="0"/>
                <a:ea typeface="PMingLiU" panose="02020500000000000000" pitchFamily="18" charset="-120"/>
                <a:cs typeface="Times New Roman" panose="02020603050405020304" pitchFamily="18" charset="0"/>
              </a:rPr>
              <a:t>“</a:t>
            </a:r>
            <a:r>
              <a:rPr lang="en-US" sz="2400" kern="100" dirty="0">
                <a:solidFill>
                  <a:srgbClr val="0000FF"/>
                </a:solidFill>
                <a:latin typeface="Times New Roman" panose="02020603050405020304" pitchFamily="18" charset="0"/>
                <a:ea typeface="PMingLiU" panose="02020500000000000000" pitchFamily="18" charset="-120"/>
                <a:cs typeface="Times New Roman" panose="02020603050405020304" pitchFamily="18" charset="0"/>
              </a:rPr>
              <a:t>Flexible Work Arrangements – Win-win for Employers and Employees</a:t>
            </a:r>
            <a:r>
              <a:rPr lang="en-GB" sz="2400" kern="100" dirty="0">
                <a:latin typeface="Times New Roman" panose="02020603050405020304" pitchFamily="18" charset="0"/>
                <a:ea typeface="PMingLiU" panose="02020500000000000000" pitchFamily="18" charset="-120"/>
                <a:cs typeface="Times New Roman" panose="02020603050405020304" pitchFamily="18" charset="0"/>
              </a:rPr>
              <a:t>”</a:t>
            </a: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 as reading material in this learning and teaching activity. </a:t>
            </a:r>
          </a:p>
          <a:p>
            <a:pPr marL="0" indent="0" algn="just">
              <a:spcAft>
                <a:spcPts val="0"/>
              </a:spcAft>
              <a:buNone/>
            </a:pP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  </a:t>
            </a:r>
            <a:endParaRPr lang="en-US" sz="2400" kern="100" dirty="0">
              <a:latin typeface="Calibri" panose="020F0502020204030204" pitchFamily="34" charset="0"/>
              <a:ea typeface="PMingLiU" panose="02020500000000000000" pitchFamily="18" charset="-120"/>
              <a:cs typeface="Times New Roman" panose="02020603050405020304" pitchFamily="18" charset="0"/>
            </a:endParaRPr>
          </a:p>
          <a:p>
            <a:pPr marL="0" indent="0">
              <a:spcAft>
                <a:spcPts val="0"/>
              </a:spcAft>
              <a:buNone/>
            </a:pPr>
            <a:br>
              <a:rPr lang="en-US" sz="2400" dirty="0">
                <a:latin typeface="Times New Roman" panose="02020603050405020304" pitchFamily="18" charset="0"/>
                <a:ea typeface="PMingLiU" panose="02020500000000000000" pitchFamily="18" charset="-120"/>
              </a:rPr>
            </a:br>
            <a:r>
              <a:rPr lang="en-US" sz="2400" kern="100" dirty="0">
                <a:latin typeface="Times New Roman" panose="02020603050405020304" pitchFamily="18" charset="0"/>
                <a:ea typeface="PMingLiU" panose="02020500000000000000" pitchFamily="18" charset="-120"/>
                <a:cs typeface="Times New Roman" panose="02020603050405020304" pitchFamily="18" charset="0"/>
              </a:rPr>
              <a:t> </a:t>
            </a:r>
            <a:endParaRPr lang="en-US" sz="2400" kern="100" dirty="0">
              <a:latin typeface="Calibri" panose="020F0502020204030204" pitchFamily="34" charset="0"/>
              <a:ea typeface="PMingLiU" panose="02020500000000000000" pitchFamily="18" charset="-120"/>
              <a:cs typeface="Times New Roman" panose="02020603050405020304" pitchFamily="18" charset="0"/>
            </a:endParaRPr>
          </a:p>
          <a:p>
            <a:endParaRPr lang="en-US" dirty="0"/>
          </a:p>
        </p:txBody>
      </p:sp>
      <p:sp>
        <p:nvSpPr>
          <p:cNvPr id="4" name="投影片編號版面配置區 3"/>
          <p:cNvSpPr>
            <a:spLocks noGrp="1"/>
          </p:cNvSpPr>
          <p:nvPr>
            <p:ph type="sldNum" sz="quarter" idx="12"/>
          </p:nvPr>
        </p:nvSpPr>
        <p:spPr/>
        <p:txBody>
          <a:bodyPr/>
          <a:lstStyle/>
          <a:p>
            <a:fld id="{9867C87F-FA7B-4FDE-B07F-66F21F0206CF}" type="slidenum">
              <a:rPr lang="en-US" smtClean="0"/>
              <a:t>1</a:t>
            </a:fld>
            <a:endParaRPr lang="en-US"/>
          </a:p>
        </p:txBody>
      </p:sp>
    </p:spTree>
    <p:extLst>
      <p:ext uri="{BB962C8B-B14F-4D97-AF65-F5344CB8AC3E}">
        <p14:creationId xmlns:p14="http://schemas.microsoft.com/office/powerpoint/2010/main" val="3235544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5832" y="1825625"/>
            <a:ext cx="5077968" cy="4351338"/>
          </a:xfrm>
          <a:prstGeom prst="rect">
            <a:avLst/>
          </a:prstGeom>
          <a:solidFill>
            <a:schemeClr val="accent6">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the place of work you value most…why?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Work in office / WFH / hybrid work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標題 1"/>
          <p:cNvSpPr>
            <a:spLocks noGrp="1"/>
          </p:cNvSpPr>
          <p:nvPr>
            <p:ph type="title"/>
          </p:nvPr>
        </p:nvSpPr>
        <p:spPr/>
        <p:txBody>
          <a:bodyPr/>
          <a:lstStyle/>
          <a:p>
            <a:r>
              <a:rPr lang="en-US" dirty="0"/>
              <a:t>           </a:t>
            </a:r>
            <a:r>
              <a:rPr lang="en-US" dirty="0">
                <a:latin typeface="Comic Sans MS" panose="030F0702030302020204" pitchFamily="66" charset="0"/>
              </a:rPr>
              <a:t>To think about…</a:t>
            </a:r>
          </a:p>
        </p:txBody>
      </p:sp>
      <p:sp>
        <p:nvSpPr>
          <p:cNvPr id="3" name="內容版面配置區 2"/>
          <p:cNvSpPr>
            <a:spLocks noGrp="1"/>
          </p:cNvSpPr>
          <p:nvPr>
            <p:ph idx="1"/>
          </p:nvPr>
        </p:nvSpPr>
        <p:spPr>
          <a:xfrm>
            <a:off x="838200" y="1825625"/>
            <a:ext cx="5077968" cy="4351338"/>
          </a:xfrm>
          <a:solidFill>
            <a:schemeClr val="accent4">
              <a:lumMod val="20000"/>
              <a:lumOff val="80000"/>
            </a:schemeClr>
          </a:solidFill>
        </p:spPr>
        <p:txBody>
          <a:bodyPr/>
          <a:lstStyle/>
          <a:p>
            <a:pPr marL="0" indent="0">
              <a:buNone/>
            </a:pPr>
            <a:r>
              <a:rPr lang="en-US" sz="2600" b="1" dirty="0">
                <a:solidFill>
                  <a:schemeClr val="accent4">
                    <a:lumMod val="50000"/>
                  </a:schemeClr>
                </a:solidFill>
              </a:rPr>
              <a:t>meaning of a workplace…</a:t>
            </a:r>
          </a:p>
          <a:p>
            <a:pPr marL="0" indent="0">
              <a:buNone/>
            </a:pPr>
            <a:endParaRPr lang="en-US" dirty="0"/>
          </a:p>
          <a:p>
            <a:endParaRPr lang="en-US" dirty="0"/>
          </a:p>
        </p:txBody>
      </p:sp>
      <p:pic>
        <p:nvPicPr>
          <p:cNvPr id="7" name="Picture 9"/>
          <p:cNvPicPr/>
          <p:nvPr/>
        </p:nvPicPr>
        <p:blipFill rotWithShape="1">
          <a:blip r:embed="rId3"/>
          <a:srcRect l="39707" t="39644" r="38715" b="24887"/>
          <a:stretch/>
        </p:blipFill>
        <p:spPr bwMode="auto">
          <a:xfrm>
            <a:off x="946354" y="450056"/>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8" name="內容版面配置區 2"/>
          <p:cNvSpPr txBox="1">
            <a:spLocks/>
          </p:cNvSpPr>
          <p:nvPr/>
        </p:nvSpPr>
        <p:spPr>
          <a:xfrm>
            <a:off x="838200" y="1825625"/>
            <a:ext cx="5077968" cy="4351338"/>
          </a:xfrm>
          <a:prstGeom prst="rect">
            <a:avLst/>
          </a:prstGeom>
          <a:solidFill>
            <a:schemeClr val="accent4">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2600" b="1" i="0" u="none" strike="noStrike" kern="1200" cap="none" spc="0" normalizeH="0" baseline="0" noProof="0">
                <a:ln>
                  <a:noFill/>
                </a:ln>
                <a:solidFill>
                  <a:srgbClr val="FFC000">
                    <a:lumMod val="50000"/>
                  </a:srgbClr>
                </a:solidFill>
                <a:effectLst/>
                <a:uLnTx/>
                <a:uFillTx/>
                <a:latin typeface="Calibri" panose="020F0502020204030204"/>
                <a:ea typeface="+mn-ea"/>
                <a:cs typeface="+mn-cs"/>
              </a:rPr>
              <a:t>meaning of a workplace…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Workplace is a place…</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where people work</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to meet colleagues and clients, suppliers, etc.</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to enable staff to collaborate</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to build company culture</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to work out company policy</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to train and develop staff</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a:ln>
                  <a:noFill/>
                </a:ln>
                <a:solidFill>
                  <a:srgbClr val="ED7D31">
                    <a:lumMod val="50000"/>
                  </a:srgbClr>
                </a:solidFill>
                <a:effectLst/>
                <a:uLnTx/>
                <a:uFillTx/>
                <a:latin typeface="Comic Sans MS" panose="030F0702030302020204" pitchFamily="66" charset="0"/>
                <a:ea typeface="+mn-ea"/>
                <a:cs typeface="+mn-cs"/>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內容版面配置區 2"/>
          <p:cNvSpPr txBox="1">
            <a:spLocks/>
          </p:cNvSpPr>
          <p:nvPr/>
        </p:nvSpPr>
        <p:spPr>
          <a:xfrm>
            <a:off x="6275832" y="1825625"/>
            <a:ext cx="5077968" cy="4351338"/>
          </a:xfrm>
          <a:prstGeom prst="rect">
            <a:avLst/>
          </a:prstGeom>
          <a:solidFill>
            <a:schemeClr val="accent6">
              <a:lumMod val="20000"/>
              <a:lumOff val="80000"/>
            </a:schemeClr>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the place of work you value most…why?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Work in office / WFH / hybrid work</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meeting with clients or colleagues</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collaborating with colleagues</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allowing flexibility in work day</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increasing social time with family</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increasing productivity</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having IT facilities to support work remotely</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concerning physical and mental health</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srgbClr val="70AD47">
                    <a:lumMod val="50000"/>
                  </a:srgbClr>
                </a:solidFill>
                <a:effectLst/>
                <a:uLnTx/>
                <a:uFillTx/>
                <a:latin typeface="Comic Sans MS" panose="030F0702030302020204" pitchFamily="66" charset="0"/>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投影片編號版面配置區 3"/>
          <p:cNvSpPr>
            <a:spLocks noGrp="1"/>
          </p:cNvSpPr>
          <p:nvPr>
            <p:ph type="sldNum" sz="quarter" idx="12"/>
          </p:nvPr>
        </p:nvSpPr>
        <p:spPr>
          <a:xfrm>
            <a:off x="9448800" y="0"/>
            <a:ext cx="2743200" cy="365125"/>
          </a:xfrm>
        </p:spPr>
        <p:txBody>
          <a:bodyPr/>
          <a:lstStyle/>
          <a:p>
            <a:fld id="{9867C87F-FA7B-4FDE-B07F-66F21F0206CF}" type="slidenum">
              <a:rPr lang="en-US" smtClean="0"/>
              <a:t>10</a:t>
            </a:fld>
            <a:endParaRPr lang="en-US"/>
          </a:p>
        </p:txBody>
      </p:sp>
      <p:sp>
        <p:nvSpPr>
          <p:cNvPr id="13"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540587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349062" y="365125"/>
            <a:ext cx="9004738" cy="1325563"/>
          </a:xfrm>
        </p:spPr>
        <p:txBody>
          <a:bodyPr>
            <a:normAutofit/>
          </a:bodyPr>
          <a:lstStyle/>
          <a:p>
            <a:r>
              <a:rPr lang="en-US" sz="3600" dirty="0">
                <a:latin typeface="Comic Sans MS" panose="030F0702030302020204" pitchFamily="66" charset="0"/>
              </a:rPr>
              <a:t>Are these the challenges of WFH?</a:t>
            </a:r>
          </a:p>
        </p:txBody>
      </p:sp>
      <p:sp>
        <p:nvSpPr>
          <p:cNvPr id="3" name="內容版面配置區 2"/>
          <p:cNvSpPr>
            <a:spLocks noGrp="1"/>
          </p:cNvSpPr>
          <p:nvPr>
            <p:ph idx="1"/>
          </p:nvPr>
        </p:nvSpPr>
        <p:spPr>
          <a:xfrm>
            <a:off x="838200" y="1825625"/>
            <a:ext cx="5077968" cy="4351338"/>
          </a:xfrm>
          <a:solidFill>
            <a:schemeClr val="accent4">
              <a:lumMod val="20000"/>
              <a:lumOff val="80000"/>
            </a:schemeClr>
          </a:solidFill>
        </p:spPr>
        <p:txBody>
          <a:bodyPr>
            <a:normAutofit/>
          </a:bodyPr>
          <a:lstStyle/>
          <a:p>
            <a:pPr marL="0" indent="0">
              <a:spcBef>
                <a:spcPts val="0"/>
              </a:spcBef>
              <a:spcAft>
                <a:spcPts val="600"/>
              </a:spcAft>
              <a:buNone/>
            </a:pPr>
            <a:r>
              <a:rPr lang="en-US" sz="2600" b="1" dirty="0">
                <a:solidFill>
                  <a:schemeClr val="accent4">
                    <a:lumMod val="50000"/>
                  </a:schemeClr>
                </a:solidFill>
              </a:rPr>
              <a:t>meaning of a workplace…</a:t>
            </a:r>
          </a:p>
          <a:p>
            <a:pPr marL="0" indent="0">
              <a:buNone/>
            </a:pPr>
            <a:r>
              <a:rPr lang="en-US" sz="2200" dirty="0">
                <a:latin typeface="Comic Sans MS" panose="030F0702030302020204" pitchFamily="66" charset="0"/>
              </a:rPr>
              <a:t>Workplace is a place…</a:t>
            </a:r>
          </a:p>
          <a:p>
            <a:pPr>
              <a:buFont typeface="Courier New" panose="02070309020205020404" pitchFamily="49" charset="0"/>
              <a:buChar char="o"/>
            </a:pPr>
            <a:r>
              <a:rPr lang="en-US" sz="2200" dirty="0">
                <a:solidFill>
                  <a:srgbClr val="FF0000"/>
                </a:solidFill>
                <a:latin typeface="Comic Sans MS" panose="030F0702030302020204" pitchFamily="66" charset="0"/>
              </a:rPr>
              <a:t>where people work</a:t>
            </a:r>
          </a:p>
          <a:p>
            <a:pPr>
              <a:buFont typeface="Courier New" panose="02070309020205020404" pitchFamily="49" charset="0"/>
              <a:buChar char="o"/>
            </a:pPr>
            <a:r>
              <a:rPr lang="en-US" sz="2200" dirty="0">
                <a:solidFill>
                  <a:srgbClr val="FF0000"/>
                </a:solidFill>
                <a:latin typeface="Comic Sans MS" panose="030F0702030302020204" pitchFamily="66" charset="0"/>
              </a:rPr>
              <a:t>to meet colleagues and clients, suppliers, etc.</a:t>
            </a:r>
          </a:p>
          <a:p>
            <a:pPr>
              <a:buFont typeface="Courier New" panose="02070309020205020404" pitchFamily="49" charset="0"/>
              <a:buChar char="o"/>
            </a:pPr>
            <a:r>
              <a:rPr lang="en-US" sz="2200" dirty="0">
                <a:solidFill>
                  <a:srgbClr val="FF0000"/>
                </a:solidFill>
                <a:latin typeface="Comic Sans MS" panose="030F0702030302020204" pitchFamily="66" charset="0"/>
              </a:rPr>
              <a:t>to enable staff to collaborate</a:t>
            </a:r>
          </a:p>
          <a:p>
            <a:pPr>
              <a:buFont typeface="Courier New" panose="02070309020205020404" pitchFamily="49" charset="0"/>
              <a:buChar char="o"/>
            </a:pPr>
            <a:r>
              <a:rPr lang="en-US" sz="2200" dirty="0">
                <a:solidFill>
                  <a:srgbClr val="FF0000"/>
                </a:solidFill>
                <a:latin typeface="Comic Sans MS" panose="030F0702030302020204" pitchFamily="66" charset="0"/>
              </a:rPr>
              <a:t>to build company culture</a:t>
            </a:r>
          </a:p>
          <a:p>
            <a:pPr>
              <a:buFont typeface="Courier New" panose="02070309020205020404" pitchFamily="49" charset="0"/>
              <a:buChar char="o"/>
            </a:pPr>
            <a:r>
              <a:rPr lang="en-US" sz="2200" dirty="0">
                <a:solidFill>
                  <a:srgbClr val="FF0000"/>
                </a:solidFill>
                <a:latin typeface="Comic Sans MS" panose="030F0702030302020204" pitchFamily="66" charset="0"/>
              </a:rPr>
              <a:t>to work out company policy</a:t>
            </a:r>
          </a:p>
          <a:p>
            <a:pPr>
              <a:buFont typeface="Courier New" panose="02070309020205020404" pitchFamily="49" charset="0"/>
              <a:buChar char="o"/>
            </a:pPr>
            <a:r>
              <a:rPr lang="en-US" sz="2200" dirty="0">
                <a:solidFill>
                  <a:srgbClr val="FF0000"/>
                </a:solidFill>
                <a:latin typeface="Comic Sans MS" panose="030F0702030302020204" pitchFamily="66" charset="0"/>
              </a:rPr>
              <a:t>to train and develop staff</a:t>
            </a:r>
          </a:p>
          <a:p>
            <a:pPr>
              <a:buFont typeface="Courier New" panose="02070309020205020404" pitchFamily="49" charset="0"/>
              <a:buChar char="o"/>
            </a:pPr>
            <a:r>
              <a:rPr lang="en-US" sz="2200" dirty="0">
                <a:solidFill>
                  <a:srgbClr val="FF0000"/>
                </a:solidFill>
                <a:latin typeface="Comic Sans MS" panose="030F0702030302020204" pitchFamily="66" charset="0"/>
              </a:rPr>
              <a:t>…</a:t>
            </a:r>
          </a:p>
          <a:p>
            <a:pPr marL="0" indent="0">
              <a:buNone/>
            </a:pPr>
            <a:endParaRPr lang="en-US" dirty="0"/>
          </a:p>
          <a:p>
            <a:endParaRPr lang="en-US" dirty="0"/>
          </a:p>
        </p:txBody>
      </p:sp>
      <p:pic>
        <p:nvPicPr>
          <p:cNvPr id="7" name="Picture 9"/>
          <p:cNvPicPr/>
          <p:nvPr/>
        </p:nvPicPr>
        <p:blipFill rotWithShape="1">
          <a:blip r:embed="rId3"/>
          <a:srcRect l="39707" t="39644" r="38715" b="24887"/>
          <a:stretch/>
        </p:blipFill>
        <p:spPr bwMode="auto">
          <a:xfrm>
            <a:off x="946354" y="450056"/>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5" name="圓角矩形 4"/>
          <p:cNvSpPr/>
          <p:nvPr/>
        </p:nvSpPr>
        <p:spPr>
          <a:xfrm>
            <a:off x="662152" y="2790497"/>
            <a:ext cx="5423337" cy="338646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 name="直線單箭頭接點 7"/>
          <p:cNvCxnSpPr/>
          <p:nvPr/>
        </p:nvCxnSpPr>
        <p:spPr>
          <a:xfrm flipV="1">
            <a:off x="4729655" y="1295400"/>
            <a:ext cx="985345" cy="149509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投影片編號版面配置區 3"/>
          <p:cNvSpPr>
            <a:spLocks noGrp="1"/>
          </p:cNvSpPr>
          <p:nvPr>
            <p:ph type="sldNum" sz="quarter" idx="12"/>
          </p:nvPr>
        </p:nvSpPr>
        <p:spPr>
          <a:xfrm>
            <a:off x="9448800" y="0"/>
            <a:ext cx="2743200" cy="365125"/>
          </a:xfrm>
        </p:spPr>
        <p:txBody>
          <a:bodyPr/>
          <a:lstStyle/>
          <a:p>
            <a:fld id="{9867C87F-FA7B-4FDE-B07F-66F21F0206CF}" type="slidenum">
              <a:rPr lang="en-US" smtClean="0"/>
              <a:t>11</a:t>
            </a:fld>
            <a:endParaRPr lang="en-US"/>
          </a:p>
        </p:txBody>
      </p:sp>
      <p:sp>
        <p:nvSpPr>
          <p:cNvPr id="11"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653735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349062" y="365125"/>
            <a:ext cx="9004738" cy="1325563"/>
          </a:xfrm>
        </p:spPr>
        <p:txBody>
          <a:bodyPr>
            <a:normAutofit/>
          </a:bodyPr>
          <a:lstStyle/>
          <a:p>
            <a:r>
              <a:rPr lang="en-US" sz="3600" dirty="0">
                <a:latin typeface="Comic Sans MS" panose="030F0702030302020204" pitchFamily="66" charset="0"/>
              </a:rPr>
              <a:t>Are these the challenges of WFH?</a:t>
            </a:r>
          </a:p>
        </p:txBody>
      </p:sp>
      <p:sp>
        <p:nvSpPr>
          <p:cNvPr id="3" name="內容版面配置區 2"/>
          <p:cNvSpPr>
            <a:spLocks noGrp="1"/>
          </p:cNvSpPr>
          <p:nvPr>
            <p:ph idx="1"/>
          </p:nvPr>
        </p:nvSpPr>
        <p:spPr>
          <a:xfrm>
            <a:off x="838200" y="1825625"/>
            <a:ext cx="5077968" cy="4351338"/>
          </a:xfrm>
          <a:solidFill>
            <a:schemeClr val="accent4">
              <a:lumMod val="20000"/>
              <a:lumOff val="80000"/>
            </a:schemeClr>
          </a:solidFill>
        </p:spPr>
        <p:txBody>
          <a:bodyPr>
            <a:normAutofit/>
          </a:bodyPr>
          <a:lstStyle/>
          <a:p>
            <a:pPr marL="0" indent="0">
              <a:spcBef>
                <a:spcPts val="0"/>
              </a:spcBef>
              <a:spcAft>
                <a:spcPts val="600"/>
              </a:spcAft>
              <a:buNone/>
            </a:pPr>
            <a:r>
              <a:rPr lang="en-US" sz="2600" b="1" dirty="0">
                <a:solidFill>
                  <a:schemeClr val="accent4">
                    <a:lumMod val="50000"/>
                  </a:schemeClr>
                </a:solidFill>
              </a:rPr>
              <a:t>meaning of a workplace…</a:t>
            </a:r>
          </a:p>
          <a:p>
            <a:pPr marL="0" indent="0">
              <a:buNone/>
            </a:pPr>
            <a:r>
              <a:rPr lang="en-US" sz="2200" dirty="0">
                <a:latin typeface="Comic Sans MS" panose="030F0702030302020204" pitchFamily="66" charset="0"/>
              </a:rPr>
              <a:t>Workplace is a place…</a:t>
            </a:r>
          </a:p>
          <a:p>
            <a:pPr>
              <a:buFont typeface="Courier New" panose="02070309020205020404" pitchFamily="49" charset="0"/>
              <a:buChar char="o"/>
            </a:pPr>
            <a:r>
              <a:rPr lang="en-US" sz="2200" dirty="0">
                <a:solidFill>
                  <a:srgbClr val="FF0000"/>
                </a:solidFill>
                <a:latin typeface="Comic Sans MS" panose="030F0702030302020204" pitchFamily="66" charset="0"/>
              </a:rPr>
              <a:t>where people work</a:t>
            </a:r>
          </a:p>
          <a:p>
            <a:pPr>
              <a:buFont typeface="Courier New" panose="02070309020205020404" pitchFamily="49" charset="0"/>
              <a:buChar char="o"/>
            </a:pPr>
            <a:r>
              <a:rPr lang="en-US" sz="2200" dirty="0">
                <a:solidFill>
                  <a:srgbClr val="FF0000"/>
                </a:solidFill>
                <a:latin typeface="Comic Sans MS" panose="030F0702030302020204" pitchFamily="66" charset="0"/>
              </a:rPr>
              <a:t>to meet colleagues and clients, suppliers, etc.</a:t>
            </a:r>
          </a:p>
          <a:p>
            <a:pPr>
              <a:buFont typeface="Courier New" panose="02070309020205020404" pitchFamily="49" charset="0"/>
              <a:buChar char="o"/>
            </a:pPr>
            <a:r>
              <a:rPr lang="en-US" sz="2200" dirty="0">
                <a:solidFill>
                  <a:srgbClr val="FF0000"/>
                </a:solidFill>
                <a:latin typeface="Comic Sans MS" panose="030F0702030302020204" pitchFamily="66" charset="0"/>
              </a:rPr>
              <a:t>to enable staff to collaborate</a:t>
            </a:r>
          </a:p>
          <a:p>
            <a:pPr>
              <a:buFont typeface="Courier New" panose="02070309020205020404" pitchFamily="49" charset="0"/>
              <a:buChar char="o"/>
            </a:pPr>
            <a:r>
              <a:rPr lang="en-US" sz="2200" dirty="0">
                <a:solidFill>
                  <a:srgbClr val="FF0000"/>
                </a:solidFill>
                <a:latin typeface="Comic Sans MS" panose="030F0702030302020204" pitchFamily="66" charset="0"/>
              </a:rPr>
              <a:t>to build company culture</a:t>
            </a:r>
          </a:p>
          <a:p>
            <a:pPr>
              <a:buFont typeface="Courier New" panose="02070309020205020404" pitchFamily="49" charset="0"/>
              <a:buChar char="o"/>
            </a:pPr>
            <a:r>
              <a:rPr lang="en-US" sz="2200" dirty="0">
                <a:solidFill>
                  <a:srgbClr val="FF0000"/>
                </a:solidFill>
                <a:latin typeface="Comic Sans MS" panose="030F0702030302020204" pitchFamily="66" charset="0"/>
              </a:rPr>
              <a:t>to work out company policy</a:t>
            </a:r>
          </a:p>
          <a:p>
            <a:pPr>
              <a:buFont typeface="Courier New" panose="02070309020205020404" pitchFamily="49" charset="0"/>
              <a:buChar char="o"/>
            </a:pPr>
            <a:r>
              <a:rPr lang="en-US" sz="2200" dirty="0">
                <a:solidFill>
                  <a:srgbClr val="FF0000"/>
                </a:solidFill>
                <a:latin typeface="Comic Sans MS" panose="030F0702030302020204" pitchFamily="66" charset="0"/>
              </a:rPr>
              <a:t>to train and develop staff</a:t>
            </a:r>
          </a:p>
          <a:p>
            <a:pPr>
              <a:buFont typeface="Courier New" panose="02070309020205020404" pitchFamily="49" charset="0"/>
              <a:buChar char="o"/>
            </a:pPr>
            <a:r>
              <a:rPr lang="en-US" sz="2200" dirty="0">
                <a:solidFill>
                  <a:srgbClr val="FF0000"/>
                </a:solidFill>
                <a:latin typeface="Comic Sans MS" panose="030F0702030302020204" pitchFamily="66" charset="0"/>
              </a:rPr>
              <a:t>…</a:t>
            </a:r>
          </a:p>
          <a:p>
            <a:pPr marL="0" indent="0">
              <a:buNone/>
            </a:pPr>
            <a:endParaRPr lang="en-US" dirty="0"/>
          </a:p>
          <a:p>
            <a:endParaRPr lang="en-US" dirty="0"/>
          </a:p>
        </p:txBody>
      </p:sp>
      <p:sp>
        <p:nvSpPr>
          <p:cNvPr id="5" name="圓角矩形 4"/>
          <p:cNvSpPr/>
          <p:nvPr/>
        </p:nvSpPr>
        <p:spPr>
          <a:xfrm>
            <a:off x="662152" y="2790497"/>
            <a:ext cx="5423337" cy="338646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矩形 12"/>
          <p:cNvSpPr/>
          <p:nvPr/>
        </p:nvSpPr>
        <p:spPr>
          <a:xfrm>
            <a:off x="3683045" y="2655560"/>
            <a:ext cx="575799" cy="830997"/>
          </a:xfrm>
          <a:prstGeom prst="rect">
            <a:avLst/>
          </a:prstGeom>
        </p:spPr>
        <p:txBody>
          <a:bodyPr wrap="none">
            <a:spAutoFit/>
          </a:bodyPr>
          <a:lstStyle/>
          <a:p>
            <a:r>
              <a:rPr lang="en-US" sz="4800" dirty="0">
                <a:sym typeface="Wingdings" panose="05000000000000000000" pitchFamily="2" charset="2"/>
              </a:rPr>
              <a:t></a:t>
            </a:r>
            <a:endParaRPr lang="en-US" sz="4800" dirty="0"/>
          </a:p>
        </p:txBody>
      </p:sp>
      <p:sp>
        <p:nvSpPr>
          <p:cNvPr id="15" name="文字方塊 14"/>
          <p:cNvSpPr txBox="1"/>
          <p:nvPr/>
        </p:nvSpPr>
        <p:spPr>
          <a:xfrm>
            <a:off x="4351283" y="4186633"/>
            <a:ext cx="756744" cy="830997"/>
          </a:xfrm>
          <a:prstGeom prst="rect">
            <a:avLst/>
          </a:prstGeom>
          <a:noFill/>
        </p:spPr>
        <p:txBody>
          <a:bodyPr wrap="square" rtlCol="0">
            <a:spAutoFit/>
          </a:bodyPr>
          <a:lstStyle/>
          <a:p>
            <a:r>
              <a:rPr lang="en-US" sz="4800" dirty="0">
                <a:sym typeface="Wingdings" panose="05000000000000000000" pitchFamily="2" charset="2"/>
              </a:rPr>
              <a:t></a:t>
            </a:r>
            <a:endParaRPr lang="en-US" sz="4800" dirty="0"/>
          </a:p>
        </p:txBody>
      </p:sp>
      <p:sp>
        <p:nvSpPr>
          <p:cNvPr id="16" name="文字方塊 15"/>
          <p:cNvSpPr txBox="1"/>
          <p:nvPr/>
        </p:nvSpPr>
        <p:spPr>
          <a:xfrm>
            <a:off x="4629335" y="4601024"/>
            <a:ext cx="756744" cy="830997"/>
          </a:xfrm>
          <a:prstGeom prst="rect">
            <a:avLst/>
          </a:prstGeom>
          <a:noFill/>
        </p:spPr>
        <p:txBody>
          <a:bodyPr wrap="square" rtlCol="0">
            <a:spAutoFit/>
          </a:bodyPr>
          <a:lstStyle/>
          <a:p>
            <a:r>
              <a:rPr lang="en-US" sz="4800" dirty="0">
                <a:sym typeface="Wingdings" panose="05000000000000000000" pitchFamily="2" charset="2"/>
              </a:rPr>
              <a:t></a:t>
            </a:r>
            <a:endParaRPr lang="en-US" sz="4800" dirty="0"/>
          </a:p>
        </p:txBody>
      </p:sp>
      <p:sp>
        <p:nvSpPr>
          <p:cNvPr id="17" name="文字方塊 16"/>
          <p:cNvSpPr txBox="1"/>
          <p:nvPr/>
        </p:nvSpPr>
        <p:spPr>
          <a:xfrm>
            <a:off x="4629335" y="5095352"/>
            <a:ext cx="756744" cy="830997"/>
          </a:xfrm>
          <a:prstGeom prst="rect">
            <a:avLst/>
          </a:prstGeom>
          <a:noFill/>
        </p:spPr>
        <p:txBody>
          <a:bodyPr wrap="square" rtlCol="0">
            <a:spAutoFit/>
          </a:bodyPr>
          <a:lstStyle/>
          <a:p>
            <a:r>
              <a:rPr lang="en-US" sz="4800" dirty="0">
                <a:sym typeface="Wingdings" panose="05000000000000000000" pitchFamily="2" charset="2"/>
              </a:rPr>
              <a:t></a:t>
            </a:r>
            <a:endParaRPr lang="en-US" sz="4800" dirty="0"/>
          </a:p>
        </p:txBody>
      </p:sp>
      <p:grpSp>
        <p:nvGrpSpPr>
          <p:cNvPr id="22" name="群組 21"/>
          <p:cNvGrpSpPr/>
          <p:nvPr/>
        </p:nvGrpSpPr>
        <p:grpSpPr>
          <a:xfrm>
            <a:off x="2995447" y="3485495"/>
            <a:ext cx="672741" cy="830997"/>
            <a:chOff x="2995447" y="3485495"/>
            <a:chExt cx="672741" cy="830997"/>
          </a:xfrm>
        </p:grpSpPr>
        <p:sp>
          <p:nvSpPr>
            <p:cNvPr id="12" name="文字方塊 11"/>
            <p:cNvSpPr txBox="1"/>
            <p:nvPr/>
          </p:nvSpPr>
          <p:spPr>
            <a:xfrm>
              <a:off x="2995447" y="3485495"/>
              <a:ext cx="672741" cy="830997"/>
            </a:xfrm>
            <a:prstGeom prst="rect">
              <a:avLst/>
            </a:prstGeom>
            <a:noFill/>
          </p:spPr>
          <p:txBody>
            <a:bodyPr wrap="square" rtlCol="0">
              <a:spAutoFit/>
            </a:bodyPr>
            <a:lstStyle/>
            <a:p>
              <a:r>
                <a:rPr lang="en-US" sz="4800" dirty="0">
                  <a:sym typeface="Wingdings" panose="05000000000000000000" pitchFamily="2" charset="2"/>
                </a:rPr>
                <a:t>  </a:t>
              </a:r>
              <a:endParaRPr lang="en-US" sz="4800" dirty="0"/>
            </a:p>
          </p:txBody>
        </p:sp>
        <p:cxnSp>
          <p:nvCxnSpPr>
            <p:cNvPr id="20" name="直線接點 19"/>
            <p:cNvCxnSpPr/>
            <p:nvPr/>
          </p:nvCxnSpPr>
          <p:spPr>
            <a:xfrm>
              <a:off x="3300285" y="3708071"/>
              <a:ext cx="168128" cy="145624"/>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23" name="群組 22"/>
          <p:cNvGrpSpPr/>
          <p:nvPr/>
        </p:nvGrpSpPr>
        <p:grpSpPr>
          <a:xfrm>
            <a:off x="5023670" y="3784059"/>
            <a:ext cx="672741" cy="830997"/>
            <a:chOff x="2995447" y="3485495"/>
            <a:chExt cx="672741" cy="830997"/>
          </a:xfrm>
        </p:grpSpPr>
        <p:sp>
          <p:nvSpPr>
            <p:cNvPr id="24" name="文字方塊 23"/>
            <p:cNvSpPr txBox="1"/>
            <p:nvPr/>
          </p:nvSpPr>
          <p:spPr>
            <a:xfrm>
              <a:off x="2995447" y="3485495"/>
              <a:ext cx="672741" cy="830997"/>
            </a:xfrm>
            <a:prstGeom prst="rect">
              <a:avLst/>
            </a:prstGeom>
            <a:noFill/>
          </p:spPr>
          <p:txBody>
            <a:bodyPr wrap="square" rtlCol="0">
              <a:spAutoFit/>
            </a:bodyPr>
            <a:lstStyle/>
            <a:p>
              <a:r>
                <a:rPr lang="en-US" sz="4800" dirty="0">
                  <a:sym typeface="Wingdings" panose="05000000000000000000" pitchFamily="2" charset="2"/>
                </a:rPr>
                <a:t>  </a:t>
              </a:r>
              <a:endParaRPr lang="en-US" sz="4800" dirty="0"/>
            </a:p>
          </p:txBody>
        </p:sp>
        <p:cxnSp>
          <p:nvCxnSpPr>
            <p:cNvPr id="25" name="直線接點 24"/>
            <p:cNvCxnSpPr/>
            <p:nvPr/>
          </p:nvCxnSpPr>
          <p:spPr>
            <a:xfrm>
              <a:off x="3300285" y="3708071"/>
              <a:ext cx="168128" cy="145624"/>
            </a:xfrm>
            <a:prstGeom prst="line">
              <a:avLst/>
            </a:prstGeom>
            <a:ln w="28575"/>
          </p:spPr>
          <p:style>
            <a:lnRef idx="1">
              <a:schemeClr val="dk1"/>
            </a:lnRef>
            <a:fillRef idx="0">
              <a:schemeClr val="dk1"/>
            </a:fillRef>
            <a:effectRef idx="0">
              <a:schemeClr val="dk1"/>
            </a:effectRef>
            <a:fontRef idx="minor">
              <a:schemeClr val="tx1"/>
            </a:fontRef>
          </p:style>
        </p:cxnSp>
      </p:grpSp>
      <p:sp>
        <p:nvSpPr>
          <p:cNvPr id="27" name="雲朵形 26"/>
          <p:cNvSpPr/>
          <p:nvPr/>
        </p:nvSpPr>
        <p:spPr>
          <a:xfrm>
            <a:off x="6436838" y="1994100"/>
            <a:ext cx="5314411" cy="4160945"/>
          </a:xfrm>
          <a:prstGeom prst="cloud">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latin typeface="Comic Sans MS" panose="030F0702030302020204" pitchFamily="66" charset="0"/>
              </a:rPr>
              <a:t>Workplace is still valuable to both employers and employees in a certain extent</a:t>
            </a:r>
          </a:p>
        </p:txBody>
      </p:sp>
      <p:cxnSp>
        <p:nvCxnSpPr>
          <p:cNvPr id="19" name="直線單箭頭接點 18"/>
          <p:cNvCxnSpPr/>
          <p:nvPr/>
        </p:nvCxnSpPr>
        <p:spPr>
          <a:xfrm flipV="1">
            <a:off x="4729655" y="1295400"/>
            <a:ext cx="985345" cy="149509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6" name="圖片 25"/>
          <p:cNvPicPr>
            <a:picLocks noChangeAspect="1"/>
          </p:cNvPicPr>
          <p:nvPr/>
        </p:nvPicPr>
        <p:blipFill rotWithShape="1">
          <a:blip r:embed="rId3"/>
          <a:srcRect l="26983" r="66112" b="84698"/>
          <a:stretch/>
        </p:blipFill>
        <p:spPr>
          <a:xfrm>
            <a:off x="838200" y="192034"/>
            <a:ext cx="1169504" cy="1410685"/>
          </a:xfrm>
          <a:prstGeom prst="rect">
            <a:avLst/>
          </a:prstGeom>
          <a:ln>
            <a:noFill/>
          </a:ln>
          <a:effectLst>
            <a:outerShdw blurRad="190500" algn="tl" rotWithShape="0">
              <a:srgbClr val="000000">
                <a:alpha val="70000"/>
              </a:srgbClr>
            </a:outerShdw>
          </a:effectLst>
        </p:spPr>
      </p:pic>
      <p:sp>
        <p:nvSpPr>
          <p:cNvPr id="4" name="投影片編號版面配置區 3"/>
          <p:cNvSpPr>
            <a:spLocks noGrp="1"/>
          </p:cNvSpPr>
          <p:nvPr>
            <p:ph type="sldNum" sz="quarter" idx="12"/>
          </p:nvPr>
        </p:nvSpPr>
        <p:spPr>
          <a:xfrm>
            <a:off x="9448800" y="0"/>
            <a:ext cx="2743200" cy="365125"/>
          </a:xfrm>
        </p:spPr>
        <p:txBody>
          <a:bodyPr/>
          <a:lstStyle/>
          <a:p>
            <a:fld id="{9867C87F-FA7B-4FDE-B07F-66F21F0206CF}" type="slidenum">
              <a:rPr lang="en-US" smtClean="0"/>
              <a:t>12</a:t>
            </a:fld>
            <a:endParaRPr lang="en-US"/>
          </a:p>
        </p:txBody>
      </p:sp>
      <p:sp>
        <p:nvSpPr>
          <p:cNvPr id="29"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51228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3015343"/>
            <a:ext cx="10352314" cy="2552020"/>
          </a:xfrm>
          <a:solidFill>
            <a:schemeClr val="accent4">
              <a:lumMod val="20000"/>
              <a:lumOff val="80000"/>
            </a:schemeClr>
          </a:solidFill>
        </p:spPr>
        <p:txBody>
          <a:bodyPr/>
          <a:lstStyle/>
          <a:p>
            <a:pPr marL="0" indent="0">
              <a:buNone/>
            </a:pPr>
            <a:endParaRPr lang="en-US" sz="2200" dirty="0">
              <a:solidFill>
                <a:schemeClr val="accent4">
                  <a:lumMod val="50000"/>
                </a:schemeClr>
              </a:solidFill>
              <a:latin typeface="Comic Sans MS" panose="030F0702030302020204" pitchFamily="66" charset="0"/>
            </a:endParaRPr>
          </a:p>
          <a:p>
            <a:pPr marL="0" indent="0">
              <a:buNone/>
            </a:pPr>
            <a:r>
              <a:rPr lang="en-US" sz="3200" dirty="0">
                <a:solidFill>
                  <a:schemeClr val="accent4">
                    <a:lumMod val="50000"/>
                  </a:schemeClr>
                </a:solidFill>
                <a:latin typeface="Comic Sans MS" panose="030F0702030302020204" pitchFamily="66" charset="0"/>
              </a:rPr>
              <a:t>planning</a:t>
            </a:r>
          </a:p>
          <a:p>
            <a:pPr marL="0" indent="0">
              <a:buNone/>
            </a:pPr>
            <a:endParaRPr lang="en-US" dirty="0"/>
          </a:p>
        </p:txBody>
      </p:sp>
      <p:pic>
        <p:nvPicPr>
          <p:cNvPr id="8" name="Picture 9"/>
          <p:cNvPicPr/>
          <p:nvPr/>
        </p:nvPicPr>
        <p:blipFill rotWithShape="1">
          <a:blip r:embed="rId3"/>
          <a:srcRect l="39707" t="39644" r="38715" b="24887"/>
          <a:stretch/>
        </p:blipFill>
        <p:spPr bwMode="auto">
          <a:xfrm>
            <a:off x="946354" y="450056"/>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7" name="標題 1"/>
          <p:cNvSpPr>
            <a:spLocks noGrp="1"/>
          </p:cNvSpPr>
          <p:nvPr>
            <p:ph type="title"/>
          </p:nvPr>
        </p:nvSpPr>
        <p:spPr>
          <a:xfrm>
            <a:off x="2492829" y="365125"/>
            <a:ext cx="8795658" cy="1325563"/>
          </a:xfrm>
        </p:spPr>
        <p:txBody>
          <a:bodyPr>
            <a:noAutofit/>
          </a:bodyPr>
          <a:lstStyle/>
          <a:p>
            <a:pPr algn="just"/>
            <a:r>
              <a:rPr lang="en-US" sz="3000" dirty="0">
                <a:latin typeface="Comic Sans MS" panose="030F0702030302020204" pitchFamily="66" charset="0"/>
              </a:rPr>
              <a:t>If you are the HR manager of a company with ten staff and want to introduce flexible work arrangements in office…</a:t>
            </a:r>
          </a:p>
        </p:txBody>
      </p:sp>
      <p:sp>
        <p:nvSpPr>
          <p:cNvPr id="2" name="矩形 1"/>
          <p:cNvSpPr/>
          <p:nvPr/>
        </p:nvSpPr>
        <p:spPr>
          <a:xfrm>
            <a:off x="838200" y="1946851"/>
            <a:ext cx="10352314" cy="978729"/>
          </a:xfrm>
          <a:prstGeom prst="rect">
            <a:avLst/>
          </a:prstGeom>
        </p:spPr>
        <p:txBody>
          <a:bodyPr wrap="square">
            <a:spAutoFit/>
          </a:bodyPr>
          <a:lstStyle/>
          <a:p>
            <a:pPr marL="457200" lvl="0" indent="-457200">
              <a:lnSpc>
                <a:spcPct val="90000"/>
              </a:lnSpc>
              <a:spcBef>
                <a:spcPts val="1000"/>
              </a:spcBef>
              <a:buFont typeface="Wingdings" panose="05000000000000000000" pitchFamily="2" charset="2"/>
              <a:buChar char="Ø"/>
            </a:pPr>
            <a:r>
              <a:rPr lang="en-US" sz="3200" dirty="0">
                <a:solidFill>
                  <a:srgbClr val="ED7D31">
                    <a:lumMod val="50000"/>
                  </a:srgbClr>
                </a:solidFill>
              </a:rPr>
              <a:t>which management function has to be firstly considered for setting these new measures in the company?</a:t>
            </a:r>
          </a:p>
        </p:txBody>
      </p:sp>
      <p:sp>
        <p:nvSpPr>
          <p:cNvPr id="9"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4" name="投影片編號版面配置區 3"/>
          <p:cNvSpPr>
            <a:spLocks noGrp="1"/>
          </p:cNvSpPr>
          <p:nvPr>
            <p:ph type="sldNum" sz="quarter" idx="12"/>
          </p:nvPr>
        </p:nvSpPr>
        <p:spPr>
          <a:xfrm>
            <a:off x="9448800" y="0"/>
            <a:ext cx="2743200" cy="365125"/>
          </a:xfrm>
        </p:spPr>
        <p:txBody>
          <a:bodyPr/>
          <a:lstStyle/>
          <a:p>
            <a:fld id="{9867C87F-FA7B-4FDE-B07F-66F21F0206CF}" type="slidenum">
              <a:rPr lang="en-US" smtClean="0"/>
              <a:t>13</a:t>
            </a:fld>
            <a:endParaRPr lang="en-US"/>
          </a:p>
        </p:txBody>
      </p:sp>
    </p:spTree>
    <p:extLst>
      <p:ext uri="{BB962C8B-B14F-4D97-AF65-F5344CB8AC3E}">
        <p14:creationId xmlns:p14="http://schemas.microsoft.com/office/powerpoint/2010/main" val="1586518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標題 1"/>
          <p:cNvSpPr>
            <a:spLocks noGrp="1"/>
          </p:cNvSpPr>
          <p:nvPr>
            <p:ph type="title"/>
          </p:nvPr>
        </p:nvSpPr>
        <p:spPr/>
        <p:txBody>
          <a:bodyPr/>
          <a:lstStyle/>
          <a:p>
            <a:pPr eaLnBrk="1" hangingPunct="1"/>
            <a:r>
              <a:rPr lang="en-US" altLang="zh-HK" dirty="0"/>
              <a:t>Planning</a:t>
            </a:r>
            <a:endParaRPr lang="zh-HK" altLang="en-US" dirty="0"/>
          </a:p>
        </p:txBody>
      </p:sp>
      <p:sp>
        <p:nvSpPr>
          <p:cNvPr id="34819" name="內容版面配置區 2"/>
          <p:cNvSpPr>
            <a:spLocks noGrp="1"/>
          </p:cNvSpPr>
          <p:nvPr>
            <p:ph idx="1"/>
          </p:nvPr>
        </p:nvSpPr>
        <p:spPr/>
        <p:txBody>
          <a:bodyPr/>
          <a:lstStyle/>
          <a:p>
            <a:pPr eaLnBrk="1" hangingPunct="1"/>
            <a:r>
              <a:rPr lang="en-US" altLang="zh-HK" dirty="0"/>
              <a:t>Planning involves setting goals of the company and establishing a plan or strategy to achieve these goals.</a:t>
            </a:r>
          </a:p>
          <a:p>
            <a:pPr lvl="1" eaLnBrk="1" hangingPunct="1"/>
            <a:endParaRPr lang="zh-HK" altLang="en-US" dirty="0"/>
          </a:p>
        </p:txBody>
      </p:sp>
      <p:pic>
        <p:nvPicPr>
          <p:cNvPr id="34821" name="圖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9549" y="2664971"/>
            <a:ext cx="44767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群組 2"/>
          <p:cNvGrpSpPr/>
          <p:nvPr/>
        </p:nvGrpSpPr>
        <p:grpSpPr>
          <a:xfrm>
            <a:off x="87088" y="97973"/>
            <a:ext cx="12006943" cy="6577464"/>
            <a:chOff x="0" y="33338"/>
            <a:chExt cx="12192000" cy="6577464"/>
          </a:xfrm>
        </p:grpSpPr>
        <p:sp>
          <p:nvSpPr>
            <p:cNvPr id="6" name="標題 1"/>
            <p:cNvSpPr txBox="1">
              <a:spLocks/>
            </p:cNvSpPr>
            <p:nvPr/>
          </p:nvSpPr>
          <p:spPr>
            <a:xfrm>
              <a:off x="0" y="33338"/>
              <a:ext cx="12192000" cy="69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FF0000"/>
                  </a:solidFill>
                  <a:latin typeface="Comic Sans MS" panose="030F0702030302020204" pitchFamily="66" charset="0"/>
                </a:rPr>
                <a:t>Revision …</a:t>
              </a:r>
              <a:endParaRPr lang="en-US" sz="1200" dirty="0">
                <a:solidFill>
                  <a:srgbClr val="FF0000"/>
                </a:solidFill>
                <a:latin typeface="Comic Sans MS" panose="030F0702030302020204" pitchFamily="66" charset="0"/>
              </a:endParaRPr>
            </a:p>
          </p:txBody>
        </p:sp>
        <p:sp>
          <p:nvSpPr>
            <p:cNvPr id="2" name="矩形 1"/>
            <p:cNvSpPr/>
            <p:nvPr/>
          </p:nvSpPr>
          <p:spPr>
            <a:xfrm>
              <a:off x="393446" y="6149137"/>
              <a:ext cx="9417051" cy="461665"/>
            </a:xfrm>
            <a:prstGeom prst="rect">
              <a:avLst/>
            </a:prstGeom>
          </p:spPr>
          <p:txBody>
            <a:bodyPr wrap="square">
              <a:spAutoFit/>
            </a:bodyPr>
            <a:lstStyle/>
            <a:p>
              <a:pPr lvl="1"/>
              <a:r>
                <a:rPr lang="en-US" sz="1200" dirty="0">
                  <a:solidFill>
                    <a:srgbClr val="FF0000"/>
                  </a:solidFill>
                  <a:latin typeface="Comic Sans MS" panose="030F0702030302020204" pitchFamily="66" charset="0"/>
                </a:rPr>
                <a:t>Source of information: </a:t>
              </a:r>
              <a:r>
                <a:rPr lang="en-US" sz="1200" dirty="0">
                  <a:solidFill>
                    <a:srgbClr val="FF0000"/>
                  </a:solidFill>
                  <a:latin typeface="Comic Sans MS" panose="030F0702030302020204" pitchFamily="66" charset="0"/>
                  <a:hlinkClick r:id="rId4"/>
                </a:rPr>
                <a:t>https://www.edb.gov.hk/attachment/en/curriculum-development/kla/technology-edu/resources/business-edu/SS_Modular_1b_Eng.zip</a:t>
              </a:r>
              <a:r>
                <a:rPr lang="en-US" sz="1200" dirty="0">
                  <a:solidFill>
                    <a:srgbClr val="FF0000"/>
                  </a:solidFill>
                  <a:latin typeface="Comic Sans MS" panose="030F0702030302020204" pitchFamily="66" charset="0"/>
                </a:rPr>
                <a:t> </a:t>
              </a:r>
            </a:p>
          </p:txBody>
        </p:sp>
      </p:grpSp>
      <p:sp>
        <p:nvSpPr>
          <p:cNvPr id="4" name="投影片編號版面配置區 3"/>
          <p:cNvSpPr>
            <a:spLocks noGrp="1"/>
          </p:cNvSpPr>
          <p:nvPr>
            <p:ph type="sldNum" sz="quarter" idx="12"/>
          </p:nvPr>
        </p:nvSpPr>
        <p:spPr>
          <a:xfrm>
            <a:off x="9432603" y="14516"/>
            <a:ext cx="2743200" cy="365125"/>
          </a:xfrm>
        </p:spPr>
        <p:txBody>
          <a:bodyPr/>
          <a:lstStyle/>
          <a:p>
            <a:fld id="{E29555B8-D579-41DF-9E8C-1508DA1EF557}" type="slidenum">
              <a:rPr lang="zh-HK" altLang="en-US" smtClean="0"/>
              <a:pPr/>
              <a:t>14</a:t>
            </a:fld>
            <a:endParaRPr lang="zh-HK" altLang="en-US"/>
          </a:p>
        </p:txBody>
      </p:sp>
      <p:sp>
        <p:nvSpPr>
          <p:cNvPr id="10"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604791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標題 1"/>
          <p:cNvSpPr>
            <a:spLocks noGrp="1"/>
          </p:cNvSpPr>
          <p:nvPr>
            <p:ph type="title"/>
          </p:nvPr>
        </p:nvSpPr>
        <p:spPr/>
        <p:txBody>
          <a:bodyPr/>
          <a:lstStyle/>
          <a:p>
            <a:pPr eaLnBrk="1" hangingPunct="1"/>
            <a:r>
              <a:rPr lang="en-US" altLang="zh-HK" dirty="0"/>
              <a:t>How to set goals</a:t>
            </a:r>
            <a:r>
              <a:rPr lang="en-US" altLang="zh-HK"/>
              <a:t>? </a:t>
            </a:r>
            <a:endParaRPr lang="zh-HK" altLang="en-US" dirty="0"/>
          </a:p>
        </p:txBody>
      </p:sp>
      <p:sp>
        <p:nvSpPr>
          <p:cNvPr id="35843" name="內容版面配置區 2"/>
          <p:cNvSpPr>
            <a:spLocks noGrp="1"/>
          </p:cNvSpPr>
          <p:nvPr>
            <p:ph idx="1"/>
          </p:nvPr>
        </p:nvSpPr>
        <p:spPr>
          <a:xfrm>
            <a:off x="838200" y="1825625"/>
            <a:ext cx="10515600" cy="3021013"/>
          </a:xfrm>
        </p:spPr>
        <p:txBody>
          <a:bodyPr/>
          <a:lstStyle/>
          <a:p>
            <a:pPr eaLnBrk="1" hangingPunct="1"/>
            <a:r>
              <a:rPr lang="en-US" altLang="zh-HK" sz="3200"/>
              <a:t>SMART Goals are</a:t>
            </a:r>
          </a:p>
          <a:p>
            <a:pPr lvl="1" eaLnBrk="1" hangingPunct="1"/>
            <a:r>
              <a:rPr lang="en-US" altLang="zh-HK" sz="2800" u="sng">
                <a:solidFill>
                  <a:srgbClr val="FF0000"/>
                </a:solidFill>
              </a:rPr>
              <a:t>S</a:t>
            </a:r>
            <a:r>
              <a:rPr lang="en-US" altLang="zh-HK" sz="2800"/>
              <a:t>pecific – goals are clearly defined and focused.</a:t>
            </a:r>
          </a:p>
          <a:p>
            <a:pPr lvl="1" eaLnBrk="1" hangingPunct="1"/>
            <a:r>
              <a:rPr lang="en-US" altLang="zh-HK" sz="2800" u="sng">
                <a:solidFill>
                  <a:srgbClr val="FF0000"/>
                </a:solidFill>
              </a:rPr>
              <a:t>M</a:t>
            </a:r>
            <a:r>
              <a:rPr lang="en-US" altLang="zh-HK" sz="2800"/>
              <a:t>easureable – outcome of the goal can be measured.</a:t>
            </a:r>
          </a:p>
          <a:p>
            <a:pPr lvl="1" eaLnBrk="1" hangingPunct="1"/>
            <a:r>
              <a:rPr lang="en-US" altLang="zh-HK" sz="2800" u="sng">
                <a:solidFill>
                  <a:srgbClr val="FF0000"/>
                </a:solidFill>
              </a:rPr>
              <a:t>A</a:t>
            </a:r>
            <a:r>
              <a:rPr lang="en-US" altLang="zh-HK" sz="2800"/>
              <a:t>chievable – goals should be realistic and are able to accomplish.</a:t>
            </a:r>
          </a:p>
          <a:p>
            <a:pPr lvl="1" eaLnBrk="1" hangingPunct="1"/>
            <a:r>
              <a:rPr lang="en-US" altLang="zh-HK" sz="2800" u="sng">
                <a:solidFill>
                  <a:srgbClr val="FF0000"/>
                </a:solidFill>
              </a:rPr>
              <a:t>R</a:t>
            </a:r>
            <a:r>
              <a:rPr lang="en-US" altLang="zh-HK" sz="2800"/>
              <a:t>elevant – goals are relevant to the business operation.</a:t>
            </a:r>
          </a:p>
          <a:p>
            <a:pPr lvl="1" eaLnBrk="1" hangingPunct="1"/>
            <a:r>
              <a:rPr lang="en-US" altLang="zh-HK" sz="2800" u="sng">
                <a:solidFill>
                  <a:srgbClr val="FF0000"/>
                </a:solidFill>
              </a:rPr>
              <a:t>T</a:t>
            </a:r>
            <a:r>
              <a:rPr lang="en-US" altLang="zh-HK" sz="2800"/>
              <a:t>ime-bound – a specific period of time must be set for achieving the goal.</a:t>
            </a:r>
          </a:p>
        </p:txBody>
      </p:sp>
      <p:sp>
        <p:nvSpPr>
          <p:cNvPr id="35845" name="文字方塊 4"/>
          <p:cNvSpPr txBox="1">
            <a:spLocks noChangeArrowheads="1"/>
          </p:cNvSpPr>
          <p:nvPr/>
        </p:nvSpPr>
        <p:spPr bwMode="auto">
          <a:xfrm>
            <a:off x="838200" y="4999038"/>
            <a:ext cx="89455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HK" sz="2400" b="0" i="0" u="none" strike="noStrike" kern="1200" cap="none" spc="0" normalizeH="0" baseline="0" noProof="0">
                <a:ln>
                  <a:noFill/>
                </a:ln>
                <a:solidFill>
                  <a:srgbClr val="0070C0"/>
                </a:solidFill>
                <a:effectLst/>
                <a:uLnTx/>
                <a:uFillTx/>
                <a:latin typeface="Calibri" panose="020F0502020204030204" pitchFamily="34" charset="0"/>
                <a:ea typeface="新細明體" panose="02020500000000000000" pitchFamily="18" charset="-120"/>
                <a:cs typeface="+mn-cs"/>
              </a:rPr>
              <a:t>The use of SMART goal setting can help managers save time and resources by making the planning process more efficient and effective. </a:t>
            </a:r>
            <a:endParaRPr kumimoji="0" lang="zh-HK" altLang="en-US" sz="2400" b="0" i="0" u="none" strike="noStrike" kern="1200" cap="none" spc="0" normalizeH="0" baseline="0" noProof="0">
              <a:ln>
                <a:noFill/>
              </a:ln>
              <a:solidFill>
                <a:srgbClr val="0070C0"/>
              </a:solidFill>
              <a:effectLst/>
              <a:uLnTx/>
              <a:uFillTx/>
              <a:latin typeface="Calibri" panose="020F0502020204030204" pitchFamily="34" charset="0"/>
              <a:ea typeface="新細明體" panose="02020500000000000000" pitchFamily="18" charset="-120"/>
              <a:cs typeface="+mn-cs"/>
            </a:endParaRPr>
          </a:p>
        </p:txBody>
      </p:sp>
      <p:pic>
        <p:nvPicPr>
          <p:cNvPr id="35846" name="圖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82378" y="396082"/>
            <a:ext cx="2141538"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標題 1"/>
          <p:cNvSpPr txBox="1">
            <a:spLocks/>
          </p:cNvSpPr>
          <p:nvPr/>
        </p:nvSpPr>
        <p:spPr>
          <a:xfrm>
            <a:off x="87088" y="97973"/>
            <a:ext cx="12006943" cy="69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FF0000"/>
                </a:solidFill>
                <a:latin typeface="Comic Sans MS" panose="030F0702030302020204" pitchFamily="66" charset="0"/>
              </a:rPr>
              <a:t>Revision …</a:t>
            </a:r>
            <a:endParaRPr lang="en-US" sz="1200" dirty="0">
              <a:solidFill>
                <a:srgbClr val="FF0000"/>
              </a:solidFill>
              <a:latin typeface="Comic Sans MS" panose="030F0702030302020204" pitchFamily="66" charset="0"/>
            </a:endParaRPr>
          </a:p>
        </p:txBody>
      </p:sp>
      <p:sp>
        <p:nvSpPr>
          <p:cNvPr id="2" name="投影片編號版面配置區 1"/>
          <p:cNvSpPr>
            <a:spLocks noGrp="1"/>
          </p:cNvSpPr>
          <p:nvPr>
            <p:ph type="sldNum" sz="quarter" idx="12"/>
          </p:nvPr>
        </p:nvSpPr>
        <p:spPr>
          <a:xfrm>
            <a:off x="9450660" y="0"/>
            <a:ext cx="2743200" cy="365125"/>
          </a:xfrm>
        </p:spPr>
        <p:txBody>
          <a:bodyPr/>
          <a:lstStyle/>
          <a:p>
            <a:fld id="{E29555B8-D579-41DF-9E8C-1508DA1EF557}" type="slidenum">
              <a:rPr lang="zh-HK" altLang="en-US" smtClean="0"/>
              <a:pPr/>
              <a:t>15</a:t>
            </a:fld>
            <a:endParaRPr lang="zh-HK" altLang="en-US"/>
          </a:p>
        </p:txBody>
      </p:sp>
      <p:sp>
        <p:nvSpPr>
          <p:cNvPr id="12"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11" name="矩形 10"/>
          <p:cNvSpPr/>
          <p:nvPr/>
        </p:nvSpPr>
        <p:spPr>
          <a:xfrm>
            <a:off x="474562" y="6213772"/>
            <a:ext cx="9274114" cy="461665"/>
          </a:xfrm>
          <a:prstGeom prst="rect">
            <a:avLst/>
          </a:prstGeom>
        </p:spPr>
        <p:txBody>
          <a:bodyPr wrap="square">
            <a:spAutoFit/>
          </a:bodyPr>
          <a:lstStyle/>
          <a:p>
            <a:pPr lvl="1"/>
            <a:r>
              <a:rPr lang="en-US" sz="1200" dirty="0">
                <a:solidFill>
                  <a:srgbClr val="FF0000"/>
                </a:solidFill>
                <a:latin typeface="Comic Sans MS" panose="030F0702030302020204" pitchFamily="66" charset="0"/>
              </a:rPr>
              <a:t>Source of information: </a:t>
            </a:r>
            <a:r>
              <a:rPr lang="en-US" sz="1200" dirty="0">
                <a:solidFill>
                  <a:srgbClr val="FF0000"/>
                </a:solidFill>
                <a:latin typeface="Comic Sans MS" panose="030F0702030302020204" pitchFamily="66" charset="0"/>
                <a:hlinkClick r:id="rId4"/>
              </a:rPr>
              <a:t>https://www.edb.gov.hk/attachment/en/curriculum-development/kla/technology-edu/resources/business-edu/SS_Modular_1b_Eng.zip</a:t>
            </a:r>
            <a:r>
              <a:rPr lang="en-US" sz="1200" dirty="0">
                <a:solidFill>
                  <a:srgbClr val="FF0000"/>
                </a:solidFill>
                <a:latin typeface="Comic Sans MS" panose="030F0702030302020204" pitchFamily="66" charset="0"/>
              </a:rPr>
              <a:t> </a:t>
            </a:r>
          </a:p>
        </p:txBody>
      </p:sp>
    </p:spTree>
    <p:extLst>
      <p:ext uri="{BB962C8B-B14F-4D97-AF65-F5344CB8AC3E}">
        <p14:creationId xmlns:p14="http://schemas.microsoft.com/office/powerpoint/2010/main" val="2416869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p:txBody>
          <a:bodyPr/>
          <a:lstStyle/>
          <a:p>
            <a:r>
              <a:rPr lang="en-US" altLang="zh-HK"/>
              <a:t>Planning process</a:t>
            </a:r>
            <a:endParaRPr lang="zh-HK" altLang="en-US"/>
          </a:p>
        </p:txBody>
      </p:sp>
      <p:sp>
        <p:nvSpPr>
          <p:cNvPr id="40963" name="內容版面配置區 2"/>
          <p:cNvSpPr>
            <a:spLocks noGrp="1"/>
          </p:cNvSpPr>
          <p:nvPr>
            <p:ph idx="1"/>
          </p:nvPr>
        </p:nvSpPr>
        <p:spPr/>
        <p:txBody>
          <a:bodyPr/>
          <a:lstStyle/>
          <a:p>
            <a:r>
              <a:rPr lang="en-US" altLang="zh-HK"/>
              <a:t>Once managers understand the goals of the company, they can take steps to implement the planning process in their company.</a:t>
            </a:r>
          </a:p>
          <a:p>
            <a:r>
              <a:rPr lang="en-US" altLang="zh-HK"/>
              <a:t>Implementation of planning process is important because if the planning cannot be transformed into action, it will not be able to generate benefits to the company.</a:t>
            </a:r>
            <a:endParaRPr lang="zh-HK" altLang="en-US"/>
          </a:p>
        </p:txBody>
      </p:sp>
      <p:pic>
        <p:nvPicPr>
          <p:cNvPr id="40964" name="圖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152" y="3566170"/>
            <a:ext cx="5292725" cy="297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標題 1"/>
          <p:cNvSpPr txBox="1">
            <a:spLocks/>
          </p:cNvSpPr>
          <p:nvPr/>
        </p:nvSpPr>
        <p:spPr>
          <a:xfrm>
            <a:off x="87088" y="97973"/>
            <a:ext cx="12006943" cy="69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FF0000"/>
                </a:solidFill>
                <a:latin typeface="Comic Sans MS" panose="030F0702030302020204" pitchFamily="66" charset="0"/>
              </a:rPr>
              <a:t>Revision …</a:t>
            </a:r>
            <a:endParaRPr lang="en-US" sz="1200" dirty="0">
              <a:solidFill>
                <a:srgbClr val="FF0000"/>
              </a:solidFill>
              <a:latin typeface="Comic Sans MS" panose="030F0702030302020204" pitchFamily="66" charset="0"/>
            </a:endParaRPr>
          </a:p>
        </p:txBody>
      </p:sp>
      <p:sp>
        <p:nvSpPr>
          <p:cNvPr id="2" name="投影片編號版面配置區 1"/>
          <p:cNvSpPr>
            <a:spLocks noGrp="1"/>
          </p:cNvSpPr>
          <p:nvPr>
            <p:ph type="sldNum" sz="quarter" idx="12"/>
          </p:nvPr>
        </p:nvSpPr>
        <p:spPr>
          <a:xfrm>
            <a:off x="9448800" y="25853"/>
            <a:ext cx="2743200" cy="365125"/>
          </a:xfrm>
        </p:spPr>
        <p:txBody>
          <a:bodyPr/>
          <a:lstStyle/>
          <a:p>
            <a:fld id="{E29555B8-D579-41DF-9E8C-1508DA1EF557}" type="slidenum">
              <a:rPr lang="zh-HK" altLang="en-US" smtClean="0"/>
              <a:pPr/>
              <a:t>16</a:t>
            </a:fld>
            <a:endParaRPr lang="zh-HK" altLang="en-US"/>
          </a:p>
        </p:txBody>
      </p:sp>
      <p:sp>
        <p:nvSpPr>
          <p:cNvPr id="11"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10" name="矩形 9"/>
          <p:cNvSpPr/>
          <p:nvPr/>
        </p:nvSpPr>
        <p:spPr>
          <a:xfrm>
            <a:off x="474562" y="6213772"/>
            <a:ext cx="9274114" cy="461665"/>
          </a:xfrm>
          <a:prstGeom prst="rect">
            <a:avLst/>
          </a:prstGeom>
        </p:spPr>
        <p:txBody>
          <a:bodyPr wrap="square">
            <a:spAutoFit/>
          </a:bodyPr>
          <a:lstStyle/>
          <a:p>
            <a:pPr lvl="1"/>
            <a:r>
              <a:rPr lang="en-US" sz="1200" dirty="0">
                <a:solidFill>
                  <a:srgbClr val="FF0000"/>
                </a:solidFill>
                <a:latin typeface="Comic Sans MS" panose="030F0702030302020204" pitchFamily="66" charset="0"/>
              </a:rPr>
              <a:t>Source of information: </a:t>
            </a:r>
            <a:r>
              <a:rPr lang="en-US" sz="1200" dirty="0">
                <a:solidFill>
                  <a:srgbClr val="FF0000"/>
                </a:solidFill>
                <a:latin typeface="Comic Sans MS" panose="030F0702030302020204" pitchFamily="66" charset="0"/>
                <a:hlinkClick r:id="rId4"/>
              </a:rPr>
              <a:t>https://www.edb.gov.hk/attachment/en/curriculum-development/kla/technology-edu/resources/business-edu/SS_Modular_1b_Eng.zip</a:t>
            </a:r>
            <a:r>
              <a:rPr lang="en-US" sz="1200" dirty="0">
                <a:solidFill>
                  <a:srgbClr val="FF0000"/>
                </a:solidFill>
                <a:latin typeface="Comic Sans MS" panose="030F0702030302020204" pitchFamily="66" charset="0"/>
              </a:rPr>
              <a:t>  </a:t>
            </a:r>
          </a:p>
        </p:txBody>
      </p:sp>
    </p:spTree>
    <p:extLst>
      <p:ext uri="{BB962C8B-B14F-4D97-AF65-F5344CB8AC3E}">
        <p14:creationId xmlns:p14="http://schemas.microsoft.com/office/powerpoint/2010/main" val="2021701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標題 1"/>
          <p:cNvSpPr>
            <a:spLocks noGrp="1"/>
          </p:cNvSpPr>
          <p:nvPr>
            <p:ph type="title"/>
          </p:nvPr>
        </p:nvSpPr>
        <p:spPr/>
        <p:txBody>
          <a:bodyPr/>
          <a:lstStyle/>
          <a:p>
            <a:r>
              <a:rPr lang="en-US" altLang="zh-HK"/>
              <a:t>Planning process</a:t>
            </a:r>
            <a:endParaRPr lang="zh-HK"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912375965"/>
              </p:ext>
            </p:extLst>
          </p:nvPr>
        </p:nvGraphicFramePr>
        <p:xfrm>
          <a:off x="838200" y="154783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1989" name="圖片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702550" y="4046538"/>
            <a:ext cx="3006725" cy="281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標題 1"/>
          <p:cNvSpPr txBox="1">
            <a:spLocks/>
          </p:cNvSpPr>
          <p:nvPr/>
        </p:nvSpPr>
        <p:spPr>
          <a:xfrm>
            <a:off x="87088" y="97973"/>
            <a:ext cx="12006943" cy="69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FF0000"/>
                </a:solidFill>
                <a:latin typeface="Comic Sans MS" panose="030F0702030302020204" pitchFamily="66" charset="0"/>
              </a:rPr>
              <a:t>Revision …</a:t>
            </a:r>
            <a:endParaRPr lang="en-US" sz="1200" dirty="0">
              <a:solidFill>
                <a:srgbClr val="FF0000"/>
              </a:solidFill>
              <a:latin typeface="Comic Sans MS" panose="030F0702030302020204" pitchFamily="66" charset="0"/>
            </a:endParaRPr>
          </a:p>
        </p:txBody>
      </p:sp>
      <p:sp>
        <p:nvSpPr>
          <p:cNvPr id="2" name="投影片編號版面配置區 1"/>
          <p:cNvSpPr>
            <a:spLocks noGrp="1"/>
          </p:cNvSpPr>
          <p:nvPr>
            <p:ph type="sldNum" sz="quarter" idx="12"/>
          </p:nvPr>
        </p:nvSpPr>
        <p:spPr>
          <a:xfrm>
            <a:off x="9448800" y="-5442"/>
            <a:ext cx="2743200" cy="365125"/>
          </a:xfrm>
        </p:spPr>
        <p:txBody>
          <a:bodyPr/>
          <a:lstStyle/>
          <a:p>
            <a:fld id="{E29555B8-D579-41DF-9E8C-1508DA1EF557}" type="slidenum">
              <a:rPr lang="zh-HK" altLang="en-US" smtClean="0"/>
              <a:pPr/>
              <a:t>17</a:t>
            </a:fld>
            <a:endParaRPr lang="zh-HK" altLang="en-US"/>
          </a:p>
        </p:txBody>
      </p:sp>
      <p:sp>
        <p:nvSpPr>
          <p:cNvPr id="11"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10" name="矩形 9"/>
          <p:cNvSpPr/>
          <p:nvPr/>
        </p:nvSpPr>
        <p:spPr>
          <a:xfrm>
            <a:off x="474562" y="6213772"/>
            <a:ext cx="9274114" cy="461665"/>
          </a:xfrm>
          <a:prstGeom prst="rect">
            <a:avLst/>
          </a:prstGeom>
        </p:spPr>
        <p:txBody>
          <a:bodyPr wrap="square">
            <a:spAutoFit/>
          </a:bodyPr>
          <a:lstStyle/>
          <a:p>
            <a:pPr lvl="1"/>
            <a:r>
              <a:rPr lang="en-US" sz="1200" dirty="0">
                <a:solidFill>
                  <a:srgbClr val="FF0000"/>
                </a:solidFill>
                <a:latin typeface="Comic Sans MS" panose="030F0702030302020204" pitchFamily="66" charset="0"/>
              </a:rPr>
              <a:t>Source of information: </a:t>
            </a:r>
            <a:r>
              <a:rPr lang="en-US" sz="1200" dirty="0">
                <a:solidFill>
                  <a:srgbClr val="FF0000"/>
                </a:solidFill>
                <a:latin typeface="Comic Sans MS" panose="030F0702030302020204" pitchFamily="66" charset="0"/>
                <a:hlinkClick r:id="rId9"/>
              </a:rPr>
              <a:t>https://www.edb.gov.hk/attachment/en/curriculum-development/kla/technology-edu/resources/business-edu/SS_Modular_1b_Eng.zip</a:t>
            </a:r>
            <a:r>
              <a:rPr lang="en-US" sz="1200" dirty="0">
                <a:solidFill>
                  <a:srgbClr val="FF0000"/>
                </a:solidFill>
                <a:latin typeface="Comic Sans MS" panose="030F0702030302020204" pitchFamily="66" charset="0"/>
              </a:rPr>
              <a:t> </a:t>
            </a:r>
          </a:p>
        </p:txBody>
      </p:sp>
    </p:spTree>
    <p:extLst>
      <p:ext uri="{BB962C8B-B14F-4D97-AF65-F5344CB8AC3E}">
        <p14:creationId xmlns:p14="http://schemas.microsoft.com/office/powerpoint/2010/main" val="3324617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p:cNvPicPr/>
          <p:nvPr/>
        </p:nvPicPr>
        <p:blipFill rotWithShape="1">
          <a:blip r:embed="rId3"/>
          <a:srcRect l="39707" t="39644" r="38715" b="24887"/>
          <a:stretch/>
        </p:blipFill>
        <p:spPr bwMode="auto">
          <a:xfrm>
            <a:off x="946354" y="384740"/>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grpSp>
        <p:nvGrpSpPr>
          <p:cNvPr id="7" name="群組 6"/>
          <p:cNvGrpSpPr/>
          <p:nvPr/>
        </p:nvGrpSpPr>
        <p:grpSpPr>
          <a:xfrm>
            <a:off x="805542" y="1648266"/>
            <a:ext cx="1674661" cy="969381"/>
            <a:chOff x="8061" y="5979"/>
            <a:chExt cx="3034531" cy="1820718"/>
          </a:xfrm>
          <a:scene3d>
            <a:camera prst="orthographicFront"/>
            <a:lightRig rig="threePt" dir="t">
              <a:rot lat="0" lon="0" rev="7500000"/>
            </a:lightRig>
          </a:scene3d>
        </p:grpSpPr>
        <p:sp>
          <p:nvSpPr>
            <p:cNvPr id="21" name="矩形 20"/>
            <p:cNvSpPr/>
            <p:nvPr/>
          </p:nvSpPr>
          <p:spPr>
            <a:xfrm>
              <a:off x="8061"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2" name="文字方塊 21"/>
            <p:cNvSpPr txBox="1"/>
            <p:nvPr/>
          </p:nvSpPr>
          <p:spPr>
            <a:xfrm>
              <a:off x="8061"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1. Setting company goals</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9" name="群組 8"/>
          <p:cNvGrpSpPr/>
          <p:nvPr/>
        </p:nvGrpSpPr>
        <p:grpSpPr>
          <a:xfrm>
            <a:off x="809237" y="2716647"/>
            <a:ext cx="1673591" cy="982892"/>
            <a:chOff x="3740534" y="5979"/>
            <a:chExt cx="3034531" cy="1820718"/>
          </a:xfrm>
          <a:scene3d>
            <a:camera prst="orthographicFront"/>
            <a:lightRig rig="threePt" dir="t">
              <a:rot lat="0" lon="0" rev="7500000"/>
            </a:lightRig>
          </a:scene3d>
        </p:grpSpPr>
        <p:sp>
          <p:nvSpPr>
            <p:cNvPr id="19" name="矩形 18"/>
            <p:cNvSpPr/>
            <p:nvPr/>
          </p:nvSpPr>
          <p:spPr>
            <a:xfrm>
              <a:off x="3740534"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20" name="文字方塊 19"/>
            <p:cNvSpPr txBox="1"/>
            <p:nvPr/>
          </p:nvSpPr>
          <p:spPr>
            <a:xfrm>
              <a:off x="3740534"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2. Listing alternative ways of achieving the goals</a:t>
              </a:r>
              <a:endParaRPr kumimoji="0" lang="zh-HK" altLang="en-US"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10" name="群組 9"/>
          <p:cNvGrpSpPr/>
          <p:nvPr/>
        </p:nvGrpSpPr>
        <p:grpSpPr>
          <a:xfrm>
            <a:off x="811864" y="3811386"/>
            <a:ext cx="1702736" cy="895375"/>
            <a:chOff x="7473007" y="5979"/>
            <a:chExt cx="3034531" cy="1820718"/>
          </a:xfrm>
          <a:scene3d>
            <a:camera prst="orthographicFront"/>
            <a:lightRig rig="threePt" dir="t">
              <a:rot lat="0" lon="0" rev="7500000"/>
            </a:lightRig>
          </a:scene3d>
        </p:grpSpPr>
        <p:sp>
          <p:nvSpPr>
            <p:cNvPr id="17" name="矩形 16"/>
            <p:cNvSpPr/>
            <p:nvPr/>
          </p:nvSpPr>
          <p:spPr>
            <a:xfrm>
              <a:off x="7473007"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8" name="文字方塊 17"/>
            <p:cNvSpPr txBox="1"/>
            <p:nvPr/>
          </p:nvSpPr>
          <p:spPr>
            <a:xfrm>
              <a:off x="7473007"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3. Selecting best way to achieve the goals</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11" name="群組 10"/>
          <p:cNvGrpSpPr/>
          <p:nvPr/>
        </p:nvGrpSpPr>
        <p:grpSpPr>
          <a:xfrm>
            <a:off x="811864" y="4840240"/>
            <a:ext cx="1702736" cy="932699"/>
            <a:chOff x="8061" y="2524640"/>
            <a:chExt cx="3034531" cy="1820718"/>
          </a:xfrm>
          <a:scene3d>
            <a:camera prst="orthographicFront"/>
            <a:lightRig rig="threePt" dir="t">
              <a:rot lat="0" lon="0" rev="7500000"/>
            </a:lightRig>
          </a:scene3d>
        </p:grpSpPr>
        <p:sp>
          <p:nvSpPr>
            <p:cNvPr id="15" name="矩形 14"/>
            <p:cNvSpPr/>
            <p:nvPr/>
          </p:nvSpPr>
          <p:spPr>
            <a:xfrm>
              <a:off x="8061" y="2524640"/>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16" name="文字方塊 15"/>
            <p:cNvSpPr txBox="1"/>
            <p:nvPr/>
          </p:nvSpPr>
          <p:spPr>
            <a:xfrm>
              <a:off x="8061" y="2524640"/>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4. Developing plans to pursue chosen alternative</a:t>
              </a:r>
              <a:endParaRPr kumimoji="0" lang="zh-HK" altLang="en-US"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12" name="群組 11"/>
          <p:cNvGrpSpPr/>
          <p:nvPr/>
        </p:nvGrpSpPr>
        <p:grpSpPr>
          <a:xfrm>
            <a:off x="809236" y="5896244"/>
            <a:ext cx="1705363" cy="868151"/>
            <a:chOff x="3740534" y="2524640"/>
            <a:chExt cx="3034531" cy="1820718"/>
          </a:xfrm>
          <a:scene3d>
            <a:camera prst="orthographicFront"/>
            <a:lightRig rig="threePt" dir="t">
              <a:rot lat="0" lon="0" rev="7500000"/>
            </a:lightRig>
          </a:scene3d>
        </p:grpSpPr>
        <p:sp>
          <p:nvSpPr>
            <p:cNvPr id="13" name="矩形 12"/>
            <p:cNvSpPr/>
            <p:nvPr/>
          </p:nvSpPr>
          <p:spPr>
            <a:xfrm>
              <a:off x="3740534" y="2524640"/>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14" name="文字方塊 13"/>
            <p:cNvSpPr txBox="1"/>
            <p:nvPr/>
          </p:nvSpPr>
          <p:spPr>
            <a:xfrm>
              <a:off x="3740534" y="2524640"/>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5. Putting plans into action</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sp>
        <p:nvSpPr>
          <p:cNvPr id="23" name="內容版面配置區 2"/>
          <p:cNvSpPr txBox="1">
            <a:spLocks/>
          </p:cNvSpPr>
          <p:nvPr/>
        </p:nvSpPr>
        <p:spPr>
          <a:xfrm>
            <a:off x="2622755" y="2700881"/>
            <a:ext cx="9154886" cy="982892"/>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27" name="內容版面配置區 2"/>
          <p:cNvSpPr txBox="1">
            <a:spLocks/>
          </p:cNvSpPr>
          <p:nvPr/>
        </p:nvSpPr>
        <p:spPr>
          <a:xfrm>
            <a:off x="2622755" y="1648266"/>
            <a:ext cx="9154886" cy="982892"/>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28" name="內容版面配置區 2"/>
          <p:cNvSpPr txBox="1">
            <a:spLocks/>
          </p:cNvSpPr>
          <p:nvPr/>
        </p:nvSpPr>
        <p:spPr>
          <a:xfrm>
            <a:off x="2622755" y="3737730"/>
            <a:ext cx="9154886" cy="982892"/>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29" name="內容版面配置區 2"/>
          <p:cNvSpPr txBox="1">
            <a:spLocks/>
          </p:cNvSpPr>
          <p:nvPr/>
        </p:nvSpPr>
        <p:spPr>
          <a:xfrm>
            <a:off x="2622755" y="4774579"/>
            <a:ext cx="9154886" cy="982892"/>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30" name="內容版面配置區 2"/>
          <p:cNvSpPr txBox="1">
            <a:spLocks/>
          </p:cNvSpPr>
          <p:nvPr/>
        </p:nvSpPr>
        <p:spPr>
          <a:xfrm>
            <a:off x="2622755" y="5797269"/>
            <a:ext cx="9154886" cy="982892"/>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32" name="標題 1"/>
          <p:cNvSpPr txBox="1">
            <a:spLocks/>
          </p:cNvSpPr>
          <p:nvPr/>
        </p:nvSpPr>
        <p:spPr>
          <a:xfrm>
            <a:off x="2492829" y="365125"/>
            <a:ext cx="879565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dirty="0">
                <a:latin typeface="Comic Sans MS" panose="030F0702030302020204" pitchFamily="66" charset="0"/>
              </a:rPr>
              <a:t>If you are the HR manager of a company with ten staff and want to introduce flexible work arrangements in office…</a:t>
            </a:r>
          </a:p>
        </p:txBody>
      </p:sp>
      <p:sp>
        <p:nvSpPr>
          <p:cNvPr id="2" name="投影片編號版面配置區 1"/>
          <p:cNvSpPr>
            <a:spLocks noGrp="1"/>
          </p:cNvSpPr>
          <p:nvPr>
            <p:ph type="sldNum" sz="quarter" idx="12"/>
          </p:nvPr>
        </p:nvSpPr>
        <p:spPr>
          <a:xfrm>
            <a:off x="9448800" y="19615"/>
            <a:ext cx="2743200" cy="365125"/>
          </a:xfrm>
        </p:spPr>
        <p:txBody>
          <a:bodyPr/>
          <a:lstStyle/>
          <a:p>
            <a:fld id="{E29555B8-D579-41DF-9E8C-1508DA1EF557}" type="slidenum">
              <a:rPr lang="zh-HK" altLang="en-US" smtClean="0"/>
              <a:pPr/>
              <a:t>18</a:t>
            </a:fld>
            <a:endParaRPr lang="zh-HK" altLang="en-US" dirty="0"/>
          </a:p>
        </p:txBody>
      </p:sp>
      <p:sp>
        <p:nvSpPr>
          <p:cNvPr id="26"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10104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2"/>
          <p:cNvSpPr txBox="1">
            <a:spLocks/>
          </p:cNvSpPr>
          <p:nvPr/>
        </p:nvSpPr>
        <p:spPr>
          <a:xfrm>
            <a:off x="2622755" y="1706454"/>
            <a:ext cx="9154886" cy="846423"/>
          </a:xfrm>
          <a:prstGeom prst="rect">
            <a:avLst/>
          </a:prstGeom>
          <a:solidFill>
            <a:schemeClr val="accent6">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Setting and sharing goals of the new policy with staff, e.g. to reduce annual absenteeism rate to 2% by end of the financial year.</a:t>
            </a:r>
          </a:p>
          <a:p>
            <a:pPr>
              <a:buFont typeface="Courier New" panose="02070309020205020404" pitchFamily="49" charset="0"/>
              <a:buChar char="o"/>
            </a:pPr>
            <a:endParaRPr lang="en-US" sz="1800" dirty="0">
              <a:solidFill>
                <a:schemeClr val="accent4">
                  <a:lumMod val="50000"/>
                </a:schemeClr>
              </a:solidFill>
              <a:latin typeface="Comic Sans MS" panose="030F0702030302020204" pitchFamily="66" charset="0"/>
            </a:endParaRPr>
          </a:p>
          <a:p>
            <a:pPr>
              <a:buFont typeface="Courier New" panose="02070309020205020404" pitchFamily="49" charset="0"/>
              <a:buChar char="o"/>
            </a:pPr>
            <a:endParaRPr lang="en-US" sz="1800" dirty="0">
              <a:solidFill>
                <a:schemeClr val="accent4">
                  <a:lumMod val="50000"/>
                </a:schemeClr>
              </a:solidFill>
              <a:latin typeface="Comic Sans MS" panose="030F0702030302020204" pitchFamily="66" charset="0"/>
            </a:endParaRPr>
          </a:p>
        </p:txBody>
      </p:sp>
      <p:sp>
        <p:nvSpPr>
          <p:cNvPr id="23" name="內容版面配置區 2"/>
          <p:cNvSpPr txBox="1">
            <a:spLocks/>
          </p:cNvSpPr>
          <p:nvPr/>
        </p:nvSpPr>
        <p:spPr>
          <a:xfrm>
            <a:off x="2622755" y="2643175"/>
            <a:ext cx="9154886" cy="1050360"/>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Formulating measures on </a:t>
            </a:r>
            <a:r>
              <a:rPr lang="en-US" sz="1800" dirty="0" err="1">
                <a:solidFill>
                  <a:schemeClr val="accent4">
                    <a:lumMod val="50000"/>
                  </a:schemeClr>
                </a:solidFill>
                <a:latin typeface="Comic Sans MS" panose="030F0702030302020204" pitchFamily="66" charset="0"/>
              </a:rPr>
              <a:t>optimising</a:t>
            </a:r>
            <a:r>
              <a:rPr lang="en-US" sz="1800" dirty="0">
                <a:solidFill>
                  <a:schemeClr val="accent4">
                    <a:lumMod val="50000"/>
                  </a:schemeClr>
                </a:solidFill>
                <a:latin typeface="Comic Sans MS" panose="030F0702030302020204" pitchFamily="66" charset="0"/>
              </a:rPr>
              <a:t> working hour arrangements with staff’s view incorporated, measures including: allow staff to choose their own working time periods to fit their needs, provide shorter workweek (4-day work a week) for staff, allow staff to WFH, allow staff to adopt hybrid work model, etc.</a:t>
            </a:r>
            <a:endParaRPr lang="en-US" sz="1800" dirty="0">
              <a:solidFill>
                <a:schemeClr val="accent2">
                  <a:lumMod val="50000"/>
                </a:schemeClr>
              </a:solidFill>
            </a:endParaRPr>
          </a:p>
        </p:txBody>
      </p:sp>
      <p:sp>
        <p:nvSpPr>
          <p:cNvPr id="24" name="內容版面配置區 2"/>
          <p:cNvSpPr txBox="1">
            <a:spLocks/>
          </p:cNvSpPr>
          <p:nvPr/>
        </p:nvSpPr>
        <p:spPr>
          <a:xfrm>
            <a:off x="2622755" y="3805604"/>
            <a:ext cx="9154886" cy="1012864"/>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Setting guidelines/staff handbook (e.g. time-to-delivery for tasks/availability to respond during business hours) to explain clearly the applicable scope and posts of the selected measures as appropriate, reflecting relevant arrangements in employment contract, etc.</a:t>
            </a:r>
            <a:endParaRPr lang="en-US" sz="1800" dirty="0">
              <a:solidFill>
                <a:schemeClr val="accent2">
                  <a:lumMod val="50000"/>
                </a:schemeClr>
              </a:solidFill>
            </a:endParaRPr>
          </a:p>
        </p:txBody>
      </p:sp>
      <p:sp>
        <p:nvSpPr>
          <p:cNvPr id="25" name="內容版面配置區 2"/>
          <p:cNvSpPr txBox="1">
            <a:spLocks/>
          </p:cNvSpPr>
          <p:nvPr/>
        </p:nvSpPr>
        <p:spPr>
          <a:xfrm>
            <a:off x="2622755" y="4893908"/>
            <a:ext cx="9154886" cy="922575"/>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Communicating and explaining the measures to staff</a:t>
            </a:r>
          </a:p>
          <a:p>
            <a:pPr>
              <a:lnSpc>
                <a:spcPct val="100000"/>
              </a:lnSpc>
              <a:spcBef>
                <a:spcPts val="0"/>
              </a:spcBef>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Reviewing the measures regularly </a:t>
            </a:r>
          </a:p>
          <a:p>
            <a:pPr>
              <a:lnSpc>
                <a:spcPct val="100000"/>
              </a:lnSpc>
              <a:spcBef>
                <a:spcPts val="0"/>
              </a:spcBef>
              <a:buFont typeface="Courier New" panose="02070309020205020404" pitchFamily="49" charset="0"/>
              <a:buChar char="o"/>
            </a:pPr>
            <a:endParaRPr lang="en-US" sz="1800" dirty="0">
              <a:solidFill>
                <a:schemeClr val="accent2">
                  <a:lumMod val="50000"/>
                </a:schemeClr>
              </a:solidFill>
            </a:endParaRPr>
          </a:p>
        </p:txBody>
      </p:sp>
      <p:sp>
        <p:nvSpPr>
          <p:cNvPr id="26" name="內容版面配置區 2"/>
          <p:cNvSpPr txBox="1">
            <a:spLocks/>
          </p:cNvSpPr>
          <p:nvPr/>
        </p:nvSpPr>
        <p:spPr>
          <a:xfrm>
            <a:off x="2622755" y="5880625"/>
            <a:ext cx="9154886" cy="894655"/>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Tracking the monthly absenteeism rate until the end of the financial year</a:t>
            </a:r>
          </a:p>
          <a:p>
            <a:pPr>
              <a:lnSpc>
                <a:spcPct val="100000"/>
              </a:lnSpc>
              <a:spcBef>
                <a:spcPts val="0"/>
              </a:spcBef>
              <a:buFont typeface="Courier New" panose="02070309020205020404" pitchFamily="49" charset="0"/>
              <a:buChar char="o"/>
            </a:pPr>
            <a:r>
              <a:rPr lang="en-US" sz="1800" dirty="0">
                <a:solidFill>
                  <a:schemeClr val="accent4">
                    <a:lumMod val="50000"/>
                  </a:schemeClr>
                </a:solidFill>
                <a:latin typeface="Comic Sans MS" panose="030F0702030302020204" pitchFamily="66" charset="0"/>
              </a:rPr>
              <a:t>Reviewing the measures regularly for improvement</a:t>
            </a:r>
          </a:p>
          <a:p>
            <a:pPr>
              <a:lnSpc>
                <a:spcPct val="100000"/>
              </a:lnSpc>
              <a:spcBef>
                <a:spcPts val="0"/>
              </a:spcBef>
              <a:buFont typeface="Courier New" panose="02070309020205020404" pitchFamily="49" charset="0"/>
              <a:buChar char="o"/>
            </a:pPr>
            <a:endParaRPr lang="en-US" sz="1800" dirty="0">
              <a:solidFill>
                <a:schemeClr val="accent2">
                  <a:lumMod val="50000"/>
                </a:schemeClr>
              </a:solidFill>
            </a:endParaRPr>
          </a:p>
        </p:txBody>
      </p:sp>
      <p:grpSp>
        <p:nvGrpSpPr>
          <p:cNvPr id="45" name="群組 44"/>
          <p:cNvGrpSpPr/>
          <p:nvPr/>
        </p:nvGrpSpPr>
        <p:grpSpPr>
          <a:xfrm>
            <a:off x="805542" y="1648266"/>
            <a:ext cx="1674661" cy="969381"/>
            <a:chOff x="8061" y="5979"/>
            <a:chExt cx="3034531" cy="1820718"/>
          </a:xfrm>
          <a:scene3d>
            <a:camera prst="orthographicFront"/>
            <a:lightRig rig="threePt" dir="t">
              <a:rot lat="0" lon="0" rev="7500000"/>
            </a:lightRig>
          </a:scene3d>
        </p:grpSpPr>
        <p:sp>
          <p:nvSpPr>
            <p:cNvPr id="46" name="矩形 45"/>
            <p:cNvSpPr/>
            <p:nvPr/>
          </p:nvSpPr>
          <p:spPr>
            <a:xfrm>
              <a:off x="8061"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7" name="文字方塊 46"/>
            <p:cNvSpPr txBox="1"/>
            <p:nvPr/>
          </p:nvSpPr>
          <p:spPr>
            <a:xfrm>
              <a:off x="8061"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1. Setting company goals</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48" name="群組 47"/>
          <p:cNvGrpSpPr/>
          <p:nvPr/>
        </p:nvGrpSpPr>
        <p:grpSpPr>
          <a:xfrm>
            <a:off x="809237" y="2716647"/>
            <a:ext cx="1673591" cy="982892"/>
            <a:chOff x="3740534" y="5979"/>
            <a:chExt cx="3034531" cy="1820718"/>
          </a:xfrm>
          <a:scene3d>
            <a:camera prst="orthographicFront"/>
            <a:lightRig rig="threePt" dir="t">
              <a:rot lat="0" lon="0" rev="7500000"/>
            </a:lightRig>
          </a:scene3d>
        </p:grpSpPr>
        <p:sp>
          <p:nvSpPr>
            <p:cNvPr id="49" name="矩形 48"/>
            <p:cNvSpPr/>
            <p:nvPr/>
          </p:nvSpPr>
          <p:spPr>
            <a:xfrm>
              <a:off x="3740534"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50" name="文字方塊 49"/>
            <p:cNvSpPr txBox="1"/>
            <p:nvPr/>
          </p:nvSpPr>
          <p:spPr>
            <a:xfrm>
              <a:off x="3740534"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2. Listing alternative ways of achieving the goals</a:t>
              </a:r>
              <a:endParaRPr kumimoji="0" lang="zh-HK" altLang="en-US"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51" name="群組 50"/>
          <p:cNvGrpSpPr/>
          <p:nvPr/>
        </p:nvGrpSpPr>
        <p:grpSpPr>
          <a:xfrm>
            <a:off x="811864" y="3811386"/>
            <a:ext cx="1702736" cy="895375"/>
            <a:chOff x="7473007" y="5979"/>
            <a:chExt cx="3034531" cy="1820718"/>
          </a:xfrm>
          <a:scene3d>
            <a:camera prst="orthographicFront"/>
            <a:lightRig rig="threePt" dir="t">
              <a:rot lat="0" lon="0" rev="7500000"/>
            </a:lightRig>
          </a:scene3d>
        </p:grpSpPr>
        <p:sp>
          <p:nvSpPr>
            <p:cNvPr id="52" name="矩形 51"/>
            <p:cNvSpPr/>
            <p:nvPr/>
          </p:nvSpPr>
          <p:spPr>
            <a:xfrm>
              <a:off x="7473007"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53" name="文字方塊 52"/>
            <p:cNvSpPr txBox="1"/>
            <p:nvPr/>
          </p:nvSpPr>
          <p:spPr>
            <a:xfrm>
              <a:off x="7473007"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3. Selecting best way to achieve the goals</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54" name="群組 53"/>
          <p:cNvGrpSpPr/>
          <p:nvPr/>
        </p:nvGrpSpPr>
        <p:grpSpPr>
          <a:xfrm>
            <a:off x="811864" y="4840240"/>
            <a:ext cx="1702736" cy="932699"/>
            <a:chOff x="8061" y="2524640"/>
            <a:chExt cx="3034531" cy="1820718"/>
          </a:xfrm>
          <a:scene3d>
            <a:camera prst="orthographicFront"/>
            <a:lightRig rig="threePt" dir="t">
              <a:rot lat="0" lon="0" rev="7500000"/>
            </a:lightRig>
          </a:scene3d>
        </p:grpSpPr>
        <p:sp>
          <p:nvSpPr>
            <p:cNvPr id="55" name="矩形 54"/>
            <p:cNvSpPr/>
            <p:nvPr/>
          </p:nvSpPr>
          <p:spPr>
            <a:xfrm>
              <a:off x="8061" y="2524640"/>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56" name="文字方塊 55"/>
            <p:cNvSpPr txBox="1"/>
            <p:nvPr/>
          </p:nvSpPr>
          <p:spPr>
            <a:xfrm>
              <a:off x="8061" y="2524640"/>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4. Developing plans to pursue chosen alternative</a:t>
              </a:r>
              <a:endParaRPr kumimoji="0" lang="zh-HK" altLang="en-US" sz="14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57" name="群組 56"/>
          <p:cNvGrpSpPr/>
          <p:nvPr/>
        </p:nvGrpSpPr>
        <p:grpSpPr>
          <a:xfrm>
            <a:off x="809236" y="5896244"/>
            <a:ext cx="1705363" cy="868151"/>
            <a:chOff x="3740534" y="2524640"/>
            <a:chExt cx="3034531" cy="1820718"/>
          </a:xfrm>
          <a:scene3d>
            <a:camera prst="orthographicFront"/>
            <a:lightRig rig="threePt" dir="t">
              <a:rot lat="0" lon="0" rev="7500000"/>
            </a:lightRig>
          </a:scene3d>
        </p:grpSpPr>
        <p:sp>
          <p:nvSpPr>
            <p:cNvPr id="58" name="矩形 57"/>
            <p:cNvSpPr/>
            <p:nvPr/>
          </p:nvSpPr>
          <p:spPr>
            <a:xfrm>
              <a:off x="3740534" y="2524640"/>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59" name="文字方塊 58"/>
            <p:cNvSpPr txBox="1"/>
            <p:nvPr/>
          </p:nvSpPr>
          <p:spPr>
            <a:xfrm>
              <a:off x="3740534" y="2524640"/>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5. Putting plans into action</a:t>
              </a:r>
              <a:endParaRPr kumimoji="0" lang="zh-HK" altLang="en-US" sz="16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sp>
        <p:nvSpPr>
          <p:cNvPr id="27" name="標題 1"/>
          <p:cNvSpPr txBox="1">
            <a:spLocks/>
          </p:cNvSpPr>
          <p:nvPr/>
        </p:nvSpPr>
        <p:spPr>
          <a:xfrm>
            <a:off x="2492829" y="365125"/>
            <a:ext cx="879565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dirty="0">
                <a:latin typeface="Comic Sans MS" panose="030F0702030302020204" pitchFamily="66" charset="0"/>
              </a:rPr>
              <a:t>If you are the HR manager of a company with ten staff and want to introduce flexible work arrangements in office…</a:t>
            </a:r>
          </a:p>
        </p:txBody>
      </p:sp>
      <p:pic>
        <p:nvPicPr>
          <p:cNvPr id="29" name="圖片 28"/>
          <p:cNvPicPr>
            <a:picLocks noChangeAspect="1"/>
          </p:cNvPicPr>
          <p:nvPr/>
        </p:nvPicPr>
        <p:blipFill rotWithShape="1">
          <a:blip r:embed="rId3"/>
          <a:srcRect l="26983" r="66112" b="84698"/>
          <a:stretch/>
        </p:blipFill>
        <p:spPr>
          <a:xfrm>
            <a:off x="805542" y="104102"/>
            <a:ext cx="1169504" cy="1410685"/>
          </a:xfrm>
          <a:prstGeom prst="rect">
            <a:avLst/>
          </a:prstGeom>
          <a:ln>
            <a:noFill/>
          </a:ln>
          <a:effectLst>
            <a:outerShdw blurRad="190500" algn="tl" rotWithShape="0">
              <a:srgbClr val="000000">
                <a:alpha val="70000"/>
              </a:srgbClr>
            </a:outerShdw>
          </a:effectLst>
        </p:spPr>
      </p:pic>
      <p:sp>
        <p:nvSpPr>
          <p:cNvPr id="2" name="投影片編號版面配置區 1"/>
          <p:cNvSpPr>
            <a:spLocks noGrp="1"/>
          </p:cNvSpPr>
          <p:nvPr>
            <p:ph type="sldNum" sz="quarter" idx="12"/>
          </p:nvPr>
        </p:nvSpPr>
        <p:spPr>
          <a:xfrm>
            <a:off x="9448800" y="0"/>
            <a:ext cx="2743200" cy="365125"/>
          </a:xfrm>
        </p:spPr>
        <p:txBody>
          <a:bodyPr/>
          <a:lstStyle/>
          <a:p>
            <a:fld id="{E29555B8-D579-41DF-9E8C-1508DA1EF557}" type="slidenum">
              <a:rPr lang="zh-HK" altLang="en-US" smtClean="0"/>
              <a:pPr/>
              <a:t>19</a:t>
            </a:fld>
            <a:endParaRPr lang="zh-HK" altLang="en-US" dirty="0"/>
          </a:p>
        </p:txBody>
      </p:sp>
      <p:sp>
        <p:nvSpPr>
          <p:cNvPr id="30"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319133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006087872"/>
              </p:ext>
            </p:extLst>
          </p:nvPr>
        </p:nvGraphicFramePr>
        <p:xfrm>
          <a:off x="599089" y="513758"/>
          <a:ext cx="10988565" cy="5229948"/>
        </p:xfrm>
        <a:graphic>
          <a:graphicData uri="http://schemas.openxmlformats.org/drawingml/2006/table">
            <a:tbl>
              <a:tblPr firstRow="1" firstCol="1" bandRow="1"/>
              <a:tblGrid>
                <a:gridCol w="2526076">
                  <a:extLst>
                    <a:ext uri="{9D8B030D-6E8A-4147-A177-3AD203B41FA5}">
                      <a16:colId xmlns:a16="http://schemas.microsoft.com/office/drawing/2014/main" val="2413188509"/>
                    </a:ext>
                  </a:extLst>
                </a:gridCol>
                <a:gridCol w="8462489">
                  <a:extLst>
                    <a:ext uri="{9D8B030D-6E8A-4147-A177-3AD203B41FA5}">
                      <a16:colId xmlns:a16="http://schemas.microsoft.com/office/drawing/2014/main" val="2306795831"/>
                    </a:ext>
                  </a:extLst>
                </a:gridCol>
              </a:tblGrid>
              <a:tr h="688428">
                <a:tc>
                  <a:txBody>
                    <a:bodyPr/>
                    <a:lstStyle/>
                    <a:p>
                      <a:pPr>
                        <a:spcAft>
                          <a:spcPts val="0"/>
                        </a:spcAft>
                      </a:pPr>
                      <a:r>
                        <a:rPr lang="en-US" sz="2000" b="1" kern="100">
                          <a:effectLst/>
                          <a:latin typeface="+mn-lt"/>
                          <a:ea typeface="PMingLiU" panose="02020500000000000000" pitchFamily="18" charset="-120"/>
                          <a:cs typeface="Times New Roman" panose="02020603050405020304" pitchFamily="18" charset="0"/>
                        </a:rPr>
                        <a:t>Activity:</a:t>
                      </a:r>
                      <a:endParaRPr lang="en-US" sz="2000" kern="10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a:spcAft>
                          <a:spcPts val="0"/>
                        </a:spcAft>
                      </a:pPr>
                      <a:r>
                        <a:rPr lang="en-US" sz="2000" kern="100" dirty="0">
                          <a:effectLst/>
                          <a:latin typeface="+mn-lt"/>
                          <a:ea typeface="PMingLiU" panose="02020500000000000000" pitchFamily="18" charset="-120"/>
                          <a:cs typeface="Times New Roman" panose="02020603050405020304" pitchFamily="18" charset="0"/>
                        </a:rPr>
                        <a:t>“Reading to Learn” Classroom Discussion</a:t>
                      </a:r>
                    </a:p>
                    <a:p>
                      <a:pPr>
                        <a:spcAft>
                          <a:spcPts val="0"/>
                        </a:spcAft>
                        <a:tabLst>
                          <a:tab pos="482600" algn="l"/>
                        </a:tabLst>
                      </a:pP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1034319146"/>
                  </a:ext>
                </a:extLst>
              </a:tr>
              <a:tr h="2065283">
                <a:tc>
                  <a:txBody>
                    <a:bodyPr/>
                    <a:lstStyle/>
                    <a:p>
                      <a:pPr>
                        <a:spcAft>
                          <a:spcPts val="0"/>
                        </a:spcAft>
                      </a:pPr>
                      <a:r>
                        <a:rPr lang="en-US" sz="2000" b="1" kern="100">
                          <a:effectLst/>
                          <a:latin typeface="+mn-lt"/>
                          <a:ea typeface="PMingLiU" panose="02020500000000000000" pitchFamily="18" charset="-120"/>
                          <a:cs typeface="Times New Roman" panose="02020603050405020304" pitchFamily="18" charset="0"/>
                        </a:rPr>
                        <a:t>Title, Brief &amp; Source of the Reading Material:</a:t>
                      </a:r>
                      <a:endParaRPr lang="en-US" sz="2000" kern="10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algn="l"/>
                      <a:r>
                        <a:rPr lang="en-US" sz="2000" b="1" u="none" kern="100" dirty="0">
                          <a:solidFill>
                            <a:srgbClr val="0000FF"/>
                          </a:solidFill>
                          <a:effectLst/>
                          <a:latin typeface="+mn-lt"/>
                          <a:ea typeface="PMingLiU" panose="02020500000000000000" pitchFamily="18" charset="-120"/>
                          <a:cs typeface="Times New Roman" panose="02020603050405020304" pitchFamily="18" charset="0"/>
                        </a:rPr>
                        <a:t>Flexible Work Arrangements – Win-win for Employers and Employees</a:t>
                      </a:r>
                    </a:p>
                    <a:p>
                      <a:pPr algn="l"/>
                      <a:endParaRPr lang="en-US" sz="2000" b="1" i="0" dirty="0">
                        <a:solidFill>
                          <a:srgbClr val="8B5AD9"/>
                        </a:solidFill>
                        <a:effectLst/>
                        <a:latin typeface="+mn-lt"/>
                      </a:endParaRPr>
                    </a:p>
                    <a:p>
                      <a:pPr algn="just"/>
                      <a:r>
                        <a:rPr lang="en-US" sz="2000" i="1" dirty="0"/>
                        <a:t>“…(</a:t>
                      </a:r>
                      <a:r>
                        <a:rPr lang="en-US" altLang="zh-TW" sz="2000" i="1" dirty="0"/>
                        <a:t>Conclusion) </a:t>
                      </a:r>
                      <a:r>
                        <a:rPr lang="en-US" sz="2000" i="1" dirty="0"/>
                        <a:t>Mutual trust between employers and employees is the key to effective flexible work arrangements. While employers fully trust their employees, employees in return commit to their work whole-heartedly…In this ever changing society, new modes of flexible work arrangements may emerge in the future. Apart from mutual trust, employers and employees should be open-minded in face of changes. Employers should put themselves in employees’ shoes when considering whether to adopt new measures</a:t>
                      </a:r>
                      <a:r>
                        <a:rPr lang="en-US" sz="2000" dirty="0"/>
                        <a:t>…”</a:t>
                      </a:r>
                      <a:endParaRPr lang="en-US" sz="2000" b="1" i="0" dirty="0">
                        <a:solidFill>
                          <a:srgbClr val="8B5AD9"/>
                        </a:solidFill>
                        <a:effectLst/>
                        <a:latin typeface="+mn-lt"/>
                      </a:endParaRPr>
                    </a:p>
                    <a:p>
                      <a:pPr algn="l"/>
                      <a:endParaRPr lang="en-US" sz="2000" b="1" i="0" dirty="0">
                        <a:solidFill>
                          <a:srgbClr val="8B5AD9"/>
                        </a:solidFill>
                        <a:effectLst/>
                        <a:latin typeface="+mn-lt"/>
                      </a:endParaRPr>
                    </a:p>
                    <a:p>
                      <a:pPr algn="just">
                        <a:spcAft>
                          <a:spcPts val="0"/>
                        </a:spcAft>
                      </a:pPr>
                      <a:r>
                        <a:rPr lang="en-US" sz="2000" b="0" i="0" u="sng" dirty="0">
                          <a:solidFill>
                            <a:srgbClr val="333333"/>
                          </a:solidFill>
                          <a:effectLst/>
                          <a:latin typeface="+mn-lt"/>
                        </a:rPr>
                        <a:t>Published</a:t>
                      </a:r>
                      <a:r>
                        <a:rPr lang="en-US" sz="2000" b="0" i="0" u="sng" baseline="0" dirty="0">
                          <a:solidFill>
                            <a:srgbClr val="333333"/>
                          </a:solidFill>
                          <a:effectLst/>
                          <a:latin typeface="+mn-lt"/>
                        </a:rPr>
                        <a:t> by the </a:t>
                      </a:r>
                      <a:r>
                        <a:rPr lang="en-US" sz="2000" b="0" i="0" u="sng" dirty="0" err="1">
                          <a:solidFill>
                            <a:srgbClr val="333333"/>
                          </a:solidFill>
                          <a:effectLst/>
                          <a:latin typeface="+mn-lt"/>
                        </a:rPr>
                        <a:t>Labour</a:t>
                      </a:r>
                      <a:r>
                        <a:rPr lang="en-US" sz="2000" b="0" i="0" u="sng" dirty="0">
                          <a:solidFill>
                            <a:srgbClr val="333333"/>
                          </a:solidFill>
                          <a:effectLst/>
                          <a:latin typeface="+mn-lt"/>
                        </a:rPr>
                        <a:t> Department </a:t>
                      </a:r>
                      <a:r>
                        <a:rPr lang="en-US" sz="2000" b="0" i="1" dirty="0">
                          <a:solidFill>
                            <a:srgbClr val="333333"/>
                          </a:solidFill>
                          <a:effectLst/>
                          <a:latin typeface="+mn-lt"/>
                        </a:rPr>
                        <a:t>(accessed in</a:t>
                      </a:r>
                      <a:r>
                        <a:rPr lang="en-US" sz="2000" b="0" i="1" baseline="0" dirty="0">
                          <a:solidFill>
                            <a:srgbClr val="333333"/>
                          </a:solidFill>
                          <a:effectLst/>
                          <a:latin typeface="+mn-lt"/>
                        </a:rPr>
                        <a:t> September 2024</a:t>
                      </a:r>
                      <a:r>
                        <a:rPr lang="en-US" sz="2000" b="0" i="1" dirty="0">
                          <a:solidFill>
                            <a:srgbClr val="333333"/>
                          </a:solidFill>
                          <a:effectLst/>
                          <a:latin typeface="+mn-lt"/>
                        </a:rPr>
                        <a:t>)</a:t>
                      </a:r>
                    </a:p>
                    <a:p>
                      <a:pPr algn="just">
                        <a:spcAft>
                          <a:spcPts val="0"/>
                        </a:spcAft>
                      </a:pPr>
                      <a:endParaRPr lang="en-US" sz="2000" u="sng" kern="100" dirty="0">
                        <a:solidFill>
                          <a:srgbClr val="0000FF"/>
                        </a:solidFill>
                        <a:effectLst/>
                        <a:latin typeface="+mn-lt"/>
                        <a:ea typeface="PMingLiU" panose="02020500000000000000" pitchFamily="18" charset="-120"/>
                        <a:cs typeface="Times New Roman" panose="02020603050405020304" pitchFamily="18" charset="0"/>
                      </a:endParaRPr>
                    </a:p>
                    <a:p>
                      <a:pPr algn="just">
                        <a:spcAft>
                          <a:spcPts val="0"/>
                        </a:spcAft>
                        <a:tabLst>
                          <a:tab pos="446088" algn="l"/>
                        </a:tabLst>
                      </a:pPr>
                      <a:r>
                        <a:rPr lang="en-US" altLang="zh-TW" sz="1800" u="none" kern="100" dirty="0">
                          <a:solidFill>
                            <a:srgbClr val="0000FF"/>
                          </a:solidFill>
                          <a:effectLst/>
                          <a:latin typeface="+mn-lt"/>
                          <a:ea typeface="PMingLiU" panose="02020500000000000000" pitchFamily="18" charset="-120"/>
                          <a:cs typeface="Times New Roman" panose="02020603050405020304" pitchFamily="18" charset="0"/>
                        </a:rPr>
                        <a:t>Link</a:t>
                      </a:r>
                      <a:r>
                        <a:rPr lang="en-US" sz="1800" u="none" kern="100" dirty="0">
                          <a:solidFill>
                            <a:srgbClr val="0000FF"/>
                          </a:solidFill>
                          <a:effectLst/>
                          <a:latin typeface="+mn-lt"/>
                          <a:ea typeface="PMingLiU" panose="02020500000000000000" pitchFamily="18" charset="-120"/>
                          <a:cs typeface="Times New Roman" panose="02020603050405020304" pitchFamily="18" charset="0"/>
                        </a:rPr>
                        <a:t>:	</a:t>
                      </a:r>
                      <a:r>
                        <a:rPr lang="en-US" sz="1800" u="none" kern="100" dirty="0">
                          <a:solidFill>
                            <a:srgbClr val="0000FF"/>
                          </a:solidFill>
                          <a:effectLst/>
                          <a:latin typeface="+mn-lt"/>
                          <a:ea typeface="PMingLiU" panose="02020500000000000000" pitchFamily="18" charset="-120"/>
                          <a:cs typeface="Times New Roman" panose="02020603050405020304" pitchFamily="18" charset="0"/>
                          <a:hlinkClick r:id="rId3"/>
                        </a:rPr>
                        <a:t>https://www.labour.gov.hk/eng/public/wcp/FlexibleWork.pdf</a:t>
                      </a:r>
                      <a:endParaRPr lang="en-US" sz="1800" u="none" kern="100" dirty="0">
                        <a:solidFill>
                          <a:srgbClr val="0000FF"/>
                        </a:solidFill>
                        <a:effectLst/>
                        <a:latin typeface="+mn-lt"/>
                        <a:ea typeface="PMingLiU" panose="02020500000000000000" pitchFamily="18" charset="-120"/>
                        <a:cs typeface="Times New Roman" panose="02020603050405020304" pitchFamily="18" charset="0"/>
                      </a:endParaRPr>
                    </a:p>
                    <a:p>
                      <a:pPr algn="just">
                        <a:spcAft>
                          <a:spcPts val="0"/>
                        </a:spcAft>
                        <a:tabLst>
                          <a:tab pos="446088" algn="l"/>
                        </a:tabLst>
                      </a:pPr>
                      <a:endParaRPr lang="en-US" sz="2000" u="none" kern="100" dirty="0">
                        <a:effectLst/>
                        <a:latin typeface="+mn-lt"/>
                        <a:ea typeface="PMingLiU" panose="02020500000000000000" pitchFamily="18" charset="-120"/>
                        <a:cs typeface="Times New Roman" panose="02020603050405020304" pitchFamily="18" charset="0"/>
                      </a:endParaRPr>
                    </a:p>
                    <a:p>
                      <a:pPr>
                        <a:spcAft>
                          <a:spcPts val="0"/>
                        </a:spcAft>
                      </a:pP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1168018705"/>
                  </a:ext>
                </a:extLst>
              </a:tr>
            </a:tbl>
          </a:graphicData>
        </a:graphic>
      </p:graphicFrame>
      <p:sp>
        <p:nvSpPr>
          <p:cNvPr id="2" name="投影片編號版面配置區 1"/>
          <p:cNvSpPr>
            <a:spLocks noGrp="1"/>
          </p:cNvSpPr>
          <p:nvPr>
            <p:ph type="sldNum" sz="quarter" idx="12"/>
          </p:nvPr>
        </p:nvSpPr>
        <p:spPr>
          <a:xfrm>
            <a:off x="9448800" y="0"/>
            <a:ext cx="2743200" cy="365125"/>
          </a:xfrm>
        </p:spPr>
        <p:txBody>
          <a:bodyPr/>
          <a:lstStyle/>
          <a:p>
            <a:fld id="{9867C87F-FA7B-4FDE-B07F-66F21F0206CF}" type="slidenum">
              <a:rPr lang="en-US" smtClean="0"/>
              <a:t>2</a:t>
            </a:fld>
            <a:endParaRPr lang="en-US" dirty="0"/>
          </a:p>
        </p:txBody>
      </p:sp>
      <p:sp>
        <p:nvSpPr>
          <p:cNvPr id="5"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022362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p:cNvPicPr/>
          <p:nvPr/>
        </p:nvPicPr>
        <p:blipFill rotWithShape="1">
          <a:blip r:embed="rId3"/>
          <a:srcRect l="39707" t="39644" r="38715" b="24887"/>
          <a:stretch/>
        </p:blipFill>
        <p:spPr bwMode="auto">
          <a:xfrm>
            <a:off x="946354" y="384740"/>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27" name="內容版面配置區 2"/>
          <p:cNvSpPr txBox="1">
            <a:spLocks/>
          </p:cNvSpPr>
          <p:nvPr/>
        </p:nvSpPr>
        <p:spPr>
          <a:xfrm>
            <a:off x="2622755" y="1648266"/>
            <a:ext cx="9154886" cy="1497705"/>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28" name="內容版面配置區 2"/>
          <p:cNvSpPr txBox="1">
            <a:spLocks/>
          </p:cNvSpPr>
          <p:nvPr/>
        </p:nvSpPr>
        <p:spPr>
          <a:xfrm>
            <a:off x="2622755" y="3470396"/>
            <a:ext cx="9154886" cy="1504375"/>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30" name="內容版面配置區 2"/>
          <p:cNvSpPr txBox="1">
            <a:spLocks/>
          </p:cNvSpPr>
          <p:nvPr/>
        </p:nvSpPr>
        <p:spPr>
          <a:xfrm>
            <a:off x="2622755" y="5218949"/>
            <a:ext cx="9154886" cy="1366905"/>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32" name="標題 1"/>
          <p:cNvSpPr txBox="1">
            <a:spLocks/>
          </p:cNvSpPr>
          <p:nvPr/>
        </p:nvSpPr>
        <p:spPr>
          <a:xfrm>
            <a:off x="2492829" y="365125"/>
            <a:ext cx="928481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just"/>
            <a:r>
              <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rPr>
              <a:t>With reference to other management functions, what challenges</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will you (a</a:t>
            </a:r>
            <a:r>
              <a:rPr lang="en-US" sz="2800" dirty="0">
                <a:solidFill>
                  <a:prstClr val="black"/>
                </a:solidFill>
                <a:latin typeface="Comic Sans MS" panose="030F0702030302020204" pitchFamily="66" charset="0"/>
              </a:rPr>
              <a:t>s the HR manager)</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face</a:t>
            </a:r>
            <a:r>
              <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rPr>
              <a:t> when launching</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the </a:t>
            </a:r>
            <a:r>
              <a:rPr lang="en-US" sz="3000" dirty="0">
                <a:solidFill>
                  <a:prstClr val="black"/>
                </a:solidFill>
                <a:latin typeface="Comic Sans MS" panose="030F0702030302020204" pitchFamily="66" charset="0"/>
                <a:ea typeface="+mn-ea"/>
                <a:cs typeface="+mn-cs"/>
              </a:rPr>
              <a:t>flexible work arrangements</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in office</a:t>
            </a:r>
            <a:r>
              <a:rPr lang="en-US" sz="2800" dirty="0">
                <a:solidFill>
                  <a:prstClr val="black"/>
                </a:solidFill>
                <a:latin typeface="Comic Sans MS" panose="030F0702030302020204" pitchFamily="66" charset="0"/>
              </a:rPr>
              <a:t>…</a:t>
            </a:r>
            <a:endPar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endParaRPr>
          </a:p>
        </p:txBody>
      </p:sp>
      <p:grpSp>
        <p:nvGrpSpPr>
          <p:cNvPr id="24" name="群組 23"/>
          <p:cNvGrpSpPr/>
          <p:nvPr/>
        </p:nvGrpSpPr>
        <p:grpSpPr>
          <a:xfrm>
            <a:off x="805542" y="1648266"/>
            <a:ext cx="1674661" cy="969381"/>
            <a:chOff x="8061" y="5979"/>
            <a:chExt cx="3034531" cy="1820718"/>
          </a:xfrm>
          <a:scene3d>
            <a:camera prst="orthographicFront"/>
            <a:lightRig rig="threePt" dir="t">
              <a:rot lat="0" lon="0" rev="7500000"/>
            </a:lightRig>
          </a:scene3d>
        </p:grpSpPr>
        <p:sp>
          <p:nvSpPr>
            <p:cNvPr id="25" name="矩形 24"/>
            <p:cNvSpPr/>
            <p:nvPr/>
          </p:nvSpPr>
          <p:spPr>
            <a:xfrm>
              <a:off x="8061"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文字方塊 25"/>
            <p:cNvSpPr txBox="1"/>
            <p:nvPr/>
          </p:nvSpPr>
          <p:spPr>
            <a:xfrm>
              <a:off x="8061"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err="1">
                  <a:ln>
                    <a:noFill/>
                  </a:ln>
                  <a:solidFill>
                    <a:prstClr val="white"/>
                  </a:solidFill>
                  <a:effectLst/>
                  <a:uLnTx/>
                  <a:uFillTx/>
                  <a:latin typeface="Calibri" panose="020F0502020204030204"/>
                  <a:ea typeface="新細明體" panose="02020500000000000000" pitchFamily="18" charset="-120"/>
                  <a:cs typeface="+mn-cs"/>
                </a:rPr>
                <a:t>Organising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31" name="群組 30"/>
          <p:cNvGrpSpPr/>
          <p:nvPr/>
        </p:nvGrpSpPr>
        <p:grpSpPr>
          <a:xfrm>
            <a:off x="806612" y="3492168"/>
            <a:ext cx="1673591" cy="982892"/>
            <a:chOff x="3740534" y="5979"/>
            <a:chExt cx="3034531" cy="1820718"/>
          </a:xfrm>
          <a:scene3d>
            <a:camera prst="orthographicFront"/>
            <a:lightRig rig="threePt" dir="t">
              <a:rot lat="0" lon="0" rev="7500000"/>
            </a:lightRig>
          </a:scene3d>
        </p:grpSpPr>
        <p:sp>
          <p:nvSpPr>
            <p:cNvPr id="33" name="矩形 32"/>
            <p:cNvSpPr/>
            <p:nvPr/>
          </p:nvSpPr>
          <p:spPr>
            <a:xfrm>
              <a:off x="3740534"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4" name="文字方塊 33"/>
            <p:cNvSpPr txBox="1"/>
            <p:nvPr/>
          </p:nvSpPr>
          <p:spPr>
            <a:xfrm>
              <a:off x="3740534"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Leading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35" name="群組 34"/>
          <p:cNvGrpSpPr/>
          <p:nvPr/>
        </p:nvGrpSpPr>
        <p:grpSpPr>
          <a:xfrm>
            <a:off x="790093" y="5240721"/>
            <a:ext cx="1702736" cy="895375"/>
            <a:chOff x="7473007" y="5979"/>
            <a:chExt cx="3034531" cy="1820718"/>
          </a:xfrm>
          <a:scene3d>
            <a:camera prst="orthographicFront"/>
            <a:lightRig rig="threePt" dir="t">
              <a:rot lat="0" lon="0" rev="7500000"/>
            </a:lightRig>
          </a:scene3d>
        </p:grpSpPr>
        <p:sp>
          <p:nvSpPr>
            <p:cNvPr id="36" name="矩形 35"/>
            <p:cNvSpPr/>
            <p:nvPr/>
          </p:nvSpPr>
          <p:spPr>
            <a:xfrm>
              <a:off x="7473007"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37" name="文字方塊 36"/>
            <p:cNvSpPr txBox="1"/>
            <p:nvPr/>
          </p:nvSpPr>
          <p:spPr>
            <a:xfrm>
              <a:off x="7473007"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Controlling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sp>
        <p:nvSpPr>
          <p:cNvPr id="2" name="投影片編號版面配置區 1"/>
          <p:cNvSpPr>
            <a:spLocks noGrp="1"/>
          </p:cNvSpPr>
          <p:nvPr>
            <p:ph type="sldNum" sz="quarter" idx="12"/>
          </p:nvPr>
        </p:nvSpPr>
        <p:spPr>
          <a:xfrm>
            <a:off x="9448800" y="10420"/>
            <a:ext cx="2743200" cy="365125"/>
          </a:xfrm>
        </p:spPr>
        <p:txBody>
          <a:bodyPr/>
          <a:lstStyle/>
          <a:p>
            <a:fld id="{E29555B8-D579-41DF-9E8C-1508DA1EF557}" type="slidenum">
              <a:rPr lang="zh-HK" altLang="en-US" smtClean="0"/>
              <a:pPr/>
              <a:t>20</a:t>
            </a:fld>
            <a:endParaRPr lang="zh-HK" altLang="en-US" dirty="0"/>
          </a:p>
        </p:txBody>
      </p:sp>
      <p:sp>
        <p:nvSpPr>
          <p:cNvPr id="18"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275791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805542" y="1648266"/>
            <a:ext cx="1674661" cy="969381"/>
            <a:chOff x="8061" y="5979"/>
            <a:chExt cx="3034531" cy="1820718"/>
          </a:xfrm>
          <a:scene3d>
            <a:camera prst="orthographicFront"/>
            <a:lightRig rig="threePt" dir="t">
              <a:rot lat="0" lon="0" rev="7500000"/>
            </a:lightRig>
          </a:scene3d>
        </p:grpSpPr>
        <p:sp>
          <p:nvSpPr>
            <p:cNvPr id="21" name="矩形 20"/>
            <p:cNvSpPr/>
            <p:nvPr/>
          </p:nvSpPr>
          <p:spPr>
            <a:xfrm>
              <a:off x="8061"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2" name="文字方塊 21"/>
            <p:cNvSpPr txBox="1"/>
            <p:nvPr/>
          </p:nvSpPr>
          <p:spPr>
            <a:xfrm>
              <a:off x="8061"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err="1">
                  <a:ln>
                    <a:noFill/>
                  </a:ln>
                  <a:solidFill>
                    <a:prstClr val="white"/>
                  </a:solidFill>
                  <a:effectLst/>
                  <a:uLnTx/>
                  <a:uFillTx/>
                  <a:latin typeface="Calibri" panose="020F0502020204030204"/>
                  <a:ea typeface="新細明體" panose="02020500000000000000" pitchFamily="18" charset="-120"/>
                  <a:cs typeface="+mn-cs"/>
                </a:rPr>
                <a:t>Organising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9" name="群組 8"/>
          <p:cNvGrpSpPr/>
          <p:nvPr/>
        </p:nvGrpSpPr>
        <p:grpSpPr>
          <a:xfrm>
            <a:off x="806612" y="3492168"/>
            <a:ext cx="1673591" cy="982892"/>
            <a:chOff x="3740534" y="5979"/>
            <a:chExt cx="3034531" cy="1820718"/>
          </a:xfrm>
          <a:scene3d>
            <a:camera prst="orthographicFront"/>
            <a:lightRig rig="threePt" dir="t">
              <a:rot lat="0" lon="0" rev="7500000"/>
            </a:lightRig>
          </a:scene3d>
        </p:grpSpPr>
        <p:sp>
          <p:nvSpPr>
            <p:cNvPr id="19" name="矩形 18"/>
            <p:cNvSpPr/>
            <p:nvPr/>
          </p:nvSpPr>
          <p:spPr>
            <a:xfrm>
              <a:off x="3740534"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20" name="文字方塊 19"/>
            <p:cNvSpPr txBox="1"/>
            <p:nvPr/>
          </p:nvSpPr>
          <p:spPr>
            <a:xfrm>
              <a:off x="3740534"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Leading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grpSp>
        <p:nvGrpSpPr>
          <p:cNvPr id="10" name="群組 9"/>
          <p:cNvGrpSpPr/>
          <p:nvPr/>
        </p:nvGrpSpPr>
        <p:grpSpPr>
          <a:xfrm>
            <a:off x="790093" y="5240721"/>
            <a:ext cx="1702736" cy="895375"/>
            <a:chOff x="7473007" y="5979"/>
            <a:chExt cx="3034531" cy="1820718"/>
          </a:xfrm>
          <a:scene3d>
            <a:camera prst="orthographicFront"/>
            <a:lightRig rig="threePt" dir="t">
              <a:rot lat="0" lon="0" rev="7500000"/>
            </a:lightRig>
          </a:scene3d>
        </p:grpSpPr>
        <p:sp>
          <p:nvSpPr>
            <p:cNvPr id="17" name="矩形 16"/>
            <p:cNvSpPr/>
            <p:nvPr/>
          </p:nvSpPr>
          <p:spPr>
            <a:xfrm>
              <a:off x="7473007" y="5979"/>
              <a:ext cx="3034531" cy="1820718"/>
            </a:xfrm>
            <a:prstGeom prst="rect">
              <a:avLst/>
            </a:prstGeom>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8" name="文字方塊 17"/>
            <p:cNvSpPr txBox="1"/>
            <p:nvPr/>
          </p:nvSpPr>
          <p:spPr>
            <a:xfrm>
              <a:off x="7473007" y="5979"/>
              <a:ext cx="3034531" cy="182071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Tx/>
                <a:buFontTx/>
                <a:buNone/>
                <a:tabLst/>
                <a:defRPr/>
              </a:pPr>
              <a:r>
                <a:rPr kumimoji="0" lang="en-US" altLang="zh-HK"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Controlling</a:t>
              </a:r>
              <a:endParaRPr kumimoji="0" lang="zh-HK" altLang="en-US" sz="2000" b="0"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grpSp>
      <p:sp>
        <p:nvSpPr>
          <p:cNvPr id="27" name="內容版面配置區 2"/>
          <p:cNvSpPr txBox="1">
            <a:spLocks/>
          </p:cNvSpPr>
          <p:nvPr/>
        </p:nvSpPr>
        <p:spPr>
          <a:xfrm>
            <a:off x="2622755" y="1648266"/>
            <a:ext cx="9154886" cy="1719470"/>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defRPr/>
            </a:pPr>
            <a:r>
              <a:rPr lang="en-US" sz="1800" dirty="0">
                <a:solidFill>
                  <a:srgbClr val="ED7D31">
                    <a:lumMod val="50000"/>
                  </a:srgbClr>
                </a:solidFill>
                <a:latin typeface="Calibri" panose="020F0502020204030204"/>
              </a:rPr>
              <a:t>There may have problems on keeping and tracking all duty rosters of staff accurately</a:t>
            </a: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800" dirty="0">
                <a:solidFill>
                  <a:srgbClr val="ED7D31">
                    <a:lumMod val="50000"/>
                  </a:srgbClr>
                </a:solidFill>
                <a:latin typeface="Calibri" panose="020F0502020204030204"/>
              </a:rPr>
              <a:t>Communication with clients and suppliers, even between team members may be affected as staff have their own work rosters</a:t>
            </a: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More resources on IT facilities and related skills training may be required for supporting the launch of the measures</a:t>
            </a: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800" dirty="0">
                <a:solidFill>
                  <a:srgbClr val="ED7D31">
                    <a:lumMod val="50000"/>
                  </a:srgbClr>
                </a:solidFill>
                <a:latin typeface="Calibri" panose="020F0502020204030204"/>
              </a:rPr>
              <a:t>…</a:t>
            </a: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28" name="內容版面配置區 2"/>
          <p:cNvSpPr txBox="1">
            <a:spLocks/>
          </p:cNvSpPr>
          <p:nvPr/>
        </p:nvSpPr>
        <p:spPr>
          <a:xfrm>
            <a:off x="2622755" y="3448624"/>
            <a:ext cx="9154886" cy="1460833"/>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spcBef>
                <a:spcPts val="0"/>
              </a:spcBef>
              <a:buFont typeface="Courier New" panose="02070309020205020404" pitchFamily="49" charset="0"/>
              <a:buChar char="o"/>
              <a:defRPr/>
            </a:pPr>
            <a:r>
              <a:rPr lang="en-US" sz="1800" dirty="0">
                <a:solidFill>
                  <a:srgbClr val="ED7D31">
                    <a:lumMod val="50000"/>
                  </a:srgbClr>
                </a:solidFill>
                <a:latin typeface="Calibri" panose="020F0502020204030204"/>
              </a:rPr>
              <a:t>The planned measures may not be applicable to managerial grade staff because of their common responsibility of making profit for the </a:t>
            </a:r>
            <a:r>
              <a:rPr lang="en-US" sz="1800" dirty="0">
                <a:solidFill>
                  <a:srgbClr val="ED7D31">
                    <a:lumMod val="50000"/>
                  </a:srgbClr>
                </a:solidFill>
              </a:rPr>
              <a:t>company &amp; carrying out company policy </a:t>
            </a:r>
            <a:endParaRPr lang="en-US" sz="1800" dirty="0">
              <a:solidFill>
                <a:srgbClr val="ED7D31">
                  <a:lumMod val="50000"/>
                </a:srgbClr>
              </a:solidFill>
              <a:latin typeface="Calibri" panose="020F0502020204030204"/>
            </a:endParaRP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800" dirty="0">
                <a:solidFill>
                  <a:srgbClr val="ED7D31">
                    <a:lumMod val="50000"/>
                  </a:srgbClr>
                </a:solidFill>
                <a:latin typeface="Calibri" panose="020F0502020204030204"/>
              </a:rPr>
              <a:t>Additional pressure will be put on HR manager who is expected to be a honest person with work ethics to lead and to be followed</a:t>
            </a: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800" dirty="0">
                <a:solidFill>
                  <a:srgbClr val="ED7D31">
                    <a:lumMod val="50000"/>
                  </a:srgbClr>
                </a:solidFill>
                <a:latin typeface="Calibri" panose="020F0502020204030204"/>
              </a:rPr>
              <a:t>…</a:t>
            </a:r>
          </a:p>
          <a:p>
            <a:pPr marL="228600" marR="0" lvl="0" indent="-22860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30" name="內容版面配置區 2"/>
          <p:cNvSpPr txBox="1">
            <a:spLocks/>
          </p:cNvSpPr>
          <p:nvPr/>
        </p:nvSpPr>
        <p:spPr>
          <a:xfrm>
            <a:off x="2622755" y="5033887"/>
            <a:ext cx="9154886" cy="1747911"/>
          </a:xfrm>
          <a:prstGeom prst="rect">
            <a:avLst/>
          </a:prstGeom>
          <a:solidFill>
            <a:schemeClr val="accent6">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It is </a:t>
            </a:r>
            <a:r>
              <a:rPr kumimoji="0" lang="en-US" sz="1800" b="0" i="0" u="none" strike="noStrike" kern="1200" cap="none" spc="0" normalizeH="0" noProof="0" dirty="0">
                <a:ln>
                  <a:noFill/>
                </a:ln>
                <a:solidFill>
                  <a:srgbClr val="ED7D31">
                    <a:lumMod val="50000"/>
                  </a:srgbClr>
                </a:solidFill>
                <a:effectLst/>
                <a:uLnTx/>
                <a:uFillTx/>
                <a:latin typeface="Calibri" panose="020F0502020204030204"/>
                <a:ea typeface="+mn-ea"/>
                <a:cs typeface="+mn-cs"/>
              </a:rPr>
              <a:t>a challenge when conducting performance appraisal, especially for those WFH staff. It is very </a:t>
            </a:r>
            <a:r>
              <a:rPr lang="en-US" sz="1800" dirty="0">
                <a:solidFill>
                  <a:srgbClr val="ED7D31">
                    <a:lumMod val="50000"/>
                  </a:srgbClr>
                </a:solidFill>
                <a:latin typeface="Calibri" panose="020F0502020204030204"/>
              </a:rPr>
              <a:t>difficult to track</a:t>
            </a:r>
            <a:r>
              <a:rPr kumimoji="0" lang="en-US" sz="1800" b="0" i="0" u="none" strike="noStrike" kern="1200" cap="none" spc="0" normalizeH="0" noProof="0" dirty="0">
                <a:ln>
                  <a:noFill/>
                </a:ln>
                <a:solidFill>
                  <a:srgbClr val="ED7D31">
                    <a:lumMod val="50000"/>
                  </a:srgbClr>
                </a:solidFill>
                <a:effectLst/>
                <a:uLnTx/>
                <a:uFillTx/>
                <a:latin typeface="Calibri" panose="020F0502020204030204"/>
                <a:ea typeface="+mn-ea"/>
                <a:cs typeface="+mn-cs"/>
              </a:rPr>
              <a:t> their productivity or to make judgement based on very limited information</a:t>
            </a:r>
            <a:endParaRPr lang="en-US" sz="1800" dirty="0">
              <a:solidFill>
                <a:srgbClr val="ED7D31">
                  <a:lumMod val="50000"/>
                </a:srgbClr>
              </a:solidFill>
              <a:latin typeface="Calibri" panose="020F0502020204030204"/>
            </a:endParaRPr>
          </a:p>
          <a:p>
            <a:pPr lvl="0">
              <a:lnSpc>
                <a:spcPct val="100000"/>
              </a:lnSpc>
              <a:spcBef>
                <a:spcPts val="0"/>
              </a:spcBef>
              <a:buFont typeface="Courier New" panose="02070309020205020404" pitchFamily="49" charset="0"/>
              <a:buChar char="o"/>
              <a:defRPr/>
            </a:pPr>
            <a:r>
              <a:rPr kumimoji="0" lang="en-US" sz="1800" b="0" i="0" u="none" strike="noStrike" kern="1200" cap="none" spc="0" normalizeH="0" noProof="0" dirty="0">
                <a:ln>
                  <a:noFill/>
                </a:ln>
                <a:solidFill>
                  <a:srgbClr val="ED7D31">
                    <a:lumMod val="50000"/>
                  </a:srgbClr>
                </a:solidFill>
                <a:effectLst/>
                <a:uLnTx/>
                <a:uFillTx/>
                <a:latin typeface="Calibri" panose="020F0502020204030204"/>
                <a:ea typeface="+mn-ea"/>
                <a:cs typeface="+mn-cs"/>
              </a:rPr>
              <a:t>Measurement of performance has to be reviewed to include relevant/new performance indicators, </a:t>
            </a:r>
            <a:r>
              <a:rPr lang="en-US" sz="1800" dirty="0">
                <a:solidFill>
                  <a:srgbClr val="ED7D31">
                    <a:lumMod val="50000"/>
                  </a:srgbClr>
                </a:solidFill>
                <a:latin typeface="Calibri" panose="020F0502020204030204"/>
              </a:rPr>
              <a:t>e.g. time-to-delivery for </a:t>
            </a:r>
            <a:r>
              <a:rPr lang="en-US" sz="1800">
                <a:solidFill>
                  <a:srgbClr val="ED7D31">
                    <a:lumMod val="50000"/>
                  </a:srgbClr>
                </a:solidFill>
                <a:latin typeface="Calibri" panose="020F0502020204030204"/>
              </a:rPr>
              <a:t>tasks, availability </a:t>
            </a:r>
            <a:r>
              <a:rPr lang="en-US" sz="1800" dirty="0">
                <a:solidFill>
                  <a:srgbClr val="ED7D31">
                    <a:lumMod val="50000"/>
                  </a:srgbClr>
                </a:solidFill>
                <a:latin typeface="Calibri" panose="020F0502020204030204"/>
              </a:rPr>
              <a:t>to respond during business hours</a:t>
            </a:r>
            <a:endParaRPr kumimoji="0" lang="en-US" sz="1800" b="0" i="0" u="none" strike="noStrike" kern="1200" cap="none" spc="0" normalizeH="0" noProof="0" dirty="0">
              <a:ln>
                <a:noFill/>
              </a:ln>
              <a:solidFill>
                <a:srgbClr val="ED7D31">
                  <a:lumMod val="50000"/>
                </a:srgbClr>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800" baseline="0" dirty="0">
                <a:solidFill>
                  <a:srgbClr val="ED7D31">
                    <a:lumMod val="50000"/>
                  </a:srgbClr>
                </a:solidFill>
                <a:latin typeface="Calibri" panose="020F0502020204030204"/>
              </a:rPr>
              <a:t>…</a:t>
            </a:r>
            <a:endPar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endParaRPr>
          </a:p>
        </p:txBody>
      </p:sp>
      <p:sp>
        <p:nvSpPr>
          <p:cNvPr id="16" name="標題 1"/>
          <p:cNvSpPr txBox="1">
            <a:spLocks/>
          </p:cNvSpPr>
          <p:nvPr/>
        </p:nvSpPr>
        <p:spPr>
          <a:xfrm>
            <a:off x="2492829" y="365125"/>
            <a:ext cx="928481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just"/>
            <a:r>
              <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rPr>
              <a:t>With reference to other management functions, what challenges</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will you (a</a:t>
            </a:r>
            <a:r>
              <a:rPr lang="en-US" sz="2800" dirty="0">
                <a:solidFill>
                  <a:prstClr val="black"/>
                </a:solidFill>
                <a:latin typeface="Comic Sans MS" panose="030F0702030302020204" pitchFamily="66" charset="0"/>
              </a:rPr>
              <a:t>s the HR manager)</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face</a:t>
            </a:r>
            <a:r>
              <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rPr>
              <a:t> when launching</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the </a:t>
            </a:r>
            <a:r>
              <a:rPr lang="en-US" sz="3000" dirty="0">
                <a:solidFill>
                  <a:prstClr val="black"/>
                </a:solidFill>
                <a:latin typeface="Comic Sans MS" panose="030F0702030302020204" pitchFamily="66" charset="0"/>
                <a:ea typeface="+mn-ea"/>
                <a:cs typeface="+mn-cs"/>
              </a:rPr>
              <a:t>flexible work arrangements</a:t>
            </a:r>
            <a:r>
              <a:rPr kumimoji="0" lang="en-US" sz="2800" b="0" i="0" u="none" strike="noStrike" kern="1200" cap="none" spc="0" normalizeH="0" noProof="0" dirty="0">
                <a:ln>
                  <a:noFill/>
                </a:ln>
                <a:solidFill>
                  <a:prstClr val="black"/>
                </a:solidFill>
                <a:effectLst/>
                <a:uLnTx/>
                <a:uFillTx/>
                <a:latin typeface="Comic Sans MS" panose="030F0702030302020204" pitchFamily="66" charset="0"/>
              </a:rPr>
              <a:t> in office</a:t>
            </a:r>
            <a:r>
              <a:rPr lang="en-US" sz="2800" dirty="0">
                <a:solidFill>
                  <a:prstClr val="black"/>
                </a:solidFill>
                <a:latin typeface="Comic Sans MS" panose="030F0702030302020204" pitchFamily="66" charset="0"/>
              </a:rPr>
              <a:t>…</a:t>
            </a:r>
            <a:endParaRPr kumimoji="0" lang="en-US" sz="2800" b="0" i="0" u="none" strike="noStrike" kern="1200" cap="none" spc="0" normalizeH="0" baseline="0" noProof="0" dirty="0">
              <a:ln>
                <a:noFill/>
              </a:ln>
              <a:solidFill>
                <a:prstClr val="black"/>
              </a:solidFill>
              <a:effectLst/>
              <a:uLnTx/>
              <a:uFillTx/>
              <a:latin typeface="Comic Sans MS" panose="030F0702030302020204" pitchFamily="66" charset="0"/>
            </a:endParaRPr>
          </a:p>
        </p:txBody>
      </p:sp>
      <p:pic>
        <p:nvPicPr>
          <p:cNvPr id="23" name="圖片 22"/>
          <p:cNvPicPr>
            <a:picLocks noChangeAspect="1"/>
          </p:cNvPicPr>
          <p:nvPr/>
        </p:nvPicPr>
        <p:blipFill rotWithShape="1">
          <a:blip r:embed="rId3"/>
          <a:srcRect l="26983" r="66112" b="84698"/>
          <a:stretch/>
        </p:blipFill>
        <p:spPr>
          <a:xfrm>
            <a:off x="805542" y="133718"/>
            <a:ext cx="1169504" cy="1410685"/>
          </a:xfrm>
          <a:prstGeom prst="rect">
            <a:avLst/>
          </a:prstGeom>
          <a:ln>
            <a:noFill/>
          </a:ln>
          <a:effectLst>
            <a:outerShdw blurRad="190500" algn="tl" rotWithShape="0">
              <a:srgbClr val="000000">
                <a:alpha val="70000"/>
              </a:srgbClr>
            </a:outerShdw>
          </a:effectLst>
        </p:spPr>
      </p:pic>
      <p:sp>
        <p:nvSpPr>
          <p:cNvPr id="3" name="投影片編號版面配置區 2"/>
          <p:cNvSpPr>
            <a:spLocks noGrp="1"/>
          </p:cNvSpPr>
          <p:nvPr>
            <p:ph type="sldNum" sz="quarter" idx="12"/>
          </p:nvPr>
        </p:nvSpPr>
        <p:spPr>
          <a:xfrm>
            <a:off x="9448800" y="0"/>
            <a:ext cx="2743200" cy="365125"/>
          </a:xfrm>
        </p:spPr>
        <p:txBody>
          <a:bodyPr/>
          <a:lstStyle/>
          <a:p>
            <a:fld id="{E29555B8-D579-41DF-9E8C-1508DA1EF557}" type="slidenum">
              <a:rPr lang="zh-HK" altLang="en-US" smtClean="0"/>
              <a:pPr/>
              <a:t>21</a:t>
            </a:fld>
            <a:endParaRPr lang="zh-HK" altLang="en-US" dirty="0"/>
          </a:p>
        </p:txBody>
      </p:sp>
      <p:sp>
        <p:nvSpPr>
          <p:cNvPr id="24"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38443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284938824"/>
              </p:ext>
            </p:extLst>
          </p:nvPr>
        </p:nvGraphicFramePr>
        <p:xfrm>
          <a:off x="636104" y="546891"/>
          <a:ext cx="10983081" cy="4572000"/>
        </p:xfrm>
        <a:graphic>
          <a:graphicData uri="http://schemas.openxmlformats.org/drawingml/2006/table">
            <a:tbl>
              <a:tblPr firstRow="1" firstCol="1" bandRow="1"/>
              <a:tblGrid>
                <a:gridCol w="1678778">
                  <a:extLst>
                    <a:ext uri="{9D8B030D-6E8A-4147-A177-3AD203B41FA5}">
                      <a16:colId xmlns:a16="http://schemas.microsoft.com/office/drawing/2014/main" val="2413188509"/>
                    </a:ext>
                  </a:extLst>
                </a:gridCol>
                <a:gridCol w="9304303">
                  <a:extLst>
                    <a:ext uri="{9D8B030D-6E8A-4147-A177-3AD203B41FA5}">
                      <a16:colId xmlns:a16="http://schemas.microsoft.com/office/drawing/2014/main" val="2306795831"/>
                    </a:ext>
                  </a:extLst>
                </a:gridCol>
              </a:tblGrid>
              <a:tr h="1721069">
                <a:tc>
                  <a:txBody>
                    <a:bodyPr/>
                    <a:lstStyle/>
                    <a:p>
                      <a:pPr>
                        <a:spcAft>
                          <a:spcPts val="0"/>
                        </a:spcAft>
                      </a:pPr>
                      <a:r>
                        <a:rPr lang="en-US" sz="2000" b="1" kern="100" dirty="0">
                          <a:effectLst/>
                          <a:latin typeface="+mn-lt"/>
                          <a:ea typeface="PMingLiU" panose="02020500000000000000" pitchFamily="18" charset="-120"/>
                          <a:cs typeface="Times New Roman" panose="02020603050405020304" pitchFamily="18" charset="0"/>
                        </a:rPr>
                        <a:t>Learning Objective:</a:t>
                      </a:r>
                      <a:endParaRPr lang="en-US" sz="2000" kern="100" dirty="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marL="536575" lvl="0" indent="-536575" algn="just">
                        <a:spcAft>
                          <a:spcPts val="0"/>
                        </a:spcAft>
                        <a:buFont typeface="+mj-lt"/>
                        <a:buAutoNum type="arabicParenBoth"/>
                      </a:pPr>
                      <a:r>
                        <a:rPr lang="en-US" sz="2000" kern="100" dirty="0">
                          <a:effectLst/>
                          <a:latin typeface="+mn-lt"/>
                          <a:ea typeface="PMingLiU" panose="02020500000000000000" pitchFamily="18" charset="-120"/>
                          <a:cs typeface="Times New Roman" panose="02020603050405020304" pitchFamily="18" charset="0"/>
                        </a:rPr>
                        <a:t>To consolidate and broaden students’ business knowledge base, as well as raise their interest in business learning; </a:t>
                      </a:r>
                    </a:p>
                    <a:p>
                      <a:pPr marL="536575" lvl="0" indent="-536575" algn="just">
                        <a:spcAft>
                          <a:spcPts val="0"/>
                        </a:spcAft>
                        <a:buFont typeface="+mj-lt"/>
                        <a:buAutoNum type="arabicParenBoth"/>
                      </a:pPr>
                      <a:r>
                        <a:rPr lang="en-US" sz="2000" kern="100" dirty="0">
                          <a:effectLst/>
                          <a:latin typeface="+mn-lt"/>
                          <a:ea typeface="PMingLiU" panose="02020500000000000000" pitchFamily="18" charset="-120"/>
                          <a:cs typeface="Times New Roman" panose="02020603050405020304" pitchFamily="18" charset="0"/>
                        </a:rPr>
                        <a:t>To enhance student</a:t>
                      </a:r>
                      <a:r>
                        <a:rPr lang="en-US" sz="2000" kern="100" baseline="0" dirty="0">
                          <a:effectLst/>
                          <a:latin typeface="+mn-lt"/>
                          <a:ea typeface="PMingLiU" panose="02020500000000000000" pitchFamily="18" charset="-120"/>
                          <a:cs typeface="Times New Roman" panose="02020603050405020304" pitchFamily="18" charset="0"/>
                        </a:rPr>
                        <a:t> understanding on how evolving technology and  emerging working environment affect business; and  </a:t>
                      </a:r>
                      <a:endParaRPr lang="en-US" sz="2000" kern="100" dirty="0">
                        <a:effectLst/>
                        <a:latin typeface="+mn-lt"/>
                        <a:ea typeface="PMingLiU" panose="02020500000000000000" pitchFamily="18" charset="-120"/>
                        <a:cs typeface="Times New Roman" panose="02020603050405020304" pitchFamily="18" charset="0"/>
                      </a:endParaRPr>
                    </a:p>
                    <a:p>
                      <a:pPr marL="536575" lvl="0" indent="-536575" algn="just">
                        <a:spcAft>
                          <a:spcPts val="0"/>
                        </a:spcAft>
                        <a:buFont typeface="+mj-lt"/>
                        <a:buAutoNum type="arabicParenBoth"/>
                      </a:pPr>
                      <a:r>
                        <a:rPr lang="en-US" sz="2000" kern="100" dirty="0">
                          <a:effectLst/>
                          <a:latin typeface="+mn-lt"/>
                          <a:ea typeface="PMingLiU" panose="02020500000000000000" pitchFamily="18" charset="-120"/>
                          <a:cs typeface="Times New Roman" panose="02020603050405020304" pitchFamily="18" charset="0"/>
                        </a:rPr>
                        <a:t>To enhance students’ reading skills on understanding business articles/stories</a:t>
                      </a:r>
                      <a:r>
                        <a:rPr lang="en-US" altLang="zh-TW" sz="2000" kern="100" dirty="0">
                          <a:effectLst/>
                          <a:latin typeface="+mn-lt"/>
                          <a:ea typeface="PMingLiU" panose="02020500000000000000" pitchFamily="18" charset="-120"/>
                          <a:cs typeface="Times New Roman" panose="02020603050405020304" pitchFamily="18" charset="0"/>
                        </a:rPr>
                        <a:t>, etc.</a:t>
                      </a:r>
                      <a:r>
                        <a:rPr lang="en-US" sz="2000" kern="100" dirty="0">
                          <a:effectLst/>
                          <a:latin typeface="+mn-lt"/>
                          <a:ea typeface="PMingLiU" panose="02020500000000000000" pitchFamily="18" charset="-120"/>
                          <a:cs typeface="Times New Roman" panose="02020603050405020304" pitchFamily="18" charset="0"/>
                        </a:rPr>
                        <a:t> and help them make reading a lifelong habit for knowledge enrichment.</a:t>
                      </a:r>
                    </a:p>
                    <a:p>
                      <a:pPr>
                        <a:spcAft>
                          <a:spcPts val="0"/>
                        </a:spcAft>
                      </a:pP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4084422475"/>
                  </a:ext>
                </a:extLst>
              </a:tr>
              <a:tr h="1721069">
                <a:tc>
                  <a:txBody>
                    <a:bodyPr/>
                    <a:lstStyle/>
                    <a:p>
                      <a:pPr>
                        <a:spcAft>
                          <a:spcPts val="0"/>
                        </a:spcAft>
                      </a:pPr>
                      <a:r>
                        <a:rPr lang="en-US" sz="2000" b="1" kern="100">
                          <a:effectLst/>
                          <a:latin typeface="+mn-lt"/>
                          <a:ea typeface="PMingLiU" panose="02020500000000000000" pitchFamily="18" charset="-120"/>
                          <a:cs typeface="Times New Roman" panose="02020603050405020304" pitchFamily="18" charset="0"/>
                        </a:rPr>
                        <a:t>Level:</a:t>
                      </a:r>
                      <a:endParaRPr lang="en-US" sz="2000" kern="10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algn="just">
                        <a:spcAft>
                          <a:spcPts val="0"/>
                        </a:spcAft>
                      </a:pPr>
                      <a:r>
                        <a:rPr lang="en-US" sz="2000" kern="100" dirty="0">
                          <a:effectLst/>
                          <a:latin typeface="+mn-lt"/>
                          <a:ea typeface="PMingLiU" panose="02020500000000000000" pitchFamily="18" charset="-120"/>
                          <a:cs typeface="Times New Roman" panose="02020603050405020304" pitchFamily="18" charset="0"/>
                        </a:rPr>
                        <a:t>S4-6 – </a:t>
                      </a:r>
                    </a:p>
                    <a:p>
                      <a:pPr marL="342900" lvl="0" indent="-342900" algn="just" defTabSz="914400" rtl="0" eaLnBrk="1" latinLnBrk="0" hangingPunct="1">
                        <a:lnSpc>
                          <a:spcPct val="100000"/>
                        </a:lnSpc>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Accounting Strand &gt; Compulsory Part &gt; Module 1(b) – Basics of Management &gt; Management Functions; Key Business Functions</a:t>
                      </a:r>
                    </a:p>
                    <a:p>
                      <a:pPr marL="342900" lvl="0" indent="-342900" algn="just" defTabSz="914400" rtl="0" eaLnBrk="1" latinLnBrk="0" hangingPunct="1">
                        <a:lnSpc>
                          <a:spcPct val="100000"/>
                        </a:lnSpc>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Business Management Strand &gt; Elective Part &gt; Module 3(a) – Introduction to Management &gt; Management Functions</a:t>
                      </a:r>
                      <a:r>
                        <a:rPr lang="en-US" altLang="zh-TW" sz="2000" kern="100" dirty="0">
                          <a:solidFill>
                            <a:schemeClr val="tx1"/>
                          </a:solidFill>
                          <a:effectLst/>
                          <a:latin typeface="+mn-lt"/>
                          <a:ea typeface="PMingLiU" panose="02020500000000000000" pitchFamily="18" charset="-120"/>
                          <a:cs typeface="Times New Roman" panose="02020603050405020304" pitchFamily="18" charset="0"/>
                        </a:rPr>
                        <a:t>;</a:t>
                      </a:r>
                      <a:r>
                        <a:rPr lang="en-US" altLang="zh-TW" sz="2000" kern="100" baseline="0" dirty="0">
                          <a:solidFill>
                            <a:schemeClr val="tx1"/>
                          </a:solidFill>
                          <a:effectLst/>
                          <a:latin typeface="+mn-lt"/>
                          <a:ea typeface="PMingLiU" panose="02020500000000000000" pitchFamily="18" charset="-120"/>
                          <a:cs typeface="Times New Roman" panose="02020603050405020304" pitchFamily="18" charset="0"/>
                        </a:rPr>
                        <a:t> Key </a:t>
                      </a:r>
                      <a:r>
                        <a:rPr lang="en-US" altLang="zh-TW" sz="2000" kern="100" baseline="0">
                          <a:solidFill>
                            <a:schemeClr val="tx1"/>
                          </a:solidFill>
                          <a:effectLst/>
                          <a:latin typeface="+mn-lt"/>
                          <a:ea typeface="PMingLiU" panose="02020500000000000000" pitchFamily="18" charset="-120"/>
                          <a:cs typeface="Times New Roman" panose="02020603050405020304" pitchFamily="18" charset="0"/>
                        </a:rPr>
                        <a:t>Business Functions</a:t>
                      </a:r>
                      <a:endParaRPr lang="en-US" sz="2000" kern="100" dirty="0">
                        <a:solidFill>
                          <a:schemeClr val="tx1"/>
                        </a:solidFill>
                        <a:effectLst/>
                        <a:latin typeface="+mn-lt"/>
                        <a:ea typeface="PMingLiU" panose="02020500000000000000" pitchFamily="18" charset="-120"/>
                        <a:cs typeface="Times New Roman" panose="02020603050405020304" pitchFamily="18" charset="0"/>
                      </a:endParaRPr>
                    </a:p>
                    <a:p>
                      <a:pPr marL="342900" lvl="0" indent="-342900" algn="just" defTabSz="914400" rtl="0" eaLnBrk="1" latinLnBrk="0" hangingPunct="1">
                        <a:lnSpc>
                          <a:spcPct val="100000"/>
                        </a:lnSpc>
                        <a:spcAft>
                          <a:spcPts val="0"/>
                        </a:spcAft>
                        <a:buFontTx/>
                        <a:buChar char="-"/>
                      </a:pPr>
                      <a:r>
                        <a:rPr lang="en-US" sz="2000" kern="100" noProof="0" dirty="0">
                          <a:solidFill>
                            <a:schemeClr val="tx1"/>
                          </a:solidFill>
                          <a:effectLst/>
                          <a:latin typeface="+mn-lt"/>
                          <a:ea typeface="PMingLiU" panose="02020500000000000000" pitchFamily="18" charset="-120"/>
                          <a:cs typeface="Times New Roman" panose="02020603050405020304" pitchFamily="18" charset="0"/>
                        </a:rPr>
                        <a:t>Business Management Strand &gt; Elective Part &gt; Module 3(c) – Human Resources </a:t>
                      </a:r>
                      <a:r>
                        <a:rPr kumimoji="0" lang="en-US" sz="2000" b="0" i="0" u="none" strike="noStrike" kern="100" cap="none" spc="0" normalizeH="0" baseline="0" noProof="0" dirty="0">
                          <a:ln>
                            <a:noFill/>
                          </a:ln>
                          <a:solidFill>
                            <a:prstClr val="black"/>
                          </a:solidFill>
                          <a:effectLst/>
                          <a:uLnTx/>
                          <a:uFillTx/>
                          <a:latin typeface="+mn-lt"/>
                          <a:ea typeface="PMingLiU" panose="02020500000000000000" pitchFamily="18" charset="-120"/>
                          <a:cs typeface="Times New Roman" panose="02020603050405020304" pitchFamily="18" charset="0"/>
                        </a:rPr>
                        <a:t>Management &gt; Functions of Human Resources Management</a:t>
                      </a:r>
                      <a:endParaRPr lang="en-US" sz="2000" kern="100" dirty="0">
                        <a:effectLst/>
                        <a:latin typeface="+mn-lt"/>
                        <a:ea typeface="PMingLiU" panose="02020500000000000000" pitchFamily="18" charset="-120"/>
                        <a:cs typeface="Times New Roman" panose="02020603050405020304" pitchFamily="18" charset="0"/>
                      </a:endParaRPr>
                    </a:p>
                    <a:p>
                      <a:pPr algn="just">
                        <a:spcAft>
                          <a:spcPts val="0"/>
                        </a:spcAft>
                      </a:pP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3106721273"/>
                  </a:ext>
                </a:extLst>
              </a:tr>
            </a:tbl>
          </a:graphicData>
        </a:graphic>
      </p:graphicFrame>
      <p:sp>
        <p:nvSpPr>
          <p:cNvPr id="2" name="投影片編號版面配置區 1"/>
          <p:cNvSpPr>
            <a:spLocks noGrp="1"/>
          </p:cNvSpPr>
          <p:nvPr>
            <p:ph type="sldNum" sz="quarter" idx="12"/>
          </p:nvPr>
        </p:nvSpPr>
        <p:spPr>
          <a:xfrm>
            <a:off x="9448800" y="0"/>
            <a:ext cx="2743200" cy="365125"/>
          </a:xfrm>
        </p:spPr>
        <p:txBody>
          <a:bodyPr/>
          <a:lstStyle/>
          <a:p>
            <a:fld id="{9867C87F-FA7B-4FDE-B07F-66F21F0206CF}" type="slidenum">
              <a:rPr lang="en-US" smtClean="0"/>
              <a:t>3</a:t>
            </a:fld>
            <a:endParaRPr lang="en-US"/>
          </a:p>
        </p:txBody>
      </p:sp>
      <p:sp>
        <p:nvSpPr>
          <p:cNvPr id="7"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523598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507408983"/>
              </p:ext>
            </p:extLst>
          </p:nvPr>
        </p:nvGraphicFramePr>
        <p:xfrm>
          <a:off x="636104" y="612207"/>
          <a:ext cx="10983081" cy="4924993"/>
        </p:xfrm>
        <a:graphic>
          <a:graphicData uri="http://schemas.openxmlformats.org/drawingml/2006/table">
            <a:tbl>
              <a:tblPr firstRow="1" firstCol="1" bandRow="1"/>
              <a:tblGrid>
                <a:gridCol w="1678778">
                  <a:extLst>
                    <a:ext uri="{9D8B030D-6E8A-4147-A177-3AD203B41FA5}">
                      <a16:colId xmlns:a16="http://schemas.microsoft.com/office/drawing/2014/main" val="2413188509"/>
                    </a:ext>
                  </a:extLst>
                </a:gridCol>
                <a:gridCol w="9304303">
                  <a:extLst>
                    <a:ext uri="{9D8B030D-6E8A-4147-A177-3AD203B41FA5}">
                      <a16:colId xmlns:a16="http://schemas.microsoft.com/office/drawing/2014/main" val="2306795831"/>
                    </a:ext>
                  </a:extLst>
                </a:gridCol>
              </a:tblGrid>
              <a:tr h="1721069">
                <a:tc>
                  <a:txBody>
                    <a:bodyPr/>
                    <a:lstStyle/>
                    <a:p>
                      <a:pPr>
                        <a:spcAft>
                          <a:spcPts val="0"/>
                        </a:spcAft>
                      </a:pPr>
                      <a:r>
                        <a:rPr lang="en-US" sz="2000" b="1" kern="100">
                          <a:effectLst/>
                          <a:latin typeface="+mn-lt"/>
                          <a:ea typeface="PMingLiU" panose="02020500000000000000" pitchFamily="18" charset="-120"/>
                          <a:cs typeface="Times New Roman" panose="02020603050405020304" pitchFamily="18" charset="0"/>
                        </a:rPr>
                        <a:t>Duration:</a:t>
                      </a:r>
                      <a:endParaRPr lang="en-US" sz="2000" kern="10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marL="922020" indent="-922020" algn="just">
                        <a:spcAft>
                          <a:spcPts val="0"/>
                        </a:spcAft>
                      </a:pPr>
                      <a:r>
                        <a:rPr lang="en-US" sz="2000" u="sng" kern="100" dirty="0">
                          <a:effectLst/>
                          <a:latin typeface="+mn-lt"/>
                          <a:ea typeface="PMingLiU" panose="02020500000000000000" pitchFamily="18" charset="-120"/>
                          <a:cs typeface="Times New Roman" panose="02020603050405020304" pitchFamily="18" charset="0"/>
                        </a:rPr>
                        <a:t>Out-of-class</a:t>
                      </a:r>
                    </a:p>
                    <a:p>
                      <a:pPr marL="258763" indent="-258763" algn="just">
                        <a:spcAft>
                          <a:spcPts val="0"/>
                        </a:spcAft>
                      </a:pPr>
                      <a:r>
                        <a:rPr lang="en-US" sz="2000" kern="100" dirty="0">
                          <a:effectLst/>
                          <a:latin typeface="+mn-lt"/>
                          <a:ea typeface="PMingLiU" panose="02020500000000000000" pitchFamily="18" charset="-120"/>
                          <a:cs typeface="Times New Roman" panose="02020603050405020304" pitchFamily="18" charset="0"/>
                        </a:rPr>
                        <a:t>– pre-study by reading the given</a:t>
                      </a:r>
                      <a:r>
                        <a:rPr lang="en-US" sz="2000" kern="100" baseline="0" dirty="0">
                          <a:effectLst/>
                          <a:latin typeface="+mn-lt"/>
                          <a:ea typeface="PMingLiU" panose="02020500000000000000" pitchFamily="18" charset="-120"/>
                          <a:cs typeface="Times New Roman" panose="02020603050405020304" pitchFamily="18" charset="0"/>
                        </a:rPr>
                        <a:t> reading material</a:t>
                      </a:r>
                      <a:r>
                        <a:rPr lang="en-US" sz="2000" kern="100" dirty="0">
                          <a:effectLst/>
                          <a:latin typeface="+mn-lt"/>
                          <a:ea typeface="PMingLiU" panose="02020500000000000000" pitchFamily="18" charset="-120"/>
                          <a:cs typeface="Times New Roman" panose="02020603050405020304" pitchFamily="18" charset="0"/>
                        </a:rPr>
                        <a:t>,</a:t>
                      </a:r>
                      <a:r>
                        <a:rPr lang="en-US" sz="2000" kern="100" baseline="0" dirty="0">
                          <a:effectLst/>
                          <a:latin typeface="+mn-lt"/>
                          <a:ea typeface="PMingLiU" panose="02020500000000000000" pitchFamily="18" charset="-120"/>
                          <a:cs typeface="Times New Roman" panose="02020603050405020304" pitchFamily="18" charset="0"/>
                        </a:rPr>
                        <a:t> then having group discussion in class </a:t>
                      </a:r>
                      <a:r>
                        <a:rPr lang="en-US" sz="2000" kern="100" dirty="0">
                          <a:effectLst/>
                          <a:latin typeface="+mn-lt"/>
                          <a:ea typeface="PMingLiU" panose="02020500000000000000" pitchFamily="18" charset="-120"/>
                          <a:cs typeface="Times New Roman" panose="02020603050405020304" pitchFamily="18" charset="0"/>
                        </a:rPr>
                        <a:t>and completing the worksheet</a:t>
                      </a:r>
                      <a:r>
                        <a:rPr lang="en-US" sz="2000" kern="100" baseline="0" dirty="0">
                          <a:effectLst/>
                          <a:latin typeface="+mn-lt"/>
                          <a:ea typeface="PMingLiU" panose="02020500000000000000" pitchFamily="18" charset="-120"/>
                          <a:cs typeface="Times New Roman" panose="02020603050405020304" pitchFamily="18" charset="0"/>
                        </a:rPr>
                        <a:t> at home</a:t>
                      </a:r>
                      <a:endParaRPr lang="en-US" sz="2000" kern="100" dirty="0">
                        <a:effectLst/>
                        <a:latin typeface="+mn-lt"/>
                        <a:ea typeface="PMingLiU" panose="02020500000000000000" pitchFamily="18" charset="-120"/>
                        <a:cs typeface="Times New Roman" panose="02020603050405020304" pitchFamily="18" charset="0"/>
                      </a:endParaRPr>
                    </a:p>
                    <a:p>
                      <a:pPr algn="just">
                        <a:spcAft>
                          <a:spcPts val="0"/>
                        </a:spcAft>
                      </a:pPr>
                      <a:r>
                        <a:rPr lang="en-US" sz="2000" u="sng" kern="100" dirty="0">
                          <a:effectLst/>
                          <a:latin typeface="+mn-lt"/>
                          <a:ea typeface="PMingLiU" panose="02020500000000000000" pitchFamily="18" charset="-120"/>
                          <a:cs typeface="Times New Roman" panose="02020603050405020304" pitchFamily="18" charset="0"/>
                        </a:rPr>
                        <a:t>In-class</a:t>
                      </a:r>
                    </a:p>
                    <a:p>
                      <a:pPr algn="just">
                        <a:spcAft>
                          <a:spcPts val="0"/>
                        </a:spcAft>
                      </a:pPr>
                      <a:r>
                        <a:rPr lang="en-US" sz="2000" kern="100" dirty="0">
                          <a:effectLst/>
                          <a:latin typeface="+mn-lt"/>
                          <a:ea typeface="PMingLiU" panose="02020500000000000000" pitchFamily="18" charset="-120"/>
                          <a:cs typeface="Times New Roman" panose="02020603050405020304" pitchFamily="18" charset="0"/>
                        </a:rPr>
                        <a:t>– Group discussion and sharing</a:t>
                      </a:r>
                    </a:p>
                    <a:p>
                      <a:pPr algn="just">
                        <a:spcAft>
                          <a:spcPts val="0"/>
                        </a:spcAft>
                      </a:pP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4084422475"/>
                  </a:ext>
                </a:extLst>
              </a:tr>
              <a:tr h="1267393">
                <a:tc>
                  <a:txBody>
                    <a:bodyPr/>
                    <a:lstStyle/>
                    <a:p>
                      <a:pPr>
                        <a:spcAft>
                          <a:spcPts val="0"/>
                        </a:spcAft>
                      </a:pPr>
                      <a:r>
                        <a:rPr lang="en-US" sz="2000" b="1" kern="100">
                          <a:effectLst/>
                          <a:latin typeface="+mn-lt"/>
                          <a:ea typeface="PMingLiU" panose="02020500000000000000" pitchFamily="18" charset="-120"/>
                          <a:cs typeface="Times New Roman" panose="02020603050405020304" pitchFamily="18" charset="0"/>
                        </a:rPr>
                        <a:t>Prior Knowledge:</a:t>
                      </a:r>
                      <a:endParaRPr lang="en-US" sz="2000" kern="100">
                        <a:effectLst/>
                        <a:latin typeface="+mn-lt"/>
                        <a:ea typeface="PMingLiU" panose="02020500000000000000" pitchFamily="18" charset="-120"/>
                        <a:cs typeface="Times New Roman" panose="02020603050405020304" pitchFamily="18" charset="0"/>
                      </a:endParaRPr>
                    </a:p>
                  </a:txBody>
                  <a:tcPr marL="68580" marR="68580" marT="0" marB="0">
                    <a:lnL>
                      <a:noFill/>
                    </a:lnL>
                    <a:lnR>
                      <a:noFill/>
                    </a:lnR>
                    <a:lnT>
                      <a:noFill/>
                    </a:lnT>
                    <a:lnB>
                      <a:noFill/>
                    </a:lnB>
                  </a:tcPr>
                </a:tc>
                <a:tc>
                  <a:txBody>
                    <a:bodyPr/>
                    <a:lstStyle/>
                    <a:p>
                      <a:pPr marL="342900" lvl="0" indent="-342900"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Module 1(a) Business Environment;</a:t>
                      </a:r>
                    </a:p>
                    <a:p>
                      <a:pPr marL="342900" lvl="0" indent="-342900"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Module 1(b) Basics of Management; and</a:t>
                      </a:r>
                    </a:p>
                    <a:p>
                      <a:pPr marL="342900" lvl="0" indent="-342900"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Module 3(a) Introduction to Management </a:t>
                      </a:r>
                      <a:r>
                        <a:rPr lang="en-US" sz="2000" kern="100" dirty="0">
                          <a:effectLst/>
                          <a:latin typeface="+mn-lt"/>
                          <a:ea typeface="PMingLiU" panose="02020500000000000000" pitchFamily="18" charset="-12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3106721273"/>
                  </a:ext>
                </a:extLst>
              </a:tr>
              <a:tr h="1721069">
                <a:tc>
                  <a:txBody>
                    <a:bodyPr/>
                    <a:lstStyle/>
                    <a:p>
                      <a:pPr>
                        <a:spcAft>
                          <a:spcPts val="0"/>
                        </a:spcAft>
                      </a:pPr>
                      <a:r>
                        <a:rPr lang="en-US" sz="2000" b="1" kern="100" dirty="0">
                          <a:effectLst/>
                          <a:latin typeface="+mn-lt"/>
                          <a:ea typeface="PMingLiU" panose="02020500000000000000" pitchFamily="18" charset="-120"/>
                          <a:cs typeface="Times New Roman" panose="02020603050405020304" pitchFamily="18" charset="0"/>
                        </a:rPr>
                        <a:t>Remarks:</a:t>
                      </a:r>
                    </a:p>
                  </a:txBody>
                  <a:tcPr marL="68580" marR="68580" marT="0" marB="0">
                    <a:lnL>
                      <a:noFill/>
                    </a:lnL>
                    <a:lnR>
                      <a:noFill/>
                    </a:lnR>
                    <a:lnT>
                      <a:noFill/>
                    </a:lnT>
                    <a:lnB>
                      <a:noFill/>
                    </a:lnB>
                  </a:tcPr>
                </a:tc>
                <a:tc>
                  <a:txBody>
                    <a:bodyPr/>
                    <a:lstStyle/>
                    <a:p>
                      <a:pPr marL="358775" indent="-358775"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Activities on slides 6-16 &amp; p.1 of Student Worksheet are applicable to students at all ability</a:t>
                      </a:r>
                      <a:r>
                        <a:rPr lang="en-US" sz="2000" kern="100" baseline="0" dirty="0">
                          <a:solidFill>
                            <a:schemeClr val="tx1"/>
                          </a:solidFill>
                          <a:effectLst/>
                          <a:latin typeface="+mn-lt"/>
                          <a:ea typeface="PMingLiU" panose="02020500000000000000" pitchFamily="18" charset="-120"/>
                          <a:cs typeface="Times New Roman" panose="02020603050405020304" pitchFamily="18" charset="0"/>
                        </a:rPr>
                        <a:t> </a:t>
                      </a:r>
                      <a:r>
                        <a:rPr lang="en-US" sz="2000" kern="100" dirty="0">
                          <a:solidFill>
                            <a:schemeClr val="tx1"/>
                          </a:solidFill>
                          <a:effectLst/>
                          <a:latin typeface="+mn-lt"/>
                          <a:ea typeface="PMingLiU" panose="02020500000000000000" pitchFamily="18" charset="-120"/>
                          <a:cs typeface="Times New Roman" panose="02020603050405020304" pitchFamily="18" charset="0"/>
                        </a:rPr>
                        <a:t>levels</a:t>
                      </a:r>
                    </a:p>
                    <a:p>
                      <a:pPr marL="358775" indent="-358775"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Activity on slides 17-18 </a:t>
                      </a:r>
                      <a:r>
                        <a:rPr kumimoji="0" lang="en-US" sz="2000" b="0" i="0" u="none" strike="noStrike" kern="100" cap="none" spc="0" normalizeH="0" baseline="0" noProof="0" dirty="0">
                          <a:ln>
                            <a:noFill/>
                          </a:ln>
                          <a:solidFill>
                            <a:prstClr val="black"/>
                          </a:solidFill>
                          <a:effectLst/>
                          <a:uLnTx/>
                          <a:uFillTx/>
                          <a:latin typeface="+mn-lt"/>
                          <a:ea typeface="PMingLiU" panose="02020500000000000000" pitchFamily="18" charset="-120"/>
                          <a:cs typeface="Times New Roman" panose="02020603050405020304" pitchFamily="18" charset="0"/>
                        </a:rPr>
                        <a:t>&amp; p.2-3 of Student Worksheet </a:t>
                      </a:r>
                      <a:r>
                        <a:rPr lang="en-US" sz="2000" kern="100" dirty="0">
                          <a:solidFill>
                            <a:schemeClr val="tx1"/>
                          </a:solidFill>
                          <a:effectLst/>
                          <a:latin typeface="+mn-lt"/>
                          <a:ea typeface="PMingLiU" panose="02020500000000000000" pitchFamily="18" charset="-120"/>
                          <a:cs typeface="Times New Roman" panose="02020603050405020304" pitchFamily="18" charset="0"/>
                        </a:rPr>
                        <a:t>are applicable to students</a:t>
                      </a:r>
                      <a:r>
                        <a:rPr lang="en-US" sz="2000" kern="100" baseline="0" dirty="0">
                          <a:solidFill>
                            <a:schemeClr val="tx1"/>
                          </a:solidFill>
                          <a:effectLst/>
                          <a:latin typeface="+mn-lt"/>
                          <a:ea typeface="PMingLiU" panose="02020500000000000000" pitchFamily="18" charset="-120"/>
                          <a:cs typeface="Times New Roman" panose="02020603050405020304" pitchFamily="18" charset="0"/>
                        </a:rPr>
                        <a:t> at </a:t>
                      </a:r>
                      <a:r>
                        <a:rPr lang="en-US" sz="2000" kern="100" dirty="0">
                          <a:solidFill>
                            <a:schemeClr val="tx1"/>
                          </a:solidFill>
                          <a:effectLst/>
                          <a:latin typeface="+mn-lt"/>
                          <a:ea typeface="PMingLiU" panose="02020500000000000000" pitchFamily="18" charset="-120"/>
                          <a:cs typeface="Times New Roman" panose="02020603050405020304" pitchFamily="18" charset="0"/>
                        </a:rPr>
                        <a:t>standard and advanced levels</a:t>
                      </a:r>
                      <a:r>
                        <a:rPr lang="en-US" sz="2000" kern="100" baseline="0" dirty="0">
                          <a:solidFill>
                            <a:schemeClr val="tx1"/>
                          </a:solidFill>
                          <a:effectLst/>
                          <a:latin typeface="+mn-lt"/>
                          <a:ea typeface="PMingLiU" panose="02020500000000000000" pitchFamily="18" charset="-120"/>
                          <a:cs typeface="Times New Roman" panose="02020603050405020304" pitchFamily="18" charset="0"/>
                        </a:rPr>
                        <a:t> </a:t>
                      </a:r>
                    </a:p>
                    <a:p>
                      <a:pPr marL="358775" indent="-358775" algn="just">
                        <a:spcAft>
                          <a:spcPts val="0"/>
                        </a:spcAft>
                        <a:buFontTx/>
                        <a:buChar char="-"/>
                      </a:pPr>
                      <a:r>
                        <a:rPr lang="en-US" sz="2000" kern="100" dirty="0">
                          <a:solidFill>
                            <a:schemeClr val="tx1"/>
                          </a:solidFill>
                          <a:effectLst/>
                          <a:latin typeface="+mn-lt"/>
                          <a:ea typeface="PMingLiU" panose="02020500000000000000" pitchFamily="18" charset="-120"/>
                          <a:cs typeface="Times New Roman" panose="02020603050405020304" pitchFamily="18" charset="0"/>
                        </a:rPr>
                        <a:t>Activity on slides 19-20 &amp; p.4-6 of Student Worksheet are applicable to advanced level</a:t>
                      </a:r>
                      <a:r>
                        <a:rPr lang="en-US" sz="2000" kern="100" baseline="0" dirty="0">
                          <a:solidFill>
                            <a:schemeClr val="tx1"/>
                          </a:solidFill>
                          <a:effectLst/>
                          <a:latin typeface="+mn-lt"/>
                          <a:ea typeface="PMingLiU" panose="02020500000000000000" pitchFamily="18" charset="-120"/>
                          <a:cs typeface="Times New Roman" panose="02020603050405020304" pitchFamily="18" charset="0"/>
                        </a:rPr>
                        <a:t> </a:t>
                      </a:r>
                      <a:r>
                        <a:rPr lang="en-US" sz="2000" kern="100" dirty="0">
                          <a:solidFill>
                            <a:schemeClr val="tx1"/>
                          </a:solidFill>
                          <a:effectLst/>
                          <a:latin typeface="+mn-lt"/>
                          <a:ea typeface="PMingLiU" panose="02020500000000000000" pitchFamily="18" charset="-120"/>
                          <a:cs typeface="Times New Roman" panose="02020603050405020304" pitchFamily="18" charset="0"/>
                        </a:rPr>
                        <a:t>students</a:t>
                      </a:r>
                    </a:p>
                  </a:txBody>
                  <a:tcPr marL="68580" marR="68580" marT="0" marB="0">
                    <a:lnL>
                      <a:noFill/>
                    </a:lnL>
                    <a:lnR>
                      <a:noFill/>
                    </a:lnR>
                    <a:lnT>
                      <a:noFill/>
                    </a:lnT>
                    <a:lnB>
                      <a:noFill/>
                    </a:lnB>
                  </a:tcPr>
                </a:tc>
                <a:extLst>
                  <a:ext uri="{0D108BD9-81ED-4DB2-BD59-A6C34878D82A}">
                    <a16:rowId xmlns:a16="http://schemas.microsoft.com/office/drawing/2014/main" val="989378376"/>
                  </a:ext>
                </a:extLst>
              </a:tr>
            </a:tbl>
          </a:graphicData>
        </a:graphic>
      </p:graphicFrame>
      <p:sp>
        <p:nvSpPr>
          <p:cNvPr id="2" name="投影片編號版面配置區 1"/>
          <p:cNvSpPr>
            <a:spLocks noGrp="1"/>
          </p:cNvSpPr>
          <p:nvPr>
            <p:ph type="sldNum" sz="quarter" idx="12"/>
          </p:nvPr>
        </p:nvSpPr>
        <p:spPr>
          <a:xfrm>
            <a:off x="9448800" y="36329"/>
            <a:ext cx="2743200" cy="365125"/>
          </a:xfrm>
        </p:spPr>
        <p:txBody>
          <a:bodyPr/>
          <a:lstStyle/>
          <a:p>
            <a:fld id="{9867C87F-FA7B-4FDE-B07F-66F21F0206CF}" type="slidenum">
              <a:rPr lang="en-US" smtClean="0"/>
              <a:t>4</a:t>
            </a:fld>
            <a:endParaRPr lang="en-US" dirty="0"/>
          </a:p>
        </p:txBody>
      </p:sp>
      <p:sp>
        <p:nvSpPr>
          <p:cNvPr id="7"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640596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群組 5"/>
          <p:cNvGrpSpPr/>
          <p:nvPr/>
        </p:nvGrpSpPr>
        <p:grpSpPr>
          <a:xfrm>
            <a:off x="7515" y="834888"/>
            <a:ext cx="12184485" cy="4969566"/>
            <a:chOff x="0" y="636105"/>
            <a:chExt cx="12184485" cy="4969566"/>
          </a:xfrm>
        </p:grpSpPr>
        <p:pic>
          <p:nvPicPr>
            <p:cNvPr id="4" name="Picture 27"/>
            <p:cNvPicPr/>
            <p:nvPr/>
          </p:nvPicPr>
          <p:blipFill rotWithShape="1">
            <a:blip r:embed="rId3"/>
            <a:srcRect l="11066" t="40382" r="28323" b="19822"/>
            <a:stretch/>
          </p:blipFill>
          <p:spPr bwMode="auto">
            <a:xfrm>
              <a:off x="0" y="636105"/>
              <a:ext cx="12184485" cy="4969566"/>
            </a:xfrm>
            <a:prstGeom prst="rect">
              <a:avLst/>
            </a:prstGeom>
            <a:ln>
              <a:noFill/>
            </a:ln>
            <a:extLst>
              <a:ext uri="{53640926-AAD7-44D8-BBD7-CCE9431645EC}">
                <a14:shadowObscured xmlns:a14="http://schemas.microsoft.com/office/drawing/2010/main"/>
              </a:ext>
            </a:extLst>
          </p:spPr>
        </p:pic>
        <p:sp>
          <p:nvSpPr>
            <p:cNvPr id="5" name="橢圓形圖說文字 4"/>
            <p:cNvSpPr/>
            <p:nvPr/>
          </p:nvSpPr>
          <p:spPr>
            <a:xfrm>
              <a:off x="5943601" y="775252"/>
              <a:ext cx="5903842" cy="2941983"/>
            </a:xfrm>
            <a:prstGeom prst="wedgeEllipseCallout">
              <a:avLst>
                <a:gd name="adj1" fmla="val -68289"/>
                <a:gd name="adj2" fmla="val -2641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000"/>
                </a:spcBef>
              </a:pPr>
              <a:r>
                <a:rPr lang="en-US" sz="4800" dirty="0">
                  <a:solidFill>
                    <a:prstClr val="black"/>
                  </a:solidFill>
                </a:rPr>
                <a:t>Let’s get started </a:t>
              </a:r>
            </a:p>
            <a:p>
              <a:pPr lvl="0" algn="ctr">
                <a:lnSpc>
                  <a:spcPct val="90000"/>
                </a:lnSpc>
                <a:spcBef>
                  <a:spcPts val="1000"/>
                </a:spcBef>
              </a:pPr>
              <a:r>
                <a:rPr lang="en-US" sz="6000" dirty="0">
                  <a:solidFill>
                    <a:srgbClr val="FF0000"/>
                  </a:solidFill>
                  <a:sym typeface="Wingdings" panose="05000000000000000000" pitchFamily="2" charset="2"/>
                </a:rPr>
                <a:t></a:t>
              </a:r>
              <a:endParaRPr lang="en-US" sz="6000" dirty="0">
                <a:solidFill>
                  <a:srgbClr val="FF0000"/>
                </a:solidFill>
              </a:endParaRPr>
            </a:p>
          </p:txBody>
        </p:sp>
      </p:grpSp>
      <p:sp>
        <p:nvSpPr>
          <p:cNvPr id="2" name="投影片編號版面配置區 1"/>
          <p:cNvSpPr>
            <a:spLocks noGrp="1"/>
          </p:cNvSpPr>
          <p:nvPr>
            <p:ph type="sldNum" sz="quarter" idx="12"/>
          </p:nvPr>
        </p:nvSpPr>
        <p:spPr>
          <a:xfrm>
            <a:off x="9448800" y="0"/>
            <a:ext cx="2743200" cy="365125"/>
          </a:xfrm>
        </p:spPr>
        <p:txBody>
          <a:bodyPr/>
          <a:lstStyle/>
          <a:p>
            <a:fld id="{9867C87F-FA7B-4FDE-B07F-66F21F0206CF}" type="slidenum">
              <a:rPr lang="en-US" smtClean="0"/>
              <a:t>5</a:t>
            </a:fld>
            <a:endParaRPr lang="en-US" dirty="0"/>
          </a:p>
        </p:txBody>
      </p:sp>
      <p:sp>
        <p:nvSpPr>
          <p:cNvPr id="9"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719276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26364" y="365125"/>
            <a:ext cx="9127435" cy="1325563"/>
          </a:xfrm>
        </p:spPr>
        <p:txBody>
          <a:bodyPr>
            <a:normAutofit/>
          </a:bodyPr>
          <a:lstStyle/>
          <a:p>
            <a:r>
              <a:rPr lang="en-US" sz="3200" dirty="0">
                <a:latin typeface="Comic Sans MS" panose="030F0702030302020204" pitchFamily="66" charset="0"/>
              </a:rPr>
              <a:t>Read the publication issued by the </a:t>
            </a:r>
            <a:r>
              <a:rPr lang="en-US" sz="3200" dirty="0" err="1">
                <a:latin typeface="Comic Sans MS" panose="030F0702030302020204" pitchFamily="66" charset="0"/>
              </a:rPr>
              <a:t>Labour</a:t>
            </a:r>
            <a:r>
              <a:rPr lang="en-US" sz="3200" dirty="0">
                <a:latin typeface="Comic Sans MS" panose="030F0702030302020204" pitchFamily="66" charset="0"/>
              </a:rPr>
              <a:t> Department…</a:t>
            </a:r>
          </a:p>
        </p:txBody>
      </p:sp>
      <p:pic>
        <p:nvPicPr>
          <p:cNvPr id="4" name="圖片 3"/>
          <p:cNvPicPr>
            <a:picLocks noChangeAspect="1"/>
          </p:cNvPicPr>
          <p:nvPr/>
        </p:nvPicPr>
        <p:blipFill rotWithShape="1">
          <a:blip r:embed="rId3"/>
          <a:srcRect l="26983" r="66112" b="84698"/>
          <a:stretch/>
        </p:blipFill>
        <p:spPr>
          <a:xfrm>
            <a:off x="838200" y="365125"/>
            <a:ext cx="1169504" cy="1410685"/>
          </a:xfrm>
          <a:prstGeom prst="rect">
            <a:avLst/>
          </a:prstGeom>
          <a:ln>
            <a:noFill/>
          </a:ln>
          <a:effectLst>
            <a:outerShdw blurRad="190500" algn="tl" rotWithShape="0">
              <a:srgbClr val="000000">
                <a:alpha val="70000"/>
              </a:srgbClr>
            </a:outerShdw>
          </a:effectLst>
        </p:spPr>
      </p:pic>
      <p:sp>
        <p:nvSpPr>
          <p:cNvPr id="8" name="內容版面配置區 2"/>
          <p:cNvSpPr>
            <a:spLocks noGrp="1"/>
          </p:cNvSpPr>
          <p:nvPr>
            <p:ph idx="1"/>
          </p:nvPr>
        </p:nvSpPr>
        <p:spPr>
          <a:xfrm>
            <a:off x="2801073" y="5076201"/>
            <a:ext cx="2348389" cy="1275498"/>
          </a:xfrm>
          <a:noFill/>
          <a:ln>
            <a:noFill/>
          </a:ln>
          <a:effectLst>
            <a:outerShdw blurRad="44450" dist="27940" dir="5400000" algn="ctr">
              <a:srgbClr val="000000">
                <a:alpha val="32000"/>
              </a:srgbClr>
            </a:outerShdw>
          </a:effectLst>
        </p:spPr>
        <p:txBody>
          <a:bodyPr>
            <a:normAutofit/>
          </a:bodyPr>
          <a:lstStyle/>
          <a:p>
            <a:pPr marL="0" indent="0">
              <a:buNone/>
            </a:pPr>
            <a:r>
              <a:rPr lang="en-US" sz="1200" b="1" dirty="0"/>
              <a:t>Source of Information:</a:t>
            </a:r>
          </a:p>
          <a:p>
            <a:pPr marL="0" lvl="0" indent="0">
              <a:lnSpc>
                <a:spcPct val="100000"/>
              </a:lnSpc>
              <a:spcBef>
                <a:spcPts val="0"/>
              </a:spcBef>
              <a:buNone/>
              <a:tabLst>
                <a:tab pos="446088" algn="l"/>
              </a:tabLst>
            </a:pPr>
            <a:r>
              <a:rPr lang="en-US" sz="1200" dirty="0" err="1">
                <a:solidFill>
                  <a:schemeClr val="accent6">
                    <a:lumMod val="50000"/>
                  </a:schemeClr>
                </a:solidFill>
              </a:rPr>
              <a:t>Eng</a:t>
            </a:r>
            <a:r>
              <a:rPr lang="en-US" sz="1200" dirty="0">
                <a:solidFill>
                  <a:schemeClr val="accent6">
                    <a:lumMod val="50000"/>
                  </a:schemeClr>
                </a:solidFill>
              </a:rPr>
              <a:t> – </a:t>
            </a:r>
            <a:r>
              <a:rPr lang="en-US" sz="1200" kern="100" dirty="0">
                <a:solidFill>
                  <a:srgbClr val="0000FF"/>
                </a:solidFill>
                <a:ea typeface="PMingLiU" panose="02020500000000000000" pitchFamily="18" charset="-120"/>
                <a:cs typeface="Times New Roman" panose="02020603050405020304" pitchFamily="18" charset="0"/>
                <a:hlinkClick r:id="rId4"/>
              </a:rPr>
              <a:t>https://www.labour.gov.hk/eng/public/wcp/FlexibleWork.pdf</a:t>
            </a:r>
            <a:r>
              <a:rPr lang="en-US" sz="1200" kern="100" dirty="0">
                <a:solidFill>
                  <a:srgbClr val="0000FF"/>
                </a:solidFill>
                <a:ea typeface="PMingLiU" panose="02020500000000000000" pitchFamily="18" charset="-120"/>
                <a:cs typeface="Times New Roman" panose="02020603050405020304" pitchFamily="18" charset="0"/>
              </a:rPr>
              <a:t> </a:t>
            </a:r>
            <a:r>
              <a:rPr lang="en-US" sz="1200" dirty="0">
                <a:solidFill>
                  <a:schemeClr val="accent6">
                    <a:lumMod val="50000"/>
                  </a:schemeClr>
                </a:solidFill>
              </a:rPr>
              <a:t>(accessed in September 2024)</a:t>
            </a:r>
          </a:p>
        </p:txBody>
      </p:sp>
      <p:sp>
        <p:nvSpPr>
          <p:cNvPr id="3" name="投影片編號版面配置區 2"/>
          <p:cNvSpPr>
            <a:spLocks noGrp="1"/>
          </p:cNvSpPr>
          <p:nvPr>
            <p:ph type="sldNum" sz="quarter" idx="12"/>
          </p:nvPr>
        </p:nvSpPr>
        <p:spPr>
          <a:xfrm>
            <a:off x="9448800" y="0"/>
            <a:ext cx="2743200" cy="365125"/>
          </a:xfrm>
        </p:spPr>
        <p:txBody>
          <a:bodyPr/>
          <a:lstStyle/>
          <a:p>
            <a:fld id="{9867C87F-FA7B-4FDE-B07F-66F21F0206CF}" type="slidenum">
              <a:rPr lang="en-US" smtClean="0"/>
              <a:t>6</a:t>
            </a:fld>
            <a:endParaRPr lang="en-US"/>
          </a:p>
        </p:txBody>
      </p:sp>
      <p:sp>
        <p:nvSpPr>
          <p:cNvPr id="11"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pic>
        <p:nvPicPr>
          <p:cNvPr id="5" name="圖片 4"/>
          <p:cNvPicPr>
            <a:picLocks noChangeAspect="1"/>
          </p:cNvPicPr>
          <p:nvPr/>
        </p:nvPicPr>
        <p:blipFill rotWithShape="1">
          <a:blip r:embed="rId5"/>
          <a:srcRect l="35278" t="21837" r="36356" b="6107"/>
          <a:stretch/>
        </p:blipFill>
        <p:spPr>
          <a:xfrm>
            <a:off x="5514034" y="1229639"/>
            <a:ext cx="3584674" cy="51220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45138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26363" y="365125"/>
            <a:ext cx="9127435" cy="1325563"/>
          </a:xfrm>
        </p:spPr>
        <p:txBody>
          <a:bodyPr>
            <a:normAutofit/>
          </a:bodyPr>
          <a:lstStyle/>
          <a:p>
            <a:r>
              <a:rPr lang="en-US" sz="3200" dirty="0">
                <a:latin typeface="Comic Sans MS" panose="030F0702030302020204" pitchFamily="66" charset="0"/>
              </a:rPr>
              <a:t>… and Think about …</a:t>
            </a:r>
          </a:p>
        </p:txBody>
      </p:sp>
      <p:pic>
        <p:nvPicPr>
          <p:cNvPr id="4" name="圖片 3"/>
          <p:cNvPicPr>
            <a:picLocks noChangeAspect="1"/>
          </p:cNvPicPr>
          <p:nvPr/>
        </p:nvPicPr>
        <p:blipFill rotWithShape="1">
          <a:blip r:embed="rId3"/>
          <a:srcRect l="26983" r="66112" b="84698"/>
          <a:stretch/>
        </p:blipFill>
        <p:spPr>
          <a:xfrm>
            <a:off x="838200" y="365125"/>
            <a:ext cx="1169504" cy="1410685"/>
          </a:xfrm>
          <a:prstGeom prst="rect">
            <a:avLst/>
          </a:prstGeom>
          <a:ln>
            <a:noFill/>
          </a:ln>
          <a:effectLst>
            <a:outerShdw blurRad="190500" algn="tl" rotWithShape="0">
              <a:srgbClr val="000000">
                <a:alpha val="70000"/>
              </a:srgbClr>
            </a:outerShdw>
          </a:effectLst>
        </p:spPr>
      </p:pic>
      <p:pic>
        <p:nvPicPr>
          <p:cNvPr id="6" name="圖片 5"/>
          <p:cNvPicPr>
            <a:picLocks noChangeAspect="1"/>
          </p:cNvPicPr>
          <p:nvPr/>
        </p:nvPicPr>
        <p:blipFill>
          <a:blip r:embed="rId4">
            <a:extLst>
              <a:ext uri="{BEBA8EAE-BF5A-486C-A8C5-ECC9F3942E4B}">
                <a14:imgProps xmlns:a14="http://schemas.microsoft.com/office/drawing/2010/main">
                  <a14:imgLayer r:embed="rId5">
                    <a14:imgEffect>
                      <a14:artisticCrisscrossEtching trans="31000"/>
                    </a14:imgEffect>
                  </a14:imgLayer>
                </a14:imgProps>
              </a:ext>
              <a:ext uri="{28A0092B-C50C-407E-A947-70E740481C1C}">
                <a14:useLocalDpi xmlns:a14="http://schemas.microsoft.com/office/drawing/2010/main" val="0"/>
              </a:ext>
            </a:extLst>
          </a:blip>
          <a:stretch>
            <a:fillRect/>
          </a:stretch>
        </p:blipFill>
        <p:spPr>
          <a:xfrm>
            <a:off x="2226364" y="1804743"/>
            <a:ext cx="7828719" cy="4403420"/>
          </a:xfrm>
          <a:prstGeom prst="rect">
            <a:avLst/>
          </a:prstGeom>
        </p:spPr>
      </p:pic>
      <p:sp>
        <p:nvSpPr>
          <p:cNvPr id="5" name="副標題 2"/>
          <p:cNvSpPr txBox="1">
            <a:spLocks/>
          </p:cNvSpPr>
          <p:nvPr/>
        </p:nvSpPr>
        <p:spPr>
          <a:xfrm>
            <a:off x="2226363" y="2996901"/>
            <a:ext cx="7828719" cy="213168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400" dirty="0"/>
              <a:t>The Impacts of Work-From-Home Policy Adopted During the Period of COVID-19</a:t>
            </a:r>
          </a:p>
        </p:txBody>
      </p:sp>
      <p:sp>
        <p:nvSpPr>
          <p:cNvPr id="3" name="投影片編號版面配置區 2"/>
          <p:cNvSpPr>
            <a:spLocks noGrp="1"/>
          </p:cNvSpPr>
          <p:nvPr>
            <p:ph type="sldNum" sz="quarter" idx="12"/>
          </p:nvPr>
        </p:nvSpPr>
        <p:spPr>
          <a:xfrm>
            <a:off x="9448800" y="0"/>
            <a:ext cx="2743200" cy="365125"/>
          </a:xfrm>
        </p:spPr>
        <p:txBody>
          <a:bodyPr/>
          <a:lstStyle/>
          <a:p>
            <a:fld id="{9867C87F-FA7B-4FDE-B07F-66F21F0206CF}" type="slidenum">
              <a:rPr lang="en-US" smtClean="0"/>
              <a:t>7</a:t>
            </a:fld>
            <a:endParaRPr lang="en-US"/>
          </a:p>
        </p:txBody>
      </p:sp>
      <p:sp>
        <p:nvSpPr>
          <p:cNvPr id="10"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201820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93179" y="5640897"/>
            <a:ext cx="333964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800" cap="none" spc="0" normalizeH="0" baseline="0" noProof="0" dirty="0">
                <a:ln>
                  <a:noFill/>
                </a:ln>
                <a:solidFill>
                  <a:srgbClr val="000000"/>
                </a:solidFill>
                <a:effectLst/>
                <a:uLnTx/>
                <a:uFillTx/>
                <a:latin typeface="Calibri Light" panose="020F0302020204030204"/>
                <a:ea typeface="新細明體" panose="02020500000000000000" pitchFamily="18" charset="-120"/>
                <a:cs typeface="+mn-cs"/>
              </a:rPr>
              <a:t>Image copied from Creative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800" cap="none" spc="0" normalizeH="0" baseline="0" noProof="0" dirty="0">
                <a:ln>
                  <a:noFill/>
                </a:ln>
                <a:solidFill>
                  <a:srgbClr val="000000"/>
                </a:solidFill>
                <a:effectLst/>
                <a:uLnTx/>
                <a:uFillTx/>
                <a:latin typeface="Calibri Light" panose="020F0302020204030204"/>
                <a:ea typeface="新細明體" panose="02020500000000000000" pitchFamily="18" charset="-120"/>
                <a:cs typeface="+mn-cs"/>
                <a:hlinkClick r:id="rId3"/>
              </a:rPr>
              <a:t>https://creativecommons.org/</a:t>
            </a:r>
            <a:r>
              <a:rPr kumimoji="0" lang="en-US" altLang="zh-TW" sz="1400" b="0" i="0" u="none" strike="noStrike" kern="1800" cap="none" spc="0" normalizeH="0" baseline="0" noProof="0" dirty="0">
                <a:ln>
                  <a:noFill/>
                </a:ln>
                <a:solidFill>
                  <a:srgbClr val="000000"/>
                </a:solidFill>
                <a:effectLst/>
                <a:uLnTx/>
                <a:uFillTx/>
                <a:latin typeface="Calibri Light" panose="020F0302020204030204"/>
                <a:ea typeface="新細明體" panose="02020500000000000000" pitchFamily="18" charset="-120"/>
                <a:cs typeface="+mn-cs"/>
              </a:rPr>
              <a:t> </a:t>
            </a:r>
          </a:p>
        </p:txBody>
      </p:sp>
      <p:pic>
        <p:nvPicPr>
          <p:cNvPr id="9" name="圖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179" y="829967"/>
            <a:ext cx="4229196" cy="31718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圖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2792" y="3116772"/>
            <a:ext cx="5715000" cy="25241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1" name="文字方塊 10"/>
          <p:cNvSpPr txBox="1"/>
          <p:nvPr/>
        </p:nvSpPr>
        <p:spPr>
          <a:xfrm>
            <a:off x="3007777" y="429857"/>
            <a:ext cx="18825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0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rPr>
              <a:t>work in office??</a:t>
            </a:r>
            <a:endParaRPr kumimoji="0" lang="zh-TW" altLang="en-US" sz="20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
        <p:nvSpPr>
          <p:cNvPr id="12" name="文字方塊 11"/>
          <p:cNvSpPr txBox="1"/>
          <p:nvPr/>
        </p:nvSpPr>
        <p:spPr>
          <a:xfrm>
            <a:off x="8424592" y="2638324"/>
            <a:ext cx="2743200"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TW" sz="20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rPr>
              <a:t>work from home (WFH)??</a:t>
            </a:r>
            <a:endParaRPr kumimoji="0" lang="zh-TW" altLang="en-US" sz="20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
        <p:nvSpPr>
          <p:cNvPr id="13" name="橢圓 12"/>
          <p:cNvSpPr/>
          <p:nvPr/>
        </p:nvSpPr>
        <p:spPr>
          <a:xfrm>
            <a:off x="4528925" y="1769645"/>
            <a:ext cx="2100475" cy="1951963"/>
          </a:xfrm>
          <a:prstGeom prst="ellipse">
            <a:avLst/>
          </a:prstGeom>
          <a:solidFill>
            <a:schemeClr val="accent2">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32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新細明體" panose="02020500000000000000" pitchFamily="18" charset="-120"/>
                <a:cs typeface="+mn-cs"/>
              </a:rPr>
              <a:t>hybrid work??</a:t>
            </a:r>
            <a:endParaRPr kumimoji="0" lang="zh-TW" altLang="en-US" sz="32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新細明體" panose="02020500000000000000" pitchFamily="18" charset="-120"/>
              <a:cs typeface="+mn-cs"/>
            </a:endParaRPr>
          </a:p>
        </p:txBody>
      </p:sp>
      <p:sp>
        <p:nvSpPr>
          <p:cNvPr id="14" name="直線圖說文字 2 13"/>
          <p:cNvSpPr/>
          <p:nvPr/>
        </p:nvSpPr>
        <p:spPr>
          <a:xfrm>
            <a:off x="8046003" y="287781"/>
            <a:ext cx="2600482" cy="1294485"/>
          </a:xfrm>
          <a:prstGeom prst="borderCallout2">
            <a:avLst>
              <a:gd name="adj1" fmla="val 18750"/>
              <a:gd name="adj2" fmla="val -8333"/>
              <a:gd name="adj3" fmla="val 18750"/>
              <a:gd name="adj4" fmla="val -16667"/>
              <a:gd name="adj5" fmla="val 160213"/>
              <a:gd name="adj6" fmla="val -6207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2800" b="1"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rPr>
              <a:t>where to work…</a:t>
            </a:r>
            <a:endParaRPr kumimoji="0" lang="zh-TW" altLang="en-US" sz="2800" b="1" i="0" u="none" strike="noStrike" kern="120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sp>
        <p:nvSpPr>
          <p:cNvPr id="2" name="投影片編號版面配置區 1"/>
          <p:cNvSpPr>
            <a:spLocks noGrp="1"/>
          </p:cNvSpPr>
          <p:nvPr>
            <p:ph type="sldNum" sz="quarter" idx="12"/>
          </p:nvPr>
        </p:nvSpPr>
        <p:spPr>
          <a:xfrm>
            <a:off x="9448800" y="26880"/>
            <a:ext cx="2743200" cy="365125"/>
          </a:xfrm>
        </p:spPr>
        <p:txBody>
          <a:bodyPr/>
          <a:lstStyle/>
          <a:p>
            <a:fld id="{9867C87F-FA7B-4FDE-B07F-66F21F0206CF}" type="slidenum">
              <a:rPr lang="en-US" smtClean="0"/>
              <a:t>8</a:t>
            </a:fld>
            <a:endParaRPr lang="en-US" dirty="0"/>
          </a:p>
        </p:txBody>
      </p:sp>
      <p:sp>
        <p:nvSpPr>
          <p:cNvPr id="17"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000589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5832" y="1825625"/>
            <a:ext cx="5077968" cy="4351338"/>
          </a:xfrm>
          <a:prstGeom prst="rect">
            <a:avLst/>
          </a:prstGeom>
          <a:solidFill>
            <a:schemeClr val="accent6">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2600" b="1" i="0" u="none" strike="noStrike" kern="1200" cap="none" spc="0" normalizeH="0" baseline="0" noProof="0" dirty="0">
                <a:ln>
                  <a:noFill/>
                </a:ln>
                <a:solidFill>
                  <a:srgbClr val="70AD47">
                    <a:lumMod val="50000"/>
                  </a:srgbClr>
                </a:solidFill>
                <a:uLnTx/>
                <a:uFillTx/>
                <a:latin typeface="Calibri" panose="020F0502020204030204"/>
                <a:ea typeface="+mn-ea"/>
                <a:cs typeface="+mn-cs"/>
              </a:rPr>
              <a:t>the place of work you value most…why?</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latin typeface="Comic Sans MS" panose="030F0702030302020204" pitchFamily="66" charset="0"/>
              </a:rPr>
              <a:t>Work in office / WFH / hybrid work</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標題 1"/>
          <p:cNvSpPr>
            <a:spLocks noGrp="1"/>
          </p:cNvSpPr>
          <p:nvPr>
            <p:ph type="title"/>
          </p:nvPr>
        </p:nvSpPr>
        <p:spPr/>
        <p:txBody>
          <a:bodyPr/>
          <a:lstStyle/>
          <a:p>
            <a:r>
              <a:rPr lang="en-US" dirty="0"/>
              <a:t>           </a:t>
            </a:r>
            <a:r>
              <a:rPr lang="en-US" dirty="0">
                <a:latin typeface="Comic Sans MS" panose="030F0702030302020204" pitchFamily="66" charset="0"/>
              </a:rPr>
              <a:t>To think about…</a:t>
            </a:r>
          </a:p>
        </p:txBody>
      </p:sp>
      <p:sp>
        <p:nvSpPr>
          <p:cNvPr id="3" name="內容版面配置區 2"/>
          <p:cNvSpPr>
            <a:spLocks noGrp="1"/>
          </p:cNvSpPr>
          <p:nvPr>
            <p:ph idx="1"/>
          </p:nvPr>
        </p:nvSpPr>
        <p:spPr>
          <a:xfrm>
            <a:off x="838200" y="1825625"/>
            <a:ext cx="5077968" cy="4351338"/>
          </a:xfrm>
          <a:solidFill>
            <a:schemeClr val="accent4">
              <a:lumMod val="20000"/>
              <a:lumOff val="80000"/>
            </a:schemeClr>
          </a:solidFill>
        </p:spPr>
        <p:txBody>
          <a:bodyPr/>
          <a:lstStyle/>
          <a:p>
            <a:pPr marL="0" indent="0">
              <a:buNone/>
            </a:pPr>
            <a:r>
              <a:rPr lang="en-US" sz="2600" b="1" dirty="0">
                <a:solidFill>
                  <a:schemeClr val="accent4">
                    <a:lumMod val="50000"/>
                  </a:schemeClr>
                </a:solidFill>
              </a:rPr>
              <a:t>meaning of a workplace…</a:t>
            </a:r>
          </a:p>
          <a:p>
            <a:pPr marL="0" indent="0">
              <a:buNone/>
            </a:pPr>
            <a:endParaRPr lang="en-US" dirty="0"/>
          </a:p>
          <a:p>
            <a:endParaRPr lang="en-US" dirty="0"/>
          </a:p>
        </p:txBody>
      </p:sp>
      <p:pic>
        <p:nvPicPr>
          <p:cNvPr id="7" name="Picture 9"/>
          <p:cNvPicPr/>
          <p:nvPr/>
        </p:nvPicPr>
        <p:blipFill rotWithShape="1">
          <a:blip r:embed="rId3"/>
          <a:srcRect l="39707" t="39644" r="38715" b="24887"/>
          <a:stretch/>
        </p:blipFill>
        <p:spPr bwMode="auto">
          <a:xfrm>
            <a:off x="946354" y="450056"/>
            <a:ext cx="1256072" cy="115187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投影片編號版面配置區 3"/>
          <p:cNvSpPr>
            <a:spLocks noGrp="1"/>
          </p:cNvSpPr>
          <p:nvPr>
            <p:ph type="sldNum" sz="quarter" idx="12"/>
          </p:nvPr>
        </p:nvSpPr>
        <p:spPr>
          <a:xfrm>
            <a:off x="9448800" y="0"/>
            <a:ext cx="2743200" cy="365125"/>
          </a:xfrm>
        </p:spPr>
        <p:txBody>
          <a:bodyPr/>
          <a:lstStyle/>
          <a:p>
            <a:fld id="{9867C87F-FA7B-4FDE-B07F-66F21F0206CF}" type="slidenum">
              <a:rPr lang="en-US" smtClean="0"/>
              <a:t>9</a:t>
            </a:fld>
            <a:endParaRPr lang="en-US"/>
          </a:p>
        </p:txBody>
      </p:sp>
      <p:sp>
        <p:nvSpPr>
          <p:cNvPr id="11" name="頁尾版面配置區 1"/>
          <p:cNvSpPr txBox="1">
            <a:spLocks/>
          </p:cNvSpPr>
          <p:nvPr/>
        </p:nvSpPr>
        <p:spPr>
          <a:xfrm>
            <a:off x="8077200" y="6492875"/>
            <a:ext cx="4114800"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a:solidFill>
                  <a:prstClr val="black">
                    <a:tint val="75000"/>
                  </a:prst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HK"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rPr>
              <a:t>BAFS – “Reading to Learn” Classroom Discussion</a:t>
            </a:r>
            <a:endParaRPr kumimoji="0" lang="zh-HK" altLang="en-US" sz="1200" b="0" i="0" u="none" strike="noStrike" kern="1200" cap="none" spc="0" normalizeH="0" baseline="0" noProof="0" dirty="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913350126"/>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8825</TotalTime>
  <Words>2913</Words>
  <Application>Microsoft Office PowerPoint</Application>
  <PresentationFormat>寬螢幕</PresentationFormat>
  <Paragraphs>320</Paragraphs>
  <Slides>21</Slides>
  <Notes>20</Notes>
  <HiddenSlides>0</HiddenSlides>
  <MMClips>0</MMClips>
  <ScaleCrop>false</ScaleCrop>
  <HeadingPairs>
    <vt:vector size="6" baseType="variant">
      <vt:variant>
        <vt:lpstr>使用字型</vt:lpstr>
      </vt:variant>
      <vt:variant>
        <vt:i4>7</vt:i4>
      </vt:variant>
      <vt:variant>
        <vt:lpstr>佈景主題</vt:lpstr>
      </vt:variant>
      <vt:variant>
        <vt:i4>2</vt:i4>
      </vt:variant>
      <vt:variant>
        <vt:lpstr>投影片標題</vt:lpstr>
      </vt:variant>
      <vt:variant>
        <vt:i4>21</vt:i4>
      </vt:variant>
    </vt:vector>
  </HeadingPairs>
  <TitlesOfParts>
    <vt:vector size="30" baseType="lpstr">
      <vt:lpstr>Arial</vt:lpstr>
      <vt:lpstr>Calibri</vt:lpstr>
      <vt:lpstr>Calibri Light</vt:lpstr>
      <vt:lpstr>Comic Sans MS</vt:lpstr>
      <vt:lpstr>Courier New</vt:lpstr>
      <vt:lpstr>Times New Roman</vt:lpstr>
      <vt:lpstr>Wingdings</vt:lpstr>
      <vt:lpstr>Office 佈景主題</vt:lpstr>
      <vt:lpstr>1_Office 佈景主題</vt:lpstr>
      <vt:lpstr>Acknowledgement </vt:lpstr>
      <vt:lpstr>PowerPoint 簡報</vt:lpstr>
      <vt:lpstr>PowerPoint 簡報</vt:lpstr>
      <vt:lpstr>PowerPoint 簡報</vt:lpstr>
      <vt:lpstr>PowerPoint 簡報</vt:lpstr>
      <vt:lpstr>Read the publication issued by the Labour Department…</vt:lpstr>
      <vt:lpstr>… and Think about …</vt:lpstr>
      <vt:lpstr>PowerPoint 簡報</vt:lpstr>
      <vt:lpstr>           To think about…</vt:lpstr>
      <vt:lpstr>           To think about…</vt:lpstr>
      <vt:lpstr>Are these the challenges of WFH?</vt:lpstr>
      <vt:lpstr>Are these the challenges of WFH?</vt:lpstr>
      <vt:lpstr>If you are the HR manager of a company with ten staff and want to introduce flexible work arrangements in office…</vt:lpstr>
      <vt:lpstr>Planning</vt:lpstr>
      <vt:lpstr>How to set goals? </vt:lpstr>
      <vt:lpstr>Planning process</vt:lpstr>
      <vt:lpstr>Planning process</vt:lpstr>
      <vt:lpstr>PowerPoint 簡報</vt:lpstr>
      <vt:lpstr>PowerPoint 簡報</vt:lpstr>
      <vt:lpstr>PowerPoint 簡報</vt:lpstr>
      <vt:lpstr>PowerPoint 簡報</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Discussion</dc:title>
  <dc:creator>CHAN, Kar-yee Grace</dc:creator>
  <cp:lastModifiedBy>CDO(TE)11</cp:lastModifiedBy>
  <cp:revision>226</cp:revision>
  <cp:lastPrinted>2024-10-08T08:19:32Z</cp:lastPrinted>
  <dcterms:created xsi:type="dcterms:W3CDTF">2024-03-07T09:18:57Z</dcterms:created>
  <dcterms:modified xsi:type="dcterms:W3CDTF">2026-02-24T04:08:54Z</dcterms:modified>
</cp:coreProperties>
</file>