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8"/>
  </p:notesMasterIdLst>
  <p:sldIdLst>
    <p:sldId id="256" r:id="rId2"/>
    <p:sldId id="267" r:id="rId3"/>
    <p:sldId id="473" r:id="rId4"/>
    <p:sldId id="478" r:id="rId5"/>
    <p:sldId id="474" r:id="rId6"/>
    <p:sldId id="4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3" autoAdjust="0"/>
    <p:restoredTop sz="94980"/>
  </p:normalViewPr>
  <p:slideViewPr>
    <p:cSldViewPr snapToGrid="0" snapToObjects="1">
      <p:cViewPr varScale="1">
        <p:scale>
          <a:sx n="117" d="100"/>
          <a:sy n="117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F5F88-FFCE-CB43-AD09-B709A030F75A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3F4CA81A-30CF-9147-B364-7AEAC491005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Fashion Company</a:t>
          </a:r>
        </a:p>
      </dgm:t>
    </dgm:pt>
    <dgm:pt modelId="{DAE33E03-229E-5D4C-B745-983A9066829A}" type="parTrans" cxnId="{5CF7D422-ADA7-B84C-91D9-F6AED808890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7CBA9B1-F7E7-7B43-AF52-4E0A0DF09CD5}" type="sibTrans" cxnId="{5CF7D422-ADA7-B84C-91D9-F6AED808890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A3F8177-E5B5-6347-95F4-D83221BF279F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Society</a:t>
          </a:r>
        </a:p>
      </dgm:t>
    </dgm:pt>
    <dgm:pt modelId="{4DC8238E-39B7-8E43-93D1-CC1D999B7D16}" type="parTrans" cxnId="{2CC3B2AF-66A4-D042-8325-D047EE6BF6A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64787A3-7D1D-6442-B6AA-13C8FA6DFFCA}" type="sibTrans" cxnId="{2CC3B2AF-66A4-D042-8325-D047EE6BF6A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3F0C80A-5294-7E43-B046-47BC25D2B05F}" type="pres">
      <dgm:prSet presAssocID="{720F5F88-FFCE-CB43-AD09-B709A030F75A}" presName="compositeShape" presStyleCnt="0">
        <dgm:presLayoutVars>
          <dgm:chMax val="7"/>
          <dgm:dir/>
          <dgm:resizeHandles val="exact"/>
        </dgm:presLayoutVars>
      </dgm:prSet>
      <dgm:spPr/>
    </dgm:pt>
    <dgm:pt modelId="{7E75DEF2-9418-4244-88D2-AB3AD7D6DE4D}" type="pres">
      <dgm:prSet presAssocID="{3F4CA81A-30CF-9147-B364-7AEAC4910057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91D58EDE-786F-E348-8BD2-65DA8C2B87C5}" type="pres">
      <dgm:prSet presAssocID="{3F4CA81A-30CF-9147-B364-7AEAC49100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7123B6-6FDF-5F4D-B5A9-C5CBC9612A67}" type="pres">
      <dgm:prSet presAssocID="{4A3F8177-E5B5-6347-95F4-D83221BF279F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82CF0136-2457-D644-A787-8E4582E866CD}" type="pres">
      <dgm:prSet presAssocID="{4A3F8177-E5B5-6347-95F4-D83221BF27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F7D422-ADA7-B84C-91D9-F6AED8088902}" srcId="{720F5F88-FFCE-CB43-AD09-B709A030F75A}" destId="{3F4CA81A-30CF-9147-B364-7AEAC4910057}" srcOrd="0" destOrd="0" parTransId="{DAE33E03-229E-5D4C-B745-983A9066829A}" sibTransId="{57CBA9B1-F7E7-7B43-AF52-4E0A0DF09CD5}"/>
    <dgm:cxn modelId="{C22EA0F0-CD82-B445-8967-AC2E8DFB0CC9}" type="presOf" srcId="{720F5F88-FFCE-CB43-AD09-B709A030F75A}" destId="{F3F0C80A-5294-7E43-B046-47BC25D2B05F}" srcOrd="0" destOrd="0" presId="urn:microsoft.com/office/officeart/2005/8/layout/venn1"/>
    <dgm:cxn modelId="{632D3294-1B58-5848-B6A6-EC4DD04CEDB1}" type="presOf" srcId="{3F4CA81A-30CF-9147-B364-7AEAC4910057}" destId="{7E75DEF2-9418-4244-88D2-AB3AD7D6DE4D}" srcOrd="0" destOrd="0" presId="urn:microsoft.com/office/officeart/2005/8/layout/venn1"/>
    <dgm:cxn modelId="{10BCE7D5-4AE1-794C-818E-EAA9125D263C}" type="presOf" srcId="{3F4CA81A-30CF-9147-B364-7AEAC4910057}" destId="{91D58EDE-786F-E348-8BD2-65DA8C2B87C5}" srcOrd="1" destOrd="0" presId="urn:microsoft.com/office/officeart/2005/8/layout/venn1"/>
    <dgm:cxn modelId="{2CC3B2AF-66A4-D042-8325-D047EE6BF6A0}" srcId="{720F5F88-FFCE-CB43-AD09-B709A030F75A}" destId="{4A3F8177-E5B5-6347-95F4-D83221BF279F}" srcOrd="1" destOrd="0" parTransId="{4DC8238E-39B7-8E43-93D1-CC1D999B7D16}" sibTransId="{D64787A3-7D1D-6442-B6AA-13C8FA6DFFCA}"/>
    <dgm:cxn modelId="{E7788575-B682-3845-8BE5-D21CA824DA3A}" type="presOf" srcId="{4A3F8177-E5B5-6347-95F4-D83221BF279F}" destId="{82CF0136-2457-D644-A787-8E4582E866CD}" srcOrd="1" destOrd="0" presId="urn:microsoft.com/office/officeart/2005/8/layout/venn1"/>
    <dgm:cxn modelId="{2C19C8BB-9E41-5643-950C-DAEFA067359E}" type="presOf" srcId="{4A3F8177-E5B5-6347-95F4-D83221BF279F}" destId="{FB7123B6-6FDF-5F4D-B5A9-C5CBC9612A67}" srcOrd="0" destOrd="0" presId="urn:microsoft.com/office/officeart/2005/8/layout/venn1"/>
    <dgm:cxn modelId="{1B6EA479-A39A-5A48-932A-948D76168223}" type="presParOf" srcId="{F3F0C80A-5294-7E43-B046-47BC25D2B05F}" destId="{7E75DEF2-9418-4244-88D2-AB3AD7D6DE4D}" srcOrd="0" destOrd="0" presId="urn:microsoft.com/office/officeart/2005/8/layout/venn1"/>
    <dgm:cxn modelId="{16A776EA-72E7-B144-9A4A-28F4C9862FA7}" type="presParOf" srcId="{F3F0C80A-5294-7E43-B046-47BC25D2B05F}" destId="{91D58EDE-786F-E348-8BD2-65DA8C2B87C5}" srcOrd="1" destOrd="0" presId="urn:microsoft.com/office/officeart/2005/8/layout/venn1"/>
    <dgm:cxn modelId="{C6403E13-02FB-1443-8572-D1EEE69CFB1C}" type="presParOf" srcId="{F3F0C80A-5294-7E43-B046-47BC25D2B05F}" destId="{FB7123B6-6FDF-5F4D-B5A9-C5CBC9612A67}" srcOrd="2" destOrd="0" presId="urn:microsoft.com/office/officeart/2005/8/layout/venn1"/>
    <dgm:cxn modelId="{300A1E75-BE7E-2042-B222-C02952F5ACBD}" type="presParOf" srcId="{F3F0C80A-5294-7E43-B046-47BC25D2B05F}" destId="{82CF0136-2457-D644-A787-8E4582E866C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5DEF2-9418-4244-88D2-AB3AD7D6DE4D}">
      <dsp:nvSpPr>
        <dsp:cNvPr id="0" name=""/>
        <dsp:cNvSpPr/>
      </dsp:nvSpPr>
      <dsp:spPr>
        <a:xfrm>
          <a:off x="87318" y="216679"/>
          <a:ext cx="2153860" cy="21538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>
              <a:solidFill>
                <a:schemeClr val="bg1"/>
              </a:solidFill>
            </a:rPr>
            <a:t>Fashion Company</a:t>
          </a:r>
        </a:p>
      </dsp:txBody>
      <dsp:txXfrm>
        <a:off x="388082" y="470665"/>
        <a:ext cx="1241865" cy="1645887"/>
      </dsp:txXfrm>
    </dsp:sp>
    <dsp:sp modelId="{FB7123B6-6FDF-5F4D-B5A9-C5CBC9612A67}">
      <dsp:nvSpPr>
        <dsp:cNvPr id="0" name=""/>
        <dsp:cNvSpPr/>
      </dsp:nvSpPr>
      <dsp:spPr>
        <a:xfrm>
          <a:off x="1639650" y="216679"/>
          <a:ext cx="2153860" cy="2153860"/>
        </a:xfrm>
        <a:prstGeom prst="ellipse">
          <a:avLst/>
        </a:prstGeom>
        <a:solidFill>
          <a:schemeClr val="accent4">
            <a:alpha val="50000"/>
            <a:hueOff val="9815830"/>
            <a:satOff val="-40777"/>
            <a:lumOff val="1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>
              <a:solidFill>
                <a:schemeClr val="bg1"/>
              </a:solidFill>
            </a:rPr>
            <a:t>Society</a:t>
          </a:r>
        </a:p>
      </dsp:txBody>
      <dsp:txXfrm>
        <a:off x="2250880" y="470665"/>
        <a:ext cx="1241865" cy="164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3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1: </a:t>
            </a:r>
            <a:r>
              <a:rPr lang="en-GB" sz="1200" b="1" i="1" dirty="0"/>
              <a:t>Creating Opportunities for Economically Disadvantaged Producers</a:t>
            </a:r>
            <a:endParaRPr lang="en-GB" sz="1200" dirty="0"/>
          </a:p>
          <a:p>
            <a:r>
              <a:rPr lang="en-GB" sz="1200" dirty="0"/>
              <a:t>Poverty reduction by making producers economically independent.</a:t>
            </a:r>
          </a:p>
          <a:p>
            <a:r>
              <a:rPr lang="en-GB" sz="1200" dirty="0"/>
              <a:t>2: </a:t>
            </a:r>
            <a:r>
              <a:rPr lang="en-GB" sz="1200" b="1" i="1" dirty="0"/>
              <a:t>Transparency and Accountability</a:t>
            </a:r>
            <a:endParaRPr lang="en-GB" sz="1200" dirty="0"/>
          </a:p>
          <a:p>
            <a:r>
              <a:rPr lang="en-GB" sz="1200" dirty="0"/>
              <a:t>Involving producers in important decision making.</a:t>
            </a:r>
          </a:p>
          <a:p>
            <a:r>
              <a:rPr lang="en-GB" sz="1200" dirty="0"/>
              <a:t>3: </a:t>
            </a:r>
            <a:r>
              <a:rPr lang="en-GB" sz="1200" b="1" i="1" dirty="0"/>
              <a:t>Fair Trading Practices</a:t>
            </a:r>
            <a:endParaRPr lang="en-GB" sz="1200" dirty="0"/>
          </a:p>
          <a:p>
            <a:r>
              <a:rPr lang="en-GB" sz="1200" dirty="0"/>
              <a:t>Trading fairly with concern for the social, economic and environmental well-being of producers.</a:t>
            </a:r>
          </a:p>
          <a:p>
            <a:r>
              <a:rPr lang="en-GB" sz="1200" dirty="0"/>
              <a:t> 4:   </a:t>
            </a:r>
            <a:r>
              <a:rPr lang="en-GB" sz="1200" b="1" i="1" dirty="0"/>
              <a:t>Payment of a Fair Price</a:t>
            </a:r>
            <a:endParaRPr lang="en-GB" sz="1200" dirty="0"/>
          </a:p>
          <a:p>
            <a:r>
              <a:rPr lang="en-GB" sz="1200" dirty="0"/>
              <a:t>Paying producers a fixed price by mutual agreement, ensuring socially acceptable wages depending on the location.</a:t>
            </a:r>
          </a:p>
          <a:p>
            <a:r>
              <a:rPr lang="en-GB" sz="1200" dirty="0"/>
              <a:t> 5:  </a:t>
            </a:r>
            <a:r>
              <a:rPr lang="en-GB" sz="1200" b="1" i="1" dirty="0"/>
              <a:t>Ensuring no Child </a:t>
            </a:r>
            <a:r>
              <a:rPr lang="en-GB" sz="1200" b="1" i="1" dirty="0" err="1"/>
              <a:t>Labor</a:t>
            </a:r>
            <a:r>
              <a:rPr lang="en-GB" sz="1200" b="1" i="1" dirty="0"/>
              <a:t> and Forced </a:t>
            </a:r>
            <a:r>
              <a:rPr lang="en-GB" sz="1200" b="1" i="1" dirty="0" err="1"/>
              <a:t>Labor</a:t>
            </a:r>
            <a:endParaRPr lang="en-GB" sz="1200" dirty="0"/>
          </a:p>
          <a:p>
            <a:r>
              <a:rPr lang="en-GB" sz="1200" dirty="0"/>
              <a:t>Adhering to the United Nations (UN) Convention on children’s rights.</a:t>
            </a:r>
          </a:p>
          <a:p>
            <a:r>
              <a:rPr lang="en-GB" sz="1200" dirty="0"/>
              <a:t> 6:  </a:t>
            </a:r>
            <a:r>
              <a:rPr lang="en-GB" sz="1200" b="1" i="1" dirty="0"/>
              <a:t>Commitment to Non Discrimination, Gender Equity and Women’s Economic Empowerment and Freedom of Association</a:t>
            </a:r>
            <a:endParaRPr lang="en-GB" sz="1200" dirty="0"/>
          </a:p>
          <a:p>
            <a:r>
              <a:rPr lang="en-GB" sz="1200" dirty="0"/>
              <a:t>Respecting the trade union rights and rejecting discrimination based on gender, religion or ethnicity.</a:t>
            </a:r>
          </a:p>
          <a:p>
            <a:r>
              <a:rPr lang="en-GB" sz="1200" dirty="0"/>
              <a:t> 7: </a:t>
            </a:r>
            <a:r>
              <a:rPr lang="en-GB" sz="1200" b="1" dirty="0"/>
              <a:t> </a:t>
            </a:r>
            <a:r>
              <a:rPr lang="en-GB" sz="1200" b="1" i="1" dirty="0"/>
              <a:t>Ensuring Good Working Conditions</a:t>
            </a:r>
            <a:endParaRPr lang="en-GB" sz="1200" dirty="0"/>
          </a:p>
          <a:p>
            <a:r>
              <a:rPr lang="en-GB" sz="1200" dirty="0"/>
              <a:t>Providing a safe and healthy working environment for producers and </a:t>
            </a:r>
            <a:r>
              <a:rPr lang="en-GB" sz="1200" dirty="0" err="1"/>
              <a:t>wrokers</a:t>
            </a:r>
            <a:r>
              <a:rPr lang="en-GB" sz="1200" dirty="0"/>
              <a:t> in line with the International Labour Organization (ILO) conventions.</a:t>
            </a:r>
          </a:p>
          <a:p>
            <a:r>
              <a:rPr lang="en-GB" sz="1200" dirty="0"/>
              <a:t> 8:  </a:t>
            </a:r>
            <a:r>
              <a:rPr lang="en-GB" sz="1200" b="1" i="1" dirty="0"/>
              <a:t>Providing Capacity Building</a:t>
            </a:r>
            <a:endParaRPr lang="en-GB" sz="1200" dirty="0"/>
          </a:p>
          <a:p>
            <a:r>
              <a:rPr lang="en-GB" sz="1200" dirty="0"/>
              <a:t>Seeking to develop the skills of producers and workers so they can continue to grow and prosper.</a:t>
            </a:r>
          </a:p>
          <a:p>
            <a:r>
              <a:rPr lang="en-GB" sz="1200" dirty="0"/>
              <a:t> 9:  </a:t>
            </a:r>
            <a:r>
              <a:rPr lang="en-GB" sz="1200" b="1" i="1" dirty="0"/>
              <a:t>Promoting Fair Trade</a:t>
            </a:r>
            <a:endParaRPr lang="en-GB" sz="1200" dirty="0"/>
          </a:p>
          <a:p>
            <a:r>
              <a:rPr lang="en-GB" sz="1200" dirty="0"/>
              <a:t>Raising awareness for the need of greater justice in world trade by trading fairly with poor communities.</a:t>
            </a:r>
          </a:p>
          <a:p>
            <a:r>
              <a:rPr lang="en-GB" sz="1200" dirty="0"/>
              <a:t> 10: </a:t>
            </a:r>
            <a:r>
              <a:rPr lang="en-GB" sz="1200" b="1" i="1" dirty="0"/>
              <a:t>Respect for the Environment</a:t>
            </a:r>
            <a:endParaRPr lang="en-GB" sz="1200" dirty="0"/>
          </a:p>
          <a:p>
            <a:r>
              <a:rPr lang="en-GB" sz="1200" dirty="0"/>
              <a:t>Caring for the environment by maximising use of sustainable energy and raw materials while minimising waste and pollution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1331340" y="1944487"/>
            <a:ext cx="5314122" cy="1243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spc="600" dirty="0">
                <a:solidFill>
                  <a:schemeClr val="bg1"/>
                </a:solidFill>
              </a:rPr>
              <a:t>CHAPTER </a:t>
            </a:r>
            <a:r>
              <a:rPr lang="en-US" altLang="zh-TW" b="1" cap="all" spc="600" dirty="0">
                <a:solidFill>
                  <a:schemeClr val="bg1"/>
                </a:solidFill>
              </a:rPr>
              <a:t>1</a:t>
            </a:r>
            <a:r>
              <a:rPr lang="en-US" b="1" cap="all" spc="600" dirty="0" smtClean="0">
                <a:solidFill>
                  <a:schemeClr val="bg1"/>
                </a:solidFill>
              </a:rPr>
              <a:t>0</a:t>
            </a:r>
            <a:endParaRPr lang="en-US" b="1" cap="all" spc="6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192122" y="3856795"/>
            <a:ext cx="6845553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Consumer choice for value II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4398D-DF00-6947-AF2D-51134E981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533" y="1245746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FAIR TRADE &amp; </a:t>
            </a:r>
            <a:r>
              <a:rPr lang="en-US" dirty="0" err="1">
                <a:solidFill>
                  <a:schemeClr val="bg1"/>
                </a:solidFill>
                <a:cs typeface="Arial"/>
              </a:rPr>
              <a:t>EthICS</a:t>
            </a:r>
            <a:r>
              <a:rPr lang="en-US" dirty="0">
                <a:solidFill>
                  <a:schemeClr val="bg1"/>
                </a:solidFill>
                <a:cs typeface="Arial"/>
              </a:rPr>
              <a:t> in FASHION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83F74-9F75-B047-A0F8-B2DEFA6A2411}"/>
              </a:ext>
            </a:extLst>
          </p:cNvPr>
          <p:cNvSpPr/>
          <p:nvPr/>
        </p:nvSpPr>
        <p:spPr>
          <a:xfrm>
            <a:off x="9578426" y="6534405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291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D8088-9A5E-3547-AA0E-DA793A7079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34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151"/>
            <a:ext cx="11124512" cy="4062547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highlight>
                  <a:srgbClr val="FFFFFF"/>
                </a:highlight>
                <a:cs typeface="Arial"/>
              </a:rPr>
              <a:t>WHAT IS FAIR TRADE?</a:t>
            </a:r>
            <a:br>
              <a:rPr lang="en-US" dirty="0">
                <a:highlight>
                  <a:srgbClr val="FFFFFF"/>
                </a:highlight>
                <a:cs typeface="Arial"/>
              </a:rPr>
            </a:br>
            <a:r>
              <a:rPr lang="en-US" dirty="0">
                <a:highlight>
                  <a:srgbClr val="FFFFFF"/>
                </a:highlight>
                <a:cs typeface="Arial"/>
              </a:rPr>
              <a:t/>
            </a:r>
            <a:br>
              <a:rPr lang="en-US" dirty="0">
                <a:highlight>
                  <a:srgbClr val="FFFFFF"/>
                </a:highlight>
                <a:cs typeface="Arial"/>
              </a:rPr>
            </a:br>
            <a:r>
              <a:rPr lang="en-US" dirty="0">
                <a:highlight>
                  <a:srgbClr val="FFFFFF"/>
                </a:highlight>
                <a:cs typeface="Arial"/>
              </a:rPr>
              <a:t>WHY we pay more for IT?</a:t>
            </a: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83F74-9F75-B047-A0F8-B2DEFA6A2411}"/>
              </a:ext>
            </a:extLst>
          </p:cNvPr>
          <p:cNvSpPr/>
          <p:nvPr/>
        </p:nvSpPr>
        <p:spPr>
          <a:xfrm>
            <a:off x="9578426" y="6534405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5818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688C8-93AF-6744-8EEF-BA468E61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888" y="1814522"/>
            <a:ext cx="10518562" cy="385027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cs typeface="Arial"/>
              </a:rPr>
              <a:t>Fair Trade is a concept that mixes both ethics and business;</a:t>
            </a:r>
            <a:br>
              <a:rPr lang="en-US" sz="3200" dirty="0">
                <a:solidFill>
                  <a:schemeClr val="bg1"/>
                </a:solidFill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/>
            </a:r>
            <a:br>
              <a:rPr lang="en-US" sz="3200" dirty="0">
                <a:solidFill>
                  <a:schemeClr val="bg1"/>
                </a:solidFill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>it requires that producers of commodities such as cotton, wool, coffee, and apples be paid ”fair” prices for their goods</a:t>
            </a:r>
            <a:br>
              <a:rPr lang="en-US" sz="3200" dirty="0">
                <a:solidFill>
                  <a:schemeClr val="bg1"/>
                </a:solidFill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/>
            </a:r>
            <a:br>
              <a:rPr lang="en-US" sz="3200" dirty="0">
                <a:solidFill>
                  <a:schemeClr val="bg1"/>
                </a:solidFill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>rather than </a:t>
            </a:r>
            <a:r>
              <a:rPr lang="en-US" sz="3200" dirty="0" err="1">
                <a:solidFill>
                  <a:schemeClr val="bg1"/>
                </a:solidFill>
                <a:cs typeface="Arial"/>
              </a:rPr>
              <a:t>minimuM</a:t>
            </a:r>
            <a:r>
              <a:rPr lang="en-US" sz="3200" dirty="0">
                <a:solidFill>
                  <a:schemeClr val="bg1"/>
                </a:solidFill>
                <a:cs typeface="Arial"/>
              </a:rPr>
              <a:t> prices allowed in the market place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83F74-9F75-B047-A0F8-B2DEFA6A2411}"/>
              </a:ext>
            </a:extLst>
          </p:cNvPr>
          <p:cNvSpPr/>
          <p:nvPr/>
        </p:nvSpPr>
        <p:spPr>
          <a:xfrm>
            <a:off x="9578426" y="6534405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6DCAD-0A70-C041-9280-D384BEDADDC6}"/>
              </a:ext>
            </a:extLst>
          </p:cNvPr>
          <p:cNvSpPr/>
          <p:nvPr/>
        </p:nvSpPr>
        <p:spPr>
          <a:xfrm>
            <a:off x="10309763" y="5262341"/>
            <a:ext cx="1612173" cy="37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err="1">
                <a:solidFill>
                  <a:schemeClr val="bg1"/>
                </a:solidFill>
              </a:rPr>
              <a:t>Hillery</a:t>
            </a:r>
            <a:r>
              <a:rPr lang="en-US" b="1" dirty="0">
                <a:solidFill>
                  <a:schemeClr val="bg1"/>
                </a:solidFill>
              </a:rPr>
              <a:t>, 2009)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66B545-AE7F-964C-A9C0-1EE54AD0E321}"/>
              </a:ext>
            </a:extLst>
          </p:cNvPr>
          <p:cNvSpPr/>
          <p:nvPr/>
        </p:nvSpPr>
        <p:spPr>
          <a:xfrm>
            <a:off x="723793" y="6503628"/>
            <a:ext cx="5796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solidFill>
                  <a:schemeClr val="bg1"/>
                </a:solidFill>
              </a:rPr>
              <a:t>Reference: </a:t>
            </a:r>
            <a:r>
              <a:rPr lang="en-GB" sz="1000" i="1" dirty="0" err="1">
                <a:solidFill>
                  <a:schemeClr val="bg1"/>
                </a:solidFill>
              </a:rPr>
              <a:t>Paulins</a:t>
            </a:r>
            <a:r>
              <a:rPr lang="en-GB" sz="1000" i="1" dirty="0">
                <a:solidFill>
                  <a:schemeClr val="bg1"/>
                </a:solidFill>
              </a:rPr>
              <a:t>, V. A., &amp; </a:t>
            </a:r>
            <a:r>
              <a:rPr lang="en-GB" sz="1000" i="1" dirty="0" err="1">
                <a:solidFill>
                  <a:schemeClr val="bg1"/>
                </a:solidFill>
              </a:rPr>
              <a:t>Hillery</a:t>
            </a:r>
            <a:r>
              <a:rPr lang="en-GB" sz="1000" i="1" dirty="0">
                <a:solidFill>
                  <a:schemeClr val="bg1"/>
                </a:solidFill>
              </a:rPr>
              <a:t>, J. L. (2009). Ethics in the fashion industry. Fairchild Publications.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2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1" y="266251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Arial"/>
              </a:rPr>
              <a:t>Fashion &amp; Fair Trade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B537B-DF23-3D4B-AFD7-F67EF7599CEE}"/>
              </a:ext>
            </a:extLst>
          </p:cNvPr>
          <p:cNvSpPr/>
          <p:nvPr/>
        </p:nvSpPr>
        <p:spPr>
          <a:xfrm>
            <a:off x="681726" y="3483390"/>
            <a:ext cx="11139085" cy="146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 balance between a fashion company and society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Social and environmental responsibility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 particular the needs and concerns of small-scale farmers/producers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Core issues, such as fair price, decent working conditions and support for the local community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Fair commercial terms for farmers and workers in developing economies or countries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(Rinaldi &amp; Testa, 2015)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0DD83E-F765-B449-BE96-647C3B64B6EC}"/>
              </a:ext>
            </a:extLst>
          </p:cNvPr>
          <p:cNvSpPr/>
          <p:nvPr/>
        </p:nvSpPr>
        <p:spPr>
          <a:xfrm>
            <a:off x="706454" y="6481853"/>
            <a:ext cx="81916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chemeClr val="bg1"/>
                </a:solidFill>
              </a:rPr>
              <a:t>Rinaldi, F. R., &amp; Testa, S. (2015). </a:t>
            </a:r>
            <a:r>
              <a:rPr lang="en-GB" sz="1000" i="1" dirty="0">
                <a:solidFill>
                  <a:schemeClr val="bg1"/>
                </a:solidFill>
              </a:rPr>
              <a:t>The responsible fashion company: integrating ethics and aesthetics in the value chain</a:t>
            </a:r>
            <a:r>
              <a:rPr lang="en-GB" sz="1000" dirty="0">
                <a:solidFill>
                  <a:schemeClr val="bg1"/>
                </a:solidFill>
              </a:rPr>
              <a:t>. Greenleaf Publishing.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D01D09-5D15-4145-A2E8-477424E4A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780863"/>
              </p:ext>
            </p:extLst>
          </p:nvPr>
        </p:nvGraphicFramePr>
        <p:xfrm>
          <a:off x="7939982" y="0"/>
          <a:ext cx="3880829" cy="258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07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338" y="-948793"/>
            <a:ext cx="7062952" cy="3043213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>
                <a:cs typeface="Arial"/>
              </a:rPr>
              <a:t>10 Principles of Fair Trade by </a:t>
            </a:r>
            <a:r>
              <a:rPr lang="en-US" altLang="zh-TW" sz="3200" dirty="0" smtClean="0">
                <a:cs typeface="Arial"/>
              </a:rPr>
              <a:t>World Fair Trade Organization (</a:t>
            </a:r>
            <a:r>
              <a:rPr lang="en-US" sz="3200" dirty="0" smtClean="0">
                <a:cs typeface="Arial"/>
              </a:rPr>
              <a:t>WFTO)</a:t>
            </a:r>
            <a:endParaRPr lang="en-US" sz="3200" baseline="30000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B537B-DF23-3D4B-AFD7-F67EF7599CEE}"/>
              </a:ext>
            </a:extLst>
          </p:cNvPr>
          <p:cNvSpPr/>
          <p:nvPr/>
        </p:nvSpPr>
        <p:spPr>
          <a:xfrm>
            <a:off x="7386053" y="1210131"/>
            <a:ext cx="4391063" cy="3382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Creating opportunities for economically disadvantaged producers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Transparency and accountability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Fair trading practices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Payment of a fair price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Ensuring no child </a:t>
            </a:r>
            <a:r>
              <a:rPr lang="en-GB" sz="1600" b="1" dirty="0" smtClean="0"/>
              <a:t>labour </a:t>
            </a:r>
            <a:r>
              <a:rPr lang="en-GB" sz="1600" b="1" dirty="0"/>
              <a:t>and forced </a:t>
            </a:r>
            <a:r>
              <a:rPr lang="en-GB" sz="1600" b="1" dirty="0" smtClean="0"/>
              <a:t>labour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Commitment to non-discrimination, gender equity and women’s economic empowerment and freedom of association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Ensuring good working conditions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Providing capacity building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Promoting fair trade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/>
              <a:t>Respect for the environment 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0DD83E-F765-B449-BE96-647C3B64B6EC}"/>
              </a:ext>
            </a:extLst>
          </p:cNvPr>
          <p:cNvSpPr/>
          <p:nvPr/>
        </p:nvSpPr>
        <p:spPr>
          <a:xfrm>
            <a:off x="706454" y="6481853"/>
            <a:ext cx="2396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chemeClr val="bg1"/>
                </a:solidFill>
              </a:rPr>
              <a:t>WFTO: World Fair Trade Organisation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ten fair trade principles from the world fair trade organisation">
            <a:extLst>
              <a:ext uri="{FF2B5EF4-FFF2-40B4-BE49-F238E27FC236}">
                <a16:creationId xmlns:a16="http://schemas.microsoft.com/office/drawing/2014/main" id="{D28592BD-D907-EC43-804C-DFB44CA2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38" y="2139734"/>
            <a:ext cx="5570451" cy="414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C106CA-8D54-604C-83F2-40AB79031AE5}"/>
              </a:ext>
            </a:extLst>
          </p:cNvPr>
          <p:cNvSpPr/>
          <p:nvPr/>
        </p:nvSpPr>
        <p:spPr>
          <a:xfrm>
            <a:off x="6747642" y="648185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 smtClean="0">
                <a:solidFill>
                  <a:schemeClr val="bg1"/>
                </a:solidFill>
              </a:rPr>
              <a:t>Reference: Fair Trade Association of Australia and New Zealand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358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558</Words>
  <Application>Microsoft Office PowerPoint</Application>
  <PresentationFormat>寬螢幕</PresentationFormat>
  <Paragraphs>57</Paragraphs>
  <Slides>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FAIR TRADE &amp; EthICS in FASHION</vt:lpstr>
      <vt:lpstr>WHAT IS FAIR TRADE?  WHY we pay more for IT?</vt:lpstr>
      <vt:lpstr>Fair Trade is a concept that mixes both ethics and business;  it requires that producers of commodities such as cotton, wool, coffee, and apples be paid ”fair” prices for their goods  rather than minimuM prices allowed in the market place</vt:lpstr>
      <vt:lpstr>Fashion &amp; Fair Trade</vt:lpstr>
      <vt:lpstr>10 Principles of Fair Trade by World Fair Trade Organization (WFTO)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POON, Suk-mei Cindy</cp:lastModifiedBy>
  <cp:revision>13</cp:revision>
  <dcterms:created xsi:type="dcterms:W3CDTF">2020-09-28T08:43:38Z</dcterms:created>
  <dcterms:modified xsi:type="dcterms:W3CDTF">2021-09-21T03:20:50Z</dcterms:modified>
</cp:coreProperties>
</file>