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57" r:id="rId2"/>
    <p:sldId id="277" r:id="rId3"/>
    <p:sldId id="278" r:id="rId4"/>
    <p:sldId id="279" r:id="rId5"/>
    <p:sldId id="281" r:id="rId6"/>
    <p:sldId id="282" r:id="rId7"/>
    <p:sldId id="284" r:id="rId8"/>
    <p:sldId id="286" r:id="rId9"/>
    <p:sldId id="283" r:id="rId10"/>
    <p:sldId id="28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7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tif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3" y="2692400"/>
            <a:ext cx="9144000" cy="3360092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Fashion design communication skills</a:t>
            </a:r>
            <a:endParaRPr lang="en-HK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42FF8-2F6E-3849-983F-C85E7DEC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273" y="2717800"/>
            <a:ext cx="7711440" cy="7112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982" y="-1290916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US" sz="3600" spc="700" dirty="0" err="1">
                <a:solidFill>
                  <a:schemeClr val="bg1"/>
                </a:solidFill>
                <a:highlight>
                  <a:srgbClr val="000000"/>
                </a:highlight>
              </a:rPr>
              <a:t>T-shirtS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4392635" y="2963997"/>
            <a:ext cx="2634319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Rib for </a:t>
            </a:r>
            <a:r>
              <a:rPr lang="en-US" sz="1600" b="1" dirty="0" smtClean="0"/>
              <a:t>flexibility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600" b="1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Round neckline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600" b="1" dirty="0" smtClean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/>
              <a:t>Single </a:t>
            </a:r>
            <a:r>
              <a:rPr lang="en-US" sz="1600" b="1" dirty="0"/>
              <a:t>stitch or double stitch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7091429" y="1598627"/>
            <a:ext cx="5084586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Most common casual daily wear 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For boys and girls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 to short sleeves 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b="1" dirty="0" smtClean="0"/>
              <a:t>Usually </a:t>
            </a:r>
            <a:r>
              <a:rPr lang="en-US" b="1" dirty="0" smtClean="0"/>
              <a:t>made </a:t>
            </a:r>
            <a:r>
              <a:rPr lang="en-US" b="1" dirty="0"/>
              <a:t>from cotton jersey fabric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89B18-E883-6A40-90A8-15D20651E0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418844"/>
            <a:ext cx="4125553" cy="2500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CA073-DBB1-A348-9917-BC58E905C7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879" y="1264845"/>
            <a:ext cx="6190800" cy="87607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E29B2C-210B-E74D-BB34-33407EDCA573}"/>
              </a:ext>
            </a:extLst>
          </p:cNvPr>
          <p:cNvCxnSpPr/>
          <p:nvPr/>
        </p:nvCxnSpPr>
        <p:spPr>
          <a:xfrm flipH="1" flipV="1">
            <a:off x="1574800" y="597201"/>
            <a:ext cx="2753360" cy="2481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666F7E-7BF3-7243-AD47-366AAEF16AB2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2963997"/>
            <a:ext cx="2042160" cy="114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84B424-5C03-FE47-B7DC-957B6313BD73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3021239"/>
            <a:ext cx="2032000" cy="8367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39808E-4388-E148-8F5A-08DE76BDB565}"/>
              </a:ext>
            </a:extLst>
          </p:cNvPr>
          <p:cNvCxnSpPr>
            <a:cxnSpLocks/>
          </p:cNvCxnSpPr>
          <p:nvPr/>
        </p:nvCxnSpPr>
        <p:spPr>
          <a:xfrm flipH="1">
            <a:off x="2422522" y="4672208"/>
            <a:ext cx="1895478" cy="824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58B56DD-0155-564C-9D59-0B53475BE0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514" y="4504519"/>
            <a:ext cx="2400300" cy="16002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84B8ACC-3C30-B54E-9DDB-F2B403430FAF}"/>
              </a:ext>
            </a:extLst>
          </p:cNvPr>
          <p:cNvSpPr/>
          <p:nvPr/>
        </p:nvSpPr>
        <p:spPr>
          <a:xfrm>
            <a:off x="10030891" y="4227520"/>
            <a:ext cx="124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</a:t>
            </a: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84644A-CAE4-DD48-B558-3CF961F643DE}"/>
              </a:ext>
            </a:extLst>
          </p:cNvPr>
          <p:cNvSpPr/>
          <p:nvPr/>
        </p:nvSpPr>
        <p:spPr>
          <a:xfrm>
            <a:off x="9849655" y="6104719"/>
            <a:ext cx="1606402" cy="29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Cotton Jersey Fabric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FABB18-5F0A-2745-9920-4745A928B841}"/>
              </a:ext>
            </a:extLst>
          </p:cNvPr>
          <p:cNvSpPr/>
          <p:nvPr/>
        </p:nvSpPr>
        <p:spPr>
          <a:xfrm>
            <a:off x="9397330" y="6521463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2281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C8A63-6D95-6D45-A434-CC97EC481AE1}"/>
              </a:ext>
            </a:extLst>
          </p:cNvPr>
          <p:cNvSpPr/>
          <p:nvPr/>
        </p:nvSpPr>
        <p:spPr>
          <a:xfrm>
            <a:off x="1030986" y="2784780"/>
            <a:ext cx="7239074" cy="146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u="sng" dirty="0"/>
              <a:t>Hints: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Item name: 	</a:t>
            </a:r>
            <a:r>
              <a:rPr lang="en-US" sz="1400" b="1" dirty="0" smtClean="0"/>
              <a:t>T-shirt / cardigan / skirt / dress / jacket </a:t>
            </a:r>
            <a:r>
              <a:rPr lang="en-US" sz="1400" b="1" dirty="0"/>
              <a:t>etc.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Fabric Description: 	</a:t>
            </a:r>
            <a:r>
              <a:rPr lang="en-US" sz="1400" b="1" dirty="0" smtClean="0"/>
              <a:t>denim / cotton / jersey / wool </a:t>
            </a:r>
            <a:r>
              <a:rPr lang="en-US" sz="1400" b="1" dirty="0"/>
              <a:t>etc.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err="1"/>
              <a:t>Colour</a:t>
            </a:r>
            <a:r>
              <a:rPr lang="en-US" sz="1400" b="1" dirty="0"/>
              <a:t>/ Pattern : 	</a:t>
            </a:r>
            <a:r>
              <a:rPr lang="en-US" sz="1400" b="1" dirty="0" smtClean="0"/>
              <a:t>navy / white / pink / checks / stripes / </a:t>
            </a:r>
            <a:r>
              <a:rPr lang="en-US" sz="1400" b="1" dirty="0"/>
              <a:t>dots  etc.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Styles: 		long </a:t>
            </a:r>
            <a:r>
              <a:rPr lang="en-US" sz="1400" b="1" dirty="0" smtClean="0"/>
              <a:t>sleeve / </a:t>
            </a:r>
            <a:r>
              <a:rPr lang="en-US" sz="1400" b="1" dirty="0"/>
              <a:t>short </a:t>
            </a:r>
            <a:r>
              <a:rPr lang="en-US" sz="1400" b="1" dirty="0" smtClean="0"/>
              <a:t>sleeve / </a:t>
            </a:r>
            <a:r>
              <a:rPr lang="en-US" sz="1400" b="1" dirty="0"/>
              <a:t>button </a:t>
            </a:r>
            <a:r>
              <a:rPr lang="en-US" sz="1400" b="1" dirty="0" smtClean="0"/>
              <a:t>opening / </a:t>
            </a:r>
            <a:r>
              <a:rPr lang="en-US" sz="1400" b="1" dirty="0"/>
              <a:t>zipped </a:t>
            </a:r>
            <a:r>
              <a:rPr lang="en-US" sz="1400" b="1" dirty="0" smtClean="0"/>
              <a:t>opening / </a:t>
            </a:r>
            <a:r>
              <a:rPr lang="en-US" sz="1400" b="1" dirty="0"/>
              <a:t>		hooded jacket etc.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030986" y="1201333"/>
            <a:ext cx="9383014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000" dirty="0"/>
              <a:t>DESCRIBE THE clothes you are wearing today With 4 features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94661" y="326147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80CAB-F251-754F-9CEF-7D951859E7CA}"/>
              </a:ext>
            </a:extLst>
          </p:cNvPr>
          <p:cNvSpPr/>
          <p:nvPr/>
        </p:nvSpPr>
        <p:spPr>
          <a:xfrm>
            <a:off x="9397330" y="6521463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6EAC5-1A7B-0146-8F09-BE22C0C776DF}"/>
              </a:ext>
            </a:extLst>
          </p:cNvPr>
          <p:cNvSpPr/>
          <p:nvPr/>
        </p:nvSpPr>
        <p:spPr>
          <a:xfrm>
            <a:off x="945093" y="4739493"/>
            <a:ext cx="697701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i="1" u="sng" dirty="0"/>
          </a:p>
          <a:p>
            <a:pPr>
              <a:spcAft>
                <a:spcPts val="600"/>
              </a:spcAft>
            </a:pPr>
            <a:r>
              <a:rPr lang="en-US" b="1" i="1" dirty="0">
                <a:latin typeface="+mj-lt"/>
              </a:rPr>
              <a:t>“</a:t>
            </a:r>
            <a:r>
              <a:rPr lang="en-US" i="1" dirty="0">
                <a:latin typeface="+mj-lt"/>
              </a:rPr>
              <a:t>I WEAR </a:t>
            </a:r>
            <a:r>
              <a:rPr lang="en-US" b="1" i="1" dirty="0">
                <a:latin typeface="+mj-lt"/>
              </a:rPr>
              <a:t>A YELLOW </a:t>
            </a:r>
            <a:r>
              <a:rPr lang="en-US" b="1" i="1">
                <a:latin typeface="+mj-lt"/>
              </a:rPr>
              <a:t>POLYESTER </a:t>
            </a:r>
            <a:r>
              <a:rPr lang="en-US" b="1" i="1" smtClean="0">
                <a:latin typeface="+mj-lt"/>
              </a:rPr>
              <a:t>HOODED </a:t>
            </a:r>
            <a:r>
              <a:rPr lang="en-US" b="1" i="1" dirty="0">
                <a:latin typeface="+mj-lt"/>
              </a:rPr>
              <a:t>JACKET WITH BUTTON OPENING </a:t>
            </a:r>
            <a:r>
              <a:rPr lang="en-US" i="1" dirty="0">
                <a:latin typeface="+mj-lt"/>
              </a:rPr>
              <a:t>TODAY</a:t>
            </a:r>
            <a:r>
              <a:rPr lang="en-US" b="1" i="1" dirty="0">
                <a:latin typeface="+mj-lt"/>
              </a:rPr>
              <a:t>”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73558-CF52-724C-BF4D-A05EDDB95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2400399"/>
            <a:ext cx="2869866" cy="38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F1D67-5FF8-F44D-887A-BD5516D12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169" y="134596"/>
            <a:ext cx="9144000" cy="3850276"/>
          </a:xfrm>
        </p:spPr>
        <p:txBody>
          <a:bodyPr>
            <a:normAutofit/>
          </a:bodyPr>
          <a:lstStyle/>
          <a:p>
            <a:r>
              <a:rPr lang="en-US" spc="700" dirty="0">
                <a:solidFill>
                  <a:schemeClr val="accent2"/>
                </a:solidFill>
              </a:rPr>
              <a:t>Let’s </a:t>
            </a:r>
            <a:r>
              <a:rPr lang="en-US" spc="700" dirty="0">
                <a:solidFill>
                  <a:schemeClr val="bg1"/>
                </a:solidFill>
              </a:rPr>
              <a:t>LEARN HOW TO DESCRIBE FASHION &amp; CLOTHING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469E2-2231-E741-AD07-117AAB6BBEE9}"/>
              </a:ext>
            </a:extLst>
          </p:cNvPr>
          <p:cNvSpPr/>
          <p:nvPr/>
        </p:nvSpPr>
        <p:spPr>
          <a:xfrm>
            <a:off x="9671024" y="6517572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5288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86BD8-ADD5-CD41-9A57-445F83FBC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620486"/>
            <a:ext cx="5344886" cy="4062547"/>
          </a:xfrm>
        </p:spPr>
        <p:txBody>
          <a:bodyPr anchor="b">
            <a:normAutofit/>
          </a:bodyPr>
          <a:lstStyle/>
          <a:p>
            <a:pPr algn="l"/>
            <a:r>
              <a:rPr lang="en-US" spc="700" dirty="0">
                <a:solidFill>
                  <a:schemeClr val="bg1"/>
                </a:solidFill>
              </a:rPr>
              <a:t>BASIC GARMENT TERMS</a:t>
            </a:r>
            <a:endParaRPr lang="en-HK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44A43E-2595-614C-A1FF-9A6ECF148D9A}"/>
              </a:ext>
            </a:extLst>
          </p:cNvPr>
          <p:cNvSpPr/>
          <p:nvPr/>
        </p:nvSpPr>
        <p:spPr>
          <a:xfrm>
            <a:off x="9671024" y="6517572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69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41" y="-1287479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JACKET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A9842-FFC7-1847-A81B-5AFE2094F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55" t="16148" r="25891" b="40889"/>
          <a:stretch/>
        </p:blipFill>
        <p:spPr>
          <a:xfrm>
            <a:off x="6024242" y="1304499"/>
            <a:ext cx="3575024" cy="42490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9803104" y="1920240"/>
            <a:ext cx="2634319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Collar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Notch collar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Lapel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Welt </a:t>
            </a:r>
            <a:r>
              <a:rPr lang="en-US" sz="1600" b="1" dirty="0" smtClean="0"/>
              <a:t>pocket</a:t>
            </a:r>
            <a:endParaRPr lang="en-US" sz="1600" b="1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Jet pocket with </a:t>
            </a:r>
            <a:r>
              <a:rPr lang="en-US" sz="1600" b="1" dirty="0" smtClean="0"/>
              <a:t>flap</a:t>
            </a:r>
            <a:endParaRPr lang="en-US" sz="1600" b="1" dirty="0"/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663855" y="1652027"/>
            <a:ext cx="50845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The cutting are ”well-made” 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Tailored </a:t>
            </a:r>
            <a:r>
              <a:rPr lang="en-US" b="1" dirty="0"/>
              <a:t>sleeves are cut in two </a:t>
            </a:r>
            <a:r>
              <a:rPr lang="en-US" b="1" dirty="0" smtClean="0"/>
              <a:t>pieces, </a:t>
            </a:r>
            <a:r>
              <a:rPr lang="en-US" b="1" dirty="0"/>
              <a:t>which cater the shape of </a:t>
            </a:r>
            <a:r>
              <a:rPr lang="en-US" b="1" dirty="0" smtClean="0"/>
              <a:t>the arm</a:t>
            </a:r>
            <a:endParaRPr lang="en-US" b="1" dirty="0"/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It can be lined or unlined, depends on the season and quality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FD698-C63D-7944-B121-D7E4AD6EC1D9}"/>
              </a:ext>
            </a:extLst>
          </p:cNvPr>
          <p:cNvCxnSpPr/>
          <p:nvPr/>
        </p:nvCxnSpPr>
        <p:spPr>
          <a:xfrm flipH="1" flipV="1">
            <a:off x="8239760" y="1788160"/>
            <a:ext cx="1330960" cy="264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F386FD-7971-824B-9FCC-FD1DB1477C77}"/>
              </a:ext>
            </a:extLst>
          </p:cNvPr>
          <p:cNvCxnSpPr>
            <a:cxnSpLocks/>
          </p:cNvCxnSpPr>
          <p:nvPr/>
        </p:nvCxnSpPr>
        <p:spPr>
          <a:xfrm flipH="1" flipV="1">
            <a:off x="8331200" y="1902209"/>
            <a:ext cx="1239520" cy="536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3F0804-D195-994F-9F3C-36CCE882073C}"/>
              </a:ext>
            </a:extLst>
          </p:cNvPr>
          <p:cNvCxnSpPr/>
          <p:nvPr/>
        </p:nvCxnSpPr>
        <p:spPr>
          <a:xfrm flipH="1" flipV="1">
            <a:off x="8239760" y="2170304"/>
            <a:ext cx="1330960" cy="633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EE7122-2934-0E45-8A8D-F89BA4BDB34C}"/>
              </a:ext>
            </a:extLst>
          </p:cNvPr>
          <p:cNvCxnSpPr/>
          <p:nvPr/>
        </p:nvCxnSpPr>
        <p:spPr>
          <a:xfrm flipH="1" flipV="1">
            <a:off x="8331200" y="2487232"/>
            <a:ext cx="1239520" cy="77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8B08DC-61B3-344F-896D-2868E1E9E5DC}"/>
              </a:ext>
            </a:extLst>
          </p:cNvPr>
          <p:cNvCxnSpPr/>
          <p:nvPr/>
        </p:nvCxnSpPr>
        <p:spPr>
          <a:xfrm flipH="1">
            <a:off x="8492111" y="3708400"/>
            <a:ext cx="1078609" cy="365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3D86CE4-A6AE-DE49-9E78-25AB6EC405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067" y="4608414"/>
            <a:ext cx="1956749" cy="130449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4CFE41F-9C9E-B54A-A462-A0DCB810DE85}"/>
              </a:ext>
            </a:extLst>
          </p:cNvPr>
          <p:cNvSpPr/>
          <p:nvPr/>
        </p:nvSpPr>
        <p:spPr>
          <a:xfrm>
            <a:off x="10231476" y="4331415"/>
            <a:ext cx="124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FA7CB3-04EE-B14A-9EAA-62300CE8AD78}"/>
              </a:ext>
            </a:extLst>
          </p:cNvPr>
          <p:cNvSpPr/>
          <p:nvPr/>
        </p:nvSpPr>
        <p:spPr>
          <a:xfrm>
            <a:off x="9903083" y="5912913"/>
            <a:ext cx="1928733" cy="29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Suit fabric usually in wool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FA502-4813-1D46-B2D3-AEF01695D731}"/>
              </a:ext>
            </a:extLst>
          </p:cNvPr>
          <p:cNvSpPr/>
          <p:nvPr/>
        </p:nvSpPr>
        <p:spPr>
          <a:xfrm>
            <a:off x="9397330" y="6521463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23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F95D0A-86BB-DE4F-8532-5CF90069F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133" y="263483"/>
            <a:ext cx="6690305" cy="9467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48" y="-312119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BOMBER JACKET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9874224" y="2641600"/>
            <a:ext cx="2634319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Zipper opening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Top stitching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Ribs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663855" y="2699772"/>
            <a:ext cx="5084586" cy="2700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Casual jacket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Styles referenced from traditional military jacket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Cutting is short, around waist to hip level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waist and wrist are usually fitted by ribs and elastics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Zipped opening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F386FD-7971-824B-9FCC-FD1DB1477C77}"/>
              </a:ext>
            </a:extLst>
          </p:cNvPr>
          <p:cNvCxnSpPr>
            <a:cxnSpLocks/>
          </p:cNvCxnSpPr>
          <p:nvPr/>
        </p:nvCxnSpPr>
        <p:spPr>
          <a:xfrm flipH="1" flipV="1">
            <a:off x="7996285" y="2814265"/>
            <a:ext cx="1674739" cy="7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3F0804-D195-994F-9F3C-36CCE882073C}"/>
              </a:ext>
            </a:extLst>
          </p:cNvPr>
          <p:cNvCxnSpPr>
            <a:cxnSpLocks/>
          </p:cNvCxnSpPr>
          <p:nvPr/>
        </p:nvCxnSpPr>
        <p:spPr>
          <a:xfrm flipH="1">
            <a:off x="8077200" y="3166013"/>
            <a:ext cx="16585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EE7122-2934-0E45-8A8D-F89BA4BDB34C}"/>
              </a:ext>
            </a:extLst>
          </p:cNvPr>
          <p:cNvCxnSpPr>
            <a:cxnSpLocks/>
          </p:cNvCxnSpPr>
          <p:nvPr/>
        </p:nvCxnSpPr>
        <p:spPr>
          <a:xfrm flipH="1">
            <a:off x="8331200" y="3589746"/>
            <a:ext cx="1359791" cy="920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8B08DC-61B3-344F-896D-2868E1E9E5DC}"/>
              </a:ext>
            </a:extLst>
          </p:cNvPr>
          <p:cNvCxnSpPr>
            <a:cxnSpLocks/>
          </p:cNvCxnSpPr>
          <p:nvPr/>
        </p:nvCxnSpPr>
        <p:spPr>
          <a:xfrm flipH="1">
            <a:off x="9303439" y="3616130"/>
            <a:ext cx="432280" cy="1239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C248BF4-6482-B141-8713-6FE257410901}"/>
              </a:ext>
            </a:extLst>
          </p:cNvPr>
          <p:cNvSpPr/>
          <p:nvPr/>
        </p:nvSpPr>
        <p:spPr>
          <a:xfrm>
            <a:off x="10231476" y="4331415"/>
            <a:ext cx="124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F0A1B-BEBB-B14E-83CE-519F84600533}"/>
              </a:ext>
            </a:extLst>
          </p:cNvPr>
          <p:cNvSpPr/>
          <p:nvPr/>
        </p:nvSpPr>
        <p:spPr>
          <a:xfrm>
            <a:off x="9903083" y="5912913"/>
            <a:ext cx="1825884" cy="29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Durable synthetic fabric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83B080-D3F2-8646-9903-080955B448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065" y="4678039"/>
            <a:ext cx="1834751" cy="1223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C569FC-378E-D446-98F1-EAC2E49F8C93}"/>
              </a:ext>
            </a:extLst>
          </p:cNvPr>
          <p:cNvSpPr/>
          <p:nvPr/>
        </p:nvSpPr>
        <p:spPr>
          <a:xfrm>
            <a:off x="9397330" y="6521463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916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09439-7010-5C45-9995-D9446296E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07" y="-458824"/>
            <a:ext cx="5170439" cy="731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7605" y="-1996066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HK" sz="1400" dirty="0">
                <a:solidFill>
                  <a:schemeClr val="bg1"/>
                </a:solidFill>
                <a:highlight>
                  <a:srgbClr val="000000"/>
                </a:highlight>
              </a:rPr>
              <a:t>GATHERED SKIRTS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274248" y="3265878"/>
            <a:ext cx="3810712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Gathers made at the waist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Button/ zipped opening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at the back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3565165" y="957653"/>
            <a:ext cx="399288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Flared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With </a:t>
            </a:r>
            <a:r>
              <a:rPr lang="en-US" b="1" dirty="0"/>
              <a:t>gathers formed at waist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CF2B38-A521-4A4E-B3A4-EEC376F0329D}"/>
              </a:ext>
            </a:extLst>
          </p:cNvPr>
          <p:cNvSpPr txBox="1">
            <a:spLocks/>
          </p:cNvSpPr>
          <p:nvPr/>
        </p:nvSpPr>
        <p:spPr>
          <a:xfrm>
            <a:off x="6615501" y="2173328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sz="1400" dirty="0">
                <a:solidFill>
                  <a:schemeClr val="bg1"/>
                </a:solidFill>
                <a:highlight>
                  <a:srgbClr val="000000"/>
                </a:highlight>
              </a:rPr>
              <a:t>PLEATED SKIRTS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61FD-5560-DC4F-89FF-482FE8477022}"/>
              </a:ext>
            </a:extLst>
          </p:cNvPr>
          <p:cNvSpPr/>
          <p:nvPr/>
        </p:nvSpPr>
        <p:spPr>
          <a:xfrm>
            <a:off x="6503061" y="5127047"/>
            <a:ext cx="3992880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Flared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Created </a:t>
            </a:r>
            <a:r>
              <a:rPr lang="en-US" b="1" dirty="0"/>
              <a:t>by pleats at waist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9181EA-E62D-9D45-AEBE-2412031FF9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41"/>
          <a:stretch/>
        </p:blipFill>
        <p:spPr>
          <a:xfrm>
            <a:off x="7266549" y="-1554480"/>
            <a:ext cx="4846211" cy="513388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82E5F4-9481-014C-9304-89BED2139CA4}"/>
              </a:ext>
            </a:extLst>
          </p:cNvPr>
          <p:cNvCxnSpPr/>
          <p:nvPr/>
        </p:nvCxnSpPr>
        <p:spPr>
          <a:xfrm flipV="1">
            <a:off x="2448560" y="3219596"/>
            <a:ext cx="853440" cy="133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A6339C-EAB6-7A40-86C7-FF974BF82CD2}"/>
              </a:ext>
            </a:extLst>
          </p:cNvPr>
          <p:cNvCxnSpPr/>
          <p:nvPr/>
        </p:nvCxnSpPr>
        <p:spPr>
          <a:xfrm flipV="1">
            <a:off x="2875280" y="3131155"/>
            <a:ext cx="873760" cy="526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45D875A-420B-E946-8116-2C3D433620DC}"/>
              </a:ext>
            </a:extLst>
          </p:cNvPr>
          <p:cNvSpPr/>
          <p:nvPr/>
        </p:nvSpPr>
        <p:spPr>
          <a:xfrm>
            <a:off x="6650151" y="3219596"/>
            <a:ext cx="3810712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Pleats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130B9F-9B34-D148-9535-EB00DEBDA59F}"/>
              </a:ext>
            </a:extLst>
          </p:cNvPr>
          <p:cNvCxnSpPr/>
          <p:nvPr/>
        </p:nvCxnSpPr>
        <p:spPr>
          <a:xfrm flipV="1">
            <a:off x="7305040" y="3199276"/>
            <a:ext cx="853440" cy="133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591C76F6-CEBB-9A4C-8C21-4EF5E176277A}"/>
              </a:ext>
            </a:extLst>
          </p:cNvPr>
          <p:cNvSpPr txBox="1">
            <a:spLocks/>
          </p:cNvSpPr>
          <p:nvPr/>
        </p:nvSpPr>
        <p:spPr>
          <a:xfrm>
            <a:off x="296648" y="3319707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FLARED </a:t>
            </a:r>
          </a:p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SKIRTS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92A462F-2279-5E4E-8F8C-04F48B8D76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652" y="4136014"/>
            <a:ext cx="2053179" cy="179913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FB7676-9D6E-C54F-8420-7F513FA62B1C}"/>
              </a:ext>
            </a:extLst>
          </p:cNvPr>
          <p:cNvSpPr/>
          <p:nvPr/>
        </p:nvSpPr>
        <p:spPr>
          <a:xfrm>
            <a:off x="10368277" y="3887827"/>
            <a:ext cx="124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356AFF-40D0-DE44-899C-71F96143695D}"/>
              </a:ext>
            </a:extLst>
          </p:cNvPr>
          <p:cNvSpPr/>
          <p:nvPr/>
        </p:nvSpPr>
        <p:spPr>
          <a:xfrm>
            <a:off x="10077299" y="5990516"/>
            <a:ext cx="1616468" cy="29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Polyester Satin fabric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210599-EFA8-4640-8815-913E123AC30C}"/>
              </a:ext>
            </a:extLst>
          </p:cNvPr>
          <p:cNvSpPr/>
          <p:nvPr/>
        </p:nvSpPr>
        <p:spPr>
          <a:xfrm>
            <a:off x="9397330" y="6521463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9491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C5132-82A5-BE4C-BAE4-46A498EF8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52" y="338528"/>
            <a:ext cx="3062513" cy="3715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000" y="-2213500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HK" sz="1400" dirty="0">
                <a:solidFill>
                  <a:schemeClr val="bg1"/>
                </a:solidFill>
                <a:highlight>
                  <a:srgbClr val="000000"/>
                </a:highlight>
              </a:rPr>
              <a:t>Dress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4366692" y="2311668"/>
            <a:ext cx="3810712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Darts which create fit to waist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Waist dart and chest dart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4099559" y="708849"/>
            <a:ext cx="3755065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In </a:t>
            </a:r>
            <a:r>
              <a:rPr lang="en-US" sz="1400" b="1" dirty="0" smtClean="0"/>
              <a:t>a range </a:t>
            </a:r>
            <a:r>
              <a:rPr lang="en-US" sz="1400" b="1" dirty="0"/>
              <a:t>of length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400" b="1" dirty="0" smtClean="0"/>
              <a:t>M</a:t>
            </a:r>
            <a:r>
              <a:rPr lang="en-US" sz="1400" b="1" dirty="0" smtClean="0"/>
              <a:t>ini , </a:t>
            </a:r>
            <a:r>
              <a:rPr lang="en-US" sz="1400" b="1" dirty="0"/>
              <a:t>knee-length, </a:t>
            </a:r>
            <a:r>
              <a:rPr lang="en-US" sz="1400" b="1" dirty="0" smtClean="0"/>
              <a:t>full-length</a:t>
            </a:r>
            <a:endParaRPr lang="en-US" sz="1400" b="1" dirty="0"/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Styles vary according to occasions and seasons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CF2B38-A521-4A4E-B3A4-EEC376F0329D}"/>
              </a:ext>
            </a:extLst>
          </p:cNvPr>
          <p:cNvSpPr txBox="1">
            <a:spLocks/>
          </p:cNvSpPr>
          <p:nvPr/>
        </p:nvSpPr>
        <p:spPr>
          <a:xfrm>
            <a:off x="4477977" y="1969002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sz="1400" dirty="0">
                <a:solidFill>
                  <a:schemeClr val="bg1"/>
                </a:solidFill>
                <a:highlight>
                  <a:srgbClr val="000000"/>
                </a:highlight>
              </a:rPr>
              <a:t>Straight Skirt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61FD-5560-DC4F-89FF-482FE8477022}"/>
              </a:ext>
            </a:extLst>
          </p:cNvPr>
          <p:cNvSpPr/>
          <p:nvPr/>
        </p:nvSpPr>
        <p:spPr>
          <a:xfrm>
            <a:off x="4365537" y="4922721"/>
            <a:ext cx="399288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Dart at waist position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Lengths in mini, knee-length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b="1" dirty="0"/>
              <a:t>     calf-length and </a:t>
            </a:r>
            <a:r>
              <a:rPr lang="en-US" b="1" dirty="0" smtClean="0"/>
              <a:t>full-length</a:t>
            </a:r>
            <a:endParaRPr lang="en-US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82E5F4-9481-014C-9304-89BED2139CA4}"/>
              </a:ext>
            </a:extLst>
          </p:cNvPr>
          <p:cNvCxnSpPr>
            <a:cxnSpLocks/>
          </p:cNvCxnSpPr>
          <p:nvPr/>
        </p:nvCxnSpPr>
        <p:spPr>
          <a:xfrm>
            <a:off x="3566793" y="1626338"/>
            <a:ext cx="713863" cy="786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A6339C-EAB6-7A40-86C7-FF974BF82CD2}"/>
              </a:ext>
            </a:extLst>
          </p:cNvPr>
          <p:cNvCxnSpPr>
            <a:cxnSpLocks/>
          </p:cNvCxnSpPr>
          <p:nvPr/>
        </p:nvCxnSpPr>
        <p:spPr>
          <a:xfrm>
            <a:off x="3088640" y="1778000"/>
            <a:ext cx="1144313" cy="915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591C76F6-CEBB-9A4C-8C21-4EF5E176277A}"/>
              </a:ext>
            </a:extLst>
          </p:cNvPr>
          <p:cNvSpPr txBox="1">
            <a:spLocks/>
          </p:cNvSpPr>
          <p:nvPr/>
        </p:nvSpPr>
        <p:spPr>
          <a:xfrm>
            <a:off x="296648" y="3319707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DRESS &amp;</a:t>
            </a:r>
          </a:p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SKIRTS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CEECA-829E-6E47-BAB5-6229465B26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26" y="2675590"/>
            <a:ext cx="3810712" cy="323148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2FF646-7565-B84B-84C6-FE28C6BAD6D5}"/>
              </a:ext>
            </a:extLst>
          </p:cNvPr>
          <p:cNvCxnSpPr>
            <a:cxnSpLocks/>
          </p:cNvCxnSpPr>
          <p:nvPr/>
        </p:nvCxnSpPr>
        <p:spPr>
          <a:xfrm flipH="1" flipV="1">
            <a:off x="959616" y="1097280"/>
            <a:ext cx="3252384" cy="15965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CEC6A8F-A6C7-844F-B5F9-A6A222393A43}"/>
              </a:ext>
            </a:extLst>
          </p:cNvPr>
          <p:cNvSpPr/>
          <p:nvPr/>
        </p:nvSpPr>
        <p:spPr>
          <a:xfrm>
            <a:off x="6850235" y="3018256"/>
            <a:ext cx="3810712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Waist darts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438AD-EA50-9C4E-946B-59885267E42E}"/>
              </a:ext>
            </a:extLst>
          </p:cNvPr>
          <p:cNvCxnSpPr/>
          <p:nvPr/>
        </p:nvCxnSpPr>
        <p:spPr>
          <a:xfrm flipV="1">
            <a:off x="7701280" y="2915920"/>
            <a:ext cx="476124" cy="223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6153E9-3A84-BE46-BFAC-EB09EBB90CA4}"/>
              </a:ext>
            </a:extLst>
          </p:cNvPr>
          <p:cNvCxnSpPr>
            <a:cxnSpLocks/>
          </p:cNvCxnSpPr>
          <p:nvPr/>
        </p:nvCxnSpPr>
        <p:spPr>
          <a:xfrm flipV="1">
            <a:off x="7701280" y="2915920"/>
            <a:ext cx="2804160" cy="223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5B4DF88-0CF6-174C-A56A-ACD3264A5F72}"/>
              </a:ext>
            </a:extLst>
          </p:cNvPr>
          <p:cNvSpPr/>
          <p:nvPr/>
        </p:nvSpPr>
        <p:spPr>
          <a:xfrm>
            <a:off x="9397330" y="6521463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1630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07110-32E1-764B-A01A-62A7CEAFB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6911" y="-528409"/>
            <a:ext cx="7357204" cy="10411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0025" y="-528409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SHIRT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4758395" y="1669159"/>
            <a:ext cx="2634319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Stand or shirt collar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Placket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Chest pocket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Sleeve placket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Cuff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Button opening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Top stitching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600" b="1" dirty="0"/>
              <a:t>Shirt Tail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6725632" y="2483482"/>
            <a:ext cx="5084586" cy="203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 common item of light clothing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For boys and girls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Long to short sleeves 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Casual to formal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Lightweight shirt fabric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F386FD-7971-824B-9FCC-FD1DB1477C77}"/>
              </a:ext>
            </a:extLst>
          </p:cNvPr>
          <p:cNvCxnSpPr>
            <a:cxnSpLocks/>
          </p:cNvCxnSpPr>
          <p:nvPr/>
        </p:nvCxnSpPr>
        <p:spPr>
          <a:xfrm flipH="1" flipV="1">
            <a:off x="2839451" y="1742350"/>
            <a:ext cx="1749776" cy="72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3F0804-D195-994F-9F3C-36CCE882073C}"/>
              </a:ext>
            </a:extLst>
          </p:cNvPr>
          <p:cNvCxnSpPr>
            <a:cxnSpLocks/>
          </p:cNvCxnSpPr>
          <p:nvPr/>
        </p:nvCxnSpPr>
        <p:spPr>
          <a:xfrm flipH="1">
            <a:off x="3345618" y="2552258"/>
            <a:ext cx="1243609" cy="35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EE7122-2934-0E45-8A8D-F89BA4BDB34C}"/>
              </a:ext>
            </a:extLst>
          </p:cNvPr>
          <p:cNvCxnSpPr>
            <a:cxnSpLocks/>
          </p:cNvCxnSpPr>
          <p:nvPr/>
        </p:nvCxnSpPr>
        <p:spPr>
          <a:xfrm flipH="1">
            <a:off x="1750535" y="3251110"/>
            <a:ext cx="2838693" cy="705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8B08DC-61B3-344F-896D-2868E1E9E5DC}"/>
              </a:ext>
            </a:extLst>
          </p:cNvPr>
          <p:cNvCxnSpPr>
            <a:cxnSpLocks/>
          </p:cNvCxnSpPr>
          <p:nvPr/>
        </p:nvCxnSpPr>
        <p:spPr>
          <a:xfrm flipH="1">
            <a:off x="3073131" y="3631737"/>
            <a:ext cx="1558992" cy="234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197CE-3CF0-3449-BA7F-556B00870818}"/>
              </a:ext>
            </a:extLst>
          </p:cNvPr>
          <p:cNvCxnSpPr>
            <a:cxnSpLocks/>
          </p:cNvCxnSpPr>
          <p:nvPr/>
        </p:nvCxnSpPr>
        <p:spPr>
          <a:xfrm flipH="1">
            <a:off x="3073131" y="2200528"/>
            <a:ext cx="1516096" cy="294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8101F7-B11A-0940-A73C-C2ADA018E019}"/>
              </a:ext>
            </a:extLst>
          </p:cNvPr>
          <p:cNvCxnSpPr>
            <a:cxnSpLocks/>
          </p:cNvCxnSpPr>
          <p:nvPr/>
        </p:nvCxnSpPr>
        <p:spPr>
          <a:xfrm flipH="1">
            <a:off x="1322507" y="2948498"/>
            <a:ext cx="3266721" cy="790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6570EB-8C71-304B-A68A-4FCA6F929FC2}"/>
              </a:ext>
            </a:extLst>
          </p:cNvPr>
          <p:cNvCxnSpPr>
            <a:cxnSpLocks/>
          </p:cNvCxnSpPr>
          <p:nvPr/>
        </p:nvCxnSpPr>
        <p:spPr>
          <a:xfrm flipH="1">
            <a:off x="2097771" y="4038137"/>
            <a:ext cx="25241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EFAB6B-381D-D341-AF0C-853DDDEDAAA8}"/>
              </a:ext>
            </a:extLst>
          </p:cNvPr>
          <p:cNvCxnSpPr>
            <a:cxnSpLocks/>
          </p:cNvCxnSpPr>
          <p:nvPr/>
        </p:nvCxnSpPr>
        <p:spPr>
          <a:xfrm flipH="1">
            <a:off x="2955867" y="4353097"/>
            <a:ext cx="1676257" cy="866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81B8CC5-B388-A540-A884-B43AD7777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1145" y="4493845"/>
            <a:ext cx="1946543" cy="156426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9EC2EAB-3342-A74F-838C-0D903D6142BC}"/>
              </a:ext>
            </a:extLst>
          </p:cNvPr>
          <p:cNvSpPr/>
          <p:nvPr/>
        </p:nvSpPr>
        <p:spPr>
          <a:xfrm>
            <a:off x="10232451" y="4175253"/>
            <a:ext cx="124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</a:t>
            </a:r>
            <a:endParaRPr lang="en-US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A8E77C-493F-5947-B31C-88AECF1F5659}"/>
              </a:ext>
            </a:extLst>
          </p:cNvPr>
          <p:cNvSpPr/>
          <p:nvPr/>
        </p:nvSpPr>
        <p:spPr>
          <a:xfrm>
            <a:off x="10002324" y="6063078"/>
            <a:ext cx="1704184" cy="29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Cotton Shirting Fabric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7F4DE2-6EE0-EC47-A49B-1C51CBA48525}"/>
              </a:ext>
            </a:extLst>
          </p:cNvPr>
          <p:cNvSpPr/>
          <p:nvPr/>
        </p:nvSpPr>
        <p:spPr>
          <a:xfrm>
            <a:off x="9397330" y="6521463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2856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788797-EAED-164B-9CFE-0C02A9AF6D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24" y="984223"/>
            <a:ext cx="7228075" cy="1022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A907-EC26-DC4D-B7BA-0EF76981D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7854" y="-1564363"/>
            <a:ext cx="8181557" cy="11577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5038" y="-2125161"/>
            <a:ext cx="4855800" cy="2831799"/>
          </a:xfrm>
        </p:spPr>
        <p:txBody>
          <a:bodyPr anchor="b">
            <a:normAutofit/>
          </a:bodyPr>
          <a:lstStyle/>
          <a:p>
            <a:pPr algn="l"/>
            <a:r>
              <a:rPr lang="en-HK" sz="1400" dirty="0">
                <a:solidFill>
                  <a:schemeClr val="bg1"/>
                </a:solidFill>
                <a:highlight>
                  <a:srgbClr val="000000"/>
                </a:highlight>
              </a:rPr>
              <a:t>TROUSERS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E11BE-FF2E-D14C-BF63-6340BB6080A2}"/>
              </a:ext>
            </a:extLst>
          </p:cNvPr>
          <p:cNvSpPr/>
          <p:nvPr/>
        </p:nvSpPr>
        <p:spPr>
          <a:xfrm>
            <a:off x="8470838" y="4076719"/>
            <a:ext cx="3810712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Coin pocket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Pocket cut as part of a garment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Risers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Back pockets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Inseam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7D472-7D50-E34A-9108-0FBD73A70DB4}"/>
              </a:ext>
            </a:extLst>
          </p:cNvPr>
          <p:cNvSpPr/>
          <p:nvPr/>
        </p:nvSpPr>
        <p:spPr>
          <a:xfrm>
            <a:off x="3502598" y="828558"/>
            <a:ext cx="4707832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 common item of clothing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For boys and girls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¾ </a:t>
            </a:r>
            <a:r>
              <a:rPr lang="en-US" sz="1600" b="1" dirty="0"/>
              <a:t>length and full length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Narrow leg, straight leg and wide leg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CFBEB-38D2-D140-888C-923C4B12DB6D}"/>
              </a:ext>
            </a:extLst>
          </p:cNvPr>
          <p:cNvSpPr/>
          <p:nvPr/>
        </p:nvSpPr>
        <p:spPr>
          <a:xfrm>
            <a:off x="8492111" y="124984"/>
            <a:ext cx="3643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BASIC GARMENT TERMS</a:t>
            </a:r>
            <a:endParaRPr lang="en-US" sz="12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CF2B38-A521-4A4E-B3A4-EEC376F0329D}"/>
              </a:ext>
            </a:extLst>
          </p:cNvPr>
          <p:cNvSpPr txBox="1">
            <a:spLocks/>
          </p:cNvSpPr>
          <p:nvPr/>
        </p:nvSpPr>
        <p:spPr>
          <a:xfrm>
            <a:off x="8302773" y="-834904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HK" sz="1400" dirty="0">
                <a:solidFill>
                  <a:schemeClr val="bg1"/>
                </a:solidFill>
                <a:highlight>
                  <a:srgbClr val="000000"/>
                </a:highlight>
              </a:rPr>
              <a:t>JEANS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261FD-5560-DC4F-89FF-482FE8477022}"/>
              </a:ext>
            </a:extLst>
          </p:cNvPr>
          <p:cNvSpPr/>
          <p:nvPr/>
        </p:nvSpPr>
        <p:spPr>
          <a:xfrm>
            <a:off x="8193747" y="2106188"/>
            <a:ext cx="3992880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Most popular in </a:t>
            </a:r>
            <a:r>
              <a:rPr lang="en-US" b="1" dirty="0" smtClean="0"/>
              <a:t>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endParaRPr lang="en-US" b="1" dirty="0"/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Heavy, durable cotton denim fabric, casual wear</a:t>
            </a:r>
          </a:p>
          <a:p>
            <a:pPr marL="285750" lvl="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Double stitching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91C76F6-CEBB-9A4C-8C21-4EF5E176277A}"/>
              </a:ext>
            </a:extLst>
          </p:cNvPr>
          <p:cNvSpPr txBox="1">
            <a:spLocks/>
          </p:cNvSpPr>
          <p:nvPr/>
        </p:nvSpPr>
        <p:spPr>
          <a:xfrm>
            <a:off x="296648" y="3319707"/>
            <a:ext cx="4855800" cy="28317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700" dirty="0">
                <a:solidFill>
                  <a:schemeClr val="bg1"/>
                </a:solidFill>
                <a:highlight>
                  <a:srgbClr val="000000"/>
                </a:highlight>
              </a:rPr>
              <a:t>PANTS</a:t>
            </a:r>
            <a:endParaRPr lang="en-HK" sz="3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9FDD3-5DDD-0C4D-B208-291D52C18FEC}"/>
              </a:ext>
            </a:extLst>
          </p:cNvPr>
          <p:cNvSpPr/>
          <p:nvPr/>
        </p:nvSpPr>
        <p:spPr>
          <a:xfrm>
            <a:off x="-2733752" y="679767"/>
            <a:ext cx="3810712" cy="19490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r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Belt loops</a:t>
            </a:r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endParaRPr lang="en-US" sz="1400" b="1" dirty="0"/>
          </a:p>
          <a:p>
            <a:pPr lvl="0" algn="r">
              <a:spcAft>
                <a:spcPts val="600"/>
              </a:spcAft>
            </a:pPr>
            <a:r>
              <a:rPr lang="en-US" altLang="zh-TW" sz="1400" b="1" dirty="0" smtClean="0"/>
              <a:t>Fly f</a:t>
            </a:r>
            <a:r>
              <a:rPr lang="en-US" sz="1400" b="1" dirty="0" smtClean="0"/>
              <a:t>ront </a:t>
            </a:r>
            <a:endParaRPr lang="en-US" sz="1400" b="1" dirty="0"/>
          </a:p>
          <a:p>
            <a:pPr lvl="0" algn="r">
              <a:spcAft>
                <a:spcPts val="600"/>
              </a:spcAft>
            </a:pPr>
            <a:r>
              <a:rPr lang="en-US" sz="1400" b="1" dirty="0" smtClean="0"/>
              <a:t>zip </a:t>
            </a:r>
            <a:r>
              <a:rPr lang="en-US" sz="1400" b="1" dirty="0"/>
              <a:t>opening</a:t>
            </a:r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endParaRPr lang="en-US" sz="1400" b="1" dirty="0"/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/>
              <a:t>Pleats</a:t>
            </a:r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endParaRPr lang="en-US" sz="1400" b="1" dirty="0" smtClean="0"/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r>
              <a:rPr lang="en-US" sz="1400" b="1" dirty="0" smtClean="0"/>
              <a:t>Side </a:t>
            </a:r>
            <a:r>
              <a:rPr lang="en-US" sz="1400" b="1" dirty="0"/>
              <a:t>seam</a:t>
            </a:r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endParaRPr lang="en-US" sz="1400" b="1" dirty="0" smtClean="0"/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r>
              <a:rPr lang="en-US" altLang="zh-TW" sz="1400" b="1" dirty="0" smtClean="0"/>
              <a:t>H</a:t>
            </a:r>
            <a:r>
              <a:rPr lang="en-US" sz="1400" b="1" dirty="0" smtClean="0"/>
              <a:t>em</a:t>
            </a:r>
            <a:endParaRPr lang="en-US" sz="1400" b="1" dirty="0"/>
          </a:p>
          <a:p>
            <a:pPr lvl="0" algn="r">
              <a:lnSpc>
                <a:spcPct val="120000"/>
              </a:lnSpc>
              <a:spcAft>
                <a:spcPts val="600"/>
              </a:spcAft>
            </a:pPr>
            <a:endParaRPr lang="en-US" sz="14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AE688-4515-A64B-9525-3B6D484D44AD}"/>
              </a:ext>
            </a:extLst>
          </p:cNvPr>
          <p:cNvCxnSpPr>
            <a:cxnSpLocks/>
          </p:cNvCxnSpPr>
          <p:nvPr/>
        </p:nvCxnSpPr>
        <p:spPr>
          <a:xfrm flipV="1">
            <a:off x="1170289" y="705447"/>
            <a:ext cx="972188" cy="1231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26F205-D3FA-E541-AA98-B99F867B6D04}"/>
              </a:ext>
            </a:extLst>
          </p:cNvPr>
          <p:cNvCxnSpPr>
            <a:cxnSpLocks/>
          </p:cNvCxnSpPr>
          <p:nvPr/>
        </p:nvCxnSpPr>
        <p:spPr>
          <a:xfrm flipV="1">
            <a:off x="1170289" y="993169"/>
            <a:ext cx="1178650" cy="5954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F58889-A4B9-214E-866B-C73BDC549A55}"/>
              </a:ext>
            </a:extLst>
          </p:cNvPr>
          <p:cNvCxnSpPr>
            <a:cxnSpLocks/>
          </p:cNvCxnSpPr>
          <p:nvPr/>
        </p:nvCxnSpPr>
        <p:spPr>
          <a:xfrm flipV="1">
            <a:off x="1170289" y="1288745"/>
            <a:ext cx="1749447" cy="1056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7180E5-0E5F-C84E-AB0F-CBA2106DF82A}"/>
              </a:ext>
            </a:extLst>
          </p:cNvPr>
          <p:cNvCxnSpPr>
            <a:cxnSpLocks/>
          </p:cNvCxnSpPr>
          <p:nvPr/>
        </p:nvCxnSpPr>
        <p:spPr>
          <a:xfrm>
            <a:off x="1085669" y="3283597"/>
            <a:ext cx="374927" cy="2908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825DC8-BFDA-8741-BF51-0FECA14BC542}"/>
              </a:ext>
            </a:extLst>
          </p:cNvPr>
          <p:cNvCxnSpPr>
            <a:cxnSpLocks/>
          </p:cNvCxnSpPr>
          <p:nvPr/>
        </p:nvCxnSpPr>
        <p:spPr>
          <a:xfrm>
            <a:off x="1076960" y="3945699"/>
            <a:ext cx="583537" cy="1105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5920EF-7DD4-C74E-BF2B-063EFBC2DD88}"/>
              </a:ext>
            </a:extLst>
          </p:cNvPr>
          <p:cNvCxnSpPr/>
          <p:nvPr/>
        </p:nvCxnSpPr>
        <p:spPr>
          <a:xfrm flipH="1" flipV="1">
            <a:off x="6675120" y="3429000"/>
            <a:ext cx="1720358" cy="795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51E0E1-6D12-E249-A36F-BB4675E14278}"/>
              </a:ext>
            </a:extLst>
          </p:cNvPr>
          <p:cNvCxnSpPr/>
          <p:nvPr/>
        </p:nvCxnSpPr>
        <p:spPr>
          <a:xfrm flipH="1" flipV="1">
            <a:off x="6675120" y="3693160"/>
            <a:ext cx="1720358" cy="795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B0C752-5E59-1146-88AF-3EAC58FF20F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319707"/>
            <a:ext cx="2289318" cy="15449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52FE5B-34E0-434D-A213-0610B5BEC6B8}"/>
              </a:ext>
            </a:extLst>
          </p:cNvPr>
          <p:cNvCxnSpPr>
            <a:cxnSpLocks/>
          </p:cNvCxnSpPr>
          <p:nvPr/>
        </p:nvCxnSpPr>
        <p:spPr>
          <a:xfrm flipH="1" flipV="1">
            <a:off x="6234103" y="3693160"/>
            <a:ext cx="2129811" cy="14725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C40CE94-6AD5-1747-ADB6-BCE046D77CAE}"/>
              </a:ext>
            </a:extLst>
          </p:cNvPr>
          <p:cNvCxnSpPr>
            <a:cxnSpLocks/>
          </p:cNvCxnSpPr>
          <p:nvPr/>
        </p:nvCxnSpPr>
        <p:spPr>
          <a:xfrm flipH="1" flipV="1">
            <a:off x="7207558" y="5142271"/>
            <a:ext cx="1156357" cy="378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FC7316C6-F358-154C-A748-20E2338624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773" y="4988974"/>
            <a:ext cx="1719579" cy="114638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7139875-F246-4C41-A93C-93699C68E133}"/>
              </a:ext>
            </a:extLst>
          </p:cNvPr>
          <p:cNvSpPr/>
          <p:nvPr/>
        </p:nvSpPr>
        <p:spPr>
          <a:xfrm>
            <a:off x="10462546" y="4726186"/>
            <a:ext cx="12439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pc="700" dirty="0"/>
              <a:t>FABRIC</a:t>
            </a:r>
            <a:endParaRPr lang="en-US" sz="12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C61888-1F8C-F84F-98FC-3D0357DE163E}"/>
              </a:ext>
            </a:extLst>
          </p:cNvPr>
          <p:cNvSpPr/>
          <p:nvPr/>
        </p:nvSpPr>
        <p:spPr>
          <a:xfrm>
            <a:off x="10218607" y="6085464"/>
            <a:ext cx="1633909" cy="296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1200" b="1" dirty="0"/>
              <a:t>Cotton Denim Fabric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1B51C-2997-0F4E-BC61-6D66BB8676B0}"/>
              </a:ext>
            </a:extLst>
          </p:cNvPr>
          <p:cNvSpPr/>
          <p:nvPr/>
        </p:nvSpPr>
        <p:spPr>
          <a:xfrm>
            <a:off x="9397330" y="6521463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456365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520</Words>
  <Application>Microsoft Office PowerPoint</Application>
  <PresentationFormat>寬螢幕</PresentationFormat>
  <Paragraphs>148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Avenir Next LT Pro</vt:lpstr>
      <vt:lpstr>Avenir Next LT Pro Light</vt:lpstr>
      <vt:lpstr>Arial</vt:lpstr>
      <vt:lpstr>Calibri</vt:lpstr>
      <vt:lpstr>GradientRiseVTI</vt:lpstr>
      <vt:lpstr>Fashion design communication skills</vt:lpstr>
      <vt:lpstr>Let’s LEARN HOW TO DESCRIBE FASHION &amp; CLOTHING</vt:lpstr>
      <vt:lpstr>BASIC GARMENT TERMS</vt:lpstr>
      <vt:lpstr>JACKET</vt:lpstr>
      <vt:lpstr>BOMBER JACKET</vt:lpstr>
      <vt:lpstr>GATHERED SKIRTS</vt:lpstr>
      <vt:lpstr>Dress</vt:lpstr>
      <vt:lpstr>SHIRT</vt:lpstr>
      <vt:lpstr>TROUSERS</vt:lpstr>
      <vt:lpstr>T-shirtS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design communication skills</dc:title>
  <dc:creator>Travis Li Wang Hei</dc:creator>
  <cp:lastModifiedBy>POON, Suk-mei Cindy</cp:lastModifiedBy>
  <cp:revision>30</cp:revision>
  <dcterms:created xsi:type="dcterms:W3CDTF">2020-09-27T10:07:36Z</dcterms:created>
  <dcterms:modified xsi:type="dcterms:W3CDTF">2021-09-21T01:01:03Z</dcterms:modified>
</cp:coreProperties>
</file>