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0"/>
  </p:notesMasterIdLst>
  <p:sldIdLst>
    <p:sldId id="257" r:id="rId2"/>
    <p:sldId id="277" r:id="rId3"/>
    <p:sldId id="256" r:id="rId4"/>
    <p:sldId id="258" r:id="rId5"/>
    <p:sldId id="259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13"/>
    <p:restoredTop sz="94597"/>
  </p:normalViewPr>
  <p:slideViewPr>
    <p:cSldViewPr snapToGrid="0" snapToObjects="1">
      <p:cViewPr varScale="1">
        <p:scale>
          <a:sx n="91" d="100"/>
          <a:sy n="91" d="100"/>
        </p:scale>
        <p:origin x="8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86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1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8">
            <a:extLst>
              <a:ext uri="{FF2B5EF4-FFF2-40B4-BE49-F238E27FC236}">
                <a16:creationId xmlns:a16="http://schemas.microsoft.com/office/drawing/2014/main" id="{C28DACFC-D90E-4BFD-98DE-38A527847A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44E9F5B4-A068-4ABE-8601-6BC199F161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8EF8B388-A1B5-412F-8724-38B96C8AF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100000">
                <a:schemeClr val="accent2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85A44F65-05A5-4129-9896-3ECBAF77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9000">
                <a:schemeClr val="accent2">
                  <a:alpha val="41000"/>
                </a:schemeClr>
              </a:gs>
              <a:gs pos="99000">
                <a:schemeClr val="accent4">
                  <a:alpha val="5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13">
            <a:extLst>
              <a:ext uri="{FF2B5EF4-FFF2-40B4-BE49-F238E27FC236}">
                <a16:creationId xmlns:a16="http://schemas.microsoft.com/office/drawing/2014/main" id="{94A016FC-694E-41AA-BA4F-FC97736372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550089" y="-827673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12000"/>
                </a:schemeClr>
              </a:gs>
              <a:gs pos="100000">
                <a:schemeClr val="accent6">
                  <a:lumMod val="20000"/>
                  <a:lumOff val="80000"/>
                  <a:alpha val="1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3" y="2692400"/>
            <a:ext cx="9144000" cy="3360092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Introduction to Fashion Design </a:t>
            </a:r>
            <a:endParaRPr lang="en-HK" sz="4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42FF8-2F6E-3849-983F-C85E7DECF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280" y="883920"/>
            <a:ext cx="7711440" cy="71120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CHAPTER 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8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4C3A6FC-14FD-1D46-9EBD-099D4FE0F6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534" y="1654910"/>
            <a:ext cx="8952932" cy="3043213"/>
          </a:xfrm>
        </p:spPr>
        <p:txBody>
          <a:bodyPr anchor="b">
            <a:normAutofit/>
          </a:bodyPr>
          <a:lstStyle/>
          <a:p>
            <a:r>
              <a:rPr lang="en-US" sz="6600" spc="700" dirty="0">
                <a:solidFill>
                  <a:schemeClr val="bg1"/>
                </a:solidFill>
              </a:rPr>
              <a:t>WHAT IS Fashion?</a:t>
            </a:r>
            <a:endParaRPr lang="en-HK" sz="66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0EB97E-20CF-5A4A-A3A8-8DCB2715BF73}"/>
              </a:ext>
            </a:extLst>
          </p:cNvPr>
          <p:cNvSpPr/>
          <p:nvPr/>
        </p:nvSpPr>
        <p:spPr>
          <a:xfrm>
            <a:off x="304800" y="6353034"/>
            <a:ext cx="1158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Collection Presentation (Collection by Kau Kar Man, Alumni of HD in Fashion Design, Hong Kong Design Institute)</a:t>
            </a:r>
            <a:endParaRPr lang="en-HK" sz="1200" i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B145AC-34D1-294F-8D9C-BFDADA8103CD}"/>
              </a:ext>
            </a:extLst>
          </p:cNvPr>
          <p:cNvSpPr/>
          <p:nvPr/>
        </p:nvSpPr>
        <p:spPr>
          <a:xfrm>
            <a:off x="9880561" y="6383811"/>
            <a:ext cx="22108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Photo/s is/are owned and provided by HKDI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5288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9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0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1" name="Rectangle 103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4036" y="767790"/>
            <a:ext cx="3091607" cy="1727643"/>
          </a:xfrm>
        </p:spPr>
        <p:txBody>
          <a:bodyPr vert="horz" lIns="0" tIns="0" rIns="0" bIns="0" rtlCol="0" anchor="b">
            <a:normAutofit/>
          </a:bodyPr>
          <a:lstStyle/>
          <a:p>
            <a:pPr algn="l"/>
            <a:r>
              <a:rPr lang="en-US" sz="2800" u="sng" spc="700" dirty="0"/>
              <a:t>Definition of Fashion</a:t>
            </a:r>
            <a:r>
              <a:rPr lang="en-US" sz="2800" spc="700" dirty="0"/>
              <a:t/>
            </a:r>
            <a:br>
              <a:rPr lang="en-US" sz="2800" spc="700" dirty="0"/>
            </a:br>
            <a:endParaRPr lang="en-US" sz="2800" spc="700" dirty="0"/>
          </a:p>
        </p:txBody>
      </p:sp>
      <p:pic>
        <p:nvPicPr>
          <p:cNvPr id="34" name="Picture 33" descr="A person wearing a costume&#10;&#10;Description automatically generated">
            <a:extLst>
              <a:ext uri="{FF2B5EF4-FFF2-40B4-BE49-F238E27FC236}">
                <a16:creationId xmlns:a16="http://schemas.microsoft.com/office/drawing/2014/main" id="{FC2A82D6-9496-3C4D-9717-877237631107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4342FF8-2F6E-3849-983F-C85E7DECF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4036" y="1649383"/>
            <a:ext cx="3148821" cy="3869823"/>
          </a:xfrm>
        </p:spPr>
        <p:txBody>
          <a:bodyPr vert="horz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endParaRPr lang="en-US" b="0" cap="none" spc="0" dirty="0"/>
          </a:p>
          <a:p>
            <a:pPr algn="l">
              <a:lnSpc>
                <a:spcPct val="120000"/>
              </a:lnSpc>
            </a:pPr>
            <a:endParaRPr lang="en-US" b="0" cap="none" spc="0" dirty="0"/>
          </a:p>
          <a:p>
            <a:pPr algn="l">
              <a:lnSpc>
                <a:spcPct val="120000"/>
              </a:lnSpc>
            </a:pPr>
            <a:r>
              <a:rPr lang="en-US" i="1" cap="none" spc="0" dirty="0"/>
              <a:t>‘a popular or the latest style of clothing, hair, decoration or </a:t>
            </a:r>
            <a:r>
              <a:rPr lang="en-US" i="1" cap="none" spc="0" dirty="0" err="1"/>
              <a:t>behaviour</a:t>
            </a:r>
            <a:r>
              <a:rPr lang="en-US" i="1" cap="none" spc="0" dirty="0"/>
              <a:t>’, </a:t>
            </a:r>
            <a:r>
              <a:rPr lang="en-US" b="0" cap="none" spc="0" dirty="0"/>
              <a:t>in </a:t>
            </a:r>
            <a:r>
              <a:rPr lang="en-US" b="0" cap="none" spc="0" dirty="0" smtClean="0"/>
              <a:t>Oxford Dictionary</a:t>
            </a:r>
            <a:endParaRPr lang="en-US" b="0" cap="none" spc="0" dirty="0"/>
          </a:p>
          <a:p>
            <a:pPr algn="l">
              <a:lnSpc>
                <a:spcPct val="120000"/>
              </a:lnSpc>
            </a:pPr>
            <a:endParaRPr lang="en-US" b="0" cap="none" spc="0" dirty="0"/>
          </a:p>
          <a:p>
            <a:pPr algn="l">
              <a:lnSpc>
                <a:spcPct val="120000"/>
              </a:lnSpc>
            </a:pPr>
            <a:r>
              <a:rPr lang="en-US" b="0" cap="none" spc="0" dirty="0"/>
              <a:t>Fashion is not only as a </a:t>
            </a:r>
            <a:r>
              <a:rPr lang="en-US" cap="none" spc="0" dirty="0"/>
              <a:t>means to individually express ourselves </a:t>
            </a:r>
            <a:r>
              <a:rPr lang="en-US" b="0" cap="none" spc="0" dirty="0"/>
              <a:t>through the way in which we choose to dress, but also as a means </a:t>
            </a:r>
            <a:r>
              <a:rPr lang="en-US" b="0" cap="none" spc="0" dirty="0" smtClean="0"/>
              <a:t>of </a:t>
            </a:r>
            <a:r>
              <a:rPr lang="en-US" cap="none" spc="0" dirty="0" smtClean="0"/>
              <a:t>creative </a:t>
            </a:r>
            <a:r>
              <a:rPr lang="en-US" cap="none" spc="0" dirty="0"/>
              <a:t>expression through design. </a:t>
            </a:r>
          </a:p>
        </p:txBody>
      </p:sp>
      <p:sp>
        <p:nvSpPr>
          <p:cNvPr id="172" name="Rectangle 10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0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72467C-9E11-7644-9FD8-5BE52DAF4920}"/>
              </a:ext>
            </a:extLst>
          </p:cNvPr>
          <p:cNvSpPr/>
          <p:nvPr/>
        </p:nvSpPr>
        <p:spPr>
          <a:xfrm>
            <a:off x="342900" y="213792"/>
            <a:ext cx="32097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Designer, Bloomy </a:t>
            </a:r>
            <a:r>
              <a:rPr lang="en-US" sz="1200" dirty="0" err="1" smtClean="0">
                <a:solidFill>
                  <a:schemeClr val="bg1"/>
                </a:solidFill>
              </a:rPr>
              <a:t>Tse</a:t>
            </a:r>
            <a:r>
              <a:rPr lang="en-US" sz="1200" dirty="0" smtClean="0">
                <a:solidFill>
                  <a:schemeClr val="bg1"/>
                </a:solidFill>
              </a:rPr>
              <a:t> hoped to arouse people’s attention to and concern for friends </a:t>
            </a:r>
            <a:r>
              <a:rPr lang="en-US" sz="1200" dirty="0">
                <a:solidFill>
                  <a:schemeClr val="bg1"/>
                </a:solidFill>
              </a:rPr>
              <a:t>and family who suffered from mental illness, through collection presentation, as a means of creative expression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58CEB-EBED-8D46-8922-F8B4909BAD24}"/>
              </a:ext>
            </a:extLst>
          </p:cNvPr>
          <p:cNvSpPr/>
          <p:nvPr/>
        </p:nvSpPr>
        <p:spPr>
          <a:xfrm>
            <a:off x="228561" y="6503669"/>
            <a:ext cx="5812810" cy="251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1000" i="1" dirty="0">
                <a:solidFill>
                  <a:schemeClr val="bg1"/>
                </a:solidFill>
              </a:rPr>
              <a:t>Collection by Bloomy </a:t>
            </a:r>
            <a:r>
              <a:rPr lang="en-US" sz="1000" i="1" dirty="0" err="1">
                <a:solidFill>
                  <a:schemeClr val="bg1"/>
                </a:solidFill>
              </a:rPr>
              <a:t>Tse</a:t>
            </a:r>
            <a:r>
              <a:rPr lang="en-US" sz="1000" i="1" dirty="0">
                <a:solidFill>
                  <a:schemeClr val="bg1"/>
                </a:solidFill>
              </a:rPr>
              <a:t>, year 2 student of HD in Fashion Design in Hong Kong Design Institute </a:t>
            </a:r>
            <a:r>
              <a:rPr lang="en-US" sz="1000" i="1" baseline="30000" dirty="0">
                <a:solidFill>
                  <a:schemeClr val="bg1"/>
                </a:solidFill>
              </a:rPr>
              <a:t>(x)</a:t>
            </a:r>
            <a:endParaRPr lang="en-HK" sz="1000" i="1" baseline="300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3091BB-A966-5B4B-BC5A-DC9487235C0F}"/>
              </a:ext>
            </a:extLst>
          </p:cNvPr>
          <p:cNvSpPr/>
          <p:nvPr/>
        </p:nvSpPr>
        <p:spPr>
          <a:xfrm>
            <a:off x="9484204" y="6543830"/>
            <a:ext cx="27077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Photo(s) is/are owned and provided by HKDI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05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60DF7-E28D-4C47-B2EF-A0F077EC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75" y="4487558"/>
            <a:ext cx="4685857" cy="1465973"/>
          </a:xfrm>
        </p:spPr>
        <p:txBody>
          <a:bodyPr anchor="t">
            <a:normAutofit/>
          </a:bodyPr>
          <a:lstStyle/>
          <a:p>
            <a:r>
              <a:rPr lang="en-US" sz="2800" dirty="0"/>
              <a:t>AND Fashion Design is</a:t>
            </a:r>
          </a:p>
        </p:txBody>
      </p:sp>
      <p:pic>
        <p:nvPicPr>
          <p:cNvPr id="6" name="Picture 5" descr="A person wearing a dress&#10;&#10;Description automatically generated">
            <a:extLst>
              <a:ext uri="{FF2B5EF4-FFF2-40B4-BE49-F238E27FC236}">
                <a16:creationId xmlns:a16="http://schemas.microsoft.com/office/drawing/2014/main" id="{EE91A35B-8404-2842-B3A8-B4B4B2161A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A8B77-A368-0B45-BB0A-4C4B7DBB0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200" y="4466707"/>
            <a:ext cx="7335520" cy="164889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/>
              <a:t>a </a:t>
            </a:r>
            <a:r>
              <a:rPr lang="en-US" sz="3200" dirty="0"/>
              <a:t>constant </a:t>
            </a:r>
            <a:r>
              <a:rPr lang="en-US" sz="3200" b="1" dirty="0"/>
              <a:t>search for new concepts and </a:t>
            </a:r>
            <a:r>
              <a:rPr lang="en-US" sz="3200" b="1" dirty="0" smtClean="0"/>
              <a:t>idea</a:t>
            </a:r>
            <a:r>
              <a:rPr lang="en-US" sz="3200" dirty="0" smtClean="0"/>
              <a:t> </a:t>
            </a:r>
            <a:endParaRPr lang="en-HK" sz="3200" dirty="0"/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8478CE-3726-584B-906B-07BA35205F8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00" y="1985317"/>
            <a:ext cx="1443683" cy="14436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3BD027-D202-BE4A-9D83-18116559A7E4}"/>
              </a:ext>
            </a:extLst>
          </p:cNvPr>
          <p:cNvSpPr/>
          <p:nvPr/>
        </p:nvSpPr>
        <p:spPr>
          <a:xfrm>
            <a:off x="10484410" y="3405994"/>
            <a:ext cx="1617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Scan to Check: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1150" b="1" dirty="0">
                <a:latin typeface="Calibri" panose="020F0502020204030204" pitchFamily="34" charset="0"/>
                <a:ea typeface="Times New Roman" panose="02020603050405020304" pitchFamily="18" charset="0"/>
              </a:rPr>
              <a:t>Fashion Show Booklet</a:t>
            </a:r>
            <a:endParaRPr lang="en-HK" sz="11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37E166-1112-8D4A-B094-4C02A904D646}"/>
              </a:ext>
            </a:extLst>
          </p:cNvPr>
          <p:cNvSpPr/>
          <p:nvPr/>
        </p:nvSpPr>
        <p:spPr>
          <a:xfrm>
            <a:off x="233936" y="129757"/>
            <a:ext cx="5676554" cy="251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1000" i="1" dirty="0">
                <a:solidFill>
                  <a:schemeClr val="bg1"/>
                </a:solidFill>
              </a:rPr>
              <a:t>Collection by Chan </a:t>
            </a:r>
            <a:r>
              <a:rPr lang="en-US" sz="1000" i="1" dirty="0" err="1">
                <a:solidFill>
                  <a:schemeClr val="bg1"/>
                </a:solidFill>
              </a:rPr>
              <a:t>Pui</a:t>
            </a:r>
            <a:r>
              <a:rPr lang="en-US" sz="1000" i="1" dirty="0">
                <a:solidFill>
                  <a:schemeClr val="bg1"/>
                </a:solidFill>
              </a:rPr>
              <a:t> Yi, year 2 student of HD in Fashion Design in Hong Kong Design Institute</a:t>
            </a:r>
            <a:endParaRPr lang="en-HK" sz="1000" i="1" baseline="30000" dirty="0">
              <a:latin typeface="+mj-lt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CE3091BB-A966-5B4B-BC5A-DC9487235C0F}"/>
              </a:ext>
            </a:extLst>
          </p:cNvPr>
          <p:cNvSpPr/>
          <p:nvPr/>
        </p:nvSpPr>
        <p:spPr>
          <a:xfrm>
            <a:off x="9868472" y="155643"/>
            <a:ext cx="22333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Photo(s) is/are owned and provided by HKDI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580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C53F8DC-E65E-42A4-ABA3-AB41274F30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276D-D95B-AC47-BBB8-F8496DD8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005" y="1371320"/>
            <a:ext cx="5730587" cy="155672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What </a:t>
            </a:r>
            <a:r>
              <a:rPr lang="en-US" dirty="0" smtClean="0"/>
              <a:t>do fashion designers </a:t>
            </a:r>
            <a:r>
              <a:rPr lang="en-US" dirty="0"/>
              <a:t>do?</a:t>
            </a:r>
            <a:r>
              <a:rPr lang="en-HK" dirty="0"/>
              <a:t/>
            </a:r>
            <a:br>
              <a:rPr lang="en-HK" dirty="0"/>
            </a:br>
            <a:endParaRPr lang="en-US" dirty="0"/>
          </a:p>
        </p:txBody>
      </p:sp>
      <p:pic>
        <p:nvPicPr>
          <p:cNvPr id="4" name="Picture 3" descr="A picture containing indoor, table, various, items&#10;&#10;Description automatically generated">
            <a:extLst>
              <a:ext uri="{FF2B5EF4-FFF2-40B4-BE49-F238E27FC236}">
                <a16:creationId xmlns:a16="http://schemas.microsoft.com/office/drawing/2014/main" id="{BA7C8E73-DAC2-EC41-A02A-E5E3DA9FDB7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78" y="1521836"/>
            <a:ext cx="4312805" cy="32777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DA9A-8E6A-0B4D-879B-A27DC32E4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162" y="2744845"/>
            <a:ext cx="7349835" cy="3422581"/>
          </a:xfrm>
        </p:spPr>
        <p:txBody>
          <a:bodyPr>
            <a:normAutofit/>
          </a:bodyPr>
          <a:lstStyle/>
          <a:p>
            <a:pPr lvl="1"/>
            <a:r>
              <a:rPr lang="en-US" sz="1600" dirty="0"/>
              <a:t>Keeping up </a:t>
            </a:r>
            <a:r>
              <a:rPr lang="en-US" sz="1600" dirty="0" smtClean="0"/>
              <a:t>with emerging </a:t>
            </a:r>
            <a:r>
              <a:rPr lang="en-US" sz="1600" dirty="0"/>
              <a:t>design trends</a:t>
            </a:r>
            <a:endParaRPr lang="en-HK" sz="1600" dirty="0"/>
          </a:p>
          <a:p>
            <a:pPr lvl="1"/>
            <a:r>
              <a:rPr lang="en-US" sz="1600" dirty="0" smtClean="0"/>
              <a:t>Creating and </a:t>
            </a:r>
            <a:r>
              <a:rPr lang="en-US" sz="1600" dirty="0" err="1" smtClean="0"/>
              <a:t>visualising</a:t>
            </a:r>
            <a:r>
              <a:rPr lang="en-US" sz="1600" dirty="0" smtClean="0"/>
              <a:t> </a:t>
            </a:r>
            <a:r>
              <a:rPr lang="en-US" sz="1600" dirty="0"/>
              <a:t>design ideas</a:t>
            </a:r>
            <a:endParaRPr lang="en-HK" sz="1600" dirty="0"/>
          </a:p>
          <a:p>
            <a:pPr lvl="1"/>
            <a:r>
              <a:rPr lang="en-US" sz="1600" dirty="0"/>
              <a:t>Selecting </a:t>
            </a:r>
            <a:r>
              <a:rPr lang="en-US" sz="1600" dirty="0" err="1"/>
              <a:t>colours</a:t>
            </a:r>
            <a:r>
              <a:rPr lang="en-US" sz="1600" dirty="0"/>
              <a:t>, fabrics and trims</a:t>
            </a:r>
            <a:endParaRPr lang="en-HK" sz="1600" dirty="0"/>
          </a:p>
          <a:p>
            <a:pPr lvl="1"/>
            <a:r>
              <a:rPr lang="en-US" sz="1600" dirty="0"/>
              <a:t>Planning and developing seasonal ranges of clothing items</a:t>
            </a:r>
            <a:endParaRPr lang="en-HK" sz="1600" dirty="0"/>
          </a:p>
          <a:p>
            <a:pPr lvl="1"/>
            <a:r>
              <a:rPr lang="en-US" sz="1600" dirty="0"/>
              <a:t>Following up sample development</a:t>
            </a:r>
            <a:endParaRPr lang="en-HK" sz="1600" dirty="0"/>
          </a:p>
          <a:p>
            <a:pPr lvl="1"/>
            <a:r>
              <a:rPr lang="en-US" sz="1600" dirty="0"/>
              <a:t>Presenting new </a:t>
            </a:r>
            <a:r>
              <a:rPr lang="en-US" sz="1600" dirty="0" smtClean="0"/>
              <a:t>collections </a:t>
            </a:r>
            <a:endParaRPr lang="en-HK" sz="1600" dirty="0"/>
          </a:p>
          <a:p>
            <a:pPr lvl="1"/>
            <a:r>
              <a:rPr lang="en-US" sz="1600" dirty="0"/>
              <a:t>Reviewing sales </a:t>
            </a:r>
            <a:r>
              <a:rPr lang="en-US" sz="1600" dirty="0" smtClean="0"/>
              <a:t>figures and market </a:t>
            </a:r>
            <a:r>
              <a:rPr lang="en-US" sz="1600" dirty="0"/>
              <a:t>information</a:t>
            </a:r>
            <a:endParaRPr lang="en-HK" sz="1600" dirty="0"/>
          </a:p>
          <a:p>
            <a:endParaRPr lang="en-US" sz="1600" dirty="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3808F57C-E98A-4053-BD3D-4D04986CB2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DD8121B-71ED-41BD-AA7C-9E5609999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301A2D-725D-BE4E-914F-D4C3E99AEF51}"/>
              </a:ext>
            </a:extLst>
          </p:cNvPr>
          <p:cNvSpPr/>
          <p:nvPr/>
        </p:nvSpPr>
        <p:spPr>
          <a:xfrm>
            <a:off x="253651" y="6468123"/>
            <a:ext cx="6372257" cy="251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1000" i="1" dirty="0">
                <a:solidFill>
                  <a:schemeClr val="bg1"/>
                </a:solidFill>
              </a:rPr>
              <a:t>Collage Sketchbook by Chan </a:t>
            </a:r>
            <a:r>
              <a:rPr lang="en-US" sz="1000" i="1" dirty="0" err="1">
                <a:solidFill>
                  <a:schemeClr val="bg1"/>
                </a:solidFill>
              </a:rPr>
              <a:t>Pui</a:t>
            </a:r>
            <a:r>
              <a:rPr lang="en-US" sz="1000" i="1" dirty="0">
                <a:solidFill>
                  <a:schemeClr val="bg1"/>
                </a:solidFill>
              </a:rPr>
              <a:t> Yi, year 1 student of HD in Fashion Design in Hong Kong Design Institute</a:t>
            </a:r>
            <a:endParaRPr lang="en-HK" sz="1000" i="1" baseline="300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30FCA9-5B70-8E4B-ABA8-4F37B2F05C1F}"/>
              </a:ext>
            </a:extLst>
          </p:cNvPr>
          <p:cNvSpPr/>
          <p:nvPr/>
        </p:nvSpPr>
        <p:spPr>
          <a:xfrm>
            <a:off x="9417601" y="6563684"/>
            <a:ext cx="27077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Photo(s) is/are owned and provided by HKDI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7117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70E6FA0-BE79-974D-AFE5-955B7E6EAA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493436" y="-312866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0" name="Picture 9" descr="A person sitting at a table&#10;&#10;Description automatically generated">
            <a:extLst>
              <a:ext uri="{FF2B5EF4-FFF2-40B4-BE49-F238E27FC236}">
                <a16:creationId xmlns:a16="http://schemas.microsoft.com/office/drawing/2014/main" id="{2D7BC4D0-E30C-9045-BCF2-7D542F1E55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20" y="-313099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6" name="Picture 15" descr="A person standing in a room&#10;&#10;Description automatically generated">
            <a:extLst>
              <a:ext uri="{FF2B5EF4-FFF2-40B4-BE49-F238E27FC236}">
                <a16:creationId xmlns:a16="http://schemas.microsoft.com/office/drawing/2014/main" id="{CFB526F7-D2B1-6143-9BFA-2DDA17A4A9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89" y="3033596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Picture 3" descr="A display in a store&#10;&#10;Description automatically generated">
            <a:extLst>
              <a:ext uri="{FF2B5EF4-FFF2-40B4-BE49-F238E27FC236}">
                <a16:creationId xmlns:a16="http://schemas.microsoft.com/office/drawing/2014/main" id="{5DAA3A14-8F3A-A94A-9816-C0D3DCEA22AB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3033596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EDB516-582D-E046-B146-C05E4B5ABA41}"/>
              </a:ext>
            </a:extLst>
          </p:cNvPr>
          <p:cNvSpPr/>
          <p:nvPr/>
        </p:nvSpPr>
        <p:spPr>
          <a:xfrm>
            <a:off x="4199020" y="2130329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highlight>
                  <a:srgbClr val="000000"/>
                </a:highlight>
              </a:rPr>
              <a:t>Sample </a:t>
            </a:r>
            <a:r>
              <a:rPr lang="en-US" sz="16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development </a:t>
            </a:r>
            <a:r>
              <a:rPr lang="en-US" i="1" dirty="0">
                <a:solidFill>
                  <a:schemeClr val="bg1"/>
                </a:solidFill>
                <a:highlight>
                  <a:srgbClr val="000000"/>
                </a:highlight>
              </a:rPr>
              <a:t>in</a:t>
            </a:r>
            <a:r>
              <a:rPr lang="en-US" sz="1600" i="1" dirty="0">
                <a:solidFill>
                  <a:schemeClr val="bg1"/>
                </a:solidFill>
                <a:highlight>
                  <a:srgbClr val="000000"/>
                </a:highlight>
              </a:rPr>
              <a:t> fashion studio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987DA5-D4B5-7444-964B-A00F95BFAB23}"/>
              </a:ext>
            </a:extLst>
          </p:cNvPr>
          <p:cNvSpPr/>
          <p:nvPr/>
        </p:nvSpPr>
        <p:spPr>
          <a:xfrm>
            <a:off x="6885764" y="4892259"/>
            <a:ext cx="4502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Go to boutique to observe market trends and get inspirations</a:t>
            </a:r>
            <a:endParaRPr lang="en-US" sz="1600" i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96D3A74-33D8-8E45-B5EE-19FAF2CAA5DE}"/>
              </a:ext>
            </a:extLst>
          </p:cNvPr>
          <p:cNvSpPr/>
          <p:nvPr/>
        </p:nvSpPr>
        <p:spPr>
          <a:xfrm>
            <a:off x="-111936" y="4955759"/>
            <a:ext cx="4584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i="1" dirty="0">
                <a:solidFill>
                  <a:schemeClr val="bg1"/>
                </a:solidFill>
                <a:highlight>
                  <a:srgbClr val="000000"/>
                </a:highlight>
              </a:rPr>
              <a:t>Selecting </a:t>
            </a:r>
            <a:r>
              <a:rPr lang="en-US" sz="16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fabrics </a:t>
            </a:r>
            <a:r>
              <a:rPr lang="en-US" sz="1600" i="1" dirty="0">
                <a:solidFill>
                  <a:schemeClr val="bg1"/>
                </a:solidFill>
                <a:highlight>
                  <a:srgbClr val="000000"/>
                </a:highlight>
              </a:rPr>
              <a:t>and trims </a:t>
            </a:r>
            <a:r>
              <a:rPr lang="en-US" sz="16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at fabric market</a:t>
            </a:r>
            <a:endParaRPr lang="en-HK" sz="1600" i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B39D4E-01DB-5E41-A8DE-C538DD55CC54}"/>
              </a:ext>
            </a:extLst>
          </p:cNvPr>
          <p:cNvSpPr/>
          <p:nvPr/>
        </p:nvSpPr>
        <p:spPr>
          <a:xfrm>
            <a:off x="9506209" y="6512454"/>
            <a:ext cx="27077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Photo(s) is/are owned and provided by HKDI</a:t>
            </a:r>
            <a:endParaRPr lang="en-US" sz="1000" dirty="0"/>
          </a:p>
        </p:txBody>
      </p:sp>
      <p:sp>
        <p:nvSpPr>
          <p:cNvPr id="12" name="Rectangle 45">
            <a:extLst>
              <a:ext uri="{FF2B5EF4-FFF2-40B4-BE49-F238E27FC236}">
                <a16:creationId xmlns:a16="http://schemas.microsoft.com/office/drawing/2014/main" id="{6EDCFCF0-6B24-3445-A50F-DB53FF91C37B}"/>
              </a:ext>
            </a:extLst>
          </p:cNvPr>
          <p:cNvSpPr/>
          <p:nvPr/>
        </p:nvSpPr>
        <p:spPr>
          <a:xfrm>
            <a:off x="3166445" y="3186616"/>
            <a:ext cx="8369599" cy="76944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4000" i="1" dirty="0">
                <a:solidFill>
                  <a:schemeClr val="bg1"/>
                </a:solidFill>
              </a:rPr>
              <a:t>The daily work of </a:t>
            </a:r>
            <a:r>
              <a:rPr lang="en-US" sz="4000" i="1" dirty="0" smtClean="0">
                <a:solidFill>
                  <a:schemeClr val="bg1"/>
                </a:solidFill>
              </a:rPr>
              <a:t>fashion designers</a:t>
            </a:r>
            <a:endParaRPr lang="en-HK" sz="4000" i="1" baseline="30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282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group of people in a room&#10;&#10;Description automatically generated">
            <a:extLst>
              <a:ext uri="{FF2B5EF4-FFF2-40B4-BE49-F238E27FC236}">
                <a16:creationId xmlns:a16="http://schemas.microsoft.com/office/drawing/2014/main" id="{ABB3883A-74AA-1444-8547-03E71623EF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5251" y="728681"/>
            <a:ext cx="8180327" cy="5448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43E207-F107-9045-BF15-746AD8AB8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877" y="1801861"/>
            <a:ext cx="4152900" cy="1827427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is a Fashion Show </a:t>
            </a:r>
          </a:p>
        </p:txBody>
      </p:sp>
      <p:pic>
        <p:nvPicPr>
          <p:cNvPr id="7" name="Picture 6" descr="2018 HKDI Fashion Show">
            <a:extLst>
              <a:ext uri="{FF2B5EF4-FFF2-40B4-BE49-F238E27FC236}">
                <a16:creationId xmlns:a16="http://schemas.microsoft.com/office/drawing/2014/main" id="{C2CA205A-7FA0-7543-BA01-D4DE0DA240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3193" y="3989935"/>
            <a:ext cx="1104134" cy="1080000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A6E36B7D-2EC8-984A-9A06-F0746B2C93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991" y="4028654"/>
            <a:ext cx="1061886" cy="100256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D0ED7F9-DEA5-C846-AD6E-0DE993F09D99}"/>
              </a:ext>
            </a:extLst>
          </p:cNvPr>
          <p:cNvSpPr/>
          <p:nvPr/>
        </p:nvSpPr>
        <p:spPr>
          <a:xfrm>
            <a:off x="305858" y="6467352"/>
            <a:ext cx="115802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Graduation collection by knitwear designer, Carmen Li (Alumni, HD in Fashion Design of Hong Kong Design Institute)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306D94-4E3C-2842-8CEC-D760FC8B55D2}"/>
              </a:ext>
            </a:extLst>
          </p:cNvPr>
          <p:cNvSpPr/>
          <p:nvPr/>
        </p:nvSpPr>
        <p:spPr>
          <a:xfrm>
            <a:off x="7694095" y="4976385"/>
            <a:ext cx="1563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</a:rPr>
              <a:t>HKDI Fashion Show</a:t>
            </a:r>
          </a:p>
          <a:p>
            <a:pPr algn="ctr"/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</a:rPr>
              <a:t>2019</a:t>
            </a:r>
            <a:endParaRPr lang="en-HK" sz="1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E54C17-3BA3-974F-B727-0526423A551E}"/>
              </a:ext>
            </a:extLst>
          </p:cNvPr>
          <p:cNvSpPr/>
          <p:nvPr/>
        </p:nvSpPr>
        <p:spPr>
          <a:xfrm>
            <a:off x="8942063" y="4984080"/>
            <a:ext cx="1617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</a:rPr>
              <a:t>HKDI Fashion Show</a:t>
            </a:r>
          </a:p>
          <a:p>
            <a:pPr algn="ctr"/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</a:rPr>
              <a:t>2018</a:t>
            </a:r>
            <a:endParaRPr lang="en-HK" sz="1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Movies, music, videos icon">
            <a:extLst>
              <a:ext uri="{FF2B5EF4-FFF2-40B4-BE49-F238E27FC236}">
                <a16:creationId xmlns:a16="http://schemas.microsoft.com/office/drawing/2014/main" id="{F11AE948-24AB-1F43-84A1-1FCF7D7E86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0559" y="4640142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6507DF-311B-F94B-B1ED-B60941BB9F8E}"/>
              </a:ext>
            </a:extLst>
          </p:cNvPr>
          <p:cNvSpPr/>
          <p:nvPr/>
        </p:nvSpPr>
        <p:spPr>
          <a:xfrm>
            <a:off x="9868915" y="6482740"/>
            <a:ext cx="22108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Photo/s is/are owned and provided by HKDI</a:t>
            </a:r>
            <a:endParaRPr lang="en-US" sz="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9B8DAE-0A94-6048-8C49-9C1A3AA7AE76}"/>
              </a:ext>
            </a:extLst>
          </p:cNvPr>
          <p:cNvSpPr/>
          <p:nvPr/>
        </p:nvSpPr>
        <p:spPr>
          <a:xfrm>
            <a:off x="10392515" y="4025837"/>
            <a:ext cx="1617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Scan to Check: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FASHION SHOW</a:t>
            </a:r>
            <a:endParaRPr lang="en-HK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2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arge room&#10;&#10;Description automatically generated">
            <a:extLst>
              <a:ext uri="{FF2B5EF4-FFF2-40B4-BE49-F238E27FC236}">
                <a16:creationId xmlns:a16="http://schemas.microsoft.com/office/drawing/2014/main" id="{5DE3E064-761F-8940-8C49-A96EC5CB71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EC8A63-6D95-6D45-A434-CC97EC481AE1}"/>
              </a:ext>
            </a:extLst>
          </p:cNvPr>
          <p:cNvSpPr/>
          <p:nvPr/>
        </p:nvSpPr>
        <p:spPr>
          <a:xfrm>
            <a:off x="6036766" y="4734513"/>
            <a:ext cx="5638800" cy="14659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/>
              <a:t>1. Start your first research to check </a:t>
            </a:r>
            <a:r>
              <a:rPr lang="en-US" sz="1400" b="1" dirty="0" smtClean="0"/>
              <a:t>on different fashion websites </a:t>
            </a:r>
            <a:r>
              <a:rPr lang="en-US" sz="1400" b="1" dirty="0"/>
              <a:t>(QR </a:t>
            </a:r>
            <a:r>
              <a:rPr lang="en-US" sz="1400" b="1"/>
              <a:t>CODE</a:t>
            </a:r>
            <a:r>
              <a:rPr lang="en-US" sz="1400" b="1" smtClean="0"/>
              <a:t>).</a:t>
            </a:r>
            <a:endParaRPr lang="en-US" sz="1400" b="1" dirty="0"/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/>
              <a:t>2. </a:t>
            </a:r>
            <a:r>
              <a:rPr lang="en-US" sz="1400" b="1" dirty="0" smtClean="0"/>
              <a:t>Choose </a:t>
            </a:r>
            <a:r>
              <a:rPr lang="en-US" sz="1400" b="1" dirty="0"/>
              <a:t>your </a:t>
            </a:r>
            <a:r>
              <a:rPr lang="en-US" sz="1400" b="1" dirty="0" err="1"/>
              <a:t>favourite</a:t>
            </a:r>
            <a:r>
              <a:rPr lang="en-US" sz="1400" b="1" dirty="0"/>
              <a:t> collection in the latest fashion </a:t>
            </a:r>
            <a:r>
              <a:rPr lang="en-US" sz="1400" b="1" dirty="0" smtClean="0"/>
              <a:t>week.</a:t>
            </a:r>
            <a:endParaRPr lang="en-US" sz="1400" b="1" dirty="0"/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/>
              <a:t>3. </a:t>
            </a:r>
            <a:r>
              <a:rPr lang="en-US" sz="1400" b="1" dirty="0" smtClean="0"/>
              <a:t>Check </a:t>
            </a:r>
            <a:r>
              <a:rPr lang="en-US" sz="1400" b="1" dirty="0"/>
              <a:t>the background information of </a:t>
            </a:r>
            <a:r>
              <a:rPr lang="en-US" sz="1400" b="1" dirty="0" smtClean="0"/>
              <a:t>the designer.</a:t>
            </a:r>
            <a:endParaRPr lang="en-US" sz="1400" b="1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EE34ED-B916-F540-8F4C-00FFACE54F0C}"/>
              </a:ext>
            </a:extLst>
          </p:cNvPr>
          <p:cNvSpPr txBox="1">
            <a:spLocks/>
          </p:cNvSpPr>
          <p:nvPr/>
        </p:nvSpPr>
        <p:spPr>
          <a:xfrm>
            <a:off x="1196675" y="4491941"/>
            <a:ext cx="4899325" cy="1465973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0" u="sng" dirty="0"/>
              <a:t>Chapter Activity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0" u="sng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0" dirty="0"/>
              <a:t>WHO IS YOUR FIRST FAVOURITE FASHION DESIGNER?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 </a:t>
            </a:r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88E30A32-28AF-6044-8659-849355364886}"/>
              </a:ext>
            </a:extLst>
          </p:cNvPr>
          <p:cNvSpPr/>
          <p:nvPr/>
        </p:nvSpPr>
        <p:spPr>
          <a:xfrm>
            <a:off x="260350" y="3616755"/>
            <a:ext cx="1003300" cy="12573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B6D232A-6B87-0845-9E47-69F5AA5ABD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311" y="2528858"/>
            <a:ext cx="1080000" cy="10608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A80CAB-F251-754F-9CEF-7D951859E7CA}"/>
              </a:ext>
            </a:extLst>
          </p:cNvPr>
          <p:cNvSpPr/>
          <p:nvPr/>
        </p:nvSpPr>
        <p:spPr>
          <a:xfrm>
            <a:off x="165691" y="93190"/>
            <a:ext cx="24641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>
                <a:solidFill>
                  <a:schemeClr val="bg1"/>
                </a:solidFill>
              </a:rPr>
              <a:t>www.pexels.com</a:t>
            </a:r>
            <a:endParaRPr lang="en-US" sz="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D02CC8-B195-2845-9877-F506C1F0EDF9}"/>
              </a:ext>
            </a:extLst>
          </p:cNvPr>
          <p:cNvSpPr/>
          <p:nvPr/>
        </p:nvSpPr>
        <p:spPr>
          <a:xfrm>
            <a:off x="10368428" y="3604628"/>
            <a:ext cx="1307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b="1" i="1" dirty="0">
                <a:solidFill>
                  <a:schemeClr val="accent6"/>
                </a:solidFill>
                <a:latin typeface="+mj-lt"/>
              </a:rPr>
              <a:t>Scan to check:</a:t>
            </a:r>
            <a:endParaRPr lang="en-US" sz="1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39A273-1C4D-3846-9928-DEA310AF5DC5}"/>
              </a:ext>
            </a:extLst>
          </p:cNvPr>
          <p:cNvSpPr/>
          <p:nvPr/>
        </p:nvSpPr>
        <p:spPr>
          <a:xfrm>
            <a:off x="10368427" y="3801739"/>
            <a:ext cx="13071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900" b="1" dirty="0" err="1">
                <a:latin typeface="+mj-lt"/>
              </a:rPr>
              <a:t>Voguerunway.com</a:t>
            </a:r>
            <a:endParaRPr lang="en-US" sz="9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756049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418</Words>
  <Application>Microsoft Office PowerPoint</Application>
  <PresentationFormat>寬螢幕</PresentationFormat>
  <Paragraphs>58</Paragraphs>
  <Slides>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Avenir Next LT Pro</vt:lpstr>
      <vt:lpstr>Avenir Next LT Pro Light</vt:lpstr>
      <vt:lpstr>Arial</vt:lpstr>
      <vt:lpstr>Calibri</vt:lpstr>
      <vt:lpstr>Times New Roman</vt:lpstr>
      <vt:lpstr>GradientRiseVTI</vt:lpstr>
      <vt:lpstr>Introduction to Fashion Design </vt:lpstr>
      <vt:lpstr>WHAT IS Fashion?</vt:lpstr>
      <vt:lpstr>Definition of Fashion </vt:lpstr>
      <vt:lpstr>AND Fashion Design is</vt:lpstr>
      <vt:lpstr>What do fashion designers do? </vt:lpstr>
      <vt:lpstr>PowerPoint 簡報</vt:lpstr>
      <vt:lpstr>What is a Fashion Show 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Fashion Design</dc:title>
  <dc:creator>Travis Li Wang Hei</dc:creator>
  <cp:lastModifiedBy>POON, Suk-mei Cindy</cp:lastModifiedBy>
  <cp:revision>38</cp:revision>
  <dcterms:created xsi:type="dcterms:W3CDTF">2020-08-18T18:16:04Z</dcterms:created>
  <dcterms:modified xsi:type="dcterms:W3CDTF">2021-03-01T08:09:10Z</dcterms:modified>
</cp:coreProperties>
</file>