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9"/>
  </p:notesMasterIdLst>
  <p:sldIdLst>
    <p:sldId id="294" r:id="rId2"/>
    <p:sldId id="257" r:id="rId3"/>
    <p:sldId id="263" r:id="rId4"/>
    <p:sldId id="297" r:id="rId5"/>
    <p:sldId id="298" r:id="rId6"/>
    <p:sldId id="265" r:id="rId7"/>
    <p:sldId id="309" r:id="rId8"/>
    <p:sldId id="267" r:id="rId9"/>
    <p:sldId id="308" r:id="rId10"/>
    <p:sldId id="296" r:id="rId11"/>
    <p:sldId id="295" r:id="rId12"/>
    <p:sldId id="300" r:id="rId13"/>
    <p:sldId id="302" r:id="rId14"/>
    <p:sldId id="303" r:id="rId15"/>
    <p:sldId id="292" r:id="rId16"/>
    <p:sldId id="305" r:id="rId17"/>
    <p:sldId id="3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64"/>
    <p:restoredTop sz="94558"/>
  </p:normalViewPr>
  <p:slideViewPr>
    <p:cSldViewPr snapToGrid="0" snapToObjects="1">
      <p:cViewPr varScale="1">
        <p:scale>
          <a:sx n="65" d="100"/>
          <a:sy n="65" d="100"/>
        </p:scale>
        <p:origin x="84" y="3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C14B3-EEE8-6549-8482-C4C3FCA537FF}"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F946C-F05D-8D4C-8ADF-A9512DCC40CB}" type="slidenum">
              <a:rPr lang="en-US" smtClean="0"/>
              <a:t>‹#›</a:t>
            </a:fld>
            <a:endParaRPr lang="en-US"/>
          </a:p>
        </p:txBody>
      </p:sp>
    </p:spTree>
    <p:extLst>
      <p:ext uri="{BB962C8B-B14F-4D97-AF65-F5344CB8AC3E}">
        <p14:creationId xmlns:p14="http://schemas.microsoft.com/office/powerpoint/2010/main" val="377359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HK" sz="1200" dirty="0"/>
          </a:p>
        </p:txBody>
      </p:sp>
      <p:sp>
        <p:nvSpPr>
          <p:cNvPr id="4" name="Slide Number Placeholder 3"/>
          <p:cNvSpPr>
            <a:spLocks noGrp="1"/>
          </p:cNvSpPr>
          <p:nvPr>
            <p:ph type="sldNum" sz="quarter" idx="5"/>
          </p:nvPr>
        </p:nvSpPr>
        <p:spPr/>
        <p:txBody>
          <a:bodyPr/>
          <a:lstStyle/>
          <a:p>
            <a:fld id="{A56F946C-F05D-8D4C-8ADF-A9512DCC40CB}" type="slidenum">
              <a:rPr lang="en-US" smtClean="0"/>
              <a:t>3</a:t>
            </a:fld>
            <a:endParaRPr lang="en-US"/>
          </a:p>
        </p:txBody>
      </p:sp>
    </p:spTree>
    <p:extLst>
      <p:ext uri="{BB962C8B-B14F-4D97-AF65-F5344CB8AC3E}">
        <p14:creationId xmlns:p14="http://schemas.microsoft.com/office/powerpoint/2010/main" val="3702288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56F946C-F05D-8D4C-8ADF-A9512DCC40CB}" type="slidenum">
              <a:rPr lang="en-US" smtClean="0"/>
              <a:t>4</a:t>
            </a:fld>
            <a:endParaRPr lang="en-US"/>
          </a:p>
        </p:txBody>
      </p:sp>
    </p:spTree>
    <p:extLst>
      <p:ext uri="{BB962C8B-B14F-4D97-AF65-F5344CB8AC3E}">
        <p14:creationId xmlns:p14="http://schemas.microsoft.com/office/powerpoint/2010/main" val="25867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6F946C-F05D-8D4C-8ADF-A9512DCC40CB}" type="slidenum">
              <a:rPr lang="en-US" smtClean="0"/>
              <a:t>6</a:t>
            </a:fld>
            <a:endParaRPr lang="en-US"/>
          </a:p>
        </p:txBody>
      </p:sp>
    </p:spTree>
    <p:extLst>
      <p:ext uri="{BB962C8B-B14F-4D97-AF65-F5344CB8AC3E}">
        <p14:creationId xmlns:p14="http://schemas.microsoft.com/office/powerpoint/2010/main" val="3215746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F946C-F05D-8D4C-8ADF-A9512DCC40CB}" type="slidenum">
              <a:rPr lang="en-US" smtClean="0"/>
              <a:t>17</a:t>
            </a:fld>
            <a:endParaRPr lang="en-US"/>
          </a:p>
        </p:txBody>
      </p:sp>
    </p:spTree>
    <p:extLst>
      <p:ext uri="{BB962C8B-B14F-4D97-AF65-F5344CB8AC3E}">
        <p14:creationId xmlns:p14="http://schemas.microsoft.com/office/powerpoint/2010/main" val="418243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Friday, February 19, 2021</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99723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Friday, February 19, 2021</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23691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Friday, February 19, 2021</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73571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Friday, February 19, 2021</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2610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Friday, February 19, 2021</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69352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Friday, February 19, 2021</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2030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Friday, February 19, 2021</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19034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Friday, February 19, 2021</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0511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Friday, February 19, 2021</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93694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Friday, February 19, 2021</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12068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Friday, February 19, 2021</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08176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Friday, February 19, 2021</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236146710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9" r:id="rId6"/>
    <p:sldLayoutId id="2147483834" r:id="rId7"/>
    <p:sldLayoutId id="2147483835" r:id="rId8"/>
    <p:sldLayoutId id="2147483836" r:id="rId9"/>
    <p:sldLayoutId id="2147483838" r:id="rId10"/>
    <p:sldLayoutId id="2147483837"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207CE0ED-670A-44ED-9267-236A77A513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055566-9B78-4577-BB88-C1E139BA11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 y="1"/>
            <a:ext cx="12192003" cy="6858000"/>
          </a:xfrm>
          <a:prstGeom prst="rect">
            <a:avLst/>
          </a:prstGeom>
          <a:gradFill>
            <a:gsLst>
              <a:gs pos="0">
                <a:schemeClr val="accent6"/>
              </a:gs>
              <a:gs pos="100000">
                <a:schemeClr val="accent5">
                  <a:alpha val="83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9456B12-3135-4942-BC5C-B111CAEFE6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7200" y="-2"/>
            <a:ext cx="11733692" cy="6869065"/>
          </a:xfrm>
          <a:prstGeom prst="rect">
            <a:avLst/>
          </a:prstGeom>
          <a:gradFill>
            <a:gsLst>
              <a:gs pos="0">
                <a:schemeClr val="accent2">
                  <a:lumMod val="60000"/>
                  <a:lumOff val="40000"/>
                  <a:alpha val="48000"/>
                </a:schemeClr>
              </a:gs>
              <a:gs pos="99000">
                <a:schemeClr val="accent2">
                  <a:alpha val="57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EA8068-5C49-4225-8B62-3E3C30BF7C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886" cy="6880604"/>
          </a:xfrm>
          <a:prstGeom prst="rect">
            <a:avLst/>
          </a:prstGeom>
          <a:gradFill>
            <a:gsLst>
              <a:gs pos="0">
                <a:schemeClr val="accent2">
                  <a:lumMod val="60000"/>
                  <a:lumOff val="40000"/>
                  <a:alpha val="19000"/>
                </a:schemeClr>
              </a:gs>
              <a:gs pos="99000">
                <a:schemeClr val="accent2">
                  <a:alpha val="21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0EE5648-70CA-4800-81EE-40F5CD1A3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95039" y="-2895044"/>
            <a:ext cx="6400799" cy="12190885"/>
          </a:xfrm>
          <a:prstGeom prst="rect">
            <a:avLst/>
          </a:prstGeom>
          <a:gradFill>
            <a:gsLst>
              <a:gs pos="8000">
                <a:schemeClr val="accent5">
                  <a:alpha val="38000"/>
                </a:schemeClr>
              </a:gs>
              <a:gs pos="100000">
                <a:schemeClr val="accent6">
                  <a:lumMod val="75000"/>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0F04E-4AF8-EA43-81B4-6A5E25983C08}"/>
              </a:ext>
            </a:extLst>
          </p:cNvPr>
          <p:cNvSpPr>
            <a:spLocks noGrp="1"/>
          </p:cNvSpPr>
          <p:nvPr>
            <p:ph type="title"/>
          </p:nvPr>
        </p:nvSpPr>
        <p:spPr>
          <a:xfrm>
            <a:off x="4538341" y="2224846"/>
            <a:ext cx="6498525" cy="3102528"/>
          </a:xfrm>
        </p:spPr>
        <p:txBody>
          <a:bodyPr vert="horz" lIns="0" tIns="0" rIns="0" bIns="0" rtlCol="0" anchor="b">
            <a:normAutofit/>
          </a:bodyPr>
          <a:lstStyle/>
          <a:p>
            <a:r>
              <a:rPr lang="en-US" sz="4400" spc="750" dirty="0">
                <a:solidFill>
                  <a:schemeClr val="bg1"/>
                </a:solidFill>
              </a:rPr>
              <a:t>Basic </a:t>
            </a:r>
            <a:br>
              <a:rPr lang="en-US" sz="4400" spc="750" dirty="0">
                <a:solidFill>
                  <a:schemeClr val="bg1"/>
                </a:solidFill>
              </a:rPr>
            </a:br>
            <a:r>
              <a:rPr lang="en-US" sz="4400" spc="750" dirty="0">
                <a:solidFill>
                  <a:schemeClr val="bg1"/>
                </a:solidFill>
              </a:rPr>
              <a:t>design </a:t>
            </a:r>
            <a:br>
              <a:rPr lang="en-US" sz="4400" spc="750" dirty="0">
                <a:solidFill>
                  <a:schemeClr val="bg1"/>
                </a:solidFill>
              </a:rPr>
            </a:br>
            <a:r>
              <a:rPr lang="en-US" sz="4400" spc="750" dirty="0">
                <a:solidFill>
                  <a:schemeClr val="bg1"/>
                </a:solidFill>
              </a:rPr>
              <a:t>elements</a:t>
            </a:r>
          </a:p>
        </p:txBody>
      </p:sp>
      <p:sp>
        <p:nvSpPr>
          <p:cNvPr id="3" name="Title 1">
            <a:extLst>
              <a:ext uri="{FF2B5EF4-FFF2-40B4-BE49-F238E27FC236}">
                <a16:creationId xmlns:a16="http://schemas.microsoft.com/office/drawing/2014/main" id="{3ED0A625-5B0E-5D4F-8C52-09B81AA5A587}"/>
              </a:ext>
            </a:extLst>
          </p:cNvPr>
          <p:cNvSpPr txBox="1">
            <a:spLocks/>
          </p:cNvSpPr>
          <p:nvPr/>
        </p:nvSpPr>
        <p:spPr>
          <a:xfrm>
            <a:off x="4538337" y="1028699"/>
            <a:ext cx="6498525" cy="1079663"/>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nSpc>
                <a:spcPct val="150000"/>
              </a:lnSpc>
              <a:spcBef>
                <a:spcPts val="1000"/>
              </a:spcBef>
            </a:pPr>
            <a:r>
              <a:rPr lang="en-US" sz="1400" spc="600" dirty="0">
                <a:solidFill>
                  <a:schemeClr val="bg1"/>
                </a:solidFill>
                <a:latin typeface="+mn-lt"/>
                <a:ea typeface="+mn-ea"/>
                <a:cs typeface="+mn-cs"/>
              </a:rPr>
              <a:t>Chapter 2</a:t>
            </a:r>
          </a:p>
        </p:txBody>
      </p:sp>
      <p:sp>
        <p:nvSpPr>
          <p:cNvPr id="30" name="Rectangle 21">
            <a:extLst>
              <a:ext uri="{FF2B5EF4-FFF2-40B4-BE49-F238E27FC236}">
                <a16:creationId xmlns:a16="http://schemas.microsoft.com/office/drawing/2014/main" id="{5C865637-A524-441B-A1B6-6D38BF9B17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708" y="1420764"/>
            <a:ext cx="6857999" cy="4038605"/>
          </a:xfrm>
          <a:prstGeom prst="rect">
            <a:avLst/>
          </a:prstGeom>
          <a:gradFill>
            <a:gsLst>
              <a:gs pos="0">
                <a:schemeClr val="accent5">
                  <a:alpha val="0"/>
                </a:schemeClr>
              </a:gs>
              <a:gs pos="99000">
                <a:schemeClr val="accent4">
                  <a:lumMod val="60000"/>
                  <a:lumOff val="40000"/>
                  <a:alpha val="60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3">
            <a:extLst>
              <a:ext uri="{FF2B5EF4-FFF2-40B4-BE49-F238E27FC236}">
                <a16:creationId xmlns:a16="http://schemas.microsoft.com/office/drawing/2014/main" id="{7559A662-54F5-47C0-8F66-AEA2B861C0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168948">
            <a:off x="1535724" y="1053996"/>
            <a:ext cx="5005754" cy="5005754"/>
          </a:xfrm>
          <a:prstGeom prst="ellipse">
            <a:avLst/>
          </a:prstGeom>
          <a:gradFill>
            <a:gsLst>
              <a:gs pos="31000">
                <a:schemeClr val="accent6">
                  <a:alpha val="0"/>
                </a:schemeClr>
              </a:gs>
              <a:gs pos="85000">
                <a:schemeClr val="accent6">
                  <a:lumMod val="60000"/>
                  <a:lumOff val="40000"/>
                  <a:alpha val="21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462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CBB9B1-7B7D-4BA1-A1AF-572168B395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C6160-5524-2241-BE7A-563D0529B27B}"/>
              </a:ext>
            </a:extLst>
          </p:cNvPr>
          <p:cNvSpPr>
            <a:spLocks noGrp="1"/>
          </p:cNvSpPr>
          <p:nvPr>
            <p:ph type="title"/>
          </p:nvPr>
        </p:nvSpPr>
        <p:spPr>
          <a:xfrm>
            <a:off x="8643193" y="457201"/>
            <a:ext cx="3091607" cy="1727643"/>
          </a:xfrm>
        </p:spPr>
        <p:txBody>
          <a:bodyPr anchor="b">
            <a:normAutofit/>
          </a:bodyPr>
          <a:lstStyle/>
          <a:p>
            <a:r>
              <a:rPr lang="en-US" sz="2800" dirty="0"/>
              <a:t>04.</a:t>
            </a:r>
            <a:br>
              <a:rPr lang="en-US" sz="2800" dirty="0"/>
            </a:br>
            <a:r>
              <a:rPr lang="en-US" sz="2800" dirty="0"/>
              <a:t>texture</a:t>
            </a:r>
          </a:p>
        </p:txBody>
      </p:sp>
      <p:pic>
        <p:nvPicPr>
          <p:cNvPr id="4" name="Picture 3">
            <a:extLst>
              <a:ext uri="{FF2B5EF4-FFF2-40B4-BE49-F238E27FC236}">
                <a16:creationId xmlns:a16="http://schemas.microsoft.com/office/drawing/2014/main" id="{65CC4FA7-ABB8-D143-9B5B-F3A75133109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707B5C93-6EBA-3640-BD82-EEAAF5F58DE6}"/>
              </a:ext>
            </a:extLst>
          </p:cNvPr>
          <p:cNvSpPr>
            <a:spLocks noGrp="1"/>
          </p:cNvSpPr>
          <p:nvPr>
            <p:ph idx="1"/>
          </p:nvPr>
        </p:nvSpPr>
        <p:spPr>
          <a:xfrm>
            <a:off x="8643193" y="2530549"/>
            <a:ext cx="2942813" cy="3428124"/>
          </a:xfrm>
        </p:spPr>
        <p:txBody>
          <a:bodyPr>
            <a:normAutofit/>
          </a:bodyPr>
          <a:lstStyle/>
          <a:p>
            <a:pPr marL="0" indent="0">
              <a:buNone/>
            </a:pPr>
            <a:r>
              <a:rPr lang="en-HK" sz="1600" dirty="0" smtClean="0"/>
              <a:t>Texture </a:t>
            </a:r>
            <a:r>
              <a:rPr lang="en-HK" sz="1600" dirty="0"/>
              <a:t>refers to the surface quality of objects and can be both </a:t>
            </a:r>
            <a:r>
              <a:rPr lang="en-HK" sz="1600" b="1" dirty="0"/>
              <a:t>visual</a:t>
            </a:r>
            <a:r>
              <a:rPr lang="en-HK" sz="1600" dirty="0"/>
              <a:t> and </a:t>
            </a:r>
            <a:r>
              <a:rPr lang="en-HK" sz="1600" b="1" dirty="0"/>
              <a:t>tactile</a:t>
            </a:r>
            <a:r>
              <a:rPr lang="en-HK" sz="1600" dirty="0"/>
              <a:t>. </a:t>
            </a:r>
          </a:p>
          <a:p>
            <a:pPr marL="0" indent="0">
              <a:buNone/>
            </a:pPr>
            <a:r>
              <a:rPr lang="en-HK" sz="1600" dirty="0"/>
              <a:t>Textures are widely </a:t>
            </a:r>
            <a:r>
              <a:rPr lang="en-HK" sz="1600" dirty="0" smtClean="0"/>
              <a:t>used in </a:t>
            </a:r>
            <a:r>
              <a:rPr lang="en-HK" sz="1600" dirty="0"/>
              <a:t>fashion in the form of </a:t>
            </a:r>
            <a:r>
              <a:rPr lang="en-HK" sz="1600" b="1" dirty="0"/>
              <a:t>prints</a:t>
            </a:r>
            <a:r>
              <a:rPr lang="en-HK" sz="1600" dirty="0"/>
              <a:t>, </a:t>
            </a:r>
            <a:r>
              <a:rPr lang="en-HK" sz="1600" b="1" dirty="0"/>
              <a:t>weaves</a:t>
            </a:r>
            <a:r>
              <a:rPr lang="en-HK" sz="1600" dirty="0"/>
              <a:t>, and other </a:t>
            </a:r>
            <a:r>
              <a:rPr lang="en-HK" sz="1600" b="1" dirty="0"/>
              <a:t>surface embellishments</a:t>
            </a:r>
            <a:r>
              <a:rPr lang="en-HK" sz="1100" b="1" dirty="0"/>
              <a:t>.</a:t>
            </a:r>
            <a:endParaRPr lang="en-US" sz="1100" dirty="0"/>
          </a:p>
        </p:txBody>
      </p:sp>
      <p:sp>
        <p:nvSpPr>
          <p:cNvPr id="11" name="Rectangle 10">
            <a:extLst>
              <a:ext uri="{FF2B5EF4-FFF2-40B4-BE49-F238E27FC236}">
                <a16:creationId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691C0E-5AA1-8F4D-94AE-58B019A0D1AD}"/>
              </a:ext>
            </a:extLst>
          </p:cNvPr>
          <p:cNvSpPr/>
          <p:nvPr/>
        </p:nvSpPr>
        <p:spPr>
          <a:xfrm>
            <a:off x="0" y="6192444"/>
            <a:ext cx="5015717" cy="215444"/>
          </a:xfrm>
          <a:prstGeom prst="rect">
            <a:avLst/>
          </a:prstGeom>
        </p:spPr>
        <p:txBody>
          <a:bodyPr wrap="square">
            <a:spAutoFit/>
          </a:bodyPr>
          <a:lstStyle/>
          <a:p>
            <a:r>
              <a:rPr lang="en-HK" sz="800" i="1" dirty="0">
                <a:solidFill>
                  <a:schemeClr val="bg1"/>
                </a:solidFill>
              </a:rPr>
              <a:t>Source from royalty free photo from </a:t>
            </a:r>
            <a:r>
              <a:rPr lang="en-HK" sz="800" i="1" dirty="0" err="1">
                <a:solidFill>
                  <a:schemeClr val="bg1"/>
                </a:solidFill>
              </a:rPr>
              <a:t>Pexels</a:t>
            </a:r>
            <a:endParaRPr lang="en-HK" sz="800" i="1" baseline="30000" dirty="0">
              <a:solidFill>
                <a:schemeClr val="bg1"/>
              </a:solidFill>
            </a:endParaRPr>
          </a:p>
        </p:txBody>
      </p:sp>
    </p:spTree>
    <p:extLst>
      <p:ext uri="{BB962C8B-B14F-4D97-AF65-F5344CB8AC3E}">
        <p14:creationId xmlns:p14="http://schemas.microsoft.com/office/powerpoint/2010/main" val="30031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3CBB9B1-7B7D-4BA1-A1AF-572168B395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C6160-5524-2241-BE7A-563D0529B27B}"/>
              </a:ext>
            </a:extLst>
          </p:cNvPr>
          <p:cNvSpPr>
            <a:spLocks noGrp="1"/>
          </p:cNvSpPr>
          <p:nvPr>
            <p:ph type="title"/>
          </p:nvPr>
        </p:nvSpPr>
        <p:spPr>
          <a:xfrm>
            <a:off x="8643193" y="457201"/>
            <a:ext cx="3091607" cy="1727643"/>
          </a:xfrm>
        </p:spPr>
        <p:txBody>
          <a:bodyPr anchor="b">
            <a:normAutofit/>
          </a:bodyPr>
          <a:lstStyle/>
          <a:p>
            <a:r>
              <a:rPr lang="en-US" sz="2800" dirty="0"/>
              <a:t>05.</a:t>
            </a:r>
            <a:br>
              <a:rPr lang="en-US" sz="2800" dirty="0"/>
            </a:br>
            <a:r>
              <a:rPr lang="en-US" sz="2800"/>
              <a:t>Colour</a:t>
            </a:r>
            <a:endParaRPr lang="en-US" sz="2800" dirty="0"/>
          </a:p>
        </p:txBody>
      </p:sp>
      <p:pic>
        <p:nvPicPr>
          <p:cNvPr id="1026" name="Picture 2" descr="Colorful fabrics">
            <a:extLst>
              <a:ext uri="{FF2B5EF4-FFF2-40B4-BE49-F238E27FC236}">
                <a16:creationId xmlns:a16="http://schemas.microsoft.com/office/drawing/2014/main" id="{A8674473-3DDE-8740-BFC9-EDFE42BDC6F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07B5C93-6EBA-3640-BD82-EEAAF5F58DE6}"/>
              </a:ext>
            </a:extLst>
          </p:cNvPr>
          <p:cNvSpPr>
            <a:spLocks noGrp="1"/>
          </p:cNvSpPr>
          <p:nvPr>
            <p:ph idx="1"/>
          </p:nvPr>
        </p:nvSpPr>
        <p:spPr>
          <a:xfrm>
            <a:off x="8643193" y="2530549"/>
            <a:ext cx="2942813" cy="3428124"/>
          </a:xfrm>
        </p:spPr>
        <p:txBody>
          <a:bodyPr>
            <a:normAutofit/>
          </a:bodyPr>
          <a:lstStyle/>
          <a:p>
            <a:pPr marL="0" indent="0">
              <a:buNone/>
            </a:pPr>
            <a:r>
              <a:rPr lang="en-HK" sz="1400" dirty="0"/>
              <a:t>Colour plays an important role in </a:t>
            </a:r>
            <a:r>
              <a:rPr lang="en-HK" sz="1400" dirty="0" smtClean="0"/>
              <a:t>a design </a:t>
            </a:r>
            <a:r>
              <a:rPr lang="en-HK" sz="1400" dirty="0"/>
              <a:t>by </a:t>
            </a:r>
            <a:r>
              <a:rPr lang="en-HK" sz="1400" b="1" dirty="0"/>
              <a:t>reflecting the </a:t>
            </a:r>
            <a:r>
              <a:rPr lang="en-HK" sz="1400" b="1" dirty="0" smtClean="0"/>
              <a:t>season’s </a:t>
            </a:r>
            <a:r>
              <a:rPr lang="en-HK" sz="1400" b="1" dirty="0"/>
              <a:t>mood</a:t>
            </a:r>
            <a:r>
              <a:rPr lang="en-HK" sz="1400" dirty="0"/>
              <a:t>, and fashion designers often </a:t>
            </a:r>
            <a:r>
              <a:rPr lang="en-HK" sz="1400" dirty="0" smtClean="0"/>
              <a:t>use </a:t>
            </a:r>
            <a:r>
              <a:rPr lang="en-HK" sz="1400" dirty="0"/>
              <a:t>colour to achieve a </a:t>
            </a:r>
            <a:r>
              <a:rPr lang="en-HK" sz="1400" b="1" dirty="0"/>
              <a:t>harmonious garment design</a:t>
            </a:r>
            <a:r>
              <a:rPr lang="en-HK" sz="1400" dirty="0"/>
              <a:t>.</a:t>
            </a:r>
          </a:p>
          <a:p>
            <a:pPr marL="0" indent="0">
              <a:buNone/>
            </a:pPr>
            <a:endParaRPr lang="en-US" sz="1400" dirty="0"/>
          </a:p>
        </p:txBody>
      </p:sp>
      <p:sp>
        <p:nvSpPr>
          <p:cNvPr id="73" name="Rectangle 72">
            <a:extLst>
              <a:ext uri="{FF2B5EF4-FFF2-40B4-BE49-F238E27FC236}">
                <a16:creationId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6B5CD0-A16F-E849-B315-59A28B4897AD}"/>
              </a:ext>
            </a:extLst>
          </p:cNvPr>
          <p:cNvSpPr/>
          <p:nvPr/>
        </p:nvSpPr>
        <p:spPr>
          <a:xfrm>
            <a:off x="0" y="6192444"/>
            <a:ext cx="5015717" cy="215444"/>
          </a:xfrm>
          <a:prstGeom prst="rect">
            <a:avLst/>
          </a:prstGeom>
        </p:spPr>
        <p:txBody>
          <a:bodyPr wrap="square">
            <a:spAutoFit/>
          </a:bodyPr>
          <a:lstStyle/>
          <a:p>
            <a:r>
              <a:rPr lang="en-HK" sz="800" i="1" dirty="0">
                <a:solidFill>
                  <a:schemeClr val="bg1"/>
                </a:solidFill>
              </a:rPr>
              <a:t>Source from royalty free photo from </a:t>
            </a:r>
            <a:r>
              <a:rPr lang="en-HK" sz="800" i="1" dirty="0" err="1">
                <a:solidFill>
                  <a:schemeClr val="bg1"/>
                </a:solidFill>
              </a:rPr>
              <a:t>Pexels</a:t>
            </a:r>
            <a:endParaRPr lang="en-HK" sz="800" i="1" baseline="30000" dirty="0">
              <a:solidFill>
                <a:schemeClr val="bg1"/>
              </a:solidFill>
            </a:endParaRPr>
          </a:p>
        </p:txBody>
      </p:sp>
    </p:spTree>
    <p:extLst>
      <p:ext uri="{BB962C8B-B14F-4D97-AF65-F5344CB8AC3E}">
        <p14:creationId xmlns:p14="http://schemas.microsoft.com/office/powerpoint/2010/main" val="183982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D9D89B5-CCAB-4617-B70E-501DBE3C84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C6160-5524-2241-BE7A-563D0529B27B}"/>
              </a:ext>
            </a:extLst>
          </p:cNvPr>
          <p:cNvSpPr>
            <a:spLocks noGrp="1"/>
          </p:cNvSpPr>
          <p:nvPr>
            <p:ph type="title"/>
          </p:nvPr>
        </p:nvSpPr>
        <p:spPr>
          <a:xfrm>
            <a:off x="917275" y="4528533"/>
            <a:ext cx="4685857" cy="1465973"/>
          </a:xfrm>
        </p:spPr>
        <p:txBody>
          <a:bodyPr anchor="t">
            <a:normAutofit/>
          </a:bodyPr>
          <a:lstStyle/>
          <a:p>
            <a:r>
              <a:rPr lang="en-US" sz="2800" dirty="0">
                <a:solidFill>
                  <a:schemeClr val="accent2"/>
                </a:solidFill>
              </a:rPr>
              <a:t>Warm</a:t>
            </a:r>
            <a:r>
              <a:rPr lang="en-US" sz="2800" dirty="0"/>
              <a:t> </a:t>
            </a:r>
            <a:br>
              <a:rPr lang="en-US" sz="2800" dirty="0"/>
            </a:br>
            <a:r>
              <a:rPr lang="en-US" sz="2800" dirty="0" err="1"/>
              <a:t>colour</a:t>
            </a:r>
            <a:r>
              <a:rPr lang="en-US" sz="2800" dirty="0"/>
              <a:t> palette</a:t>
            </a:r>
          </a:p>
        </p:txBody>
      </p:sp>
      <p:pic>
        <p:nvPicPr>
          <p:cNvPr id="4" name="Picture 3" descr="A sunset over a fire&#10;&#10;Description automatically generated">
            <a:extLst>
              <a:ext uri="{FF2B5EF4-FFF2-40B4-BE49-F238E27FC236}">
                <a16:creationId xmlns:a16="http://schemas.microsoft.com/office/drawing/2014/main" id="{3DC33F0D-6342-784E-A26B-CAC72A5701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432"/>
            <a:ext cx="12191980" cy="4244759"/>
          </a:xfrm>
          <a:prstGeom prst="rect">
            <a:avLst/>
          </a:prstGeom>
        </p:spPr>
      </p:pic>
      <p:sp>
        <p:nvSpPr>
          <p:cNvPr id="3" name="Content Placeholder 2">
            <a:extLst>
              <a:ext uri="{FF2B5EF4-FFF2-40B4-BE49-F238E27FC236}">
                <a16:creationId xmlns:a16="http://schemas.microsoft.com/office/drawing/2014/main" id="{707B5C93-6EBA-3640-BD82-EEAAF5F58DE6}"/>
              </a:ext>
            </a:extLst>
          </p:cNvPr>
          <p:cNvSpPr>
            <a:spLocks noGrp="1"/>
          </p:cNvSpPr>
          <p:nvPr>
            <p:ph idx="1"/>
          </p:nvPr>
        </p:nvSpPr>
        <p:spPr>
          <a:xfrm>
            <a:off x="917273" y="5505988"/>
            <a:ext cx="5638800" cy="1465973"/>
          </a:xfrm>
        </p:spPr>
        <p:txBody>
          <a:bodyPr>
            <a:normAutofit/>
          </a:bodyPr>
          <a:lstStyle/>
          <a:p>
            <a:pPr marL="0" indent="0">
              <a:buNone/>
            </a:pPr>
            <a:r>
              <a:rPr lang="en-HK" sz="1400" dirty="0"/>
              <a:t>Warm colours </a:t>
            </a:r>
            <a:r>
              <a:rPr lang="en-HK" sz="1400" dirty="0" smtClean="0"/>
              <a:t>consist </a:t>
            </a:r>
            <a:r>
              <a:rPr lang="en-HK" sz="1400" dirty="0"/>
              <a:t>of shades obtained from </a:t>
            </a:r>
            <a:r>
              <a:rPr lang="en-HK" sz="1400" b="1" dirty="0"/>
              <a:t>red</a:t>
            </a:r>
            <a:r>
              <a:rPr lang="en-HK" sz="1400" dirty="0"/>
              <a:t>, </a:t>
            </a:r>
            <a:r>
              <a:rPr lang="en-HK" sz="1400" b="1" dirty="0"/>
              <a:t>yellow</a:t>
            </a:r>
            <a:r>
              <a:rPr lang="en-HK" sz="1400" dirty="0"/>
              <a:t> and </a:t>
            </a:r>
            <a:r>
              <a:rPr lang="en-HK" sz="1400" b="1" dirty="0"/>
              <a:t>orange</a:t>
            </a:r>
            <a:r>
              <a:rPr lang="en-HK" sz="1400" dirty="0"/>
              <a:t>, that appear to be hot like the </a:t>
            </a:r>
            <a:r>
              <a:rPr lang="en-HK" sz="1400" b="1" dirty="0"/>
              <a:t>sun</a:t>
            </a:r>
            <a:r>
              <a:rPr lang="en-HK" sz="1400" dirty="0"/>
              <a:t> or </a:t>
            </a:r>
            <a:r>
              <a:rPr lang="en-HK" sz="1400" b="1" dirty="0"/>
              <a:t>fire</a:t>
            </a:r>
            <a:r>
              <a:rPr lang="en-HK" sz="1400" dirty="0"/>
              <a:t>.</a:t>
            </a:r>
          </a:p>
          <a:p>
            <a:pPr marL="0" indent="0">
              <a:buNone/>
            </a:pPr>
            <a:endParaRPr lang="en-US" sz="1400" dirty="0"/>
          </a:p>
        </p:txBody>
      </p:sp>
      <p:sp>
        <p:nvSpPr>
          <p:cNvPr id="20" name="Rectangle 19">
            <a:extLst>
              <a:ext uri="{FF2B5EF4-FFF2-40B4-BE49-F238E27FC236}">
                <a16:creationId xmlns:a16="http://schemas.microsoft.com/office/drawing/2014/main" id="{955DEFE8-24AF-47F7-B020-D4D76ABA18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AE3873-25FC-4346-B1D5-82E5F9D953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67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B491A64-8C4B-CF42-8906-7FBB3CDDA582}"/>
              </a:ext>
            </a:extLst>
          </p:cNvPr>
          <p:cNvPicPr/>
          <p:nvPr/>
        </p:nvPicPr>
        <p:blipFill>
          <a:blip r:embed="rId3" cstate="email">
            <a:extLst>
              <a:ext uri="{28A0092B-C50C-407E-A947-70E740481C1C}">
                <a14:useLocalDpi xmlns:a14="http://schemas.microsoft.com/office/drawing/2010/main"/>
              </a:ext>
            </a:extLst>
          </a:blip>
          <a:stretch>
            <a:fillRect/>
          </a:stretch>
        </p:blipFill>
        <p:spPr>
          <a:xfrm>
            <a:off x="8232332" y="3758431"/>
            <a:ext cx="3600000" cy="948632"/>
          </a:xfrm>
          <a:prstGeom prst="rect">
            <a:avLst/>
          </a:prstGeom>
        </p:spPr>
      </p:pic>
      <p:sp>
        <p:nvSpPr>
          <p:cNvPr id="9" name="Rectangle 8">
            <a:extLst>
              <a:ext uri="{FF2B5EF4-FFF2-40B4-BE49-F238E27FC236}">
                <a16:creationId xmlns:a16="http://schemas.microsoft.com/office/drawing/2014/main" id="{2A413891-6F19-C64B-9672-484C9FD56674}"/>
              </a:ext>
            </a:extLst>
          </p:cNvPr>
          <p:cNvSpPr/>
          <p:nvPr/>
        </p:nvSpPr>
        <p:spPr>
          <a:xfrm>
            <a:off x="0" y="4012702"/>
            <a:ext cx="5015717" cy="215444"/>
          </a:xfrm>
          <a:prstGeom prst="rect">
            <a:avLst/>
          </a:prstGeom>
        </p:spPr>
        <p:txBody>
          <a:bodyPr wrap="square">
            <a:spAutoFit/>
          </a:bodyPr>
          <a:lstStyle/>
          <a:p>
            <a:r>
              <a:rPr lang="en-HK" sz="800" i="1" dirty="0">
                <a:solidFill>
                  <a:schemeClr val="bg1"/>
                </a:solidFill>
              </a:rPr>
              <a:t>Source from royalty free photo from </a:t>
            </a:r>
            <a:r>
              <a:rPr lang="en-HK" sz="800" i="1" dirty="0" err="1">
                <a:solidFill>
                  <a:schemeClr val="bg1"/>
                </a:solidFill>
              </a:rPr>
              <a:t>Pexels</a:t>
            </a:r>
            <a:endParaRPr lang="en-HK" sz="800" i="1" baseline="30000" dirty="0">
              <a:solidFill>
                <a:schemeClr val="bg1"/>
              </a:solidFill>
            </a:endParaRPr>
          </a:p>
        </p:txBody>
      </p:sp>
    </p:spTree>
    <p:extLst>
      <p:ext uri="{BB962C8B-B14F-4D97-AF65-F5344CB8AC3E}">
        <p14:creationId xmlns:p14="http://schemas.microsoft.com/office/powerpoint/2010/main" val="102083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D9D89B5-CCAB-4617-B70E-501DBE3C84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C6160-5524-2241-BE7A-563D0529B27B}"/>
              </a:ext>
            </a:extLst>
          </p:cNvPr>
          <p:cNvSpPr>
            <a:spLocks noGrp="1"/>
          </p:cNvSpPr>
          <p:nvPr>
            <p:ph type="title"/>
          </p:nvPr>
        </p:nvSpPr>
        <p:spPr>
          <a:xfrm>
            <a:off x="917275" y="4542388"/>
            <a:ext cx="4685857" cy="1465973"/>
          </a:xfrm>
        </p:spPr>
        <p:txBody>
          <a:bodyPr anchor="t">
            <a:normAutofit/>
          </a:bodyPr>
          <a:lstStyle/>
          <a:p>
            <a:r>
              <a:rPr lang="en-US" sz="2800" dirty="0">
                <a:solidFill>
                  <a:schemeClr val="accent5"/>
                </a:solidFill>
              </a:rPr>
              <a:t>cool</a:t>
            </a:r>
            <a:r>
              <a:rPr lang="en-US" sz="2800" dirty="0"/>
              <a:t> </a:t>
            </a:r>
            <a:br>
              <a:rPr lang="en-US" sz="2800" dirty="0"/>
            </a:br>
            <a:r>
              <a:rPr lang="en-US" sz="2800" dirty="0" err="1"/>
              <a:t>colour</a:t>
            </a:r>
            <a:r>
              <a:rPr lang="en-US" sz="2800" dirty="0"/>
              <a:t> palette</a:t>
            </a:r>
          </a:p>
        </p:txBody>
      </p:sp>
      <p:pic>
        <p:nvPicPr>
          <p:cNvPr id="9" name="Picture 8">
            <a:extLst>
              <a:ext uri="{FF2B5EF4-FFF2-40B4-BE49-F238E27FC236}">
                <a16:creationId xmlns:a16="http://schemas.microsoft.com/office/drawing/2014/main" id="{485B5EDA-FA05-2C42-A21A-682785AC05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432"/>
            <a:ext cx="12191980" cy="4244759"/>
          </a:xfrm>
          <a:prstGeom prst="rect">
            <a:avLst/>
          </a:prstGeom>
        </p:spPr>
      </p:pic>
      <p:sp>
        <p:nvSpPr>
          <p:cNvPr id="3" name="Content Placeholder 2">
            <a:extLst>
              <a:ext uri="{FF2B5EF4-FFF2-40B4-BE49-F238E27FC236}">
                <a16:creationId xmlns:a16="http://schemas.microsoft.com/office/drawing/2014/main" id="{707B5C93-6EBA-3640-BD82-EEAAF5F58DE6}"/>
              </a:ext>
            </a:extLst>
          </p:cNvPr>
          <p:cNvSpPr>
            <a:spLocks noGrp="1"/>
          </p:cNvSpPr>
          <p:nvPr>
            <p:ph idx="1"/>
          </p:nvPr>
        </p:nvSpPr>
        <p:spPr>
          <a:xfrm>
            <a:off x="917275" y="5519843"/>
            <a:ext cx="5638800" cy="1465973"/>
          </a:xfrm>
        </p:spPr>
        <p:txBody>
          <a:bodyPr>
            <a:normAutofit/>
          </a:bodyPr>
          <a:lstStyle/>
          <a:p>
            <a:pPr marL="0" indent="0">
              <a:buNone/>
            </a:pPr>
            <a:r>
              <a:rPr lang="en-HK" sz="1400" dirty="0"/>
              <a:t>Cool colours include those obtained from </a:t>
            </a:r>
            <a:r>
              <a:rPr lang="en-HK" sz="1400" b="1" dirty="0"/>
              <a:t>blue</a:t>
            </a:r>
            <a:r>
              <a:rPr lang="en-HK" sz="1400" dirty="0"/>
              <a:t>, </a:t>
            </a:r>
            <a:r>
              <a:rPr lang="en-HK" sz="1400" b="1" dirty="0"/>
              <a:t>green</a:t>
            </a:r>
            <a:r>
              <a:rPr lang="en-HK" sz="1400" dirty="0"/>
              <a:t> and </a:t>
            </a:r>
            <a:r>
              <a:rPr lang="en-HK" sz="1400" b="1" dirty="0"/>
              <a:t>purple</a:t>
            </a:r>
            <a:r>
              <a:rPr lang="en-HK" sz="1400" dirty="0"/>
              <a:t>, that serve as reminders of </a:t>
            </a:r>
            <a:r>
              <a:rPr lang="en-HK" sz="1400" b="1" dirty="0"/>
              <a:t>water</a:t>
            </a:r>
            <a:r>
              <a:rPr lang="en-HK" sz="1400" dirty="0"/>
              <a:t> or </a:t>
            </a:r>
            <a:r>
              <a:rPr lang="en-HK" sz="1400" b="1" dirty="0"/>
              <a:t>sky</a:t>
            </a:r>
            <a:r>
              <a:rPr lang="en-HK" sz="1400" dirty="0"/>
              <a:t>. </a:t>
            </a:r>
          </a:p>
          <a:p>
            <a:pPr marL="0" indent="0">
              <a:buNone/>
            </a:pPr>
            <a:endParaRPr lang="en-US" sz="1050" dirty="0"/>
          </a:p>
        </p:txBody>
      </p:sp>
      <p:sp>
        <p:nvSpPr>
          <p:cNvPr id="16" name="Rectangle 15">
            <a:extLst>
              <a:ext uri="{FF2B5EF4-FFF2-40B4-BE49-F238E27FC236}">
                <a16:creationId xmlns:a16="http://schemas.microsoft.com/office/drawing/2014/main" id="{955DEFE8-24AF-47F7-B020-D4D76ABA18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EAE3873-25FC-4346-B1D5-82E5F9D953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67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9160A1-0381-C24B-926A-D3338737AA7F}"/>
              </a:ext>
            </a:extLst>
          </p:cNvPr>
          <p:cNvPicPr/>
          <p:nvPr/>
        </p:nvPicPr>
        <p:blipFill>
          <a:blip r:embed="rId3" cstate="email">
            <a:extLst>
              <a:ext uri="{28A0092B-C50C-407E-A947-70E740481C1C}">
                <a14:useLocalDpi xmlns:a14="http://schemas.microsoft.com/office/drawing/2010/main"/>
              </a:ext>
            </a:extLst>
          </a:blip>
          <a:stretch>
            <a:fillRect/>
          </a:stretch>
        </p:blipFill>
        <p:spPr>
          <a:xfrm>
            <a:off x="8201465" y="3771847"/>
            <a:ext cx="3600000" cy="946691"/>
          </a:xfrm>
          <a:prstGeom prst="rect">
            <a:avLst/>
          </a:prstGeom>
        </p:spPr>
      </p:pic>
      <p:sp>
        <p:nvSpPr>
          <p:cNvPr id="10" name="Rectangle 9">
            <a:extLst>
              <a:ext uri="{FF2B5EF4-FFF2-40B4-BE49-F238E27FC236}">
                <a16:creationId xmlns:a16="http://schemas.microsoft.com/office/drawing/2014/main" id="{F8EB97D8-2046-134C-965B-363CEFC6D246}"/>
              </a:ext>
            </a:extLst>
          </p:cNvPr>
          <p:cNvSpPr/>
          <p:nvPr/>
        </p:nvSpPr>
        <p:spPr>
          <a:xfrm>
            <a:off x="0" y="4012702"/>
            <a:ext cx="5015717" cy="215444"/>
          </a:xfrm>
          <a:prstGeom prst="rect">
            <a:avLst/>
          </a:prstGeom>
        </p:spPr>
        <p:txBody>
          <a:bodyPr wrap="square">
            <a:spAutoFit/>
          </a:bodyPr>
          <a:lstStyle/>
          <a:p>
            <a:r>
              <a:rPr lang="en-HK" sz="800" i="1" dirty="0">
                <a:solidFill>
                  <a:schemeClr val="bg1"/>
                </a:solidFill>
              </a:rPr>
              <a:t>Source from royalty free photo from </a:t>
            </a:r>
            <a:r>
              <a:rPr lang="en-HK" sz="800" i="1" dirty="0" err="1">
                <a:solidFill>
                  <a:schemeClr val="bg1"/>
                </a:solidFill>
              </a:rPr>
              <a:t>Pexels</a:t>
            </a:r>
            <a:endParaRPr lang="en-HK" sz="800" i="1" baseline="30000" dirty="0">
              <a:solidFill>
                <a:schemeClr val="bg1"/>
              </a:solidFill>
            </a:endParaRPr>
          </a:p>
        </p:txBody>
      </p:sp>
    </p:spTree>
    <p:extLst>
      <p:ext uri="{BB962C8B-B14F-4D97-AF65-F5344CB8AC3E}">
        <p14:creationId xmlns:p14="http://schemas.microsoft.com/office/powerpoint/2010/main" val="3673173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ED9D89B5-CCAB-4617-B70E-501DBE3C84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C6160-5524-2241-BE7A-563D0529B27B}"/>
              </a:ext>
            </a:extLst>
          </p:cNvPr>
          <p:cNvSpPr>
            <a:spLocks noGrp="1"/>
          </p:cNvSpPr>
          <p:nvPr>
            <p:ph type="title"/>
          </p:nvPr>
        </p:nvSpPr>
        <p:spPr>
          <a:xfrm>
            <a:off x="917275" y="4583953"/>
            <a:ext cx="4685857" cy="1465973"/>
          </a:xfrm>
        </p:spPr>
        <p:txBody>
          <a:bodyPr anchor="t">
            <a:normAutofit/>
          </a:bodyPr>
          <a:lstStyle/>
          <a:p>
            <a:r>
              <a:rPr lang="en-US" sz="2800" dirty="0">
                <a:solidFill>
                  <a:schemeClr val="tx1">
                    <a:lumMod val="50000"/>
                    <a:lumOff val="50000"/>
                  </a:schemeClr>
                </a:solidFill>
              </a:rPr>
              <a:t>neutral</a:t>
            </a:r>
            <a:r>
              <a:rPr lang="en-US" sz="2800" dirty="0"/>
              <a:t> </a:t>
            </a:r>
            <a:br>
              <a:rPr lang="en-US" sz="2800" dirty="0"/>
            </a:br>
            <a:r>
              <a:rPr lang="en-US" sz="2800" dirty="0" err="1"/>
              <a:t>colour</a:t>
            </a:r>
            <a:r>
              <a:rPr lang="en-US" sz="2800" dirty="0"/>
              <a:t> palette</a:t>
            </a:r>
          </a:p>
        </p:txBody>
      </p:sp>
      <p:pic>
        <p:nvPicPr>
          <p:cNvPr id="4" name="Picture 3" descr="A close up of a brick building&#10;&#10;Description automatically generated">
            <a:extLst>
              <a:ext uri="{FF2B5EF4-FFF2-40B4-BE49-F238E27FC236}">
                <a16:creationId xmlns:a16="http://schemas.microsoft.com/office/drawing/2014/main" id="{B95435D4-7C2A-CE42-A0A3-5F48D7906F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432"/>
            <a:ext cx="12191980" cy="4244759"/>
          </a:xfrm>
          <a:prstGeom prst="rect">
            <a:avLst/>
          </a:prstGeom>
        </p:spPr>
      </p:pic>
      <p:sp>
        <p:nvSpPr>
          <p:cNvPr id="3" name="Content Placeholder 2">
            <a:extLst>
              <a:ext uri="{FF2B5EF4-FFF2-40B4-BE49-F238E27FC236}">
                <a16:creationId xmlns:a16="http://schemas.microsoft.com/office/drawing/2014/main" id="{707B5C93-6EBA-3640-BD82-EEAAF5F58DE6}"/>
              </a:ext>
            </a:extLst>
          </p:cNvPr>
          <p:cNvSpPr>
            <a:spLocks noGrp="1"/>
          </p:cNvSpPr>
          <p:nvPr>
            <p:ph idx="1"/>
          </p:nvPr>
        </p:nvSpPr>
        <p:spPr>
          <a:xfrm>
            <a:off x="931129" y="5655701"/>
            <a:ext cx="5638800" cy="1465973"/>
          </a:xfrm>
        </p:spPr>
        <p:txBody>
          <a:bodyPr>
            <a:normAutofit/>
          </a:bodyPr>
          <a:lstStyle/>
          <a:p>
            <a:pPr marL="0" indent="0">
              <a:buNone/>
            </a:pPr>
            <a:r>
              <a:rPr lang="en-HK" sz="1400" dirty="0"/>
              <a:t>Tints and shades of </a:t>
            </a:r>
            <a:r>
              <a:rPr lang="en-HK" sz="1400" b="1" dirty="0"/>
              <a:t>black</a:t>
            </a:r>
            <a:r>
              <a:rPr lang="en-HK" sz="1400" dirty="0"/>
              <a:t> and </a:t>
            </a:r>
            <a:r>
              <a:rPr lang="en-HK" sz="1400" b="1"/>
              <a:t>white</a:t>
            </a:r>
            <a:r>
              <a:rPr lang="en-HK" sz="1400"/>
              <a:t> </a:t>
            </a:r>
            <a:r>
              <a:rPr lang="en-HK" sz="1400" smtClean="0"/>
              <a:t>form </a:t>
            </a:r>
            <a:r>
              <a:rPr lang="en-HK" sz="1400" dirty="0"/>
              <a:t>the neutral colour range.</a:t>
            </a:r>
          </a:p>
          <a:p>
            <a:pPr marL="0" indent="0">
              <a:buNone/>
            </a:pPr>
            <a:endParaRPr lang="en-US" sz="1400" dirty="0"/>
          </a:p>
        </p:txBody>
      </p:sp>
      <p:sp>
        <p:nvSpPr>
          <p:cNvPr id="11" name="Rectangle 10">
            <a:extLst>
              <a:ext uri="{FF2B5EF4-FFF2-40B4-BE49-F238E27FC236}">
                <a16:creationId xmlns:a16="http://schemas.microsoft.com/office/drawing/2014/main" id="{955DEFE8-24AF-47F7-B020-D4D76ABA18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AE3873-25FC-4346-B1D5-82E5F9D953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67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50140D8-6B81-D24C-9116-E72F4916BB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4031" y="3787807"/>
            <a:ext cx="3600000" cy="914767"/>
          </a:xfrm>
          <a:prstGeom prst="rect">
            <a:avLst/>
          </a:prstGeom>
        </p:spPr>
      </p:pic>
      <p:sp>
        <p:nvSpPr>
          <p:cNvPr id="9" name="Rectangle 8">
            <a:extLst>
              <a:ext uri="{FF2B5EF4-FFF2-40B4-BE49-F238E27FC236}">
                <a16:creationId xmlns:a16="http://schemas.microsoft.com/office/drawing/2014/main" id="{049212A7-12BD-CD40-9B2D-1D5C8F40CFD7}"/>
              </a:ext>
            </a:extLst>
          </p:cNvPr>
          <p:cNvSpPr/>
          <p:nvPr/>
        </p:nvSpPr>
        <p:spPr>
          <a:xfrm>
            <a:off x="0" y="4012702"/>
            <a:ext cx="5015717" cy="215444"/>
          </a:xfrm>
          <a:prstGeom prst="rect">
            <a:avLst/>
          </a:prstGeom>
        </p:spPr>
        <p:txBody>
          <a:bodyPr wrap="square">
            <a:spAutoFit/>
          </a:bodyPr>
          <a:lstStyle/>
          <a:p>
            <a:r>
              <a:rPr lang="en-HK" sz="800" i="1" dirty="0">
                <a:solidFill>
                  <a:schemeClr val="bg1"/>
                </a:solidFill>
              </a:rPr>
              <a:t>Source from royalty free photo from </a:t>
            </a:r>
            <a:r>
              <a:rPr lang="en-HK" sz="800" i="1" dirty="0" err="1">
                <a:solidFill>
                  <a:schemeClr val="bg1"/>
                </a:solidFill>
              </a:rPr>
              <a:t>Pexels</a:t>
            </a:r>
            <a:endParaRPr lang="en-HK" sz="800" i="1" baseline="30000" dirty="0">
              <a:solidFill>
                <a:schemeClr val="bg1"/>
              </a:solidFill>
            </a:endParaRPr>
          </a:p>
        </p:txBody>
      </p:sp>
    </p:spTree>
    <p:extLst>
      <p:ext uri="{BB962C8B-B14F-4D97-AF65-F5344CB8AC3E}">
        <p14:creationId xmlns:p14="http://schemas.microsoft.com/office/powerpoint/2010/main" val="2993753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0F04E-4AF8-EA43-81B4-6A5E25983C08}"/>
              </a:ext>
            </a:extLst>
          </p:cNvPr>
          <p:cNvSpPr>
            <a:spLocks noGrp="1"/>
          </p:cNvSpPr>
          <p:nvPr>
            <p:ph type="title"/>
          </p:nvPr>
        </p:nvSpPr>
        <p:spPr>
          <a:xfrm>
            <a:off x="1619534" y="504966"/>
            <a:ext cx="8952932" cy="3043213"/>
          </a:xfrm>
        </p:spPr>
        <p:txBody>
          <a:bodyPr vert="horz" lIns="0" tIns="0" rIns="0" bIns="0" rtlCol="0" anchor="b">
            <a:normAutofit/>
          </a:bodyPr>
          <a:lstStyle/>
          <a:p>
            <a:pPr algn="ctr"/>
            <a:r>
              <a:rPr lang="en-HK" dirty="0" smtClean="0"/>
              <a:t>System for Communicating </a:t>
            </a:r>
            <a:r>
              <a:rPr lang="en-HK" dirty="0"/>
              <a:t>colour globally</a:t>
            </a:r>
            <a:endParaRPr lang="en-US" sz="4000" spc="750" dirty="0">
              <a:solidFill>
                <a:schemeClr val="bg1"/>
              </a:solidFill>
            </a:endParaRPr>
          </a:p>
        </p:txBody>
      </p:sp>
    </p:spTree>
    <p:extLst>
      <p:ext uri="{BB962C8B-B14F-4D97-AF65-F5344CB8AC3E}">
        <p14:creationId xmlns:p14="http://schemas.microsoft.com/office/powerpoint/2010/main" val="3944230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3CBB9B1-7B7D-4BA1-A1AF-572168B395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A04E2D2-9253-BA40-AAEB-22E765EF74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707B5C93-6EBA-3640-BD82-EEAAF5F58DE6}"/>
              </a:ext>
            </a:extLst>
          </p:cNvPr>
          <p:cNvSpPr>
            <a:spLocks noGrp="1"/>
          </p:cNvSpPr>
          <p:nvPr>
            <p:ph idx="1"/>
          </p:nvPr>
        </p:nvSpPr>
        <p:spPr>
          <a:xfrm>
            <a:off x="8643193" y="2530549"/>
            <a:ext cx="2942813" cy="3428124"/>
          </a:xfrm>
        </p:spPr>
        <p:txBody>
          <a:bodyPr>
            <a:normAutofit/>
          </a:bodyPr>
          <a:lstStyle/>
          <a:p>
            <a:pPr marL="0" indent="0">
              <a:buNone/>
            </a:pPr>
            <a:r>
              <a:rPr lang="en-HK" sz="1400" i="1" dirty="0"/>
              <a:t>The </a:t>
            </a:r>
            <a:r>
              <a:rPr lang="en-HK" sz="1400" b="1" i="1" dirty="0"/>
              <a:t>Pantone Colour Matching System</a:t>
            </a:r>
            <a:r>
              <a:rPr lang="en-HK" sz="1400" i="1" dirty="0"/>
              <a:t> </a:t>
            </a:r>
            <a:r>
              <a:rPr lang="en-HK" sz="1400" i="1"/>
              <a:t>is </a:t>
            </a:r>
            <a:r>
              <a:rPr lang="en-HK" sz="1400" i="1" smtClean="0"/>
              <a:t>la </a:t>
            </a:r>
            <a:r>
              <a:rPr lang="en-HK" sz="1400" i="1" dirty="0"/>
              <a:t>standardised colour reproduction system. By standardising the colours, different manufacturers in different locations can all refer to the Pantone system to make sure colours match without direct contact with one another.</a:t>
            </a:r>
            <a:endParaRPr lang="en-HK" sz="1400" dirty="0"/>
          </a:p>
        </p:txBody>
      </p:sp>
      <p:sp>
        <p:nvSpPr>
          <p:cNvPr id="24" name="Rectangle 23">
            <a:extLst>
              <a:ext uri="{FF2B5EF4-FFF2-40B4-BE49-F238E27FC236}">
                <a16:creationId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close up of a logo&#10;&#10;Description automatically generated">
            <a:extLst>
              <a:ext uri="{FF2B5EF4-FFF2-40B4-BE49-F238E27FC236}">
                <a16:creationId xmlns:a16="http://schemas.microsoft.com/office/drawing/2014/main" id="{53E2DA5F-4F44-DA46-99CC-2D75A280BA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5842" y="235097"/>
            <a:ext cx="1093363" cy="1080000"/>
          </a:xfrm>
          <a:prstGeom prst="rect">
            <a:avLst/>
          </a:prstGeom>
        </p:spPr>
      </p:pic>
      <p:sp>
        <p:nvSpPr>
          <p:cNvPr id="9" name="Rectangle 8">
            <a:extLst>
              <a:ext uri="{FF2B5EF4-FFF2-40B4-BE49-F238E27FC236}">
                <a16:creationId xmlns:a16="http://schemas.microsoft.com/office/drawing/2014/main" id="{37502627-662A-D847-AEF4-E4BB8B5F83C3}"/>
              </a:ext>
            </a:extLst>
          </p:cNvPr>
          <p:cNvSpPr/>
          <p:nvPr/>
        </p:nvSpPr>
        <p:spPr>
          <a:xfrm>
            <a:off x="0" y="6192444"/>
            <a:ext cx="5015717" cy="215444"/>
          </a:xfrm>
          <a:prstGeom prst="rect">
            <a:avLst/>
          </a:prstGeom>
        </p:spPr>
        <p:txBody>
          <a:bodyPr wrap="square">
            <a:spAutoFit/>
          </a:bodyPr>
          <a:lstStyle/>
          <a:p>
            <a:r>
              <a:rPr lang="en-HK" sz="800" i="1" dirty="0">
                <a:solidFill>
                  <a:schemeClr val="bg1"/>
                </a:solidFill>
              </a:rPr>
              <a:t>Source from royalty free photo from </a:t>
            </a:r>
            <a:r>
              <a:rPr lang="en-HK" sz="800" i="1" dirty="0" err="1">
                <a:solidFill>
                  <a:schemeClr val="bg1"/>
                </a:solidFill>
              </a:rPr>
              <a:t>Pexels</a:t>
            </a:r>
            <a:endParaRPr lang="en-HK" sz="800" i="1" baseline="30000" dirty="0">
              <a:solidFill>
                <a:schemeClr val="bg1"/>
              </a:solidFill>
            </a:endParaRPr>
          </a:p>
        </p:txBody>
      </p:sp>
      <p:sp>
        <p:nvSpPr>
          <p:cNvPr id="10" name="Rectangle 9">
            <a:extLst>
              <a:ext uri="{FF2B5EF4-FFF2-40B4-BE49-F238E27FC236}">
                <a16:creationId xmlns:a16="http://schemas.microsoft.com/office/drawing/2014/main" id="{62A4D89B-53EF-C545-AD9B-44DD0E2ED974}"/>
              </a:ext>
            </a:extLst>
          </p:cNvPr>
          <p:cNvSpPr/>
          <p:nvPr/>
        </p:nvSpPr>
        <p:spPr>
          <a:xfrm>
            <a:off x="10836476" y="1296553"/>
            <a:ext cx="1239442" cy="276999"/>
          </a:xfrm>
          <a:prstGeom prst="rect">
            <a:avLst/>
          </a:prstGeom>
        </p:spPr>
        <p:txBody>
          <a:bodyPr wrap="none">
            <a:spAutoFit/>
          </a:bodyPr>
          <a:lstStyle/>
          <a:p>
            <a:r>
              <a:rPr lang="en-HK" sz="1200" b="1" i="1" dirty="0">
                <a:solidFill>
                  <a:schemeClr val="accent6"/>
                </a:solidFill>
                <a:latin typeface="+mj-lt"/>
              </a:rPr>
              <a:t>Scan to check:</a:t>
            </a:r>
            <a:endParaRPr lang="en-US" sz="1200" dirty="0">
              <a:solidFill>
                <a:schemeClr val="accent6"/>
              </a:solidFill>
              <a:latin typeface="+mj-lt"/>
            </a:endParaRPr>
          </a:p>
        </p:txBody>
      </p:sp>
      <p:sp>
        <p:nvSpPr>
          <p:cNvPr id="11" name="Rectangle 10">
            <a:extLst>
              <a:ext uri="{FF2B5EF4-FFF2-40B4-BE49-F238E27FC236}">
                <a16:creationId xmlns:a16="http://schemas.microsoft.com/office/drawing/2014/main" id="{FD3EE77B-1FD7-F445-8F51-57C15E2CCC3B}"/>
              </a:ext>
            </a:extLst>
          </p:cNvPr>
          <p:cNvSpPr/>
          <p:nvPr/>
        </p:nvSpPr>
        <p:spPr>
          <a:xfrm>
            <a:off x="10845479" y="1514569"/>
            <a:ext cx="1197764" cy="261610"/>
          </a:xfrm>
          <a:prstGeom prst="rect">
            <a:avLst/>
          </a:prstGeom>
        </p:spPr>
        <p:txBody>
          <a:bodyPr wrap="none">
            <a:spAutoFit/>
          </a:bodyPr>
          <a:lstStyle/>
          <a:p>
            <a:r>
              <a:rPr lang="en-HK" sz="1100" b="1" dirty="0">
                <a:latin typeface="+mj-lt"/>
              </a:rPr>
              <a:t>Company Web</a:t>
            </a:r>
            <a:endParaRPr lang="en-US" sz="1100" b="1" dirty="0">
              <a:latin typeface="+mj-lt"/>
            </a:endParaRPr>
          </a:p>
        </p:txBody>
      </p:sp>
    </p:spTree>
    <p:extLst>
      <p:ext uri="{BB962C8B-B14F-4D97-AF65-F5344CB8AC3E}">
        <p14:creationId xmlns:p14="http://schemas.microsoft.com/office/powerpoint/2010/main" val="178350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F6B0179-F24F-A34E-91E8-965443374331}"/>
              </a:ext>
            </a:extLst>
          </p:cNvPr>
          <p:cNvSpPr>
            <a:spLocks noGrp="1"/>
          </p:cNvSpPr>
          <p:nvPr>
            <p:ph type="title"/>
          </p:nvPr>
        </p:nvSpPr>
        <p:spPr>
          <a:xfrm>
            <a:off x="351909" y="1126533"/>
            <a:ext cx="2657105" cy="1233488"/>
          </a:xfrm>
        </p:spPr>
        <p:txBody>
          <a:bodyPr>
            <a:normAutofit/>
          </a:bodyPr>
          <a:lstStyle/>
          <a:p>
            <a:r>
              <a:rPr lang="en-US" sz="3200" u="sng" dirty="0"/>
              <a:t>chapter </a:t>
            </a:r>
            <a:br>
              <a:rPr lang="en-US" sz="3200" u="sng" dirty="0"/>
            </a:br>
            <a:r>
              <a:rPr lang="en-US" sz="3200" u="sng" dirty="0"/>
              <a:t>activity</a:t>
            </a:r>
            <a:endParaRPr lang="en-US" sz="3200" dirty="0"/>
          </a:p>
        </p:txBody>
      </p:sp>
      <p:sp>
        <p:nvSpPr>
          <p:cNvPr id="9" name="Content Placeholder 2">
            <a:extLst>
              <a:ext uri="{FF2B5EF4-FFF2-40B4-BE49-F238E27FC236}">
                <a16:creationId xmlns:a16="http://schemas.microsoft.com/office/drawing/2014/main" id="{987D40F6-D7BC-C041-97E7-C0E9982C9506}"/>
              </a:ext>
            </a:extLst>
          </p:cNvPr>
          <p:cNvSpPr>
            <a:spLocks noGrp="1"/>
          </p:cNvSpPr>
          <p:nvPr>
            <p:ph idx="1"/>
          </p:nvPr>
        </p:nvSpPr>
        <p:spPr>
          <a:xfrm>
            <a:off x="431051" y="4418408"/>
            <a:ext cx="3045796" cy="1575677"/>
          </a:xfrm>
        </p:spPr>
        <p:txBody>
          <a:bodyPr>
            <a:normAutofit/>
          </a:bodyPr>
          <a:lstStyle/>
          <a:p>
            <a:pPr marL="0" indent="0">
              <a:buNone/>
            </a:pPr>
            <a:r>
              <a:rPr lang="en-US" dirty="0"/>
              <a:t>Discuss in small group of 5 students, can you identify all the different shapes within this design?</a:t>
            </a:r>
          </a:p>
        </p:txBody>
      </p:sp>
      <p:sp>
        <p:nvSpPr>
          <p:cNvPr id="10" name="Lightning Bolt 9">
            <a:extLst>
              <a:ext uri="{FF2B5EF4-FFF2-40B4-BE49-F238E27FC236}">
                <a16:creationId xmlns:a16="http://schemas.microsoft.com/office/drawing/2014/main" id="{EE2A670D-A5A8-7940-81B7-E8A0D37776A0}"/>
              </a:ext>
            </a:extLst>
          </p:cNvPr>
          <p:cNvSpPr/>
          <p:nvPr/>
        </p:nvSpPr>
        <p:spPr>
          <a:xfrm>
            <a:off x="156915" y="76076"/>
            <a:ext cx="1371600" cy="1575677"/>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C00"/>
              </a:solidFill>
              <a:highlight>
                <a:srgbClr val="808000"/>
              </a:highlight>
            </a:endParaRPr>
          </a:p>
        </p:txBody>
      </p:sp>
      <p:sp>
        <p:nvSpPr>
          <p:cNvPr id="11" name="Rectangle 10">
            <a:extLst>
              <a:ext uri="{FF2B5EF4-FFF2-40B4-BE49-F238E27FC236}">
                <a16:creationId xmlns:a16="http://schemas.microsoft.com/office/drawing/2014/main" id="{3355CD53-0F76-B547-A6AA-2A75F5EAB2E3}"/>
              </a:ext>
            </a:extLst>
          </p:cNvPr>
          <p:cNvSpPr/>
          <p:nvPr/>
        </p:nvSpPr>
        <p:spPr>
          <a:xfrm>
            <a:off x="351909" y="3204586"/>
            <a:ext cx="5404337" cy="954107"/>
          </a:xfrm>
          <a:prstGeom prst="rect">
            <a:avLst/>
          </a:prstGeom>
        </p:spPr>
        <p:txBody>
          <a:bodyPr wrap="square">
            <a:spAutoFit/>
          </a:bodyPr>
          <a:lstStyle/>
          <a:p>
            <a:r>
              <a:rPr lang="en-US" sz="2800" b="1" spc="600" dirty="0">
                <a:latin typeface="+mj-lt"/>
              </a:rPr>
              <a:t>ELEMENT: </a:t>
            </a:r>
          </a:p>
          <a:p>
            <a:r>
              <a:rPr lang="en-US" sz="2800" b="1" spc="600" dirty="0">
                <a:latin typeface="+mj-lt"/>
              </a:rPr>
              <a:t>SHAPES</a:t>
            </a:r>
          </a:p>
        </p:txBody>
      </p:sp>
      <p:pic>
        <p:nvPicPr>
          <p:cNvPr id="12" name="Picture 11" descr="A person sitting in a chair&#10;&#10;Description automatically generated">
            <a:extLst>
              <a:ext uri="{FF2B5EF4-FFF2-40B4-BE49-F238E27FC236}">
                <a16:creationId xmlns:a16="http://schemas.microsoft.com/office/drawing/2014/main" id="{1227329E-19E4-7841-84C2-3B6B3067AC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76720" y="431"/>
            <a:ext cx="8115280" cy="6408311"/>
          </a:xfrm>
          <a:prstGeom prst="rect">
            <a:avLst/>
          </a:prstGeom>
        </p:spPr>
      </p:pic>
      <p:sp>
        <p:nvSpPr>
          <p:cNvPr id="13" name="Rectangle 12">
            <a:extLst>
              <a:ext uri="{FF2B5EF4-FFF2-40B4-BE49-F238E27FC236}">
                <a16:creationId xmlns:a16="http://schemas.microsoft.com/office/drawing/2014/main" id="{D65BF35A-3DA3-2D41-BD96-3271435ED037}"/>
              </a:ext>
            </a:extLst>
          </p:cNvPr>
          <p:cNvSpPr/>
          <p:nvPr/>
        </p:nvSpPr>
        <p:spPr>
          <a:xfrm>
            <a:off x="5995295" y="6506074"/>
            <a:ext cx="6096000" cy="246221"/>
          </a:xfrm>
          <a:prstGeom prst="rect">
            <a:avLst/>
          </a:prstGeom>
        </p:spPr>
        <p:txBody>
          <a:bodyPr>
            <a:spAutoFit/>
          </a:bodyPr>
          <a:lstStyle/>
          <a:p>
            <a:pPr algn="r"/>
            <a:r>
              <a:rPr lang="en-HK" sz="1000" dirty="0">
                <a:solidFill>
                  <a:schemeClr val="bg1"/>
                </a:solidFill>
              </a:rPr>
              <a:t>Collection by LEE Oi Ying, year 2 student of HD in Fashion Design in Hong Kong Design Institute</a:t>
            </a:r>
            <a:endParaRPr lang="en-HK" sz="1000" dirty="0">
              <a:solidFill>
                <a:schemeClr val="bg1"/>
              </a:solidFill>
              <a:effectLst/>
            </a:endParaRPr>
          </a:p>
        </p:txBody>
      </p:sp>
    </p:spTree>
    <p:extLst>
      <p:ext uri="{BB962C8B-B14F-4D97-AF65-F5344CB8AC3E}">
        <p14:creationId xmlns:p14="http://schemas.microsoft.com/office/powerpoint/2010/main" val="422413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ED9D89B5-CCAB-4617-B70E-501DBE3C84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3188ED-6FC0-2D46-89FC-583C8CA5DDDF}"/>
              </a:ext>
            </a:extLst>
          </p:cNvPr>
          <p:cNvSpPr>
            <a:spLocks noGrp="1"/>
          </p:cNvSpPr>
          <p:nvPr>
            <p:ph type="title"/>
          </p:nvPr>
        </p:nvSpPr>
        <p:spPr>
          <a:xfrm>
            <a:off x="917275" y="4583953"/>
            <a:ext cx="4685857" cy="1465973"/>
          </a:xfrm>
        </p:spPr>
        <p:txBody>
          <a:bodyPr anchor="t">
            <a:normAutofit/>
          </a:bodyPr>
          <a:lstStyle/>
          <a:p>
            <a:r>
              <a:rPr lang="en-US" sz="2800"/>
              <a:t>Introduction</a:t>
            </a:r>
          </a:p>
        </p:txBody>
      </p:sp>
      <p:pic>
        <p:nvPicPr>
          <p:cNvPr id="1028" name="Picture 4" descr="Color Shade Samples">
            <a:extLst>
              <a:ext uri="{FF2B5EF4-FFF2-40B4-BE49-F238E27FC236}">
                <a16:creationId xmlns:a16="http://schemas.microsoft.com/office/drawing/2014/main" id="{5B94372A-60DC-6143-B1AE-2C6F1D55914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432"/>
            <a:ext cx="12191980" cy="42447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D199ECA-047A-C340-A821-0229A6472608}"/>
              </a:ext>
            </a:extLst>
          </p:cNvPr>
          <p:cNvSpPr>
            <a:spLocks noGrp="1"/>
          </p:cNvSpPr>
          <p:nvPr>
            <p:ph idx="1"/>
          </p:nvPr>
        </p:nvSpPr>
        <p:spPr>
          <a:xfrm>
            <a:off x="6096000" y="4583953"/>
            <a:ext cx="5638800" cy="1465973"/>
          </a:xfrm>
        </p:spPr>
        <p:txBody>
          <a:bodyPr>
            <a:normAutofit/>
          </a:bodyPr>
          <a:lstStyle/>
          <a:p>
            <a:pPr marL="0" indent="0">
              <a:buNone/>
            </a:pPr>
            <a:r>
              <a:rPr lang="en-HK" sz="1800" dirty="0"/>
              <a:t>Basic elements of design in fashion include </a:t>
            </a:r>
            <a:r>
              <a:rPr lang="en-HK" sz="1800" b="1" dirty="0"/>
              <a:t>lines</a:t>
            </a:r>
            <a:r>
              <a:rPr lang="en-HK" sz="1800" dirty="0"/>
              <a:t>, </a:t>
            </a:r>
            <a:r>
              <a:rPr lang="en-HK" sz="1800" b="1" dirty="0"/>
              <a:t>shapes</a:t>
            </a:r>
            <a:r>
              <a:rPr lang="en-HK" sz="1800" dirty="0"/>
              <a:t>, </a:t>
            </a:r>
            <a:r>
              <a:rPr lang="en-HK" sz="1800" b="1" dirty="0"/>
              <a:t>form</a:t>
            </a:r>
            <a:r>
              <a:rPr lang="en-HK" sz="1800" dirty="0"/>
              <a:t>, </a:t>
            </a:r>
            <a:r>
              <a:rPr lang="en-HK" sz="1800" b="1" dirty="0"/>
              <a:t>texture </a:t>
            </a:r>
            <a:r>
              <a:rPr lang="en-HK" sz="1800" dirty="0"/>
              <a:t>and </a:t>
            </a:r>
            <a:r>
              <a:rPr lang="en-HK" sz="1800" b="1" dirty="0"/>
              <a:t>colour.</a:t>
            </a:r>
            <a:endParaRPr lang="en-HK" sz="1800" dirty="0"/>
          </a:p>
          <a:p>
            <a:pPr marL="0" indent="0">
              <a:buNone/>
            </a:pPr>
            <a:endParaRPr lang="en-US" sz="1800" dirty="0"/>
          </a:p>
        </p:txBody>
      </p:sp>
      <p:sp>
        <p:nvSpPr>
          <p:cNvPr id="139" name="Rectangle 138">
            <a:extLst>
              <a:ext uri="{FF2B5EF4-FFF2-40B4-BE49-F238E27FC236}">
                <a16:creationId xmlns:a16="http://schemas.microsoft.com/office/drawing/2014/main" id="{955DEFE8-24AF-47F7-B020-D4D76ABA18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6EAE3873-25FC-4346-B1D5-82E5F9D953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67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F4AF2EA-4B22-994E-95CE-CDAE0F55EE44}"/>
              </a:ext>
            </a:extLst>
          </p:cNvPr>
          <p:cNvSpPr/>
          <p:nvPr/>
        </p:nvSpPr>
        <p:spPr>
          <a:xfrm>
            <a:off x="0" y="4017636"/>
            <a:ext cx="5015717" cy="215444"/>
          </a:xfrm>
          <a:prstGeom prst="rect">
            <a:avLst/>
          </a:prstGeom>
        </p:spPr>
        <p:txBody>
          <a:bodyPr wrap="square">
            <a:spAutoFit/>
          </a:bodyPr>
          <a:lstStyle/>
          <a:p>
            <a:pPr>
              <a:spcAft>
                <a:spcPts val="600"/>
              </a:spcAft>
            </a:pPr>
            <a:r>
              <a:rPr lang="en-HK" sz="800" i="1" dirty="0">
                <a:solidFill>
                  <a:schemeClr val="bg1"/>
                </a:solidFill>
              </a:rPr>
              <a:t>Source from royalty free photo from </a:t>
            </a:r>
            <a:r>
              <a:rPr lang="en-HK" sz="800" i="1" dirty="0" err="1">
                <a:solidFill>
                  <a:schemeClr val="bg1"/>
                </a:solidFill>
              </a:rPr>
              <a:t>Pexels</a:t>
            </a:r>
            <a:endParaRPr lang="en-HK" sz="800" i="1" baseline="30000" dirty="0">
              <a:solidFill>
                <a:schemeClr val="bg1"/>
              </a:solidFill>
            </a:endParaRPr>
          </a:p>
        </p:txBody>
      </p:sp>
    </p:spTree>
    <p:extLst>
      <p:ext uri="{BB962C8B-B14F-4D97-AF65-F5344CB8AC3E}">
        <p14:creationId xmlns:p14="http://schemas.microsoft.com/office/powerpoint/2010/main" val="259177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E3CBB9B1-7B7D-4BA1-A1AF-572168B395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07F2A-0031-CD4D-B0E8-592EB9C6001D}"/>
              </a:ext>
            </a:extLst>
          </p:cNvPr>
          <p:cNvSpPr>
            <a:spLocks noGrp="1"/>
          </p:cNvSpPr>
          <p:nvPr>
            <p:ph type="title"/>
          </p:nvPr>
        </p:nvSpPr>
        <p:spPr>
          <a:xfrm>
            <a:off x="8643193" y="457201"/>
            <a:ext cx="3091607" cy="1727643"/>
          </a:xfrm>
        </p:spPr>
        <p:txBody>
          <a:bodyPr anchor="b">
            <a:normAutofit/>
          </a:bodyPr>
          <a:lstStyle/>
          <a:p>
            <a:r>
              <a:rPr lang="en-HK" sz="2800" dirty="0"/>
              <a:t>01. </a:t>
            </a:r>
            <a:br>
              <a:rPr lang="en-HK" sz="2800" dirty="0"/>
            </a:br>
            <a:r>
              <a:rPr lang="en-HK" sz="2800" dirty="0"/>
              <a:t>lines</a:t>
            </a:r>
            <a:endParaRPr lang="en-US" sz="2800" dirty="0"/>
          </a:p>
        </p:txBody>
      </p:sp>
      <p:pic>
        <p:nvPicPr>
          <p:cNvPr id="4" name="Picture 3" descr="A close up of a road&#10;&#10;Description automatically generated">
            <a:extLst>
              <a:ext uri="{FF2B5EF4-FFF2-40B4-BE49-F238E27FC236}">
                <a16:creationId xmlns:a16="http://schemas.microsoft.com/office/drawing/2014/main" id="{9D6CE6BB-89D6-B84E-B7AF-C5E210E3E3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1039DE8E-AD77-B74F-BCB2-18CEF1248AF6}"/>
              </a:ext>
            </a:extLst>
          </p:cNvPr>
          <p:cNvSpPr>
            <a:spLocks noGrp="1"/>
          </p:cNvSpPr>
          <p:nvPr>
            <p:ph idx="1"/>
          </p:nvPr>
        </p:nvSpPr>
        <p:spPr>
          <a:xfrm>
            <a:off x="8643193" y="2530549"/>
            <a:ext cx="2942813" cy="3428124"/>
          </a:xfrm>
        </p:spPr>
        <p:txBody>
          <a:bodyPr>
            <a:normAutofit/>
          </a:bodyPr>
          <a:lstStyle/>
          <a:p>
            <a:pPr marL="0" indent="0">
              <a:buNone/>
            </a:pPr>
            <a:r>
              <a:rPr lang="en-HK" sz="1600" dirty="0"/>
              <a:t>Lines generally include </a:t>
            </a:r>
            <a:r>
              <a:rPr lang="en-HK" sz="1600" b="1" dirty="0"/>
              <a:t>straight lines</a:t>
            </a:r>
            <a:r>
              <a:rPr lang="en-HK" sz="1600" dirty="0"/>
              <a:t>, </a:t>
            </a:r>
            <a:r>
              <a:rPr lang="en-HK" sz="1600" b="1" dirty="0"/>
              <a:t>diagonal lines</a:t>
            </a:r>
            <a:r>
              <a:rPr lang="en-HK" sz="1600" dirty="0"/>
              <a:t> and </a:t>
            </a:r>
            <a:r>
              <a:rPr lang="en-HK" sz="1600" b="1" dirty="0"/>
              <a:t>curved lines </a:t>
            </a:r>
            <a:r>
              <a:rPr lang="en-HK" sz="1600" dirty="0"/>
              <a:t>and is one </a:t>
            </a:r>
            <a:r>
              <a:rPr lang="en-HK" sz="1600" dirty="0" smtClean="0"/>
              <a:t>of the basic </a:t>
            </a:r>
            <a:r>
              <a:rPr lang="en-HK" sz="1600" dirty="0"/>
              <a:t>elements of design.</a:t>
            </a:r>
          </a:p>
          <a:p>
            <a:pPr marL="0" indent="0">
              <a:buNone/>
            </a:pPr>
            <a:r>
              <a:rPr lang="en-HK" sz="1600" dirty="0"/>
              <a:t>Fashion designers </a:t>
            </a:r>
            <a:r>
              <a:rPr lang="en-HK" sz="1600" dirty="0" smtClean="0"/>
              <a:t>incorporate </a:t>
            </a:r>
            <a:r>
              <a:rPr lang="en-HK" sz="1600" dirty="0"/>
              <a:t>lines into a garment using </a:t>
            </a:r>
            <a:r>
              <a:rPr lang="en-HK" sz="1600" b="1" dirty="0"/>
              <a:t>two different methods.</a:t>
            </a:r>
            <a:endParaRPr lang="en-HK" sz="1600" dirty="0"/>
          </a:p>
        </p:txBody>
      </p:sp>
      <p:sp>
        <p:nvSpPr>
          <p:cNvPr id="41" name="Rectangle 40">
            <a:extLst>
              <a:ext uri="{FF2B5EF4-FFF2-40B4-BE49-F238E27FC236}">
                <a16:creationId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E24C98-AA96-AD4F-9EF2-464932862B46}"/>
              </a:ext>
            </a:extLst>
          </p:cNvPr>
          <p:cNvSpPr/>
          <p:nvPr/>
        </p:nvSpPr>
        <p:spPr>
          <a:xfrm>
            <a:off x="0" y="6192444"/>
            <a:ext cx="5015717" cy="215444"/>
          </a:xfrm>
          <a:prstGeom prst="rect">
            <a:avLst/>
          </a:prstGeom>
        </p:spPr>
        <p:txBody>
          <a:bodyPr wrap="square">
            <a:spAutoFit/>
          </a:bodyPr>
          <a:lstStyle/>
          <a:p>
            <a:pPr>
              <a:spcAft>
                <a:spcPts val="600"/>
              </a:spcAft>
            </a:pPr>
            <a:r>
              <a:rPr lang="en-HK" sz="800" i="1" dirty="0">
                <a:solidFill>
                  <a:schemeClr val="bg1"/>
                </a:solidFill>
              </a:rPr>
              <a:t>Source from royalty free photo from </a:t>
            </a:r>
            <a:r>
              <a:rPr lang="en-HK" sz="800" i="1" dirty="0" err="1">
                <a:solidFill>
                  <a:schemeClr val="bg1"/>
                </a:solidFill>
              </a:rPr>
              <a:t>Pexels</a:t>
            </a:r>
            <a:endParaRPr lang="en-HK" sz="800" i="1" baseline="30000" dirty="0">
              <a:solidFill>
                <a:schemeClr val="bg1"/>
              </a:solidFill>
            </a:endParaRPr>
          </a:p>
        </p:txBody>
      </p:sp>
    </p:spTree>
    <p:extLst>
      <p:ext uri="{BB962C8B-B14F-4D97-AF65-F5344CB8AC3E}">
        <p14:creationId xmlns:p14="http://schemas.microsoft.com/office/powerpoint/2010/main" val="71091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D4C0BBB-0042-4603-A226-6117F3FD5B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C44F520-2598-460E-9F91-B02F60830C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C1487210-3DC2-4CD7-97D2-075D2CE537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C49B6E0-AC44-4C08-9792-FF75CAF35B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3110"/>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317EE05-70B4-4EC2-88D4-385603BC57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73110"/>
            <a:ext cx="8115300" cy="1594270"/>
          </a:xfrm>
          <a:prstGeom prst="rect">
            <a:avLst/>
          </a:prstGeom>
          <a:gradFill>
            <a:gsLst>
              <a:gs pos="0">
                <a:schemeClr val="accent2">
                  <a:alpha val="0"/>
                </a:schemeClr>
              </a:gs>
              <a:gs pos="99000">
                <a:schemeClr val="accent2">
                  <a:alpha val="78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5EA4E486-95E6-4EDF-9F7F-25AF5913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91246" y="2583766"/>
            <a:ext cx="1600201" cy="6978889"/>
          </a:xfrm>
          <a:prstGeom prst="rect">
            <a:avLst/>
          </a:prstGeom>
          <a:gradFill>
            <a:gsLst>
              <a:gs pos="45000">
                <a:schemeClr val="accent4">
                  <a:alpha val="0"/>
                </a:schemeClr>
              </a:gs>
              <a:gs pos="99000">
                <a:schemeClr val="accent6">
                  <a:alpha val="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688F717-E1C8-4768-9F1E-901533E614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10075" y="-25753"/>
            <a:ext cx="1594272" cy="12192000"/>
          </a:xfrm>
          <a:prstGeom prst="rect">
            <a:avLst/>
          </a:prstGeom>
          <a:gradFill>
            <a:gsLst>
              <a:gs pos="16000">
                <a:schemeClr val="accent4">
                  <a:alpha val="0"/>
                </a:schemeClr>
              </a:gs>
              <a:gs pos="99000">
                <a:schemeClr val="accent4">
                  <a:alpha val="3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14EB406-8F28-4B3B-B42A-FF988582A0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62451" y="5273110"/>
            <a:ext cx="9729549" cy="1584890"/>
          </a:xfrm>
          <a:prstGeom prst="rect">
            <a:avLst/>
          </a:prstGeom>
          <a:gradFill>
            <a:gsLst>
              <a:gs pos="0">
                <a:schemeClr val="accent5">
                  <a:alpha val="49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3BB3FF15-0BDD-E645-B056-89C508D9320C}"/>
              </a:ext>
            </a:extLst>
          </p:cNvPr>
          <p:cNvSpPr>
            <a:spLocks noGrp="1"/>
          </p:cNvSpPr>
          <p:nvPr>
            <p:ph type="title"/>
          </p:nvPr>
        </p:nvSpPr>
        <p:spPr>
          <a:xfrm>
            <a:off x="178158" y="5553719"/>
            <a:ext cx="8175980" cy="1110744"/>
          </a:xfrm>
        </p:spPr>
        <p:txBody>
          <a:bodyPr vert="horz" lIns="0" tIns="0" rIns="0" bIns="0" rtlCol="0" anchor="ctr">
            <a:normAutofit/>
          </a:bodyPr>
          <a:lstStyle/>
          <a:p>
            <a:r>
              <a:rPr lang="en-US" sz="3200" spc="750" dirty="0" smtClean="0">
                <a:solidFill>
                  <a:schemeClr val="bg1"/>
                </a:solidFill>
              </a:rPr>
              <a:t>Lines:  Structural method</a:t>
            </a:r>
            <a:endParaRPr lang="en-US" sz="3200" spc="750" dirty="0">
              <a:solidFill>
                <a:schemeClr val="bg1"/>
              </a:solidFill>
            </a:endParaRPr>
          </a:p>
        </p:txBody>
      </p:sp>
      <p:sp>
        <p:nvSpPr>
          <p:cNvPr id="3" name="Content Placeholder 2">
            <a:extLst>
              <a:ext uri="{FF2B5EF4-FFF2-40B4-BE49-F238E27FC236}">
                <a16:creationId xmlns:a16="http://schemas.microsoft.com/office/drawing/2014/main" id="{1039DE8E-AD77-B74F-BCB2-18CEF1248AF6}"/>
              </a:ext>
            </a:extLst>
          </p:cNvPr>
          <p:cNvSpPr>
            <a:spLocks noGrp="1"/>
          </p:cNvSpPr>
          <p:nvPr>
            <p:ph idx="1"/>
          </p:nvPr>
        </p:nvSpPr>
        <p:spPr>
          <a:xfrm>
            <a:off x="1371600" y="1828799"/>
            <a:ext cx="9700953" cy="2358189"/>
          </a:xfrm>
        </p:spPr>
        <p:txBody>
          <a:bodyPr vert="horz" lIns="0" tIns="0" rIns="0" bIns="0" rtlCol="0" anchor="ctr">
            <a:noAutofit/>
          </a:bodyPr>
          <a:lstStyle/>
          <a:p>
            <a:pPr marL="0" indent="0">
              <a:lnSpc>
                <a:spcPct val="140000"/>
              </a:lnSpc>
              <a:buNone/>
            </a:pPr>
            <a:r>
              <a:rPr lang="en-US" sz="4400" b="1" spc="300" dirty="0"/>
              <a:t>Lines are created by garment construction </a:t>
            </a:r>
            <a:r>
              <a:rPr lang="en-US" sz="4400" b="1" spc="300" dirty="0" smtClean="0"/>
              <a:t>techniques</a:t>
            </a:r>
            <a:endParaRPr lang="en-US" sz="4400" b="1" spc="300" dirty="0"/>
          </a:p>
          <a:p>
            <a:pPr marL="0" indent="0">
              <a:lnSpc>
                <a:spcPct val="140000"/>
              </a:lnSpc>
              <a:buNone/>
            </a:pPr>
            <a:r>
              <a:rPr lang="en-US" sz="4400" b="1" spc="300" dirty="0"/>
              <a:t>(e.g. seams, darts or pleats</a:t>
            </a:r>
            <a:r>
              <a:rPr lang="en-US" sz="4400" b="1" spc="300" dirty="0" smtClean="0"/>
              <a:t>).</a:t>
            </a:r>
            <a:endParaRPr lang="en-US" sz="4400" b="1" spc="300" dirty="0"/>
          </a:p>
        </p:txBody>
      </p:sp>
      <p:sp>
        <p:nvSpPr>
          <p:cNvPr id="2" name="Rectangle 1">
            <a:extLst>
              <a:ext uri="{FF2B5EF4-FFF2-40B4-BE49-F238E27FC236}">
                <a16:creationId xmlns:a16="http://schemas.microsoft.com/office/drawing/2014/main" id="{CCD0B5FF-C4D0-5E46-A63B-15980C1D2A7A}"/>
              </a:ext>
            </a:extLst>
          </p:cNvPr>
          <p:cNvSpPr/>
          <p:nvPr/>
        </p:nvSpPr>
        <p:spPr>
          <a:xfrm>
            <a:off x="-4745" y="4975540"/>
            <a:ext cx="365806" cy="369332"/>
          </a:xfrm>
          <a:prstGeom prst="rect">
            <a:avLst/>
          </a:prstGeom>
        </p:spPr>
        <p:txBody>
          <a:bodyPr wrap="none">
            <a:spAutoFit/>
          </a:bodyPr>
          <a:lstStyle/>
          <a:p>
            <a:r>
              <a:rPr lang="en-HK" b="1" i="1" baseline="30000" dirty="0">
                <a:solidFill>
                  <a:schemeClr val="bg1"/>
                </a:solidFill>
                <a:ea typeface="Times New Roman" panose="02020603050405020304" pitchFamily="18" charset="0"/>
                <a:cs typeface="Calibri" panose="020F0502020204030204" pitchFamily="34" charset="0"/>
              </a:rPr>
              <a:t>(1)</a:t>
            </a:r>
            <a:endParaRPr lang="en-US" dirty="0"/>
          </a:p>
        </p:txBody>
      </p:sp>
      <p:sp>
        <p:nvSpPr>
          <p:cNvPr id="23" name="Rectangle 22">
            <a:extLst>
              <a:ext uri="{FF2B5EF4-FFF2-40B4-BE49-F238E27FC236}">
                <a16:creationId xmlns:a16="http://schemas.microsoft.com/office/drawing/2014/main" id="{ED410DFC-8170-2F4A-B527-82A155DD9C63}"/>
              </a:ext>
            </a:extLst>
          </p:cNvPr>
          <p:cNvSpPr/>
          <p:nvPr/>
        </p:nvSpPr>
        <p:spPr>
          <a:xfrm>
            <a:off x="4026928" y="4975540"/>
            <a:ext cx="365806" cy="369332"/>
          </a:xfrm>
          <a:prstGeom prst="rect">
            <a:avLst/>
          </a:prstGeom>
        </p:spPr>
        <p:txBody>
          <a:bodyPr wrap="none">
            <a:spAutoFit/>
          </a:bodyPr>
          <a:lstStyle/>
          <a:p>
            <a:r>
              <a:rPr lang="en-HK" b="1" i="1" baseline="30000" dirty="0">
                <a:solidFill>
                  <a:schemeClr val="bg1">
                    <a:lumMod val="75000"/>
                  </a:schemeClr>
                </a:solidFill>
                <a:ea typeface="Times New Roman" panose="02020603050405020304" pitchFamily="18" charset="0"/>
                <a:cs typeface="Calibri" panose="020F0502020204030204" pitchFamily="34" charset="0"/>
              </a:rPr>
              <a:t>(2)</a:t>
            </a:r>
            <a:endParaRPr lang="en-US" dirty="0">
              <a:solidFill>
                <a:schemeClr val="bg1">
                  <a:lumMod val="75000"/>
                </a:schemeClr>
              </a:solidFill>
            </a:endParaRPr>
          </a:p>
        </p:txBody>
      </p:sp>
      <p:sp>
        <p:nvSpPr>
          <p:cNvPr id="24" name="Rectangle 23">
            <a:extLst>
              <a:ext uri="{FF2B5EF4-FFF2-40B4-BE49-F238E27FC236}">
                <a16:creationId xmlns:a16="http://schemas.microsoft.com/office/drawing/2014/main" id="{91CEE267-04F3-4546-86BC-5460EB0FA84D}"/>
              </a:ext>
            </a:extLst>
          </p:cNvPr>
          <p:cNvSpPr/>
          <p:nvPr/>
        </p:nvSpPr>
        <p:spPr>
          <a:xfrm>
            <a:off x="8123440" y="4975540"/>
            <a:ext cx="365806" cy="369332"/>
          </a:xfrm>
          <a:prstGeom prst="rect">
            <a:avLst/>
          </a:prstGeom>
        </p:spPr>
        <p:txBody>
          <a:bodyPr wrap="none">
            <a:spAutoFit/>
          </a:bodyPr>
          <a:lstStyle/>
          <a:p>
            <a:r>
              <a:rPr lang="en-HK" b="1" i="1" baseline="30000" dirty="0">
                <a:solidFill>
                  <a:schemeClr val="bg1"/>
                </a:solidFill>
                <a:ea typeface="Times New Roman" panose="02020603050405020304" pitchFamily="18" charset="0"/>
                <a:cs typeface="Calibri" panose="020F0502020204030204" pitchFamily="34" charset="0"/>
              </a:rPr>
              <a:t>(3)</a:t>
            </a:r>
            <a:endParaRPr lang="en-US" dirty="0"/>
          </a:p>
        </p:txBody>
      </p:sp>
    </p:spTree>
    <p:extLst>
      <p:ext uri="{BB962C8B-B14F-4D97-AF65-F5344CB8AC3E}">
        <p14:creationId xmlns:p14="http://schemas.microsoft.com/office/powerpoint/2010/main" val="173642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D4C0BBB-0042-4603-A226-6117F3FD5B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C44F520-2598-460E-9F91-B02F60830C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C1487210-3DC2-4CD7-97D2-075D2CE537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C49B6E0-AC44-4C08-9792-FF75CAF35B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3110"/>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317EE05-70B4-4EC2-88D4-385603BC57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73110"/>
            <a:ext cx="8115300" cy="1594270"/>
          </a:xfrm>
          <a:prstGeom prst="rect">
            <a:avLst/>
          </a:prstGeom>
          <a:gradFill>
            <a:gsLst>
              <a:gs pos="0">
                <a:schemeClr val="accent2">
                  <a:alpha val="0"/>
                </a:schemeClr>
              </a:gs>
              <a:gs pos="99000">
                <a:schemeClr val="accent2">
                  <a:alpha val="78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5EA4E486-95E6-4EDF-9F7F-25AF5913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91246" y="2583766"/>
            <a:ext cx="1600201" cy="6978889"/>
          </a:xfrm>
          <a:prstGeom prst="rect">
            <a:avLst/>
          </a:prstGeom>
          <a:gradFill>
            <a:gsLst>
              <a:gs pos="45000">
                <a:schemeClr val="accent4">
                  <a:alpha val="0"/>
                </a:schemeClr>
              </a:gs>
              <a:gs pos="99000">
                <a:schemeClr val="accent6">
                  <a:alpha val="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688F717-E1C8-4768-9F1E-901533E614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10075" y="-25753"/>
            <a:ext cx="1594272" cy="12192000"/>
          </a:xfrm>
          <a:prstGeom prst="rect">
            <a:avLst/>
          </a:prstGeom>
          <a:gradFill>
            <a:gsLst>
              <a:gs pos="16000">
                <a:schemeClr val="accent4">
                  <a:alpha val="0"/>
                </a:schemeClr>
              </a:gs>
              <a:gs pos="99000">
                <a:schemeClr val="accent4">
                  <a:alpha val="3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14EB406-8F28-4B3B-B42A-FF988582A0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62451" y="5273110"/>
            <a:ext cx="9729549" cy="1584890"/>
          </a:xfrm>
          <a:prstGeom prst="rect">
            <a:avLst/>
          </a:prstGeom>
          <a:gradFill>
            <a:gsLst>
              <a:gs pos="0">
                <a:schemeClr val="accent5">
                  <a:alpha val="49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3BB3FF15-0BDD-E645-B056-89C508D9320C}"/>
              </a:ext>
            </a:extLst>
          </p:cNvPr>
          <p:cNvSpPr>
            <a:spLocks noGrp="1"/>
          </p:cNvSpPr>
          <p:nvPr>
            <p:ph type="title"/>
          </p:nvPr>
        </p:nvSpPr>
        <p:spPr>
          <a:xfrm>
            <a:off x="235685" y="5576163"/>
            <a:ext cx="8070658" cy="1110744"/>
          </a:xfrm>
        </p:spPr>
        <p:txBody>
          <a:bodyPr vert="horz" lIns="0" tIns="0" rIns="0" bIns="0" rtlCol="0" anchor="ctr">
            <a:normAutofit/>
          </a:bodyPr>
          <a:lstStyle/>
          <a:p>
            <a:r>
              <a:rPr lang="en-US" sz="3200" spc="750" dirty="0" smtClean="0">
                <a:solidFill>
                  <a:schemeClr val="bg1"/>
                </a:solidFill>
              </a:rPr>
              <a:t>LINEs: Decorative method </a:t>
            </a:r>
            <a:endParaRPr lang="en-US" sz="3200" spc="750" dirty="0">
              <a:solidFill>
                <a:schemeClr val="bg1"/>
              </a:solidFill>
            </a:endParaRPr>
          </a:p>
        </p:txBody>
      </p:sp>
      <p:sp>
        <p:nvSpPr>
          <p:cNvPr id="3" name="Content Placeholder 2">
            <a:extLst>
              <a:ext uri="{FF2B5EF4-FFF2-40B4-BE49-F238E27FC236}">
                <a16:creationId xmlns:a16="http://schemas.microsoft.com/office/drawing/2014/main" id="{1039DE8E-AD77-B74F-BCB2-18CEF1248AF6}"/>
              </a:ext>
            </a:extLst>
          </p:cNvPr>
          <p:cNvSpPr>
            <a:spLocks noGrp="1"/>
          </p:cNvSpPr>
          <p:nvPr>
            <p:ph idx="1"/>
          </p:nvPr>
        </p:nvSpPr>
        <p:spPr>
          <a:xfrm>
            <a:off x="1082843" y="1971068"/>
            <a:ext cx="9541042" cy="1506058"/>
          </a:xfrm>
        </p:spPr>
        <p:txBody>
          <a:bodyPr vert="horz" lIns="0" tIns="0" rIns="0" bIns="0" rtlCol="0" anchor="ctr">
            <a:noAutofit/>
          </a:bodyPr>
          <a:lstStyle/>
          <a:p>
            <a:pPr marL="0" indent="0">
              <a:lnSpc>
                <a:spcPct val="140000"/>
              </a:lnSpc>
              <a:buNone/>
            </a:pPr>
            <a:r>
              <a:rPr lang="en-US" sz="4400" b="1" spc="300" dirty="0"/>
              <a:t>Lines are presented as details on the surface of the </a:t>
            </a:r>
            <a:r>
              <a:rPr lang="en-US" sz="4400" b="1" spc="300" dirty="0" smtClean="0"/>
              <a:t>garment </a:t>
            </a:r>
            <a:endParaRPr lang="en-US" sz="4400" b="1" spc="300" dirty="0"/>
          </a:p>
          <a:p>
            <a:pPr marL="0" indent="0">
              <a:lnSpc>
                <a:spcPct val="140000"/>
              </a:lnSpc>
              <a:buNone/>
            </a:pPr>
            <a:r>
              <a:rPr lang="en-US" sz="4400" b="1" spc="300" dirty="0"/>
              <a:t>(e.g. buttons, piping or bindings</a:t>
            </a:r>
            <a:r>
              <a:rPr lang="en-US" sz="4400" b="1" spc="300" dirty="0" smtClean="0"/>
              <a:t>)</a:t>
            </a:r>
            <a:r>
              <a:rPr lang="en-US" altLang="zh-TW" sz="4400" b="1" spc="300" dirty="0" smtClean="0"/>
              <a:t>.</a:t>
            </a:r>
            <a:endParaRPr lang="en-US" sz="4400" b="1" spc="300" dirty="0"/>
          </a:p>
        </p:txBody>
      </p:sp>
      <p:sp>
        <p:nvSpPr>
          <p:cNvPr id="19" name="Rectangle 18">
            <a:extLst>
              <a:ext uri="{FF2B5EF4-FFF2-40B4-BE49-F238E27FC236}">
                <a16:creationId xmlns:a16="http://schemas.microsoft.com/office/drawing/2014/main" id="{218250B9-24AE-D94B-95A4-51656E48CAB3}"/>
              </a:ext>
            </a:extLst>
          </p:cNvPr>
          <p:cNvSpPr/>
          <p:nvPr/>
        </p:nvSpPr>
        <p:spPr>
          <a:xfrm>
            <a:off x="-4745" y="4975540"/>
            <a:ext cx="365806" cy="369332"/>
          </a:xfrm>
          <a:prstGeom prst="rect">
            <a:avLst/>
          </a:prstGeom>
        </p:spPr>
        <p:txBody>
          <a:bodyPr wrap="none">
            <a:spAutoFit/>
          </a:bodyPr>
          <a:lstStyle/>
          <a:p>
            <a:r>
              <a:rPr lang="en-HK" b="1" i="1" baseline="30000" dirty="0">
                <a:solidFill>
                  <a:schemeClr val="bg1"/>
                </a:solidFill>
                <a:ea typeface="Times New Roman" panose="02020603050405020304" pitchFamily="18" charset="0"/>
                <a:cs typeface="Calibri" panose="020F0502020204030204" pitchFamily="34" charset="0"/>
              </a:rPr>
              <a:t>(4)</a:t>
            </a:r>
            <a:endParaRPr lang="en-US" dirty="0"/>
          </a:p>
        </p:txBody>
      </p:sp>
      <p:sp>
        <p:nvSpPr>
          <p:cNvPr id="20" name="Rectangle 19">
            <a:extLst>
              <a:ext uri="{FF2B5EF4-FFF2-40B4-BE49-F238E27FC236}">
                <a16:creationId xmlns:a16="http://schemas.microsoft.com/office/drawing/2014/main" id="{B0F309FE-275F-A24B-AD09-B4E4FF77898C}"/>
              </a:ext>
            </a:extLst>
          </p:cNvPr>
          <p:cNvSpPr/>
          <p:nvPr/>
        </p:nvSpPr>
        <p:spPr>
          <a:xfrm>
            <a:off x="4026928" y="4975540"/>
            <a:ext cx="365806" cy="369332"/>
          </a:xfrm>
          <a:prstGeom prst="rect">
            <a:avLst/>
          </a:prstGeom>
        </p:spPr>
        <p:txBody>
          <a:bodyPr wrap="none">
            <a:spAutoFit/>
          </a:bodyPr>
          <a:lstStyle/>
          <a:p>
            <a:r>
              <a:rPr lang="en-HK" b="1" i="1" baseline="30000" dirty="0">
                <a:solidFill>
                  <a:schemeClr val="bg1">
                    <a:lumMod val="75000"/>
                  </a:schemeClr>
                </a:solidFill>
                <a:ea typeface="Times New Roman" panose="02020603050405020304" pitchFamily="18" charset="0"/>
                <a:cs typeface="Calibri" panose="020F0502020204030204" pitchFamily="34" charset="0"/>
              </a:rPr>
              <a:t>(5)</a:t>
            </a:r>
            <a:endParaRPr lang="en-US" dirty="0">
              <a:solidFill>
                <a:schemeClr val="bg1">
                  <a:lumMod val="75000"/>
                </a:schemeClr>
              </a:solidFill>
            </a:endParaRPr>
          </a:p>
        </p:txBody>
      </p:sp>
      <p:sp>
        <p:nvSpPr>
          <p:cNvPr id="21" name="Rectangle 20">
            <a:extLst>
              <a:ext uri="{FF2B5EF4-FFF2-40B4-BE49-F238E27FC236}">
                <a16:creationId xmlns:a16="http://schemas.microsoft.com/office/drawing/2014/main" id="{072AEDEE-DBDB-5C45-920C-28132450C14C}"/>
              </a:ext>
            </a:extLst>
          </p:cNvPr>
          <p:cNvSpPr/>
          <p:nvPr/>
        </p:nvSpPr>
        <p:spPr>
          <a:xfrm>
            <a:off x="8123440" y="4975540"/>
            <a:ext cx="365806" cy="369332"/>
          </a:xfrm>
          <a:prstGeom prst="rect">
            <a:avLst/>
          </a:prstGeom>
        </p:spPr>
        <p:txBody>
          <a:bodyPr wrap="none">
            <a:spAutoFit/>
          </a:bodyPr>
          <a:lstStyle/>
          <a:p>
            <a:r>
              <a:rPr lang="en-HK" b="1" i="1" baseline="30000" dirty="0">
                <a:solidFill>
                  <a:schemeClr val="bg1">
                    <a:lumMod val="75000"/>
                  </a:schemeClr>
                </a:solidFill>
                <a:ea typeface="Times New Roman" panose="02020603050405020304" pitchFamily="18" charset="0"/>
                <a:cs typeface="Calibri" panose="020F0502020204030204" pitchFamily="34" charset="0"/>
              </a:rPr>
              <a:t>(6)</a:t>
            </a:r>
            <a:endParaRPr lang="en-US" dirty="0">
              <a:solidFill>
                <a:schemeClr val="bg1">
                  <a:lumMod val="75000"/>
                </a:schemeClr>
              </a:solidFill>
            </a:endParaRPr>
          </a:p>
        </p:txBody>
      </p:sp>
    </p:spTree>
    <p:extLst>
      <p:ext uri="{BB962C8B-B14F-4D97-AF65-F5344CB8AC3E}">
        <p14:creationId xmlns:p14="http://schemas.microsoft.com/office/powerpoint/2010/main" val="108265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3CBB9B1-7B7D-4BA1-A1AF-572168B395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57AD16-B14B-C14B-9E7C-1A6CE5C3FECA}"/>
              </a:ext>
            </a:extLst>
          </p:cNvPr>
          <p:cNvSpPr>
            <a:spLocks noGrp="1"/>
          </p:cNvSpPr>
          <p:nvPr>
            <p:ph type="title"/>
          </p:nvPr>
        </p:nvSpPr>
        <p:spPr>
          <a:xfrm>
            <a:off x="8643193" y="457201"/>
            <a:ext cx="3091607" cy="1727643"/>
          </a:xfrm>
        </p:spPr>
        <p:txBody>
          <a:bodyPr anchor="b">
            <a:normAutofit/>
          </a:bodyPr>
          <a:lstStyle/>
          <a:p>
            <a:r>
              <a:rPr lang="en-US" sz="2800" dirty="0"/>
              <a:t>02.</a:t>
            </a:r>
            <a:br>
              <a:rPr lang="en-US" sz="2800" dirty="0"/>
            </a:br>
            <a:r>
              <a:rPr lang="en-US" sz="2800" dirty="0"/>
              <a:t>SHAPE</a:t>
            </a:r>
          </a:p>
        </p:txBody>
      </p:sp>
      <p:pic>
        <p:nvPicPr>
          <p:cNvPr id="4" name="Picture 3">
            <a:extLst>
              <a:ext uri="{FF2B5EF4-FFF2-40B4-BE49-F238E27FC236}">
                <a16:creationId xmlns:a16="http://schemas.microsoft.com/office/drawing/2014/main" id="{426B5FA5-BAE0-274C-8A38-8DC466FB0A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C42C143C-C544-7446-8D8F-28C4AEF17CFA}"/>
              </a:ext>
            </a:extLst>
          </p:cNvPr>
          <p:cNvSpPr>
            <a:spLocks noGrp="1"/>
          </p:cNvSpPr>
          <p:nvPr>
            <p:ph idx="1"/>
          </p:nvPr>
        </p:nvSpPr>
        <p:spPr>
          <a:xfrm>
            <a:off x="8643193" y="2530549"/>
            <a:ext cx="2942813" cy="3428124"/>
          </a:xfrm>
        </p:spPr>
        <p:txBody>
          <a:bodyPr>
            <a:normAutofit/>
          </a:bodyPr>
          <a:lstStyle/>
          <a:p>
            <a:pPr marL="0" indent="0">
              <a:buNone/>
            </a:pPr>
            <a:r>
              <a:rPr lang="en-HK" sz="1600" dirty="0"/>
              <a:t>A shape is a </a:t>
            </a:r>
            <a:r>
              <a:rPr lang="en-HK" sz="1600" b="1" dirty="0"/>
              <a:t>two-dimensional area</a:t>
            </a:r>
            <a:r>
              <a:rPr lang="en-HK" sz="1600" dirty="0"/>
              <a:t> that stands out from the space around it due to variations in contour, colour or material. </a:t>
            </a:r>
          </a:p>
          <a:p>
            <a:pPr marL="0" indent="0">
              <a:buNone/>
            </a:pPr>
            <a:r>
              <a:rPr lang="en-HK" sz="1600" dirty="0"/>
              <a:t>Shapes can be </a:t>
            </a:r>
            <a:r>
              <a:rPr lang="en-HK" sz="1600" b="1" dirty="0"/>
              <a:t>geometric</a:t>
            </a:r>
            <a:r>
              <a:rPr lang="en-HK" sz="1600" dirty="0"/>
              <a:t> or </a:t>
            </a:r>
            <a:r>
              <a:rPr lang="en-HK" sz="1600" b="1" dirty="0"/>
              <a:t>organic</a:t>
            </a:r>
            <a:r>
              <a:rPr lang="en-HK" sz="1600" dirty="0"/>
              <a:t>.</a:t>
            </a:r>
          </a:p>
          <a:p>
            <a:pPr marL="0" indent="0">
              <a:buNone/>
            </a:pPr>
            <a:endParaRPr lang="en-HK" sz="1600" dirty="0"/>
          </a:p>
          <a:p>
            <a:pPr marL="0" indent="0">
              <a:buNone/>
            </a:pPr>
            <a:endParaRPr lang="en-US" sz="1600" dirty="0"/>
          </a:p>
        </p:txBody>
      </p:sp>
      <p:sp>
        <p:nvSpPr>
          <p:cNvPr id="29" name="Rectangle 28">
            <a:extLst>
              <a:ext uri="{FF2B5EF4-FFF2-40B4-BE49-F238E27FC236}">
                <a16:creationId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6D6D8C-071C-BF40-A730-729A9010A15F}"/>
              </a:ext>
            </a:extLst>
          </p:cNvPr>
          <p:cNvSpPr/>
          <p:nvPr/>
        </p:nvSpPr>
        <p:spPr>
          <a:xfrm>
            <a:off x="0" y="6192444"/>
            <a:ext cx="5015717" cy="215444"/>
          </a:xfrm>
          <a:prstGeom prst="rect">
            <a:avLst/>
          </a:prstGeom>
        </p:spPr>
        <p:txBody>
          <a:bodyPr wrap="square">
            <a:spAutoFit/>
          </a:bodyPr>
          <a:lstStyle/>
          <a:p>
            <a:r>
              <a:rPr lang="en-HK" sz="800" i="1" dirty="0">
                <a:solidFill>
                  <a:schemeClr val="tx1">
                    <a:lumMod val="50000"/>
                    <a:lumOff val="50000"/>
                  </a:schemeClr>
                </a:solidFill>
              </a:rPr>
              <a:t>Source from royalty free photo from </a:t>
            </a:r>
            <a:r>
              <a:rPr lang="en-HK" sz="800" i="1" dirty="0" err="1">
                <a:solidFill>
                  <a:schemeClr val="tx1">
                    <a:lumMod val="50000"/>
                    <a:lumOff val="50000"/>
                  </a:schemeClr>
                </a:solidFill>
              </a:rPr>
              <a:t>Pexels</a:t>
            </a:r>
            <a:endParaRPr lang="en-HK" sz="800" i="1" baseline="30000" dirty="0">
              <a:solidFill>
                <a:schemeClr val="tx1">
                  <a:lumMod val="50000"/>
                  <a:lumOff val="50000"/>
                </a:schemeClr>
              </a:solidFill>
            </a:endParaRPr>
          </a:p>
        </p:txBody>
      </p:sp>
    </p:spTree>
    <p:extLst>
      <p:ext uri="{BB962C8B-B14F-4D97-AF65-F5344CB8AC3E}">
        <p14:creationId xmlns:p14="http://schemas.microsoft.com/office/powerpoint/2010/main" val="1388891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BD4C0BBB-0042-4603-A226-6117F3FD5B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C44F520-2598-460E-9F91-B02F60830C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6" name="Rectangle 85">
            <a:extLst>
              <a:ext uri="{FF2B5EF4-FFF2-40B4-BE49-F238E27FC236}">
                <a16:creationId xmlns:a16="http://schemas.microsoft.com/office/drawing/2014/main" id="{C1487210-3DC2-4CD7-97D2-075D2CE537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BC49B6E0-AC44-4C08-9792-FF75CAF35B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3110"/>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E317EE05-70B4-4EC2-88D4-385603BC57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73110"/>
            <a:ext cx="8115300" cy="1594270"/>
          </a:xfrm>
          <a:prstGeom prst="rect">
            <a:avLst/>
          </a:prstGeom>
          <a:gradFill>
            <a:gsLst>
              <a:gs pos="0">
                <a:schemeClr val="accent2">
                  <a:alpha val="0"/>
                </a:schemeClr>
              </a:gs>
              <a:gs pos="99000">
                <a:schemeClr val="accent2">
                  <a:alpha val="78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5EA4E486-95E6-4EDF-9F7F-25AF5913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91246" y="2583766"/>
            <a:ext cx="1600201" cy="6978889"/>
          </a:xfrm>
          <a:prstGeom prst="rect">
            <a:avLst/>
          </a:prstGeom>
          <a:gradFill>
            <a:gsLst>
              <a:gs pos="45000">
                <a:schemeClr val="accent4">
                  <a:alpha val="0"/>
                </a:schemeClr>
              </a:gs>
              <a:gs pos="99000">
                <a:schemeClr val="accent6">
                  <a:alpha val="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7688F717-E1C8-4768-9F1E-901533E614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10075" y="-25753"/>
            <a:ext cx="1594272" cy="12192000"/>
          </a:xfrm>
          <a:prstGeom prst="rect">
            <a:avLst/>
          </a:prstGeom>
          <a:gradFill>
            <a:gsLst>
              <a:gs pos="16000">
                <a:schemeClr val="accent4">
                  <a:alpha val="0"/>
                </a:schemeClr>
              </a:gs>
              <a:gs pos="99000">
                <a:schemeClr val="accent4">
                  <a:alpha val="3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414EB406-8F28-4B3B-B42A-FF988582A0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62451" y="5273110"/>
            <a:ext cx="9729549" cy="1584890"/>
          </a:xfrm>
          <a:prstGeom prst="rect">
            <a:avLst/>
          </a:prstGeom>
          <a:gradFill>
            <a:gsLst>
              <a:gs pos="0">
                <a:schemeClr val="accent5">
                  <a:alpha val="49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3BB3FF15-0BDD-E645-B056-89C508D9320C}"/>
              </a:ext>
            </a:extLst>
          </p:cNvPr>
          <p:cNvSpPr>
            <a:spLocks noGrp="1"/>
          </p:cNvSpPr>
          <p:nvPr>
            <p:ph type="title"/>
          </p:nvPr>
        </p:nvSpPr>
        <p:spPr>
          <a:xfrm>
            <a:off x="748489" y="5520059"/>
            <a:ext cx="7161622" cy="1110744"/>
          </a:xfrm>
        </p:spPr>
        <p:txBody>
          <a:bodyPr vert="horz" lIns="0" tIns="0" rIns="0" bIns="0" rtlCol="0" anchor="ctr">
            <a:normAutofit/>
          </a:bodyPr>
          <a:lstStyle/>
          <a:p>
            <a:r>
              <a:rPr lang="en-US" sz="3200" spc="750">
                <a:solidFill>
                  <a:schemeClr val="bg1"/>
                </a:solidFill>
              </a:rPr>
              <a:t>shape </a:t>
            </a:r>
          </a:p>
        </p:txBody>
      </p:sp>
      <p:sp>
        <p:nvSpPr>
          <p:cNvPr id="14" name="Content Placeholder 2">
            <a:extLst>
              <a:ext uri="{FF2B5EF4-FFF2-40B4-BE49-F238E27FC236}">
                <a16:creationId xmlns:a16="http://schemas.microsoft.com/office/drawing/2014/main" id="{AFB1462C-A333-7844-B55C-2B45FC417F1D}"/>
              </a:ext>
            </a:extLst>
          </p:cNvPr>
          <p:cNvSpPr>
            <a:spLocks noGrp="1"/>
          </p:cNvSpPr>
          <p:nvPr>
            <p:ph idx="1"/>
          </p:nvPr>
        </p:nvSpPr>
        <p:spPr>
          <a:xfrm>
            <a:off x="1601668" y="1921824"/>
            <a:ext cx="9250816" cy="1429463"/>
          </a:xfrm>
        </p:spPr>
        <p:txBody>
          <a:bodyPr vert="horz" lIns="0" tIns="0" rIns="0" bIns="0" rtlCol="0" anchor="ctr">
            <a:noAutofit/>
          </a:bodyPr>
          <a:lstStyle/>
          <a:p>
            <a:pPr marL="0" indent="0">
              <a:lnSpc>
                <a:spcPct val="150000"/>
              </a:lnSpc>
              <a:buNone/>
            </a:pPr>
            <a:r>
              <a:rPr lang="en-US" sz="4400" b="1" spc="300" dirty="0"/>
              <a:t>Garment silhouettes are often subdivided into smaller </a:t>
            </a:r>
            <a:r>
              <a:rPr lang="en-US" sz="4400" b="1" spc="300" dirty="0" smtClean="0"/>
              <a:t>shapes</a:t>
            </a:r>
            <a:endParaRPr lang="en-US" sz="4400" b="1" spc="300" dirty="0"/>
          </a:p>
          <a:p>
            <a:pPr marL="0" indent="0">
              <a:lnSpc>
                <a:spcPct val="150000"/>
              </a:lnSpc>
              <a:buNone/>
            </a:pPr>
            <a:r>
              <a:rPr lang="en-US" sz="4400" b="1" spc="300" dirty="0"/>
              <a:t>(e.g. </a:t>
            </a:r>
            <a:r>
              <a:rPr lang="en-US" sz="4400" b="1" spc="300" dirty="0" smtClean="0"/>
              <a:t>patchworks)</a:t>
            </a:r>
            <a:r>
              <a:rPr lang="en-US" altLang="zh-TW" sz="4400" b="1" spc="300" dirty="0" smtClean="0"/>
              <a:t>.</a:t>
            </a:r>
            <a:endParaRPr lang="en-US" sz="4400" b="1" spc="300" dirty="0"/>
          </a:p>
        </p:txBody>
      </p:sp>
      <p:sp>
        <p:nvSpPr>
          <p:cNvPr id="15" name="Rectangle 14">
            <a:extLst>
              <a:ext uri="{FF2B5EF4-FFF2-40B4-BE49-F238E27FC236}">
                <a16:creationId xmlns:a16="http://schemas.microsoft.com/office/drawing/2014/main" id="{AB549006-FE34-6349-9ADE-C0ACCBB59A87}"/>
              </a:ext>
            </a:extLst>
          </p:cNvPr>
          <p:cNvSpPr/>
          <p:nvPr/>
        </p:nvSpPr>
        <p:spPr>
          <a:xfrm>
            <a:off x="-4745" y="4975540"/>
            <a:ext cx="365806" cy="369332"/>
          </a:xfrm>
          <a:prstGeom prst="rect">
            <a:avLst/>
          </a:prstGeom>
        </p:spPr>
        <p:txBody>
          <a:bodyPr wrap="none">
            <a:spAutoFit/>
          </a:bodyPr>
          <a:lstStyle/>
          <a:p>
            <a:r>
              <a:rPr lang="en-HK" b="1" i="1" baseline="30000" dirty="0">
                <a:solidFill>
                  <a:schemeClr val="bg1"/>
                </a:solidFill>
                <a:ea typeface="Times New Roman" panose="02020603050405020304" pitchFamily="18" charset="0"/>
                <a:cs typeface="Calibri" panose="020F0502020204030204" pitchFamily="34" charset="0"/>
              </a:rPr>
              <a:t>(7)</a:t>
            </a:r>
            <a:endParaRPr lang="en-US" dirty="0"/>
          </a:p>
        </p:txBody>
      </p:sp>
      <p:sp>
        <p:nvSpPr>
          <p:cNvPr id="16" name="Rectangle 15">
            <a:extLst>
              <a:ext uri="{FF2B5EF4-FFF2-40B4-BE49-F238E27FC236}">
                <a16:creationId xmlns:a16="http://schemas.microsoft.com/office/drawing/2014/main" id="{E16B4D14-D379-564E-B57D-86ADEB7344FF}"/>
              </a:ext>
            </a:extLst>
          </p:cNvPr>
          <p:cNvSpPr/>
          <p:nvPr/>
        </p:nvSpPr>
        <p:spPr>
          <a:xfrm>
            <a:off x="4026928" y="4975540"/>
            <a:ext cx="365806" cy="369332"/>
          </a:xfrm>
          <a:prstGeom prst="rect">
            <a:avLst/>
          </a:prstGeom>
        </p:spPr>
        <p:txBody>
          <a:bodyPr wrap="none">
            <a:spAutoFit/>
          </a:bodyPr>
          <a:lstStyle/>
          <a:p>
            <a:r>
              <a:rPr lang="en-HK" b="1" i="1" baseline="30000" dirty="0">
                <a:solidFill>
                  <a:schemeClr val="bg1">
                    <a:lumMod val="75000"/>
                  </a:schemeClr>
                </a:solidFill>
                <a:ea typeface="Times New Roman" panose="02020603050405020304" pitchFamily="18" charset="0"/>
                <a:cs typeface="Calibri" panose="020F0502020204030204" pitchFamily="34" charset="0"/>
              </a:rPr>
              <a:t>(8)</a:t>
            </a:r>
            <a:endParaRPr lang="en-US" dirty="0">
              <a:solidFill>
                <a:schemeClr val="bg1">
                  <a:lumMod val="75000"/>
                </a:schemeClr>
              </a:solidFill>
            </a:endParaRPr>
          </a:p>
        </p:txBody>
      </p:sp>
      <p:sp>
        <p:nvSpPr>
          <p:cNvPr id="17" name="Rectangle 16">
            <a:extLst>
              <a:ext uri="{FF2B5EF4-FFF2-40B4-BE49-F238E27FC236}">
                <a16:creationId xmlns:a16="http://schemas.microsoft.com/office/drawing/2014/main" id="{B6D25C48-9ABC-C14C-94B9-B2E4DCE07C2B}"/>
              </a:ext>
            </a:extLst>
          </p:cNvPr>
          <p:cNvSpPr/>
          <p:nvPr/>
        </p:nvSpPr>
        <p:spPr>
          <a:xfrm>
            <a:off x="8123440" y="4975540"/>
            <a:ext cx="365806" cy="369332"/>
          </a:xfrm>
          <a:prstGeom prst="rect">
            <a:avLst/>
          </a:prstGeom>
        </p:spPr>
        <p:txBody>
          <a:bodyPr wrap="none">
            <a:spAutoFit/>
          </a:bodyPr>
          <a:lstStyle/>
          <a:p>
            <a:r>
              <a:rPr lang="en-HK" b="1" i="1" baseline="30000" dirty="0">
                <a:solidFill>
                  <a:schemeClr val="bg1"/>
                </a:solidFill>
                <a:ea typeface="Times New Roman" panose="02020603050405020304" pitchFamily="18" charset="0"/>
                <a:cs typeface="Calibri" panose="020F0502020204030204" pitchFamily="34" charset="0"/>
              </a:rPr>
              <a:t>(9)</a:t>
            </a:r>
            <a:endParaRPr lang="en-US" dirty="0"/>
          </a:p>
        </p:txBody>
      </p:sp>
    </p:spTree>
    <p:extLst>
      <p:ext uri="{BB962C8B-B14F-4D97-AF65-F5344CB8AC3E}">
        <p14:creationId xmlns:p14="http://schemas.microsoft.com/office/powerpoint/2010/main" val="662806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3CBB9B1-7B7D-4BA1-A1AF-572168B395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C6160-5524-2241-BE7A-563D0529B27B}"/>
              </a:ext>
            </a:extLst>
          </p:cNvPr>
          <p:cNvSpPr>
            <a:spLocks noGrp="1"/>
          </p:cNvSpPr>
          <p:nvPr>
            <p:ph type="title"/>
          </p:nvPr>
        </p:nvSpPr>
        <p:spPr>
          <a:xfrm>
            <a:off x="8643193" y="457201"/>
            <a:ext cx="3091607" cy="1727643"/>
          </a:xfrm>
        </p:spPr>
        <p:txBody>
          <a:bodyPr anchor="b">
            <a:normAutofit/>
          </a:bodyPr>
          <a:lstStyle/>
          <a:p>
            <a:r>
              <a:rPr lang="en-US" sz="2800" dirty="0"/>
              <a:t>03.</a:t>
            </a:r>
            <a:br>
              <a:rPr lang="en-US" sz="2800" dirty="0"/>
            </a:br>
            <a:r>
              <a:rPr lang="en-US" sz="2800" dirty="0"/>
              <a:t>form</a:t>
            </a:r>
          </a:p>
        </p:txBody>
      </p:sp>
      <p:pic>
        <p:nvPicPr>
          <p:cNvPr id="4" name="Picture 3" descr="A picture containing outdoor, person, building, bench&#10;&#10;Description automatically generated">
            <a:extLst>
              <a:ext uri="{FF2B5EF4-FFF2-40B4-BE49-F238E27FC236}">
                <a16:creationId xmlns:a16="http://schemas.microsoft.com/office/drawing/2014/main" id="{AFC584D2-3F40-0848-81D3-F1DB0F8760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707B5C93-6EBA-3640-BD82-EEAAF5F58DE6}"/>
              </a:ext>
            </a:extLst>
          </p:cNvPr>
          <p:cNvSpPr>
            <a:spLocks noGrp="1"/>
          </p:cNvSpPr>
          <p:nvPr>
            <p:ph idx="1"/>
          </p:nvPr>
        </p:nvSpPr>
        <p:spPr>
          <a:xfrm>
            <a:off x="8643193" y="2530549"/>
            <a:ext cx="2942813" cy="3428124"/>
          </a:xfrm>
        </p:spPr>
        <p:txBody>
          <a:bodyPr>
            <a:normAutofit lnSpcReduction="10000"/>
          </a:bodyPr>
          <a:lstStyle/>
          <a:p>
            <a:pPr marL="0" indent="0">
              <a:buNone/>
            </a:pPr>
            <a:r>
              <a:rPr lang="en-HK" sz="1600" dirty="0"/>
              <a:t>Form is the </a:t>
            </a:r>
            <a:r>
              <a:rPr lang="en-HK" sz="1600" b="1" dirty="0"/>
              <a:t>three-dimensional element of design </a:t>
            </a:r>
            <a:r>
              <a:rPr lang="en-HK" sz="1600" dirty="0"/>
              <a:t>and</a:t>
            </a:r>
            <a:r>
              <a:rPr lang="en-HK" sz="1600" b="1" dirty="0"/>
              <a:t> </a:t>
            </a:r>
            <a:r>
              <a:rPr lang="en-HK" sz="1600" dirty="0"/>
              <a:t>consists of</a:t>
            </a:r>
            <a:r>
              <a:rPr lang="en-HK" sz="1600" b="1" dirty="0"/>
              <a:t> length, width </a:t>
            </a:r>
            <a:r>
              <a:rPr lang="en-HK" sz="1600" dirty="0"/>
              <a:t>and</a:t>
            </a:r>
            <a:r>
              <a:rPr lang="en-HK" sz="1600" b="1" dirty="0"/>
              <a:t> height</a:t>
            </a:r>
            <a:r>
              <a:rPr lang="en-HK" sz="1600" dirty="0"/>
              <a:t>. </a:t>
            </a:r>
          </a:p>
          <a:p>
            <a:pPr marL="0" indent="0">
              <a:buNone/>
            </a:pPr>
            <a:r>
              <a:rPr lang="en-HK" sz="1600" dirty="0"/>
              <a:t>Form can be </a:t>
            </a:r>
            <a:r>
              <a:rPr lang="en-HK" sz="1600" b="1" dirty="0"/>
              <a:t>organic</a:t>
            </a:r>
            <a:r>
              <a:rPr lang="en-HK" sz="1600" dirty="0"/>
              <a:t> or </a:t>
            </a:r>
            <a:r>
              <a:rPr lang="en-HK" sz="1600" b="1" dirty="0"/>
              <a:t>inorganic</a:t>
            </a:r>
            <a:r>
              <a:rPr lang="en-HK" sz="1600" dirty="0"/>
              <a:t> and is enhanced by </a:t>
            </a:r>
            <a:r>
              <a:rPr lang="en-HK" sz="1600" b="1" dirty="0"/>
              <a:t>colour</a:t>
            </a:r>
            <a:r>
              <a:rPr lang="en-HK" sz="1600" dirty="0"/>
              <a:t>, </a:t>
            </a:r>
            <a:r>
              <a:rPr lang="en-HK" sz="1600" b="1" dirty="0"/>
              <a:t>shade</a:t>
            </a:r>
            <a:r>
              <a:rPr lang="en-HK" sz="1600" dirty="0"/>
              <a:t>, </a:t>
            </a:r>
            <a:r>
              <a:rPr lang="en-HK" sz="1600" b="1" dirty="0"/>
              <a:t>tone</a:t>
            </a:r>
            <a:r>
              <a:rPr lang="en-HK" sz="1600" dirty="0"/>
              <a:t> and </a:t>
            </a:r>
            <a:r>
              <a:rPr lang="en-HK" sz="1600" b="1" dirty="0"/>
              <a:t>texture</a:t>
            </a:r>
            <a:r>
              <a:rPr lang="en-HK" sz="1600" dirty="0"/>
              <a:t>.</a:t>
            </a:r>
          </a:p>
          <a:p>
            <a:pPr marL="0" indent="0">
              <a:buNone/>
            </a:pPr>
            <a:r>
              <a:rPr lang="en-HK" sz="1600" b="1" dirty="0"/>
              <a:t>Silhouette </a:t>
            </a:r>
            <a:r>
              <a:rPr lang="en-HK" sz="1600" dirty="0"/>
              <a:t>is the term designer used in fashion, which is the </a:t>
            </a:r>
            <a:r>
              <a:rPr lang="en-HK" sz="1600" b="1" dirty="0"/>
              <a:t>first </a:t>
            </a:r>
            <a:r>
              <a:rPr lang="en-HK" sz="1600" b="1" dirty="0" smtClean="0"/>
              <a:t>element </a:t>
            </a:r>
            <a:r>
              <a:rPr lang="en-HK" sz="1600" dirty="0"/>
              <a:t>to be seen from a distance.</a:t>
            </a:r>
          </a:p>
          <a:p>
            <a:pPr marL="0" indent="0">
              <a:buNone/>
            </a:pPr>
            <a:endParaRPr lang="en-US" sz="1600" dirty="0"/>
          </a:p>
        </p:txBody>
      </p:sp>
      <p:sp>
        <p:nvSpPr>
          <p:cNvPr id="29" name="Rectangle 28">
            <a:extLst>
              <a:ext uri="{FF2B5EF4-FFF2-40B4-BE49-F238E27FC236}">
                <a16:creationId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A08F78-3170-3E45-AD74-F121AAC86737}"/>
              </a:ext>
            </a:extLst>
          </p:cNvPr>
          <p:cNvSpPr/>
          <p:nvPr/>
        </p:nvSpPr>
        <p:spPr>
          <a:xfrm>
            <a:off x="0" y="6192444"/>
            <a:ext cx="5015717" cy="215444"/>
          </a:xfrm>
          <a:prstGeom prst="rect">
            <a:avLst/>
          </a:prstGeom>
        </p:spPr>
        <p:txBody>
          <a:bodyPr wrap="square">
            <a:spAutoFit/>
          </a:bodyPr>
          <a:lstStyle/>
          <a:p>
            <a:r>
              <a:rPr lang="en-HK" sz="800" i="1" dirty="0">
                <a:solidFill>
                  <a:schemeClr val="bg1"/>
                </a:solidFill>
              </a:rPr>
              <a:t>Source from royalty free photo from </a:t>
            </a:r>
            <a:r>
              <a:rPr lang="en-HK" sz="800" i="1" dirty="0" err="1">
                <a:solidFill>
                  <a:schemeClr val="bg1"/>
                </a:solidFill>
              </a:rPr>
              <a:t>Pexels</a:t>
            </a:r>
            <a:endParaRPr lang="en-HK" sz="800" i="1" baseline="30000" dirty="0">
              <a:solidFill>
                <a:schemeClr val="bg1"/>
              </a:solidFill>
            </a:endParaRPr>
          </a:p>
        </p:txBody>
      </p:sp>
    </p:spTree>
    <p:extLst>
      <p:ext uri="{BB962C8B-B14F-4D97-AF65-F5344CB8AC3E}">
        <p14:creationId xmlns:p14="http://schemas.microsoft.com/office/powerpoint/2010/main" val="354495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A6D22B2C-AD4A-4EBE-9AA9-F14DB80769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7B5C93-6EBA-3640-BD82-EEAAF5F58DE6}"/>
              </a:ext>
            </a:extLst>
          </p:cNvPr>
          <p:cNvSpPr>
            <a:spLocks noGrp="1"/>
          </p:cNvSpPr>
          <p:nvPr>
            <p:ph idx="1"/>
          </p:nvPr>
        </p:nvSpPr>
        <p:spPr>
          <a:xfrm>
            <a:off x="317082" y="4680006"/>
            <a:ext cx="3093974" cy="1698568"/>
          </a:xfrm>
        </p:spPr>
        <p:txBody>
          <a:bodyPr>
            <a:normAutofit/>
          </a:bodyPr>
          <a:lstStyle/>
          <a:p>
            <a:pPr marL="0" indent="0">
              <a:buNone/>
            </a:pPr>
            <a:r>
              <a:rPr lang="en-HK" sz="1400" b="1" i="1" dirty="0"/>
              <a:t>Comme des Garçons Spring 1997 collection</a:t>
            </a:r>
            <a:r>
              <a:rPr lang="en-HK" sz="1400" i="1" dirty="0"/>
              <a:t> titled “Body Meets Dress, Dress Meets Body”. Often referred to as the “lumps and bumps” show, it featured tube-like gingham dresses stuffed with lumpen filler that sculpted. </a:t>
            </a:r>
            <a:endParaRPr lang="en-HK" sz="1400" dirty="0"/>
          </a:p>
        </p:txBody>
      </p:sp>
      <p:pic>
        <p:nvPicPr>
          <p:cNvPr id="10" name="Picture 9">
            <a:extLst>
              <a:ext uri="{FF2B5EF4-FFF2-40B4-BE49-F238E27FC236}">
                <a16:creationId xmlns:a16="http://schemas.microsoft.com/office/drawing/2014/main" id="{E081C551-50F3-8B4B-A376-9ACA4EF05529}"/>
              </a:ext>
            </a:extLst>
          </p:cNvPr>
          <p:cNvPicPr/>
          <p:nvPr/>
        </p:nvPicPr>
        <p:blipFill rotWithShape="1">
          <a:blip r:embed="rId2" cstate="email">
            <a:extLst>
              <a:ext uri="{28A0092B-C50C-407E-A947-70E740481C1C}">
                <a14:useLocalDpi xmlns:a14="http://schemas.microsoft.com/office/drawing/2010/main"/>
              </a:ext>
            </a:extLst>
          </a:blip>
          <a:srcRect b="-2"/>
          <a:stretch/>
        </p:blipFill>
        <p:spPr>
          <a:xfrm>
            <a:off x="3728138" y="-19945"/>
            <a:ext cx="4242020" cy="6470194"/>
          </a:xfrm>
          <a:prstGeom prst="rect">
            <a:avLst/>
          </a:prstGeom>
        </p:spPr>
      </p:pic>
      <p:pic>
        <p:nvPicPr>
          <p:cNvPr id="9" name="Picture 8">
            <a:extLst>
              <a:ext uri="{FF2B5EF4-FFF2-40B4-BE49-F238E27FC236}">
                <a16:creationId xmlns:a16="http://schemas.microsoft.com/office/drawing/2014/main" id="{9D8154A0-C7FF-4C43-96E9-C6E04788E2E7}"/>
              </a:ext>
            </a:extLst>
          </p:cNvPr>
          <p:cNvPicPr/>
          <p:nvPr/>
        </p:nvPicPr>
        <p:blipFill rotWithShape="1">
          <a:blip r:embed="rId3" cstate="email">
            <a:extLst>
              <a:ext uri="{28A0092B-C50C-407E-A947-70E740481C1C}">
                <a14:useLocalDpi xmlns:a14="http://schemas.microsoft.com/office/drawing/2010/main"/>
              </a:ext>
            </a:extLst>
          </a:blip>
          <a:srcRect r="-2" b="-2"/>
          <a:stretch/>
        </p:blipFill>
        <p:spPr>
          <a:xfrm>
            <a:off x="7949980" y="-17788"/>
            <a:ext cx="4242020" cy="6470194"/>
          </a:xfrm>
          <a:prstGeom prst="rect">
            <a:avLst/>
          </a:prstGeom>
        </p:spPr>
      </p:pic>
      <p:sp>
        <p:nvSpPr>
          <p:cNvPr id="22" name="Rectangle 16">
            <a:extLst>
              <a:ext uri="{FF2B5EF4-FFF2-40B4-BE49-F238E27FC236}">
                <a16:creationId xmlns:a16="http://schemas.microsoft.com/office/drawing/2014/main" id="{D1AC2D08-6425-4D6F-A8B1-FD07CB17DC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800"/>
            <a:ext cx="12191999" cy="457198"/>
          </a:xfrm>
          <a:prstGeom prst="rect">
            <a:avLst/>
          </a:prstGeom>
          <a:gradFill>
            <a:gsLst>
              <a:gs pos="0">
                <a:schemeClr val="accent2"/>
              </a:gs>
              <a:gs pos="100000">
                <a:schemeClr val="accent6">
                  <a:lumMod val="75000"/>
                  <a:alpha val="9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8">
            <a:extLst>
              <a:ext uri="{FF2B5EF4-FFF2-40B4-BE49-F238E27FC236}">
                <a16:creationId xmlns:a16="http://schemas.microsoft.com/office/drawing/2014/main" id="{4D280848-1E61-4C01-BED9-37E50D49F1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798"/>
            <a:ext cx="4038603" cy="448831"/>
          </a:xfrm>
          <a:prstGeom prst="rect">
            <a:avLst/>
          </a:prstGeom>
          <a:gradFill>
            <a:gsLst>
              <a:gs pos="0">
                <a:schemeClr val="accent2">
                  <a:lumMod val="60000"/>
                  <a:lumOff val="40000"/>
                </a:schemeClr>
              </a:gs>
              <a:gs pos="99000">
                <a:schemeClr val="accent2">
                  <a:alpha val="71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logo&#10;&#10;Description automatically generated">
            <a:extLst>
              <a:ext uri="{FF2B5EF4-FFF2-40B4-BE49-F238E27FC236}">
                <a16:creationId xmlns:a16="http://schemas.microsoft.com/office/drawing/2014/main" id="{C3C9A3A6-4FA9-C844-9B2F-B6ADFD4A1D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214" y="243695"/>
            <a:ext cx="1080000" cy="1080000"/>
          </a:xfrm>
          <a:prstGeom prst="rect">
            <a:avLst/>
          </a:prstGeom>
        </p:spPr>
      </p:pic>
      <p:sp>
        <p:nvSpPr>
          <p:cNvPr id="11" name="Rectangle 10">
            <a:extLst>
              <a:ext uri="{FF2B5EF4-FFF2-40B4-BE49-F238E27FC236}">
                <a16:creationId xmlns:a16="http://schemas.microsoft.com/office/drawing/2014/main" id="{4EA48E6F-2522-0042-8D2B-C775CBC56FFA}"/>
              </a:ext>
            </a:extLst>
          </p:cNvPr>
          <p:cNvSpPr/>
          <p:nvPr/>
        </p:nvSpPr>
        <p:spPr>
          <a:xfrm>
            <a:off x="7139194" y="6517492"/>
            <a:ext cx="5015717" cy="261610"/>
          </a:xfrm>
          <a:prstGeom prst="rect">
            <a:avLst/>
          </a:prstGeom>
        </p:spPr>
        <p:txBody>
          <a:bodyPr wrap="square">
            <a:spAutoFit/>
          </a:bodyPr>
          <a:lstStyle/>
          <a:p>
            <a:pPr algn="r"/>
            <a:r>
              <a:rPr lang="en-HK" sz="1100" dirty="0">
                <a:solidFill>
                  <a:schemeClr val="bg1"/>
                </a:solidFill>
              </a:rPr>
              <a:t>Source from HKDI Fashion Archive</a:t>
            </a:r>
            <a:endParaRPr lang="en-HK" sz="1100" baseline="30000" dirty="0">
              <a:solidFill>
                <a:schemeClr val="bg1"/>
              </a:solidFill>
            </a:endParaRPr>
          </a:p>
        </p:txBody>
      </p:sp>
      <p:sp>
        <p:nvSpPr>
          <p:cNvPr id="12" name="Rectangle 11">
            <a:extLst>
              <a:ext uri="{FF2B5EF4-FFF2-40B4-BE49-F238E27FC236}">
                <a16:creationId xmlns:a16="http://schemas.microsoft.com/office/drawing/2014/main" id="{ED3849AC-C3E9-0645-B0B0-C21E269052B9}"/>
              </a:ext>
            </a:extLst>
          </p:cNvPr>
          <p:cNvSpPr/>
          <p:nvPr/>
        </p:nvSpPr>
        <p:spPr>
          <a:xfrm>
            <a:off x="165510" y="1306815"/>
            <a:ext cx="1239442" cy="276999"/>
          </a:xfrm>
          <a:prstGeom prst="rect">
            <a:avLst/>
          </a:prstGeom>
        </p:spPr>
        <p:txBody>
          <a:bodyPr wrap="none">
            <a:spAutoFit/>
          </a:bodyPr>
          <a:lstStyle/>
          <a:p>
            <a:r>
              <a:rPr lang="en-HK" sz="1200" b="1" i="1" dirty="0">
                <a:solidFill>
                  <a:schemeClr val="accent6"/>
                </a:solidFill>
                <a:latin typeface="+mj-lt"/>
              </a:rPr>
              <a:t>Scan to check:</a:t>
            </a:r>
            <a:endParaRPr lang="en-US" sz="1200" dirty="0">
              <a:solidFill>
                <a:schemeClr val="accent6"/>
              </a:solidFill>
              <a:latin typeface="+mj-lt"/>
            </a:endParaRPr>
          </a:p>
        </p:txBody>
      </p:sp>
      <p:sp>
        <p:nvSpPr>
          <p:cNvPr id="13" name="Rectangle 12">
            <a:extLst>
              <a:ext uri="{FF2B5EF4-FFF2-40B4-BE49-F238E27FC236}">
                <a16:creationId xmlns:a16="http://schemas.microsoft.com/office/drawing/2014/main" id="{CC4C91EF-B23B-9344-ABB4-765D49B50018}"/>
              </a:ext>
            </a:extLst>
          </p:cNvPr>
          <p:cNvSpPr/>
          <p:nvPr/>
        </p:nvSpPr>
        <p:spPr>
          <a:xfrm>
            <a:off x="165510" y="1524831"/>
            <a:ext cx="1245854" cy="261610"/>
          </a:xfrm>
          <a:prstGeom prst="rect">
            <a:avLst/>
          </a:prstGeom>
        </p:spPr>
        <p:txBody>
          <a:bodyPr wrap="none">
            <a:spAutoFit/>
          </a:bodyPr>
          <a:lstStyle/>
          <a:p>
            <a:r>
              <a:rPr lang="en-HK" sz="1100" b="1" dirty="0">
                <a:latin typeface="+mj-lt"/>
              </a:rPr>
              <a:t>Runway Photos</a:t>
            </a:r>
            <a:endParaRPr lang="en-US" sz="1100" b="1" dirty="0">
              <a:latin typeface="+mj-lt"/>
            </a:endParaRPr>
          </a:p>
        </p:txBody>
      </p:sp>
    </p:spTree>
    <p:extLst>
      <p:ext uri="{BB962C8B-B14F-4D97-AF65-F5344CB8AC3E}">
        <p14:creationId xmlns:p14="http://schemas.microsoft.com/office/powerpoint/2010/main" val="3380199459"/>
      </p:ext>
    </p:extLst>
  </p:cSld>
  <p:clrMapOvr>
    <a:masterClrMapping/>
  </p:clrMapOvr>
</p:sld>
</file>

<file path=ppt/theme/theme1.xml><?xml version="1.0" encoding="utf-8"?>
<a:theme xmlns:a="http://schemas.openxmlformats.org/drawingml/2006/main" name="GradientRise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603</Words>
  <Application>Microsoft Office PowerPoint</Application>
  <PresentationFormat>寬螢幕</PresentationFormat>
  <Paragraphs>70</Paragraphs>
  <Slides>17</Slides>
  <Notes>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17</vt:i4>
      </vt:variant>
    </vt:vector>
  </HeadingPairs>
  <TitlesOfParts>
    <vt:vector size="24" baseType="lpstr">
      <vt:lpstr>Avenir Next LT Pro</vt:lpstr>
      <vt:lpstr>Avenir Next LT Pro Light</vt:lpstr>
      <vt:lpstr>新細明體</vt:lpstr>
      <vt:lpstr>Arial</vt:lpstr>
      <vt:lpstr>Calibri</vt:lpstr>
      <vt:lpstr>Times New Roman</vt:lpstr>
      <vt:lpstr>GradientRiseVTI</vt:lpstr>
      <vt:lpstr>Basic  design  elements</vt:lpstr>
      <vt:lpstr>Introduction</vt:lpstr>
      <vt:lpstr>01.  lines</vt:lpstr>
      <vt:lpstr>Lines:  Structural method</vt:lpstr>
      <vt:lpstr>LINEs: Decorative method </vt:lpstr>
      <vt:lpstr>02. SHAPE</vt:lpstr>
      <vt:lpstr>shape </vt:lpstr>
      <vt:lpstr>03. form</vt:lpstr>
      <vt:lpstr>PowerPoint 簡報</vt:lpstr>
      <vt:lpstr>04. texture</vt:lpstr>
      <vt:lpstr>05. Colour</vt:lpstr>
      <vt:lpstr>Warm  colour palette</vt:lpstr>
      <vt:lpstr>cool  colour palette</vt:lpstr>
      <vt:lpstr>neutral  colour palette</vt:lpstr>
      <vt:lpstr>System for Communicating colour globally</vt:lpstr>
      <vt:lpstr>PowerPoint 簡報</vt:lpstr>
      <vt:lpstr>chapter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design  elements</dc:title>
  <dc:creator>HO HO TAK</dc:creator>
  <cp:lastModifiedBy>POON, Suk-mei Cindy</cp:lastModifiedBy>
  <cp:revision>30</cp:revision>
  <dcterms:created xsi:type="dcterms:W3CDTF">2020-08-20T02:38:21Z</dcterms:created>
  <dcterms:modified xsi:type="dcterms:W3CDTF">2021-02-19T09:05:42Z</dcterms:modified>
</cp:coreProperties>
</file>