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2"/>
  </p:notesMasterIdLst>
  <p:sldIdLst>
    <p:sldId id="294" r:id="rId2"/>
    <p:sldId id="257" r:id="rId3"/>
    <p:sldId id="263" r:id="rId4"/>
    <p:sldId id="312" r:id="rId5"/>
    <p:sldId id="333" r:id="rId6"/>
    <p:sldId id="314" r:id="rId7"/>
    <p:sldId id="315" r:id="rId8"/>
    <p:sldId id="317" r:id="rId9"/>
    <p:sldId id="332" r:id="rId10"/>
    <p:sldId id="3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1"/>
    <p:restoredTop sz="94426"/>
  </p:normalViewPr>
  <p:slideViewPr>
    <p:cSldViewPr snapToGrid="0" snapToObjects="1">
      <p:cViewPr varScale="1">
        <p:scale>
          <a:sx n="76" d="100"/>
          <a:sy n="76" d="100"/>
        </p:scale>
        <p:origin x="57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9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341" y="2224846"/>
            <a:ext cx="6498525" cy="310252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400" spc="750" dirty="0">
                <a:solidFill>
                  <a:schemeClr val="bg1"/>
                </a:solidFill>
              </a:rPr>
              <a:t>Basic </a:t>
            </a:r>
            <a:br>
              <a:rPr lang="en-US" sz="4400" spc="750" dirty="0">
                <a:solidFill>
                  <a:schemeClr val="bg1"/>
                </a:solidFill>
              </a:rPr>
            </a:br>
            <a:r>
              <a:rPr lang="en-US" sz="4400" spc="750" dirty="0">
                <a:solidFill>
                  <a:schemeClr val="bg1"/>
                </a:solidFill>
              </a:rPr>
              <a:t>design </a:t>
            </a:r>
            <a:br>
              <a:rPr lang="en-US" sz="4400" spc="750" dirty="0">
                <a:solidFill>
                  <a:schemeClr val="bg1"/>
                </a:solidFill>
              </a:rPr>
            </a:br>
            <a:r>
              <a:rPr lang="en-US" sz="4400" spc="750" dirty="0">
                <a:solidFill>
                  <a:schemeClr val="bg1"/>
                </a:solidFill>
              </a:rPr>
              <a:t>principles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4538337" y="1028699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spc="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Chapter 2</a:t>
            </a: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B6929-6451-4950-B112-1C7D8D41D1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F5A9-B9BA-974A-B88F-67F64974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1476768"/>
            <a:ext cx="9448800" cy="743064"/>
          </a:xfrm>
        </p:spPr>
        <p:txBody>
          <a:bodyPr anchor="ctr">
            <a:normAutofit/>
          </a:bodyPr>
          <a:lstStyle/>
          <a:p>
            <a:r>
              <a:rPr lang="en-HK" dirty="0" smtClean="0"/>
              <a:t>Applying Emphasis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3F9B1-2700-1F42-9FCB-8EF05C400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525941"/>
            <a:ext cx="9448800" cy="193223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HK" sz="1600" dirty="0"/>
              <a:t>There are several approaches to </a:t>
            </a:r>
            <a:r>
              <a:rPr lang="en-HK" sz="1600" dirty="0" smtClean="0"/>
              <a:t>apply emphasis </a:t>
            </a:r>
            <a:r>
              <a:rPr lang="en-HK" sz="1600" dirty="0"/>
              <a:t>on a design:</a:t>
            </a:r>
          </a:p>
          <a:p>
            <a:pPr>
              <a:lnSpc>
                <a:spcPct val="110000"/>
              </a:lnSpc>
            </a:pPr>
            <a:r>
              <a:rPr lang="en-HK" sz="1600" b="1" dirty="0"/>
              <a:t>Isolation</a:t>
            </a:r>
          </a:p>
          <a:p>
            <a:pPr>
              <a:lnSpc>
                <a:spcPct val="110000"/>
              </a:lnSpc>
            </a:pPr>
            <a:r>
              <a:rPr lang="en-HK" sz="1600" b="1" dirty="0"/>
              <a:t>Contrast</a:t>
            </a:r>
          </a:p>
          <a:p>
            <a:pPr>
              <a:lnSpc>
                <a:spcPct val="110000"/>
              </a:lnSpc>
            </a:pPr>
            <a:r>
              <a:rPr lang="en-HK" sz="1600" b="1" dirty="0"/>
              <a:t>Repetition</a:t>
            </a:r>
          </a:p>
          <a:p>
            <a:pPr>
              <a:lnSpc>
                <a:spcPct val="110000"/>
              </a:lnSpc>
            </a:pPr>
            <a:r>
              <a:rPr lang="en-HK" sz="1600" b="1" dirty="0"/>
              <a:t>Radiation</a:t>
            </a:r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42B20E-25C0-4D14-9039-1F9666FF0D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15CC24-42EA-4F09-BCCB-75CE4841C7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89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anchor="t">
            <a:normAutofit/>
          </a:bodyPr>
          <a:lstStyle/>
          <a:p>
            <a:r>
              <a:rPr lang="en-US" sz="2800" dirty="0"/>
              <a:t>Introduction</a:t>
            </a:r>
          </a:p>
        </p:txBody>
      </p:sp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B41EC15D-3739-6E45-A2BD-3E46AA801F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83953"/>
            <a:ext cx="5638800" cy="14659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HK" sz="1300" dirty="0"/>
              <a:t>Every garment is uniquely designed </a:t>
            </a:r>
            <a:r>
              <a:rPr lang="en-HK" sz="1300" b="1" dirty="0"/>
              <a:t>keeping the wearer in mind</a:t>
            </a:r>
            <a:r>
              <a:rPr lang="en-HK" sz="1300" dirty="0"/>
              <a:t>. </a:t>
            </a:r>
          </a:p>
          <a:p>
            <a:pPr>
              <a:lnSpc>
                <a:spcPct val="110000"/>
              </a:lnSpc>
            </a:pPr>
            <a:r>
              <a:rPr lang="en-HK" sz="1300" dirty="0" smtClean="0"/>
              <a:t>The </a:t>
            </a:r>
            <a:r>
              <a:rPr lang="en-HK" sz="1300" dirty="0"/>
              <a:t>principles of fashion design include </a:t>
            </a:r>
            <a:r>
              <a:rPr lang="en-HK" sz="1300" b="1" dirty="0"/>
              <a:t>unity</a:t>
            </a:r>
            <a:r>
              <a:rPr lang="en-HK" sz="1300" dirty="0"/>
              <a:t>, </a:t>
            </a:r>
            <a:r>
              <a:rPr lang="en-HK" sz="1300" b="1" dirty="0"/>
              <a:t>balance</a:t>
            </a:r>
            <a:r>
              <a:rPr lang="en-HK" sz="1300" dirty="0"/>
              <a:t>, </a:t>
            </a:r>
            <a:r>
              <a:rPr lang="en-HK" sz="1300" b="1" dirty="0"/>
              <a:t>proportion</a:t>
            </a:r>
            <a:r>
              <a:rPr lang="en-HK" sz="1300" dirty="0"/>
              <a:t>, </a:t>
            </a:r>
            <a:r>
              <a:rPr lang="en-HK" sz="1300" b="1" dirty="0"/>
              <a:t>emphasis</a:t>
            </a:r>
            <a:r>
              <a:rPr lang="en-HK" sz="1300" dirty="0"/>
              <a:t>, and </a:t>
            </a:r>
            <a:r>
              <a:rPr lang="en-HK" sz="1300" b="1" dirty="0"/>
              <a:t>rhythm</a:t>
            </a:r>
            <a:r>
              <a:rPr lang="en-HK" sz="1300" dirty="0"/>
              <a:t>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F6D4C-5F97-D242-B413-914E8D8CA6FA}"/>
              </a:ext>
            </a:extLst>
          </p:cNvPr>
          <p:cNvSpPr/>
          <p:nvPr/>
        </p:nvSpPr>
        <p:spPr>
          <a:xfrm>
            <a:off x="32649" y="3986859"/>
            <a:ext cx="27366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HK" sz="1000" i="1" dirty="0">
                <a:solidFill>
                  <a:srgbClr val="FFFFFF"/>
                </a:solidFill>
              </a:rPr>
              <a:t>Photo(s) is/are owned and provided by HKDI</a:t>
            </a:r>
            <a:endParaRPr lang="en-HK" sz="1000" i="1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177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32" y="286601"/>
            <a:ext cx="5929422" cy="1852976"/>
          </a:xfrm>
        </p:spPr>
        <p:txBody>
          <a:bodyPr>
            <a:normAutofit/>
          </a:bodyPr>
          <a:lstStyle/>
          <a:p>
            <a:r>
              <a:rPr lang="en-HK" sz="4000" dirty="0">
                <a:solidFill>
                  <a:schemeClr val="accent2"/>
                </a:solidFill>
              </a:rPr>
              <a:t>01. </a:t>
            </a:r>
            <a:r>
              <a:rPr lang="en-HK" sz="4000" dirty="0"/>
              <a:t/>
            </a:r>
            <a:br>
              <a:rPr lang="en-HK" sz="4000" dirty="0"/>
            </a:br>
            <a:r>
              <a:rPr lang="en-HK" sz="3200" dirty="0"/>
              <a:t>balance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DE8E-AD77-B74F-BCB2-18CEF124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32" y="2621381"/>
            <a:ext cx="6812292" cy="33222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HK" sz="1600" dirty="0"/>
              <a:t>Sense of </a:t>
            </a:r>
            <a:r>
              <a:rPr lang="en-HK" sz="1600" b="1" dirty="0"/>
              <a:t>evenly distributed weight</a:t>
            </a:r>
            <a:r>
              <a:rPr lang="en-HK" sz="1600" dirty="0"/>
              <a:t>, resulting in the overall feeling of </a:t>
            </a:r>
            <a:r>
              <a:rPr lang="en-HK" sz="1600" b="1" dirty="0"/>
              <a:t>stability</a:t>
            </a:r>
            <a:r>
              <a:rPr lang="en-HK" sz="1600" dirty="0"/>
              <a:t>.</a:t>
            </a:r>
          </a:p>
          <a:p>
            <a:pPr>
              <a:lnSpc>
                <a:spcPct val="110000"/>
              </a:lnSpc>
            </a:pPr>
            <a:r>
              <a:rPr lang="en-HK" sz="1600" dirty="0"/>
              <a:t>Weight is perceived </a:t>
            </a:r>
            <a:r>
              <a:rPr lang="en-HK" sz="1600" b="1" dirty="0"/>
              <a:t>visually:</a:t>
            </a:r>
            <a:endParaRPr lang="en-HK" sz="1600" dirty="0"/>
          </a:p>
          <a:p>
            <a:pPr lvl="1">
              <a:lnSpc>
                <a:spcPct val="110000"/>
              </a:lnSpc>
              <a:buFont typeface="Wingdings" pitchFamily="2" charset="2"/>
              <a:buChar char="q"/>
            </a:pPr>
            <a:r>
              <a:rPr lang="en-HK" sz="1600" dirty="0"/>
              <a:t>Darkness of a value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q"/>
            </a:pPr>
            <a:r>
              <a:rPr lang="en-HK" sz="1600" dirty="0"/>
              <a:t>Depth of a texture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q"/>
            </a:pPr>
            <a:r>
              <a:rPr lang="en-HK" sz="1600" dirty="0"/>
              <a:t>Size &amp; placement of a shape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q"/>
            </a:pPr>
            <a:r>
              <a:rPr lang="en-HK" sz="1600" dirty="0"/>
              <a:t>Orientation or width of a line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q"/>
            </a:pPr>
            <a:r>
              <a:rPr lang="en-HK" sz="1600" dirty="0"/>
              <a:t>Brightness of a </a:t>
            </a:r>
            <a:r>
              <a:rPr lang="en-HK" sz="1600" dirty="0" smtClean="0"/>
              <a:t>colour</a:t>
            </a:r>
            <a:endParaRPr lang="en-HK" sz="1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85CA575C-7492-7D4E-ADD0-9D2CB53799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3D54CC-63F0-574F-A7C6-AA27B69BD690}"/>
              </a:ext>
            </a:extLst>
          </p:cNvPr>
          <p:cNvSpPr/>
          <p:nvPr/>
        </p:nvSpPr>
        <p:spPr>
          <a:xfrm>
            <a:off x="136633" y="650607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000" dirty="0">
                <a:solidFill>
                  <a:schemeClr val="bg1"/>
                </a:solidFill>
              </a:rPr>
              <a:t>Collection by LEUNG Mei </a:t>
            </a:r>
            <a:r>
              <a:rPr lang="en-HK" sz="1000" dirty="0" err="1">
                <a:solidFill>
                  <a:schemeClr val="bg1"/>
                </a:solidFill>
              </a:rPr>
              <a:t>Wa</a:t>
            </a:r>
            <a:r>
              <a:rPr lang="en-HK" sz="1000" dirty="0">
                <a:solidFill>
                  <a:schemeClr val="bg1"/>
                </a:solidFill>
              </a:rPr>
              <a:t>, year 2 student of HD in Fashion Design in Hong Kong Design Institute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091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7FB4-FAB8-4548-AC25-24D45B3F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82" y="1479902"/>
            <a:ext cx="4567629" cy="1233488"/>
          </a:xfrm>
        </p:spPr>
        <p:txBody>
          <a:bodyPr/>
          <a:lstStyle/>
          <a:p>
            <a:r>
              <a:rPr lang="en-HK" dirty="0"/>
              <a:t>Horizontal </a:t>
            </a:r>
            <a:br>
              <a:rPr lang="en-HK" dirty="0"/>
            </a:br>
            <a:r>
              <a:rPr lang="en-HK" dirty="0"/>
              <a:t>Balance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EDE1-F9E6-2C45-AA20-C707351E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81" y="3108673"/>
            <a:ext cx="6557719" cy="1080722"/>
          </a:xfrm>
        </p:spPr>
        <p:txBody>
          <a:bodyPr>
            <a:noAutofit/>
          </a:bodyPr>
          <a:lstStyle/>
          <a:p>
            <a:r>
              <a:rPr lang="en-HK" sz="1600" b="1" dirty="0"/>
              <a:t>Formal balance:</a:t>
            </a:r>
            <a:r>
              <a:rPr lang="en-HK" sz="1600" dirty="0"/>
              <a:t> when each element on one side of the line has a counterpart on the other.</a:t>
            </a:r>
          </a:p>
          <a:p>
            <a:r>
              <a:rPr lang="en-HK" sz="1600" b="1" dirty="0"/>
              <a:t>Informal balance:</a:t>
            </a:r>
            <a:r>
              <a:rPr lang="en-HK" sz="1600" dirty="0"/>
              <a:t> when the elements on either side achieve equality in weight but with variety in line, shape, texture and colours.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93D2F-1D68-1C4C-A160-F5EE3E2F47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99" y="347749"/>
            <a:ext cx="1548954" cy="5521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94B9FE-2F12-9546-ACC2-168DF72870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763" y="369991"/>
            <a:ext cx="1548955" cy="5521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99D44F-6B2B-BC41-AC46-DF9E41F3374F}"/>
              </a:ext>
            </a:extLst>
          </p:cNvPr>
          <p:cNvSpPr/>
          <p:nvPr/>
        </p:nvSpPr>
        <p:spPr>
          <a:xfrm>
            <a:off x="712335" y="5891839"/>
            <a:ext cx="1418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400" b="1" i="1" dirty="0"/>
              <a:t>Formal balance</a:t>
            </a:r>
            <a:endParaRPr lang="en-US" sz="14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E6FF0-B4C7-0F4B-99C1-557933660866}"/>
              </a:ext>
            </a:extLst>
          </p:cNvPr>
          <p:cNvSpPr/>
          <p:nvPr/>
        </p:nvSpPr>
        <p:spPr>
          <a:xfrm>
            <a:off x="2647013" y="5891839"/>
            <a:ext cx="1529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400" b="1" i="1" dirty="0"/>
              <a:t>Informal balance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5104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CBB598-5604-9D4A-8BC5-CEBD46759BC0}"/>
              </a:ext>
            </a:extLst>
          </p:cNvPr>
          <p:cNvSpPr txBox="1">
            <a:spLocks/>
          </p:cNvSpPr>
          <p:nvPr/>
        </p:nvSpPr>
        <p:spPr>
          <a:xfrm>
            <a:off x="4931620" y="1765824"/>
            <a:ext cx="10240903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dirty="0"/>
              <a:t>Vertical </a:t>
            </a:r>
          </a:p>
          <a:p>
            <a:r>
              <a:rPr lang="en-HK" dirty="0"/>
              <a:t>Balance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4CE101-0F75-1849-A044-BB26BDF668B4}"/>
              </a:ext>
            </a:extLst>
          </p:cNvPr>
          <p:cNvSpPr txBox="1">
            <a:spLocks/>
          </p:cNvSpPr>
          <p:nvPr/>
        </p:nvSpPr>
        <p:spPr>
          <a:xfrm>
            <a:off x="4931620" y="3429000"/>
            <a:ext cx="6021044" cy="5231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sz="1600" b="1" dirty="0"/>
              <a:t>Vertical balance: </a:t>
            </a:r>
            <a:r>
              <a:rPr lang="en-HK" sz="1600" dirty="0"/>
              <a:t>the top of the garment balance the bottom.</a:t>
            </a:r>
          </a:p>
          <a:p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6620F3-712D-1843-AC0D-DA6C2FCDE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97" y="439620"/>
            <a:ext cx="33274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6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D7046-E3CE-964E-A535-B621F5511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319" y="906842"/>
            <a:ext cx="3466070" cy="1727643"/>
          </a:xfrm>
        </p:spPr>
        <p:txBody>
          <a:bodyPr anchor="b">
            <a:normAutofit/>
          </a:bodyPr>
          <a:lstStyle/>
          <a:p>
            <a:r>
              <a:rPr lang="en-HK" sz="3200" dirty="0"/>
              <a:t>Symmetry</a:t>
            </a:r>
            <a:endParaRPr lang="en-US" sz="3200" dirty="0"/>
          </a:p>
        </p:txBody>
      </p:sp>
      <p:pic>
        <p:nvPicPr>
          <p:cNvPr id="5" name="Picture 4" descr="A person sitting in a chair&#10;&#10;Description automatically generated">
            <a:extLst>
              <a:ext uri="{FF2B5EF4-FFF2-40B4-BE49-F238E27FC236}">
                <a16:creationId xmlns:a16="http://schemas.microsoft.com/office/drawing/2014/main" id="{8964AACE-8D81-FF49-A108-1ECF9F41C9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ACBA-9E39-C442-961D-6D095A87C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6735" y="2980190"/>
            <a:ext cx="3299254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400" dirty="0" smtClean="0"/>
              <a:t>Aa </a:t>
            </a:r>
            <a:r>
              <a:rPr lang="en-HK" sz="1400" b="1" dirty="0"/>
              <a:t>strict adherence</a:t>
            </a:r>
            <a:r>
              <a:rPr lang="en-HK" sz="1400" dirty="0"/>
              <a:t> to the elements on either side of the median line such as </a:t>
            </a:r>
            <a:r>
              <a:rPr lang="en-HK" sz="1400" b="1" dirty="0"/>
              <a:t>shape, size, line, value, texture, colour</a:t>
            </a:r>
            <a:r>
              <a:rPr lang="en-HK" sz="1400" dirty="0"/>
              <a:t> and </a:t>
            </a:r>
            <a:r>
              <a:rPr lang="en-HK" sz="1400" b="1" dirty="0"/>
              <a:t>arrangement</a:t>
            </a:r>
            <a:r>
              <a:rPr lang="en-HK" sz="1400" dirty="0"/>
              <a:t>.</a:t>
            </a:r>
          </a:p>
          <a:p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82A02E-F859-9D49-B214-EC0BE2D2F595}"/>
              </a:ext>
            </a:extLst>
          </p:cNvPr>
          <p:cNvSpPr/>
          <p:nvPr/>
        </p:nvSpPr>
        <p:spPr>
          <a:xfrm>
            <a:off x="126123" y="650607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000" dirty="0">
                <a:solidFill>
                  <a:schemeClr val="bg1"/>
                </a:solidFill>
              </a:rPr>
              <a:t>Collection by LEE Oi Ying, year 2 student of HD in Fashion Design in Hong Kong Design Institute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466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78">
            <a:extLst>
              <a:ext uri="{FF2B5EF4-FFF2-40B4-BE49-F238E27FC236}">
                <a16:creationId xmlns:a16="http://schemas.microsoft.com/office/drawing/2014/main" id="{A6D22B2C-AD4A-4EBE-9AA9-F14DB8076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0AF31-4D9E-AD4C-8E99-6B0CF476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" y="2270909"/>
            <a:ext cx="2977978" cy="1574117"/>
          </a:xfrm>
        </p:spPr>
        <p:txBody>
          <a:bodyPr anchor="b">
            <a:normAutofit/>
          </a:bodyPr>
          <a:lstStyle/>
          <a:p>
            <a:r>
              <a:rPr lang="en-HK" sz="2400" dirty="0"/>
              <a:t>Asymmetry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388D9-D963-EA46-8046-F19C2E8BD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09" y="4096265"/>
            <a:ext cx="3184255" cy="2020330"/>
          </a:xfrm>
        </p:spPr>
        <p:txBody>
          <a:bodyPr>
            <a:normAutofit/>
          </a:bodyPr>
          <a:lstStyle/>
          <a:p>
            <a:r>
              <a:rPr lang="en-HK" sz="1600" b="1" dirty="0" smtClean="0"/>
              <a:t>Different </a:t>
            </a:r>
            <a:r>
              <a:rPr lang="en-HK" sz="1600" b="1" dirty="0"/>
              <a:t>on either side of the median</a:t>
            </a:r>
            <a:r>
              <a:rPr lang="en-HK" sz="1600" dirty="0"/>
              <a:t>.</a:t>
            </a:r>
          </a:p>
          <a:p>
            <a:r>
              <a:rPr lang="en-HK" sz="1600" dirty="0"/>
              <a:t>The result offers the potential for real </a:t>
            </a:r>
            <a:r>
              <a:rPr lang="en-HK" sz="1600" b="1" dirty="0"/>
              <a:t>surprise</a:t>
            </a:r>
            <a:r>
              <a:rPr lang="en-HK" sz="1600" dirty="0"/>
              <a:t>, more </a:t>
            </a:r>
            <a:r>
              <a:rPr lang="en-HK" sz="1600" b="1" dirty="0"/>
              <a:t>lively</a:t>
            </a:r>
            <a:r>
              <a:rPr lang="en-HK" sz="1600" dirty="0"/>
              <a:t>, </a:t>
            </a:r>
            <a:r>
              <a:rPr lang="en-HK" sz="1600" b="1" dirty="0"/>
              <a:t>dramatic</a:t>
            </a:r>
            <a:r>
              <a:rPr lang="en-HK" sz="1600" dirty="0"/>
              <a:t>, </a:t>
            </a:r>
            <a:r>
              <a:rPr lang="en-HK" sz="1600" b="1" dirty="0"/>
              <a:t>casual</a:t>
            </a:r>
            <a:r>
              <a:rPr lang="en-HK" sz="1600" dirty="0"/>
              <a:t> or </a:t>
            </a:r>
            <a:r>
              <a:rPr lang="en-HK" sz="1600" b="1" dirty="0"/>
              <a:t>complex effects</a:t>
            </a:r>
            <a:r>
              <a:rPr lang="en-HK" sz="1600" dirty="0"/>
              <a:t>.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Picture 5" descr="A person wearing a dress&#10;&#10;Description automatically generated">
            <a:extLst>
              <a:ext uri="{FF2B5EF4-FFF2-40B4-BE49-F238E27FC236}">
                <a16:creationId xmlns:a16="http://schemas.microsoft.com/office/drawing/2014/main" id="{7247AA25-EB40-3B41-9F75-98639DE9C4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3707959" y="-2"/>
            <a:ext cx="4242020" cy="6470194"/>
          </a:xfrm>
          <a:prstGeom prst="rect">
            <a:avLst/>
          </a:prstGeom>
        </p:spPr>
      </p:pic>
      <p:pic>
        <p:nvPicPr>
          <p:cNvPr id="8" name="Picture 7" descr="A person wearing a dress&#10;&#10;Description automatically generated">
            <a:extLst>
              <a:ext uri="{FF2B5EF4-FFF2-40B4-BE49-F238E27FC236}">
                <a16:creationId xmlns:a16="http://schemas.microsoft.com/office/drawing/2014/main" id="{853AF2CF-1268-6743-91B0-F095EC4E32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949980" y="-1"/>
            <a:ext cx="4242020" cy="6470194"/>
          </a:xfrm>
          <a:prstGeom prst="rect">
            <a:avLst/>
          </a:prstGeom>
        </p:spPr>
      </p:pic>
      <p:sp>
        <p:nvSpPr>
          <p:cNvPr id="141" name="Rectangle 80">
            <a:extLst>
              <a:ext uri="{FF2B5EF4-FFF2-40B4-BE49-F238E27FC236}">
                <a16:creationId xmlns:a16="http://schemas.microsoft.com/office/drawing/2014/main" id="{D1AC2D08-6425-4D6F-A8B1-FD07CB17DC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82">
            <a:extLst>
              <a:ext uri="{FF2B5EF4-FFF2-40B4-BE49-F238E27FC236}">
                <a16:creationId xmlns:a16="http://schemas.microsoft.com/office/drawing/2014/main" id="{4D280848-1E61-4C01-BED9-37E50D49F1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>
                  <a:alpha val="71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B01E4F-B66E-CE4D-9C4A-CE73887AD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C85644-AB35-A64E-8BD4-6CA2DB71AAA1}"/>
              </a:ext>
            </a:extLst>
          </p:cNvPr>
          <p:cNvSpPr/>
          <p:nvPr/>
        </p:nvSpPr>
        <p:spPr>
          <a:xfrm>
            <a:off x="6064468" y="650607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HK" sz="1000" dirty="0">
                <a:solidFill>
                  <a:schemeClr val="bg1"/>
                </a:solidFill>
              </a:rPr>
              <a:t>Collection by TSANG </a:t>
            </a:r>
            <a:r>
              <a:rPr lang="en-HK" sz="1000" dirty="0" err="1">
                <a:solidFill>
                  <a:schemeClr val="bg1"/>
                </a:solidFill>
              </a:rPr>
              <a:t>Pui</a:t>
            </a:r>
            <a:r>
              <a:rPr lang="en-HK" sz="1000" dirty="0">
                <a:solidFill>
                  <a:schemeClr val="bg1"/>
                </a:solidFill>
              </a:rPr>
              <a:t> Yan, year 2 student of HD in Fashion Design in Hong Kong Design Institute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118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4000" dirty="0">
                <a:solidFill>
                  <a:schemeClr val="accent2"/>
                </a:solidFill>
              </a:rPr>
              <a:t>02. 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en-HK" sz="2800" dirty="0"/>
              <a:t>Emphasis</a:t>
            </a:r>
            <a:endParaRPr lang="en-US" sz="2800" dirty="0"/>
          </a:p>
        </p:txBody>
      </p:sp>
      <p:pic>
        <p:nvPicPr>
          <p:cNvPr id="6" name="Picture 5" descr="A person wearing a costume&#10;&#10;Description automatically generated">
            <a:extLst>
              <a:ext uri="{FF2B5EF4-FFF2-40B4-BE49-F238E27FC236}">
                <a16:creationId xmlns:a16="http://schemas.microsoft.com/office/drawing/2014/main" id="{41C1B551-16C1-4047-B8AE-D55A22E83A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DE8E-AD77-B74F-BCB2-18CEF124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600" b="1" dirty="0" smtClean="0"/>
              <a:t>o </a:t>
            </a:r>
            <a:r>
              <a:rPr lang="en-HK" sz="1600" b="1" dirty="0"/>
              <a:t>direct the viewer’s eye to the </a:t>
            </a:r>
            <a:r>
              <a:rPr lang="en-HK" sz="1600" b="1" dirty="0" smtClean="0"/>
              <a:t>focus of the garment </a:t>
            </a:r>
            <a:r>
              <a:rPr lang="en-HK" sz="1600" dirty="0" smtClean="0"/>
              <a:t>and then  throughout the entire design</a:t>
            </a:r>
            <a:r>
              <a:rPr lang="en-US" altLang="zh-TW" sz="1600" dirty="0" smtClean="0"/>
              <a:t>.</a:t>
            </a:r>
            <a:endParaRPr lang="en-HK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A4A3BF-971E-4444-9E5C-AF634B1680C8}"/>
              </a:ext>
            </a:extLst>
          </p:cNvPr>
          <p:cNvSpPr/>
          <p:nvPr/>
        </p:nvSpPr>
        <p:spPr>
          <a:xfrm>
            <a:off x="115613" y="650607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000" dirty="0">
                <a:solidFill>
                  <a:schemeClr val="bg1"/>
                </a:solidFill>
              </a:rPr>
              <a:t>Collection by YIP Chun </a:t>
            </a:r>
            <a:r>
              <a:rPr lang="en-HK" sz="1000" dirty="0" err="1">
                <a:solidFill>
                  <a:schemeClr val="bg1"/>
                </a:solidFill>
              </a:rPr>
              <a:t>Wa</a:t>
            </a:r>
            <a:r>
              <a:rPr lang="en-HK" sz="1000" dirty="0">
                <a:solidFill>
                  <a:schemeClr val="bg1"/>
                </a:solidFill>
              </a:rPr>
              <a:t>, year 2 student of HD in Fashion Design in Hong Kong Design Institute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967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purple shirt&#10;&#10;Description automatically generated">
            <a:extLst>
              <a:ext uri="{FF2B5EF4-FFF2-40B4-BE49-F238E27FC236}">
                <a16:creationId xmlns:a16="http://schemas.microsoft.com/office/drawing/2014/main" id="{CE989E48-2F4A-1248-B828-718EFC1EAF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41F98-7969-164A-A95C-E477EF2F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0753" y="2308127"/>
            <a:ext cx="3305791" cy="34281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HK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Emphasis is what the designer </a:t>
            </a:r>
            <a:r>
              <a:rPr lang="en-HK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wants the viewer to see</a:t>
            </a:r>
            <a:endParaRPr lang="en-HK" sz="1600" dirty="0"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HK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It’s the </a:t>
            </a:r>
            <a:r>
              <a:rPr lang="en-HK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centre </a:t>
            </a:r>
            <a:r>
              <a:rPr lang="en-HK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of attention </a:t>
            </a:r>
            <a:r>
              <a:rPr lang="en-HK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or the area of great visual importance.</a:t>
            </a:r>
            <a:endParaRPr lang="en-HK" sz="1600" dirty="0"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HK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Point of initial contact </a:t>
            </a:r>
            <a:r>
              <a:rPr lang="en-HK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on the design.</a:t>
            </a:r>
            <a:endParaRPr lang="en-HK" sz="1600" dirty="0">
              <a:ea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212953-BC81-8E48-98FE-D7F03DCFA277}"/>
              </a:ext>
            </a:extLst>
          </p:cNvPr>
          <p:cNvSpPr/>
          <p:nvPr/>
        </p:nvSpPr>
        <p:spPr>
          <a:xfrm>
            <a:off x="115613" y="650607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000" dirty="0">
                <a:solidFill>
                  <a:schemeClr val="bg1"/>
                </a:solidFill>
              </a:rPr>
              <a:t>Collection by YIP Chun </a:t>
            </a:r>
            <a:r>
              <a:rPr lang="en-HK" sz="1000" dirty="0" err="1">
                <a:solidFill>
                  <a:schemeClr val="bg1"/>
                </a:solidFill>
              </a:rPr>
              <a:t>Wa</a:t>
            </a:r>
            <a:r>
              <a:rPr lang="en-HK" sz="1000" dirty="0">
                <a:solidFill>
                  <a:schemeClr val="bg1"/>
                </a:solidFill>
              </a:rPr>
              <a:t>, year 2 student of HD in Fashion Design in Hong Kong Design Institute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998234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382</Words>
  <Application>Microsoft Office PowerPoint</Application>
  <PresentationFormat>寬螢幕</PresentationFormat>
  <Paragraphs>46</Paragraphs>
  <Slides>10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Avenir Next LT Pro</vt:lpstr>
      <vt:lpstr>Avenir Next LT Pro Light</vt:lpstr>
      <vt:lpstr>Arial</vt:lpstr>
      <vt:lpstr>Calibri</vt:lpstr>
      <vt:lpstr>Times New Roman</vt:lpstr>
      <vt:lpstr>Wingdings</vt:lpstr>
      <vt:lpstr>GradientRiseVTI</vt:lpstr>
      <vt:lpstr>Basic  design  principles</vt:lpstr>
      <vt:lpstr>Introduction</vt:lpstr>
      <vt:lpstr>01.  balance</vt:lpstr>
      <vt:lpstr>Horizontal  Balance</vt:lpstr>
      <vt:lpstr>PowerPoint 簡報</vt:lpstr>
      <vt:lpstr>Symmetry</vt:lpstr>
      <vt:lpstr>Asymmetry</vt:lpstr>
      <vt:lpstr>02.  Emphasis</vt:lpstr>
      <vt:lpstr>PowerPoint 簡報</vt:lpstr>
      <vt:lpstr>Applying Emphasis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 design  principles</dc:title>
  <dc:creator>HO HO TAK</dc:creator>
  <cp:lastModifiedBy>POON, Suk-mei Cindy</cp:lastModifiedBy>
  <cp:revision>19</cp:revision>
  <dcterms:created xsi:type="dcterms:W3CDTF">2020-10-22T06:06:06Z</dcterms:created>
  <dcterms:modified xsi:type="dcterms:W3CDTF">2021-02-22T06:31:28Z</dcterms:modified>
</cp:coreProperties>
</file>