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1"/>
  </p:sldMasterIdLst>
  <p:notesMasterIdLst>
    <p:notesMasterId r:id="rId13"/>
  </p:notesMasterIdLst>
  <p:sldIdLst>
    <p:sldId id="294" r:id="rId2"/>
    <p:sldId id="318" r:id="rId3"/>
    <p:sldId id="319" r:id="rId4"/>
    <p:sldId id="320" r:id="rId5"/>
    <p:sldId id="323" r:id="rId6"/>
    <p:sldId id="322" r:id="rId7"/>
    <p:sldId id="325" r:id="rId8"/>
    <p:sldId id="326" r:id="rId9"/>
    <p:sldId id="329" r:id="rId10"/>
    <p:sldId id="330" r:id="rId11"/>
    <p:sldId id="33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711"/>
    <p:restoredTop sz="94426"/>
  </p:normalViewPr>
  <p:slideViewPr>
    <p:cSldViewPr snapToGrid="0" snapToObjects="1">
      <p:cViewPr varScale="1">
        <p:scale>
          <a:sx n="76" d="100"/>
          <a:sy n="76" d="100"/>
        </p:scale>
        <p:origin x="576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86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1C14B3-EEE8-6549-8482-C4C3FCA537FF}" type="datetimeFigureOut">
              <a:rPr lang="en-US" smtClean="0"/>
              <a:t>2/22/2021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6F946C-F05D-8D4C-8ADF-A9512DCC40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598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8393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7580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56F946C-F05D-8D4C-8ADF-A9512DCC40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686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736A0-9F24-45BF-B389-F6478DB45C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28700"/>
            <a:ext cx="9144000" cy="2481263"/>
          </a:xfrm>
        </p:spPr>
        <p:txBody>
          <a:bodyPr anchor="b">
            <a:normAutofit/>
          </a:bodyPr>
          <a:lstStyle>
            <a:lvl1pPr algn="ctr">
              <a:lnSpc>
                <a:spcPct val="100000"/>
              </a:lnSpc>
              <a:defRPr sz="4000" spc="750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3D85EF-076F-4C35-862A-BAFF685DD6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4376"/>
            <a:ext cx="9144000" cy="1433423"/>
          </a:xfrm>
        </p:spPr>
        <p:txBody>
          <a:bodyPr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b="1" cap="all" spc="6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221EC-BF54-4DDD-8900-F2027CDAD3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A213A3-10E9-421F-81BE-56E0786AB515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D5AB69-7069-48FB-8925-F2BA84129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29C32A-F7A5-4E3B-A28F-09C82341E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2355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CA997B-D473-47DE-8B7B-22AB6F31E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526035-4B81-4537-A22D-92C2E0DBB6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C2A44D-F637-4017-BAA2-77756A386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DABC0-2199-478F-BA77-33A651B6CB89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C1DCE6-ED7D-417C-ABD4-41D61570F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AF19A-FDAE-446A-A6B6-128F7F96A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96D838-45E9-4D61-AA4E-92A32B579F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457199"/>
            <a:ext cx="2628900" cy="571976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C3183D0-4392-4364-8A2D-C47A2AF7A8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57199"/>
            <a:ext cx="7734300" cy="571976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4A36C9-28D5-4820-84F1-E4B9F4E50F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2230C6-DF61-47F4-B8C5-1B70E884BF06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97EDC8-558D-4646-86D9-A5424CF2A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B7537-E67A-411A-BBA4-061521D3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22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8E99D7-1EE5-4262-9359-A0E2B7331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3080"/>
            <a:ext cx="10240903" cy="123348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3DA1C5-272A-45C2-A11A-E7769A27D3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114939"/>
            <a:ext cx="10240903" cy="395617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3DA15-1EAB-4524-9BB7-8A7DA82A2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12B50C-7EEE-46CD-BAF7-BBC4026D959A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EB93B9-7818-489D-AFFB-B6EAD27FF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28D36-894E-4FCB-B8BB-84DE89949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106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6964F1-5687-421F-B3DF-BA3C8DADC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930" y="1709738"/>
            <a:ext cx="9966519" cy="2852737"/>
          </a:xfrm>
        </p:spPr>
        <p:txBody>
          <a:bodyPr anchor="b">
            <a:normAutofit/>
          </a:bodyPr>
          <a:lstStyle>
            <a:lvl1pPr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BB876-5FD9-4964-BD37-6F05DAEBE32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380930" y="4976327"/>
            <a:ext cx="9966520" cy="1113323"/>
          </a:xfrm>
        </p:spPr>
        <p:txBody>
          <a:bodyPr>
            <a:normAutofit/>
          </a:bodyPr>
          <a:lstStyle>
            <a:lvl1pPr marL="0" indent="0">
              <a:buNone/>
              <a:defRPr sz="1200" spc="6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5EA80A-FCDD-4009-9A1F-8B54817869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211C4-AE09-4254-A5E3-6DA9B099C971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4A3422-56D9-4942-BC63-831AED91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D4B42A-AC2C-4FD8-AD0D-BECDD3846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5232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FDAF1-8359-4A0F-91B3-03E77C670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4054" y="457200"/>
            <a:ext cx="10309745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E3D3-6B33-4CA0-B06B-A8BB05CAB3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44054" y="1996141"/>
            <a:ext cx="4975746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9C334-815D-47FD-A9B5-E871E28641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996141"/>
            <a:ext cx="5181600" cy="41808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7975F2-7A90-4820-B90F-D28E31A35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1742C3-E082-4760-93B2-E209268DD00C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3CFAD5-8AF8-4610-8324-85AA062E2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808CC8-C46E-4A10-8A83-7A251067E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3022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E82B8-F9D9-4F53-A4A6-F12EB5F128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8490" y="457200"/>
            <a:ext cx="9986898" cy="1233488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F070CA-85E9-47C7-8564-FFA1AE34B9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8490" y="1681163"/>
            <a:ext cx="4629085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38D4B1-41B3-4BF5-9076-A16984A81F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68490" y="2505075"/>
            <a:ext cx="4629085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6A38DC-A016-4CFD-AC19-F24A9E06202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4816" y="1681163"/>
            <a:ext cx="501057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F930FA-8C00-42AB-B2D1-FE4E4BDB3C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4814" y="2505075"/>
            <a:ext cx="5010573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18B698E-FAE5-4F2C-AE0E-4FD281E8F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6FC950-F824-48B9-B984-CAEE265865E5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C4BB6C-CAA4-4EA8-8EA1-65ADE056F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BB6A12-0532-47CA-B070-232141CC10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342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08FA1-831E-4AD6-B0D1-BA85E67A50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457200"/>
            <a:ext cx="9982199" cy="1233488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E94142-C469-4B0E-8C01-C64BA28F5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E3A0F-68E7-4D17-BB84-ED1BA4F6AC6B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2AAFCE6-5C7E-438F-8D4A-21E1556814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2ACFD88-63EA-427F-978C-B7844D1A5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11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682A4F0-76A5-4852-982B-32B3B68573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B7BC4F-EDA1-4BA2-BFF3-FE5B31CCB58B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750CFAE-4BEB-4272-A2E6-FDD9D6A03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3B71B7-74B7-4CF1-8FE0-F4863CD7D9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42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432BE-C4E5-4F12-AB53-EBEF2B76B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755" y="457200"/>
            <a:ext cx="3932237" cy="192143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AE7F57-4ABF-4BA4-A892-38857A02F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48130" y="987425"/>
            <a:ext cx="5707257" cy="4873625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32E444-E5BD-443F-AB83-84D7CE0AB7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18755" y="2799184"/>
            <a:ext cx="3932237" cy="3069803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1998A4-FD2F-4126-99C5-E2063AE02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AE694C-1394-4838-A564-7380835C2E77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6457D3-F808-4DB2-9C9C-B185E71F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31BC9B-21D1-4D2D-B02E-C887A02CA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6842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43EC2-2D8C-4E8D-8CC7-9676480146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8966" y="681135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566AF89-5FBD-43DD-958D-A5C608AE2E2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834742" y="858417"/>
            <a:ext cx="5520645" cy="500263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70A545-2CE6-48C4-A725-EF68A3F1BF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8966" y="2281335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4466B2-6FE6-4352-BBF9-84BCD946C2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84B19-1A00-4EDB-8425-E1827A377364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98991BC-29A5-4182-BD83-9D99D2889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C1C78F-6633-4604-8832-8E9D2DC76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769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D4C0BBB-0042-4603-A226-6117F3FD5B3C}"/>
              </a:ext>
            </a:extLst>
          </p:cNvPr>
          <p:cNvSpPr/>
          <p:nvPr/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C44F520-2598-460E-9F91-B02F60830CA2}"/>
              </a:ext>
            </a:extLst>
          </p:cNvPr>
          <p:cNvSpPr/>
          <p:nvPr/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D478F2F-4F04-4604-9005-BF0CB11425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361666"/>
            <a:ext cx="9810376" cy="1659404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4A17D2-52AF-4B40-80A8-3E0DB855F2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810376" cy="385781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92E0AA-D5B3-4BCF-BA69-209D9B335A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10111" y="6409170"/>
            <a:ext cx="370239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chemeClr val="bg1"/>
                </a:solidFill>
              </a:defRPr>
            </a:lvl1pPr>
          </a:lstStyle>
          <a:p>
            <a:fld id="{10076A27-8146-4F75-9851-A83577C6FD8A}" type="datetime2">
              <a:rPr lang="en-US" smtClean="0"/>
              <a:t>Monday, February 22, 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A637-D86F-4FA1-985D-2D82456511B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1" y="1912217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F2FA4D-A931-46BA-B767-29A6FD5AAD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9678" y="6408742"/>
            <a:ext cx="438652" cy="4488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B9EAB3BA-07EE-4B64-A177-47C30D7758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67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9" r:id="rId6"/>
    <p:sldLayoutId id="2147483834" r:id="rId7"/>
    <p:sldLayoutId id="2147483835" r:id="rId8"/>
    <p:sldLayoutId id="2147483836" r:id="rId9"/>
    <p:sldLayoutId id="2147483838" r:id="rId10"/>
    <p:sldLayoutId id="2147483837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BD4C0BBB-0042-4603-A226-6117F3FD5B3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44F520-2598-460E-9F91-B02F60830C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07CE0ED-670A-44ED-9267-236A77A5139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7055566-9B78-4577-BB88-C1E139BA119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7" y="1"/>
            <a:ext cx="12192003" cy="6858000"/>
          </a:xfrm>
          <a:prstGeom prst="rect">
            <a:avLst/>
          </a:prstGeom>
          <a:gradFill>
            <a:gsLst>
              <a:gs pos="0">
                <a:schemeClr val="accent6"/>
              </a:gs>
              <a:gs pos="100000">
                <a:schemeClr val="accent5">
                  <a:alpha val="83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456B12-3135-4942-BC5C-B111CAEFE6F5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57200" y="-2"/>
            <a:ext cx="11733692" cy="6869065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48000"/>
                </a:schemeClr>
              </a:gs>
              <a:gs pos="99000">
                <a:schemeClr val="accent2">
                  <a:alpha val="57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4EA8068-5C49-4225-8B62-3E3C30BF7C4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0886" cy="6880604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  <a:alpha val="19000"/>
                </a:schemeClr>
              </a:gs>
              <a:gs pos="99000">
                <a:schemeClr val="accent2">
                  <a:alpha val="21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70EE5648-70CA-4800-81EE-40F5CD1A38B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895039" y="-2895044"/>
            <a:ext cx="6400799" cy="12190885"/>
          </a:xfrm>
          <a:prstGeom prst="rect">
            <a:avLst/>
          </a:prstGeom>
          <a:gradFill>
            <a:gsLst>
              <a:gs pos="8000">
                <a:schemeClr val="accent5">
                  <a:alpha val="38000"/>
                </a:schemeClr>
              </a:gs>
              <a:gs pos="100000">
                <a:schemeClr val="accent6">
                  <a:lumMod val="75000"/>
                  <a:alpha val="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20F04E-4AF8-EA43-81B4-6A5E25983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38341" y="2224846"/>
            <a:ext cx="6498525" cy="3102528"/>
          </a:xfrm>
        </p:spPr>
        <p:txBody>
          <a:bodyPr vert="horz" lIns="0" tIns="0" rIns="0" bIns="0" rtlCol="0" anchor="b">
            <a:normAutofit/>
          </a:bodyPr>
          <a:lstStyle/>
          <a:p>
            <a:r>
              <a:rPr lang="en-US" sz="4400" spc="750" dirty="0">
                <a:solidFill>
                  <a:schemeClr val="bg1"/>
                </a:solidFill>
              </a:rPr>
              <a:t>Basic </a:t>
            </a:r>
            <a:br>
              <a:rPr lang="en-US" sz="4400" spc="750" dirty="0">
                <a:solidFill>
                  <a:schemeClr val="bg1"/>
                </a:solidFill>
              </a:rPr>
            </a:br>
            <a:r>
              <a:rPr lang="en-US" sz="4400" spc="750" dirty="0">
                <a:solidFill>
                  <a:schemeClr val="bg1"/>
                </a:solidFill>
              </a:rPr>
              <a:t>design </a:t>
            </a:r>
            <a:br>
              <a:rPr lang="en-US" sz="4400" spc="750" dirty="0">
                <a:solidFill>
                  <a:schemeClr val="bg1"/>
                </a:solidFill>
              </a:rPr>
            </a:br>
            <a:r>
              <a:rPr lang="en-US" sz="4400" spc="750" dirty="0">
                <a:solidFill>
                  <a:schemeClr val="bg1"/>
                </a:solidFill>
              </a:rPr>
              <a:t>principles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D0A625-5B0E-5D4F-8C52-09B81AA5A587}"/>
              </a:ext>
            </a:extLst>
          </p:cNvPr>
          <p:cNvSpPr txBox="1">
            <a:spLocks/>
          </p:cNvSpPr>
          <p:nvPr/>
        </p:nvSpPr>
        <p:spPr>
          <a:xfrm>
            <a:off x="4538337" y="1028699"/>
            <a:ext cx="6498525" cy="10796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spcBef>
                <a:spcPts val="1000"/>
              </a:spcBef>
            </a:pPr>
            <a:r>
              <a:rPr lang="en-US" sz="1400" spc="6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Chapter 2</a:t>
            </a:r>
          </a:p>
        </p:txBody>
      </p:sp>
      <p:sp>
        <p:nvSpPr>
          <p:cNvPr id="30" name="Rectangle 21">
            <a:extLst>
              <a:ext uri="{FF2B5EF4-FFF2-40B4-BE49-F238E27FC236}">
                <a16:creationId xmlns:a16="http://schemas.microsoft.com/office/drawing/2014/main" id="{5C865637-A524-441B-A1B6-6D38BF9B17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09708" y="1420764"/>
            <a:ext cx="6857999" cy="4038605"/>
          </a:xfrm>
          <a:prstGeom prst="rect">
            <a:avLst/>
          </a:prstGeom>
          <a:gradFill>
            <a:gsLst>
              <a:gs pos="0">
                <a:schemeClr val="accent5">
                  <a:alpha val="0"/>
                </a:schemeClr>
              </a:gs>
              <a:gs pos="99000">
                <a:schemeClr val="accent4">
                  <a:lumMod val="60000"/>
                  <a:lumOff val="40000"/>
                  <a:alpha val="60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23">
            <a:extLst>
              <a:ext uri="{FF2B5EF4-FFF2-40B4-BE49-F238E27FC236}">
                <a16:creationId xmlns:a16="http://schemas.microsoft.com/office/drawing/2014/main" id="{7559A662-54F5-47C0-8F66-AEA2B861C01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3168948">
            <a:off x="1535724" y="1053996"/>
            <a:ext cx="5005754" cy="5005754"/>
          </a:xfrm>
          <a:prstGeom prst="ellipse">
            <a:avLst/>
          </a:prstGeom>
          <a:gradFill>
            <a:gsLst>
              <a:gs pos="31000">
                <a:schemeClr val="accent6">
                  <a:alpha val="0"/>
                </a:schemeClr>
              </a:gs>
              <a:gs pos="85000">
                <a:schemeClr val="accent6">
                  <a:lumMod val="60000"/>
                  <a:lumOff val="40000"/>
                  <a:alpha val="2100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62335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286AD7-65DE-1C49-A42A-7EDD98072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2304" y="3925162"/>
            <a:ext cx="10240903" cy="1233488"/>
          </a:xfrm>
        </p:spPr>
        <p:txBody>
          <a:bodyPr/>
          <a:lstStyle/>
          <a:p>
            <a:r>
              <a:rPr lang="en-HK" dirty="0"/>
              <a:t>Variety and Harmony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CC44CF-CC09-9948-84AC-240E2ACDE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2304" y="5247021"/>
            <a:ext cx="10240903" cy="1059185"/>
          </a:xfrm>
        </p:spPr>
        <p:txBody>
          <a:bodyPr>
            <a:normAutofit/>
          </a:bodyPr>
          <a:lstStyle/>
          <a:p>
            <a:r>
              <a:rPr lang="en-HK" sz="1600" dirty="0"/>
              <a:t>It </a:t>
            </a:r>
            <a:r>
              <a:rPr lang="en-HK" sz="1600"/>
              <a:t>is </a:t>
            </a:r>
            <a:r>
              <a:rPr lang="en-HK" sz="1600" smtClean="0"/>
              <a:t>necessary </a:t>
            </a:r>
            <a:r>
              <a:rPr lang="en-HK" sz="1600" dirty="0"/>
              <a:t>to maintain a balance between </a:t>
            </a:r>
            <a:r>
              <a:rPr lang="en-HK" sz="1600" b="1" dirty="0"/>
              <a:t>sameness </a:t>
            </a:r>
            <a:r>
              <a:rPr lang="en-HK" sz="1600" dirty="0"/>
              <a:t>and </a:t>
            </a:r>
            <a:r>
              <a:rPr lang="en-HK" sz="1600" b="1" dirty="0"/>
              <a:t>variety</a:t>
            </a:r>
            <a:r>
              <a:rPr lang="en-HK" sz="1600" dirty="0"/>
              <a:t>.</a:t>
            </a:r>
          </a:p>
          <a:p>
            <a:r>
              <a:rPr lang="en-HK" sz="1600" dirty="0"/>
              <a:t>Too much variety brings </a:t>
            </a:r>
            <a:r>
              <a:rPr lang="en-HK" sz="1600" b="1" dirty="0"/>
              <a:t>confusion.</a:t>
            </a:r>
            <a:endParaRPr lang="en-HK" sz="1600" dirty="0"/>
          </a:p>
          <a:p>
            <a:pPr marL="0" indent="0">
              <a:buNone/>
            </a:pPr>
            <a:endParaRPr lang="en-US" sz="1600" dirty="0"/>
          </a:p>
        </p:txBody>
      </p:sp>
      <p:pic>
        <p:nvPicPr>
          <p:cNvPr id="4" name="Picture 3" descr="A picture containing dog, table, sitting, covered&#10;&#10;Description automatically generated">
            <a:extLst>
              <a:ext uri="{FF2B5EF4-FFF2-40B4-BE49-F238E27FC236}">
                <a16:creationId xmlns:a16="http://schemas.microsoft.com/office/drawing/2014/main" id="{2C18C543-91C5-FC40-B5F5-AB3BBEE2555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1980" cy="424475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C510CF0-D7D4-E647-85F1-6688EBA9D34C}"/>
              </a:ext>
            </a:extLst>
          </p:cNvPr>
          <p:cNvSpPr/>
          <p:nvPr/>
        </p:nvSpPr>
        <p:spPr>
          <a:xfrm>
            <a:off x="32649" y="3986859"/>
            <a:ext cx="2736647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HK" sz="1000" i="1" dirty="0">
                <a:solidFill>
                  <a:srgbClr val="FFFFFF"/>
                </a:solidFill>
              </a:rPr>
              <a:t>Photo(s) is/are owned and provided by HKDI</a:t>
            </a:r>
            <a:endParaRPr lang="en-HK" sz="1000" i="1" dirty="0">
              <a:solidFill>
                <a:srgbClr val="FFFFFF"/>
              </a:solidFill>
              <a:effectLst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38428AD-616E-7441-88A5-629C3F5211F2}"/>
              </a:ext>
            </a:extLst>
          </p:cNvPr>
          <p:cNvSpPr/>
          <p:nvPr/>
        </p:nvSpPr>
        <p:spPr>
          <a:xfrm>
            <a:off x="5101389" y="6506074"/>
            <a:ext cx="705907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HK" sz="1000" dirty="0">
                <a:solidFill>
                  <a:schemeClr val="bg1"/>
                </a:solidFill>
              </a:rPr>
              <a:t>Collection line-up sketch board by YEUNG Hoi Yi, year 2 student of HD in Fashion Design in Hong Kong Design Institute</a:t>
            </a:r>
            <a:endParaRPr lang="en-HK" sz="10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54186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BA1EE2-E9FE-974E-802B-DEB432DC4B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6627" y="0"/>
            <a:ext cx="10240903" cy="1233488"/>
          </a:xfrm>
        </p:spPr>
        <p:txBody>
          <a:bodyPr>
            <a:normAutofit/>
          </a:bodyPr>
          <a:lstStyle/>
          <a:p>
            <a:r>
              <a:rPr lang="en-HK" sz="3200" dirty="0"/>
              <a:t>Unity and Harmony in Fashion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8CAFF2-C881-8546-87ED-E54B4996B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627" y="1450910"/>
            <a:ext cx="10240903" cy="39561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K" sz="1800" dirty="0"/>
              <a:t>As the ultimate </a:t>
            </a:r>
            <a:r>
              <a:rPr lang="en-HK" sz="1800" b="1" dirty="0"/>
              <a:t>synthesising principle</a:t>
            </a:r>
            <a:r>
              <a:rPr lang="en-HK" sz="1800" dirty="0"/>
              <a:t>, it has a distinctive interpretation in fashion:</a:t>
            </a:r>
          </a:p>
          <a:p>
            <a:pPr marL="0" indent="0">
              <a:buNone/>
            </a:pPr>
            <a:endParaRPr lang="en-HK" sz="1800" dirty="0"/>
          </a:p>
          <a:p>
            <a:r>
              <a:rPr lang="en-HK" sz="1800" dirty="0"/>
              <a:t>The structural, functional, and decorative levels of the design work towards </a:t>
            </a:r>
            <a:r>
              <a:rPr lang="en-HK" sz="1800" b="1" dirty="0"/>
              <a:t>a unified result</a:t>
            </a:r>
            <a:r>
              <a:rPr lang="en-HK" sz="1800" dirty="0"/>
              <a:t>.</a:t>
            </a:r>
          </a:p>
          <a:p>
            <a:r>
              <a:rPr lang="en-HK" sz="1800" dirty="0"/>
              <a:t>Selection and use of </a:t>
            </a:r>
            <a:r>
              <a:rPr lang="en-HK" sz="1800" b="1" dirty="0"/>
              <a:t>materials</a:t>
            </a:r>
            <a:r>
              <a:rPr lang="en-HK" sz="1800" dirty="0"/>
              <a:t>.</a:t>
            </a:r>
          </a:p>
          <a:p>
            <a:r>
              <a:rPr lang="en-HK" sz="1800" b="1" dirty="0"/>
              <a:t>Back </a:t>
            </a:r>
            <a:r>
              <a:rPr lang="en-HK" sz="1800" dirty="0"/>
              <a:t>of the garment works with the </a:t>
            </a:r>
            <a:r>
              <a:rPr lang="en-HK" sz="1800" b="1" dirty="0"/>
              <a:t>front</a:t>
            </a:r>
            <a:r>
              <a:rPr lang="en-HK" sz="1800" dirty="0"/>
              <a:t>.</a:t>
            </a:r>
          </a:p>
          <a:p>
            <a:r>
              <a:rPr lang="en-HK" sz="1800" b="1" dirty="0"/>
              <a:t>Garment parts </a:t>
            </a:r>
            <a:r>
              <a:rPr lang="en-HK" sz="1800" dirty="0"/>
              <a:t>work with each other.</a:t>
            </a:r>
          </a:p>
          <a:p>
            <a:r>
              <a:rPr lang="en-HK" sz="1800" dirty="0"/>
              <a:t>The design </a:t>
            </a:r>
            <a:r>
              <a:rPr lang="en-HK" sz="1800" b="1" dirty="0"/>
              <a:t>avoids conflict and competition </a:t>
            </a:r>
            <a:r>
              <a:rPr lang="en-HK" sz="1800" dirty="0"/>
              <a:t>by organising attention around a central theme.</a:t>
            </a:r>
          </a:p>
          <a:p>
            <a:r>
              <a:rPr lang="en-HK" sz="1800" dirty="0"/>
              <a:t>There is a </a:t>
            </a:r>
            <a:r>
              <a:rPr lang="en-HK" sz="1800" b="1" dirty="0"/>
              <a:t>sense of completion </a:t>
            </a:r>
            <a:r>
              <a:rPr lang="en-HK" sz="1800" dirty="0"/>
              <a:t>to the design.</a:t>
            </a:r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936003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21D85F-42C3-F14B-B517-95B5674311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anchor="b">
            <a:normAutofit/>
          </a:bodyPr>
          <a:lstStyle/>
          <a:p>
            <a:r>
              <a:rPr lang="en-HK" sz="2800"/>
              <a:t>Emphasis: </a:t>
            </a:r>
            <a:r>
              <a:rPr lang="en-HK" sz="2800" i="1"/>
              <a:t>Isolation</a:t>
            </a:r>
            <a:endParaRPr lang="en-US" sz="2800"/>
          </a:p>
        </p:txBody>
      </p:sp>
      <p:pic>
        <p:nvPicPr>
          <p:cNvPr id="1026" name="Picture 2" descr="Person Wearing Black Leather Peep-toe Wedge Booties">
            <a:extLst>
              <a:ext uri="{FF2B5EF4-FFF2-40B4-BE49-F238E27FC236}">
                <a16:creationId xmlns:a16="http://schemas.microsoft.com/office/drawing/2014/main" id="{EBC5A45E-AA7D-F14D-BF99-22B9868F7F3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 bwMode="auto">
          <a:xfrm>
            <a:off x="20" y="431"/>
            <a:ext cx="8115280" cy="6408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5C883F-10F5-7C44-91F5-523E7C9838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530549"/>
            <a:ext cx="2942813" cy="3428124"/>
          </a:xfrm>
        </p:spPr>
        <p:txBody>
          <a:bodyPr>
            <a:normAutofit/>
          </a:bodyPr>
          <a:lstStyle/>
          <a:p>
            <a:r>
              <a:rPr lang="en-HK" sz="1400" dirty="0"/>
              <a:t>A shape that </a:t>
            </a:r>
            <a:r>
              <a:rPr lang="en-HK" sz="1400" b="1" dirty="0" smtClean="0"/>
              <a:t>stands </a:t>
            </a:r>
            <a:r>
              <a:rPr lang="en-HK" sz="1400" b="1" dirty="0"/>
              <a:t>out by </a:t>
            </a:r>
            <a:r>
              <a:rPr lang="en-HK" sz="1400" b="1" dirty="0" smtClean="0"/>
              <a:t>itself</a:t>
            </a:r>
            <a:r>
              <a:rPr lang="en-HK" sz="1400" dirty="0" smtClean="0"/>
              <a:t>.</a:t>
            </a:r>
            <a:endParaRPr lang="en-HK" sz="1400" dirty="0"/>
          </a:p>
          <a:p>
            <a:r>
              <a:rPr lang="en-HK" sz="1400" b="1" dirty="0"/>
              <a:t>Anomaly</a:t>
            </a:r>
            <a:r>
              <a:rPr lang="en-HK" sz="1400" dirty="0"/>
              <a:t> – a deviation from the </a:t>
            </a:r>
            <a:r>
              <a:rPr lang="en-HK" sz="1400" dirty="0" smtClean="0"/>
              <a:t>norm.</a:t>
            </a:r>
            <a:endParaRPr lang="en-HK" sz="1400" dirty="0"/>
          </a:p>
          <a:p>
            <a:endParaRPr lang="en-US" sz="1400" dirty="0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67A803F-5E8B-CA46-80FC-5919D299E79E}"/>
              </a:ext>
            </a:extLst>
          </p:cNvPr>
          <p:cNvSpPr/>
          <p:nvPr/>
        </p:nvSpPr>
        <p:spPr>
          <a:xfrm>
            <a:off x="0" y="6192444"/>
            <a:ext cx="5015717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HK" sz="800" i="1" dirty="0">
                <a:solidFill>
                  <a:schemeClr val="bg1"/>
                </a:solidFill>
              </a:rPr>
              <a:t>Source from royalty free photo from </a:t>
            </a:r>
            <a:r>
              <a:rPr lang="en-HK" sz="800" i="1" dirty="0" err="1">
                <a:solidFill>
                  <a:schemeClr val="bg1"/>
                </a:solidFill>
              </a:rPr>
              <a:t>Pexels</a:t>
            </a:r>
            <a:endParaRPr lang="en-HK" sz="800" i="1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846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4C3B6929-6451-4950-B112-1C7D8D41D1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5774D42-E9ED-3A44-8582-E0DB83117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1417" y="507284"/>
            <a:ext cx="9448800" cy="743064"/>
          </a:xfrm>
        </p:spPr>
        <p:txBody>
          <a:bodyPr anchor="ctr">
            <a:normAutofit/>
          </a:bodyPr>
          <a:lstStyle/>
          <a:p>
            <a:r>
              <a:rPr lang="en-HK" dirty="0"/>
              <a:t>Emphasis: </a:t>
            </a:r>
            <a:r>
              <a:rPr lang="en-HK" i="1" dirty="0"/>
              <a:t>Contrast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DAAD60-C2E3-504B-8202-21017F647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1417" y="1496763"/>
            <a:ext cx="9448800" cy="193223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HK" sz="1800" dirty="0" smtClean="0"/>
              <a:t>Contrast </a:t>
            </a:r>
            <a:r>
              <a:rPr lang="en-HK" sz="1800" dirty="0"/>
              <a:t>is when </a:t>
            </a:r>
            <a:r>
              <a:rPr lang="en-HK" sz="1800" b="1" dirty="0"/>
              <a:t>two forces operate in opposition</a:t>
            </a:r>
            <a:r>
              <a:rPr lang="en-HK" sz="1800" dirty="0"/>
              <a:t>, causing a significant difference.</a:t>
            </a:r>
          </a:p>
          <a:p>
            <a:pPr>
              <a:lnSpc>
                <a:spcPct val="110000"/>
              </a:lnSpc>
            </a:pPr>
            <a:r>
              <a:rPr lang="en-HK" sz="1800" dirty="0"/>
              <a:t>In fashion design, the forces may involve any of the following </a:t>
            </a:r>
            <a:r>
              <a:rPr lang="en-HK" sz="1800" b="1" dirty="0"/>
              <a:t>design elements</a:t>
            </a:r>
            <a:r>
              <a:rPr lang="en-HK" sz="1800" dirty="0"/>
              <a:t>:</a:t>
            </a:r>
          </a:p>
          <a:p>
            <a:pPr>
              <a:lnSpc>
                <a:spcPct val="110000"/>
              </a:lnSpc>
            </a:pPr>
            <a:endParaRPr lang="en-HK" sz="1800" dirty="0"/>
          </a:p>
          <a:p>
            <a:pPr lvl="1">
              <a:lnSpc>
                <a:spcPct val="110000"/>
              </a:lnSpc>
              <a:buFont typeface="Wingdings" pitchFamily="2" charset="2"/>
              <a:buChar char="ü"/>
            </a:pPr>
            <a:r>
              <a:rPr lang="en-HK" sz="1800" dirty="0"/>
              <a:t>Shape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ü"/>
            </a:pPr>
            <a:r>
              <a:rPr lang="en-HK" sz="1800" dirty="0" smtClean="0"/>
              <a:t>Line</a:t>
            </a:r>
            <a:endParaRPr lang="en-HK" sz="1800" dirty="0"/>
          </a:p>
          <a:p>
            <a:pPr lvl="1">
              <a:lnSpc>
                <a:spcPct val="110000"/>
              </a:lnSpc>
              <a:buFont typeface="Wingdings" pitchFamily="2" charset="2"/>
              <a:buChar char="ü"/>
            </a:pPr>
            <a:r>
              <a:rPr lang="en-HK" sz="1800" dirty="0"/>
              <a:t>Texture</a:t>
            </a:r>
          </a:p>
          <a:p>
            <a:pPr lvl="1">
              <a:lnSpc>
                <a:spcPct val="110000"/>
              </a:lnSpc>
              <a:buFont typeface="Wingdings" pitchFamily="2" charset="2"/>
              <a:buChar char="ü"/>
            </a:pPr>
            <a:r>
              <a:rPr lang="en-HK" sz="1800" dirty="0" smtClean="0"/>
              <a:t>Colour</a:t>
            </a:r>
            <a:endParaRPr lang="en-HK" sz="1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842B20E-25C0-4D14-9039-1F9666FF0D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8741"/>
            <a:ext cx="12192000" cy="449256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9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015CC24-42EA-4F09-BCCB-75CE4841C74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8316"/>
            <a:ext cx="8153398" cy="449684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89000"/>
                </a:schemeClr>
              </a:gs>
              <a:gs pos="99000">
                <a:schemeClr val="accent2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23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04FEA03-4ADA-8844-BE12-D58A53F16B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517" y="4213469"/>
            <a:ext cx="3091607" cy="1727643"/>
          </a:xfrm>
        </p:spPr>
        <p:txBody>
          <a:bodyPr anchor="b">
            <a:normAutofit/>
          </a:bodyPr>
          <a:lstStyle/>
          <a:p>
            <a:pPr algn="ctr"/>
            <a:r>
              <a:rPr lang="en-HK" sz="2800" dirty="0"/>
              <a:t>Emphasis: </a:t>
            </a:r>
            <a:r>
              <a:rPr lang="en-HK" sz="2800" b="0" i="1" dirty="0"/>
              <a:t>Repetition</a:t>
            </a:r>
            <a:endParaRPr lang="en-US" sz="2800" b="0" dirty="0"/>
          </a:p>
        </p:txBody>
      </p:sp>
      <p:pic>
        <p:nvPicPr>
          <p:cNvPr id="5" name="Content Placeholder 4" descr="A person posing for a picture&#10;&#10;Description automatically generated">
            <a:extLst>
              <a:ext uri="{FF2B5EF4-FFF2-40B4-BE49-F238E27FC236}">
                <a16:creationId xmlns:a16="http://schemas.microsoft.com/office/drawing/2014/main" id="{2FD32267-5CA2-624D-878A-64AA4C8EEFF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890641" cy="4651603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AE0C740-2228-324B-B8E0-270AC0D84241}"/>
              </a:ext>
            </a:extLst>
          </p:cNvPr>
          <p:cNvSpPr/>
          <p:nvPr/>
        </p:nvSpPr>
        <p:spPr>
          <a:xfrm>
            <a:off x="115612" y="6506074"/>
            <a:ext cx="68212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000" dirty="0">
                <a:solidFill>
                  <a:schemeClr val="bg1"/>
                </a:solidFill>
              </a:rPr>
              <a:t>Collection by CHEUNG Tsz Ying, year 2 student of HD in Fashion Design in Hong Kong Design Institute</a:t>
            </a:r>
            <a:endParaRPr lang="en-HK" sz="1000" dirty="0">
              <a:solidFill>
                <a:schemeClr val="bg1"/>
              </a:solidFill>
              <a:effectLst/>
            </a:endParaRPr>
          </a:p>
        </p:txBody>
      </p:sp>
      <p:pic>
        <p:nvPicPr>
          <p:cNvPr id="15" name="Content Placeholder 7" descr="A picture containing sitting, lamp, small, table&#10;&#10;Description automatically generated">
            <a:extLst>
              <a:ext uri="{FF2B5EF4-FFF2-40B4-BE49-F238E27FC236}">
                <a16:creationId xmlns:a16="http://schemas.microsoft.com/office/drawing/2014/main" id="{42193497-3682-2540-9168-3DF83471544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90641" y="1432383"/>
            <a:ext cx="6301356" cy="4975928"/>
          </a:xfrm>
          <a:prstGeom prst="rect">
            <a:avLst/>
          </a:prstGeom>
        </p:spPr>
      </p:pic>
      <p:sp>
        <p:nvSpPr>
          <p:cNvPr id="17" name="Title 1">
            <a:extLst>
              <a:ext uri="{FF2B5EF4-FFF2-40B4-BE49-F238E27FC236}">
                <a16:creationId xmlns:a16="http://schemas.microsoft.com/office/drawing/2014/main" id="{3AC3C8EC-5887-374B-829D-B0946176D5C4}"/>
              </a:ext>
            </a:extLst>
          </p:cNvPr>
          <p:cNvSpPr txBox="1">
            <a:spLocks/>
          </p:cNvSpPr>
          <p:nvPr/>
        </p:nvSpPr>
        <p:spPr>
          <a:xfrm>
            <a:off x="7613290" y="-503623"/>
            <a:ext cx="3091607" cy="1727643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HK" sz="2800"/>
              <a:t>Emphasis: </a:t>
            </a:r>
            <a:r>
              <a:rPr lang="en-HK" sz="2800" b="0" i="1"/>
              <a:t>Radiation</a:t>
            </a:r>
            <a:endParaRPr lang="en-US" sz="2800" b="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4B3DF1-9CAE-E04A-9F20-F8C2E0039970}"/>
              </a:ext>
            </a:extLst>
          </p:cNvPr>
          <p:cNvSpPr/>
          <p:nvPr/>
        </p:nvSpPr>
        <p:spPr>
          <a:xfrm>
            <a:off x="6650764" y="6502352"/>
            <a:ext cx="542562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HK" sz="1100" dirty="0" err="1">
                <a:solidFill>
                  <a:schemeClr val="bg1"/>
                </a:solidFill>
              </a:rPr>
              <a:t>Thiery</a:t>
            </a:r>
            <a:r>
              <a:rPr lang="en-HK" sz="1100" dirty="0">
                <a:solidFill>
                  <a:schemeClr val="bg1"/>
                </a:solidFill>
              </a:rPr>
              <a:t> Mugler golden dress from HKDI Fashion Archive</a:t>
            </a:r>
            <a:endParaRPr lang="en-HK" sz="1100" baseline="30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0762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07F2A-0031-CD4D-B0E8-592EB9C60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anchor="b">
            <a:normAutofit/>
          </a:bodyPr>
          <a:lstStyle/>
          <a:p>
            <a:r>
              <a:rPr lang="en-HK" sz="4000" dirty="0">
                <a:solidFill>
                  <a:schemeClr val="accent2"/>
                </a:solidFill>
              </a:rPr>
              <a:t>03. </a:t>
            </a:r>
            <a:r>
              <a:rPr lang="en-HK" sz="2800" dirty="0"/>
              <a:t/>
            </a:r>
            <a:br>
              <a:rPr lang="en-HK" sz="2800" dirty="0"/>
            </a:br>
            <a:r>
              <a:rPr lang="en-HK" sz="2800" dirty="0"/>
              <a:t>Rhythm</a:t>
            </a:r>
            <a:endParaRPr lang="en-US" sz="2800" dirty="0"/>
          </a:p>
        </p:txBody>
      </p:sp>
      <p:pic>
        <p:nvPicPr>
          <p:cNvPr id="5" name="Picture 4" descr="A person wearing a costume&#10;&#10;Description automatically generated">
            <a:extLst>
              <a:ext uri="{FF2B5EF4-FFF2-40B4-BE49-F238E27FC236}">
                <a16:creationId xmlns:a16="http://schemas.microsoft.com/office/drawing/2014/main" id="{6D721EB9-7557-FE4F-BD99-9466CA21663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"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50" name="Rectangle 49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B00B3F-1D41-8A4D-AB70-46DF80F9623A}"/>
              </a:ext>
            </a:extLst>
          </p:cNvPr>
          <p:cNvSpPr/>
          <p:nvPr/>
        </p:nvSpPr>
        <p:spPr>
          <a:xfrm>
            <a:off x="115613" y="6506074"/>
            <a:ext cx="6096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HK" sz="1000" dirty="0">
                <a:solidFill>
                  <a:schemeClr val="bg1"/>
                </a:solidFill>
              </a:rPr>
              <a:t>Collection by CHOI Yee </a:t>
            </a:r>
            <a:r>
              <a:rPr lang="en-HK" sz="1000" dirty="0" err="1">
                <a:solidFill>
                  <a:schemeClr val="bg1"/>
                </a:solidFill>
              </a:rPr>
              <a:t>Nok</a:t>
            </a:r>
            <a:r>
              <a:rPr lang="en-HK" sz="1000" dirty="0">
                <a:solidFill>
                  <a:schemeClr val="bg1"/>
                </a:solidFill>
              </a:rPr>
              <a:t>, year 2 student of HD in Fashion Design in Hong Kong Design Institute</a:t>
            </a:r>
            <a:endParaRPr lang="en-HK" sz="1000" dirty="0">
              <a:solidFill>
                <a:schemeClr val="bg1"/>
              </a:solidFill>
              <a:effectLst/>
            </a:endParaRPr>
          </a:p>
        </p:txBody>
      </p:sp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087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6D22B2C-AD4A-4EBE-9AA9-F14DB807693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3F096D-FFFD-1047-AF5D-CAFF485AF6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0946" y="1785581"/>
            <a:ext cx="4242020" cy="1574117"/>
          </a:xfrm>
        </p:spPr>
        <p:txBody>
          <a:bodyPr anchor="b">
            <a:normAutofit/>
          </a:bodyPr>
          <a:lstStyle/>
          <a:p>
            <a:r>
              <a:rPr lang="en-HK" sz="2800" dirty="0"/>
              <a:t>Visual Pathways</a:t>
            </a:r>
            <a:endParaRPr lang="en-US" sz="2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7F9323-BE28-F843-AA91-2CDBAECBEB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0946" y="3855399"/>
            <a:ext cx="3238901" cy="2246923"/>
          </a:xfrm>
        </p:spPr>
        <p:txBody>
          <a:bodyPr>
            <a:normAutofit/>
          </a:bodyPr>
          <a:lstStyle/>
          <a:p>
            <a:r>
              <a:rPr lang="en-HK" sz="1400" dirty="0"/>
              <a:t>Fashion designers use </a:t>
            </a:r>
            <a:r>
              <a:rPr lang="en-HK" sz="1400" b="1" dirty="0"/>
              <a:t>line</a:t>
            </a:r>
            <a:r>
              <a:rPr lang="en-HK" sz="1400" dirty="0"/>
              <a:t>, </a:t>
            </a:r>
            <a:r>
              <a:rPr lang="en-HK" sz="1400" b="1" dirty="0"/>
              <a:t>shape</a:t>
            </a:r>
            <a:r>
              <a:rPr lang="en-HK" sz="1400" dirty="0"/>
              <a:t>, </a:t>
            </a:r>
            <a:r>
              <a:rPr lang="en-HK" sz="1400" b="1" dirty="0"/>
              <a:t>form</a:t>
            </a:r>
            <a:r>
              <a:rPr lang="en-HK" sz="1400" dirty="0"/>
              <a:t>, </a:t>
            </a:r>
            <a:r>
              <a:rPr lang="en-HK" sz="1400" b="1" dirty="0"/>
              <a:t>space</a:t>
            </a:r>
            <a:r>
              <a:rPr lang="en-HK" sz="1400" dirty="0"/>
              <a:t>, </a:t>
            </a:r>
            <a:r>
              <a:rPr lang="en-HK" sz="1400" b="1" dirty="0"/>
              <a:t>colour</a:t>
            </a:r>
            <a:r>
              <a:rPr lang="en-HK" sz="1400" dirty="0"/>
              <a:t>, </a:t>
            </a:r>
            <a:r>
              <a:rPr lang="en-HK" sz="1400" b="1" dirty="0"/>
              <a:t>patter</a:t>
            </a:r>
            <a:r>
              <a:rPr lang="en-US" sz="1400" b="1" dirty="0"/>
              <a:t>n</a:t>
            </a:r>
            <a:r>
              <a:rPr lang="en-US" sz="1400" dirty="0"/>
              <a:t> </a:t>
            </a:r>
            <a:r>
              <a:rPr lang="en-HK" sz="1400" dirty="0"/>
              <a:t>etc.</a:t>
            </a:r>
          </a:p>
          <a:p>
            <a:r>
              <a:rPr lang="en-HK" sz="1400" dirty="0"/>
              <a:t>Line leads the eye as a consequence of its visual path.</a:t>
            </a:r>
          </a:p>
          <a:p>
            <a:r>
              <a:rPr lang="en-HK" sz="1400" dirty="0"/>
              <a:t>The eyes move speedily </a:t>
            </a:r>
            <a:r>
              <a:rPr lang="en-HK" sz="1400" b="1" dirty="0"/>
              <a:t>along</a:t>
            </a:r>
            <a:r>
              <a:rPr lang="en-HK" sz="1400" dirty="0"/>
              <a:t> straight line and </a:t>
            </a:r>
            <a:r>
              <a:rPr lang="en-HK" sz="1400" b="1" dirty="0"/>
              <a:t>undulate</a:t>
            </a:r>
            <a:r>
              <a:rPr lang="en-HK" sz="1400" dirty="0"/>
              <a:t> according to curve or wave.</a:t>
            </a:r>
          </a:p>
          <a:p>
            <a:pPr marL="0" indent="0">
              <a:buNone/>
            </a:pPr>
            <a:endParaRPr lang="en-US" sz="1400" dirty="0"/>
          </a:p>
        </p:txBody>
      </p:sp>
      <p:pic>
        <p:nvPicPr>
          <p:cNvPr id="7" name="Picture 6" descr="A person wearing a dress&#10;&#10;Description automatically generated">
            <a:extLst>
              <a:ext uri="{FF2B5EF4-FFF2-40B4-BE49-F238E27FC236}">
                <a16:creationId xmlns:a16="http://schemas.microsoft.com/office/drawing/2014/main" id="{868F21F1-CB86-6B4E-A4F7-0CD7F558A3B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2"/>
          <a:stretch/>
        </p:blipFill>
        <p:spPr>
          <a:xfrm>
            <a:off x="4038600" y="0"/>
            <a:ext cx="4242020" cy="6470193"/>
          </a:xfrm>
          <a:prstGeom prst="rect">
            <a:avLst/>
          </a:prstGeom>
        </p:spPr>
      </p:pic>
      <p:pic>
        <p:nvPicPr>
          <p:cNvPr id="5" name="Picture 4" descr="A picture containing person, person, holding, standing&#10;&#10;Description automatically generated">
            <a:extLst>
              <a:ext uri="{FF2B5EF4-FFF2-40B4-BE49-F238E27FC236}">
                <a16:creationId xmlns:a16="http://schemas.microsoft.com/office/drawing/2014/main" id="{86686D05-CDF7-CC42-AA6E-DBFEC8BBA66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 b="-2"/>
          <a:stretch/>
        </p:blipFill>
        <p:spPr>
          <a:xfrm>
            <a:off x="7949980" y="-1"/>
            <a:ext cx="4242020" cy="6470194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D1AC2D08-6425-4D6F-A8B1-FD07CB17DC9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800"/>
            <a:ext cx="12191999" cy="457198"/>
          </a:xfrm>
          <a:prstGeom prst="rect">
            <a:avLst/>
          </a:prstGeom>
          <a:gradFill>
            <a:gsLst>
              <a:gs pos="0">
                <a:schemeClr val="accent2"/>
              </a:gs>
              <a:gs pos="100000">
                <a:schemeClr val="accent6">
                  <a:lumMod val="75000"/>
                  <a:alpha val="94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280848-1E61-4C01-BED9-37E50D49F10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6400798"/>
            <a:ext cx="4038603" cy="448831"/>
          </a:xfrm>
          <a:prstGeom prst="rect">
            <a:avLst/>
          </a:prstGeom>
          <a:gradFill>
            <a:gsLst>
              <a:gs pos="0">
                <a:schemeClr val="accent2">
                  <a:lumMod val="60000"/>
                  <a:lumOff val="40000"/>
                </a:schemeClr>
              </a:gs>
              <a:gs pos="99000">
                <a:schemeClr val="accent2">
                  <a:alpha val="71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E2B9A86-0EF9-8F4C-858A-4AF1C71D8411}"/>
              </a:ext>
            </a:extLst>
          </p:cNvPr>
          <p:cNvSpPr/>
          <p:nvPr/>
        </p:nvSpPr>
        <p:spPr>
          <a:xfrm>
            <a:off x="4382814" y="6506074"/>
            <a:ext cx="768095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HK" sz="1000" dirty="0">
                <a:solidFill>
                  <a:schemeClr val="bg1"/>
                </a:solidFill>
              </a:rPr>
              <a:t>Collection by MA Wan Mei (Left), LUK Kam Ting (Right), year 2 students of HD in Fashion Design in Hong Kong Design Institute</a:t>
            </a:r>
            <a:endParaRPr lang="en-HK" sz="10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54669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07F2A-0031-CD4D-B0E8-592EB9C60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anchor="b">
            <a:normAutofit/>
          </a:bodyPr>
          <a:lstStyle/>
          <a:p>
            <a:r>
              <a:rPr lang="en-HK" sz="4000" dirty="0">
                <a:solidFill>
                  <a:schemeClr val="accent2"/>
                </a:solidFill>
              </a:rPr>
              <a:t>04. </a:t>
            </a:r>
            <a:r>
              <a:rPr lang="en-HK" sz="2400" dirty="0"/>
              <a:t/>
            </a:r>
            <a:br>
              <a:rPr lang="en-HK" sz="2400" dirty="0"/>
            </a:br>
            <a:r>
              <a:rPr lang="en-HK" sz="2400" dirty="0"/>
              <a:t>proportion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D2E82D-560F-E547-AA78-4D612DD65B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9DE8E-AD77-B74F-BCB2-18CEF1248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530549"/>
            <a:ext cx="2942813" cy="342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HK" sz="1600" dirty="0" smtClean="0"/>
              <a:t>Result </a:t>
            </a:r>
            <a:r>
              <a:rPr lang="en-HK" sz="1600" dirty="0"/>
              <a:t>of the comparative relationships of </a:t>
            </a:r>
            <a:r>
              <a:rPr lang="en-HK" sz="1600" b="1" dirty="0"/>
              <a:t>distances</a:t>
            </a:r>
            <a:r>
              <a:rPr lang="en-HK" sz="1600" dirty="0"/>
              <a:t>, </a:t>
            </a:r>
            <a:r>
              <a:rPr lang="en-HK" sz="1600" b="1" dirty="0"/>
              <a:t>sizes</a:t>
            </a:r>
            <a:r>
              <a:rPr lang="en-HK" sz="1600" dirty="0"/>
              <a:t>, </a:t>
            </a:r>
            <a:r>
              <a:rPr lang="en-HK" sz="1600" b="1" dirty="0"/>
              <a:t>amounts</a:t>
            </a:r>
            <a:r>
              <a:rPr lang="en-HK" sz="1600" dirty="0"/>
              <a:t>, or </a:t>
            </a:r>
            <a:r>
              <a:rPr lang="en-HK" sz="1600" b="1" dirty="0"/>
              <a:t>parts to the whole</a:t>
            </a:r>
            <a:r>
              <a:rPr lang="en-HK" sz="1600" dirty="0" smtClean="0"/>
              <a:t>.</a:t>
            </a:r>
            <a:endParaRPr lang="en-HK" sz="1600" dirty="0"/>
          </a:p>
          <a:p>
            <a:pPr marL="0" indent="0">
              <a:buNone/>
            </a:pPr>
            <a:endParaRPr lang="en-HK" sz="1600" i="1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80E2C94-95AE-5F4F-B315-A529FC3A6E3C}"/>
              </a:ext>
            </a:extLst>
          </p:cNvPr>
          <p:cNvSpPr/>
          <p:nvPr/>
        </p:nvSpPr>
        <p:spPr>
          <a:xfrm>
            <a:off x="115612" y="6506074"/>
            <a:ext cx="68212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000" dirty="0">
                <a:solidFill>
                  <a:schemeClr val="bg1"/>
                </a:solidFill>
              </a:rPr>
              <a:t>Collection by WONG Cheuk Ying, year 2 student of HD in Fashion Design in Hong Kong Design Institute</a:t>
            </a:r>
            <a:endParaRPr lang="en-HK" sz="10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59678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A02E033-5923-764C-B385-ED022C728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9646" y="-75453"/>
            <a:ext cx="5929422" cy="1852976"/>
          </a:xfrm>
        </p:spPr>
        <p:txBody>
          <a:bodyPr>
            <a:normAutofit/>
          </a:bodyPr>
          <a:lstStyle/>
          <a:p>
            <a:r>
              <a:rPr lang="en-HK" sz="3200" dirty="0"/>
              <a:t>Proportion and the Figure</a:t>
            </a:r>
            <a:endParaRPr lang="en-US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62424C-C86E-D94C-A99D-12E84F0CBC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645" y="1997461"/>
            <a:ext cx="6333423" cy="3322219"/>
          </a:xfrm>
        </p:spPr>
        <p:txBody>
          <a:bodyPr>
            <a:normAutofit/>
          </a:bodyPr>
          <a:lstStyle/>
          <a:p>
            <a:r>
              <a:rPr lang="en-HK" sz="1600" dirty="0"/>
              <a:t>In fashion design, most proportion relates to the </a:t>
            </a:r>
            <a:r>
              <a:rPr lang="en-HK" sz="1600" b="1" dirty="0"/>
              <a:t>human figure</a:t>
            </a:r>
            <a:r>
              <a:rPr lang="en-HK" sz="1600" dirty="0"/>
              <a:t>.</a:t>
            </a:r>
          </a:p>
          <a:p>
            <a:endParaRPr lang="en-US" sz="16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chemeClr val="accent5"/>
              </a:gs>
              <a:gs pos="100000">
                <a:schemeClr val="accent2">
                  <a:lumMod val="60000"/>
                  <a:lumOff val="40000"/>
                  <a:alpha val="59000"/>
                </a:schemeClr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chemeClr val="accent6">
                  <a:lumMod val="75000"/>
                  <a:alpha val="61000"/>
                </a:schemeClr>
              </a:gs>
              <a:gs pos="99000">
                <a:schemeClr val="accent6">
                  <a:alpha val="87000"/>
                </a:scheme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C65C4BBD-E0FB-9B48-A76B-F6FF38F72E6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15300" y="-15139"/>
            <a:ext cx="4076700" cy="641863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2A552CF-CE83-B748-A8E4-02A107E67A8D}"/>
              </a:ext>
            </a:extLst>
          </p:cNvPr>
          <p:cNvSpPr/>
          <p:nvPr/>
        </p:nvSpPr>
        <p:spPr>
          <a:xfrm>
            <a:off x="115612" y="6506074"/>
            <a:ext cx="6821215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000" dirty="0">
                <a:solidFill>
                  <a:schemeClr val="bg1"/>
                </a:solidFill>
              </a:rPr>
              <a:t>Collection by LI </a:t>
            </a:r>
            <a:r>
              <a:rPr lang="en-HK" sz="1000" dirty="0" err="1">
                <a:solidFill>
                  <a:schemeClr val="bg1"/>
                </a:solidFill>
              </a:rPr>
              <a:t>Yiu</a:t>
            </a:r>
            <a:r>
              <a:rPr lang="en-HK" sz="1000" dirty="0">
                <a:solidFill>
                  <a:schemeClr val="bg1"/>
                </a:solidFill>
              </a:rPr>
              <a:t> Kwan Yumiko, year 2 student of HD in Fashion Design Menswear in Hong Kong Design Institute</a:t>
            </a:r>
            <a:endParaRPr lang="en-HK" sz="1000" dirty="0">
              <a:solidFill>
                <a:schemeClr val="bg1"/>
              </a:solidFill>
              <a:effectLst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8A65CE20-2C47-134C-B004-E625BF0D0E3F}"/>
              </a:ext>
            </a:extLst>
          </p:cNvPr>
          <p:cNvSpPr txBox="1">
            <a:spLocks/>
          </p:cNvSpPr>
          <p:nvPr/>
        </p:nvSpPr>
        <p:spPr>
          <a:xfrm>
            <a:off x="779646" y="2552908"/>
            <a:ext cx="10240903" cy="1233488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3600" b="1" i="0" kern="1200" cap="all" spc="7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HK" sz="3200" dirty="0"/>
              <a:t>Scale</a:t>
            </a:r>
            <a:endParaRPr lang="en-US" sz="3200" dirty="0"/>
          </a:p>
        </p:txBody>
      </p:sp>
      <p:sp>
        <p:nvSpPr>
          <p:cNvPr id="19" name="Content Placeholder 2">
            <a:extLst>
              <a:ext uri="{FF2B5EF4-FFF2-40B4-BE49-F238E27FC236}">
                <a16:creationId xmlns:a16="http://schemas.microsoft.com/office/drawing/2014/main" id="{21755691-0F1F-F64A-9D28-F9E6E05C351E}"/>
              </a:ext>
            </a:extLst>
          </p:cNvPr>
          <p:cNvSpPr txBox="1">
            <a:spLocks/>
          </p:cNvSpPr>
          <p:nvPr/>
        </p:nvSpPr>
        <p:spPr>
          <a:xfrm>
            <a:off x="779647" y="4019573"/>
            <a:ext cx="6487427" cy="2030707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1600" dirty="0"/>
              <a:t>T</a:t>
            </a:r>
            <a:r>
              <a:rPr lang="en-HK" sz="1600" dirty="0" smtClean="0"/>
              <a:t>he </a:t>
            </a:r>
            <a:r>
              <a:rPr lang="en-HK" sz="1600" dirty="0"/>
              <a:t>term used when </a:t>
            </a:r>
            <a:r>
              <a:rPr lang="en-HK" sz="1600" b="1" dirty="0"/>
              <a:t>proportion size is compared with human size</a:t>
            </a:r>
            <a:r>
              <a:rPr lang="en-HK" sz="1600" dirty="0"/>
              <a:t>.</a:t>
            </a:r>
          </a:p>
          <a:p>
            <a:r>
              <a:rPr lang="en-HK" sz="1600" b="1" dirty="0"/>
              <a:t>Exaggerated proportions </a:t>
            </a:r>
            <a:r>
              <a:rPr lang="en-HK" sz="1600" dirty="0"/>
              <a:t>attract attention because they are different from the norm.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812007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8" name="Rectangle 47">
            <a:extLst>
              <a:ext uri="{FF2B5EF4-FFF2-40B4-BE49-F238E27FC236}">
                <a16:creationId xmlns:a16="http://schemas.microsoft.com/office/drawing/2014/main" id="{E3CBB9B1-7B7D-4BA1-A1AF-572168B3953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307F2A-0031-CD4D-B0E8-592EB9C60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3193" y="457201"/>
            <a:ext cx="3091607" cy="1727643"/>
          </a:xfrm>
        </p:spPr>
        <p:txBody>
          <a:bodyPr anchor="b">
            <a:normAutofit/>
          </a:bodyPr>
          <a:lstStyle/>
          <a:p>
            <a:r>
              <a:rPr lang="en-HK" sz="4000" dirty="0">
                <a:solidFill>
                  <a:schemeClr val="accent2"/>
                </a:solidFill>
              </a:rPr>
              <a:t>05. </a:t>
            </a:r>
            <a:r>
              <a:rPr lang="en-HK" sz="2800" dirty="0"/>
              <a:t/>
            </a:r>
            <a:br>
              <a:rPr lang="en-HK" sz="2800" dirty="0"/>
            </a:br>
            <a:r>
              <a:rPr lang="en-HK" sz="2800" dirty="0"/>
              <a:t>unity</a:t>
            </a:r>
            <a:endParaRPr lang="en-US" sz="2800" dirty="0"/>
          </a:p>
        </p:txBody>
      </p:sp>
      <p:pic>
        <p:nvPicPr>
          <p:cNvPr id="8" name="Picture 7" descr="A group of people wearing costumes&#10;&#10;Description automatically generated">
            <a:extLst>
              <a:ext uri="{FF2B5EF4-FFF2-40B4-BE49-F238E27FC236}">
                <a16:creationId xmlns:a16="http://schemas.microsoft.com/office/drawing/2014/main" id="{61A2056A-2DDF-1B49-859E-51D56E7379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431"/>
            <a:ext cx="8115280" cy="6408311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39DE8E-AD77-B74F-BCB2-18CEF1248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3193" y="2530549"/>
            <a:ext cx="3091607" cy="34281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1600" dirty="0" smtClean="0"/>
              <a:t>Pulls </a:t>
            </a:r>
            <a:r>
              <a:rPr lang="en-HK" sz="1600" dirty="0" smtClean="0"/>
              <a:t>all parts of the </a:t>
            </a:r>
            <a:r>
              <a:rPr lang="en-HK" sz="1600" dirty="0"/>
              <a:t>design together and ensures that all </a:t>
            </a:r>
            <a:r>
              <a:rPr lang="en-HK" sz="1600" dirty="0" smtClean="0"/>
              <a:t>parts </a:t>
            </a:r>
            <a:r>
              <a:rPr lang="en-HK" sz="1600" dirty="0"/>
              <a:t>work </a:t>
            </a:r>
            <a:r>
              <a:rPr lang="en-HK" sz="1600" dirty="0" smtClean="0"/>
              <a:t>together</a:t>
            </a:r>
            <a:r>
              <a:rPr lang="en-US" altLang="zh-TW" sz="1600" dirty="0"/>
              <a:t>.</a:t>
            </a:r>
            <a:endParaRPr lang="en-HK" sz="1400" dirty="0"/>
          </a:p>
          <a:p>
            <a:pPr marL="0" indent="0">
              <a:buNone/>
            </a:pPr>
            <a:endParaRPr lang="en-HK" sz="1400" dirty="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907741FC-B544-4A6E-B831-6789D042333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6408741"/>
            <a:ext cx="12191998" cy="449257"/>
          </a:xfrm>
          <a:prstGeom prst="rect">
            <a:avLst/>
          </a:prstGeom>
          <a:gradFill>
            <a:gsLst>
              <a:gs pos="34000">
                <a:schemeClr val="accent4">
                  <a:alpha val="73000"/>
                </a:schemeClr>
              </a:gs>
              <a:gs pos="100000">
                <a:schemeClr val="accent5">
                  <a:alpha val="89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3F0BE7ED-7814-4273-B18A-F26CC038038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8314"/>
            <a:ext cx="8115300" cy="449258"/>
          </a:xfrm>
          <a:prstGeom prst="rect">
            <a:avLst/>
          </a:prstGeom>
          <a:gradFill>
            <a:gsLst>
              <a:gs pos="22000">
                <a:schemeClr val="accent5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03AD43-8420-2246-8256-91C1402B464D}"/>
              </a:ext>
            </a:extLst>
          </p:cNvPr>
          <p:cNvSpPr/>
          <p:nvPr/>
        </p:nvSpPr>
        <p:spPr>
          <a:xfrm>
            <a:off x="115612" y="6506074"/>
            <a:ext cx="6411311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HK" sz="1000" dirty="0">
                <a:solidFill>
                  <a:schemeClr val="bg1"/>
                </a:solidFill>
              </a:rPr>
              <a:t>Collection by KAU Ka Man, 2019 graduated student of HD in Fashion Design in Hong Kong Design Institute</a:t>
            </a:r>
            <a:endParaRPr lang="en-HK" sz="1000" dirty="0">
              <a:solidFill>
                <a:schemeClr val="bg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927300792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Office">
      <a:dk1>
        <a:srgbClr val="000000"/>
      </a:dk1>
      <a:lt1>
        <a:srgbClr val="FFFFFF"/>
      </a:lt1>
      <a:dk2>
        <a:srgbClr val="2E3948"/>
      </a:dk2>
      <a:lt2>
        <a:srgbClr val="E7E6E6"/>
      </a:lt2>
      <a:accent1>
        <a:srgbClr val="5A82CB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A9718D"/>
      </a:folHlink>
    </a:clrScheme>
    <a:fontScheme name="Avenir">
      <a:majorFont>
        <a:latin typeface="Avenir Next LT Pro"/>
        <a:ea typeface=""/>
        <a:cs typeface=""/>
      </a:majorFont>
      <a:minorFont>
        <a:latin typeface="Avenir Next LT Pro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476</Words>
  <Application>Microsoft Office PowerPoint</Application>
  <PresentationFormat>寬螢幕</PresentationFormat>
  <Paragraphs>54</Paragraphs>
  <Slides>11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7" baseType="lpstr">
      <vt:lpstr>Avenir Next LT Pro</vt:lpstr>
      <vt:lpstr>Avenir Next LT Pro Light</vt:lpstr>
      <vt:lpstr>Arial</vt:lpstr>
      <vt:lpstr>Calibri</vt:lpstr>
      <vt:lpstr>Wingdings</vt:lpstr>
      <vt:lpstr>GradientRiseVTI</vt:lpstr>
      <vt:lpstr>Basic  design  principles</vt:lpstr>
      <vt:lpstr>Emphasis: Isolation</vt:lpstr>
      <vt:lpstr>Emphasis: Contrast</vt:lpstr>
      <vt:lpstr>Emphasis: Repetition</vt:lpstr>
      <vt:lpstr>03.  Rhythm</vt:lpstr>
      <vt:lpstr>Visual Pathways</vt:lpstr>
      <vt:lpstr>04.  proportion</vt:lpstr>
      <vt:lpstr>Proportion and the Figure</vt:lpstr>
      <vt:lpstr>05.  unity</vt:lpstr>
      <vt:lpstr>Variety and Harmony</vt:lpstr>
      <vt:lpstr>Unity and Harmony in Fashion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 design  principles</dc:title>
  <dc:creator>HO HO TAK</dc:creator>
  <cp:lastModifiedBy>POON, Suk-mei Cindy</cp:lastModifiedBy>
  <cp:revision>19</cp:revision>
  <dcterms:created xsi:type="dcterms:W3CDTF">2020-10-22T06:06:06Z</dcterms:created>
  <dcterms:modified xsi:type="dcterms:W3CDTF">2021-02-22T06:31:59Z</dcterms:modified>
</cp:coreProperties>
</file>