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3"/>
  </p:notesMasterIdLst>
  <p:sldIdLst>
    <p:sldId id="294" r:id="rId2"/>
    <p:sldId id="323" r:id="rId3"/>
    <p:sldId id="315" r:id="rId4"/>
    <p:sldId id="324" r:id="rId5"/>
    <p:sldId id="316" r:id="rId6"/>
    <p:sldId id="325" r:id="rId7"/>
    <p:sldId id="317" r:id="rId8"/>
    <p:sldId id="326" r:id="rId9"/>
    <p:sldId id="318" r:id="rId10"/>
    <p:sldId id="327" r:id="rId11"/>
    <p:sldId id="31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418" autoAdjust="0"/>
    <p:restoredTop sz="94385"/>
  </p:normalViewPr>
  <p:slideViewPr>
    <p:cSldViewPr snapToGrid="0" snapToObjects="1">
      <p:cViewPr varScale="1">
        <p:scale>
          <a:sx n="76" d="100"/>
          <a:sy n="76" d="100"/>
        </p:scale>
        <p:origin x="714"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C14B3-EEE8-6549-8482-C4C3FCA537FF}" type="datetimeFigureOut">
              <a:rPr lang="en-US" smtClean="0"/>
              <a:t>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F946C-F05D-8D4C-8ADF-A9512DCC40CB}" type="slidenum">
              <a:rPr lang="en-US" smtClean="0"/>
              <a:t>‹#›</a:t>
            </a:fld>
            <a:endParaRPr lang="en-US"/>
          </a:p>
        </p:txBody>
      </p:sp>
    </p:spTree>
    <p:extLst>
      <p:ext uri="{BB962C8B-B14F-4D97-AF65-F5344CB8AC3E}">
        <p14:creationId xmlns:p14="http://schemas.microsoft.com/office/powerpoint/2010/main" val="377359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F946C-F05D-8D4C-8ADF-A9512DCC40CB}" type="slidenum">
              <a:rPr lang="en-US" smtClean="0"/>
              <a:t>3</a:t>
            </a:fld>
            <a:endParaRPr lang="en-US"/>
          </a:p>
        </p:txBody>
      </p:sp>
    </p:spTree>
    <p:extLst>
      <p:ext uri="{BB962C8B-B14F-4D97-AF65-F5344CB8AC3E}">
        <p14:creationId xmlns:p14="http://schemas.microsoft.com/office/powerpoint/2010/main" val="409659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Monday, February 22, 2021</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99723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Monday, February 22, 2021</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23691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Monday, February 22, 2021</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73571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Monday, February 22, 2021</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2610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Monday, February 22, 2021</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69352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Monday, February 22, 2021</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2030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Monday, February 22, 2021</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19034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Monday, February 22, 2021</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40511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Monday, February 22, 2021</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93694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Monday, February 22, 2021</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12068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Monday, February 22, 2021</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081769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Monday, February 22, 2021</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236146710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9" r:id="rId6"/>
    <p:sldLayoutId id="2147483834" r:id="rId7"/>
    <p:sldLayoutId id="2147483835" r:id="rId8"/>
    <p:sldLayoutId id="2147483836" r:id="rId9"/>
    <p:sldLayoutId id="2147483838" r:id="rId10"/>
    <p:sldLayoutId id="2147483837"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4F520-2598-460E-9F91-B02F60830C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207CE0ED-670A-44ED-9267-236A77A513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055566-9B78-4577-BB88-C1E139BA11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 y="1"/>
            <a:ext cx="12192003" cy="6858000"/>
          </a:xfrm>
          <a:prstGeom prst="rect">
            <a:avLst/>
          </a:prstGeom>
          <a:gradFill>
            <a:gsLst>
              <a:gs pos="0">
                <a:schemeClr val="accent6"/>
              </a:gs>
              <a:gs pos="100000">
                <a:schemeClr val="accent5">
                  <a:alpha val="83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9456B12-3135-4942-BC5C-B111CAEFE6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7200" y="-2"/>
            <a:ext cx="11733692" cy="6869065"/>
          </a:xfrm>
          <a:prstGeom prst="rect">
            <a:avLst/>
          </a:prstGeom>
          <a:gradFill>
            <a:gsLst>
              <a:gs pos="0">
                <a:schemeClr val="accent2">
                  <a:lumMod val="60000"/>
                  <a:lumOff val="40000"/>
                  <a:alpha val="48000"/>
                </a:schemeClr>
              </a:gs>
              <a:gs pos="99000">
                <a:schemeClr val="accent2">
                  <a:alpha val="57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EA8068-5C49-4225-8B62-3E3C30BF7C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886" cy="6880604"/>
          </a:xfrm>
          <a:prstGeom prst="rect">
            <a:avLst/>
          </a:prstGeom>
          <a:gradFill>
            <a:gsLst>
              <a:gs pos="0">
                <a:schemeClr val="accent2">
                  <a:lumMod val="60000"/>
                  <a:lumOff val="40000"/>
                  <a:alpha val="19000"/>
                </a:schemeClr>
              </a:gs>
              <a:gs pos="99000">
                <a:schemeClr val="accent2">
                  <a:alpha val="21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0EE5648-70CA-4800-81EE-40F5CD1A38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95039" y="-2895044"/>
            <a:ext cx="6400799" cy="12190885"/>
          </a:xfrm>
          <a:prstGeom prst="rect">
            <a:avLst/>
          </a:prstGeom>
          <a:gradFill>
            <a:gsLst>
              <a:gs pos="8000">
                <a:schemeClr val="accent5">
                  <a:alpha val="38000"/>
                </a:schemeClr>
              </a:gs>
              <a:gs pos="100000">
                <a:schemeClr val="accent6">
                  <a:lumMod val="75000"/>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20F04E-4AF8-EA43-81B4-6A5E25983C08}"/>
              </a:ext>
            </a:extLst>
          </p:cNvPr>
          <p:cNvSpPr>
            <a:spLocks noGrp="1"/>
          </p:cNvSpPr>
          <p:nvPr>
            <p:ph type="title"/>
          </p:nvPr>
        </p:nvSpPr>
        <p:spPr>
          <a:xfrm>
            <a:off x="4538341" y="2224846"/>
            <a:ext cx="6498525" cy="3102528"/>
          </a:xfrm>
        </p:spPr>
        <p:txBody>
          <a:bodyPr vert="horz" lIns="0" tIns="0" rIns="0" bIns="0" rtlCol="0" anchor="b">
            <a:normAutofit/>
          </a:bodyPr>
          <a:lstStyle/>
          <a:p>
            <a:r>
              <a:rPr lang="en-US" sz="4400" spc="750" dirty="0">
                <a:solidFill>
                  <a:schemeClr val="bg1"/>
                </a:solidFill>
              </a:rPr>
              <a:t>fashion </a:t>
            </a:r>
            <a:br>
              <a:rPr lang="en-US" sz="4400" spc="750" dirty="0">
                <a:solidFill>
                  <a:schemeClr val="bg1"/>
                </a:solidFill>
              </a:rPr>
            </a:br>
            <a:r>
              <a:rPr lang="en-US" sz="4400" spc="750" dirty="0">
                <a:solidFill>
                  <a:schemeClr val="bg1"/>
                </a:solidFill>
              </a:rPr>
              <a:t>design applications</a:t>
            </a:r>
          </a:p>
        </p:txBody>
      </p:sp>
      <p:sp>
        <p:nvSpPr>
          <p:cNvPr id="3" name="Title 1">
            <a:extLst>
              <a:ext uri="{FF2B5EF4-FFF2-40B4-BE49-F238E27FC236}">
                <a16:creationId xmlns:a16="http://schemas.microsoft.com/office/drawing/2014/main" id="{3ED0A625-5B0E-5D4F-8C52-09B81AA5A587}"/>
              </a:ext>
            </a:extLst>
          </p:cNvPr>
          <p:cNvSpPr txBox="1">
            <a:spLocks/>
          </p:cNvSpPr>
          <p:nvPr/>
        </p:nvSpPr>
        <p:spPr>
          <a:xfrm>
            <a:off x="4538337" y="1028699"/>
            <a:ext cx="6498525" cy="1079663"/>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nSpc>
                <a:spcPct val="150000"/>
              </a:lnSpc>
              <a:spcBef>
                <a:spcPts val="1000"/>
              </a:spcBef>
            </a:pPr>
            <a:r>
              <a:rPr lang="en-US" sz="1400" spc="600" dirty="0">
                <a:solidFill>
                  <a:schemeClr val="bg1"/>
                </a:solidFill>
                <a:latin typeface="+mn-lt"/>
                <a:ea typeface="+mn-ea"/>
                <a:cs typeface="+mn-cs"/>
              </a:rPr>
              <a:t>Chapter 2</a:t>
            </a:r>
          </a:p>
        </p:txBody>
      </p:sp>
      <p:sp>
        <p:nvSpPr>
          <p:cNvPr id="30" name="Rectangle 21">
            <a:extLst>
              <a:ext uri="{FF2B5EF4-FFF2-40B4-BE49-F238E27FC236}">
                <a16:creationId xmlns:a16="http://schemas.microsoft.com/office/drawing/2014/main" id="{5C865637-A524-441B-A1B6-6D38BF9B17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708" y="1420764"/>
            <a:ext cx="6857999" cy="4038605"/>
          </a:xfrm>
          <a:prstGeom prst="rect">
            <a:avLst/>
          </a:prstGeom>
          <a:gradFill>
            <a:gsLst>
              <a:gs pos="0">
                <a:schemeClr val="accent5">
                  <a:alpha val="0"/>
                </a:schemeClr>
              </a:gs>
              <a:gs pos="99000">
                <a:schemeClr val="accent4">
                  <a:lumMod val="60000"/>
                  <a:lumOff val="40000"/>
                  <a:alpha val="60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3">
            <a:extLst>
              <a:ext uri="{FF2B5EF4-FFF2-40B4-BE49-F238E27FC236}">
                <a16:creationId xmlns:a16="http://schemas.microsoft.com/office/drawing/2014/main" id="{7559A662-54F5-47C0-8F66-AEA2B861C0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168948">
            <a:off x="1535724" y="1053996"/>
            <a:ext cx="5005754" cy="5005754"/>
          </a:xfrm>
          <a:prstGeom prst="ellipse">
            <a:avLst/>
          </a:prstGeom>
          <a:gradFill>
            <a:gsLst>
              <a:gs pos="31000">
                <a:schemeClr val="accent6">
                  <a:alpha val="0"/>
                </a:schemeClr>
              </a:gs>
              <a:gs pos="85000">
                <a:schemeClr val="accent6">
                  <a:lumMod val="60000"/>
                  <a:lumOff val="40000"/>
                  <a:alpha val="21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462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3CC553-E876-9E40-A41F-8A927BAEE4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17" y="118991"/>
            <a:ext cx="6124720" cy="6124720"/>
          </a:xfrm>
          <a:prstGeom prst="rect">
            <a:avLst/>
          </a:prstGeom>
        </p:spPr>
      </p:pic>
      <p:pic>
        <p:nvPicPr>
          <p:cNvPr id="8" name="Picture 7" descr="A person holding a bag&#10;&#10;Description automatically generated">
            <a:extLst>
              <a:ext uri="{FF2B5EF4-FFF2-40B4-BE49-F238E27FC236}">
                <a16:creationId xmlns:a16="http://schemas.microsoft.com/office/drawing/2014/main" id="{53891D34-E063-1C43-8580-829C7DD0C4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58763" y="118991"/>
            <a:ext cx="6124720" cy="6124720"/>
          </a:xfrm>
          <a:prstGeom prst="rect">
            <a:avLst/>
          </a:prstGeom>
        </p:spPr>
      </p:pic>
      <p:sp>
        <p:nvSpPr>
          <p:cNvPr id="9" name="Title 1">
            <a:extLst>
              <a:ext uri="{FF2B5EF4-FFF2-40B4-BE49-F238E27FC236}">
                <a16:creationId xmlns:a16="http://schemas.microsoft.com/office/drawing/2014/main" id="{D2EA8F8F-9C2C-6B4E-BE31-A673ECF0BA97}"/>
              </a:ext>
            </a:extLst>
          </p:cNvPr>
          <p:cNvSpPr>
            <a:spLocks noGrp="1"/>
          </p:cNvSpPr>
          <p:nvPr>
            <p:ph type="title"/>
          </p:nvPr>
        </p:nvSpPr>
        <p:spPr>
          <a:xfrm>
            <a:off x="838311" y="2300708"/>
            <a:ext cx="10240903" cy="1233488"/>
          </a:xfrm>
        </p:spPr>
        <p:txBody>
          <a:bodyPr/>
          <a:lstStyle/>
          <a:p>
            <a:pPr algn="ctr"/>
            <a:r>
              <a:rPr lang="en-US" dirty="0">
                <a:solidFill>
                  <a:schemeClr val="bg1"/>
                </a:solidFill>
              </a:rPr>
              <a:t>Preserve </a:t>
            </a:r>
            <a:r>
              <a:rPr lang="en-US" dirty="0" err="1">
                <a:solidFill>
                  <a:schemeClr val="bg1"/>
                </a:solidFill>
              </a:rPr>
              <a:t>sth</a:t>
            </a:r>
            <a:endParaRPr lang="en-US" dirty="0">
              <a:solidFill>
                <a:schemeClr val="bg1"/>
              </a:solidFill>
            </a:endParaRPr>
          </a:p>
        </p:txBody>
      </p:sp>
      <p:sp>
        <p:nvSpPr>
          <p:cNvPr id="6" name="Rectangle 5">
            <a:extLst>
              <a:ext uri="{FF2B5EF4-FFF2-40B4-BE49-F238E27FC236}">
                <a16:creationId xmlns:a16="http://schemas.microsoft.com/office/drawing/2014/main" id="{4ACBCFC1-35E0-C94F-B558-BDA330FA1EC9}"/>
              </a:ext>
            </a:extLst>
          </p:cNvPr>
          <p:cNvSpPr/>
          <p:nvPr/>
        </p:nvSpPr>
        <p:spPr>
          <a:xfrm>
            <a:off x="4993829" y="3594124"/>
            <a:ext cx="1926874" cy="276999"/>
          </a:xfrm>
          <a:prstGeom prst="rect">
            <a:avLst/>
          </a:prstGeom>
        </p:spPr>
        <p:txBody>
          <a:bodyPr wrap="none">
            <a:spAutoFit/>
          </a:bodyPr>
          <a:lstStyle/>
          <a:p>
            <a:r>
              <a:rPr lang="en-HK" sz="1200" dirty="0">
                <a:solidFill>
                  <a:schemeClr val="bg1"/>
                </a:solidFill>
                <a:highlight>
                  <a:srgbClr val="000000"/>
                </a:highlight>
              </a:rPr>
              <a:t>Collection by </a:t>
            </a:r>
            <a:r>
              <a:rPr lang="en-HK" sz="1200" b="1" dirty="0">
                <a:solidFill>
                  <a:schemeClr val="bg1"/>
                </a:solidFill>
                <a:highlight>
                  <a:srgbClr val="000000"/>
                </a:highlight>
              </a:rPr>
              <a:t>TO Wing In</a:t>
            </a:r>
            <a:endParaRPr lang="en-US" sz="1200" b="1" dirty="0">
              <a:highlight>
                <a:srgbClr val="000000"/>
              </a:highlight>
            </a:endParaRPr>
          </a:p>
        </p:txBody>
      </p:sp>
    </p:spTree>
    <p:extLst>
      <p:ext uri="{BB962C8B-B14F-4D97-AF65-F5344CB8AC3E}">
        <p14:creationId xmlns:p14="http://schemas.microsoft.com/office/powerpoint/2010/main" val="1596572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F1B99-D2AD-4A4B-8003-4E65D41C8D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19602" y="0"/>
            <a:ext cx="4272397" cy="6411310"/>
          </a:xfrm>
          <a:prstGeom prst="rect">
            <a:avLst/>
          </a:prstGeom>
        </p:spPr>
      </p:pic>
      <p:sp>
        <p:nvSpPr>
          <p:cNvPr id="7" name="Rectangle 6">
            <a:extLst>
              <a:ext uri="{FF2B5EF4-FFF2-40B4-BE49-F238E27FC236}">
                <a16:creationId xmlns:a16="http://schemas.microsoft.com/office/drawing/2014/main" id="{FDA2577A-C9EE-6A42-802F-A229E620B63C}"/>
              </a:ext>
            </a:extLst>
          </p:cNvPr>
          <p:cNvSpPr/>
          <p:nvPr/>
        </p:nvSpPr>
        <p:spPr>
          <a:xfrm>
            <a:off x="614785" y="851139"/>
            <a:ext cx="6771669" cy="1384995"/>
          </a:xfrm>
          <a:prstGeom prst="rect">
            <a:avLst/>
          </a:prstGeom>
        </p:spPr>
        <p:txBody>
          <a:bodyPr wrap="square">
            <a:spAutoFit/>
          </a:bodyPr>
          <a:lstStyle/>
          <a:p>
            <a:r>
              <a:rPr lang="en-US" sz="1400" dirty="0" smtClean="0"/>
              <a:t>PRESERVE STH </a:t>
            </a:r>
            <a:r>
              <a:rPr lang="en-US" sz="1400" dirty="0"/>
              <a:t>is </a:t>
            </a:r>
            <a:r>
              <a:rPr lang="en-US" sz="1400" dirty="0" smtClean="0"/>
              <a:t>about </a:t>
            </a:r>
            <a:r>
              <a:rPr lang="en-US" sz="1400" dirty="0"/>
              <a:t>fashion sustainability. Hong Kong is an overcrowded city, and people often </a:t>
            </a:r>
            <a:r>
              <a:rPr lang="en-US" sz="1400" dirty="0" smtClean="0"/>
              <a:t>use </a:t>
            </a:r>
            <a:r>
              <a:rPr lang="en-US" sz="1400" dirty="0"/>
              <a:t>vacuum bag to store their clothing. </a:t>
            </a:r>
            <a:r>
              <a:rPr lang="en-US" sz="1400" dirty="0" smtClean="0"/>
              <a:t>The </a:t>
            </a:r>
            <a:r>
              <a:rPr lang="en-US" sz="1400" dirty="0"/>
              <a:t>design </a:t>
            </a:r>
            <a:r>
              <a:rPr lang="en-US" sz="1400" dirty="0" smtClean="0"/>
              <a:t>inspiration come from: </a:t>
            </a:r>
            <a:r>
              <a:rPr lang="en-US" sz="1400" dirty="0"/>
              <a:t>“shrinking theme” = more for less.  </a:t>
            </a:r>
            <a:r>
              <a:rPr lang="en-US" sz="1400" dirty="0" smtClean="0"/>
              <a:t>The designer compresses </a:t>
            </a:r>
            <a:r>
              <a:rPr lang="en-US" sz="1400" dirty="0"/>
              <a:t>the fabric scraps with biodegradable plastic (eco-friendly) and </a:t>
            </a:r>
            <a:r>
              <a:rPr lang="en-US" sz="1400" dirty="0" smtClean="0"/>
              <a:t>re-creates </a:t>
            </a:r>
            <a:r>
              <a:rPr lang="en-US" sz="1400" dirty="0"/>
              <a:t>a new type of material. The design direction is stylish and unisex using the concept of Zero wastage. </a:t>
            </a:r>
          </a:p>
        </p:txBody>
      </p:sp>
      <p:graphicFrame>
        <p:nvGraphicFramePr>
          <p:cNvPr id="8" name="Table 7">
            <a:extLst>
              <a:ext uri="{FF2B5EF4-FFF2-40B4-BE49-F238E27FC236}">
                <a16:creationId xmlns:a16="http://schemas.microsoft.com/office/drawing/2014/main" id="{51F1FFB7-160D-4847-9B96-E6E1F45E65AD}"/>
              </a:ext>
            </a:extLst>
          </p:cNvPr>
          <p:cNvGraphicFramePr>
            <a:graphicFrameLocks noGrp="1"/>
          </p:cNvGraphicFramePr>
          <p:nvPr>
            <p:extLst>
              <p:ext uri="{D42A27DB-BD31-4B8C-83A1-F6EECF244321}">
                <p14:modId xmlns:p14="http://schemas.microsoft.com/office/powerpoint/2010/main" val="832090432"/>
              </p:ext>
            </p:extLst>
          </p:nvPr>
        </p:nvGraphicFramePr>
        <p:xfrm>
          <a:off x="614786" y="2446317"/>
          <a:ext cx="6771668" cy="3524440"/>
        </p:xfrm>
        <a:graphic>
          <a:graphicData uri="http://schemas.openxmlformats.org/drawingml/2006/table">
            <a:tbl>
              <a:tblPr firstRow="1" bandRow="1">
                <a:tableStyleId>{5C22544A-7EE6-4342-B048-85BDC9FD1C3A}</a:tableStyleId>
              </a:tblPr>
              <a:tblGrid>
                <a:gridCol w="1377535">
                  <a:extLst>
                    <a:ext uri="{9D8B030D-6E8A-4147-A177-3AD203B41FA5}">
                      <a16:colId xmlns:a16="http://schemas.microsoft.com/office/drawing/2014/main" val="417117681"/>
                    </a:ext>
                  </a:extLst>
                </a:gridCol>
                <a:gridCol w="1348533">
                  <a:extLst>
                    <a:ext uri="{9D8B030D-6E8A-4147-A177-3AD203B41FA5}">
                      <a16:colId xmlns:a16="http://schemas.microsoft.com/office/drawing/2014/main" val="2628823630"/>
                    </a:ext>
                  </a:extLst>
                </a:gridCol>
                <a:gridCol w="4045600">
                  <a:extLst>
                    <a:ext uri="{9D8B030D-6E8A-4147-A177-3AD203B41FA5}">
                      <a16:colId xmlns:a16="http://schemas.microsoft.com/office/drawing/2014/main" val="465078812"/>
                    </a:ext>
                  </a:extLst>
                </a:gridCol>
              </a:tblGrid>
              <a:tr h="352444">
                <a:tc rowSpan="5">
                  <a:txBody>
                    <a:bodyPr/>
                    <a:lstStyle/>
                    <a:p>
                      <a:r>
                        <a:rPr lang="en-US" sz="1200" b="1" dirty="0">
                          <a:solidFill>
                            <a:sysClr val="windowText" lastClr="000000"/>
                          </a:solidFill>
                        </a:rPr>
                        <a:t>Design</a:t>
                      </a:r>
                    </a:p>
                    <a:p>
                      <a:r>
                        <a:rPr lang="en-US" sz="1200" b="1" dirty="0">
                          <a:solidFill>
                            <a:sysClr val="windowText" lastClr="000000"/>
                          </a:solidFill>
                        </a:rPr>
                        <a:t>elements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1200" b="1" dirty="0">
                          <a:solidFill>
                            <a:sysClr val="windowText" lastClr="000000"/>
                          </a:solidFill>
                        </a:rPr>
                        <a:t>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b="0" dirty="0">
                          <a:solidFill>
                            <a:sysClr val="windowText" lastClr="000000"/>
                          </a:solidFill>
                        </a:rPr>
                        <a:t>Mixed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1759064"/>
                  </a:ext>
                </a:extLst>
              </a:tr>
              <a:tr h="352444">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Shape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Geometrical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336766"/>
                  </a:ext>
                </a:extLst>
              </a:tr>
              <a:tr h="352444">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Form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Boxy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9871830"/>
                  </a:ext>
                </a:extLst>
              </a:tr>
              <a:tr h="352444">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Texture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Semi-finished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5934072"/>
                  </a:ext>
                </a:extLst>
              </a:tr>
              <a:tr h="352444">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Colour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Neutral colour palette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277814"/>
                  </a:ext>
                </a:extLst>
              </a:tr>
              <a:tr h="352444">
                <a:tc rowSpan="5">
                  <a:txBody>
                    <a:bodyPr/>
                    <a:lstStyle/>
                    <a:p>
                      <a:r>
                        <a:rPr lang="en-US" sz="1200" b="1" dirty="0">
                          <a:solidFill>
                            <a:schemeClr val="tx1"/>
                          </a:solidFill>
                        </a:rPr>
                        <a:t>Design </a:t>
                      </a:r>
                    </a:p>
                    <a:p>
                      <a:r>
                        <a:rPr lang="en-US" sz="1200" b="1" dirty="0">
                          <a:solidFill>
                            <a:schemeClr val="tx1"/>
                          </a:solidFill>
                        </a:rPr>
                        <a:t>principles</a:t>
                      </a:r>
                      <a:endParaRPr lang="en-US" sz="12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200" b="1" dirty="0">
                          <a:solidFill>
                            <a:sysClr val="windowText" lastClr="000000"/>
                          </a:solidFill>
                        </a:rPr>
                        <a:t>Balance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Asymmetrical design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6078351"/>
                  </a:ext>
                </a:extLst>
              </a:tr>
              <a:tr h="352444">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Emphasis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Contrasted textures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357271"/>
                  </a:ext>
                </a:extLst>
              </a:tr>
              <a:tr h="352444">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Rhythm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Repetition (texture)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3122772"/>
                  </a:ext>
                </a:extLst>
              </a:tr>
              <a:tr h="352444">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Proportion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Loose fitted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819820"/>
                  </a:ext>
                </a:extLst>
              </a:tr>
              <a:tr h="352444">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Textile effect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05565"/>
                  </a:ext>
                </a:extLst>
              </a:tr>
            </a:tbl>
          </a:graphicData>
        </a:graphic>
      </p:graphicFrame>
      <p:sp>
        <p:nvSpPr>
          <p:cNvPr id="6" name="Rectangle 5">
            <a:extLst>
              <a:ext uri="{FF2B5EF4-FFF2-40B4-BE49-F238E27FC236}">
                <a16:creationId xmlns:a16="http://schemas.microsoft.com/office/drawing/2014/main" id="{23BFF9FD-FF81-314F-B6D0-8EB877F74C65}"/>
              </a:ext>
            </a:extLst>
          </p:cNvPr>
          <p:cNvSpPr/>
          <p:nvPr/>
        </p:nvSpPr>
        <p:spPr>
          <a:xfrm>
            <a:off x="5575530" y="6506074"/>
            <a:ext cx="6495395" cy="246221"/>
          </a:xfrm>
          <a:prstGeom prst="rect">
            <a:avLst/>
          </a:prstGeom>
        </p:spPr>
        <p:txBody>
          <a:bodyPr wrap="square">
            <a:spAutoFit/>
          </a:bodyPr>
          <a:lstStyle/>
          <a:p>
            <a:pPr algn="r"/>
            <a:r>
              <a:rPr lang="en-HK" sz="1000" dirty="0">
                <a:solidFill>
                  <a:schemeClr val="bg1"/>
                </a:solidFill>
              </a:rPr>
              <a:t>Collection by TO Wing In, year 2 student of HD in Fashion Design in Hong Kong Design Institute</a:t>
            </a:r>
            <a:endParaRPr lang="en-HK" sz="1000" dirty="0">
              <a:solidFill>
                <a:schemeClr val="bg1"/>
              </a:solidFill>
              <a:effectLst/>
            </a:endParaRPr>
          </a:p>
        </p:txBody>
      </p:sp>
      <p:sp>
        <p:nvSpPr>
          <p:cNvPr id="9" name="Rectangle 8">
            <a:extLst>
              <a:ext uri="{FF2B5EF4-FFF2-40B4-BE49-F238E27FC236}">
                <a16:creationId xmlns:a16="http://schemas.microsoft.com/office/drawing/2014/main" id="{9DC22578-3A86-CA4A-BE2B-A899EF7B98D6}"/>
              </a:ext>
            </a:extLst>
          </p:cNvPr>
          <p:cNvSpPr/>
          <p:nvPr/>
        </p:nvSpPr>
        <p:spPr>
          <a:xfrm>
            <a:off x="626657" y="376337"/>
            <a:ext cx="2103909" cy="369332"/>
          </a:xfrm>
          <a:prstGeom prst="rect">
            <a:avLst/>
          </a:prstGeom>
        </p:spPr>
        <p:txBody>
          <a:bodyPr wrap="none">
            <a:spAutoFit/>
          </a:bodyPr>
          <a:lstStyle/>
          <a:p>
            <a:r>
              <a:rPr lang="en-HK" b="1" dirty="0">
                <a:solidFill>
                  <a:schemeClr val="accent2"/>
                </a:solidFill>
                <a:latin typeface="+mj-lt"/>
              </a:rPr>
              <a:t>Design rationale:</a:t>
            </a:r>
            <a:endParaRPr lang="en-US" b="1" dirty="0">
              <a:solidFill>
                <a:schemeClr val="accent2"/>
              </a:solidFill>
              <a:latin typeface="+mj-lt"/>
            </a:endParaRPr>
          </a:p>
        </p:txBody>
      </p:sp>
    </p:spTree>
    <p:extLst>
      <p:ext uri="{BB962C8B-B14F-4D97-AF65-F5344CB8AC3E}">
        <p14:creationId xmlns:p14="http://schemas.microsoft.com/office/powerpoint/2010/main" val="24999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D23512-9AD7-194E-A014-B668A52E198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5133" y="120255"/>
            <a:ext cx="6142954" cy="6142954"/>
          </a:xfrm>
          <a:prstGeom prst="rect">
            <a:avLst/>
          </a:prstGeom>
        </p:spPr>
      </p:pic>
      <p:pic>
        <p:nvPicPr>
          <p:cNvPr id="4" name="Picture 3">
            <a:extLst>
              <a:ext uri="{FF2B5EF4-FFF2-40B4-BE49-F238E27FC236}">
                <a16:creationId xmlns:a16="http://schemas.microsoft.com/office/drawing/2014/main" id="{6000C417-BE8C-4E4B-B98F-0C06E9867A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4933" y="120255"/>
            <a:ext cx="6142954" cy="6142954"/>
          </a:xfrm>
          <a:prstGeom prst="rect">
            <a:avLst/>
          </a:prstGeom>
        </p:spPr>
      </p:pic>
      <p:sp>
        <p:nvSpPr>
          <p:cNvPr id="6" name="Title 1">
            <a:extLst>
              <a:ext uri="{FF2B5EF4-FFF2-40B4-BE49-F238E27FC236}">
                <a16:creationId xmlns:a16="http://schemas.microsoft.com/office/drawing/2014/main" id="{DB6416C0-7DC2-5E41-92E2-3720B00696F8}"/>
              </a:ext>
            </a:extLst>
          </p:cNvPr>
          <p:cNvSpPr>
            <a:spLocks noGrp="1"/>
          </p:cNvSpPr>
          <p:nvPr>
            <p:ph type="title"/>
          </p:nvPr>
        </p:nvSpPr>
        <p:spPr>
          <a:xfrm>
            <a:off x="826356" y="2342657"/>
            <a:ext cx="10240903" cy="1233488"/>
          </a:xfrm>
        </p:spPr>
        <p:txBody>
          <a:bodyPr/>
          <a:lstStyle/>
          <a:p>
            <a:pPr algn="ctr"/>
            <a:r>
              <a:rPr lang="en-US" dirty="0">
                <a:solidFill>
                  <a:schemeClr val="bg1"/>
                </a:solidFill>
              </a:rPr>
              <a:t>ADHD</a:t>
            </a:r>
          </a:p>
        </p:txBody>
      </p:sp>
      <p:sp>
        <p:nvSpPr>
          <p:cNvPr id="8" name="Rectangle 7">
            <a:extLst>
              <a:ext uri="{FF2B5EF4-FFF2-40B4-BE49-F238E27FC236}">
                <a16:creationId xmlns:a16="http://schemas.microsoft.com/office/drawing/2014/main" id="{DE7E7A08-505E-7549-B40A-106C28D4CDB4}"/>
              </a:ext>
            </a:extLst>
          </p:cNvPr>
          <p:cNvSpPr/>
          <p:nvPr/>
        </p:nvSpPr>
        <p:spPr>
          <a:xfrm>
            <a:off x="5012416" y="3594124"/>
            <a:ext cx="1839158" cy="276999"/>
          </a:xfrm>
          <a:prstGeom prst="rect">
            <a:avLst/>
          </a:prstGeom>
        </p:spPr>
        <p:txBody>
          <a:bodyPr wrap="none">
            <a:spAutoFit/>
          </a:bodyPr>
          <a:lstStyle/>
          <a:p>
            <a:r>
              <a:rPr lang="en-HK" sz="1200" dirty="0">
                <a:solidFill>
                  <a:schemeClr val="bg1"/>
                </a:solidFill>
                <a:highlight>
                  <a:srgbClr val="000000"/>
                </a:highlight>
              </a:rPr>
              <a:t>Collection by </a:t>
            </a:r>
            <a:r>
              <a:rPr lang="en-HK" sz="1200" b="1" dirty="0">
                <a:solidFill>
                  <a:schemeClr val="bg1"/>
                </a:solidFill>
                <a:highlight>
                  <a:srgbClr val="000000"/>
                </a:highlight>
              </a:rPr>
              <a:t>LAU Sin Yi</a:t>
            </a:r>
            <a:endParaRPr lang="en-US" sz="1200" b="1" dirty="0">
              <a:highlight>
                <a:srgbClr val="000000"/>
              </a:highlight>
            </a:endParaRPr>
          </a:p>
        </p:txBody>
      </p:sp>
    </p:spTree>
    <p:extLst>
      <p:ext uri="{BB962C8B-B14F-4D97-AF65-F5344CB8AC3E}">
        <p14:creationId xmlns:p14="http://schemas.microsoft.com/office/powerpoint/2010/main" val="76772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F6C79D-2069-8B4A-944B-F32ECADC3E4D}"/>
              </a:ext>
            </a:extLst>
          </p:cNvPr>
          <p:cNvSpPr/>
          <p:nvPr/>
        </p:nvSpPr>
        <p:spPr>
          <a:xfrm>
            <a:off x="626656" y="838549"/>
            <a:ext cx="6745189" cy="1384995"/>
          </a:xfrm>
          <a:prstGeom prst="rect">
            <a:avLst/>
          </a:prstGeom>
        </p:spPr>
        <p:txBody>
          <a:bodyPr wrap="square">
            <a:spAutoFit/>
          </a:bodyPr>
          <a:lstStyle/>
          <a:p>
            <a:r>
              <a:rPr lang="en-US" sz="1400" dirty="0"/>
              <a:t>ADHD is one kind of psychological disorder. This collection shows the beauty sides of the imperfect thing. Hand drawing of distorted backbone, skull and raw DNA pattern executed by transfer printing technique aims to present the abnormal and imperfect human body. Magnets are used for opening and joints which allow garment to be detachable easily for changing styles and achieve a functional streetwear look. </a:t>
            </a:r>
          </a:p>
        </p:txBody>
      </p:sp>
      <p:graphicFrame>
        <p:nvGraphicFramePr>
          <p:cNvPr id="8" name="Table 7">
            <a:extLst>
              <a:ext uri="{FF2B5EF4-FFF2-40B4-BE49-F238E27FC236}">
                <a16:creationId xmlns:a16="http://schemas.microsoft.com/office/drawing/2014/main" id="{B140D202-D2BD-854A-BF66-218915E518AE}"/>
              </a:ext>
            </a:extLst>
          </p:cNvPr>
          <p:cNvGraphicFramePr>
            <a:graphicFrameLocks noGrp="1"/>
          </p:cNvGraphicFramePr>
          <p:nvPr>
            <p:extLst>
              <p:ext uri="{D42A27DB-BD31-4B8C-83A1-F6EECF244321}">
                <p14:modId xmlns:p14="http://schemas.microsoft.com/office/powerpoint/2010/main" val="1424323377"/>
              </p:ext>
            </p:extLst>
          </p:nvPr>
        </p:nvGraphicFramePr>
        <p:xfrm>
          <a:off x="626656" y="2422565"/>
          <a:ext cx="6745190" cy="3569100"/>
        </p:xfrm>
        <a:graphic>
          <a:graphicData uri="http://schemas.openxmlformats.org/drawingml/2006/table">
            <a:tbl>
              <a:tblPr firstRow="1" bandRow="1">
                <a:tableStyleId>{5C22544A-7EE6-4342-B048-85BDC9FD1C3A}</a:tableStyleId>
              </a:tblPr>
              <a:tblGrid>
                <a:gridCol w="1372149">
                  <a:extLst>
                    <a:ext uri="{9D8B030D-6E8A-4147-A177-3AD203B41FA5}">
                      <a16:colId xmlns:a16="http://schemas.microsoft.com/office/drawing/2014/main" val="417117681"/>
                    </a:ext>
                  </a:extLst>
                </a:gridCol>
                <a:gridCol w="1343260">
                  <a:extLst>
                    <a:ext uri="{9D8B030D-6E8A-4147-A177-3AD203B41FA5}">
                      <a16:colId xmlns:a16="http://schemas.microsoft.com/office/drawing/2014/main" val="2628823630"/>
                    </a:ext>
                  </a:extLst>
                </a:gridCol>
                <a:gridCol w="4029781">
                  <a:extLst>
                    <a:ext uri="{9D8B030D-6E8A-4147-A177-3AD203B41FA5}">
                      <a16:colId xmlns:a16="http://schemas.microsoft.com/office/drawing/2014/main" val="465078812"/>
                    </a:ext>
                  </a:extLst>
                </a:gridCol>
              </a:tblGrid>
              <a:tr h="356910">
                <a:tc rowSpan="5">
                  <a:txBody>
                    <a:bodyPr/>
                    <a:lstStyle/>
                    <a:p>
                      <a:r>
                        <a:rPr lang="en-US" sz="1200" b="1" dirty="0">
                          <a:solidFill>
                            <a:sysClr val="windowText" lastClr="000000"/>
                          </a:solidFill>
                        </a:rPr>
                        <a:t>Design</a:t>
                      </a:r>
                    </a:p>
                    <a:p>
                      <a:r>
                        <a:rPr lang="en-US" sz="1200" b="1" dirty="0">
                          <a:solidFill>
                            <a:sysClr val="windowText" lastClr="000000"/>
                          </a:solidFill>
                        </a:rPr>
                        <a:t>elements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1200" b="1" dirty="0">
                          <a:solidFill>
                            <a:sysClr val="windowText" lastClr="000000"/>
                          </a:solidFill>
                        </a:rPr>
                        <a:t>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b="0" dirty="0">
                          <a:solidFill>
                            <a:sysClr val="windowText" lastClr="000000"/>
                          </a:solidFill>
                        </a:rPr>
                        <a:t>Solid diagonal lines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1759064"/>
                  </a:ext>
                </a:extLst>
              </a:tr>
              <a:tr h="356910">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Shape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Sporty and functional panels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336766"/>
                  </a:ext>
                </a:extLst>
              </a:tr>
              <a:tr h="356910">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Form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Super boxy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9871830"/>
                  </a:ext>
                </a:extLst>
              </a:tr>
              <a:tr h="356910">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Texture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Quilted fabrication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5934072"/>
                  </a:ext>
                </a:extLst>
              </a:tr>
              <a:tr h="356910">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Colour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Neutral colour palette with accent colour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277814"/>
                  </a:ext>
                </a:extLst>
              </a:tr>
              <a:tr h="356910">
                <a:tc rowSpan="5">
                  <a:txBody>
                    <a:bodyPr/>
                    <a:lstStyle/>
                    <a:p>
                      <a:r>
                        <a:rPr lang="en-US" sz="1200" b="1" dirty="0">
                          <a:solidFill>
                            <a:schemeClr val="tx1"/>
                          </a:solidFill>
                        </a:rPr>
                        <a:t>Design </a:t>
                      </a:r>
                    </a:p>
                    <a:p>
                      <a:r>
                        <a:rPr lang="en-US" sz="1200" b="1" dirty="0">
                          <a:solidFill>
                            <a:schemeClr val="tx1"/>
                          </a:solidFill>
                        </a:rPr>
                        <a:t>principles</a:t>
                      </a:r>
                      <a:endParaRPr lang="en-US" sz="12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200" b="1" dirty="0">
                          <a:solidFill>
                            <a:sysClr val="windowText" lastClr="000000"/>
                          </a:solidFill>
                        </a:rPr>
                        <a:t>Balance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Symmetrical design (visually balanced)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6078351"/>
                  </a:ext>
                </a:extLst>
              </a:tr>
              <a:tr h="356910">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Emphasis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Contrasted colour prints &amp; stitching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357271"/>
                  </a:ext>
                </a:extLst>
              </a:tr>
              <a:tr h="356910">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Rhythm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Repetition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3122772"/>
                  </a:ext>
                </a:extLst>
              </a:tr>
              <a:tr h="356910">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Proportion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Oversized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819820"/>
                  </a:ext>
                </a:extLst>
              </a:tr>
              <a:tr h="356910">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Contrasted accent </a:t>
                      </a:r>
                      <a:r>
                        <a:rPr lang="en-US" sz="1200" dirty="0" err="1" smtClean="0">
                          <a:solidFill>
                            <a:sysClr val="windowText" lastClr="000000"/>
                          </a:solidFill>
                        </a:rPr>
                        <a:t>colours</a:t>
                      </a:r>
                      <a:r>
                        <a:rPr lang="en-US" sz="1200" dirty="0" smtClean="0">
                          <a:solidFill>
                            <a:sysClr val="windowText" lastClr="000000"/>
                          </a:solidFill>
                        </a:rPr>
                        <a:t> </a:t>
                      </a:r>
                      <a:r>
                        <a:rPr lang="en-US" sz="1200" dirty="0">
                          <a:solidFill>
                            <a:sysClr val="windowText" lastClr="000000"/>
                          </a:solidFill>
                        </a:rPr>
                        <a:t>and prints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05565"/>
                  </a:ext>
                </a:extLst>
              </a:tr>
            </a:tbl>
          </a:graphicData>
        </a:graphic>
      </p:graphicFrame>
      <p:pic>
        <p:nvPicPr>
          <p:cNvPr id="10" name="Picture 9" descr="A person that is standing in the dark&#10;&#10;Description automatically generated">
            <a:extLst>
              <a:ext uri="{FF2B5EF4-FFF2-40B4-BE49-F238E27FC236}">
                <a16:creationId xmlns:a16="http://schemas.microsoft.com/office/drawing/2014/main" id="{858055ED-6726-144C-9526-00A2247CA2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3779" y="-1"/>
            <a:ext cx="4288222" cy="6409441"/>
          </a:xfrm>
          <a:prstGeom prst="rect">
            <a:avLst/>
          </a:prstGeom>
        </p:spPr>
      </p:pic>
      <p:sp>
        <p:nvSpPr>
          <p:cNvPr id="5" name="Rectangle 4">
            <a:extLst>
              <a:ext uri="{FF2B5EF4-FFF2-40B4-BE49-F238E27FC236}">
                <a16:creationId xmlns:a16="http://schemas.microsoft.com/office/drawing/2014/main" id="{EA36C03A-420A-DE4C-975C-38B1F1121F03}"/>
              </a:ext>
            </a:extLst>
          </p:cNvPr>
          <p:cNvSpPr/>
          <p:nvPr/>
        </p:nvSpPr>
        <p:spPr>
          <a:xfrm>
            <a:off x="5551780" y="6506074"/>
            <a:ext cx="6495395" cy="246221"/>
          </a:xfrm>
          <a:prstGeom prst="rect">
            <a:avLst/>
          </a:prstGeom>
        </p:spPr>
        <p:txBody>
          <a:bodyPr wrap="square">
            <a:spAutoFit/>
          </a:bodyPr>
          <a:lstStyle/>
          <a:p>
            <a:pPr algn="r"/>
            <a:r>
              <a:rPr lang="en-HK" sz="1000" dirty="0">
                <a:solidFill>
                  <a:schemeClr val="bg1"/>
                </a:solidFill>
              </a:rPr>
              <a:t>Collection by LAU Sin Yi, year 2 student of HD in Fashion Design Menswear in Hong Kong Design Institute</a:t>
            </a:r>
            <a:endParaRPr lang="en-HK" sz="1000" dirty="0">
              <a:solidFill>
                <a:schemeClr val="bg1"/>
              </a:solidFill>
              <a:effectLst/>
            </a:endParaRPr>
          </a:p>
        </p:txBody>
      </p:sp>
      <p:sp>
        <p:nvSpPr>
          <p:cNvPr id="6" name="Rectangle 5">
            <a:extLst>
              <a:ext uri="{FF2B5EF4-FFF2-40B4-BE49-F238E27FC236}">
                <a16:creationId xmlns:a16="http://schemas.microsoft.com/office/drawing/2014/main" id="{52B7E6DA-0710-094A-B3CC-E4C4E42C1AFF}"/>
              </a:ext>
            </a:extLst>
          </p:cNvPr>
          <p:cNvSpPr/>
          <p:nvPr/>
        </p:nvSpPr>
        <p:spPr>
          <a:xfrm>
            <a:off x="626657" y="376337"/>
            <a:ext cx="2103909" cy="369332"/>
          </a:xfrm>
          <a:prstGeom prst="rect">
            <a:avLst/>
          </a:prstGeom>
        </p:spPr>
        <p:txBody>
          <a:bodyPr wrap="none">
            <a:spAutoFit/>
          </a:bodyPr>
          <a:lstStyle/>
          <a:p>
            <a:r>
              <a:rPr lang="en-HK" b="1" dirty="0">
                <a:solidFill>
                  <a:schemeClr val="accent2"/>
                </a:solidFill>
                <a:latin typeface="+mj-lt"/>
              </a:rPr>
              <a:t>Design rationale:</a:t>
            </a:r>
            <a:endParaRPr lang="en-US" b="1" dirty="0">
              <a:solidFill>
                <a:schemeClr val="accent2"/>
              </a:solidFill>
              <a:latin typeface="+mj-lt"/>
            </a:endParaRPr>
          </a:p>
        </p:txBody>
      </p:sp>
    </p:spTree>
    <p:extLst>
      <p:ext uri="{BB962C8B-B14F-4D97-AF65-F5344CB8AC3E}">
        <p14:creationId xmlns:p14="http://schemas.microsoft.com/office/powerpoint/2010/main" val="2764364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wearing costumes&#10;&#10;Description automatically generated">
            <a:extLst>
              <a:ext uri="{FF2B5EF4-FFF2-40B4-BE49-F238E27FC236}">
                <a16:creationId xmlns:a16="http://schemas.microsoft.com/office/drawing/2014/main" id="{25B9C392-B555-FD4D-88C3-02C106F0469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9435" y="126123"/>
            <a:ext cx="6144730" cy="6144730"/>
          </a:xfrm>
          <a:prstGeom prst="rect">
            <a:avLst/>
          </a:prstGeom>
        </p:spPr>
      </p:pic>
      <p:pic>
        <p:nvPicPr>
          <p:cNvPr id="4" name="Picture 3">
            <a:extLst>
              <a:ext uri="{FF2B5EF4-FFF2-40B4-BE49-F238E27FC236}">
                <a16:creationId xmlns:a16="http://schemas.microsoft.com/office/drawing/2014/main" id="{A34C3B18-26B1-1141-8D81-42522740DE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7834" y="126123"/>
            <a:ext cx="6144731" cy="6144731"/>
          </a:xfrm>
          <a:prstGeom prst="rect">
            <a:avLst/>
          </a:prstGeom>
        </p:spPr>
      </p:pic>
      <p:sp>
        <p:nvSpPr>
          <p:cNvPr id="7" name="Title 1">
            <a:extLst>
              <a:ext uri="{FF2B5EF4-FFF2-40B4-BE49-F238E27FC236}">
                <a16:creationId xmlns:a16="http://schemas.microsoft.com/office/drawing/2014/main" id="{A2982A5E-BEA8-4C41-883D-8183B0B82603}"/>
              </a:ext>
            </a:extLst>
          </p:cNvPr>
          <p:cNvSpPr>
            <a:spLocks noGrp="1"/>
          </p:cNvSpPr>
          <p:nvPr>
            <p:ph type="title"/>
          </p:nvPr>
        </p:nvSpPr>
        <p:spPr>
          <a:xfrm>
            <a:off x="807382" y="2273534"/>
            <a:ext cx="10240903" cy="1233488"/>
          </a:xfrm>
        </p:spPr>
        <p:txBody>
          <a:bodyPr/>
          <a:lstStyle/>
          <a:p>
            <a:pPr algn="ctr"/>
            <a:r>
              <a:rPr lang="en-US" dirty="0">
                <a:solidFill>
                  <a:schemeClr val="bg1"/>
                </a:solidFill>
              </a:rPr>
              <a:t>IMPERFECT BEAUTY</a:t>
            </a:r>
          </a:p>
        </p:txBody>
      </p:sp>
      <p:sp>
        <p:nvSpPr>
          <p:cNvPr id="10" name="Rectangle 9">
            <a:extLst>
              <a:ext uri="{FF2B5EF4-FFF2-40B4-BE49-F238E27FC236}">
                <a16:creationId xmlns:a16="http://schemas.microsoft.com/office/drawing/2014/main" id="{A70FF093-2A3D-354C-99EA-D1B1899CB474}"/>
              </a:ext>
            </a:extLst>
          </p:cNvPr>
          <p:cNvSpPr/>
          <p:nvPr/>
        </p:nvSpPr>
        <p:spPr>
          <a:xfrm>
            <a:off x="4875076" y="3594124"/>
            <a:ext cx="2105513" cy="276999"/>
          </a:xfrm>
          <a:prstGeom prst="rect">
            <a:avLst/>
          </a:prstGeom>
        </p:spPr>
        <p:txBody>
          <a:bodyPr wrap="none">
            <a:spAutoFit/>
          </a:bodyPr>
          <a:lstStyle/>
          <a:p>
            <a:r>
              <a:rPr lang="en-HK" sz="1200" dirty="0">
                <a:solidFill>
                  <a:schemeClr val="bg1"/>
                </a:solidFill>
                <a:highlight>
                  <a:srgbClr val="000000"/>
                </a:highlight>
              </a:rPr>
              <a:t>Collection by </a:t>
            </a:r>
            <a:r>
              <a:rPr lang="en-HK" sz="1200" b="1" dirty="0">
                <a:solidFill>
                  <a:schemeClr val="bg1"/>
                </a:solidFill>
                <a:highlight>
                  <a:srgbClr val="000000"/>
                </a:highlight>
              </a:rPr>
              <a:t>YEUNG Hoi Yi</a:t>
            </a:r>
            <a:endParaRPr lang="en-US" sz="1200" b="1" dirty="0">
              <a:highlight>
                <a:srgbClr val="000000"/>
              </a:highlight>
            </a:endParaRPr>
          </a:p>
        </p:txBody>
      </p:sp>
    </p:spTree>
    <p:extLst>
      <p:ext uri="{BB962C8B-B14F-4D97-AF65-F5344CB8AC3E}">
        <p14:creationId xmlns:p14="http://schemas.microsoft.com/office/powerpoint/2010/main" val="3244450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6E1860-F85D-F642-9F34-823D2D7817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6606" y="0"/>
            <a:ext cx="4265393" cy="6400800"/>
          </a:xfrm>
          <a:prstGeom prst="rect">
            <a:avLst/>
          </a:prstGeom>
        </p:spPr>
      </p:pic>
      <p:sp>
        <p:nvSpPr>
          <p:cNvPr id="7" name="Rectangle 6">
            <a:extLst>
              <a:ext uri="{FF2B5EF4-FFF2-40B4-BE49-F238E27FC236}">
                <a16:creationId xmlns:a16="http://schemas.microsoft.com/office/drawing/2014/main" id="{17A5A9D3-AC76-1041-B793-A2103B6C39B4}"/>
              </a:ext>
            </a:extLst>
          </p:cNvPr>
          <p:cNvSpPr/>
          <p:nvPr/>
        </p:nvSpPr>
        <p:spPr>
          <a:xfrm>
            <a:off x="633681" y="823643"/>
            <a:ext cx="6666565" cy="1384995"/>
          </a:xfrm>
          <a:prstGeom prst="rect">
            <a:avLst/>
          </a:prstGeom>
        </p:spPr>
        <p:txBody>
          <a:bodyPr wrap="square">
            <a:spAutoFit/>
          </a:bodyPr>
          <a:lstStyle/>
          <a:p>
            <a:r>
              <a:rPr lang="en-US" sz="1200" dirty="0"/>
              <a:t>This collection aims to say no to racism and celebrate the uniqueness of individuality. There is no defined beauty in human, nothing to do with </a:t>
            </a:r>
            <a:r>
              <a:rPr lang="en-US" sz="1200" dirty="0" smtClean="0"/>
              <a:t>race, </a:t>
            </a:r>
            <a:r>
              <a:rPr lang="en-US" sz="1200" dirty="0"/>
              <a:t>skin </a:t>
            </a:r>
            <a:r>
              <a:rPr lang="en-US" sz="1200" dirty="0" err="1" smtClean="0"/>
              <a:t>colour</a:t>
            </a:r>
            <a:r>
              <a:rPr lang="en-US" sz="1200" dirty="0" smtClean="0"/>
              <a:t>, </a:t>
            </a:r>
            <a:r>
              <a:rPr lang="en-US" sz="1200" dirty="0"/>
              <a:t>body </a:t>
            </a:r>
            <a:r>
              <a:rPr lang="en-US" sz="1200" dirty="0" smtClean="0"/>
              <a:t>figure </a:t>
            </a:r>
            <a:r>
              <a:rPr lang="en-US" sz="1200" dirty="0"/>
              <a:t>and appearance. Instead of applying ready-to-made material without soul, creating </a:t>
            </a:r>
            <a:r>
              <a:rPr lang="en-US" sz="1200" dirty="0" err="1" smtClean="0"/>
              <a:t>specialised</a:t>
            </a:r>
            <a:r>
              <a:rPr lang="en-US" sz="1200" dirty="0" smtClean="0"/>
              <a:t> </a:t>
            </a:r>
            <a:r>
              <a:rPr lang="en-US" sz="1200" dirty="0"/>
              <a:t>and unique surface appearance could add organic value on ordinary cotton material, such as canvas and denim.  With an exaggerated </a:t>
            </a:r>
            <a:r>
              <a:rPr lang="en-US" sz="1200" dirty="0" smtClean="0"/>
              <a:t>form </a:t>
            </a:r>
            <a:r>
              <a:rPr lang="en-US" sz="1200" dirty="0"/>
              <a:t>and silhouette created, this collection expresses the essence of imperfect beauty, which reminds people on how to appreciate the beauty of fashion, </a:t>
            </a:r>
            <a:r>
              <a:rPr lang="en-US" sz="1200" dirty="0" smtClean="0"/>
              <a:t>and create </a:t>
            </a:r>
            <a:r>
              <a:rPr lang="en-US" sz="1200" dirty="0"/>
              <a:t>beauty of human.</a:t>
            </a:r>
          </a:p>
        </p:txBody>
      </p:sp>
      <p:graphicFrame>
        <p:nvGraphicFramePr>
          <p:cNvPr id="8" name="Table 7">
            <a:extLst>
              <a:ext uri="{FF2B5EF4-FFF2-40B4-BE49-F238E27FC236}">
                <a16:creationId xmlns:a16="http://schemas.microsoft.com/office/drawing/2014/main" id="{88CE5D15-A6A2-444A-B2C7-46A2FC59E7E9}"/>
              </a:ext>
            </a:extLst>
          </p:cNvPr>
          <p:cNvGraphicFramePr>
            <a:graphicFrameLocks noGrp="1"/>
          </p:cNvGraphicFramePr>
          <p:nvPr>
            <p:extLst>
              <p:ext uri="{D42A27DB-BD31-4B8C-83A1-F6EECF244321}">
                <p14:modId xmlns:p14="http://schemas.microsoft.com/office/powerpoint/2010/main" val="805700076"/>
              </p:ext>
            </p:extLst>
          </p:nvPr>
        </p:nvGraphicFramePr>
        <p:xfrm>
          <a:off x="633681" y="2410691"/>
          <a:ext cx="6666565" cy="3574920"/>
        </p:xfrm>
        <a:graphic>
          <a:graphicData uri="http://schemas.openxmlformats.org/drawingml/2006/table">
            <a:tbl>
              <a:tblPr firstRow="1" bandRow="1">
                <a:tableStyleId>{5C22544A-7EE6-4342-B048-85BDC9FD1C3A}</a:tableStyleId>
              </a:tblPr>
              <a:tblGrid>
                <a:gridCol w="1356154">
                  <a:extLst>
                    <a:ext uri="{9D8B030D-6E8A-4147-A177-3AD203B41FA5}">
                      <a16:colId xmlns:a16="http://schemas.microsoft.com/office/drawing/2014/main" val="417117681"/>
                    </a:ext>
                  </a:extLst>
                </a:gridCol>
                <a:gridCol w="1327603">
                  <a:extLst>
                    <a:ext uri="{9D8B030D-6E8A-4147-A177-3AD203B41FA5}">
                      <a16:colId xmlns:a16="http://schemas.microsoft.com/office/drawing/2014/main" val="2628823630"/>
                    </a:ext>
                  </a:extLst>
                </a:gridCol>
                <a:gridCol w="3982808">
                  <a:extLst>
                    <a:ext uri="{9D8B030D-6E8A-4147-A177-3AD203B41FA5}">
                      <a16:colId xmlns:a16="http://schemas.microsoft.com/office/drawing/2014/main" val="465078812"/>
                    </a:ext>
                  </a:extLst>
                </a:gridCol>
              </a:tblGrid>
              <a:tr h="357492">
                <a:tc rowSpan="5">
                  <a:txBody>
                    <a:bodyPr/>
                    <a:lstStyle/>
                    <a:p>
                      <a:r>
                        <a:rPr lang="en-US" sz="1200" b="1" dirty="0">
                          <a:solidFill>
                            <a:sysClr val="windowText" lastClr="000000"/>
                          </a:solidFill>
                        </a:rPr>
                        <a:t>Design</a:t>
                      </a:r>
                    </a:p>
                    <a:p>
                      <a:r>
                        <a:rPr lang="en-US" sz="1200" b="1" dirty="0">
                          <a:solidFill>
                            <a:sysClr val="windowText" lastClr="000000"/>
                          </a:solidFill>
                        </a:rPr>
                        <a:t>elements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1200" b="1" dirty="0">
                          <a:solidFill>
                            <a:sysClr val="windowText" lastClr="000000"/>
                          </a:solidFill>
                        </a:rPr>
                        <a:t>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b="0" dirty="0">
                          <a:solidFill>
                            <a:sysClr val="windowText" lastClr="000000"/>
                          </a:solidFill>
                        </a:rPr>
                        <a:t>Mixed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1759064"/>
                  </a:ext>
                </a:extLst>
              </a:tr>
              <a:tr h="357492">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Shape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Mixed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336766"/>
                  </a:ext>
                </a:extLst>
              </a:tr>
              <a:tr h="357492">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Form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Exaggerated forms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9871830"/>
                  </a:ext>
                </a:extLst>
              </a:tr>
              <a:tr h="357492">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Texture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Tie dyed finishing and gathering effect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5934072"/>
                  </a:ext>
                </a:extLst>
              </a:tr>
              <a:tr h="357492">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Colour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Warm colour palette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277814"/>
                  </a:ext>
                </a:extLst>
              </a:tr>
              <a:tr h="357492">
                <a:tc rowSpan="5">
                  <a:txBody>
                    <a:bodyPr/>
                    <a:lstStyle/>
                    <a:p>
                      <a:r>
                        <a:rPr lang="en-US" sz="1200" b="1" dirty="0">
                          <a:solidFill>
                            <a:schemeClr val="tx1"/>
                          </a:solidFill>
                        </a:rPr>
                        <a:t>Design </a:t>
                      </a:r>
                    </a:p>
                    <a:p>
                      <a:r>
                        <a:rPr lang="en-US" sz="1200" b="1" dirty="0">
                          <a:solidFill>
                            <a:schemeClr val="tx1"/>
                          </a:solidFill>
                        </a:rPr>
                        <a:t>principles</a:t>
                      </a:r>
                      <a:endParaRPr lang="en-US" sz="12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200" b="1" dirty="0">
                          <a:solidFill>
                            <a:sysClr val="windowText" lastClr="000000"/>
                          </a:solidFill>
                        </a:rPr>
                        <a:t>Balance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Asymmetrical design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6078351"/>
                  </a:ext>
                </a:extLst>
              </a:tr>
              <a:tr h="357492">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Emphasis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Contrasted </a:t>
                      </a:r>
                      <a:r>
                        <a:rPr lang="en-US" sz="1200" dirty="0" smtClean="0">
                          <a:solidFill>
                            <a:sysClr val="windowText" lastClr="000000"/>
                          </a:solidFill>
                        </a:rPr>
                        <a:t>textures </a:t>
                      </a:r>
                      <a:r>
                        <a:rPr lang="en-US" sz="1200" dirty="0">
                          <a:solidFill>
                            <a:sysClr val="windowText" lastClr="000000"/>
                          </a:solidFill>
                        </a:rPr>
                        <a:t>and surface finishing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357271"/>
                  </a:ext>
                </a:extLst>
              </a:tr>
              <a:tr h="357492">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Rhythm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Progression (ruffles)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3122772"/>
                  </a:ext>
                </a:extLst>
              </a:tr>
              <a:tr h="357492">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Proportion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Oversized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819820"/>
                  </a:ext>
                </a:extLst>
              </a:tr>
              <a:tr h="357492">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Contrasted </a:t>
                      </a:r>
                      <a:r>
                        <a:rPr lang="en-US" sz="1200" dirty="0" smtClean="0">
                          <a:solidFill>
                            <a:sysClr val="windowText" lastClr="000000"/>
                          </a:solidFill>
                        </a:rPr>
                        <a:t>forms </a:t>
                      </a:r>
                      <a:r>
                        <a:rPr lang="en-US" sz="1200" dirty="0">
                          <a:solidFill>
                            <a:sysClr val="windowText" lastClr="000000"/>
                          </a:solidFill>
                        </a:rPr>
                        <a:t>&amp; </a:t>
                      </a:r>
                      <a:r>
                        <a:rPr lang="en-US" sz="1200" dirty="0" smtClean="0">
                          <a:solidFill>
                            <a:sysClr val="windowText" lastClr="000000"/>
                          </a:solidFill>
                        </a:rPr>
                        <a:t>structures</a:t>
                      </a:r>
                      <a:endParaRPr lang="en-US"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05565"/>
                  </a:ext>
                </a:extLst>
              </a:tr>
            </a:tbl>
          </a:graphicData>
        </a:graphic>
      </p:graphicFrame>
      <p:sp>
        <p:nvSpPr>
          <p:cNvPr id="5" name="Rectangle 4">
            <a:extLst>
              <a:ext uri="{FF2B5EF4-FFF2-40B4-BE49-F238E27FC236}">
                <a16:creationId xmlns:a16="http://schemas.microsoft.com/office/drawing/2014/main" id="{E52F7795-C887-3B49-9A61-432CF40A61C8}"/>
              </a:ext>
            </a:extLst>
          </p:cNvPr>
          <p:cNvSpPr/>
          <p:nvPr/>
        </p:nvSpPr>
        <p:spPr>
          <a:xfrm>
            <a:off x="5587406" y="6506074"/>
            <a:ext cx="6495395" cy="246221"/>
          </a:xfrm>
          <a:prstGeom prst="rect">
            <a:avLst/>
          </a:prstGeom>
        </p:spPr>
        <p:txBody>
          <a:bodyPr wrap="square">
            <a:spAutoFit/>
          </a:bodyPr>
          <a:lstStyle/>
          <a:p>
            <a:pPr algn="r"/>
            <a:r>
              <a:rPr lang="en-HK" sz="1000" dirty="0">
                <a:solidFill>
                  <a:schemeClr val="bg1"/>
                </a:solidFill>
              </a:rPr>
              <a:t>Collection by YEUNG Hoi Yi, year 2 student of HD in Fashion Design in Hong Kong Design Institute</a:t>
            </a:r>
            <a:endParaRPr lang="en-HK" sz="1000" dirty="0">
              <a:solidFill>
                <a:schemeClr val="bg1"/>
              </a:solidFill>
              <a:effectLst/>
            </a:endParaRPr>
          </a:p>
        </p:txBody>
      </p:sp>
      <p:sp>
        <p:nvSpPr>
          <p:cNvPr id="6" name="Rectangle 5">
            <a:extLst>
              <a:ext uri="{FF2B5EF4-FFF2-40B4-BE49-F238E27FC236}">
                <a16:creationId xmlns:a16="http://schemas.microsoft.com/office/drawing/2014/main" id="{EA2C5F26-9ABB-9044-A51A-3F8AF9C47982}"/>
              </a:ext>
            </a:extLst>
          </p:cNvPr>
          <p:cNvSpPr/>
          <p:nvPr/>
        </p:nvSpPr>
        <p:spPr>
          <a:xfrm>
            <a:off x="626657" y="376337"/>
            <a:ext cx="2103909" cy="369332"/>
          </a:xfrm>
          <a:prstGeom prst="rect">
            <a:avLst/>
          </a:prstGeom>
        </p:spPr>
        <p:txBody>
          <a:bodyPr wrap="none">
            <a:spAutoFit/>
          </a:bodyPr>
          <a:lstStyle/>
          <a:p>
            <a:r>
              <a:rPr lang="en-HK" b="1" dirty="0">
                <a:solidFill>
                  <a:schemeClr val="accent2"/>
                </a:solidFill>
                <a:latin typeface="+mj-lt"/>
              </a:rPr>
              <a:t>Design rationale:</a:t>
            </a:r>
            <a:endParaRPr lang="en-US" b="1" dirty="0">
              <a:solidFill>
                <a:schemeClr val="accent2"/>
              </a:solidFill>
              <a:latin typeface="+mj-lt"/>
            </a:endParaRPr>
          </a:p>
        </p:txBody>
      </p:sp>
    </p:spTree>
    <p:extLst>
      <p:ext uri="{BB962C8B-B14F-4D97-AF65-F5344CB8AC3E}">
        <p14:creationId xmlns:p14="http://schemas.microsoft.com/office/powerpoint/2010/main" val="383370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487671-90DA-6440-8E08-49F1BEEE38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394" y="110323"/>
            <a:ext cx="6164692" cy="6164692"/>
          </a:xfrm>
          <a:prstGeom prst="rect">
            <a:avLst/>
          </a:prstGeom>
        </p:spPr>
      </p:pic>
      <p:pic>
        <p:nvPicPr>
          <p:cNvPr id="6" name="Picture 5" descr="A person in a blue dress&#10;&#10;Description automatically generated">
            <a:extLst>
              <a:ext uri="{FF2B5EF4-FFF2-40B4-BE49-F238E27FC236}">
                <a16:creationId xmlns:a16="http://schemas.microsoft.com/office/drawing/2014/main" id="{9F1666A0-EE4B-0F43-8612-796D933F03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05914" y="110323"/>
            <a:ext cx="6164692" cy="6164692"/>
          </a:xfrm>
          <a:prstGeom prst="rect">
            <a:avLst/>
          </a:prstGeom>
        </p:spPr>
      </p:pic>
      <p:sp>
        <p:nvSpPr>
          <p:cNvPr id="7" name="Title 1">
            <a:extLst>
              <a:ext uri="{FF2B5EF4-FFF2-40B4-BE49-F238E27FC236}">
                <a16:creationId xmlns:a16="http://schemas.microsoft.com/office/drawing/2014/main" id="{0C97C66E-C138-5645-8E37-6B95665DC786}"/>
              </a:ext>
            </a:extLst>
          </p:cNvPr>
          <p:cNvSpPr>
            <a:spLocks noGrp="1"/>
          </p:cNvSpPr>
          <p:nvPr>
            <p:ph type="title"/>
          </p:nvPr>
        </p:nvSpPr>
        <p:spPr>
          <a:xfrm>
            <a:off x="785462" y="2248062"/>
            <a:ext cx="10240903" cy="1233488"/>
          </a:xfrm>
        </p:spPr>
        <p:txBody>
          <a:bodyPr/>
          <a:lstStyle/>
          <a:p>
            <a:pPr algn="ctr"/>
            <a:r>
              <a:rPr lang="en-US" dirty="0">
                <a:solidFill>
                  <a:schemeClr val="bg1"/>
                </a:solidFill>
              </a:rPr>
              <a:t>Variety - optics</a:t>
            </a:r>
          </a:p>
        </p:txBody>
      </p:sp>
      <p:sp>
        <p:nvSpPr>
          <p:cNvPr id="9" name="Rectangle 8">
            <a:extLst>
              <a:ext uri="{FF2B5EF4-FFF2-40B4-BE49-F238E27FC236}">
                <a16:creationId xmlns:a16="http://schemas.microsoft.com/office/drawing/2014/main" id="{EE2F3DBC-17B0-B24E-A736-75ACE02A3FE0}"/>
              </a:ext>
            </a:extLst>
          </p:cNvPr>
          <p:cNvSpPr/>
          <p:nvPr/>
        </p:nvSpPr>
        <p:spPr>
          <a:xfrm>
            <a:off x="4993829" y="3594124"/>
            <a:ext cx="1800173" cy="276999"/>
          </a:xfrm>
          <a:prstGeom prst="rect">
            <a:avLst/>
          </a:prstGeom>
        </p:spPr>
        <p:txBody>
          <a:bodyPr wrap="none">
            <a:spAutoFit/>
          </a:bodyPr>
          <a:lstStyle/>
          <a:p>
            <a:r>
              <a:rPr lang="en-HK" sz="1200" dirty="0">
                <a:solidFill>
                  <a:schemeClr val="bg1"/>
                </a:solidFill>
                <a:highlight>
                  <a:srgbClr val="000000"/>
                </a:highlight>
              </a:rPr>
              <a:t>Collection by </a:t>
            </a:r>
            <a:r>
              <a:rPr lang="en-HK" sz="1200" b="1" dirty="0">
                <a:solidFill>
                  <a:schemeClr val="bg1"/>
                </a:solidFill>
                <a:highlight>
                  <a:srgbClr val="000000"/>
                </a:highlight>
              </a:rPr>
              <a:t>YIU Ka Po</a:t>
            </a:r>
            <a:endParaRPr lang="en-US" sz="1200" b="1" dirty="0">
              <a:highlight>
                <a:srgbClr val="000000"/>
              </a:highlight>
            </a:endParaRPr>
          </a:p>
        </p:txBody>
      </p:sp>
    </p:spTree>
    <p:extLst>
      <p:ext uri="{BB962C8B-B14F-4D97-AF65-F5344CB8AC3E}">
        <p14:creationId xmlns:p14="http://schemas.microsoft.com/office/powerpoint/2010/main" val="263783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33611B-0860-FF41-86F7-E833B48B58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800" y="0"/>
            <a:ext cx="4267200" cy="6403511"/>
          </a:xfrm>
          <a:prstGeom prst="rect">
            <a:avLst/>
          </a:prstGeom>
        </p:spPr>
      </p:pic>
      <p:sp>
        <p:nvSpPr>
          <p:cNvPr id="7" name="Rectangle 6">
            <a:extLst>
              <a:ext uri="{FF2B5EF4-FFF2-40B4-BE49-F238E27FC236}">
                <a16:creationId xmlns:a16="http://schemas.microsoft.com/office/drawing/2014/main" id="{9B02C63C-7868-B54A-BDFC-651643CC51C5}"/>
              </a:ext>
            </a:extLst>
          </p:cNvPr>
          <p:cNvSpPr/>
          <p:nvPr/>
        </p:nvSpPr>
        <p:spPr>
          <a:xfrm>
            <a:off x="653142" y="876295"/>
            <a:ext cx="6663423" cy="1384995"/>
          </a:xfrm>
          <a:prstGeom prst="rect">
            <a:avLst/>
          </a:prstGeom>
        </p:spPr>
        <p:txBody>
          <a:bodyPr wrap="square">
            <a:spAutoFit/>
          </a:bodyPr>
          <a:lstStyle/>
          <a:p>
            <a:r>
              <a:rPr lang="en-US" sz="1400" dirty="0"/>
              <a:t>In optics, there are different natural phenomena and </a:t>
            </a:r>
            <a:r>
              <a:rPr lang="en-US" sz="1400" dirty="0" smtClean="0"/>
              <a:t>effects </a:t>
            </a:r>
            <a:r>
              <a:rPr lang="en-US" sz="1400" dirty="0"/>
              <a:t>such as gradient, refraction, reflection and perspective. This collection is inspired by </a:t>
            </a:r>
            <a:r>
              <a:rPr lang="en-US" sz="1400" dirty="0" smtClean="0"/>
              <a:t>these </a:t>
            </a:r>
            <a:r>
              <a:rPr lang="en-US" sz="1400" dirty="0"/>
              <a:t>natural </a:t>
            </a:r>
            <a:r>
              <a:rPr lang="en-US" sz="1400" dirty="0" smtClean="0"/>
              <a:t>effects. The designer manipulates a piece of </a:t>
            </a:r>
            <a:r>
              <a:rPr lang="en-US" sz="1400" dirty="0"/>
              <a:t>fabric to present </a:t>
            </a:r>
            <a:r>
              <a:rPr lang="en-US" sz="1400" dirty="0" smtClean="0"/>
              <a:t>interesting </a:t>
            </a:r>
            <a:r>
              <a:rPr lang="en-US" sz="1400" dirty="0"/>
              <a:t>surface design details. Simultaneously use </a:t>
            </a:r>
            <a:r>
              <a:rPr lang="en-US" sz="1400" dirty="0" err="1" smtClean="0"/>
              <a:t>shibori</a:t>
            </a:r>
            <a:r>
              <a:rPr lang="en-US" sz="1400" dirty="0"/>
              <a:t>, pleating, printing and draping techniques to achieve different dynamic forms and silhouette.</a:t>
            </a:r>
          </a:p>
          <a:p>
            <a:endParaRPr lang="en-US" sz="1400" dirty="0"/>
          </a:p>
        </p:txBody>
      </p:sp>
      <p:graphicFrame>
        <p:nvGraphicFramePr>
          <p:cNvPr id="8" name="Table 7">
            <a:extLst>
              <a:ext uri="{FF2B5EF4-FFF2-40B4-BE49-F238E27FC236}">
                <a16:creationId xmlns:a16="http://schemas.microsoft.com/office/drawing/2014/main" id="{36133D2B-2322-B841-8505-9210208C4630}"/>
              </a:ext>
            </a:extLst>
          </p:cNvPr>
          <p:cNvGraphicFramePr>
            <a:graphicFrameLocks noGrp="1"/>
          </p:cNvGraphicFramePr>
          <p:nvPr>
            <p:extLst>
              <p:ext uri="{D42A27DB-BD31-4B8C-83A1-F6EECF244321}">
                <p14:modId xmlns:p14="http://schemas.microsoft.com/office/powerpoint/2010/main" val="2276637804"/>
              </p:ext>
            </p:extLst>
          </p:nvPr>
        </p:nvGraphicFramePr>
        <p:xfrm>
          <a:off x="653142" y="2249413"/>
          <a:ext cx="6663423" cy="3587670"/>
        </p:xfrm>
        <a:graphic>
          <a:graphicData uri="http://schemas.openxmlformats.org/drawingml/2006/table">
            <a:tbl>
              <a:tblPr firstRow="1" bandRow="1">
                <a:tableStyleId>{5C22544A-7EE6-4342-B048-85BDC9FD1C3A}</a:tableStyleId>
              </a:tblPr>
              <a:tblGrid>
                <a:gridCol w="1355515">
                  <a:extLst>
                    <a:ext uri="{9D8B030D-6E8A-4147-A177-3AD203B41FA5}">
                      <a16:colId xmlns:a16="http://schemas.microsoft.com/office/drawing/2014/main" val="417117681"/>
                    </a:ext>
                  </a:extLst>
                </a:gridCol>
                <a:gridCol w="1326977">
                  <a:extLst>
                    <a:ext uri="{9D8B030D-6E8A-4147-A177-3AD203B41FA5}">
                      <a16:colId xmlns:a16="http://schemas.microsoft.com/office/drawing/2014/main" val="2628823630"/>
                    </a:ext>
                  </a:extLst>
                </a:gridCol>
                <a:gridCol w="3980931">
                  <a:extLst>
                    <a:ext uri="{9D8B030D-6E8A-4147-A177-3AD203B41FA5}">
                      <a16:colId xmlns:a16="http://schemas.microsoft.com/office/drawing/2014/main" val="465078812"/>
                    </a:ext>
                  </a:extLst>
                </a:gridCol>
              </a:tblGrid>
              <a:tr h="358767">
                <a:tc rowSpan="5">
                  <a:txBody>
                    <a:bodyPr/>
                    <a:lstStyle/>
                    <a:p>
                      <a:r>
                        <a:rPr lang="en-US" sz="1200" b="1" dirty="0">
                          <a:solidFill>
                            <a:sysClr val="windowText" lastClr="000000"/>
                          </a:solidFill>
                        </a:rPr>
                        <a:t>Design</a:t>
                      </a:r>
                    </a:p>
                    <a:p>
                      <a:r>
                        <a:rPr lang="en-US" sz="1200" b="1" dirty="0">
                          <a:solidFill>
                            <a:sysClr val="windowText" lastClr="000000"/>
                          </a:solidFill>
                        </a:rPr>
                        <a:t>elements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1200" b="1" dirty="0">
                          <a:solidFill>
                            <a:sysClr val="windowText" lastClr="000000"/>
                          </a:solidFill>
                        </a:rPr>
                        <a:t>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b="0" dirty="0">
                          <a:solidFill>
                            <a:sysClr val="windowText" lastClr="000000"/>
                          </a:solidFill>
                        </a:rPr>
                        <a:t>Streamlines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1759064"/>
                  </a:ext>
                </a:extLst>
              </a:tr>
              <a:tr h="358767">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Shape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Geometric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336766"/>
                  </a:ext>
                </a:extLst>
              </a:tr>
              <a:tr h="358767">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Form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Structured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9871830"/>
                  </a:ext>
                </a:extLst>
              </a:tr>
              <a:tr h="358767">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Texture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Tie dyed finishing with pleated effect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5934072"/>
                  </a:ext>
                </a:extLst>
              </a:tr>
              <a:tr h="358767">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Colour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Cool colour palette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277814"/>
                  </a:ext>
                </a:extLst>
              </a:tr>
              <a:tr h="358767">
                <a:tc rowSpan="5">
                  <a:txBody>
                    <a:bodyPr/>
                    <a:lstStyle/>
                    <a:p>
                      <a:r>
                        <a:rPr lang="en-US" sz="1200" b="1" dirty="0">
                          <a:solidFill>
                            <a:schemeClr val="tx1"/>
                          </a:solidFill>
                        </a:rPr>
                        <a:t>Design </a:t>
                      </a:r>
                    </a:p>
                    <a:p>
                      <a:r>
                        <a:rPr lang="en-US" sz="1200" b="1" dirty="0">
                          <a:solidFill>
                            <a:schemeClr val="tx1"/>
                          </a:solidFill>
                        </a:rPr>
                        <a:t>principles</a:t>
                      </a:r>
                      <a:endParaRPr lang="en-US" sz="12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200" b="1" dirty="0">
                          <a:solidFill>
                            <a:sysClr val="windowText" lastClr="000000"/>
                          </a:solidFill>
                        </a:rPr>
                        <a:t>Balance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Asymmetrical design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6078351"/>
                  </a:ext>
                </a:extLst>
              </a:tr>
              <a:tr h="358767">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Emphasis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Contrasted </a:t>
                      </a:r>
                      <a:r>
                        <a:rPr lang="en-US" sz="1200" dirty="0" smtClean="0">
                          <a:solidFill>
                            <a:sysClr val="windowText" lastClr="000000"/>
                          </a:solidFill>
                        </a:rPr>
                        <a:t>textures </a:t>
                      </a:r>
                      <a:r>
                        <a:rPr lang="en-US" sz="1200" dirty="0">
                          <a:solidFill>
                            <a:sysClr val="windowText" lastClr="000000"/>
                          </a:solidFill>
                        </a:rPr>
                        <a:t>and surface finishing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357271"/>
                  </a:ext>
                </a:extLst>
              </a:tr>
              <a:tr h="358767">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Rhythm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Repetition (lines), Radiation (colour)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3122772"/>
                  </a:ext>
                </a:extLst>
              </a:tr>
              <a:tr h="358767">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Proportion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Fitted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819820"/>
                  </a:ext>
                </a:extLst>
              </a:tr>
              <a:tr h="358767">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Unified materials and finishes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05565"/>
                  </a:ext>
                </a:extLst>
              </a:tr>
            </a:tbl>
          </a:graphicData>
        </a:graphic>
      </p:graphicFrame>
      <p:sp>
        <p:nvSpPr>
          <p:cNvPr id="6" name="Rectangle 5">
            <a:extLst>
              <a:ext uri="{FF2B5EF4-FFF2-40B4-BE49-F238E27FC236}">
                <a16:creationId xmlns:a16="http://schemas.microsoft.com/office/drawing/2014/main" id="{D4F08552-EBF7-6C40-B43A-2008708D3BB9}"/>
              </a:ext>
            </a:extLst>
          </p:cNvPr>
          <p:cNvSpPr/>
          <p:nvPr/>
        </p:nvSpPr>
        <p:spPr>
          <a:xfrm>
            <a:off x="5587405" y="6506074"/>
            <a:ext cx="6495395" cy="246221"/>
          </a:xfrm>
          <a:prstGeom prst="rect">
            <a:avLst/>
          </a:prstGeom>
        </p:spPr>
        <p:txBody>
          <a:bodyPr wrap="square">
            <a:spAutoFit/>
          </a:bodyPr>
          <a:lstStyle/>
          <a:p>
            <a:pPr algn="r"/>
            <a:r>
              <a:rPr lang="en-HK" sz="1000" dirty="0">
                <a:solidFill>
                  <a:schemeClr val="bg1"/>
                </a:solidFill>
              </a:rPr>
              <a:t>Collection by YIU Ka Po, year 2 student of HD in Fashion Design Menswear in Hong Kong Design Institute</a:t>
            </a:r>
            <a:endParaRPr lang="en-HK" sz="1000" dirty="0">
              <a:solidFill>
                <a:schemeClr val="bg1"/>
              </a:solidFill>
              <a:effectLst/>
            </a:endParaRPr>
          </a:p>
        </p:txBody>
      </p:sp>
      <p:sp>
        <p:nvSpPr>
          <p:cNvPr id="9" name="Rectangle 8">
            <a:extLst>
              <a:ext uri="{FF2B5EF4-FFF2-40B4-BE49-F238E27FC236}">
                <a16:creationId xmlns:a16="http://schemas.microsoft.com/office/drawing/2014/main" id="{7A7E424A-C840-C149-9CA9-136FAF8D786C}"/>
              </a:ext>
            </a:extLst>
          </p:cNvPr>
          <p:cNvSpPr/>
          <p:nvPr/>
        </p:nvSpPr>
        <p:spPr>
          <a:xfrm>
            <a:off x="626657" y="376337"/>
            <a:ext cx="2103909" cy="369332"/>
          </a:xfrm>
          <a:prstGeom prst="rect">
            <a:avLst/>
          </a:prstGeom>
        </p:spPr>
        <p:txBody>
          <a:bodyPr wrap="none">
            <a:spAutoFit/>
          </a:bodyPr>
          <a:lstStyle/>
          <a:p>
            <a:r>
              <a:rPr lang="en-HK" b="1" dirty="0">
                <a:solidFill>
                  <a:schemeClr val="accent2"/>
                </a:solidFill>
                <a:latin typeface="+mj-lt"/>
              </a:rPr>
              <a:t>Design rationale:</a:t>
            </a:r>
            <a:endParaRPr lang="en-US" b="1" dirty="0">
              <a:solidFill>
                <a:schemeClr val="accent2"/>
              </a:solidFill>
              <a:latin typeface="+mj-lt"/>
            </a:endParaRPr>
          </a:p>
        </p:txBody>
      </p:sp>
    </p:spTree>
    <p:extLst>
      <p:ext uri="{BB962C8B-B14F-4D97-AF65-F5344CB8AC3E}">
        <p14:creationId xmlns:p14="http://schemas.microsoft.com/office/powerpoint/2010/main" val="845782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a suit and tie&#10;&#10;Description automatically generated">
            <a:extLst>
              <a:ext uri="{FF2B5EF4-FFF2-40B4-BE49-F238E27FC236}">
                <a16:creationId xmlns:a16="http://schemas.microsoft.com/office/drawing/2014/main" id="{5598142D-71A4-1945-ABB7-F883603CB3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4143" y="145473"/>
            <a:ext cx="6096443" cy="6096443"/>
          </a:xfrm>
          <a:prstGeom prst="rect">
            <a:avLst/>
          </a:prstGeom>
        </p:spPr>
      </p:pic>
      <p:pic>
        <p:nvPicPr>
          <p:cNvPr id="4" name="Picture 3">
            <a:extLst>
              <a:ext uri="{FF2B5EF4-FFF2-40B4-BE49-F238E27FC236}">
                <a16:creationId xmlns:a16="http://schemas.microsoft.com/office/drawing/2014/main" id="{FD896B50-39F6-F542-8B1E-056626B5B5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1413" y="145473"/>
            <a:ext cx="6096443" cy="6096443"/>
          </a:xfrm>
          <a:prstGeom prst="rect">
            <a:avLst/>
          </a:prstGeom>
        </p:spPr>
      </p:pic>
      <p:sp>
        <p:nvSpPr>
          <p:cNvPr id="8" name="Title 1">
            <a:extLst>
              <a:ext uri="{FF2B5EF4-FFF2-40B4-BE49-F238E27FC236}">
                <a16:creationId xmlns:a16="http://schemas.microsoft.com/office/drawing/2014/main" id="{53378213-D4CC-804E-9382-30CB719607D7}"/>
              </a:ext>
            </a:extLst>
          </p:cNvPr>
          <p:cNvSpPr>
            <a:spLocks noGrp="1"/>
          </p:cNvSpPr>
          <p:nvPr>
            <p:ph type="title"/>
          </p:nvPr>
        </p:nvSpPr>
        <p:spPr>
          <a:xfrm>
            <a:off x="840961" y="2246284"/>
            <a:ext cx="10240903" cy="1233488"/>
          </a:xfrm>
        </p:spPr>
        <p:txBody>
          <a:bodyPr/>
          <a:lstStyle/>
          <a:p>
            <a:pPr algn="ctr"/>
            <a:r>
              <a:rPr lang="en-US" dirty="0">
                <a:solidFill>
                  <a:schemeClr val="bg1"/>
                </a:solidFill>
              </a:rPr>
              <a:t>Devouring: two in one</a:t>
            </a:r>
          </a:p>
        </p:txBody>
      </p:sp>
      <p:sp>
        <p:nvSpPr>
          <p:cNvPr id="7" name="Rectangle 6">
            <a:extLst>
              <a:ext uri="{FF2B5EF4-FFF2-40B4-BE49-F238E27FC236}">
                <a16:creationId xmlns:a16="http://schemas.microsoft.com/office/drawing/2014/main" id="{2784D32B-BFEF-0349-BA34-E63819C2A410}"/>
              </a:ext>
            </a:extLst>
          </p:cNvPr>
          <p:cNvSpPr/>
          <p:nvPr/>
        </p:nvSpPr>
        <p:spPr>
          <a:xfrm>
            <a:off x="4993829" y="3594124"/>
            <a:ext cx="1913409" cy="276999"/>
          </a:xfrm>
          <a:prstGeom prst="rect">
            <a:avLst/>
          </a:prstGeom>
        </p:spPr>
        <p:txBody>
          <a:bodyPr wrap="none">
            <a:spAutoFit/>
          </a:bodyPr>
          <a:lstStyle/>
          <a:p>
            <a:r>
              <a:rPr lang="en-HK" sz="1200" dirty="0">
                <a:solidFill>
                  <a:schemeClr val="bg1"/>
                </a:solidFill>
                <a:highlight>
                  <a:srgbClr val="000000"/>
                </a:highlight>
              </a:rPr>
              <a:t>Collection by </a:t>
            </a:r>
            <a:r>
              <a:rPr lang="en-HK" sz="1200" b="1" dirty="0">
                <a:solidFill>
                  <a:schemeClr val="bg1"/>
                </a:solidFill>
                <a:highlight>
                  <a:srgbClr val="000000"/>
                </a:highlight>
              </a:rPr>
              <a:t>LI </a:t>
            </a:r>
            <a:r>
              <a:rPr lang="en-HK" sz="1200" b="1" dirty="0" err="1">
                <a:solidFill>
                  <a:schemeClr val="bg1"/>
                </a:solidFill>
                <a:highlight>
                  <a:srgbClr val="000000"/>
                </a:highlight>
              </a:rPr>
              <a:t>Yiu</a:t>
            </a:r>
            <a:r>
              <a:rPr lang="en-HK" sz="1200" b="1" dirty="0">
                <a:solidFill>
                  <a:schemeClr val="bg1"/>
                </a:solidFill>
                <a:highlight>
                  <a:srgbClr val="000000"/>
                </a:highlight>
              </a:rPr>
              <a:t> Kwan</a:t>
            </a:r>
            <a:endParaRPr lang="en-US" sz="1200" b="1" dirty="0">
              <a:highlight>
                <a:srgbClr val="000000"/>
              </a:highlight>
            </a:endParaRPr>
          </a:p>
        </p:txBody>
      </p:sp>
    </p:spTree>
    <p:extLst>
      <p:ext uri="{BB962C8B-B14F-4D97-AF65-F5344CB8AC3E}">
        <p14:creationId xmlns:p14="http://schemas.microsoft.com/office/powerpoint/2010/main" val="195776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A38E49-5665-6345-B1CF-C8C5522B75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800" y="0"/>
            <a:ext cx="4267200" cy="6403512"/>
          </a:xfrm>
          <a:prstGeom prst="rect">
            <a:avLst/>
          </a:prstGeom>
        </p:spPr>
      </p:pic>
      <p:sp>
        <p:nvSpPr>
          <p:cNvPr id="7" name="Rectangle 6">
            <a:extLst>
              <a:ext uri="{FF2B5EF4-FFF2-40B4-BE49-F238E27FC236}">
                <a16:creationId xmlns:a16="http://schemas.microsoft.com/office/drawing/2014/main" id="{1F7EE94B-FE8E-EB48-A6B8-7B80A9B7B612}"/>
              </a:ext>
            </a:extLst>
          </p:cNvPr>
          <p:cNvSpPr/>
          <p:nvPr/>
        </p:nvSpPr>
        <p:spPr>
          <a:xfrm>
            <a:off x="626657" y="848231"/>
            <a:ext cx="6747918" cy="1169551"/>
          </a:xfrm>
          <a:prstGeom prst="rect">
            <a:avLst/>
          </a:prstGeom>
        </p:spPr>
        <p:txBody>
          <a:bodyPr wrap="square">
            <a:spAutoFit/>
          </a:bodyPr>
          <a:lstStyle/>
          <a:p>
            <a:r>
              <a:rPr lang="en-US" sz="1400" dirty="0"/>
              <a:t>Collection inspired by the mystery story of ‘The Silent Twins - June and Jennifer Gibbons’ and several pairs of twin's friends existing in </a:t>
            </a:r>
            <a:r>
              <a:rPr lang="en-US" sz="1400" dirty="0" smtClean="0"/>
              <a:t>the designer’s </a:t>
            </a:r>
            <a:r>
              <a:rPr lang="en-US" sz="1400" dirty="0"/>
              <a:t>life. The design aims to show the struggles of twins </a:t>
            </a:r>
            <a:r>
              <a:rPr lang="en-US" sz="1400" dirty="0" smtClean="0"/>
              <a:t>because of different </a:t>
            </a:r>
            <a:r>
              <a:rPr lang="en-US" sz="1400" dirty="0"/>
              <a:t>characters and how they accept each other by </a:t>
            </a:r>
            <a:r>
              <a:rPr lang="en-US" sz="1400" dirty="0" smtClean="0"/>
              <a:t>merging </a:t>
            </a:r>
            <a:r>
              <a:rPr lang="en-US" sz="1400" dirty="0"/>
              <a:t>process which </a:t>
            </a:r>
            <a:r>
              <a:rPr lang="en-US" sz="1400" dirty="0" smtClean="0"/>
              <a:t>are executed </a:t>
            </a:r>
            <a:r>
              <a:rPr lang="en-US" sz="1400" dirty="0"/>
              <a:t>through embroidery and interesting cutting on the outfit.</a:t>
            </a:r>
          </a:p>
        </p:txBody>
      </p:sp>
      <p:graphicFrame>
        <p:nvGraphicFramePr>
          <p:cNvPr id="8" name="Table 7">
            <a:extLst>
              <a:ext uri="{FF2B5EF4-FFF2-40B4-BE49-F238E27FC236}">
                <a16:creationId xmlns:a16="http://schemas.microsoft.com/office/drawing/2014/main" id="{FFFBFCFE-2BEC-1545-8173-A843F5DE1551}"/>
              </a:ext>
            </a:extLst>
          </p:cNvPr>
          <p:cNvGraphicFramePr>
            <a:graphicFrameLocks noGrp="1"/>
          </p:cNvGraphicFramePr>
          <p:nvPr>
            <p:extLst>
              <p:ext uri="{D42A27DB-BD31-4B8C-83A1-F6EECF244321}">
                <p14:modId xmlns:p14="http://schemas.microsoft.com/office/powerpoint/2010/main" val="2562353300"/>
              </p:ext>
            </p:extLst>
          </p:nvPr>
        </p:nvGraphicFramePr>
        <p:xfrm>
          <a:off x="626657" y="2268187"/>
          <a:ext cx="6747919" cy="3647950"/>
        </p:xfrm>
        <a:graphic>
          <a:graphicData uri="http://schemas.openxmlformats.org/drawingml/2006/table">
            <a:tbl>
              <a:tblPr firstRow="1" bandRow="1">
                <a:tableStyleId>{5C22544A-7EE6-4342-B048-85BDC9FD1C3A}</a:tableStyleId>
              </a:tblPr>
              <a:tblGrid>
                <a:gridCol w="1372703">
                  <a:extLst>
                    <a:ext uri="{9D8B030D-6E8A-4147-A177-3AD203B41FA5}">
                      <a16:colId xmlns:a16="http://schemas.microsoft.com/office/drawing/2014/main" val="417117681"/>
                    </a:ext>
                  </a:extLst>
                </a:gridCol>
                <a:gridCol w="1343804">
                  <a:extLst>
                    <a:ext uri="{9D8B030D-6E8A-4147-A177-3AD203B41FA5}">
                      <a16:colId xmlns:a16="http://schemas.microsoft.com/office/drawing/2014/main" val="2628823630"/>
                    </a:ext>
                  </a:extLst>
                </a:gridCol>
                <a:gridCol w="4031412">
                  <a:extLst>
                    <a:ext uri="{9D8B030D-6E8A-4147-A177-3AD203B41FA5}">
                      <a16:colId xmlns:a16="http://schemas.microsoft.com/office/drawing/2014/main" val="465078812"/>
                    </a:ext>
                  </a:extLst>
                </a:gridCol>
              </a:tblGrid>
              <a:tr h="364795">
                <a:tc rowSpan="5">
                  <a:txBody>
                    <a:bodyPr/>
                    <a:lstStyle/>
                    <a:p>
                      <a:r>
                        <a:rPr lang="en-US" sz="1200" b="1" dirty="0">
                          <a:solidFill>
                            <a:sysClr val="windowText" lastClr="000000"/>
                          </a:solidFill>
                        </a:rPr>
                        <a:t>Design</a:t>
                      </a:r>
                    </a:p>
                    <a:p>
                      <a:r>
                        <a:rPr lang="en-US" sz="1200" b="1" dirty="0">
                          <a:solidFill>
                            <a:sysClr val="windowText" lastClr="000000"/>
                          </a:solidFill>
                        </a:rPr>
                        <a:t>elements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1200" b="1" dirty="0">
                          <a:solidFill>
                            <a:sysClr val="windowText" lastClr="000000"/>
                          </a:solidFill>
                        </a:rPr>
                        <a:t>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b="0" dirty="0">
                          <a:solidFill>
                            <a:sysClr val="windowText" lastClr="000000"/>
                          </a:solidFill>
                        </a:rPr>
                        <a:t>Straight &amp; clean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1759064"/>
                  </a:ext>
                </a:extLst>
              </a:tr>
              <a:tr h="364795">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Shape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Geometrical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336766"/>
                  </a:ext>
                </a:extLst>
              </a:tr>
              <a:tr h="364795">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Form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Boxy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9871830"/>
                  </a:ext>
                </a:extLst>
              </a:tr>
              <a:tr h="364795">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Texture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Semi-finished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5934072"/>
                  </a:ext>
                </a:extLst>
              </a:tr>
              <a:tr h="364795">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Colour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Neutral colour palette with accent </a:t>
                      </a:r>
                      <a:r>
                        <a:rPr lang="en-US" sz="1200" dirty="0" err="1" smtClean="0">
                          <a:solidFill>
                            <a:sysClr val="windowText" lastClr="000000"/>
                          </a:solidFill>
                        </a:rPr>
                        <a:t>colours</a:t>
                      </a:r>
                      <a:endParaRPr lang="en-US"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277814"/>
                  </a:ext>
                </a:extLst>
              </a:tr>
              <a:tr h="364795">
                <a:tc rowSpan="5">
                  <a:txBody>
                    <a:bodyPr/>
                    <a:lstStyle/>
                    <a:p>
                      <a:r>
                        <a:rPr lang="en-US" sz="1200" b="1" dirty="0">
                          <a:solidFill>
                            <a:schemeClr val="tx1"/>
                          </a:solidFill>
                        </a:rPr>
                        <a:t>Design </a:t>
                      </a:r>
                    </a:p>
                    <a:p>
                      <a:r>
                        <a:rPr lang="en-US" sz="1200" b="1" dirty="0">
                          <a:solidFill>
                            <a:schemeClr val="tx1"/>
                          </a:solidFill>
                        </a:rPr>
                        <a:t>principles</a:t>
                      </a:r>
                      <a:endParaRPr lang="en-US" sz="12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200" b="1" dirty="0">
                          <a:solidFill>
                            <a:sysClr val="windowText" lastClr="000000"/>
                          </a:solidFill>
                        </a:rPr>
                        <a:t>Balance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Asymmetrical design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6078351"/>
                  </a:ext>
                </a:extLst>
              </a:tr>
              <a:tr h="364795">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Emphasis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Contrasted front &amp; back design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357271"/>
                  </a:ext>
                </a:extLst>
              </a:tr>
              <a:tr h="364795">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Rhythm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Isolation (duplicated back &amp; front)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3122772"/>
                  </a:ext>
                </a:extLst>
              </a:tr>
              <a:tr h="364795">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Proportion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Oversized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819820"/>
                  </a:ext>
                </a:extLst>
              </a:tr>
              <a:tr h="364795">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Duplicated design details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05565"/>
                  </a:ext>
                </a:extLst>
              </a:tr>
            </a:tbl>
          </a:graphicData>
        </a:graphic>
      </p:graphicFrame>
      <p:sp>
        <p:nvSpPr>
          <p:cNvPr id="5" name="Rectangle 4">
            <a:extLst>
              <a:ext uri="{FF2B5EF4-FFF2-40B4-BE49-F238E27FC236}">
                <a16:creationId xmlns:a16="http://schemas.microsoft.com/office/drawing/2014/main" id="{0261E86D-BE78-9644-80A3-F6D43E10DEC9}"/>
              </a:ext>
            </a:extLst>
          </p:cNvPr>
          <p:cNvSpPr/>
          <p:nvPr/>
        </p:nvSpPr>
        <p:spPr>
          <a:xfrm>
            <a:off x="5171770" y="6506074"/>
            <a:ext cx="6917311" cy="246221"/>
          </a:xfrm>
          <a:prstGeom prst="rect">
            <a:avLst/>
          </a:prstGeom>
        </p:spPr>
        <p:txBody>
          <a:bodyPr wrap="square">
            <a:spAutoFit/>
          </a:bodyPr>
          <a:lstStyle/>
          <a:p>
            <a:pPr algn="r"/>
            <a:r>
              <a:rPr lang="en-HK" sz="1000" dirty="0">
                <a:solidFill>
                  <a:schemeClr val="bg1"/>
                </a:solidFill>
              </a:rPr>
              <a:t>Collection by LI </a:t>
            </a:r>
            <a:r>
              <a:rPr lang="en-HK" sz="1000" dirty="0" err="1">
                <a:solidFill>
                  <a:schemeClr val="bg1"/>
                </a:solidFill>
              </a:rPr>
              <a:t>Yiu</a:t>
            </a:r>
            <a:r>
              <a:rPr lang="en-HK" sz="1000" dirty="0">
                <a:solidFill>
                  <a:schemeClr val="bg1"/>
                </a:solidFill>
              </a:rPr>
              <a:t> Kwan, year 2 student of HD in Fashion Design Menswear in Hong Kong Design Institute</a:t>
            </a:r>
            <a:endParaRPr lang="en-HK" sz="1000" dirty="0">
              <a:solidFill>
                <a:schemeClr val="bg1"/>
              </a:solidFill>
              <a:effectLst/>
            </a:endParaRPr>
          </a:p>
        </p:txBody>
      </p:sp>
      <p:sp>
        <p:nvSpPr>
          <p:cNvPr id="6" name="Rectangle 5">
            <a:extLst>
              <a:ext uri="{FF2B5EF4-FFF2-40B4-BE49-F238E27FC236}">
                <a16:creationId xmlns:a16="http://schemas.microsoft.com/office/drawing/2014/main" id="{9B0FD3ED-715B-9645-89FD-E5662E29C886}"/>
              </a:ext>
            </a:extLst>
          </p:cNvPr>
          <p:cNvSpPr/>
          <p:nvPr/>
        </p:nvSpPr>
        <p:spPr>
          <a:xfrm>
            <a:off x="626657" y="376337"/>
            <a:ext cx="2103909" cy="369332"/>
          </a:xfrm>
          <a:prstGeom prst="rect">
            <a:avLst/>
          </a:prstGeom>
        </p:spPr>
        <p:txBody>
          <a:bodyPr wrap="none">
            <a:spAutoFit/>
          </a:bodyPr>
          <a:lstStyle/>
          <a:p>
            <a:r>
              <a:rPr lang="en-HK" b="1" dirty="0">
                <a:solidFill>
                  <a:schemeClr val="accent2"/>
                </a:solidFill>
                <a:latin typeface="+mj-lt"/>
              </a:rPr>
              <a:t>Design rationale:</a:t>
            </a:r>
            <a:endParaRPr lang="en-US" b="1" dirty="0">
              <a:solidFill>
                <a:schemeClr val="accent2"/>
              </a:solidFill>
              <a:latin typeface="+mj-lt"/>
            </a:endParaRPr>
          </a:p>
        </p:txBody>
      </p:sp>
    </p:spTree>
    <p:extLst>
      <p:ext uri="{BB962C8B-B14F-4D97-AF65-F5344CB8AC3E}">
        <p14:creationId xmlns:p14="http://schemas.microsoft.com/office/powerpoint/2010/main" val="959431393"/>
      </p:ext>
    </p:extLst>
  </p:cSld>
  <p:clrMapOvr>
    <a:masterClrMapping/>
  </p:clrMapOvr>
</p:sld>
</file>

<file path=ppt/theme/theme1.xml><?xml version="1.0" encoding="utf-8"?>
<a:theme xmlns:a="http://schemas.openxmlformats.org/drawingml/2006/main" name="GradientRise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741</Words>
  <Application>Microsoft Office PowerPoint</Application>
  <PresentationFormat>寬螢幕</PresentationFormat>
  <Paragraphs>148</Paragraphs>
  <Slides>11</Slides>
  <Notes>1</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11</vt:i4>
      </vt:variant>
    </vt:vector>
  </HeadingPairs>
  <TitlesOfParts>
    <vt:vector size="16" baseType="lpstr">
      <vt:lpstr>Avenir Next LT Pro</vt:lpstr>
      <vt:lpstr>Avenir Next LT Pro Light</vt:lpstr>
      <vt:lpstr>Arial</vt:lpstr>
      <vt:lpstr>Calibri</vt:lpstr>
      <vt:lpstr>GradientRiseVTI</vt:lpstr>
      <vt:lpstr>fashion  design applications</vt:lpstr>
      <vt:lpstr>ADHD</vt:lpstr>
      <vt:lpstr>PowerPoint 簡報</vt:lpstr>
      <vt:lpstr>IMPERFECT BEAUTY</vt:lpstr>
      <vt:lpstr>PowerPoint 簡報</vt:lpstr>
      <vt:lpstr>Variety - optics</vt:lpstr>
      <vt:lpstr>PowerPoint 簡報</vt:lpstr>
      <vt:lpstr>Devouring: two in one</vt:lpstr>
      <vt:lpstr>PowerPoint 簡報</vt:lpstr>
      <vt:lpstr>Preserve sth</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fashion  design applications</dc:title>
  <dc:creator>HO HO TAK</dc:creator>
  <cp:lastModifiedBy>POON, Suk-mei Cindy</cp:lastModifiedBy>
  <cp:revision>70</cp:revision>
  <dcterms:created xsi:type="dcterms:W3CDTF">2020-10-06T12:03:21Z</dcterms:created>
  <dcterms:modified xsi:type="dcterms:W3CDTF">2021-02-22T06:08:08Z</dcterms:modified>
</cp:coreProperties>
</file>