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0"/>
  </p:notesMasterIdLst>
  <p:sldIdLst>
    <p:sldId id="283" r:id="rId2"/>
    <p:sldId id="261" r:id="rId3"/>
    <p:sldId id="262" r:id="rId4"/>
    <p:sldId id="278" r:id="rId5"/>
    <p:sldId id="280" r:id="rId6"/>
    <p:sldId id="281" r:id="rId7"/>
    <p:sldId id="282" r:id="rId8"/>
    <p:sldId id="27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62"/>
    <p:restoredTop sz="94626"/>
  </p:normalViewPr>
  <p:slideViewPr>
    <p:cSldViewPr snapToGrid="0" snapToObjects="1">
      <p:cViewPr varScale="1">
        <p:scale>
          <a:sx n="69" d="100"/>
          <a:sy n="69" d="100"/>
        </p:scale>
        <p:origin x="7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40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7CE0ED-670A-44ED-9267-236A77A513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055566-9B78-4577-BB88-C1E139BA11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" y="1"/>
            <a:ext cx="12192003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5">
                  <a:alpha val="83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456B12-3135-4942-BC5C-B111CAEFE6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200" y="-2"/>
            <a:ext cx="11733692" cy="686906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48000"/>
                </a:schemeClr>
              </a:gs>
              <a:gs pos="99000">
                <a:schemeClr val="accent2">
                  <a:alpha val="57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EA8068-5C49-4225-8B62-3E3C30BF7C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886" cy="688060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19000"/>
                </a:schemeClr>
              </a:gs>
              <a:gs pos="99000">
                <a:schemeClr val="accent2">
                  <a:alpha val="21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EE5648-70CA-4800-81EE-40F5CD1A38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95039" y="-2895044"/>
            <a:ext cx="6400799" cy="12190885"/>
          </a:xfrm>
          <a:prstGeom prst="rect">
            <a:avLst/>
          </a:prstGeom>
          <a:gradFill>
            <a:gsLst>
              <a:gs pos="8000">
                <a:schemeClr val="accent5">
                  <a:alpha val="38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8BBA14-3DD0-5149-9925-E3E65CC68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8341" y="2224846"/>
            <a:ext cx="6498525" cy="3102528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HK" dirty="0" smtClean="0">
                <a:solidFill>
                  <a:schemeClr val="bg1"/>
                </a:solidFill>
              </a:rPr>
              <a:t>Concept  Development </a:t>
            </a:r>
            <a:r>
              <a:rPr lang="en-HK" dirty="0">
                <a:solidFill>
                  <a:schemeClr val="bg1"/>
                </a:solidFill>
              </a:rPr>
              <a:t>Process</a:t>
            </a:r>
            <a:endParaRPr lang="en-US" sz="4400" spc="75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C1106-78EB-2F42-81B9-B2E2A8A04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337" y="1028699"/>
            <a:ext cx="6498525" cy="1079663"/>
          </a:xfrm>
        </p:spPr>
        <p:txBody>
          <a:bodyPr vert="horz" lIns="0" tIns="0" rIns="0" bIns="0" rtlCol="0"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400" b="1" cap="all" spc="600" dirty="0">
                <a:solidFill>
                  <a:schemeClr val="bg1"/>
                </a:solidFill>
              </a:rPr>
              <a:t>Chapter 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865637-A524-441B-A1B6-6D38BF9B17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708" y="1420764"/>
            <a:ext cx="6857999" cy="4038605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9000">
                <a:schemeClr val="accent4">
                  <a:lumMod val="60000"/>
                  <a:lumOff val="40000"/>
                  <a:alpha val="60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559A662-54F5-47C0-8F66-AEA2B861C0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168948">
            <a:off x="1535724" y="1053996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1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02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AAF28E7-69EA-9440-94F0-81812EA05B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32"/>
            <a:ext cx="12191980" cy="42447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A8B77-A368-0B45-BB0A-4C4B7DBB0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75" y="4485938"/>
            <a:ext cx="6855125" cy="146597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Choosing a theme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Start your research book</a:t>
            </a:r>
            <a:endParaRPr lang="en-HK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Collaging idea</a:t>
            </a:r>
            <a:endParaRPr lang="en-HK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Juxtaposing (generating idea by mixing images, drawing and fabric)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Making </a:t>
            </a:r>
            <a:r>
              <a:rPr lang="en-US" sz="1600" dirty="0" smtClean="0"/>
              <a:t>theme/mood boards</a:t>
            </a:r>
            <a:endParaRPr lang="en-HK" sz="1600" dirty="0"/>
          </a:p>
          <a:p>
            <a:pPr>
              <a:lnSpc>
                <a:spcPct val="100000"/>
              </a:lnSpc>
            </a:pPr>
            <a:endParaRPr lang="en-HK" sz="1600" dirty="0"/>
          </a:p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79309E9-50E9-8C4C-8314-AC2550C90990}"/>
              </a:ext>
            </a:extLst>
          </p:cNvPr>
          <p:cNvSpPr txBox="1">
            <a:spLocks/>
          </p:cNvSpPr>
          <p:nvPr/>
        </p:nvSpPr>
        <p:spPr>
          <a:xfrm>
            <a:off x="8115299" y="4483398"/>
            <a:ext cx="5270501" cy="2274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dirty="0"/>
              <a:t>Developments in fabric</a:t>
            </a:r>
            <a:endParaRPr lang="en-HK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Sketching</a:t>
            </a:r>
            <a:endParaRPr lang="en-HK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Constructing prototypes</a:t>
            </a:r>
            <a:endParaRPr lang="en-HK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Completing full collection </a:t>
            </a:r>
            <a:endParaRPr lang="en-HK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Fashion show </a:t>
            </a:r>
            <a:endParaRPr lang="en-HK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60DF7-E28D-4C47-B2EF-A0F077EC3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75" y="2779219"/>
            <a:ext cx="5666580" cy="1465973"/>
          </a:xfrm>
        </p:spPr>
        <p:txBody>
          <a:bodyPr anchor="t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From concept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to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Fashion Collection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40D3E-065D-2246-9D59-7941ACB358B6}"/>
              </a:ext>
            </a:extLst>
          </p:cNvPr>
          <p:cNvSpPr/>
          <p:nvPr/>
        </p:nvSpPr>
        <p:spPr>
          <a:xfrm>
            <a:off x="8893082" y="6521463"/>
            <a:ext cx="31806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</a:rPr>
              <a:t>Photo(s) is/are provided by the copyright holder, Mr. Lam Kin Yan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3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34276D-D95B-AC47-BBB8-F8496DD86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2020071"/>
            <a:ext cx="3180679" cy="3998546"/>
          </a:xfrm>
        </p:spPr>
        <p:txBody>
          <a:bodyPr anchor="t">
            <a:normAutofit/>
          </a:bodyPr>
          <a:lstStyle/>
          <a:p>
            <a:r>
              <a:rPr lang="en-US" sz="2000" b="0" dirty="0"/>
              <a:t>Case studies of </a:t>
            </a:r>
            <a:r>
              <a:rPr lang="en-US" sz="2000" dirty="0"/>
              <a:t>collection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0DA9A-8E6A-0B4D-879B-A27DC32E4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3332892"/>
            <a:ext cx="2830145" cy="1772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Mr. LAM Kin Yan </a:t>
            </a:r>
          </a:p>
          <a:p>
            <a:pPr marL="0" indent="0">
              <a:buNone/>
            </a:pPr>
            <a:r>
              <a:rPr lang="en-US" sz="1000" dirty="0"/>
              <a:t>(Alumni, HD in Fashion Design of Hong Kong Design Institute and London College of Fashion)</a:t>
            </a:r>
            <a:endParaRPr lang="en-HK" sz="10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unch of items that are on display&#10;&#10;Description automatically generated">
            <a:extLst>
              <a:ext uri="{FF2B5EF4-FFF2-40B4-BE49-F238E27FC236}">
                <a16:creationId xmlns:a16="http://schemas.microsoft.com/office/drawing/2014/main" id="{B7B99BC5-1199-6544-8F87-13CE0A6936A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145" y="1"/>
            <a:ext cx="8866553" cy="627048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E525009-5222-CC44-A96E-E44B4C5E4DBD}"/>
              </a:ext>
            </a:extLst>
          </p:cNvPr>
          <p:cNvSpPr/>
          <p:nvPr/>
        </p:nvSpPr>
        <p:spPr>
          <a:xfrm>
            <a:off x="355600" y="6488668"/>
            <a:ext cx="8639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Case study of collection development by Mr. Lam Kin Yan  </a:t>
            </a:r>
            <a:r>
              <a:rPr lang="en-US" sz="800" i="1" dirty="0">
                <a:solidFill>
                  <a:schemeClr val="bg1"/>
                </a:solidFill>
              </a:rPr>
              <a:t>(Alumni, HD in Fashion Design of Hong Kong Design Institute and London College of Fashion)</a:t>
            </a:r>
            <a:endParaRPr lang="en-HK" sz="800" i="1" dirty="0">
              <a:solidFill>
                <a:schemeClr val="bg1"/>
              </a:solidFill>
            </a:endParaRPr>
          </a:p>
          <a:p>
            <a:r>
              <a:rPr lang="en-US" sz="800" i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6607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65BD1AA8-819C-4A8C-B12E-9804E6557B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34276D-D95B-AC47-BBB8-F8496DD86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3" y="4606330"/>
            <a:ext cx="3256958" cy="1043539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spc="750" dirty="0"/>
              <a:t>Sketchbook Research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FADD74F-3E66-47CF-A433-5A9EB9E942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3" y="1"/>
            <a:ext cx="11734800" cy="2396966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AEBD6A-FEC4-48F3-AB0D-36259B00EF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428"/>
            <a:ext cx="12192002" cy="2400369"/>
          </a:xfrm>
          <a:prstGeom prst="rect">
            <a:avLst/>
          </a:prstGeom>
          <a:gradFill>
            <a:gsLst>
              <a:gs pos="0">
                <a:schemeClr val="accent2"/>
              </a:gs>
              <a:gs pos="77000">
                <a:schemeClr val="accent6">
                  <a:lumMod val="75000"/>
                  <a:alpha val="88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8D85630-1183-4383-ACD9-4FD52952CB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49994" y="-3414346"/>
            <a:ext cx="2393579" cy="9229046"/>
          </a:xfrm>
          <a:prstGeom prst="rect">
            <a:avLst/>
          </a:prstGeom>
          <a:gradFill>
            <a:gsLst>
              <a:gs pos="0">
                <a:schemeClr val="accent6">
                  <a:alpha val="19000"/>
                </a:schemeClr>
              </a:gs>
              <a:gs pos="78000">
                <a:schemeClr val="accent1">
                  <a:lumMod val="60000"/>
                  <a:lumOff val="40000"/>
                  <a:alpha val="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keyboard&#10;&#10;Description automatically generated">
            <a:extLst>
              <a:ext uri="{FF2B5EF4-FFF2-40B4-BE49-F238E27FC236}">
                <a16:creationId xmlns:a16="http://schemas.microsoft.com/office/drawing/2014/main" id="{B21DC464-8386-734D-B286-50C56FEDB7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754" y="561668"/>
            <a:ext cx="5901243" cy="4018767"/>
          </a:xfrm>
          <a:prstGeom prst="rect">
            <a:avLst/>
          </a:prstGeom>
        </p:spPr>
      </p:pic>
      <p:pic>
        <p:nvPicPr>
          <p:cNvPr id="15" name="Picture 14" descr="A picture containing outdoor, person, photo, person&#10;&#10;Description automatically generated">
            <a:extLst>
              <a:ext uri="{FF2B5EF4-FFF2-40B4-BE49-F238E27FC236}">
                <a16:creationId xmlns:a16="http://schemas.microsoft.com/office/drawing/2014/main" id="{870DECC0-9184-0A4B-8FAD-EC72A01F20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9540" y="561668"/>
            <a:ext cx="5410200" cy="3684365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607E7A34-D329-2548-9D62-8A6D823DA518}"/>
              </a:ext>
            </a:extLst>
          </p:cNvPr>
          <p:cNvSpPr txBox="1">
            <a:spLocks/>
          </p:cNvSpPr>
          <p:nvPr/>
        </p:nvSpPr>
        <p:spPr>
          <a:xfrm>
            <a:off x="6254749" y="4606330"/>
            <a:ext cx="3721100" cy="104353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00" spc="750" dirty="0"/>
              <a:t>Cultural </a:t>
            </a:r>
          </a:p>
          <a:p>
            <a:pPr>
              <a:lnSpc>
                <a:spcPct val="90000"/>
              </a:lnSpc>
            </a:pPr>
            <a:r>
              <a:rPr lang="en-US" sz="2400" spc="750" dirty="0"/>
              <a:t>Visit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1F6D99-B50C-454F-99CE-8D705F31F01B}"/>
              </a:ext>
            </a:extLst>
          </p:cNvPr>
          <p:cNvSpPr/>
          <p:nvPr/>
        </p:nvSpPr>
        <p:spPr>
          <a:xfrm>
            <a:off x="352623" y="328925"/>
            <a:ext cx="279275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/>
              <a:t>Photo provided by the copyright holder, Mr. Lam Kin Yan</a:t>
            </a:r>
            <a:endParaRPr lang="en-US" sz="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64AD26-B043-0C49-9D1C-3B26E7A6916A}"/>
              </a:ext>
            </a:extLst>
          </p:cNvPr>
          <p:cNvSpPr/>
          <p:nvPr/>
        </p:nvSpPr>
        <p:spPr>
          <a:xfrm>
            <a:off x="344927" y="6210812"/>
            <a:ext cx="5977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Case study of collection development by Mr. LAM Kin Yan </a:t>
            </a:r>
          </a:p>
          <a:p>
            <a:endParaRPr lang="en-US" sz="1000" i="1" dirty="0"/>
          </a:p>
          <a:p>
            <a:r>
              <a:rPr lang="en-US" sz="800" i="1" dirty="0"/>
              <a:t>(Alumni, HD in Fashion Design of Hong Kong Design Institute and London College of Fashion)</a:t>
            </a:r>
            <a:endParaRPr lang="en-HK" sz="800" i="1" dirty="0"/>
          </a:p>
          <a:p>
            <a:r>
              <a:rPr lang="en-US" sz="800" i="1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F12BDA-9B42-FD41-AFD5-276EAD301F96}"/>
              </a:ext>
            </a:extLst>
          </p:cNvPr>
          <p:cNvSpPr/>
          <p:nvPr/>
        </p:nvSpPr>
        <p:spPr>
          <a:xfrm>
            <a:off x="9890234" y="893379"/>
            <a:ext cx="987973" cy="231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42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C5FF42C-909B-43EF-AB65-5B080A912E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34276D-D95B-AC47-BBB8-F8496DD86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50" y="429038"/>
            <a:ext cx="5021440" cy="1255059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en-US" sz="2800" spc="750" dirty="0"/>
              <a:t>Fabric </a:t>
            </a:r>
            <a:br>
              <a:rPr lang="en-US" sz="2800" spc="750" dirty="0"/>
            </a:br>
            <a:r>
              <a:rPr lang="en-US" sz="2800" spc="750" dirty="0"/>
              <a:t>Development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6B466B-0EB7-714C-B8EC-207A1C46E6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48" y="2257970"/>
            <a:ext cx="5043240" cy="337896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2ABEA143-F6EA-491D-844A-458EAD224E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5540" y="-853"/>
            <a:ext cx="6101231" cy="6857997"/>
          </a:xfrm>
          <a:prstGeom prst="rect">
            <a:avLst/>
          </a:prstGeom>
          <a:gradFill>
            <a:gsLst>
              <a:gs pos="0">
                <a:schemeClr val="accent5">
                  <a:alpha val="85000"/>
                </a:schemeClr>
              </a:gs>
              <a:gs pos="100000">
                <a:schemeClr val="accent2">
                  <a:lumMod val="60000"/>
                  <a:lumOff val="40000"/>
                  <a:alpha val="7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5C82E28-55D3-4E1E-92EC-42F0063480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425"/>
            <a:ext cx="4076695" cy="6857997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4">
                  <a:alpha val="66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699557A-D407-4861-B370-0726DD331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37120" y="153651"/>
            <a:ext cx="6408529" cy="6101230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2">
                  <a:alpha val="90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group of people wearing costumes&#10;&#10;Description automatically generated">
            <a:extLst>
              <a:ext uri="{FF2B5EF4-FFF2-40B4-BE49-F238E27FC236}">
                <a16:creationId xmlns:a16="http://schemas.microsoft.com/office/drawing/2014/main" id="{DB03486D-194B-4742-961D-59F3E66C19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9731" y="449469"/>
            <a:ext cx="3927984" cy="5290215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607E7A34-D329-2548-9D62-8A6D823DA518}"/>
              </a:ext>
            </a:extLst>
          </p:cNvPr>
          <p:cNvSpPr txBox="1">
            <a:spLocks/>
          </p:cNvSpPr>
          <p:nvPr/>
        </p:nvSpPr>
        <p:spPr>
          <a:xfrm>
            <a:off x="7975648" y="5257815"/>
            <a:ext cx="9448800" cy="104353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spc="750" dirty="0"/>
              <a:t>Sketching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DFDF45-7A25-E04A-9173-1205DC744CC2}"/>
              </a:ext>
            </a:extLst>
          </p:cNvPr>
          <p:cNvSpPr/>
          <p:nvPr/>
        </p:nvSpPr>
        <p:spPr>
          <a:xfrm>
            <a:off x="344927" y="6210812"/>
            <a:ext cx="5977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Case study of collection development by Mr. LAM Kin Yan </a:t>
            </a:r>
          </a:p>
          <a:p>
            <a:endParaRPr lang="en-US" sz="1000" i="1" dirty="0"/>
          </a:p>
          <a:p>
            <a:r>
              <a:rPr lang="en-US" sz="800" i="1" dirty="0"/>
              <a:t>(Alumni, HD in Fashion Design of Hong Kong Design Institute and London College of Fashion)</a:t>
            </a:r>
            <a:endParaRPr lang="en-HK" sz="800" i="1" dirty="0"/>
          </a:p>
          <a:p>
            <a:r>
              <a:rPr lang="en-US" sz="8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6357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A6776E11-D4F7-41F6-9387-F95E1CB7AA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62">
            <a:extLst>
              <a:ext uri="{FF2B5EF4-FFF2-40B4-BE49-F238E27FC236}">
                <a16:creationId xmlns:a16="http://schemas.microsoft.com/office/drawing/2014/main" id="{E75026FC-7ABC-4495-9B75-545BA29563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60236"/>
            <a:ext cx="12198726" cy="1820735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64">
            <a:extLst>
              <a:ext uri="{FF2B5EF4-FFF2-40B4-BE49-F238E27FC236}">
                <a16:creationId xmlns:a16="http://schemas.microsoft.com/office/drawing/2014/main" id="{AED82C61-7131-49A1-A07A-B22E472B4D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3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66">
            <a:extLst>
              <a:ext uri="{FF2B5EF4-FFF2-40B4-BE49-F238E27FC236}">
                <a16:creationId xmlns:a16="http://schemas.microsoft.com/office/drawing/2014/main" id="{F73D5C74-3AF5-4A74-8D32-8DF2C17CE6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0E03176-380A-4A7E-879A-D179D5F466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57800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34276D-D95B-AC47-BBB8-F8496DD86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13" y="5508899"/>
            <a:ext cx="7461850" cy="1040942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3200" spc="750" dirty="0">
                <a:solidFill>
                  <a:schemeClr val="bg1"/>
                </a:solidFill>
              </a:rPr>
              <a:t>Details Development</a:t>
            </a: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4294A5BA-F8DA-C344-9875-7676C4C007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39567" y="0"/>
            <a:ext cx="8160126" cy="5283365"/>
          </a:xfrm>
          <a:prstGeom prst="rect">
            <a:avLst/>
          </a:prstGeom>
        </p:spPr>
      </p:pic>
      <p:pic>
        <p:nvPicPr>
          <p:cNvPr id="10" name="Picture 9" descr="A picture containing photo, person, phone, standing&#10;&#10;Description automatically generated">
            <a:extLst>
              <a:ext uri="{FF2B5EF4-FFF2-40B4-BE49-F238E27FC236}">
                <a16:creationId xmlns:a16="http://schemas.microsoft.com/office/drawing/2014/main" id="{5DAE6DD9-FEE2-674C-8763-0E84F98DA1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6159" y="826943"/>
            <a:ext cx="7769292" cy="4456422"/>
          </a:xfrm>
          <a:prstGeom prst="rect">
            <a:avLst/>
          </a:prstGeom>
        </p:spPr>
      </p:pic>
      <p:sp>
        <p:nvSpPr>
          <p:cNvPr id="46" name="Title 1">
            <a:extLst>
              <a:ext uri="{FF2B5EF4-FFF2-40B4-BE49-F238E27FC236}">
                <a16:creationId xmlns:a16="http://schemas.microsoft.com/office/drawing/2014/main" id="{29BB9CB4-BDA6-5148-BCFB-A0FA9EBAB864}"/>
              </a:ext>
            </a:extLst>
          </p:cNvPr>
          <p:cNvSpPr txBox="1">
            <a:spLocks/>
          </p:cNvSpPr>
          <p:nvPr/>
        </p:nvSpPr>
        <p:spPr>
          <a:xfrm>
            <a:off x="8492985" y="5508899"/>
            <a:ext cx="6789497" cy="104094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pc="750" dirty="0">
                <a:solidFill>
                  <a:schemeClr val="bg1"/>
                </a:solidFill>
              </a:rPr>
              <a:t>TRIALS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2802AD5-39FB-AA47-BC0A-701F4FE2B94D}"/>
              </a:ext>
            </a:extLst>
          </p:cNvPr>
          <p:cNvSpPr/>
          <p:nvPr/>
        </p:nvSpPr>
        <p:spPr>
          <a:xfrm>
            <a:off x="6271443" y="143687"/>
            <a:ext cx="5871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Case study of collection development by Mr. LAM Kin Yan (Alumni, HD in Fashion Design of Hong Kong Design Institute and London College of Fashion)</a:t>
            </a:r>
            <a:endParaRPr lang="en-HK" sz="1200" i="1" dirty="0"/>
          </a:p>
          <a:p>
            <a:r>
              <a:rPr lang="en-US" sz="12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482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76074F1B-09AB-B245-97B4-372E96EBAB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-1"/>
            <a:ext cx="12191980" cy="6857571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34276D-D95B-AC47-BBB8-F8496DD86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534" y="504966"/>
            <a:ext cx="8952932" cy="3043213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en-US" sz="4000" spc="750" dirty="0">
                <a:solidFill>
                  <a:schemeClr val="bg1"/>
                </a:solidFill>
              </a:rPr>
              <a:t>PROTOTYPING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29BB9CB4-BDA6-5148-BCFB-A0FA9EBAB864}"/>
              </a:ext>
            </a:extLst>
          </p:cNvPr>
          <p:cNvSpPr txBox="1">
            <a:spLocks/>
          </p:cNvSpPr>
          <p:nvPr/>
        </p:nvSpPr>
        <p:spPr>
          <a:xfrm>
            <a:off x="2950191" y="3749746"/>
            <a:ext cx="6291618" cy="220832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000"/>
              </a:spcBef>
            </a:pPr>
            <a:endParaRPr lang="en-US" sz="1600" spc="6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18210D-6177-9B41-B30C-1D95AE4D556D}"/>
              </a:ext>
            </a:extLst>
          </p:cNvPr>
          <p:cNvSpPr/>
          <p:nvPr/>
        </p:nvSpPr>
        <p:spPr>
          <a:xfrm>
            <a:off x="344927" y="6210812"/>
            <a:ext cx="5977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Case study of collection development by Mr. LAM Kin Yan </a:t>
            </a:r>
          </a:p>
          <a:p>
            <a:endParaRPr lang="en-US" sz="1000" i="1" dirty="0">
              <a:solidFill>
                <a:schemeClr val="bg1"/>
              </a:solidFill>
            </a:endParaRPr>
          </a:p>
          <a:p>
            <a:r>
              <a:rPr lang="en-US" sz="800" i="1" dirty="0">
                <a:solidFill>
                  <a:schemeClr val="bg1"/>
                </a:solidFill>
              </a:rPr>
              <a:t>(Alumni, HD in Fashion Design of Hong Kong Design Institute and London College of Fashion)</a:t>
            </a:r>
            <a:endParaRPr lang="en-HK" sz="800" i="1" dirty="0">
              <a:solidFill>
                <a:schemeClr val="bg1"/>
              </a:solidFill>
            </a:endParaRPr>
          </a:p>
          <a:p>
            <a:r>
              <a:rPr lang="en-US" sz="800" i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3093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CFE55B3F-4634-4A41-B146-E6251581E8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9A10A3E3-FE4D-A748-90F9-91F77AA6AF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638177"/>
            <a:ext cx="3017500" cy="5581644"/>
          </a:xfrm>
          <a:prstGeom prst="rect">
            <a:avLst/>
          </a:prstGeom>
        </p:spPr>
      </p:pic>
      <p:pic>
        <p:nvPicPr>
          <p:cNvPr id="19" name="Picture 18" descr="Two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83273B68-5EAB-4A43-8F6C-0789A2EC93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1272" y="638179"/>
            <a:ext cx="5849456" cy="5581644"/>
          </a:xfrm>
          <a:prstGeom prst="rect">
            <a:avLst/>
          </a:prstGeom>
        </p:spPr>
      </p:pic>
      <p:pic>
        <p:nvPicPr>
          <p:cNvPr id="27" name="Picture 26" descr="A picture containing indoor, clothing, standing, person&#10;&#10;Description automatically generated">
            <a:extLst>
              <a:ext uri="{FF2B5EF4-FFF2-40B4-BE49-F238E27FC236}">
                <a16:creationId xmlns:a16="http://schemas.microsoft.com/office/drawing/2014/main" id="{20DC66B4-1D89-7940-BA6A-339D969710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174480" y="638178"/>
            <a:ext cx="3017520" cy="5581644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5CD271E5-55BF-4266-A3A7-CFCC305188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56352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E32D0A4-913D-2046-A645-03869BF9A449}"/>
              </a:ext>
            </a:extLst>
          </p:cNvPr>
          <p:cNvSpPr txBox="1">
            <a:spLocks/>
          </p:cNvSpPr>
          <p:nvPr/>
        </p:nvSpPr>
        <p:spPr>
          <a:xfrm>
            <a:off x="3374472" y="1166105"/>
            <a:ext cx="6713957" cy="340618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spc="750" dirty="0">
                <a:solidFill>
                  <a:schemeClr val="bg1"/>
                </a:solidFill>
              </a:rPr>
              <a:t>Collection showcase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CCE0AC-C2A2-0A45-A353-A093D4E155C2}"/>
              </a:ext>
            </a:extLst>
          </p:cNvPr>
          <p:cNvSpPr/>
          <p:nvPr/>
        </p:nvSpPr>
        <p:spPr>
          <a:xfrm>
            <a:off x="355600" y="6488668"/>
            <a:ext cx="8639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Case study of collection development by Mr. LAM Kin Yan  </a:t>
            </a:r>
            <a:r>
              <a:rPr lang="en-US" sz="800" i="1" dirty="0">
                <a:solidFill>
                  <a:schemeClr val="bg1"/>
                </a:solidFill>
              </a:rPr>
              <a:t>(Alumni, HD in Fashion Design of Hong Kong Design Institute and London College of Fashion)</a:t>
            </a:r>
            <a:endParaRPr lang="en-HK" sz="800" i="1" dirty="0">
              <a:solidFill>
                <a:schemeClr val="bg1"/>
              </a:solidFill>
            </a:endParaRPr>
          </a:p>
          <a:p>
            <a:r>
              <a:rPr lang="en-US" sz="800" i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1719178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296</Words>
  <Application>Microsoft Office PowerPoint</Application>
  <PresentationFormat>寬螢幕</PresentationFormat>
  <Paragraphs>46</Paragraphs>
  <Slides>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Avenir Next LT Pro</vt:lpstr>
      <vt:lpstr>Avenir Next LT Pro Light</vt:lpstr>
      <vt:lpstr>Arial</vt:lpstr>
      <vt:lpstr>Calibri</vt:lpstr>
      <vt:lpstr>GradientRiseVTI</vt:lpstr>
      <vt:lpstr>Concept  Development Process</vt:lpstr>
      <vt:lpstr>From concept  to  Fashion Collection</vt:lpstr>
      <vt:lpstr>Case studies of collection development</vt:lpstr>
      <vt:lpstr>Sketchbook Research</vt:lpstr>
      <vt:lpstr>Fabric  Development</vt:lpstr>
      <vt:lpstr>Details Development</vt:lpstr>
      <vt:lpstr>PROTOTYPING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Development Process</dc:title>
  <dc:creator>HO HO TAK</dc:creator>
  <cp:lastModifiedBy>POON, Suk-mei Cindy</cp:lastModifiedBy>
  <cp:revision>14</cp:revision>
  <dcterms:created xsi:type="dcterms:W3CDTF">2020-09-24T02:00:08Z</dcterms:created>
  <dcterms:modified xsi:type="dcterms:W3CDTF">2021-02-22T01:37:29Z</dcterms:modified>
</cp:coreProperties>
</file>