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7"/>
  </p:notesMasterIdLst>
  <p:sldIdLst>
    <p:sldId id="294" r:id="rId2"/>
    <p:sldId id="263" r:id="rId3"/>
    <p:sldId id="312" r:id="rId4"/>
    <p:sldId id="313" r:id="rId5"/>
    <p:sldId id="31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/>
    <p:restoredTop sz="94558"/>
  </p:normalViewPr>
  <p:slideViewPr>
    <p:cSldViewPr snapToGrid="0" snapToObjects="1">
      <p:cViewPr varScale="1">
        <p:scale>
          <a:sx n="61" d="100"/>
          <a:sy n="61" d="100"/>
        </p:scale>
        <p:origin x="96" y="4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HK" dirty="0">
                <a:solidFill>
                  <a:schemeClr val="bg1"/>
                </a:solidFill>
              </a:rPr>
              <a:t>Fashion development in late 20th century</a:t>
            </a:r>
            <a:r>
              <a:rPr lang="en-HK" sz="4400" dirty="0">
                <a:solidFill>
                  <a:schemeClr val="bg1"/>
                </a:solidFill>
              </a:rPr>
              <a:t> 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538337" y="1028699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Chapter 5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17" y="712531"/>
            <a:ext cx="3273971" cy="1574117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HK" sz="2800" dirty="0">
                <a:solidFill>
                  <a:schemeClr val="accent2"/>
                </a:solidFill>
              </a:rPr>
              <a:t>1960</a:t>
            </a:r>
            <a:r>
              <a:rPr lang="en-HK" sz="2800" cap="none" dirty="0">
                <a:solidFill>
                  <a:schemeClr val="accent2"/>
                </a:solidFill>
              </a:rPr>
              <a:t>s</a:t>
            </a:r>
            <a:r>
              <a:rPr lang="en-HK" sz="2800" dirty="0"/>
              <a:t> </a:t>
            </a:r>
            <a:br>
              <a:rPr lang="en-HK" sz="2800" dirty="0"/>
            </a:br>
            <a:r>
              <a:rPr lang="en-HK" sz="2800" dirty="0"/>
              <a:t>The Amazing Space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17" y="2670214"/>
            <a:ext cx="3123104" cy="33470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HK" sz="1200" dirty="0"/>
              <a:t>The 1960s was the age of </a:t>
            </a:r>
            <a:r>
              <a:rPr lang="en-HK" sz="1200" b="1" dirty="0"/>
              <a:t>turmoil</a:t>
            </a:r>
            <a:r>
              <a:rPr lang="en-HK" sz="1200" dirty="0"/>
              <a:t> and </a:t>
            </a:r>
            <a:r>
              <a:rPr lang="en-HK" sz="1200" b="1" dirty="0"/>
              <a:t>openness</a:t>
            </a:r>
            <a:r>
              <a:rPr lang="en-HK" sz="1200" dirty="0"/>
              <a:t>. After the world wars, people started to pursue </a:t>
            </a:r>
            <a:r>
              <a:rPr lang="en-HK" sz="1200" b="1" dirty="0"/>
              <a:t>freedom</a:t>
            </a:r>
            <a:r>
              <a:rPr lang="en-HK" sz="1200" dirty="0"/>
              <a:t>, </a:t>
            </a:r>
            <a:r>
              <a:rPr lang="en-HK" sz="1200" b="1" dirty="0"/>
              <a:t>liberation of thought</a:t>
            </a:r>
            <a:r>
              <a:rPr lang="en-HK" sz="1200" dirty="0"/>
              <a:t> and </a:t>
            </a:r>
            <a:r>
              <a:rPr lang="en-HK" sz="1200" b="1" dirty="0"/>
              <a:t>individualism</a:t>
            </a:r>
            <a:r>
              <a:rPr lang="en-HK" sz="1200" dirty="0"/>
              <a:t>.</a:t>
            </a:r>
          </a:p>
          <a:p>
            <a:pPr>
              <a:lnSpc>
                <a:spcPct val="110000"/>
              </a:lnSpc>
            </a:pPr>
            <a:r>
              <a:rPr lang="en-HK" sz="1200" dirty="0"/>
              <a:t>With the impacts of social change, films and music on the younger generation, they began to </a:t>
            </a:r>
            <a:r>
              <a:rPr lang="en-HK" sz="1200" b="1" dirty="0"/>
              <a:t>criticise traditional culture</a:t>
            </a:r>
            <a:r>
              <a:rPr lang="en-HK" sz="1200" dirty="0"/>
              <a:t> and </a:t>
            </a:r>
            <a:r>
              <a:rPr lang="en-HK" sz="1200" b="1" dirty="0"/>
              <a:t>aesthetics</a:t>
            </a:r>
            <a:r>
              <a:rPr lang="en-HK" sz="1200" dirty="0"/>
              <a:t>, gradually created new patterns of life and values. Some described this as another </a:t>
            </a:r>
            <a:r>
              <a:rPr lang="en-HK" sz="1200" b="1" dirty="0"/>
              <a:t>"Belle Époque"</a:t>
            </a:r>
            <a:r>
              <a:rPr lang="en-HK" sz="1200" dirty="0"/>
              <a:t> due to the liberation of thought.</a:t>
            </a:r>
          </a:p>
          <a:p>
            <a:pPr>
              <a:lnSpc>
                <a:spcPct val="110000"/>
              </a:lnSpc>
            </a:pPr>
            <a:r>
              <a:rPr lang="en-HK" sz="1200" dirty="0"/>
              <a:t>Fashion became </a:t>
            </a:r>
            <a:r>
              <a:rPr lang="en-HK" sz="1200" b="1" dirty="0"/>
              <a:t>more youthful</a:t>
            </a:r>
            <a:r>
              <a:rPr lang="en-HK" sz="1200" dirty="0"/>
              <a:t>, </a:t>
            </a:r>
            <a:r>
              <a:rPr lang="en-HK" sz="1200" b="1" dirty="0"/>
              <a:t>democratic</a:t>
            </a:r>
            <a:r>
              <a:rPr lang="en-HK" sz="1200" dirty="0"/>
              <a:t> and </a:t>
            </a:r>
            <a:r>
              <a:rPr lang="en-HK" sz="1200" b="1" dirty="0"/>
              <a:t>internationalised</a:t>
            </a:r>
            <a:r>
              <a:rPr lang="en-HK" sz="1200" dirty="0"/>
              <a:t> in the 1960s.</a:t>
            </a:r>
          </a:p>
          <a:p>
            <a:pPr marL="0" indent="0">
              <a:lnSpc>
                <a:spcPct val="110000"/>
              </a:lnSpc>
              <a:buNone/>
            </a:pPr>
            <a:endParaRPr lang="en-HK" sz="1200" dirty="0"/>
          </a:p>
        </p:txBody>
      </p:sp>
      <p:pic>
        <p:nvPicPr>
          <p:cNvPr id="8" name="Picture 7" descr="A picture containing sitting, table, holding, small&#10;&#10;Description automatically generated">
            <a:extLst>
              <a:ext uri="{FF2B5EF4-FFF2-40B4-BE49-F238E27FC236}">
                <a16:creationId xmlns:a16="http://schemas.microsoft.com/office/drawing/2014/main" id="{6B5016F6-DEB8-B848-AA23-5F8AC2DAF31E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038600" y="0"/>
            <a:ext cx="4242020" cy="6470194"/>
          </a:xfrm>
          <a:prstGeom prst="rect">
            <a:avLst/>
          </a:prstGeom>
        </p:spPr>
      </p:pic>
      <p:pic>
        <p:nvPicPr>
          <p:cNvPr id="7" name="Picture 6" descr="A person wearing a costume&#10;&#10;Description automatically generated">
            <a:extLst>
              <a:ext uri="{FF2B5EF4-FFF2-40B4-BE49-F238E27FC236}">
                <a16:creationId xmlns:a16="http://schemas.microsoft.com/office/drawing/2014/main" id="{4B97EDCB-CE14-134A-AFD6-91EAF777A395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949980" y="0"/>
            <a:ext cx="4242020" cy="647019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EE48C-CACB-3542-A386-83DAF3086C0D}"/>
              </a:ext>
            </a:extLst>
          </p:cNvPr>
          <p:cNvSpPr/>
          <p:nvPr/>
        </p:nvSpPr>
        <p:spPr>
          <a:xfrm>
            <a:off x="8034034" y="6054696"/>
            <a:ext cx="3001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b="1" i="1" dirty="0">
                <a:solidFill>
                  <a:schemeClr val="bg1"/>
                </a:solidFill>
              </a:rPr>
              <a:t>Paco </a:t>
            </a:r>
            <a:r>
              <a:rPr lang="en-HK" sz="1200" b="1" i="1" dirty="0" err="1">
                <a:solidFill>
                  <a:schemeClr val="bg1"/>
                </a:solidFill>
              </a:rPr>
              <a:t>Rabanne’s</a:t>
            </a:r>
            <a:r>
              <a:rPr lang="en-HK" sz="1200" b="1" i="1" dirty="0">
                <a:solidFill>
                  <a:schemeClr val="bg1"/>
                </a:solidFill>
              </a:rPr>
              <a:t> </a:t>
            </a:r>
            <a:r>
              <a:rPr lang="en-HK" sz="1200" i="1" dirty="0">
                <a:solidFill>
                  <a:schemeClr val="bg1"/>
                </a:solidFill>
              </a:rPr>
              <a:t>iconic rhodoid disc dress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AFF699-982A-DA4C-AFF2-1356B58E7762}"/>
              </a:ext>
            </a:extLst>
          </p:cNvPr>
          <p:cNvSpPr/>
          <p:nvPr/>
        </p:nvSpPr>
        <p:spPr>
          <a:xfrm>
            <a:off x="4113675" y="84820"/>
            <a:ext cx="3131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i="1" dirty="0">
                <a:solidFill>
                  <a:schemeClr val="bg1"/>
                </a:solidFill>
              </a:rPr>
              <a:t>Art meets Fashion: Poster dress from 1960s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F6E1E4-187A-9D42-A369-58153EE9FE6E}"/>
              </a:ext>
            </a:extLst>
          </p:cNvPr>
          <p:cNvSpPr/>
          <p:nvPr/>
        </p:nvSpPr>
        <p:spPr>
          <a:xfrm>
            <a:off x="134348" y="6502352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100" dirty="0">
                <a:solidFill>
                  <a:schemeClr val="bg1"/>
                </a:solidFill>
              </a:rPr>
              <a:t>Poster dress and Paco </a:t>
            </a:r>
            <a:r>
              <a:rPr lang="en-HK" sz="1100" dirty="0" err="1">
                <a:solidFill>
                  <a:schemeClr val="bg1"/>
                </a:solidFill>
              </a:rPr>
              <a:t>Rabanne</a:t>
            </a:r>
            <a:r>
              <a:rPr lang="en-HK" sz="1100" dirty="0">
                <a:solidFill>
                  <a:schemeClr val="bg1"/>
                </a:solidFill>
              </a:rPr>
              <a:t> dress from HKDI Fashion Archive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1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158" y="712817"/>
            <a:ext cx="4242020" cy="1574117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HK" sz="2800" dirty="0">
                <a:solidFill>
                  <a:schemeClr val="accent2"/>
                </a:solidFill>
              </a:rPr>
              <a:t>1970</a:t>
            </a:r>
            <a:r>
              <a:rPr lang="en-HK" sz="2800" cap="none" dirty="0">
                <a:solidFill>
                  <a:schemeClr val="accent2"/>
                </a:solidFill>
              </a:rPr>
              <a:t>s</a:t>
            </a:r>
            <a:r>
              <a:rPr lang="en-HK" sz="2800" dirty="0"/>
              <a:t> </a:t>
            </a:r>
            <a:br>
              <a:rPr lang="en-HK" sz="2800" dirty="0"/>
            </a:br>
            <a:r>
              <a:rPr lang="en-HK" sz="2800" dirty="0"/>
              <a:t>Fusion. </a:t>
            </a:r>
            <a:br>
              <a:rPr lang="en-HK" sz="2800" dirty="0"/>
            </a:br>
            <a:r>
              <a:rPr lang="en-HK" sz="2800" dirty="0"/>
              <a:t>Variety.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156" y="2898958"/>
            <a:ext cx="3299389" cy="3347018"/>
          </a:xfrm>
        </p:spPr>
        <p:txBody>
          <a:bodyPr>
            <a:normAutofit/>
          </a:bodyPr>
          <a:lstStyle/>
          <a:p>
            <a:r>
              <a:rPr lang="en-HK" sz="1600" dirty="0"/>
              <a:t>1970s is a period of </a:t>
            </a:r>
            <a:r>
              <a:rPr lang="en-HK" sz="1600" b="1" dirty="0"/>
              <a:t>rebellion</a:t>
            </a:r>
            <a:r>
              <a:rPr lang="en-HK" sz="1600" dirty="0"/>
              <a:t>. From music and fashion to films, people challenged traditional values with creativity.</a:t>
            </a:r>
          </a:p>
          <a:p>
            <a:r>
              <a:rPr lang="en-HK" sz="1600" b="1" dirty="0"/>
              <a:t>Feminism</a:t>
            </a:r>
            <a:r>
              <a:rPr lang="en-HK" sz="1600" dirty="0"/>
              <a:t>, </a:t>
            </a:r>
            <a:r>
              <a:rPr lang="en-HK" sz="1600" b="1" dirty="0"/>
              <a:t>albeit inchoate</a:t>
            </a:r>
            <a:r>
              <a:rPr lang="en-HK" sz="1600" dirty="0"/>
              <a:t>, was leading a revolution in fashion.</a:t>
            </a:r>
          </a:p>
          <a:p>
            <a:pPr marL="0" indent="0">
              <a:buNone/>
            </a:pPr>
            <a:endParaRPr lang="en-HK" sz="1600" dirty="0"/>
          </a:p>
        </p:txBody>
      </p:sp>
      <p:pic>
        <p:nvPicPr>
          <p:cNvPr id="10" name="Picture 9" descr="A person wearing a costume&#10;&#10;Description automatically generated">
            <a:extLst>
              <a:ext uri="{FF2B5EF4-FFF2-40B4-BE49-F238E27FC236}">
                <a16:creationId xmlns:a16="http://schemas.microsoft.com/office/drawing/2014/main" id="{EEEE4D7B-3DDD-644F-84EE-329BA8F3FB1B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9812" y="-8369"/>
            <a:ext cx="4242020" cy="6470194"/>
          </a:xfrm>
          <a:prstGeom prst="rect">
            <a:avLst/>
          </a:prstGeom>
        </p:spPr>
      </p:pic>
      <p:pic>
        <p:nvPicPr>
          <p:cNvPr id="9" name="Picture 8" descr="A picture containing wearing, dress, shirt, suit&#10;&#10;Description automatically generated">
            <a:extLst>
              <a:ext uri="{FF2B5EF4-FFF2-40B4-BE49-F238E27FC236}">
                <a16:creationId xmlns:a16="http://schemas.microsoft.com/office/drawing/2014/main" id="{8AB10CAD-55E7-CA44-953F-3893933D0C3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753456" y="-14971"/>
            <a:ext cx="4206338" cy="641577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965D-4505-7E42-B404-364ECBA06A7B}"/>
              </a:ext>
            </a:extLst>
          </p:cNvPr>
          <p:cNvSpPr/>
          <p:nvPr/>
        </p:nvSpPr>
        <p:spPr>
          <a:xfrm>
            <a:off x="3811079" y="6065543"/>
            <a:ext cx="3544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i="1" dirty="0">
                <a:solidFill>
                  <a:schemeClr val="bg1"/>
                </a:solidFill>
              </a:rPr>
              <a:t>Crochet cotton tunic and flare pants from 1970s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BB062E-DEC8-C24E-ADFB-85D799E34D49}"/>
              </a:ext>
            </a:extLst>
          </p:cNvPr>
          <p:cNvSpPr/>
          <p:nvPr/>
        </p:nvSpPr>
        <p:spPr>
          <a:xfrm>
            <a:off x="14947" y="15662"/>
            <a:ext cx="2914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i="1" dirty="0">
                <a:solidFill>
                  <a:schemeClr val="bg1"/>
                </a:solidFill>
              </a:rPr>
              <a:t>The psychedelic dress is a symbol of the pursuit of freedom.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3A976-0B26-5845-B7BA-EBFB27781201}"/>
              </a:ext>
            </a:extLst>
          </p:cNvPr>
          <p:cNvSpPr/>
          <p:nvPr/>
        </p:nvSpPr>
        <p:spPr>
          <a:xfrm>
            <a:off x="134348" y="6502352"/>
            <a:ext cx="5425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100" dirty="0">
                <a:solidFill>
                  <a:schemeClr val="bg1"/>
                </a:solidFill>
              </a:rPr>
              <a:t>Psychedelic printed dress and crochet tunic and pants from HKDI Fashion Archive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1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4" y="773425"/>
            <a:ext cx="3282287" cy="157411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HK" sz="2400" dirty="0">
                <a:solidFill>
                  <a:schemeClr val="accent2"/>
                </a:solidFill>
              </a:rPr>
              <a:t>1980</a:t>
            </a:r>
            <a:r>
              <a:rPr lang="en-HK" sz="2400" cap="none" dirty="0">
                <a:solidFill>
                  <a:schemeClr val="accent2"/>
                </a:solidFill>
              </a:rPr>
              <a:t>s</a:t>
            </a:r>
            <a:r>
              <a:rPr lang="en-HK" sz="2400" dirty="0"/>
              <a:t> Flourishing and Diverse Fashion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2737557"/>
            <a:ext cx="2958662" cy="3347018"/>
          </a:xfrm>
        </p:spPr>
        <p:txBody>
          <a:bodyPr>
            <a:normAutofit fontScale="92500"/>
          </a:bodyPr>
          <a:lstStyle/>
          <a:p>
            <a:r>
              <a:rPr lang="en-HK" sz="1600" dirty="0"/>
              <a:t>Prosperous economy, stable society, flourishing music development and disco culture in the 1980s all paved the way for </a:t>
            </a:r>
            <a:r>
              <a:rPr lang="en-HK" sz="1600" b="1" dirty="0"/>
              <a:t>the</a:t>
            </a:r>
            <a:r>
              <a:rPr lang="en-HK" sz="1600" dirty="0"/>
              <a:t> </a:t>
            </a:r>
            <a:r>
              <a:rPr lang="en-HK" sz="1600" b="1" dirty="0"/>
              <a:t>golden age of fashion</a:t>
            </a:r>
            <a:r>
              <a:rPr lang="en-HK" sz="1600" dirty="0"/>
              <a:t>.</a:t>
            </a:r>
          </a:p>
          <a:p>
            <a:pPr marL="0" indent="0">
              <a:buNone/>
            </a:pPr>
            <a:endParaRPr lang="en-HK" sz="1600" dirty="0"/>
          </a:p>
          <a:p>
            <a:r>
              <a:rPr lang="en-HK" sz="1600" dirty="0"/>
              <a:t>The 1980s fashion was all about the </a:t>
            </a:r>
            <a:r>
              <a:rPr lang="en-HK" sz="1600" b="1" dirty="0"/>
              <a:t>gorgeousness</a:t>
            </a:r>
            <a:r>
              <a:rPr lang="en-HK" sz="1600" dirty="0"/>
              <a:t> with a wide range of styles, reflecting a specific attitude to life.</a:t>
            </a:r>
          </a:p>
          <a:p>
            <a:pPr marL="0" indent="0">
              <a:buNone/>
            </a:pPr>
            <a:endParaRPr lang="en-HK" sz="1600" dirty="0"/>
          </a:p>
        </p:txBody>
      </p:sp>
      <p:pic>
        <p:nvPicPr>
          <p:cNvPr id="5" name="Picture 4" descr="A picture containing colorful, child, decorated, photo&#10;&#10;Description automatically generated">
            <a:extLst>
              <a:ext uri="{FF2B5EF4-FFF2-40B4-BE49-F238E27FC236}">
                <a16:creationId xmlns:a16="http://schemas.microsoft.com/office/drawing/2014/main" id="{31A1E5C2-42EE-3B44-9574-EE695248BC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707959" y="-2"/>
            <a:ext cx="4242020" cy="6470194"/>
          </a:xfrm>
          <a:prstGeom prst="rect">
            <a:avLst/>
          </a:prstGeom>
        </p:spPr>
      </p:pic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8389300-B7DE-C44F-8501-644D660ED6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7949980" y="-1"/>
            <a:ext cx="4242020" cy="647019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F3578E-7BA0-4642-8958-DB567B787EC9}"/>
              </a:ext>
            </a:extLst>
          </p:cNvPr>
          <p:cNvSpPr/>
          <p:nvPr/>
        </p:nvSpPr>
        <p:spPr>
          <a:xfrm>
            <a:off x="8007382" y="5872287"/>
            <a:ext cx="2914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i="1" dirty="0">
                <a:solidFill>
                  <a:schemeClr val="bg1"/>
                </a:solidFill>
              </a:rPr>
              <a:t>1980’s fashion is characterised by oversized cut and extravagant designs.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E9DA4D-8A24-3B48-ADC3-1DA83278469B}"/>
              </a:ext>
            </a:extLst>
          </p:cNvPr>
          <p:cNvSpPr/>
          <p:nvPr/>
        </p:nvSpPr>
        <p:spPr>
          <a:xfrm>
            <a:off x="134348" y="6502352"/>
            <a:ext cx="5425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100" dirty="0">
                <a:solidFill>
                  <a:schemeClr val="bg1"/>
                </a:solidFill>
              </a:rPr>
              <a:t>Printed silk jacket and Claude Montana power suit from HKDI Fashion Archive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2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785F5-833B-CB4F-B5F9-E3FFE574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951" y="471476"/>
            <a:ext cx="3503780" cy="1574117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HK" sz="2800" dirty="0">
                <a:solidFill>
                  <a:schemeClr val="accent2"/>
                </a:solidFill>
              </a:rPr>
              <a:t>1990</a:t>
            </a:r>
            <a:r>
              <a:rPr lang="en-HK" sz="2800" cap="none" dirty="0">
                <a:solidFill>
                  <a:schemeClr val="accent2"/>
                </a:solidFill>
              </a:rPr>
              <a:t>s</a:t>
            </a:r>
            <a:r>
              <a:rPr lang="en-HK" sz="2800" dirty="0"/>
              <a:t> </a:t>
            </a:r>
            <a:br>
              <a:rPr lang="en-HK" sz="2800" dirty="0"/>
            </a:br>
            <a:r>
              <a:rPr lang="en-HK" sz="2000" dirty="0"/>
              <a:t>The Age of Individualism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C4E1-4000-E940-9F2C-603E2D3D6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951" y="2517068"/>
            <a:ext cx="3262610" cy="3347018"/>
          </a:xfrm>
        </p:spPr>
        <p:txBody>
          <a:bodyPr>
            <a:normAutofit/>
          </a:bodyPr>
          <a:lstStyle/>
          <a:p>
            <a:r>
              <a:rPr lang="en-GB" sz="1400" dirty="0"/>
              <a:t>During the 1990s, aesthetics was stripped down of the last decade's excess and opulence. To present the beauty of </a:t>
            </a:r>
            <a:r>
              <a:rPr lang="en-GB" sz="1400" b="1" dirty="0"/>
              <a:t>"less is more"</a:t>
            </a:r>
            <a:r>
              <a:rPr lang="en-GB" sz="1400" dirty="0"/>
              <a:t>, </a:t>
            </a:r>
            <a:r>
              <a:rPr lang="en-GB" sz="1400" b="1" dirty="0"/>
              <a:t>simplest garment cutting </a:t>
            </a:r>
            <a:r>
              <a:rPr lang="en-GB" sz="1400" dirty="0"/>
              <a:t>and </a:t>
            </a:r>
            <a:r>
              <a:rPr lang="en-GB" sz="1400" b="1" dirty="0"/>
              <a:t>basic colour palette </a:t>
            </a:r>
            <a:r>
              <a:rPr lang="en-GB" sz="1400" dirty="0"/>
              <a:t>ranging from black to white were applied. </a:t>
            </a:r>
            <a:endParaRPr lang="en-HK" sz="1400" dirty="0"/>
          </a:p>
          <a:p>
            <a:r>
              <a:rPr lang="en-GB" sz="1400" b="1" dirty="0"/>
              <a:t>Androgyny</a:t>
            </a:r>
            <a:r>
              <a:rPr lang="en-GB" sz="1400" dirty="0"/>
              <a:t> was another keyword of the decade, reflecting the gender blurring and emphasising </a:t>
            </a:r>
            <a:r>
              <a:rPr lang="en-GB" sz="1400" b="1" dirty="0"/>
              <a:t>the pursuit of individuality</a:t>
            </a:r>
            <a:r>
              <a:rPr lang="en-GB" sz="1400" dirty="0"/>
              <a:t>. Some described such design as "the lesbian chic".</a:t>
            </a:r>
            <a:endParaRPr lang="en-HK" sz="1400" dirty="0"/>
          </a:p>
          <a:p>
            <a:endParaRPr lang="en-US" sz="1400" dirty="0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8CFEF56-A109-3E4C-B853-97DEED6E4ABD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12" y="0"/>
            <a:ext cx="4242020" cy="6470194"/>
          </a:xfrm>
          <a:prstGeom prst="rect">
            <a:avLst/>
          </a:prstGeom>
        </p:spPr>
      </p:pic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AD697E1-07E4-B24F-905B-39225731B40A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717771" y="0"/>
            <a:ext cx="4242019" cy="64701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6B9CD-9BA0-EF43-9878-68BA15AA2CBA}"/>
              </a:ext>
            </a:extLst>
          </p:cNvPr>
          <p:cNvSpPr/>
          <p:nvPr/>
        </p:nvSpPr>
        <p:spPr>
          <a:xfrm>
            <a:off x="63339" y="103484"/>
            <a:ext cx="2914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i="1" dirty="0">
                <a:solidFill>
                  <a:schemeClr val="bg1"/>
                </a:solidFill>
              </a:rPr>
              <a:t>1990s </a:t>
            </a:r>
            <a:r>
              <a:rPr lang="en-HK" sz="1200" b="1" i="1" dirty="0">
                <a:solidFill>
                  <a:schemeClr val="bg1"/>
                </a:solidFill>
              </a:rPr>
              <a:t>Jean Paul Gaultier </a:t>
            </a:r>
            <a:r>
              <a:rPr lang="en-HK" sz="1200" i="1" dirty="0">
                <a:solidFill>
                  <a:schemeClr val="bg1"/>
                </a:solidFill>
              </a:rPr>
              <a:t>tied suit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151308-73D7-4641-8F73-2BF7B729F8F6}"/>
              </a:ext>
            </a:extLst>
          </p:cNvPr>
          <p:cNvSpPr/>
          <p:nvPr/>
        </p:nvSpPr>
        <p:spPr>
          <a:xfrm>
            <a:off x="134348" y="6502352"/>
            <a:ext cx="5425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100" dirty="0">
                <a:solidFill>
                  <a:schemeClr val="bg1"/>
                </a:solidFill>
              </a:rPr>
              <a:t>Jean Paul Gaultier suit jacket from HKDI Fashion Archive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7730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366</Words>
  <Application>Microsoft Office PowerPoint</Application>
  <PresentationFormat>寬螢幕</PresentationFormat>
  <Paragraphs>26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Avenir Next LT Pro</vt:lpstr>
      <vt:lpstr>Avenir Next LT Pro Light</vt:lpstr>
      <vt:lpstr>Arial</vt:lpstr>
      <vt:lpstr>Calibri</vt:lpstr>
      <vt:lpstr>GradientRiseVTI</vt:lpstr>
      <vt:lpstr>Fashion development in late 20th century </vt:lpstr>
      <vt:lpstr>1960s  The Amazing Space Age</vt:lpstr>
      <vt:lpstr>1970s  Fusion.  Variety. Freedom</vt:lpstr>
      <vt:lpstr>1980s Flourishing and Diverse Fashion</vt:lpstr>
      <vt:lpstr>1990s  The Age of Individualism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development in late 20th century</dc:title>
  <dc:creator>HO HO TAK</dc:creator>
  <cp:lastModifiedBy>POON, Suk-mei Cindy</cp:lastModifiedBy>
  <cp:revision>6</cp:revision>
  <dcterms:created xsi:type="dcterms:W3CDTF">2020-09-24T03:25:58Z</dcterms:created>
  <dcterms:modified xsi:type="dcterms:W3CDTF">2021-02-22T01:55:21Z</dcterms:modified>
</cp:coreProperties>
</file>