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2"/>
  </p:notesMasterIdLst>
  <p:sldIdLst>
    <p:sldId id="256" r:id="rId2"/>
    <p:sldId id="314" r:id="rId3"/>
    <p:sldId id="258" r:id="rId4"/>
    <p:sldId id="259" r:id="rId5"/>
    <p:sldId id="315" r:id="rId6"/>
    <p:sldId id="317" r:id="rId7"/>
    <p:sldId id="316" r:id="rId8"/>
    <p:sldId id="318" r:id="rId9"/>
    <p:sldId id="319" r:id="rId10"/>
    <p:sldId id="32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A3A5"/>
    <a:srgbClr val="B4A59E"/>
    <a:srgbClr val="884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9" autoAdjust="0"/>
    <p:restoredTop sz="92497" autoAdjust="0"/>
  </p:normalViewPr>
  <p:slideViewPr>
    <p:cSldViewPr snapToGrid="0" snapToObjects="1">
      <p:cViewPr varScale="1">
        <p:scale>
          <a:sx n="113" d="100"/>
          <a:sy n="113" d="100"/>
        </p:scale>
        <p:origin x="8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90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3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74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99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91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27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4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4">
                  <a:alpha val="61000"/>
                </a:schemeClr>
              </a:gs>
              <a:gs pos="100000">
                <a:schemeClr val="accent5">
                  <a:alpha val="8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333145" y="0"/>
            <a:ext cx="6858855" cy="6857572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7945" y="-1686055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955783" y="2653523"/>
            <a:ext cx="6748299" cy="353140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dirty="0" err="1">
                <a:solidFill>
                  <a:schemeClr val="bg1"/>
                </a:solidFill>
              </a:rPr>
              <a:t>Colour</a:t>
            </a:r>
            <a:r>
              <a:rPr lang="en-US" dirty="0">
                <a:solidFill>
                  <a:schemeClr val="bg1"/>
                </a:solidFill>
              </a:rPr>
              <a:t> theories for wardrobe planning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E67F06-E526-EC46-BCF8-1026BE82A690}"/>
              </a:ext>
            </a:extLst>
          </p:cNvPr>
          <p:cNvSpPr txBox="1">
            <a:spLocks/>
          </p:cNvSpPr>
          <p:nvPr/>
        </p:nvSpPr>
        <p:spPr>
          <a:xfrm>
            <a:off x="955784" y="855993"/>
            <a:ext cx="2937753" cy="16002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200" b="1" cap="all" spc="600" dirty="0">
                <a:solidFill>
                  <a:schemeClr val="bg1"/>
                </a:solidFill>
              </a:rPr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20705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4C3B6929-6451-4950-B112-1C7D8D41D1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7B5B2B-A6D5-8143-838B-0234E527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53" y="4776280"/>
            <a:ext cx="9448800" cy="743064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BLUE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1F4A3A-E445-CA41-A77E-1AB49ECA45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5"/>
          <a:stretch/>
        </p:blipFill>
        <p:spPr>
          <a:xfrm>
            <a:off x="851338" y="1446746"/>
            <a:ext cx="2925803" cy="3352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AACF64-8738-8241-AAFD-59500BCAE7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8366" y="1459828"/>
            <a:ext cx="2846333" cy="3352684"/>
          </a:xfrm>
          <a:prstGeom prst="rect">
            <a:avLst/>
          </a:prstGeom>
        </p:spPr>
      </p:pic>
      <p:pic>
        <p:nvPicPr>
          <p:cNvPr id="9220" name="Picture 4" descr="Man in Blue Dress Shirt and Black Formal Suit">
            <a:extLst>
              <a:ext uri="{FF2B5EF4-FFF2-40B4-BE49-F238E27FC236}">
                <a16:creationId xmlns:a16="http://schemas.microsoft.com/office/drawing/2014/main" id="{5E761C8E-A2A6-2247-80C5-45ADF186D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9146" y="1446747"/>
            <a:ext cx="2836483" cy="335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Photo of Woman in Black Coat and Blue Denim Jeans Sitting on White Armchair">
            <a:extLst>
              <a:ext uri="{FF2B5EF4-FFF2-40B4-BE49-F238E27FC236}">
                <a16:creationId xmlns:a16="http://schemas.microsoft.com/office/drawing/2014/main" id="{3F358286-B5BE-7A4B-95CC-5F5CD53DB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642535" y="1459827"/>
            <a:ext cx="2922816" cy="335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3D2B2F-A18B-3E40-8DA4-BEC1BCC23871}"/>
              </a:ext>
            </a:extLst>
          </p:cNvPr>
          <p:cNvSpPr/>
          <p:nvPr/>
        </p:nvSpPr>
        <p:spPr>
          <a:xfrm>
            <a:off x="1279868" y="5493180"/>
            <a:ext cx="1624817" cy="19322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Romance, passive, stress reducer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42B20E-25C0-4D14-9039-1F9666FF0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015CC24-42EA-4F09-BCCB-75CE4841C7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89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1B0E547-4E4B-E243-970D-224419B2CC6F}"/>
              </a:ext>
            </a:extLst>
          </p:cNvPr>
          <p:cNvSpPr txBox="1">
            <a:spLocks/>
          </p:cNvSpPr>
          <p:nvPr/>
        </p:nvSpPr>
        <p:spPr>
          <a:xfrm>
            <a:off x="1472638" y="4787854"/>
            <a:ext cx="1624817" cy="743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FFA3A5"/>
                </a:solidFill>
              </a:rPr>
              <a:t>PINK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ECE535C-BD05-234F-AB5A-3D597D69CC06}"/>
              </a:ext>
            </a:extLst>
          </p:cNvPr>
          <p:cNvSpPr txBox="1">
            <a:spLocks/>
          </p:cNvSpPr>
          <p:nvPr/>
        </p:nvSpPr>
        <p:spPr>
          <a:xfrm>
            <a:off x="6982464" y="4750114"/>
            <a:ext cx="1624817" cy="743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C00000"/>
                </a:solidFill>
              </a:rPr>
              <a:t>RED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CD574E2-2EC8-694D-9A54-C81EA0173658}"/>
              </a:ext>
            </a:extLst>
          </p:cNvPr>
          <p:cNvSpPr txBox="1">
            <a:spLocks/>
          </p:cNvSpPr>
          <p:nvPr/>
        </p:nvSpPr>
        <p:spPr>
          <a:xfrm>
            <a:off x="9310929" y="4776278"/>
            <a:ext cx="1624817" cy="743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BLACK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22B4F2-B526-1D4F-99CB-7774F31ED5C8}"/>
              </a:ext>
            </a:extLst>
          </p:cNvPr>
          <p:cNvSpPr/>
          <p:nvPr/>
        </p:nvSpPr>
        <p:spPr>
          <a:xfrm>
            <a:off x="4057082" y="5493180"/>
            <a:ext cx="1624817" cy="19322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Intellectual, tradition, trust, conservative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41D96C-828A-054D-83F9-BEC9FDDDA983}"/>
              </a:ext>
            </a:extLst>
          </p:cNvPr>
          <p:cNvSpPr/>
          <p:nvPr/>
        </p:nvSpPr>
        <p:spPr>
          <a:xfrm>
            <a:off x="6839003" y="5493177"/>
            <a:ext cx="1624817" cy="19322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Hot, intense, strength, exciting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9B8F15-BE4B-1548-B98B-82482BF31735}"/>
              </a:ext>
            </a:extLst>
          </p:cNvPr>
          <p:cNvSpPr/>
          <p:nvPr/>
        </p:nvSpPr>
        <p:spPr>
          <a:xfrm>
            <a:off x="9171384" y="5493176"/>
            <a:ext cx="2061722" cy="19322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Wealth, power, confidence, sophistication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34B27A1-1477-A942-BBC8-A4FA8AF07608}"/>
              </a:ext>
            </a:extLst>
          </p:cNvPr>
          <p:cNvSpPr txBox="1">
            <a:spLocks/>
          </p:cNvSpPr>
          <p:nvPr/>
        </p:nvSpPr>
        <p:spPr>
          <a:xfrm>
            <a:off x="592603" y="726832"/>
            <a:ext cx="11414017" cy="20954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Colour</a:t>
            </a:r>
            <a:r>
              <a:rPr lang="en-US" dirty="0"/>
              <a:t> of Tops </a:t>
            </a:r>
            <a:r>
              <a:rPr lang="en-US" dirty="0" smtClean="0"/>
              <a:t>MAKES A </a:t>
            </a:r>
            <a:r>
              <a:rPr lang="en-US" dirty="0"/>
              <a:t>DIFFERENCE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D4BF07-A5D1-BE4E-A9F0-BE12D063695A}"/>
              </a:ext>
            </a:extLst>
          </p:cNvPr>
          <p:cNvSpPr/>
          <p:nvPr/>
        </p:nvSpPr>
        <p:spPr>
          <a:xfrm>
            <a:off x="9542484" y="6458241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6271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C3688E-F93F-4FAB-886B-D71DFB201E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90F64BE-B6DF-4D20-9A3E-DAD003896C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8890"/>
            <a:ext cx="4038601" cy="6866462"/>
          </a:xfrm>
          <a:prstGeom prst="rect">
            <a:avLst/>
          </a:prstGeom>
          <a:gradFill>
            <a:gsLst>
              <a:gs pos="0">
                <a:schemeClr val="accent5">
                  <a:alpha val="87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299ACA5-1949-4821-8FA4-95A78A2097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5328" y="1633639"/>
            <a:ext cx="6866462" cy="358140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>
                  <a:alpha val="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5559C2F-075A-49B7-8935-4591245136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01978"/>
            <a:ext cx="4038600" cy="4355594"/>
          </a:xfrm>
          <a:prstGeom prst="rect">
            <a:avLst/>
          </a:prstGeom>
          <a:gradFill>
            <a:gsLst>
              <a:gs pos="0">
                <a:schemeClr val="accent5">
                  <a:alpha val="25000"/>
                </a:schemeClr>
              </a:gs>
              <a:gs pos="92000">
                <a:schemeClr val="accent2">
                  <a:alpha val="26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tylish woman in pink suit">
            <a:extLst>
              <a:ext uri="{FF2B5EF4-FFF2-40B4-BE49-F238E27FC236}">
                <a16:creationId xmlns:a16="http://schemas.microsoft.com/office/drawing/2014/main" id="{16BF5B7E-34B1-054D-B0DF-B8F4A223F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8600" y="10"/>
            <a:ext cx="4076700" cy="68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Freeform: Shape 78">
            <a:extLst>
              <a:ext uri="{FF2B5EF4-FFF2-40B4-BE49-F238E27FC236}">
                <a16:creationId xmlns:a16="http://schemas.microsoft.com/office/drawing/2014/main" id="{E0128A85-BFDF-4C40-B157-1FDA4A196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7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17000"/>
                </a:schemeClr>
              </a:gs>
              <a:gs pos="100000">
                <a:schemeClr val="accent6"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475B7D-0395-D242-BC5A-2576A44B11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300" y="10"/>
            <a:ext cx="4076700" cy="685756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D3A39AE-A535-334D-BDC2-D5718DAFDBA6}"/>
              </a:ext>
            </a:extLst>
          </p:cNvPr>
          <p:cNvSpPr/>
          <p:nvPr/>
        </p:nvSpPr>
        <p:spPr>
          <a:xfrm>
            <a:off x="9542484" y="6458241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3951890" y="2669128"/>
            <a:ext cx="7796863" cy="33434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The use of </a:t>
            </a:r>
            <a:r>
              <a:rPr lang="en-US" dirty="0" err="1">
                <a:solidFill>
                  <a:schemeClr val="bg1"/>
                </a:solidFill>
              </a:rPr>
              <a:t>colours</a:t>
            </a:r>
            <a:r>
              <a:rPr lang="en-US" dirty="0">
                <a:solidFill>
                  <a:schemeClr val="bg1"/>
                </a:solidFill>
              </a:rPr>
              <a:t> in relation to outfits coordination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E3B45B-8767-E141-9F8C-92223AB859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0391" y="-207720"/>
            <a:ext cx="4757092" cy="71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C5FF42C-909B-43EF-AB65-5B080A912E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BEA143-F6EA-491D-844A-458EAD224E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5540" y="-853"/>
            <a:ext cx="6101231" cy="6857997"/>
          </a:xfrm>
          <a:prstGeom prst="rect">
            <a:avLst/>
          </a:prstGeom>
          <a:gradFill>
            <a:gsLst>
              <a:gs pos="0">
                <a:schemeClr val="accent5">
                  <a:alpha val="85000"/>
                </a:schemeClr>
              </a:gs>
              <a:gs pos="100000">
                <a:schemeClr val="accent2">
                  <a:lumMod val="60000"/>
                  <a:lumOff val="40000"/>
                  <a:alpha val="7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C82E28-55D3-4E1E-92EC-42F0063480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425"/>
            <a:ext cx="4076695" cy="6857997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4">
                  <a:alpha val="66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99557A-D407-4861-B370-0726DD331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37120" y="153651"/>
            <a:ext cx="6408529" cy="610123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2">
                  <a:alpha val="90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7B5B2B-A6D5-8143-838B-0234E527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199" y="297566"/>
            <a:ext cx="4854503" cy="1599169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About COLOUR &amp; FASHION</a:t>
            </a:r>
          </a:p>
        </p:txBody>
      </p:sp>
      <p:pic>
        <p:nvPicPr>
          <p:cNvPr id="12" name="Picture 11" descr="Chart, pie chart&#10;&#10;Description automatically generated">
            <a:extLst>
              <a:ext uri="{FF2B5EF4-FFF2-40B4-BE49-F238E27FC236}">
                <a16:creationId xmlns:a16="http://schemas.microsoft.com/office/drawing/2014/main" id="{2667024F-4CCD-4342-BC87-0ED05213CA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481" y="1896735"/>
            <a:ext cx="4098147" cy="40574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29F51C-89C2-A949-86F9-BDDC8899E93E}"/>
              </a:ext>
            </a:extLst>
          </p:cNvPr>
          <p:cNvSpPr/>
          <p:nvPr/>
        </p:nvSpPr>
        <p:spPr>
          <a:xfrm>
            <a:off x="12264454" y="2631559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750" dirty="0"/>
              <a:t>THE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B913F0-FE5A-0344-A83D-FDE7521354C2}"/>
              </a:ext>
            </a:extLst>
          </p:cNvPr>
          <p:cNvSpPr/>
          <p:nvPr/>
        </p:nvSpPr>
        <p:spPr>
          <a:xfrm>
            <a:off x="6448668" y="2181300"/>
            <a:ext cx="5110034" cy="3775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Colours</a:t>
            </a:r>
            <a:r>
              <a:rPr lang="en-US" b="1" dirty="0">
                <a:solidFill>
                  <a:schemeClr val="bg1"/>
                </a:solidFill>
              </a:rPr>
              <a:t> draw our first attention when shopping for a garment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Psychological as a visual selection factor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Black reminds death, funeral; whereas white is pure and heavenly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Dark </a:t>
            </a:r>
            <a:r>
              <a:rPr lang="en-US" b="1" dirty="0" err="1">
                <a:solidFill>
                  <a:schemeClr val="bg1"/>
                </a:solidFill>
              </a:rPr>
              <a:t>colours</a:t>
            </a:r>
            <a:r>
              <a:rPr lang="en-US" b="1" dirty="0">
                <a:solidFill>
                  <a:schemeClr val="bg1"/>
                </a:solidFill>
              </a:rPr>
              <a:t> make a form slender, while light </a:t>
            </a:r>
            <a:r>
              <a:rPr lang="en-US" b="1" dirty="0" err="1">
                <a:solidFill>
                  <a:schemeClr val="bg1"/>
                </a:solidFill>
              </a:rPr>
              <a:t>colours</a:t>
            </a:r>
            <a:r>
              <a:rPr lang="en-US" b="1" dirty="0">
                <a:solidFill>
                  <a:schemeClr val="bg1"/>
                </a:solidFill>
              </a:rPr>
              <a:t> add additional volume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An important way to add visual presence to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personal style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7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BECBF6F-0423-4B0D-A4AF-7E2DFDC869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7B5B2B-A6D5-8143-838B-0234E527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051534"/>
            <a:ext cx="8529644" cy="174274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WARM HUES </a:t>
            </a:r>
            <a:br>
              <a:rPr lang="en-US" dirty="0"/>
            </a:br>
            <a:r>
              <a:rPr lang="en-US" dirty="0"/>
              <a:t>VS COOL HUES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3D2B2F-A18B-3E40-8DA4-BEC1BCC23871}"/>
              </a:ext>
            </a:extLst>
          </p:cNvPr>
          <p:cNvSpPr/>
          <p:nvPr/>
        </p:nvSpPr>
        <p:spPr>
          <a:xfrm>
            <a:off x="256032" y="2586914"/>
            <a:ext cx="6075320" cy="30693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Warm hues </a:t>
            </a:r>
            <a:r>
              <a:rPr lang="en-US" sz="1600" dirty="0"/>
              <a:t>such as yellow and orange are intense and bright </a:t>
            </a:r>
            <a:r>
              <a:rPr lang="en-US" sz="1600" dirty="0" err="1"/>
              <a:t>colours</a:t>
            </a:r>
            <a:endParaRPr lang="en-US" sz="16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They </a:t>
            </a:r>
            <a:r>
              <a:rPr lang="en-US" sz="1600" dirty="0" smtClean="0"/>
              <a:t>make wearers </a:t>
            </a:r>
            <a:r>
              <a:rPr lang="en-US" sz="1600" dirty="0"/>
              <a:t>appear larger and increase </a:t>
            </a:r>
            <a:r>
              <a:rPr lang="en-US" sz="1600" dirty="0" smtClean="0"/>
              <a:t>in body </a:t>
            </a:r>
            <a:r>
              <a:rPr lang="en-US" sz="1600" dirty="0"/>
              <a:t>size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Make </a:t>
            </a:r>
            <a:r>
              <a:rPr lang="en-US" sz="1600" dirty="0" smtClean="0"/>
              <a:t>wearers appear </a:t>
            </a:r>
            <a:r>
              <a:rPr lang="en-US" sz="1600" dirty="0"/>
              <a:t>shorter and heavier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6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Cool hues </a:t>
            </a:r>
            <a:r>
              <a:rPr lang="en-US" sz="1600" dirty="0"/>
              <a:t>refer to sky and ocean blue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Decrease </a:t>
            </a:r>
            <a:r>
              <a:rPr lang="en-US" sz="1600" dirty="0"/>
              <a:t>body size and make wearers look taller and slimmer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DF3ABB-A6A5-42CC-BC47-1824E91CB5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87D1F39-5908-4C23-ACF2-90EA66111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1D8488-DF87-1446-9F3F-FB13D5AE3EC3}"/>
              </a:ext>
            </a:extLst>
          </p:cNvPr>
          <p:cNvSpPr/>
          <p:nvPr/>
        </p:nvSpPr>
        <p:spPr>
          <a:xfrm>
            <a:off x="9542484" y="6458241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3C60AF-47E3-0142-89F1-FBE34BECCE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1352" y="1051536"/>
            <a:ext cx="2755635" cy="4887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842411-B107-6343-AA15-A56A59C6D8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435" y="1051536"/>
            <a:ext cx="3144118" cy="48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9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37B5B2B-A6D5-8143-838B-0234E527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585" y="559103"/>
            <a:ext cx="8529644" cy="174274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1800" dirty="0">
                <a:solidFill>
                  <a:srgbClr val="88402E"/>
                </a:solidFill>
              </a:rPr>
              <a:t>Monochromatic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3D2B2F-A18B-3E40-8DA4-BEC1BCC23871}"/>
              </a:ext>
            </a:extLst>
          </p:cNvPr>
          <p:cNvSpPr/>
          <p:nvPr/>
        </p:nvSpPr>
        <p:spPr>
          <a:xfrm>
            <a:off x="4369585" y="937596"/>
            <a:ext cx="3195202" cy="30693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All one </a:t>
            </a:r>
            <a:r>
              <a:rPr lang="en-US" sz="1600" dirty="0" err="1"/>
              <a:t>colour</a:t>
            </a:r>
            <a:r>
              <a:rPr lang="en-US" sz="1600" dirty="0"/>
              <a:t>, using one hue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e.g. all black, all grey, all beige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1D8488-DF87-1446-9F3F-FB13D5AE3EC3}"/>
              </a:ext>
            </a:extLst>
          </p:cNvPr>
          <p:cNvSpPr/>
          <p:nvPr/>
        </p:nvSpPr>
        <p:spPr>
          <a:xfrm>
            <a:off x="9542484" y="6458241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A18797-A9E4-1946-810F-5D0D6DD42288}"/>
              </a:ext>
            </a:extLst>
          </p:cNvPr>
          <p:cNvSpPr txBox="1">
            <a:spLocks/>
          </p:cNvSpPr>
          <p:nvPr/>
        </p:nvSpPr>
        <p:spPr>
          <a:xfrm>
            <a:off x="-511232" y="4276723"/>
            <a:ext cx="8529644" cy="1742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rgbClr val="FFC000"/>
                </a:solidFill>
              </a:rPr>
              <a:t>CONTR</a:t>
            </a:r>
            <a:r>
              <a:rPr lang="en-US" sz="1800" dirty="0">
                <a:solidFill>
                  <a:srgbClr val="7030A0"/>
                </a:solidFill>
              </a:rPr>
              <a:t>ASTING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A62F07-5C38-4A4E-8587-0AEB452C2023}"/>
              </a:ext>
            </a:extLst>
          </p:cNvPr>
          <p:cNvSpPr/>
          <p:nvPr/>
        </p:nvSpPr>
        <p:spPr>
          <a:xfrm>
            <a:off x="4480987" y="4776934"/>
            <a:ext cx="3499123" cy="30693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indent="-285750" algn="r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Colour</a:t>
            </a:r>
            <a:r>
              <a:rPr lang="en-US" sz="1600" dirty="0"/>
              <a:t> harmony</a:t>
            </a:r>
          </a:p>
          <a:p>
            <a:pPr marL="285750" indent="-285750" algn="r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No hue in common hue </a:t>
            </a:r>
          </a:p>
          <a:p>
            <a:pPr algn="r">
              <a:lnSpc>
                <a:spcPct val="120000"/>
              </a:lnSpc>
              <a:spcAft>
                <a:spcPts val="600"/>
              </a:spcAft>
            </a:pPr>
            <a:r>
              <a:rPr lang="en-US" sz="1600" dirty="0"/>
              <a:t>e.g. red &amp; blue, yellow and purple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36C4D1-C795-F642-BD00-5718928837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413" y="2"/>
            <a:ext cx="4272576" cy="6408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AA5A5E-D1A9-CA4B-A9B6-2203593CEE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023" y="0"/>
            <a:ext cx="4272577" cy="640886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0FA6694-0279-D34B-9B39-59617A4DA657}"/>
              </a:ext>
            </a:extLst>
          </p:cNvPr>
          <p:cNvSpPr txBox="1">
            <a:spLocks/>
          </p:cNvSpPr>
          <p:nvPr/>
        </p:nvSpPr>
        <p:spPr>
          <a:xfrm>
            <a:off x="4369585" y="2680336"/>
            <a:ext cx="8529644" cy="1742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COLOUR 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HARMONIES</a:t>
            </a:r>
          </a:p>
        </p:txBody>
      </p:sp>
    </p:spTree>
    <p:extLst>
      <p:ext uri="{BB962C8B-B14F-4D97-AF65-F5344CB8AC3E}">
        <p14:creationId xmlns:p14="http://schemas.microsoft.com/office/powerpoint/2010/main" val="228969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37B5B2B-A6D5-8143-838B-0234E527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585" y="559103"/>
            <a:ext cx="8529644" cy="174274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Anal</a:t>
            </a:r>
            <a:r>
              <a:rPr lang="en-US" sz="1800" dirty="0">
                <a:solidFill>
                  <a:srgbClr val="88402E"/>
                </a:solidFill>
              </a:rPr>
              <a:t>og</a:t>
            </a:r>
            <a:r>
              <a:rPr lang="en-US" sz="1800" dirty="0">
                <a:solidFill>
                  <a:srgbClr val="FFC000"/>
                </a:solidFill>
              </a:rPr>
              <a:t>ous</a:t>
            </a:r>
            <a:r>
              <a:rPr lang="en-US" sz="1800" dirty="0">
                <a:solidFill>
                  <a:srgbClr val="88402E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3D2B2F-A18B-3E40-8DA4-BEC1BCC23871}"/>
              </a:ext>
            </a:extLst>
          </p:cNvPr>
          <p:cNvSpPr/>
          <p:nvPr/>
        </p:nvSpPr>
        <p:spPr>
          <a:xfrm>
            <a:off x="4369585" y="937596"/>
            <a:ext cx="3195202" cy="30693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Colours</a:t>
            </a:r>
            <a:r>
              <a:rPr lang="en-US" sz="1600" dirty="0"/>
              <a:t> that appear next to each other on the </a:t>
            </a:r>
            <a:r>
              <a:rPr lang="en-US" sz="1600" dirty="0" err="1"/>
              <a:t>colour</a:t>
            </a:r>
            <a:r>
              <a:rPr lang="en-US" sz="1600" dirty="0"/>
              <a:t> wheel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e.g. yellow-orange</a:t>
            </a:r>
            <a:r>
              <a:rPr lang="en-US" sz="1600" dirty="0"/>
              <a:t>, yellow-green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1D8488-DF87-1446-9F3F-FB13D5AE3EC3}"/>
              </a:ext>
            </a:extLst>
          </p:cNvPr>
          <p:cNvSpPr/>
          <p:nvPr/>
        </p:nvSpPr>
        <p:spPr>
          <a:xfrm>
            <a:off x="9542484" y="6458241"/>
            <a:ext cx="19607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endParaRPr lang="en-US" sz="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A18797-A9E4-1946-810F-5D0D6DD42288}"/>
              </a:ext>
            </a:extLst>
          </p:cNvPr>
          <p:cNvSpPr txBox="1">
            <a:spLocks/>
          </p:cNvSpPr>
          <p:nvPr/>
        </p:nvSpPr>
        <p:spPr>
          <a:xfrm>
            <a:off x="-511232" y="4276723"/>
            <a:ext cx="8529644" cy="1742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>
                <a:solidFill>
                  <a:srgbClr val="FFC000"/>
                </a:solidFill>
              </a:rPr>
              <a:t>Complementary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A62F07-5C38-4A4E-8587-0AEB452C2023}"/>
              </a:ext>
            </a:extLst>
          </p:cNvPr>
          <p:cNvSpPr/>
          <p:nvPr/>
        </p:nvSpPr>
        <p:spPr>
          <a:xfrm>
            <a:off x="4480987" y="4776934"/>
            <a:ext cx="3499123" cy="30693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indent="-285750" algn="r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Colours</a:t>
            </a:r>
            <a:r>
              <a:rPr lang="en-US" sz="1600" dirty="0"/>
              <a:t> that appear opposite </a:t>
            </a:r>
            <a:r>
              <a:rPr lang="en-US" sz="1600" dirty="0" smtClean="0"/>
              <a:t>to each </a:t>
            </a:r>
            <a:r>
              <a:rPr lang="en-US" sz="1600" dirty="0"/>
              <a:t>other on the </a:t>
            </a:r>
            <a:r>
              <a:rPr lang="en-US" sz="1600" dirty="0" err="1"/>
              <a:t>colour</a:t>
            </a:r>
            <a:r>
              <a:rPr lang="en-US" sz="1600" dirty="0"/>
              <a:t> wheel</a:t>
            </a:r>
          </a:p>
          <a:p>
            <a:pPr algn="r">
              <a:lnSpc>
                <a:spcPct val="120000"/>
              </a:lnSpc>
              <a:spcAft>
                <a:spcPts val="600"/>
              </a:spcAft>
            </a:pPr>
            <a:r>
              <a:rPr lang="en-US" sz="1600" dirty="0"/>
              <a:t>e.g. blue &amp; orange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A6694-0279-D34B-9B39-59617A4DA657}"/>
              </a:ext>
            </a:extLst>
          </p:cNvPr>
          <p:cNvSpPr txBox="1">
            <a:spLocks/>
          </p:cNvSpPr>
          <p:nvPr/>
        </p:nvSpPr>
        <p:spPr>
          <a:xfrm>
            <a:off x="4369585" y="2680336"/>
            <a:ext cx="8529644" cy="1742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COLOUR 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HARMONIES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3CA031-9614-E746-9661-9A82067459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41" y="559103"/>
            <a:ext cx="3775804" cy="56637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AE5CB3-93B4-6F4F-B375-A2581FDD2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656" y="298563"/>
            <a:ext cx="4034343" cy="604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5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F0FA6694-0279-D34B-9B39-59617A4DA657}"/>
              </a:ext>
            </a:extLst>
          </p:cNvPr>
          <p:cNvSpPr txBox="1">
            <a:spLocks/>
          </p:cNvSpPr>
          <p:nvPr/>
        </p:nvSpPr>
        <p:spPr>
          <a:xfrm>
            <a:off x="960697" y="971887"/>
            <a:ext cx="11003665" cy="1742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COLOUR HARMONIES &amp; Clothing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04080284-F5C6-D547-9E86-C3BB44357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273966"/>
              </p:ext>
            </p:extLst>
          </p:nvPr>
        </p:nvGraphicFramePr>
        <p:xfrm>
          <a:off x="960697" y="1843257"/>
          <a:ext cx="10104702" cy="31714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84117">
                  <a:extLst>
                    <a:ext uri="{9D8B030D-6E8A-4147-A177-3AD203B41FA5}">
                      <a16:colId xmlns:a16="http://schemas.microsoft.com/office/drawing/2014/main" val="3610162719"/>
                    </a:ext>
                  </a:extLst>
                </a:gridCol>
                <a:gridCol w="1684117">
                  <a:extLst>
                    <a:ext uri="{9D8B030D-6E8A-4147-A177-3AD203B41FA5}">
                      <a16:colId xmlns:a16="http://schemas.microsoft.com/office/drawing/2014/main" val="1568190297"/>
                    </a:ext>
                  </a:extLst>
                </a:gridCol>
                <a:gridCol w="1684117">
                  <a:extLst>
                    <a:ext uri="{9D8B030D-6E8A-4147-A177-3AD203B41FA5}">
                      <a16:colId xmlns:a16="http://schemas.microsoft.com/office/drawing/2014/main" val="3732339377"/>
                    </a:ext>
                  </a:extLst>
                </a:gridCol>
                <a:gridCol w="1684117">
                  <a:extLst>
                    <a:ext uri="{9D8B030D-6E8A-4147-A177-3AD203B41FA5}">
                      <a16:colId xmlns:a16="http://schemas.microsoft.com/office/drawing/2014/main" val="442040715"/>
                    </a:ext>
                  </a:extLst>
                </a:gridCol>
                <a:gridCol w="1684117">
                  <a:extLst>
                    <a:ext uri="{9D8B030D-6E8A-4147-A177-3AD203B41FA5}">
                      <a16:colId xmlns:a16="http://schemas.microsoft.com/office/drawing/2014/main" val="3272068321"/>
                    </a:ext>
                  </a:extLst>
                </a:gridCol>
                <a:gridCol w="1684117">
                  <a:extLst>
                    <a:ext uri="{9D8B030D-6E8A-4147-A177-3AD203B41FA5}">
                      <a16:colId xmlns:a16="http://schemas.microsoft.com/office/drawing/2014/main" val="3729076754"/>
                    </a:ext>
                  </a:extLst>
                </a:gridCol>
              </a:tblGrid>
              <a:tr h="1057162">
                <a:tc>
                  <a:txBody>
                    <a:bodyPr/>
                    <a:lstStyle/>
                    <a:p>
                      <a:r>
                        <a:rPr lang="en-US" dirty="0"/>
                        <a:t>Clothing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Fashion Personality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934573"/>
                  </a:ext>
                </a:extLst>
              </a:tr>
              <a:tr h="1057162">
                <a:tc>
                  <a:txBody>
                    <a:bodyPr/>
                    <a:lstStyle/>
                    <a:p>
                      <a:r>
                        <a:rPr lang="en-US" sz="1600" dirty="0"/>
                        <a:t>Appear larger, increase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Warm </a:t>
                      </a:r>
                      <a:r>
                        <a:rPr lang="en-US" sz="1600" dirty="0" smtClean="0"/>
                        <a:t>hues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Contrasting</a:t>
                      </a:r>
                    </a:p>
                    <a:p>
                      <a:r>
                        <a:rPr lang="en-US" sz="1600" dirty="0"/>
                        <a:t>Complementary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Dramatic</a:t>
                      </a:r>
                    </a:p>
                    <a:p>
                      <a:r>
                        <a:rPr lang="en-US" sz="1600" dirty="0"/>
                        <a:t>Romantic</a:t>
                      </a:r>
                    </a:p>
                    <a:p>
                      <a:r>
                        <a:rPr lang="en-US" sz="1600" dirty="0"/>
                        <a:t>Elegant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274015"/>
                  </a:ext>
                </a:extLst>
              </a:tr>
              <a:tr h="1057162">
                <a:tc>
                  <a:txBody>
                    <a:bodyPr/>
                    <a:lstStyle/>
                    <a:p>
                      <a:r>
                        <a:rPr lang="en-US" sz="1600" dirty="0"/>
                        <a:t>Appear smaller, decrease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Cool hues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Monochromatic</a:t>
                      </a:r>
                    </a:p>
                    <a:p>
                      <a:r>
                        <a:rPr lang="en-US" sz="1600" dirty="0"/>
                        <a:t>Analogous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Classic</a:t>
                      </a:r>
                    </a:p>
                    <a:p>
                      <a:r>
                        <a:rPr lang="en-US" sz="1600" dirty="0"/>
                        <a:t>Sporty</a:t>
                      </a:r>
                    </a:p>
                    <a:p>
                      <a:r>
                        <a:rPr lang="en-US" sz="1600" dirty="0"/>
                        <a:t>Elegant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17431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5139F11-EB7D-BC42-A683-1AFB97204BFF}"/>
              </a:ext>
            </a:extLst>
          </p:cNvPr>
          <p:cNvSpPr/>
          <p:nvPr/>
        </p:nvSpPr>
        <p:spPr>
          <a:xfrm>
            <a:off x="7123206" y="5014743"/>
            <a:ext cx="401584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b="1" dirty="0"/>
              <a:t>Plummer (2009)</a:t>
            </a:r>
          </a:p>
          <a:p>
            <a:pPr>
              <a:spcAft>
                <a:spcPts val="600"/>
              </a:spcAft>
            </a:pPr>
            <a:endParaRPr lang="en-US" sz="1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31F488-354D-BD44-AF60-375921E89ACD}"/>
              </a:ext>
            </a:extLst>
          </p:cNvPr>
          <p:cNvSpPr/>
          <p:nvPr/>
        </p:nvSpPr>
        <p:spPr>
          <a:xfrm>
            <a:off x="8004486" y="6481520"/>
            <a:ext cx="40495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HK" sz="1000" i="1" dirty="0">
                <a:solidFill>
                  <a:schemeClr val="bg1"/>
                </a:solidFill>
              </a:rPr>
              <a:t>Reference: Plummer, N., 2009. Your personal style. Fairchild books.</a:t>
            </a:r>
          </a:p>
        </p:txBody>
      </p:sp>
    </p:spTree>
    <p:extLst>
      <p:ext uri="{BB962C8B-B14F-4D97-AF65-F5344CB8AC3E}">
        <p14:creationId xmlns:p14="http://schemas.microsoft.com/office/powerpoint/2010/main" val="15295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37B5B2B-A6D5-8143-838B-0234E527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356" y="2015541"/>
            <a:ext cx="8529644" cy="174274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SEASONAL</a:t>
            </a:r>
            <a:br>
              <a:rPr lang="en-US" dirty="0"/>
            </a:br>
            <a:r>
              <a:rPr lang="en-US" dirty="0"/>
              <a:t>COLOUR THEORY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3D2B2F-A18B-3E40-8DA4-BEC1BCC23871}"/>
              </a:ext>
            </a:extLst>
          </p:cNvPr>
          <p:cNvSpPr/>
          <p:nvPr/>
        </p:nvSpPr>
        <p:spPr>
          <a:xfrm>
            <a:off x="3662356" y="3388874"/>
            <a:ext cx="4947881" cy="30693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The </a:t>
            </a:r>
            <a:r>
              <a:rPr lang="en-US" sz="1600" b="1" dirty="0" err="1"/>
              <a:t>colour</a:t>
            </a:r>
            <a:r>
              <a:rPr lang="en-US" sz="1600" b="1" dirty="0"/>
              <a:t> seasons – autumn, spring, winter and summer are related to the </a:t>
            </a:r>
            <a:r>
              <a:rPr lang="en-US" sz="1600" b="1" dirty="0" err="1"/>
              <a:t>colours</a:t>
            </a:r>
            <a:r>
              <a:rPr lang="en-US" sz="1600" b="1" dirty="0"/>
              <a:t> on the </a:t>
            </a:r>
            <a:r>
              <a:rPr lang="en-US" sz="1600" b="1" dirty="0" err="1"/>
              <a:t>colour</a:t>
            </a:r>
            <a:r>
              <a:rPr lang="en-US" sz="1600" b="1" dirty="0"/>
              <a:t> wheel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Autumn and spring </a:t>
            </a:r>
            <a:r>
              <a:rPr lang="en-US" sz="1600" dirty="0" smtClean="0"/>
              <a:t>are </a:t>
            </a:r>
            <a:r>
              <a:rPr lang="en-US" sz="1600" dirty="0"/>
              <a:t>warm hues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Winter and summer are cool hues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1D8488-DF87-1446-9F3F-FB13D5AE3EC3}"/>
              </a:ext>
            </a:extLst>
          </p:cNvPr>
          <p:cNvSpPr/>
          <p:nvPr/>
        </p:nvSpPr>
        <p:spPr>
          <a:xfrm>
            <a:off x="9542484" y="6458241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D189C6-8E4B-1F4C-A8E0-2FAC080C50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78" y="842044"/>
            <a:ext cx="3459051" cy="5188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4638C6-5618-1B45-AF0C-910B1B2378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229" y="842044"/>
            <a:ext cx="3459051" cy="51885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B29753-27F8-FA44-A17E-AE8A5EB24B44}"/>
              </a:ext>
            </a:extLst>
          </p:cNvPr>
          <p:cNvSpPr/>
          <p:nvPr/>
        </p:nvSpPr>
        <p:spPr>
          <a:xfrm>
            <a:off x="3861601" y="5131614"/>
            <a:ext cx="12891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/>
              <a:t>Plummer (2009)</a:t>
            </a:r>
          </a:p>
        </p:txBody>
      </p:sp>
    </p:spTree>
    <p:extLst>
      <p:ext uri="{BB962C8B-B14F-4D97-AF65-F5344CB8AC3E}">
        <p14:creationId xmlns:p14="http://schemas.microsoft.com/office/powerpoint/2010/main" val="280791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F0FA6694-0279-D34B-9B39-59617A4DA657}"/>
              </a:ext>
            </a:extLst>
          </p:cNvPr>
          <p:cNvSpPr txBox="1">
            <a:spLocks/>
          </p:cNvSpPr>
          <p:nvPr/>
        </p:nvSpPr>
        <p:spPr>
          <a:xfrm>
            <a:off x="7702106" y="1761388"/>
            <a:ext cx="4213187" cy="20954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PSYCHOLOGY OF COLOUR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EA95AB-3615-B74B-BC70-C5FEEFB97095}"/>
              </a:ext>
            </a:extLst>
          </p:cNvPr>
          <p:cNvSpPr/>
          <p:nvPr/>
        </p:nvSpPr>
        <p:spPr>
          <a:xfrm>
            <a:off x="486231" y="5490807"/>
            <a:ext cx="12891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/>
              <a:t>Plummer (2009)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77F52B-22EA-BB45-B525-A8C617A25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348123"/>
              </p:ext>
            </p:extLst>
          </p:nvPr>
        </p:nvGraphicFramePr>
        <p:xfrm>
          <a:off x="528979" y="1761387"/>
          <a:ext cx="653326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778">
                  <a:extLst>
                    <a:ext uri="{9D8B030D-6E8A-4147-A177-3AD203B41FA5}">
                      <a16:colId xmlns:a16="http://schemas.microsoft.com/office/drawing/2014/main" val="3069827206"/>
                    </a:ext>
                  </a:extLst>
                </a:gridCol>
                <a:gridCol w="5161487">
                  <a:extLst>
                    <a:ext uri="{9D8B030D-6E8A-4147-A177-3AD203B41FA5}">
                      <a16:colId xmlns:a16="http://schemas.microsoft.com/office/drawing/2014/main" val="3239971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Colour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Suggestion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324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Wealth, power, confidence, sophistication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390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Purple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Royalty, creativity, dignity, mystery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050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Growth, stability, wealth, calming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873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Hot, intense, strength, exciting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256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Optimism, vitality, happy, new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432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Intellectual, tradition, trust, conservative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52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Clean, pure, innocent, truth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9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Active, </a:t>
                      </a:r>
                      <a:r>
                        <a:rPr lang="en-US" dirty="0"/>
                        <a:t>motion, </a:t>
                      </a:r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762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Romance, passive, stress reducer, complaint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64252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2FFA6E1-E72F-9143-946C-90AF6B5FDB7F}"/>
              </a:ext>
            </a:extLst>
          </p:cNvPr>
          <p:cNvSpPr/>
          <p:nvPr/>
        </p:nvSpPr>
        <p:spPr>
          <a:xfrm>
            <a:off x="7592992" y="3015423"/>
            <a:ext cx="3791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Knowing what people perceive the </a:t>
            </a:r>
            <a:r>
              <a:rPr lang="en-US" b="1" dirty="0" err="1"/>
              <a:t>colour</a:t>
            </a:r>
            <a:r>
              <a:rPr lang="en-US" b="1" dirty="0"/>
              <a:t> you are wearing helps you </a:t>
            </a:r>
            <a:r>
              <a:rPr lang="en-US" b="1" dirty="0" smtClean="0"/>
              <a:t>choose </a:t>
            </a:r>
            <a:r>
              <a:rPr lang="en-US" b="1" dirty="0"/>
              <a:t>the right </a:t>
            </a:r>
            <a:r>
              <a:rPr lang="en-US" b="1" dirty="0" err="1"/>
              <a:t>colour</a:t>
            </a:r>
            <a:r>
              <a:rPr lang="en-US" b="1"/>
              <a:t> </a:t>
            </a:r>
            <a:r>
              <a:rPr lang="en-US" b="1" smtClean="0"/>
              <a:t>for </a:t>
            </a:r>
            <a:r>
              <a:rPr lang="en-US" b="1" dirty="0"/>
              <a:t>certain occasions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0374A8-856C-A74D-905C-1A94FCFB3A58}"/>
              </a:ext>
            </a:extLst>
          </p:cNvPr>
          <p:cNvSpPr/>
          <p:nvPr/>
        </p:nvSpPr>
        <p:spPr>
          <a:xfrm>
            <a:off x="8004486" y="6481520"/>
            <a:ext cx="40495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HK" sz="1000" i="1" dirty="0">
                <a:solidFill>
                  <a:schemeClr val="bg1"/>
                </a:solidFill>
              </a:rPr>
              <a:t>Reference: Plummer, N., 2009. Your personal style. Fairchild books.</a:t>
            </a:r>
          </a:p>
        </p:txBody>
      </p:sp>
    </p:spTree>
    <p:extLst>
      <p:ext uri="{BB962C8B-B14F-4D97-AF65-F5344CB8AC3E}">
        <p14:creationId xmlns:p14="http://schemas.microsoft.com/office/powerpoint/2010/main" val="315570395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492</Words>
  <Application>Microsoft Office PowerPoint</Application>
  <PresentationFormat>寬螢幕</PresentationFormat>
  <Paragraphs>114</Paragraphs>
  <Slides>10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Avenir Next LT Pro</vt:lpstr>
      <vt:lpstr>Avenir Next LT Pro Light</vt:lpstr>
      <vt:lpstr>Arial</vt:lpstr>
      <vt:lpstr>Calibri</vt:lpstr>
      <vt:lpstr>GradientRiseVTI</vt:lpstr>
      <vt:lpstr>PowerPoint 簡報</vt:lpstr>
      <vt:lpstr>PowerPoint 簡報</vt:lpstr>
      <vt:lpstr>About COLOUR &amp; FASHION</vt:lpstr>
      <vt:lpstr>WARM HUES  VS COOL HUES</vt:lpstr>
      <vt:lpstr>Monochromatic</vt:lpstr>
      <vt:lpstr>Analogous </vt:lpstr>
      <vt:lpstr>PowerPoint 簡報</vt:lpstr>
      <vt:lpstr>SEASONAL COLOUR THEORY</vt:lpstr>
      <vt:lpstr>PowerPoint 簡報</vt:lpstr>
      <vt:lpstr>BLUE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Li Wang Hei</dc:creator>
  <cp:lastModifiedBy>POON, Suk-mei Cindy</cp:lastModifiedBy>
  <cp:revision>19</cp:revision>
  <dcterms:created xsi:type="dcterms:W3CDTF">2020-09-27T16:49:32Z</dcterms:created>
  <dcterms:modified xsi:type="dcterms:W3CDTF">2021-09-21T01:08:53Z</dcterms:modified>
</cp:coreProperties>
</file>