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EB0C1-D9F0-4B1E-8678-D7B7B84063CF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BF056-893A-4624-BDA0-1B6D193F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32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D68-38F0-4153-871E-A094F68D52B6}" type="datetime1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4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6CBF-CEDC-4485-A090-CBEEAA6074CB}" type="datetime1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1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A30E-C785-4B8E-B3A1-DEF7CD1E7667}" type="datetime1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1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09A9-ECB6-4063-862A-0A382D63892E}" type="datetime1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6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93A-3A7C-4AC7-8CDC-D5B28EF430F7}" type="datetime1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6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2D5C-0747-4121-BB89-07D473FECF87}" type="datetime1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6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C81-C4D2-4776-88E8-B9C7D431A1F0}" type="datetime1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3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A06F-B815-4227-A528-D3A0CF27D47E}" type="datetime1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3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B185-BC91-4FBA-9DC3-EFD1CBCBAC7F}" type="datetime1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3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7C9-1147-4BAF-AC52-3C828112A595}" type="datetime1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7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2700-2A71-4490-BE2E-C95FEF64F007}" type="datetime1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7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636F-5D5C-4A46-B387-4767857F5F5B}" type="datetime1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5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Calculating </a:t>
            </a:r>
            <a:r>
              <a:rPr lang="en-US" altLang="zh-TW" dirty="0" smtClean="0"/>
              <a:t>Food </a:t>
            </a:r>
            <a:r>
              <a:rPr lang="en-US" dirty="0" smtClean="0"/>
              <a:t>Cost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Food </a:t>
            </a:r>
            <a:r>
              <a:rPr lang="en-US" dirty="0" smtClean="0"/>
              <a:t>Cost </a:t>
            </a:r>
            <a:r>
              <a:rPr lang="en-US" dirty="0"/>
              <a:t>of </a:t>
            </a:r>
            <a:r>
              <a:rPr lang="en-US" dirty="0" smtClean="0"/>
              <a:t>one serving of </a:t>
            </a:r>
            <a:br>
              <a:rPr lang="en-US" dirty="0" smtClean="0"/>
            </a:br>
            <a:r>
              <a:rPr lang="en-US" dirty="0" smtClean="0"/>
              <a:t>Walnut </a:t>
            </a:r>
            <a:r>
              <a:rPr lang="en-US" dirty="0"/>
              <a:t>and Raisin Bread</a:t>
            </a:r>
          </a:p>
        </p:txBody>
      </p:sp>
    </p:spTree>
    <p:extLst>
      <p:ext uri="{BB962C8B-B14F-4D97-AF65-F5344CB8AC3E}">
        <p14:creationId xmlns:p14="http://schemas.microsoft.com/office/powerpoint/2010/main" val="143994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Guidelines of </a:t>
            </a:r>
            <a:r>
              <a:rPr lang="en-US" dirty="0"/>
              <a:t>Calculating </a:t>
            </a:r>
            <a:r>
              <a:rPr lang="en-US" dirty="0" smtClean="0"/>
              <a:t>Food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You need an ingredient list of the </a:t>
            </a:r>
            <a:r>
              <a:rPr lang="en-US" dirty="0" smtClean="0"/>
              <a:t>food product </a:t>
            </a:r>
            <a:r>
              <a:rPr lang="en-US" dirty="0"/>
              <a:t>which contains all ingredients and amounts required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to the market. Search for the items you need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You may need to convert the unit of each ingredient to match with the unit of the ingredient being sold in the market.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do this, you must know the conversion factors, for example, 1 pound = 454 grams, 1 </a:t>
            </a:r>
            <a:r>
              <a:rPr lang="en-US" dirty="0" err="1"/>
              <a:t>Tbsp</a:t>
            </a:r>
            <a:r>
              <a:rPr lang="en-US" dirty="0"/>
              <a:t> sugar = 12.6 </a:t>
            </a:r>
            <a:r>
              <a:rPr lang="en-US" dirty="0" smtClean="0"/>
              <a:t>gram (Refer to </a:t>
            </a:r>
            <a:r>
              <a:rPr lang="en-US" altLang="zh-TW" dirty="0" smtClean="0"/>
              <a:t>food </a:t>
            </a:r>
            <a:r>
              <a:rPr lang="en-US" altLang="zh-TW" dirty="0"/>
              <a:t>composition </a:t>
            </a:r>
            <a:r>
              <a:rPr lang="en-US" altLang="zh-TW" dirty="0" smtClean="0"/>
              <a:t>database)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calculations. Multiply the cost of each ingredient by the amount required </a:t>
            </a:r>
            <a:r>
              <a:rPr lang="en-US" dirty="0" smtClean="0"/>
              <a:t>for the food product, </a:t>
            </a:r>
            <a:r>
              <a:rPr lang="en-US" dirty="0"/>
              <a:t>and see how much the </a:t>
            </a:r>
            <a:r>
              <a:rPr lang="en-US" dirty="0" smtClean="0"/>
              <a:t>food product cost.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Calculate cost per serving. A </a:t>
            </a:r>
            <a:r>
              <a:rPr lang="en-US" dirty="0" smtClean="0"/>
              <a:t>food product </a:t>
            </a:r>
            <a:r>
              <a:rPr lang="en-US" dirty="0"/>
              <a:t>can sometimes be separated into many servings. Divide the cost of the </a:t>
            </a:r>
            <a:r>
              <a:rPr lang="en-US" dirty="0" smtClean="0"/>
              <a:t>food product </a:t>
            </a:r>
            <a:r>
              <a:rPr lang="en-US" dirty="0"/>
              <a:t>by number of servings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6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Walnut and Raisin </a:t>
            </a:r>
            <a:r>
              <a:rPr lang="en-US" dirty="0" smtClean="0"/>
              <a:t>Bread </a:t>
            </a:r>
            <a:br>
              <a:rPr lang="en-US" dirty="0" smtClean="0"/>
            </a:br>
            <a:r>
              <a:rPr lang="en-US" dirty="0" smtClean="0"/>
              <a:t>(6 servings)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0800" y="1600200"/>
            <a:ext cx="4038600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600" dirty="0" smtClean="0">
                <a:solidFill>
                  <a:prstClr val="black"/>
                </a:solidFill>
              </a:rPr>
              <a:t>Ingredients:</a:t>
            </a:r>
            <a:endParaRPr lang="en-US" sz="2600" dirty="0">
              <a:solidFill>
                <a:prstClr val="black"/>
              </a:solidFill>
            </a:endParaRPr>
          </a:p>
          <a:p>
            <a:pPr lvl="0"/>
            <a:r>
              <a:rPr lang="en-US" sz="2200" dirty="0" smtClean="0">
                <a:solidFill>
                  <a:prstClr val="black"/>
                </a:solidFill>
              </a:rPr>
              <a:t>Strong flour		200 g</a:t>
            </a:r>
            <a:endParaRPr lang="en-US" sz="2200" dirty="0">
              <a:solidFill>
                <a:prstClr val="black"/>
              </a:solidFill>
            </a:endParaRPr>
          </a:p>
          <a:p>
            <a:pPr lvl="0"/>
            <a:r>
              <a:rPr lang="en-US" sz="2200" dirty="0">
                <a:solidFill>
                  <a:prstClr val="black"/>
                </a:solidFill>
              </a:rPr>
              <a:t>Salt			</a:t>
            </a:r>
            <a:r>
              <a:rPr lang="en-US" sz="2200" dirty="0" smtClean="0">
                <a:solidFill>
                  <a:prstClr val="black"/>
                </a:solidFill>
              </a:rPr>
              <a:t>¾ tsp</a:t>
            </a:r>
          </a:p>
          <a:p>
            <a:pPr lvl="0"/>
            <a:r>
              <a:rPr lang="en-US" sz="2200" dirty="0" smtClean="0">
                <a:solidFill>
                  <a:prstClr val="black"/>
                </a:solidFill>
              </a:rPr>
              <a:t>Sugar		1 tsp</a:t>
            </a:r>
            <a:endParaRPr lang="en-US" sz="2200" dirty="0">
              <a:solidFill>
                <a:prstClr val="black"/>
              </a:solidFill>
            </a:endParaRPr>
          </a:p>
          <a:p>
            <a:pPr lvl="0"/>
            <a:r>
              <a:rPr lang="en-US" sz="2200" dirty="0"/>
              <a:t>Milk powder		</a:t>
            </a:r>
            <a:r>
              <a:rPr lang="en-US" sz="2200" dirty="0" smtClean="0"/>
              <a:t>1 </a:t>
            </a:r>
            <a:r>
              <a:rPr lang="en-US" sz="2200" dirty="0" err="1" smtClean="0"/>
              <a:t>Tbsp</a:t>
            </a:r>
            <a:endParaRPr lang="en-US" sz="2200" dirty="0" smtClean="0"/>
          </a:p>
          <a:p>
            <a:pPr lvl="0"/>
            <a:r>
              <a:rPr lang="en-US" sz="2200" dirty="0" smtClean="0">
                <a:solidFill>
                  <a:prstClr val="black"/>
                </a:solidFill>
              </a:rPr>
              <a:t>Butter</a:t>
            </a:r>
            <a:r>
              <a:rPr lang="en-US" sz="2200" dirty="0">
                <a:solidFill>
                  <a:prstClr val="black"/>
                </a:solidFill>
              </a:rPr>
              <a:t>		</a:t>
            </a:r>
            <a:r>
              <a:rPr lang="en-US" sz="2200" dirty="0" smtClean="0">
                <a:solidFill>
                  <a:prstClr val="black"/>
                </a:solidFill>
              </a:rPr>
              <a:t>20 g</a:t>
            </a:r>
          </a:p>
          <a:p>
            <a:pPr lvl="0"/>
            <a:r>
              <a:rPr lang="en-US" sz="2200" dirty="0" smtClean="0">
                <a:solidFill>
                  <a:prstClr val="black"/>
                </a:solidFill>
              </a:rPr>
              <a:t>Yeast</a:t>
            </a:r>
            <a:r>
              <a:rPr lang="en-US" sz="2200" dirty="0">
                <a:solidFill>
                  <a:prstClr val="black"/>
                </a:solidFill>
              </a:rPr>
              <a:t>		</a:t>
            </a:r>
            <a:r>
              <a:rPr lang="en-US" sz="2200" dirty="0" smtClean="0">
                <a:solidFill>
                  <a:prstClr val="black"/>
                </a:solidFill>
              </a:rPr>
              <a:t>1 ¼ tsp</a:t>
            </a:r>
          </a:p>
          <a:p>
            <a:pPr lvl="0"/>
            <a:r>
              <a:rPr lang="en-US" sz="2200" dirty="0" smtClean="0">
                <a:solidFill>
                  <a:prstClr val="black"/>
                </a:solidFill>
              </a:rPr>
              <a:t>Walnut</a:t>
            </a:r>
            <a:r>
              <a:rPr lang="en-US" sz="2200" dirty="0">
                <a:solidFill>
                  <a:prstClr val="black"/>
                </a:solidFill>
              </a:rPr>
              <a:t>		</a:t>
            </a:r>
            <a:r>
              <a:rPr lang="en-US" sz="2200" dirty="0" smtClean="0">
                <a:solidFill>
                  <a:prstClr val="black"/>
                </a:solidFill>
              </a:rPr>
              <a:t>40 g</a:t>
            </a:r>
          </a:p>
          <a:p>
            <a:pPr lvl="0"/>
            <a:r>
              <a:rPr lang="en-US" sz="2200" dirty="0" smtClean="0">
                <a:solidFill>
                  <a:prstClr val="black"/>
                </a:solidFill>
              </a:rPr>
              <a:t>Raisin</a:t>
            </a:r>
            <a:r>
              <a:rPr lang="en-US" sz="2200" dirty="0">
                <a:solidFill>
                  <a:prstClr val="black"/>
                </a:solidFill>
              </a:rPr>
              <a:t>		</a:t>
            </a:r>
            <a:r>
              <a:rPr lang="en-US" sz="2200" dirty="0" smtClean="0">
                <a:solidFill>
                  <a:prstClr val="black"/>
                </a:solidFill>
              </a:rPr>
              <a:t>30 g</a:t>
            </a:r>
          </a:p>
          <a:p>
            <a:pPr lvl="0"/>
            <a:r>
              <a:rPr lang="en-US" sz="2200" dirty="0">
                <a:solidFill>
                  <a:prstClr val="black"/>
                </a:solidFill>
              </a:rPr>
              <a:t>Water		</a:t>
            </a:r>
            <a:r>
              <a:rPr lang="en-US" sz="2200" dirty="0" smtClean="0">
                <a:solidFill>
                  <a:prstClr val="black"/>
                </a:solidFill>
              </a:rPr>
              <a:t>140 g</a:t>
            </a:r>
          </a:p>
          <a:p>
            <a:pPr lvl="0"/>
            <a:r>
              <a:rPr lang="en-US" sz="2200" dirty="0" smtClean="0">
                <a:solidFill>
                  <a:prstClr val="black"/>
                </a:solidFill>
              </a:rPr>
              <a:t>Egg			5 g</a:t>
            </a:r>
            <a:r>
              <a:rPr lang="en-US" sz="2200" dirty="0">
                <a:solidFill>
                  <a:prstClr val="black"/>
                </a:solidFill>
              </a:rPr>
              <a:t>	</a:t>
            </a:r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F</a:t>
            </a:r>
            <a:r>
              <a:rPr lang="en-US" dirty="0" smtClean="0"/>
              <a:t>ood Composition </a:t>
            </a:r>
            <a:r>
              <a:rPr lang="en-US" altLang="zh-TW" dirty="0" smtClean="0"/>
              <a:t>D</a:t>
            </a:r>
            <a:r>
              <a:rPr lang="en-US" dirty="0" smtClean="0"/>
              <a:t>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FoodData</a:t>
            </a:r>
            <a:r>
              <a:rPr lang="en-US" dirty="0"/>
              <a:t> Central, a New USDA Food and Nutrient Data System. </a:t>
            </a:r>
          </a:p>
          <a:p>
            <a:r>
              <a:rPr lang="en-US" dirty="0" smtClean="0"/>
              <a:t>Food Nutrient </a:t>
            </a:r>
            <a:r>
              <a:rPr lang="en-US" smtClean="0"/>
              <a:t>Finder</a:t>
            </a:r>
            <a:r>
              <a:rPr lang="en-US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74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250</Words>
  <Application>Microsoft Office PowerPoint</Application>
  <PresentationFormat>如螢幕大小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新細明體</vt:lpstr>
      <vt:lpstr>Arial</vt:lpstr>
      <vt:lpstr>Calibri</vt:lpstr>
      <vt:lpstr>Office Theme</vt:lpstr>
      <vt:lpstr>Calculating Food Cost</vt:lpstr>
      <vt:lpstr>Guidelines of Calculating Food Cost</vt:lpstr>
      <vt:lpstr>Walnut and Raisin Bread  (6 servings)</vt:lpstr>
      <vt:lpstr>Food Composition Database</vt:lpstr>
    </vt:vector>
  </TitlesOfParts>
  <Company>The Open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POON, Suk-mei Cindy</cp:lastModifiedBy>
  <cp:revision>45</cp:revision>
  <dcterms:created xsi:type="dcterms:W3CDTF">2018-12-28T05:44:13Z</dcterms:created>
  <dcterms:modified xsi:type="dcterms:W3CDTF">2021-09-17T08:16:20Z</dcterms:modified>
</cp:coreProperties>
</file>