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sldIdLst>
    <p:sldId id="266" r:id="rId5"/>
    <p:sldId id="279" r:id="rId6"/>
    <p:sldId id="291" r:id="rId7"/>
    <p:sldId id="262" r:id="rId8"/>
    <p:sldId id="282" r:id="rId9"/>
    <p:sldId id="283" r:id="rId10"/>
    <p:sldId id="29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5E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1583" autoAdjust="0"/>
  </p:normalViewPr>
  <p:slideViewPr>
    <p:cSldViewPr snapToGrid="0">
      <p:cViewPr varScale="1">
        <p:scale>
          <a:sx n="72" d="100"/>
          <a:sy n="72" d="100"/>
        </p:scale>
        <p:origin x="72" y="390"/>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82706D-1EAF-C44A-90B4-2C6344357A7C}" type="doc">
      <dgm:prSet loTypeId="urn:microsoft.com/office/officeart/2005/8/layout/radial3" loCatId="" qsTypeId="urn:microsoft.com/office/officeart/2005/8/quickstyle/simple1" qsCatId="simple" csTypeId="urn:microsoft.com/office/officeart/2005/8/colors/accent1_2" csCatId="accent1" phldr="1"/>
      <dgm:spPr/>
      <dgm:t>
        <a:bodyPr/>
        <a:lstStyle/>
        <a:p>
          <a:endParaRPr lang="en-GB"/>
        </a:p>
      </dgm:t>
    </dgm:pt>
    <dgm:pt modelId="{557F5F96-23C3-D34F-B4E2-20E153E149F3}">
      <dgm:prSet phldrT="[Text]"/>
      <dgm:spPr/>
      <dgm:t>
        <a:bodyPr/>
        <a:lstStyle/>
        <a:p>
          <a:r>
            <a:rPr lang="en-GB" dirty="0"/>
            <a:t>Hong Kong – Headquarters to control businesses and operations in China, East Asia and South East Asia</a:t>
          </a:r>
        </a:p>
      </dgm:t>
    </dgm:pt>
    <dgm:pt modelId="{C5208906-0E11-7048-B1DA-A388C7EFE926}" type="parTrans" cxnId="{480C696A-2073-704A-8A5C-DB7E2E0943CC}">
      <dgm:prSet/>
      <dgm:spPr/>
      <dgm:t>
        <a:bodyPr/>
        <a:lstStyle/>
        <a:p>
          <a:endParaRPr lang="en-GB"/>
        </a:p>
      </dgm:t>
    </dgm:pt>
    <dgm:pt modelId="{2A9018CE-4ABB-6B43-A284-AFC644ABC7C1}" type="sibTrans" cxnId="{480C696A-2073-704A-8A5C-DB7E2E0943CC}">
      <dgm:prSet/>
      <dgm:spPr/>
      <dgm:t>
        <a:bodyPr/>
        <a:lstStyle/>
        <a:p>
          <a:endParaRPr lang="en-GB"/>
        </a:p>
      </dgm:t>
    </dgm:pt>
    <dgm:pt modelId="{A8E9A89E-160A-474F-AA30-635BE4C3E5A1}">
      <dgm:prSet phldrT="[Text]" custT="1"/>
      <dgm:spPr>
        <a:solidFill>
          <a:srgbClr val="FF5E2A">
            <a:alpha val="50000"/>
          </a:srgbClr>
        </a:solidFill>
      </dgm:spPr>
      <dgm:t>
        <a:bodyPr/>
        <a:lstStyle/>
        <a:p>
          <a:r>
            <a:rPr lang="en-GB" sz="1800" dirty="0"/>
            <a:t>Fashion Brands</a:t>
          </a:r>
        </a:p>
      </dgm:t>
    </dgm:pt>
    <dgm:pt modelId="{500C32D7-6B77-224A-9A4F-D4EFC11886A6}" type="parTrans" cxnId="{5711255C-83CE-5C49-A2E3-A3DEE9B148FE}">
      <dgm:prSet/>
      <dgm:spPr/>
      <dgm:t>
        <a:bodyPr/>
        <a:lstStyle/>
        <a:p>
          <a:endParaRPr lang="en-GB"/>
        </a:p>
      </dgm:t>
    </dgm:pt>
    <dgm:pt modelId="{0A43A72C-AC96-9A4F-B264-4DDC0C1FF7D3}" type="sibTrans" cxnId="{5711255C-83CE-5C49-A2E3-A3DEE9B148FE}">
      <dgm:prSet/>
      <dgm:spPr/>
      <dgm:t>
        <a:bodyPr/>
        <a:lstStyle/>
        <a:p>
          <a:endParaRPr lang="en-GB"/>
        </a:p>
      </dgm:t>
    </dgm:pt>
    <dgm:pt modelId="{4D7FF81B-1DDE-1B4B-A163-C59386786AEB}">
      <dgm:prSet phldrT="[Text]" custT="1"/>
      <dgm:spPr>
        <a:solidFill>
          <a:srgbClr val="92D050">
            <a:alpha val="50000"/>
          </a:srgbClr>
        </a:solidFill>
      </dgm:spPr>
      <dgm:t>
        <a:bodyPr/>
        <a:lstStyle/>
        <a:p>
          <a:r>
            <a:rPr lang="en-GB" sz="1600" dirty="0"/>
            <a:t>Fibre Companies</a:t>
          </a:r>
        </a:p>
      </dgm:t>
    </dgm:pt>
    <dgm:pt modelId="{644CE966-41B0-194F-ADCF-C127F2DC9794}" type="parTrans" cxnId="{A9765078-3A7D-604A-9E6D-58701BE216D5}">
      <dgm:prSet/>
      <dgm:spPr/>
      <dgm:t>
        <a:bodyPr/>
        <a:lstStyle/>
        <a:p>
          <a:endParaRPr lang="en-GB"/>
        </a:p>
      </dgm:t>
    </dgm:pt>
    <dgm:pt modelId="{3D7804E1-132C-2C43-AB5D-A316379DB013}" type="sibTrans" cxnId="{A9765078-3A7D-604A-9E6D-58701BE216D5}">
      <dgm:prSet/>
      <dgm:spPr/>
      <dgm:t>
        <a:bodyPr/>
        <a:lstStyle/>
        <a:p>
          <a:endParaRPr lang="en-GB"/>
        </a:p>
      </dgm:t>
    </dgm:pt>
    <dgm:pt modelId="{06FC8508-D204-2047-9BCB-F239BAB71A1E}">
      <dgm:prSet phldrT="[Text]" custT="1"/>
      <dgm:spPr>
        <a:solidFill>
          <a:schemeClr val="accent5">
            <a:lumMod val="60000"/>
            <a:lumOff val="40000"/>
            <a:alpha val="50000"/>
          </a:schemeClr>
        </a:solidFill>
      </dgm:spPr>
      <dgm:t>
        <a:bodyPr/>
        <a:lstStyle/>
        <a:p>
          <a:r>
            <a:rPr lang="en-GB" sz="1700" dirty="0"/>
            <a:t>Yarn Companies</a:t>
          </a:r>
        </a:p>
      </dgm:t>
    </dgm:pt>
    <dgm:pt modelId="{B7E4FADE-CAA2-4744-A1FA-530C67AF17DC}" type="parTrans" cxnId="{D22E798C-EEC6-6846-AC01-3FD26CFF72CF}">
      <dgm:prSet/>
      <dgm:spPr/>
      <dgm:t>
        <a:bodyPr/>
        <a:lstStyle/>
        <a:p>
          <a:endParaRPr lang="en-GB"/>
        </a:p>
      </dgm:t>
    </dgm:pt>
    <dgm:pt modelId="{4C9250CC-6F50-3742-96DA-56F0E1744C1E}" type="sibTrans" cxnId="{D22E798C-EEC6-6846-AC01-3FD26CFF72CF}">
      <dgm:prSet/>
      <dgm:spPr/>
      <dgm:t>
        <a:bodyPr/>
        <a:lstStyle/>
        <a:p>
          <a:endParaRPr lang="en-GB"/>
        </a:p>
      </dgm:t>
    </dgm:pt>
    <dgm:pt modelId="{D7F516D4-E177-AA4B-AE05-1B3A93324E82}">
      <dgm:prSet phldrT="[Text]"/>
      <dgm:spPr>
        <a:solidFill>
          <a:schemeClr val="tx2">
            <a:lumMod val="40000"/>
            <a:lumOff val="60000"/>
            <a:alpha val="50000"/>
          </a:schemeClr>
        </a:solidFill>
      </dgm:spPr>
      <dgm:t>
        <a:bodyPr/>
        <a:lstStyle/>
        <a:p>
          <a:r>
            <a:rPr lang="en-GB" dirty="0"/>
            <a:t>Garment Sourcing Companies</a:t>
          </a:r>
        </a:p>
      </dgm:t>
    </dgm:pt>
    <dgm:pt modelId="{DE5AC32F-628A-6345-BE2E-A82D259B64DB}" type="parTrans" cxnId="{66DCC71C-DAE4-7647-B537-8FF9DDAFF8E2}">
      <dgm:prSet/>
      <dgm:spPr/>
      <dgm:t>
        <a:bodyPr/>
        <a:lstStyle/>
        <a:p>
          <a:endParaRPr lang="en-GB"/>
        </a:p>
      </dgm:t>
    </dgm:pt>
    <dgm:pt modelId="{D21FD5E9-2DC0-FC46-850C-A180FDA34835}" type="sibTrans" cxnId="{66DCC71C-DAE4-7647-B537-8FF9DDAFF8E2}">
      <dgm:prSet/>
      <dgm:spPr/>
      <dgm:t>
        <a:bodyPr/>
        <a:lstStyle/>
        <a:p>
          <a:endParaRPr lang="en-GB"/>
        </a:p>
      </dgm:t>
    </dgm:pt>
    <dgm:pt modelId="{8F0E4D01-7299-A346-9696-206D5FF24CB4}">
      <dgm:prSet phldrT="[Text]" custT="1"/>
      <dgm:spPr>
        <a:solidFill>
          <a:schemeClr val="accent2">
            <a:lumMod val="20000"/>
            <a:lumOff val="80000"/>
            <a:alpha val="50000"/>
          </a:schemeClr>
        </a:solidFill>
      </dgm:spPr>
      <dgm:t>
        <a:bodyPr/>
        <a:lstStyle/>
        <a:p>
          <a:r>
            <a:rPr lang="en-GB" sz="1200" dirty="0"/>
            <a:t>Garment Accessories Companies e.g. zipper, button, lining, interlining, packaging, and etc</a:t>
          </a:r>
        </a:p>
      </dgm:t>
    </dgm:pt>
    <dgm:pt modelId="{54C88FA7-F5CE-2F4F-952F-FE000926B25F}" type="parTrans" cxnId="{65D7A194-B714-8C41-A479-136134B902C7}">
      <dgm:prSet/>
      <dgm:spPr/>
      <dgm:t>
        <a:bodyPr/>
        <a:lstStyle/>
        <a:p>
          <a:endParaRPr lang="en-GB"/>
        </a:p>
      </dgm:t>
    </dgm:pt>
    <dgm:pt modelId="{870DE029-E2C0-A547-9E86-57686A692636}" type="sibTrans" cxnId="{65D7A194-B714-8C41-A479-136134B902C7}">
      <dgm:prSet/>
      <dgm:spPr/>
      <dgm:t>
        <a:bodyPr/>
        <a:lstStyle/>
        <a:p>
          <a:endParaRPr lang="en-GB"/>
        </a:p>
      </dgm:t>
    </dgm:pt>
    <dgm:pt modelId="{5DBDBA67-0154-184C-9BB9-C7E024653897}">
      <dgm:prSet phldrT="[Text]" custT="1"/>
      <dgm:spPr>
        <a:solidFill>
          <a:schemeClr val="accent4">
            <a:lumMod val="60000"/>
            <a:lumOff val="40000"/>
            <a:alpha val="50000"/>
          </a:schemeClr>
        </a:solidFill>
      </dgm:spPr>
      <dgm:t>
        <a:bodyPr/>
        <a:lstStyle/>
        <a:p>
          <a:r>
            <a:rPr lang="en-GB" sz="1400" dirty="0"/>
            <a:t>Marketing and Advertising Companies</a:t>
          </a:r>
        </a:p>
      </dgm:t>
    </dgm:pt>
    <dgm:pt modelId="{55BB84E6-C862-D946-84B1-D7F92ECC48C7}" type="parTrans" cxnId="{03EEDA97-301D-DC49-8E0C-C46F79E2E605}">
      <dgm:prSet/>
      <dgm:spPr/>
      <dgm:t>
        <a:bodyPr/>
        <a:lstStyle/>
        <a:p>
          <a:endParaRPr lang="en-GB"/>
        </a:p>
      </dgm:t>
    </dgm:pt>
    <dgm:pt modelId="{35C2CC9C-85D7-9145-8375-5770645A9FF9}" type="sibTrans" cxnId="{03EEDA97-301D-DC49-8E0C-C46F79E2E605}">
      <dgm:prSet/>
      <dgm:spPr/>
      <dgm:t>
        <a:bodyPr/>
        <a:lstStyle/>
        <a:p>
          <a:endParaRPr lang="en-GB"/>
        </a:p>
      </dgm:t>
    </dgm:pt>
    <dgm:pt modelId="{508FB05A-8F6D-E047-972A-F2435074FE77}">
      <dgm:prSet phldrT="[Text]"/>
      <dgm:spPr>
        <a:solidFill>
          <a:schemeClr val="accent2">
            <a:lumMod val="40000"/>
            <a:lumOff val="60000"/>
            <a:alpha val="50000"/>
          </a:schemeClr>
        </a:solidFill>
      </dgm:spPr>
      <dgm:t>
        <a:bodyPr/>
        <a:lstStyle/>
        <a:p>
          <a:r>
            <a:rPr lang="en-GB" dirty="0"/>
            <a:t>Fabric Companies</a:t>
          </a:r>
        </a:p>
      </dgm:t>
    </dgm:pt>
    <dgm:pt modelId="{FCC9C634-E2A2-ED47-8D29-1584039B1186}" type="parTrans" cxnId="{8EF3EBEE-005E-F147-8CA8-B3AD4CABEF59}">
      <dgm:prSet/>
      <dgm:spPr/>
      <dgm:t>
        <a:bodyPr/>
        <a:lstStyle/>
        <a:p>
          <a:endParaRPr lang="en-GB"/>
        </a:p>
      </dgm:t>
    </dgm:pt>
    <dgm:pt modelId="{33B8F2D0-FE9D-B54B-9DED-CC3D80EB572E}" type="sibTrans" cxnId="{8EF3EBEE-005E-F147-8CA8-B3AD4CABEF59}">
      <dgm:prSet/>
      <dgm:spPr/>
      <dgm:t>
        <a:bodyPr/>
        <a:lstStyle/>
        <a:p>
          <a:endParaRPr lang="en-GB"/>
        </a:p>
      </dgm:t>
    </dgm:pt>
    <dgm:pt modelId="{87BA004E-54A0-E44B-A2C2-9EC57F28EEE6}">
      <dgm:prSet phldrT="[Text]" custT="1"/>
      <dgm:spPr>
        <a:solidFill>
          <a:schemeClr val="accent6">
            <a:lumMod val="60000"/>
            <a:lumOff val="40000"/>
            <a:alpha val="50000"/>
          </a:schemeClr>
        </a:solidFill>
      </dgm:spPr>
      <dgm:t>
        <a:bodyPr/>
        <a:lstStyle/>
        <a:p>
          <a:r>
            <a:rPr lang="en-GB" sz="1600" dirty="0"/>
            <a:t>Education and Training Institutions</a:t>
          </a:r>
        </a:p>
        <a:p>
          <a:endParaRPr lang="en-GB" sz="1000" dirty="0">
            <a:solidFill>
              <a:schemeClr val="bg1"/>
            </a:solidFill>
          </a:endParaRPr>
        </a:p>
      </dgm:t>
    </dgm:pt>
    <dgm:pt modelId="{F29A81F0-131C-A441-941C-80797979E4D7}" type="parTrans" cxnId="{462FDC10-B1D8-4841-AE27-BD086A6831E9}">
      <dgm:prSet/>
      <dgm:spPr/>
      <dgm:t>
        <a:bodyPr/>
        <a:lstStyle/>
        <a:p>
          <a:endParaRPr lang="en-GB"/>
        </a:p>
      </dgm:t>
    </dgm:pt>
    <dgm:pt modelId="{28CF352A-8FEC-B848-8598-1BB2C0C44C5F}" type="sibTrans" cxnId="{462FDC10-B1D8-4841-AE27-BD086A6831E9}">
      <dgm:prSet/>
      <dgm:spPr/>
      <dgm:t>
        <a:bodyPr/>
        <a:lstStyle/>
        <a:p>
          <a:endParaRPr lang="en-GB"/>
        </a:p>
      </dgm:t>
    </dgm:pt>
    <dgm:pt modelId="{8A2C43C7-2DC2-7443-858E-1E232FAE0E5B}" type="pres">
      <dgm:prSet presAssocID="{9082706D-1EAF-C44A-90B4-2C6344357A7C}" presName="composite" presStyleCnt="0">
        <dgm:presLayoutVars>
          <dgm:chMax val="1"/>
          <dgm:dir/>
          <dgm:resizeHandles val="exact"/>
        </dgm:presLayoutVars>
      </dgm:prSet>
      <dgm:spPr/>
      <dgm:t>
        <a:bodyPr/>
        <a:lstStyle/>
        <a:p>
          <a:endParaRPr lang="zh-TW" altLang="en-US"/>
        </a:p>
      </dgm:t>
    </dgm:pt>
    <dgm:pt modelId="{EF0E0D33-8D45-8449-BE29-AA15420D6F6A}" type="pres">
      <dgm:prSet presAssocID="{9082706D-1EAF-C44A-90B4-2C6344357A7C}" presName="radial" presStyleCnt="0">
        <dgm:presLayoutVars>
          <dgm:animLvl val="ctr"/>
        </dgm:presLayoutVars>
      </dgm:prSet>
      <dgm:spPr/>
    </dgm:pt>
    <dgm:pt modelId="{0693F906-4242-BA41-ACB4-AEAFB8C1938B}" type="pres">
      <dgm:prSet presAssocID="{557F5F96-23C3-D34F-B4E2-20E153E149F3}" presName="centerShape" presStyleLbl="vennNode1" presStyleIdx="0" presStyleCnt="9"/>
      <dgm:spPr/>
      <dgm:t>
        <a:bodyPr/>
        <a:lstStyle/>
        <a:p>
          <a:endParaRPr lang="zh-TW" altLang="en-US"/>
        </a:p>
      </dgm:t>
    </dgm:pt>
    <dgm:pt modelId="{F6E62BF9-18E8-7B42-9464-CEAC35F42F63}" type="pres">
      <dgm:prSet presAssocID="{A8E9A89E-160A-474F-AA30-635BE4C3E5A1}" presName="node" presStyleLbl="vennNode1" presStyleIdx="1" presStyleCnt="9" custRadScaleRad="98958" custRadScaleInc="-406">
        <dgm:presLayoutVars>
          <dgm:bulletEnabled val="1"/>
        </dgm:presLayoutVars>
      </dgm:prSet>
      <dgm:spPr/>
      <dgm:t>
        <a:bodyPr/>
        <a:lstStyle/>
        <a:p>
          <a:endParaRPr lang="zh-TW" altLang="en-US"/>
        </a:p>
      </dgm:t>
    </dgm:pt>
    <dgm:pt modelId="{900B17C5-C5EF-6E48-88DC-2DE536F41C6B}" type="pres">
      <dgm:prSet presAssocID="{4D7FF81B-1DDE-1B4B-A163-C59386786AEB}" presName="node" presStyleLbl="vennNode1" presStyleIdx="2" presStyleCnt="9">
        <dgm:presLayoutVars>
          <dgm:bulletEnabled val="1"/>
        </dgm:presLayoutVars>
      </dgm:prSet>
      <dgm:spPr/>
      <dgm:t>
        <a:bodyPr/>
        <a:lstStyle/>
        <a:p>
          <a:endParaRPr lang="zh-TW" altLang="en-US"/>
        </a:p>
      </dgm:t>
    </dgm:pt>
    <dgm:pt modelId="{FAC70C4A-9BC2-6340-AB1A-CEAE50460705}" type="pres">
      <dgm:prSet presAssocID="{06FC8508-D204-2047-9BCB-F239BAB71A1E}" presName="node" presStyleLbl="vennNode1" presStyleIdx="3" presStyleCnt="9">
        <dgm:presLayoutVars>
          <dgm:bulletEnabled val="1"/>
        </dgm:presLayoutVars>
      </dgm:prSet>
      <dgm:spPr/>
      <dgm:t>
        <a:bodyPr/>
        <a:lstStyle/>
        <a:p>
          <a:endParaRPr lang="zh-TW" altLang="en-US"/>
        </a:p>
      </dgm:t>
    </dgm:pt>
    <dgm:pt modelId="{B2BC41F6-255A-C348-923C-E37762514391}" type="pres">
      <dgm:prSet presAssocID="{508FB05A-8F6D-E047-972A-F2435074FE77}" presName="node" presStyleLbl="vennNode1" presStyleIdx="4" presStyleCnt="9">
        <dgm:presLayoutVars>
          <dgm:bulletEnabled val="1"/>
        </dgm:presLayoutVars>
      </dgm:prSet>
      <dgm:spPr/>
      <dgm:t>
        <a:bodyPr/>
        <a:lstStyle/>
        <a:p>
          <a:endParaRPr lang="zh-TW" altLang="en-US"/>
        </a:p>
      </dgm:t>
    </dgm:pt>
    <dgm:pt modelId="{422E46C2-3310-754D-9743-7E554C21AEBF}" type="pres">
      <dgm:prSet presAssocID="{D7F516D4-E177-AA4B-AE05-1B3A93324E82}" presName="node" presStyleLbl="vennNode1" presStyleIdx="5" presStyleCnt="9">
        <dgm:presLayoutVars>
          <dgm:bulletEnabled val="1"/>
        </dgm:presLayoutVars>
      </dgm:prSet>
      <dgm:spPr/>
      <dgm:t>
        <a:bodyPr/>
        <a:lstStyle/>
        <a:p>
          <a:endParaRPr lang="zh-TW" altLang="en-US"/>
        </a:p>
      </dgm:t>
    </dgm:pt>
    <dgm:pt modelId="{674A768C-3CDF-C74E-9490-331B1F3B314A}" type="pres">
      <dgm:prSet presAssocID="{8F0E4D01-7299-A346-9696-206D5FF24CB4}" presName="node" presStyleLbl="vennNode1" presStyleIdx="6" presStyleCnt="9">
        <dgm:presLayoutVars>
          <dgm:bulletEnabled val="1"/>
        </dgm:presLayoutVars>
      </dgm:prSet>
      <dgm:spPr/>
      <dgm:t>
        <a:bodyPr/>
        <a:lstStyle/>
        <a:p>
          <a:endParaRPr lang="zh-TW" altLang="en-US"/>
        </a:p>
      </dgm:t>
    </dgm:pt>
    <dgm:pt modelId="{84039DBF-4E86-A144-ACAE-821024E28155}" type="pres">
      <dgm:prSet presAssocID="{5DBDBA67-0154-184C-9BB9-C7E024653897}" presName="node" presStyleLbl="vennNode1" presStyleIdx="7" presStyleCnt="9">
        <dgm:presLayoutVars>
          <dgm:bulletEnabled val="1"/>
        </dgm:presLayoutVars>
      </dgm:prSet>
      <dgm:spPr/>
      <dgm:t>
        <a:bodyPr/>
        <a:lstStyle/>
        <a:p>
          <a:endParaRPr lang="zh-TW" altLang="en-US"/>
        </a:p>
      </dgm:t>
    </dgm:pt>
    <dgm:pt modelId="{1E00FA39-030B-C04C-BEB0-2AACF76BFBB1}" type="pres">
      <dgm:prSet presAssocID="{87BA004E-54A0-E44B-A2C2-9EC57F28EEE6}" presName="node" presStyleLbl="vennNode1" presStyleIdx="8" presStyleCnt="9">
        <dgm:presLayoutVars>
          <dgm:bulletEnabled val="1"/>
        </dgm:presLayoutVars>
      </dgm:prSet>
      <dgm:spPr/>
      <dgm:t>
        <a:bodyPr/>
        <a:lstStyle/>
        <a:p>
          <a:endParaRPr lang="zh-TW" altLang="en-US"/>
        </a:p>
      </dgm:t>
    </dgm:pt>
  </dgm:ptLst>
  <dgm:cxnLst>
    <dgm:cxn modelId="{B1604C62-8828-CF4D-87A6-1F8B02E1C027}" type="presOf" srcId="{A8E9A89E-160A-474F-AA30-635BE4C3E5A1}" destId="{F6E62BF9-18E8-7B42-9464-CEAC35F42F63}" srcOrd="0" destOrd="0" presId="urn:microsoft.com/office/officeart/2005/8/layout/radial3"/>
    <dgm:cxn modelId="{36C8C79F-BAFB-2A45-989A-A1551612782B}" type="presOf" srcId="{4D7FF81B-1DDE-1B4B-A163-C59386786AEB}" destId="{900B17C5-C5EF-6E48-88DC-2DE536F41C6B}" srcOrd="0" destOrd="0" presId="urn:microsoft.com/office/officeart/2005/8/layout/radial3"/>
    <dgm:cxn modelId="{B113D2B1-DC1C-384D-8DED-C2B3BAD062D4}" type="presOf" srcId="{508FB05A-8F6D-E047-972A-F2435074FE77}" destId="{B2BC41F6-255A-C348-923C-E37762514391}" srcOrd="0" destOrd="0" presId="urn:microsoft.com/office/officeart/2005/8/layout/radial3"/>
    <dgm:cxn modelId="{480C696A-2073-704A-8A5C-DB7E2E0943CC}" srcId="{9082706D-1EAF-C44A-90B4-2C6344357A7C}" destId="{557F5F96-23C3-D34F-B4E2-20E153E149F3}" srcOrd="0" destOrd="0" parTransId="{C5208906-0E11-7048-B1DA-A388C7EFE926}" sibTransId="{2A9018CE-4ABB-6B43-A284-AFC644ABC7C1}"/>
    <dgm:cxn modelId="{86F03EA8-EFD3-8F4B-B0BA-134492EDC9B1}" type="presOf" srcId="{06FC8508-D204-2047-9BCB-F239BAB71A1E}" destId="{FAC70C4A-9BC2-6340-AB1A-CEAE50460705}" srcOrd="0" destOrd="0" presId="urn:microsoft.com/office/officeart/2005/8/layout/radial3"/>
    <dgm:cxn modelId="{03EEDA97-301D-DC49-8E0C-C46F79E2E605}" srcId="{557F5F96-23C3-D34F-B4E2-20E153E149F3}" destId="{5DBDBA67-0154-184C-9BB9-C7E024653897}" srcOrd="6" destOrd="0" parTransId="{55BB84E6-C862-D946-84B1-D7F92ECC48C7}" sibTransId="{35C2CC9C-85D7-9145-8375-5770645A9FF9}"/>
    <dgm:cxn modelId="{7C1823DF-D8F9-5842-8E2F-2397A2BD5F82}" type="presOf" srcId="{5DBDBA67-0154-184C-9BB9-C7E024653897}" destId="{84039DBF-4E86-A144-ACAE-821024E28155}" srcOrd="0" destOrd="0" presId="urn:microsoft.com/office/officeart/2005/8/layout/radial3"/>
    <dgm:cxn modelId="{A9765078-3A7D-604A-9E6D-58701BE216D5}" srcId="{557F5F96-23C3-D34F-B4E2-20E153E149F3}" destId="{4D7FF81B-1DDE-1B4B-A163-C59386786AEB}" srcOrd="1" destOrd="0" parTransId="{644CE966-41B0-194F-ADCF-C127F2DC9794}" sibTransId="{3D7804E1-132C-2C43-AB5D-A316379DB013}"/>
    <dgm:cxn modelId="{1D52FE15-4149-3B48-A27C-3334AC3CCA69}" type="presOf" srcId="{557F5F96-23C3-D34F-B4E2-20E153E149F3}" destId="{0693F906-4242-BA41-ACB4-AEAFB8C1938B}" srcOrd="0" destOrd="0" presId="urn:microsoft.com/office/officeart/2005/8/layout/radial3"/>
    <dgm:cxn modelId="{B652B308-D9A7-C64B-A6B4-85E90E51C56B}" type="presOf" srcId="{87BA004E-54A0-E44B-A2C2-9EC57F28EEE6}" destId="{1E00FA39-030B-C04C-BEB0-2AACF76BFBB1}" srcOrd="0" destOrd="0" presId="urn:microsoft.com/office/officeart/2005/8/layout/radial3"/>
    <dgm:cxn modelId="{28CD245C-DD2A-3C41-A5C4-FF0E3A620677}" type="presOf" srcId="{9082706D-1EAF-C44A-90B4-2C6344357A7C}" destId="{8A2C43C7-2DC2-7443-858E-1E232FAE0E5B}" srcOrd="0" destOrd="0" presId="urn:microsoft.com/office/officeart/2005/8/layout/radial3"/>
    <dgm:cxn modelId="{5711255C-83CE-5C49-A2E3-A3DEE9B148FE}" srcId="{557F5F96-23C3-D34F-B4E2-20E153E149F3}" destId="{A8E9A89E-160A-474F-AA30-635BE4C3E5A1}" srcOrd="0" destOrd="0" parTransId="{500C32D7-6B77-224A-9A4F-D4EFC11886A6}" sibTransId="{0A43A72C-AC96-9A4F-B264-4DDC0C1FF7D3}"/>
    <dgm:cxn modelId="{7FC02ED4-26FC-1E49-86AB-0325EB80806D}" type="presOf" srcId="{8F0E4D01-7299-A346-9696-206D5FF24CB4}" destId="{674A768C-3CDF-C74E-9490-331B1F3B314A}" srcOrd="0" destOrd="0" presId="urn:microsoft.com/office/officeart/2005/8/layout/radial3"/>
    <dgm:cxn modelId="{8EF3EBEE-005E-F147-8CA8-B3AD4CABEF59}" srcId="{557F5F96-23C3-D34F-B4E2-20E153E149F3}" destId="{508FB05A-8F6D-E047-972A-F2435074FE77}" srcOrd="3" destOrd="0" parTransId="{FCC9C634-E2A2-ED47-8D29-1584039B1186}" sibTransId="{33B8F2D0-FE9D-B54B-9DED-CC3D80EB572E}"/>
    <dgm:cxn modelId="{BB92472D-F4B4-A54F-91B7-60EF274F3C36}" type="presOf" srcId="{D7F516D4-E177-AA4B-AE05-1B3A93324E82}" destId="{422E46C2-3310-754D-9743-7E554C21AEBF}" srcOrd="0" destOrd="0" presId="urn:microsoft.com/office/officeart/2005/8/layout/radial3"/>
    <dgm:cxn modelId="{65D7A194-B714-8C41-A479-136134B902C7}" srcId="{557F5F96-23C3-D34F-B4E2-20E153E149F3}" destId="{8F0E4D01-7299-A346-9696-206D5FF24CB4}" srcOrd="5" destOrd="0" parTransId="{54C88FA7-F5CE-2F4F-952F-FE000926B25F}" sibTransId="{870DE029-E2C0-A547-9E86-57686A692636}"/>
    <dgm:cxn modelId="{D22E798C-EEC6-6846-AC01-3FD26CFF72CF}" srcId="{557F5F96-23C3-D34F-B4E2-20E153E149F3}" destId="{06FC8508-D204-2047-9BCB-F239BAB71A1E}" srcOrd="2" destOrd="0" parTransId="{B7E4FADE-CAA2-4744-A1FA-530C67AF17DC}" sibTransId="{4C9250CC-6F50-3742-96DA-56F0E1744C1E}"/>
    <dgm:cxn modelId="{462FDC10-B1D8-4841-AE27-BD086A6831E9}" srcId="{557F5F96-23C3-D34F-B4E2-20E153E149F3}" destId="{87BA004E-54A0-E44B-A2C2-9EC57F28EEE6}" srcOrd="7" destOrd="0" parTransId="{F29A81F0-131C-A441-941C-80797979E4D7}" sibTransId="{28CF352A-8FEC-B848-8598-1BB2C0C44C5F}"/>
    <dgm:cxn modelId="{66DCC71C-DAE4-7647-B537-8FF9DDAFF8E2}" srcId="{557F5F96-23C3-D34F-B4E2-20E153E149F3}" destId="{D7F516D4-E177-AA4B-AE05-1B3A93324E82}" srcOrd="4" destOrd="0" parTransId="{DE5AC32F-628A-6345-BE2E-A82D259B64DB}" sibTransId="{D21FD5E9-2DC0-FC46-850C-A180FDA34835}"/>
    <dgm:cxn modelId="{FE6D3929-BC6F-8A49-8D79-63D2559DD096}" type="presParOf" srcId="{8A2C43C7-2DC2-7443-858E-1E232FAE0E5B}" destId="{EF0E0D33-8D45-8449-BE29-AA15420D6F6A}" srcOrd="0" destOrd="0" presId="urn:microsoft.com/office/officeart/2005/8/layout/radial3"/>
    <dgm:cxn modelId="{F79AE7DD-ED83-9C4B-AD14-CE8BCE4E4189}" type="presParOf" srcId="{EF0E0D33-8D45-8449-BE29-AA15420D6F6A}" destId="{0693F906-4242-BA41-ACB4-AEAFB8C1938B}" srcOrd="0" destOrd="0" presId="urn:microsoft.com/office/officeart/2005/8/layout/radial3"/>
    <dgm:cxn modelId="{45200978-0D75-7A4B-BD3B-E7730737C218}" type="presParOf" srcId="{EF0E0D33-8D45-8449-BE29-AA15420D6F6A}" destId="{F6E62BF9-18E8-7B42-9464-CEAC35F42F63}" srcOrd="1" destOrd="0" presId="urn:microsoft.com/office/officeart/2005/8/layout/radial3"/>
    <dgm:cxn modelId="{80A542B6-A6A6-0B48-99A5-F2F6C4C117E6}" type="presParOf" srcId="{EF0E0D33-8D45-8449-BE29-AA15420D6F6A}" destId="{900B17C5-C5EF-6E48-88DC-2DE536F41C6B}" srcOrd="2" destOrd="0" presId="urn:microsoft.com/office/officeart/2005/8/layout/radial3"/>
    <dgm:cxn modelId="{C8A34E47-DC8C-4D49-8AF3-4158C8B76F24}" type="presParOf" srcId="{EF0E0D33-8D45-8449-BE29-AA15420D6F6A}" destId="{FAC70C4A-9BC2-6340-AB1A-CEAE50460705}" srcOrd="3" destOrd="0" presId="urn:microsoft.com/office/officeart/2005/8/layout/radial3"/>
    <dgm:cxn modelId="{6471EE42-1BEB-EA48-84B2-3EDB10B370E7}" type="presParOf" srcId="{EF0E0D33-8D45-8449-BE29-AA15420D6F6A}" destId="{B2BC41F6-255A-C348-923C-E37762514391}" srcOrd="4" destOrd="0" presId="urn:microsoft.com/office/officeart/2005/8/layout/radial3"/>
    <dgm:cxn modelId="{071CCA1E-07AA-4E4D-842D-B871F5C611FE}" type="presParOf" srcId="{EF0E0D33-8D45-8449-BE29-AA15420D6F6A}" destId="{422E46C2-3310-754D-9743-7E554C21AEBF}" srcOrd="5" destOrd="0" presId="urn:microsoft.com/office/officeart/2005/8/layout/radial3"/>
    <dgm:cxn modelId="{2E5EE771-BB99-C449-AB9D-C00FB0E505F3}" type="presParOf" srcId="{EF0E0D33-8D45-8449-BE29-AA15420D6F6A}" destId="{674A768C-3CDF-C74E-9490-331B1F3B314A}" srcOrd="6" destOrd="0" presId="urn:microsoft.com/office/officeart/2005/8/layout/radial3"/>
    <dgm:cxn modelId="{E03E9BF8-E589-B448-BEF6-D7EE6CC6F6EC}" type="presParOf" srcId="{EF0E0D33-8D45-8449-BE29-AA15420D6F6A}" destId="{84039DBF-4E86-A144-ACAE-821024E28155}" srcOrd="7" destOrd="0" presId="urn:microsoft.com/office/officeart/2005/8/layout/radial3"/>
    <dgm:cxn modelId="{D5718392-D7CA-D840-9A47-5FBAE1FAA8E9}" type="presParOf" srcId="{EF0E0D33-8D45-8449-BE29-AA15420D6F6A}" destId="{1E00FA39-030B-C04C-BEB0-2AACF76BFBB1}" srcOrd="8"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3F906-4242-BA41-ACB4-AEAFB8C1938B}">
      <dsp:nvSpPr>
        <dsp:cNvPr id="0" name=""/>
        <dsp:cNvSpPr/>
      </dsp:nvSpPr>
      <dsp:spPr>
        <a:xfrm>
          <a:off x="1367366" y="1206500"/>
          <a:ext cx="3005666" cy="300566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kern="1200" dirty="0"/>
            <a:t>Hong Kong – Headquarters to control businesses and operations in China, East Asia and South East Asia</a:t>
          </a:r>
        </a:p>
      </dsp:txBody>
      <dsp:txXfrm>
        <a:off x="1807536" y="1646670"/>
        <a:ext cx="2125326" cy="2125326"/>
      </dsp:txXfrm>
    </dsp:sp>
    <dsp:sp modelId="{F6E62BF9-18E8-7B42-9464-CEAC35F42F63}">
      <dsp:nvSpPr>
        <dsp:cNvPr id="0" name=""/>
        <dsp:cNvSpPr/>
      </dsp:nvSpPr>
      <dsp:spPr>
        <a:xfrm>
          <a:off x="2112606" y="20942"/>
          <a:ext cx="1502833" cy="1502833"/>
        </a:xfrm>
        <a:prstGeom prst="ellipse">
          <a:avLst/>
        </a:prstGeom>
        <a:solidFill>
          <a:srgbClr val="FF5E2A">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a:t>Fashion Brands</a:t>
          </a:r>
        </a:p>
      </dsp:txBody>
      <dsp:txXfrm>
        <a:off x="2332691" y="241027"/>
        <a:ext cx="1062663" cy="1062663"/>
      </dsp:txXfrm>
    </dsp:sp>
    <dsp:sp modelId="{900B17C5-C5EF-6E48-88DC-2DE536F41C6B}">
      <dsp:nvSpPr>
        <dsp:cNvPr id="0" name=""/>
        <dsp:cNvSpPr/>
      </dsp:nvSpPr>
      <dsp:spPr>
        <a:xfrm>
          <a:off x="3502860" y="573839"/>
          <a:ext cx="1502833" cy="1502833"/>
        </a:xfrm>
        <a:prstGeom prst="ellipse">
          <a:avLst/>
        </a:prstGeom>
        <a:solidFill>
          <a:srgbClr val="92D05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a:t>Fibre Companies</a:t>
          </a:r>
        </a:p>
      </dsp:txBody>
      <dsp:txXfrm>
        <a:off x="3722945" y="793924"/>
        <a:ext cx="1062663" cy="1062663"/>
      </dsp:txXfrm>
    </dsp:sp>
    <dsp:sp modelId="{FAC70C4A-9BC2-6340-AB1A-CEAE50460705}">
      <dsp:nvSpPr>
        <dsp:cNvPr id="0" name=""/>
        <dsp:cNvSpPr/>
      </dsp:nvSpPr>
      <dsp:spPr>
        <a:xfrm>
          <a:off x="4076163" y="1957916"/>
          <a:ext cx="1502833" cy="1502833"/>
        </a:xfrm>
        <a:prstGeom prst="ellipse">
          <a:avLst/>
        </a:prstGeom>
        <a:solidFill>
          <a:schemeClr val="accent5">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GB" sz="1700" kern="1200" dirty="0"/>
            <a:t>Yarn Companies</a:t>
          </a:r>
        </a:p>
      </dsp:txBody>
      <dsp:txXfrm>
        <a:off x="4296248" y="2178001"/>
        <a:ext cx="1062663" cy="1062663"/>
      </dsp:txXfrm>
    </dsp:sp>
    <dsp:sp modelId="{B2BC41F6-255A-C348-923C-E37762514391}">
      <dsp:nvSpPr>
        <dsp:cNvPr id="0" name=""/>
        <dsp:cNvSpPr/>
      </dsp:nvSpPr>
      <dsp:spPr>
        <a:xfrm>
          <a:off x="3502860" y="3341993"/>
          <a:ext cx="1502833" cy="1502833"/>
        </a:xfrm>
        <a:prstGeom prst="ellipse">
          <a:avLst/>
        </a:prstGeom>
        <a:solidFill>
          <a:schemeClr val="accent2">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GB" sz="1700" kern="1200" dirty="0"/>
            <a:t>Fabric Companies</a:t>
          </a:r>
        </a:p>
      </dsp:txBody>
      <dsp:txXfrm>
        <a:off x="3722945" y="3562078"/>
        <a:ext cx="1062663" cy="1062663"/>
      </dsp:txXfrm>
    </dsp:sp>
    <dsp:sp modelId="{422E46C2-3310-754D-9743-7E554C21AEBF}">
      <dsp:nvSpPr>
        <dsp:cNvPr id="0" name=""/>
        <dsp:cNvSpPr/>
      </dsp:nvSpPr>
      <dsp:spPr>
        <a:xfrm>
          <a:off x="2118783" y="3915297"/>
          <a:ext cx="1502833" cy="1502833"/>
        </a:xfrm>
        <a:prstGeom prst="ellipse">
          <a:avLst/>
        </a:prstGeom>
        <a:solidFill>
          <a:schemeClr val="tx2">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GB" sz="1700" kern="1200" dirty="0"/>
            <a:t>Garment Sourcing Companies</a:t>
          </a:r>
        </a:p>
      </dsp:txBody>
      <dsp:txXfrm>
        <a:off x="2338868" y="4135382"/>
        <a:ext cx="1062663" cy="1062663"/>
      </dsp:txXfrm>
    </dsp:sp>
    <dsp:sp modelId="{674A768C-3CDF-C74E-9490-331B1F3B314A}">
      <dsp:nvSpPr>
        <dsp:cNvPr id="0" name=""/>
        <dsp:cNvSpPr/>
      </dsp:nvSpPr>
      <dsp:spPr>
        <a:xfrm>
          <a:off x="734706" y="3341993"/>
          <a:ext cx="1502833" cy="1502833"/>
        </a:xfrm>
        <a:prstGeom prst="ellipse">
          <a:avLst/>
        </a:prstGeom>
        <a:solidFill>
          <a:schemeClr val="accent2">
            <a:lumMod val="20000"/>
            <a:lumOff val="8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a:t>Garment Accessories Companies e.g. zipper, button, lining, interlining, packaging, and etc</a:t>
          </a:r>
        </a:p>
      </dsp:txBody>
      <dsp:txXfrm>
        <a:off x="954791" y="3562078"/>
        <a:ext cx="1062663" cy="1062663"/>
      </dsp:txXfrm>
    </dsp:sp>
    <dsp:sp modelId="{84039DBF-4E86-A144-ACAE-821024E28155}">
      <dsp:nvSpPr>
        <dsp:cNvPr id="0" name=""/>
        <dsp:cNvSpPr/>
      </dsp:nvSpPr>
      <dsp:spPr>
        <a:xfrm>
          <a:off x="161402" y="1957916"/>
          <a:ext cx="1502833" cy="1502833"/>
        </a:xfrm>
        <a:prstGeom prst="ellipse">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a:t>Marketing and Advertising Companies</a:t>
          </a:r>
        </a:p>
      </dsp:txBody>
      <dsp:txXfrm>
        <a:off x="381487" y="2178001"/>
        <a:ext cx="1062663" cy="1062663"/>
      </dsp:txXfrm>
    </dsp:sp>
    <dsp:sp modelId="{1E00FA39-030B-C04C-BEB0-2AACF76BFBB1}">
      <dsp:nvSpPr>
        <dsp:cNvPr id="0" name=""/>
        <dsp:cNvSpPr/>
      </dsp:nvSpPr>
      <dsp:spPr>
        <a:xfrm>
          <a:off x="734706" y="573839"/>
          <a:ext cx="1502833" cy="1502833"/>
        </a:xfrm>
        <a:prstGeom prst="ellipse">
          <a:avLst/>
        </a:prstGeom>
        <a:solidFill>
          <a:schemeClr val="accent6">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a:t>Education and Training Institutions</a:t>
          </a:r>
        </a:p>
        <a:p>
          <a:pPr lvl="0" algn="ctr" defTabSz="711200">
            <a:lnSpc>
              <a:spcPct val="90000"/>
            </a:lnSpc>
            <a:spcBef>
              <a:spcPct val="0"/>
            </a:spcBef>
            <a:spcAft>
              <a:spcPct val="35000"/>
            </a:spcAft>
          </a:pPr>
          <a:endParaRPr lang="en-GB" sz="1000" kern="1200" dirty="0">
            <a:solidFill>
              <a:schemeClr val="bg1"/>
            </a:solidFill>
          </a:endParaRPr>
        </a:p>
      </dsp:txBody>
      <dsp:txXfrm>
        <a:off x="954791" y="793924"/>
        <a:ext cx="1062663" cy="1062663"/>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0C338B-B256-7F46-AA91-D1EB4776CD44}" type="datetimeFigureOut">
              <a:rPr lang="en-US" smtClean="0"/>
              <a:t>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B1282D-E639-084A-9E3C-AEEDA2060FD3}" type="slidenum">
              <a:rPr lang="en-US" smtClean="0"/>
              <a:t>‹#›</a:t>
            </a:fld>
            <a:endParaRPr lang="en-US"/>
          </a:p>
        </p:txBody>
      </p:sp>
    </p:spTree>
    <p:extLst>
      <p:ext uri="{BB962C8B-B14F-4D97-AF65-F5344CB8AC3E}">
        <p14:creationId xmlns:p14="http://schemas.microsoft.com/office/powerpoint/2010/main" val="3580172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DCB1282D-E639-084A-9E3C-AEEDA2060FD3}" type="slidenum">
              <a:rPr lang="en-US" smtClean="0"/>
              <a:t>7</a:t>
            </a:fld>
            <a:endParaRPr lang="en-US"/>
          </a:p>
        </p:txBody>
      </p:sp>
    </p:spTree>
    <p:extLst>
      <p:ext uri="{BB962C8B-B14F-4D97-AF65-F5344CB8AC3E}">
        <p14:creationId xmlns:p14="http://schemas.microsoft.com/office/powerpoint/2010/main" val="3858607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D00D3-26F3-3924-83C6-B9FF137246E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AF4A7EC-E73F-9798-222A-E158951B37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A32F8E0-7D73-50E5-9B26-7C8A7B33ECF1}"/>
              </a:ext>
            </a:extLst>
          </p:cNvPr>
          <p:cNvSpPr>
            <a:spLocks noGrp="1"/>
          </p:cNvSpPr>
          <p:nvPr>
            <p:ph type="dt" sz="half" idx="10"/>
          </p:nvPr>
        </p:nvSpPr>
        <p:spPr/>
        <p:txBody>
          <a:bodyPr/>
          <a:lstStyle/>
          <a:p>
            <a:fld id="{F10B1CCB-B271-44E6-BE6B-111389023DCA}" type="datetime1">
              <a:rPr lang="en-US" altLang="zh-TW" smtClean="0"/>
              <a:t>1/23/2024</a:t>
            </a:fld>
            <a:endParaRPr lang="en-US"/>
          </a:p>
        </p:txBody>
      </p:sp>
      <p:sp>
        <p:nvSpPr>
          <p:cNvPr id="5" name="Footer Placeholder 4">
            <a:extLst>
              <a:ext uri="{FF2B5EF4-FFF2-40B4-BE49-F238E27FC236}">
                <a16:creationId xmlns:a16="http://schemas.microsoft.com/office/drawing/2014/main" id="{1137C707-2466-8CFA-1EF8-5954C8A7EC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22F056-0383-8D18-4EF3-508A3400DF36}"/>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3264993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52ACA-C398-6F76-0D45-FCC64518CA0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58E9ADB-BFF0-F1DE-C510-2603487CF98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F638E75-A053-D18E-A2C2-35017C8495BE}"/>
              </a:ext>
            </a:extLst>
          </p:cNvPr>
          <p:cNvSpPr>
            <a:spLocks noGrp="1"/>
          </p:cNvSpPr>
          <p:nvPr>
            <p:ph type="dt" sz="half" idx="10"/>
          </p:nvPr>
        </p:nvSpPr>
        <p:spPr/>
        <p:txBody>
          <a:bodyPr/>
          <a:lstStyle/>
          <a:p>
            <a:fld id="{90AA4D29-8211-44A1-B2D2-4129C97D1857}" type="datetime1">
              <a:rPr lang="en-US" altLang="zh-TW" smtClean="0"/>
              <a:t>1/23/2024</a:t>
            </a:fld>
            <a:endParaRPr lang="en-US"/>
          </a:p>
        </p:txBody>
      </p:sp>
      <p:sp>
        <p:nvSpPr>
          <p:cNvPr id="5" name="Footer Placeholder 4">
            <a:extLst>
              <a:ext uri="{FF2B5EF4-FFF2-40B4-BE49-F238E27FC236}">
                <a16:creationId xmlns:a16="http://schemas.microsoft.com/office/drawing/2014/main" id="{4EB14D08-DB04-26E8-CAD6-D847E4520F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D402FF-DCD5-4E34-000F-1AF12131C1EF}"/>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6624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F1E0C2-FC76-9D55-6EF4-99CE5A239F6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6E65647-D67F-2D5E-CB55-018CD4F38A6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08BE707-7C7C-AE4A-51CA-2BC5065DD8B7}"/>
              </a:ext>
            </a:extLst>
          </p:cNvPr>
          <p:cNvSpPr>
            <a:spLocks noGrp="1"/>
          </p:cNvSpPr>
          <p:nvPr>
            <p:ph type="dt" sz="half" idx="10"/>
          </p:nvPr>
        </p:nvSpPr>
        <p:spPr/>
        <p:txBody>
          <a:bodyPr/>
          <a:lstStyle/>
          <a:p>
            <a:fld id="{81DDBCCB-B2E0-47D1-8251-0C3FB8B86161}" type="datetime1">
              <a:rPr lang="en-US" altLang="zh-TW" smtClean="0"/>
              <a:t>1/23/2024</a:t>
            </a:fld>
            <a:endParaRPr lang="en-US"/>
          </a:p>
        </p:txBody>
      </p:sp>
      <p:sp>
        <p:nvSpPr>
          <p:cNvPr id="5" name="Footer Placeholder 4">
            <a:extLst>
              <a:ext uri="{FF2B5EF4-FFF2-40B4-BE49-F238E27FC236}">
                <a16:creationId xmlns:a16="http://schemas.microsoft.com/office/drawing/2014/main" id="{8AB2B673-B9A9-5E6C-394B-6871E096F2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42F3A1-F277-9DE2-9648-835D2EC34C96}"/>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3963414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2C940-A357-B8EA-8D68-52ACF4A69F6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E6366BA-6E8D-0919-A594-5B93BEA8A67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5340A9-61ED-C1B8-A0DF-23C0FD4E6DC6}"/>
              </a:ext>
            </a:extLst>
          </p:cNvPr>
          <p:cNvSpPr>
            <a:spLocks noGrp="1"/>
          </p:cNvSpPr>
          <p:nvPr>
            <p:ph type="dt" sz="half" idx="10"/>
          </p:nvPr>
        </p:nvSpPr>
        <p:spPr/>
        <p:txBody>
          <a:bodyPr/>
          <a:lstStyle/>
          <a:p>
            <a:fld id="{A2F231FE-E8CA-44AA-AFAE-1EA3E546EC30}" type="datetime1">
              <a:rPr lang="en-US" altLang="zh-TW" smtClean="0"/>
              <a:t>1/23/2024</a:t>
            </a:fld>
            <a:endParaRPr lang="en-US"/>
          </a:p>
        </p:txBody>
      </p:sp>
      <p:sp>
        <p:nvSpPr>
          <p:cNvPr id="5" name="Footer Placeholder 4">
            <a:extLst>
              <a:ext uri="{FF2B5EF4-FFF2-40B4-BE49-F238E27FC236}">
                <a16:creationId xmlns:a16="http://schemas.microsoft.com/office/drawing/2014/main" id="{BA9EBC68-C2F5-FE0D-6C73-30AE98123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EB521-FE94-7B29-FB6C-271E1BBF9FE4}"/>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1181251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58B58-1A02-8E10-2EA8-3A2AE4BE37F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C96E9B9-0FE0-26E0-E086-3AA0298FD7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9D2F66C-E9EC-DD3D-C853-D948103018C8}"/>
              </a:ext>
            </a:extLst>
          </p:cNvPr>
          <p:cNvSpPr>
            <a:spLocks noGrp="1"/>
          </p:cNvSpPr>
          <p:nvPr>
            <p:ph type="dt" sz="half" idx="10"/>
          </p:nvPr>
        </p:nvSpPr>
        <p:spPr/>
        <p:txBody>
          <a:bodyPr/>
          <a:lstStyle/>
          <a:p>
            <a:fld id="{DF5209C8-04EC-4301-876C-05FED8E4E56C}" type="datetime1">
              <a:rPr lang="en-US" altLang="zh-TW" smtClean="0"/>
              <a:t>1/23/2024</a:t>
            </a:fld>
            <a:endParaRPr lang="en-US"/>
          </a:p>
        </p:txBody>
      </p:sp>
      <p:sp>
        <p:nvSpPr>
          <p:cNvPr id="5" name="Footer Placeholder 4">
            <a:extLst>
              <a:ext uri="{FF2B5EF4-FFF2-40B4-BE49-F238E27FC236}">
                <a16:creationId xmlns:a16="http://schemas.microsoft.com/office/drawing/2014/main" id="{6B1E3644-4C92-0EF2-4B8A-8DA76F98B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EEBCBE-0F9C-A7BD-1545-2AE78E01E7F1}"/>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225238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541D5-07FD-4CDC-2D95-598EA4880E5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8BAA2C3-C353-34B9-1CC2-D89E85CE61D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4CCA017-A4DD-2B0E-9FB4-3B9B32223AE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0BF00DD-6EF4-AEC7-2F78-A61D67C3E168}"/>
              </a:ext>
            </a:extLst>
          </p:cNvPr>
          <p:cNvSpPr>
            <a:spLocks noGrp="1"/>
          </p:cNvSpPr>
          <p:nvPr>
            <p:ph type="dt" sz="half" idx="10"/>
          </p:nvPr>
        </p:nvSpPr>
        <p:spPr/>
        <p:txBody>
          <a:bodyPr/>
          <a:lstStyle/>
          <a:p>
            <a:fld id="{8EC9EB21-1A0E-4504-B5D7-E1A87B5917EF}" type="datetime1">
              <a:rPr lang="en-US" altLang="zh-TW" smtClean="0"/>
              <a:t>1/23/2024</a:t>
            </a:fld>
            <a:endParaRPr lang="en-US"/>
          </a:p>
        </p:txBody>
      </p:sp>
      <p:sp>
        <p:nvSpPr>
          <p:cNvPr id="6" name="Footer Placeholder 5">
            <a:extLst>
              <a:ext uri="{FF2B5EF4-FFF2-40B4-BE49-F238E27FC236}">
                <a16:creationId xmlns:a16="http://schemas.microsoft.com/office/drawing/2014/main" id="{900D03FD-604B-B6F7-F955-6342546FC6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97B988-8583-D1FC-F22D-E665B00ED1CB}"/>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3050702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316D5-F929-6E5E-800B-82F6182C0A5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ECB430-9C9A-ECB7-C03D-EF891FF2B7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CCDCF6C-E187-1A79-7C58-E295EE0BA26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72CDAFB-C0D9-878D-B256-87D2294CEB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C214CAA-01E8-755F-1D8E-0247C1EAF40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74D4437-878A-29CC-0167-943CD427FE83}"/>
              </a:ext>
            </a:extLst>
          </p:cNvPr>
          <p:cNvSpPr>
            <a:spLocks noGrp="1"/>
          </p:cNvSpPr>
          <p:nvPr>
            <p:ph type="dt" sz="half" idx="10"/>
          </p:nvPr>
        </p:nvSpPr>
        <p:spPr/>
        <p:txBody>
          <a:bodyPr/>
          <a:lstStyle/>
          <a:p>
            <a:fld id="{697EE425-0A34-4076-897D-9662E89BA864}" type="datetime1">
              <a:rPr lang="en-US" altLang="zh-TW" smtClean="0"/>
              <a:t>1/23/2024</a:t>
            </a:fld>
            <a:endParaRPr lang="en-US"/>
          </a:p>
        </p:txBody>
      </p:sp>
      <p:sp>
        <p:nvSpPr>
          <p:cNvPr id="8" name="Footer Placeholder 7">
            <a:extLst>
              <a:ext uri="{FF2B5EF4-FFF2-40B4-BE49-F238E27FC236}">
                <a16:creationId xmlns:a16="http://schemas.microsoft.com/office/drawing/2014/main" id="{619B9BC6-536C-2A21-5EFD-F26DFA9049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75069F-1CC6-B080-B67B-C76EBFF65A7E}"/>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1807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6D37A-331B-808F-88CF-F11F389310A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FD7F0F6-5549-D690-0DD0-4100620D227B}"/>
              </a:ext>
            </a:extLst>
          </p:cNvPr>
          <p:cNvSpPr>
            <a:spLocks noGrp="1"/>
          </p:cNvSpPr>
          <p:nvPr>
            <p:ph type="dt" sz="half" idx="10"/>
          </p:nvPr>
        </p:nvSpPr>
        <p:spPr/>
        <p:txBody>
          <a:bodyPr/>
          <a:lstStyle/>
          <a:p>
            <a:fld id="{3F105BE4-E982-4784-A410-6ACAC1FD15E7}" type="datetime1">
              <a:rPr lang="en-US" altLang="zh-TW" smtClean="0"/>
              <a:t>1/23/2024</a:t>
            </a:fld>
            <a:endParaRPr lang="en-US"/>
          </a:p>
        </p:txBody>
      </p:sp>
      <p:sp>
        <p:nvSpPr>
          <p:cNvPr id="4" name="Footer Placeholder 3">
            <a:extLst>
              <a:ext uri="{FF2B5EF4-FFF2-40B4-BE49-F238E27FC236}">
                <a16:creationId xmlns:a16="http://schemas.microsoft.com/office/drawing/2014/main" id="{1C160863-798D-50EB-A84C-14D423015D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6D0B6F-A627-5EDC-F61B-D28F6EB174BC}"/>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405730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0154A2-48E4-4B8E-20E9-2BF9613507BD}"/>
              </a:ext>
            </a:extLst>
          </p:cNvPr>
          <p:cNvSpPr>
            <a:spLocks noGrp="1"/>
          </p:cNvSpPr>
          <p:nvPr>
            <p:ph type="dt" sz="half" idx="10"/>
          </p:nvPr>
        </p:nvSpPr>
        <p:spPr/>
        <p:txBody>
          <a:bodyPr/>
          <a:lstStyle/>
          <a:p>
            <a:fld id="{D8E2BEC5-56D4-469F-96DA-C739E855AAB0}" type="datetime1">
              <a:rPr lang="en-US" altLang="zh-TW" smtClean="0"/>
              <a:t>1/23/2024</a:t>
            </a:fld>
            <a:endParaRPr lang="en-US"/>
          </a:p>
        </p:txBody>
      </p:sp>
      <p:sp>
        <p:nvSpPr>
          <p:cNvPr id="3" name="Footer Placeholder 2">
            <a:extLst>
              <a:ext uri="{FF2B5EF4-FFF2-40B4-BE49-F238E27FC236}">
                <a16:creationId xmlns:a16="http://schemas.microsoft.com/office/drawing/2014/main" id="{73AE91EA-0BDA-93F9-B904-67A20D1BA7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76CE5D-2D3A-2723-4DF9-4F259C57E783}"/>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43452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F0449-262E-B316-C2B8-4AF3CAC4833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92773D0-D495-5B95-98E6-51DF6F5D79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FB0C0E2-8324-F6BE-E795-727E016AFF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165E2C8-2688-E840-0361-02EA65651BCF}"/>
              </a:ext>
            </a:extLst>
          </p:cNvPr>
          <p:cNvSpPr>
            <a:spLocks noGrp="1"/>
          </p:cNvSpPr>
          <p:nvPr>
            <p:ph type="dt" sz="half" idx="10"/>
          </p:nvPr>
        </p:nvSpPr>
        <p:spPr/>
        <p:txBody>
          <a:bodyPr/>
          <a:lstStyle/>
          <a:p>
            <a:fld id="{B20498BA-4A70-4F23-B4EB-512D7671B53A}" type="datetime1">
              <a:rPr lang="en-US" altLang="zh-TW" smtClean="0"/>
              <a:t>1/23/2024</a:t>
            </a:fld>
            <a:endParaRPr lang="en-US"/>
          </a:p>
        </p:txBody>
      </p:sp>
      <p:sp>
        <p:nvSpPr>
          <p:cNvPr id="6" name="Footer Placeholder 5">
            <a:extLst>
              <a:ext uri="{FF2B5EF4-FFF2-40B4-BE49-F238E27FC236}">
                <a16:creationId xmlns:a16="http://schemas.microsoft.com/office/drawing/2014/main" id="{4CB9CAF5-FCD7-AE31-1A3A-6C2631BC1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81D77E-B946-3194-E48B-4567F96C62FE}"/>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500676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A09CE-FBEB-4A36-867A-24FD830478F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A5DA3D2-E651-8A32-D129-C8F33A86AC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933ADE-A361-327D-21A5-5B8239B54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10DAC25-789B-BFB4-3EBC-AC9F1C4598CA}"/>
              </a:ext>
            </a:extLst>
          </p:cNvPr>
          <p:cNvSpPr>
            <a:spLocks noGrp="1"/>
          </p:cNvSpPr>
          <p:nvPr>
            <p:ph type="dt" sz="half" idx="10"/>
          </p:nvPr>
        </p:nvSpPr>
        <p:spPr/>
        <p:txBody>
          <a:bodyPr/>
          <a:lstStyle/>
          <a:p>
            <a:fld id="{4B56156D-47E2-40EF-88F4-7283F0936917}" type="datetime1">
              <a:rPr lang="en-US" altLang="zh-TW" smtClean="0"/>
              <a:t>1/23/2024</a:t>
            </a:fld>
            <a:endParaRPr lang="en-US"/>
          </a:p>
        </p:txBody>
      </p:sp>
      <p:sp>
        <p:nvSpPr>
          <p:cNvPr id="6" name="Footer Placeholder 5">
            <a:extLst>
              <a:ext uri="{FF2B5EF4-FFF2-40B4-BE49-F238E27FC236}">
                <a16:creationId xmlns:a16="http://schemas.microsoft.com/office/drawing/2014/main" id="{15BED5BD-EEC1-2280-C0F3-F103EB54B4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1D4C9C-ACE0-C53D-48DA-14DB41EC7684}"/>
              </a:ext>
            </a:extLst>
          </p:cNvPr>
          <p:cNvSpPr>
            <a:spLocks noGrp="1"/>
          </p:cNvSpPr>
          <p:nvPr>
            <p:ph type="sldNum" sz="quarter" idx="12"/>
          </p:nvPr>
        </p:nvSpPr>
        <p:spPr/>
        <p:txBody>
          <a:bodyPr/>
          <a:lstStyle/>
          <a:p>
            <a:fld id="{F439C278-6606-6543-BEBF-0ECA03C13EDA}" type="slidenum">
              <a:rPr lang="en-US" smtClean="0"/>
              <a:t>‹#›</a:t>
            </a:fld>
            <a:endParaRPr lang="en-US"/>
          </a:p>
        </p:txBody>
      </p:sp>
    </p:spTree>
    <p:extLst>
      <p:ext uri="{BB962C8B-B14F-4D97-AF65-F5344CB8AC3E}">
        <p14:creationId xmlns:p14="http://schemas.microsoft.com/office/powerpoint/2010/main" val="3749707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FF8C5E-C501-6B96-564E-0CF166DCD0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48DAE82-AE6E-B516-70F4-70A7E6DE7A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259E5D3-807D-757D-B2B8-E1DAB7188A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C8593-CD40-4128-89C5-DC68DE3F0570}" type="datetime1">
              <a:rPr lang="en-US" altLang="zh-TW" smtClean="0"/>
              <a:t>1/23/2024</a:t>
            </a:fld>
            <a:endParaRPr lang="en-US"/>
          </a:p>
        </p:txBody>
      </p:sp>
      <p:sp>
        <p:nvSpPr>
          <p:cNvPr id="5" name="Footer Placeholder 4">
            <a:extLst>
              <a:ext uri="{FF2B5EF4-FFF2-40B4-BE49-F238E27FC236}">
                <a16:creationId xmlns:a16="http://schemas.microsoft.com/office/drawing/2014/main" id="{2C02B363-299B-2BA2-CC7D-A895CD577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78E089-0DBD-3273-C2C3-2FBFDBD418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39C278-6606-6543-BEBF-0ECA03C13EDA}" type="slidenum">
              <a:rPr lang="en-US" smtClean="0"/>
              <a:t>‹#›</a:t>
            </a:fld>
            <a:endParaRPr lang="en-US"/>
          </a:p>
        </p:txBody>
      </p:sp>
    </p:spTree>
    <p:extLst>
      <p:ext uri="{BB962C8B-B14F-4D97-AF65-F5344CB8AC3E}">
        <p14:creationId xmlns:p14="http://schemas.microsoft.com/office/powerpoint/2010/main" val="3992952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A59F003-E00A-43F9-91DC-CC54E3B874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6E44FA5-10A2-70C5-6B93-8CFCEAB1FB6D}"/>
              </a:ext>
            </a:extLst>
          </p:cNvPr>
          <p:cNvPicPr>
            <a:picLocks noChangeAspect="1"/>
          </p:cNvPicPr>
          <p:nvPr/>
        </p:nvPicPr>
        <p:blipFill rotWithShape="1">
          <a:blip r:embed="rId2"/>
          <a:srcRect t="26157" r="9091"/>
          <a:stretch/>
        </p:blipFill>
        <p:spPr>
          <a:xfrm>
            <a:off x="20" y="10"/>
            <a:ext cx="12191981" cy="6857990"/>
          </a:xfrm>
          <a:prstGeom prst="rect">
            <a:avLst/>
          </a:prstGeom>
        </p:spPr>
      </p:pic>
      <p:sp>
        <p:nvSpPr>
          <p:cNvPr id="12" name="Rectangle 11">
            <a:extLst>
              <a:ext uri="{FF2B5EF4-FFF2-40B4-BE49-F238E27FC236}">
                <a16:creationId xmlns:a16="http://schemas.microsoft.com/office/drawing/2014/main" id="{D74A4382-E3AD-430A-9A1F-DFA3E0E77A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5" y="-1524511"/>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B4ABF38-CFC0-60C5-2A9D-03C085C071BA}"/>
              </a:ext>
            </a:extLst>
          </p:cNvPr>
          <p:cNvSpPr>
            <a:spLocks noGrp="1"/>
          </p:cNvSpPr>
          <p:nvPr>
            <p:ph type="ctrTitle"/>
          </p:nvPr>
        </p:nvSpPr>
        <p:spPr>
          <a:xfrm>
            <a:off x="404553" y="1696616"/>
            <a:ext cx="9078562" cy="2874873"/>
          </a:xfrm>
        </p:spPr>
        <p:txBody>
          <a:bodyPr>
            <a:noAutofit/>
          </a:bodyPr>
          <a:lstStyle/>
          <a:p>
            <a:pPr algn="l"/>
            <a:r>
              <a:rPr lang="en-US" sz="5400" b="1" i="1" dirty="0">
                <a:solidFill>
                  <a:schemeClr val="bg1"/>
                </a:solidFill>
              </a:rPr>
              <a:t>Contemporary Factors Influencing the Development and Position of Hong Kong Textiles, Clothing and Allied Industries</a:t>
            </a:r>
          </a:p>
        </p:txBody>
      </p:sp>
      <p:sp>
        <p:nvSpPr>
          <p:cNvPr id="14" name="Rectangle: Rounded Corners 13">
            <a:extLst>
              <a:ext uri="{FF2B5EF4-FFF2-40B4-BE49-F238E27FC236}">
                <a16:creationId xmlns:a16="http://schemas.microsoft.com/office/drawing/2014/main" id="{79F40191-0F44-4FD1-82CC-ACB507C14B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8472273D-DA6F-9930-BD83-FC7E5322684C}"/>
              </a:ext>
            </a:extLst>
          </p:cNvPr>
          <p:cNvSpPr>
            <a:spLocks noGrp="1"/>
          </p:cNvSpPr>
          <p:nvPr>
            <p:ph type="subTitle" idx="1"/>
          </p:nvPr>
        </p:nvSpPr>
        <p:spPr>
          <a:xfrm>
            <a:off x="404553" y="5624945"/>
            <a:ext cx="9078562" cy="592975"/>
          </a:xfrm>
        </p:spPr>
        <p:txBody>
          <a:bodyPr anchor="ctr">
            <a:normAutofit/>
          </a:bodyPr>
          <a:lstStyle/>
          <a:p>
            <a:pPr algn="l"/>
            <a:r>
              <a:rPr lang="en-US" sz="2800" b="1" dirty="0">
                <a:solidFill>
                  <a:schemeClr val="bg1"/>
                </a:solidFill>
              </a:rPr>
              <a:t>Apparel Industry – Business Environment</a:t>
            </a:r>
          </a:p>
        </p:txBody>
      </p:sp>
      <p:sp>
        <p:nvSpPr>
          <p:cNvPr id="4" name="投影片編號版面配置區 3"/>
          <p:cNvSpPr>
            <a:spLocks noGrp="1"/>
          </p:cNvSpPr>
          <p:nvPr>
            <p:ph type="sldNum" sz="quarter" idx="12"/>
          </p:nvPr>
        </p:nvSpPr>
        <p:spPr/>
        <p:txBody>
          <a:bodyPr/>
          <a:lstStyle/>
          <a:p>
            <a:fld id="{F439C278-6606-6543-BEBF-0ECA03C13EDA}" type="slidenum">
              <a:rPr lang="en-US" smtClean="0"/>
              <a:t>1</a:t>
            </a:fld>
            <a:endParaRPr lang="en-US"/>
          </a:p>
        </p:txBody>
      </p:sp>
    </p:spTree>
    <p:extLst>
      <p:ext uri="{BB962C8B-B14F-4D97-AF65-F5344CB8AC3E}">
        <p14:creationId xmlns:p14="http://schemas.microsoft.com/office/powerpoint/2010/main" val="77665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11">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C8D9C07-2D98-D692-40F7-994D00D7A964}"/>
              </a:ext>
            </a:extLst>
          </p:cNvPr>
          <p:cNvSpPr>
            <a:spLocks noGrp="1"/>
          </p:cNvSpPr>
          <p:nvPr>
            <p:ph type="title"/>
          </p:nvPr>
        </p:nvSpPr>
        <p:spPr>
          <a:xfrm>
            <a:off x="838200" y="365125"/>
            <a:ext cx="10515600" cy="1325563"/>
          </a:xfrm>
        </p:spPr>
        <p:txBody>
          <a:bodyPr vert="horz" lIns="91440" tIns="45720" rIns="91440" bIns="45720" rtlCol="0">
            <a:normAutofit/>
          </a:bodyPr>
          <a:lstStyle/>
          <a:p>
            <a:r>
              <a:rPr lang="en-US" kern="1200" dirty="0">
                <a:latin typeface="+mj-lt"/>
                <a:ea typeface="+mj-ea"/>
                <a:cs typeface="+mj-cs"/>
              </a:rPr>
              <a:t>Hong Kong’s unreplaceable role</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17C3471E-E970-0DA1-E8FF-A7EEF563EFEC}"/>
              </a:ext>
            </a:extLst>
          </p:cNvPr>
          <p:cNvSpPr>
            <a:spLocks noGrp="1"/>
          </p:cNvSpPr>
          <p:nvPr>
            <p:ph idx="1"/>
          </p:nvPr>
        </p:nvSpPr>
        <p:spPr>
          <a:xfrm>
            <a:off x="838200" y="1825625"/>
            <a:ext cx="10505561" cy="4351338"/>
          </a:xfrm>
        </p:spPr>
        <p:txBody>
          <a:bodyPr>
            <a:normAutofit fontScale="85000" lnSpcReduction="20000"/>
          </a:bodyPr>
          <a:lstStyle/>
          <a:p>
            <a:r>
              <a:rPr lang="en-HK" dirty="0"/>
              <a:t>Hong Kong is </a:t>
            </a:r>
            <a:r>
              <a:rPr lang="en-HK" dirty="0">
                <a:solidFill>
                  <a:srgbClr val="FF0000"/>
                </a:solidFill>
              </a:rPr>
              <a:t>a regional hub </a:t>
            </a:r>
            <a:r>
              <a:rPr lang="en-HK" dirty="0"/>
              <a:t>of Asia and is also </a:t>
            </a:r>
            <a:r>
              <a:rPr lang="en-HK" dirty="0">
                <a:solidFill>
                  <a:srgbClr val="FF0000"/>
                </a:solidFill>
              </a:rPr>
              <a:t>tied to the world</a:t>
            </a:r>
            <a:r>
              <a:rPr lang="en-HK" dirty="0"/>
              <a:t>.  It is an ideal location to </a:t>
            </a:r>
            <a:r>
              <a:rPr lang="en-HK" dirty="0">
                <a:solidFill>
                  <a:srgbClr val="FF0000"/>
                </a:solidFill>
              </a:rPr>
              <a:t>manage supply chains </a:t>
            </a:r>
            <a:r>
              <a:rPr lang="en-HK" dirty="0"/>
              <a:t>of the Textiles and Apparel industry</a:t>
            </a:r>
          </a:p>
          <a:p>
            <a:r>
              <a:rPr lang="en-HK" dirty="0"/>
              <a:t>The industry is a labour-intensive operation that low labour and operational cost is crucial</a:t>
            </a:r>
          </a:p>
          <a:p>
            <a:r>
              <a:rPr lang="en-HK" dirty="0"/>
              <a:t>With limited land of Hong Kong and the development of various commercial businesses that led to increase of operational cost, many textiles and garment factories had relocated their operations to </a:t>
            </a:r>
            <a:r>
              <a:rPr lang="en-HK" dirty="0" smtClean="0"/>
              <a:t>the </a:t>
            </a:r>
            <a:r>
              <a:rPr lang="en-HK" dirty="0" smtClean="0">
                <a:solidFill>
                  <a:srgbClr val="FF0000"/>
                </a:solidFill>
              </a:rPr>
              <a:t>Mainland </a:t>
            </a:r>
            <a:r>
              <a:rPr lang="en-HK" dirty="0" smtClean="0"/>
              <a:t>starting </a:t>
            </a:r>
            <a:r>
              <a:rPr lang="en-HK" dirty="0"/>
              <a:t>from 1990s.  Currently, with the economic prosperity of China, the labour and operational cost has increased to a level that many factories have a second </a:t>
            </a:r>
            <a:r>
              <a:rPr lang="en-HK" dirty="0">
                <a:solidFill>
                  <a:srgbClr val="FF0000"/>
                </a:solidFill>
              </a:rPr>
              <a:t>relocation</a:t>
            </a:r>
            <a:r>
              <a:rPr lang="en-HK" dirty="0"/>
              <a:t> from the Mainland to other manufacturing hubs within </a:t>
            </a:r>
            <a:r>
              <a:rPr lang="en-HK" dirty="0">
                <a:solidFill>
                  <a:srgbClr val="FF0000"/>
                </a:solidFill>
              </a:rPr>
              <a:t>Southeast Asia</a:t>
            </a:r>
          </a:p>
          <a:p>
            <a:r>
              <a:rPr lang="en-HK" dirty="0"/>
              <a:t>Hong Kong’s role is still unreplaceable, and yet it becomes even more important.  Hong Kong is poised to maintain its status as </a:t>
            </a:r>
            <a:r>
              <a:rPr lang="en-HK" dirty="0">
                <a:solidFill>
                  <a:srgbClr val="FF0000"/>
                </a:solidFill>
              </a:rPr>
              <a:t>the best place to oversee the supply chains.  </a:t>
            </a:r>
            <a:r>
              <a:rPr lang="en-HK" dirty="0"/>
              <a:t>Hong Kong is able to network the region due to the </a:t>
            </a:r>
            <a:r>
              <a:rPr lang="en-HK" dirty="0">
                <a:solidFill>
                  <a:srgbClr val="FF0000"/>
                </a:solidFill>
              </a:rPr>
              <a:t>management skills </a:t>
            </a:r>
            <a:r>
              <a:rPr lang="en-HK" dirty="0"/>
              <a:t>and </a:t>
            </a:r>
            <a:r>
              <a:rPr lang="en-HK" dirty="0">
                <a:solidFill>
                  <a:srgbClr val="FF0000"/>
                </a:solidFill>
              </a:rPr>
              <a:t>technical expertise </a:t>
            </a:r>
            <a:r>
              <a:rPr lang="en-HK" dirty="0"/>
              <a:t>are still here providing </a:t>
            </a:r>
            <a:r>
              <a:rPr lang="en-HK" dirty="0">
                <a:solidFill>
                  <a:srgbClr val="FF0000"/>
                </a:solidFill>
              </a:rPr>
              <a:t>speedy and efficient supports </a:t>
            </a:r>
            <a:r>
              <a:rPr lang="en-HK" dirty="0"/>
              <a:t>to the industry</a:t>
            </a:r>
          </a:p>
          <a:p>
            <a:endParaRPr lang="en-HK" dirty="0"/>
          </a:p>
        </p:txBody>
      </p:sp>
      <p:sp>
        <p:nvSpPr>
          <p:cNvPr id="3" name="投影片編號版面配置區 2"/>
          <p:cNvSpPr>
            <a:spLocks noGrp="1"/>
          </p:cNvSpPr>
          <p:nvPr>
            <p:ph type="sldNum" sz="quarter" idx="12"/>
          </p:nvPr>
        </p:nvSpPr>
        <p:spPr/>
        <p:txBody>
          <a:bodyPr/>
          <a:lstStyle/>
          <a:p>
            <a:fld id="{F439C278-6606-6543-BEBF-0ECA03C13EDA}" type="slidenum">
              <a:rPr lang="en-US" smtClean="0"/>
              <a:t>2</a:t>
            </a:fld>
            <a:endParaRPr lang="en-US"/>
          </a:p>
        </p:txBody>
      </p:sp>
    </p:spTree>
    <p:extLst>
      <p:ext uri="{BB962C8B-B14F-4D97-AF65-F5344CB8AC3E}">
        <p14:creationId xmlns:p14="http://schemas.microsoft.com/office/powerpoint/2010/main" val="4008042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EE6D5-B135-DD35-65AD-8E93798D1609}"/>
              </a:ext>
            </a:extLst>
          </p:cNvPr>
          <p:cNvSpPr>
            <a:spLocks noGrp="1"/>
          </p:cNvSpPr>
          <p:nvPr>
            <p:ph type="title"/>
          </p:nvPr>
        </p:nvSpPr>
        <p:spPr>
          <a:xfrm>
            <a:off x="838200" y="587547"/>
            <a:ext cx="10515600" cy="1325563"/>
          </a:xfrm>
        </p:spPr>
        <p:txBody>
          <a:bodyPr>
            <a:normAutofit fontScale="90000"/>
          </a:bodyPr>
          <a:lstStyle/>
          <a:p>
            <a:r>
              <a:rPr lang="en-US" dirty="0"/>
              <a:t>Hong Kong a Hub of International Fashion Brands and all related operational business along the supply chain</a:t>
            </a:r>
          </a:p>
        </p:txBody>
      </p:sp>
      <p:sp>
        <p:nvSpPr>
          <p:cNvPr id="3" name="Content Placeholder 2">
            <a:extLst>
              <a:ext uri="{FF2B5EF4-FFF2-40B4-BE49-F238E27FC236}">
                <a16:creationId xmlns:a16="http://schemas.microsoft.com/office/drawing/2014/main" id="{28DC4B71-5C19-71F0-EE4B-0660B86EBE45}"/>
              </a:ext>
            </a:extLst>
          </p:cNvPr>
          <p:cNvSpPr>
            <a:spLocks noGrp="1"/>
          </p:cNvSpPr>
          <p:nvPr>
            <p:ph idx="1"/>
          </p:nvPr>
        </p:nvSpPr>
        <p:spPr>
          <a:xfrm>
            <a:off x="838200" y="2458994"/>
            <a:ext cx="5525530" cy="3707027"/>
          </a:xfrm>
        </p:spPr>
        <p:txBody>
          <a:bodyPr>
            <a:normAutofit/>
          </a:bodyPr>
          <a:lstStyle/>
          <a:p>
            <a:r>
              <a:rPr lang="en-US" sz="2400" dirty="0"/>
              <a:t>Many international fashion brands, textiles companies and allied operations have established regional headquarters in Hong Kong to orchestrate their business in </a:t>
            </a:r>
            <a:r>
              <a:rPr lang="en-US" sz="2400" dirty="0" smtClean="0"/>
              <a:t>the Mainland </a:t>
            </a:r>
            <a:r>
              <a:rPr lang="en-US" sz="2400" dirty="0"/>
              <a:t>and Asia</a:t>
            </a:r>
          </a:p>
          <a:p>
            <a:r>
              <a:rPr lang="en-US" sz="2400" dirty="0"/>
              <a:t>Hong Kong has well-trained talents, world-class financial services, strategic minds, simple taxation system, global gateways and updated technologies</a:t>
            </a:r>
          </a:p>
        </p:txBody>
      </p:sp>
      <p:graphicFrame>
        <p:nvGraphicFramePr>
          <p:cNvPr id="4" name="Diagram 3">
            <a:extLst>
              <a:ext uri="{FF2B5EF4-FFF2-40B4-BE49-F238E27FC236}">
                <a16:creationId xmlns:a16="http://schemas.microsoft.com/office/drawing/2014/main" id="{C4467E37-C7B0-7996-96E6-5781A1A6491A}"/>
              </a:ext>
            </a:extLst>
          </p:cNvPr>
          <p:cNvGraphicFramePr/>
          <p:nvPr>
            <p:extLst>
              <p:ext uri="{D42A27DB-BD31-4B8C-83A1-F6EECF244321}">
                <p14:modId xmlns:p14="http://schemas.microsoft.com/office/powerpoint/2010/main" val="2645655662"/>
              </p:ext>
            </p:extLst>
          </p:nvPr>
        </p:nvGraphicFramePr>
        <p:xfrm>
          <a:off x="6096000" y="1417115"/>
          <a:ext cx="57404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投影片編號版面配置區 4"/>
          <p:cNvSpPr>
            <a:spLocks noGrp="1"/>
          </p:cNvSpPr>
          <p:nvPr>
            <p:ph type="sldNum" sz="quarter" idx="12"/>
          </p:nvPr>
        </p:nvSpPr>
        <p:spPr/>
        <p:txBody>
          <a:bodyPr/>
          <a:lstStyle/>
          <a:p>
            <a:fld id="{F439C278-6606-6543-BEBF-0ECA03C13EDA}" type="slidenum">
              <a:rPr lang="en-US" smtClean="0"/>
              <a:t>3</a:t>
            </a:fld>
            <a:endParaRPr lang="en-US"/>
          </a:p>
        </p:txBody>
      </p:sp>
    </p:spTree>
    <p:extLst>
      <p:ext uri="{BB962C8B-B14F-4D97-AF65-F5344CB8AC3E}">
        <p14:creationId xmlns:p14="http://schemas.microsoft.com/office/powerpoint/2010/main" val="778564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E1BEB12-92AF-4445-98AD-4C7756E7C9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522C2C-7B5C-48A7-A969-03941E5D2E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6EE29F2-D77F-4BD0-A20B-334D316A1C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22D09ED2-868F-42C6-866E-F92E0CEF31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55699F3-51B6-0F43-9201-BB48EC3CBF74}"/>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a:solidFill>
                  <a:schemeClr val="tx1"/>
                </a:solidFill>
                <a:latin typeface="+mj-lt"/>
                <a:ea typeface="+mj-ea"/>
                <a:cs typeface="+mj-cs"/>
              </a:rPr>
              <a:t>Globalisation and Localisation</a:t>
            </a:r>
          </a:p>
        </p:txBody>
      </p:sp>
      <p:sp>
        <p:nvSpPr>
          <p:cNvPr id="3" name="投影片編號版面配置區 2"/>
          <p:cNvSpPr>
            <a:spLocks noGrp="1"/>
          </p:cNvSpPr>
          <p:nvPr>
            <p:ph type="sldNum" sz="quarter" idx="12"/>
          </p:nvPr>
        </p:nvSpPr>
        <p:spPr/>
        <p:txBody>
          <a:bodyPr/>
          <a:lstStyle/>
          <a:p>
            <a:fld id="{F439C278-6606-6543-BEBF-0ECA03C13EDA}" type="slidenum">
              <a:rPr lang="en-US" smtClean="0"/>
              <a:t>4</a:t>
            </a:fld>
            <a:endParaRPr lang="en-US"/>
          </a:p>
        </p:txBody>
      </p:sp>
    </p:spTree>
    <p:extLst>
      <p:ext uri="{BB962C8B-B14F-4D97-AF65-F5344CB8AC3E}">
        <p14:creationId xmlns:p14="http://schemas.microsoft.com/office/powerpoint/2010/main" val="677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C7E0A2C-7C0A-4AAC-B3B0-6C12B2EBAE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1871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1"/>
            <a:ext cx="10999072" cy="539995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3BCA4F-3481-9966-480A-46F9A31D9FC6}"/>
              </a:ext>
            </a:extLst>
          </p:cNvPr>
          <p:cNvSpPr>
            <a:spLocks noGrp="1"/>
          </p:cNvSpPr>
          <p:nvPr>
            <p:ph type="title"/>
          </p:nvPr>
        </p:nvSpPr>
        <p:spPr>
          <a:xfrm>
            <a:off x="1149178" y="2370512"/>
            <a:ext cx="9798907" cy="2387600"/>
          </a:xfrm>
        </p:spPr>
        <p:txBody>
          <a:bodyPr vert="horz" lIns="91440" tIns="45720" rIns="91440" bIns="45720" rtlCol="0" anchor="b">
            <a:normAutofit fontScale="90000"/>
          </a:bodyPr>
          <a:lstStyle/>
          <a:p>
            <a:pPr algn="ctr"/>
            <a:r>
              <a:rPr lang="en-US" sz="6400" kern="1200" dirty="0">
                <a:solidFill>
                  <a:schemeClr val="tx1"/>
                </a:solidFill>
                <a:latin typeface="+mj-lt"/>
                <a:ea typeface="+mj-ea"/>
                <a:cs typeface="+mj-cs"/>
              </a:rPr>
              <a:t>What is </a:t>
            </a:r>
            <a:r>
              <a:rPr lang="en-US" sz="6400" kern="1200" dirty="0" err="1">
                <a:solidFill>
                  <a:schemeClr val="tx1"/>
                </a:solidFill>
                <a:latin typeface="+mj-lt"/>
                <a:ea typeface="+mj-ea"/>
                <a:cs typeface="+mj-cs"/>
              </a:rPr>
              <a:t>Globalisation</a:t>
            </a:r>
            <a:r>
              <a:rPr lang="en-US" sz="6400" kern="1200" dirty="0">
                <a:solidFill>
                  <a:schemeClr val="tx1"/>
                </a:solidFill>
                <a:latin typeface="+mj-lt"/>
                <a:ea typeface="+mj-ea"/>
                <a:cs typeface="+mj-cs"/>
              </a:rPr>
              <a:t>?</a:t>
            </a:r>
            <a:br>
              <a:rPr lang="en-US" sz="6400" kern="1200" dirty="0">
                <a:solidFill>
                  <a:schemeClr val="tx1"/>
                </a:solidFill>
                <a:latin typeface="+mj-lt"/>
                <a:ea typeface="+mj-ea"/>
                <a:cs typeface="+mj-cs"/>
              </a:rPr>
            </a:br>
            <a:r>
              <a:rPr lang="en-US" sz="6400" kern="1200" dirty="0">
                <a:solidFill>
                  <a:schemeClr val="tx1"/>
                </a:solidFill>
                <a:latin typeface="+mj-lt"/>
                <a:ea typeface="+mj-ea"/>
                <a:cs typeface="+mj-cs"/>
              </a:rPr>
              <a:t/>
            </a:r>
            <a:br>
              <a:rPr lang="en-US" sz="6400" kern="1200" dirty="0">
                <a:solidFill>
                  <a:schemeClr val="tx1"/>
                </a:solidFill>
                <a:latin typeface="+mj-lt"/>
                <a:ea typeface="+mj-ea"/>
                <a:cs typeface="+mj-cs"/>
              </a:rPr>
            </a:br>
            <a:r>
              <a:rPr lang="en-HK" sz="3200" kern="1200" dirty="0">
                <a:solidFill>
                  <a:srgbClr val="202124"/>
                </a:solidFill>
                <a:latin typeface="arial" panose="020B0604020202020204" pitchFamily="34" charset="0"/>
                <a:ea typeface="+mj-ea"/>
                <a:cs typeface="+mj-cs"/>
              </a:rPr>
              <a:t>It is t</a:t>
            </a:r>
            <a:r>
              <a:rPr lang="en-HK" sz="3200" b="0" i="0" dirty="0">
                <a:solidFill>
                  <a:srgbClr val="202124"/>
                </a:solidFill>
                <a:effectLst/>
                <a:latin typeface="arial" panose="020B0604020202020204" pitchFamily="34" charset="0"/>
              </a:rPr>
              <a:t>he process by which businesses or </a:t>
            </a:r>
            <a:r>
              <a:rPr lang="en-HK" sz="3200" b="0" i="0" dirty="0" smtClean="0">
                <a:solidFill>
                  <a:srgbClr val="202124"/>
                </a:solidFill>
                <a:effectLst/>
                <a:latin typeface="arial" panose="020B0604020202020204" pitchFamily="34" charset="0"/>
              </a:rPr>
              <a:t>organisations </a:t>
            </a:r>
            <a:r>
              <a:rPr lang="en-HK" sz="3200" b="0" i="0" dirty="0">
                <a:solidFill>
                  <a:srgbClr val="202124"/>
                </a:solidFill>
                <a:effectLst/>
                <a:latin typeface="arial" panose="020B0604020202020204" pitchFamily="34" charset="0"/>
              </a:rPr>
              <a:t>develop international influence or start operating on an international scale.  </a:t>
            </a:r>
            <a:r>
              <a:rPr lang="en-HK" sz="3200" dirty="0">
                <a:solidFill>
                  <a:srgbClr val="202124"/>
                </a:solidFill>
                <a:latin typeface="arial" panose="020B0604020202020204" pitchFamily="34" charset="0"/>
              </a:rPr>
              <a:t>I</a:t>
            </a:r>
            <a:r>
              <a:rPr lang="en-HK" sz="3200" b="0" i="0" dirty="0">
                <a:solidFill>
                  <a:srgbClr val="202124"/>
                </a:solidFill>
                <a:effectLst/>
                <a:latin typeface="arial" panose="020B0604020202020204" pitchFamily="34" charset="0"/>
              </a:rPr>
              <a:t>deas, knowledge, information, goods and services are spread around the world.</a:t>
            </a:r>
            <a:endParaRPr lang="en-US" sz="6400" kern="1200" dirty="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29769"/>
            <a:ext cx="11000232"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投影片編號版面配置區 2"/>
          <p:cNvSpPr>
            <a:spLocks noGrp="1"/>
          </p:cNvSpPr>
          <p:nvPr>
            <p:ph type="sldNum" sz="quarter" idx="12"/>
          </p:nvPr>
        </p:nvSpPr>
        <p:spPr/>
        <p:txBody>
          <a:bodyPr/>
          <a:lstStyle/>
          <a:p>
            <a:fld id="{F439C278-6606-6543-BEBF-0ECA03C13EDA}" type="slidenum">
              <a:rPr lang="en-US" smtClean="0"/>
              <a:t>5</a:t>
            </a:fld>
            <a:endParaRPr lang="en-US"/>
          </a:p>
        </p:txBody>
      </p:sp>
    </p:spTree>
    <p:extLst>
      <p:ext uri="{BB962C8B-B14F-4D97-AF65-F5344CB8AC3E}">
        <p14:creationId xmlns:p14="http://schemas.microsoft.com/office/powerpoint/2010/main" val="1294406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BB9744-964A-FE75-DB92-59A0BC5CA18D}"/>
              </a:ext>
            </a:extLst>
          </p:cNvPr>
          <p:cNvSpPr>
            <a:spLocks noGrp="1"/>
          </p:cNvSpPr>
          <p:nvPr>
            <p:ph type="title"/>
          </p:nvPr>
        </p:nvSpPr>
        <p:spPr>
          <a:xfrm>
            <a:off x="1696994" y="803290"/>
            <a:ext cx="9144000" cy="4618549"/>
          </a:xfrm>
        </p:spPr>
        <p:txBody>
          <a:bodyPr vert="horz" lIns="91440" tIns="45720" rIns="91440" bIns="45720" rtlCol="0" anchor="ctr">
            <a:normAutofit/>
          </a:bodyPr>
          <a:lstStyle/>
          <a:p>
            <a:pPr algn="ctr"/>
            <a:r>
              <a:rPr lang="en-US" sz="7200" kern="1200" dirty="0">
                <a:solidFill>
                  <a:schemeClr val="tx1"/>
                </a:solidFill>
                <a:latin typeface="+mj-lt"/>
                <a:ea typeface="+mj-ea"/>
                <a:cs typeface="+mj-cs"/>
              </a:rPr>
              <a:t>What is </a:t>
            </a:r>
            <a:r>
              <a:rPr lang="en-US" sz="7200" kern="1200" dirty="0" err="1">
                <a:solidFill>
                  <a:schemeClr val="tx1"/>
                </a:solidFill>
                <a:latin typeface="+mj-lt"/>
                <a:ea typeface="+mj-ea"/>
                <a:cs typeface="+mj-cs"/>
              </a:rPr>
              <a:t>Localisation</a:t>
            </a:r>
            <a:r>
              <a:rPr lang="en-US" sz="7200" kern="1200" dirty="0">
                <a:solidFill>
                  <a:schemeClr val="tx1"/>
                </a:solidFill>
                <a:latin typeface="+mj-lt"/>
                <a:ea typeface="+mj-ea"/>
                <a:cs typeface="+mj-cs"/>
              </a:rPr>
              <a:t>?</a:t>
            </a:r>
            <a:br>
              <a:rPr lang="en-US" sz="7200" kern="1200" dirty="0">
                <a:solidFill>
                  <a:schemeClr val="tx1"/>
                </a:solidFill>
                <a:latin typeface="+mj-lt"/>
                <a:ea typeface="+mj-ea"/>
                <a:cs typeface="+mj-cs"/>
              </a:rPr>
            </a:br>
            <a:r>
              <a:rPr lang="en-HK" sz="3600" b="0" i="0" dirty="0">
                <a:solidFill>
                  <a:srgbClr val="202124"/>
                </a:solidFill>
                <a:effectLst/>
                <a:latin typeface="arial" panose="020B0604020202020204" pitchFamily="34" charset="0"/>
              </a:rPr>
              <a:t/>
            </a:r>
            <a:br>
              <a:rPr lang="en-HK" sz="3600" b="0" i="0" dirty="0">
                <a:solidFill>
                  <a:srgbClr val="202124"/>
                </a:solidFill>
                <a:effectLst/>
                <a:latin typeface="arial" panose="020B0604020202020204" pitchFamily="34" charset="0"/>
              </a:rPr>
            </a:br>
            <a:r>
              <a:rPr lang="en-HK" sz="3200" dirty="0">
                <a:latin typeface="Arial" panose="020B0604020202020204" pitchFamily="34" charset="0"/>
                <a:cs typeface="Arial" panose="020B0604020202020204" pitchFamily="34" charset="0"/>
              </a:rPr>
              <a:t>It is the adaptation of a product or service to meet the needs of a particular place.  A localisation strategy is a market approach a company takes to address purchasing habits, customer behaviours and overall cultural preferences.</a:t>
            </a:r>
            <a:br>
              <a:rPr lang="en-HK"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投影片編號版面配置區 2"/>
          <p:cNvSpPr>
            <a:spLocks noGrp="1"/>
          </p:cNvSpPr>
          <p:nvPr>
            <p:ph type="sldNum" sz="quarter" idx="12"/>
          </p:nvPr>
        </p:nvSpPr>
        <p:spPr/>
        <p:txBody>
          <a:bodyPr/>
          <a:lstStyle/>
          <a:p>
            <a:fld id="{F439C278-6606-6543-BEBF-0ECA03C13EDA}" type="slidenum">
              <a:rPr lang="en-US" smtClean="0"/>
              <a:t>6</a:t>
            </a:fld>
            <a:endParaRPr lang="en-US"/>
          </a:p>
        </p:txBody>
      </p:sp>
    </p:spTree>
    <p:extLst>
      <p:ext uri="{BB962C8B-B14F-4D97-AF65-F5344CB8AC3E}">
        <p14:creationId xmlns:p14="http://schemas.microsoft.com/office/powerpoint/2010/main" val="2394431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12C46-200A-4DEB-A05E-3ED6C68C23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holding a globe">
            <a:extLst>
              <a:ext uri="{FF2B5EF4-FFF2-40B4-BE49-F238E27FC236}">
                <a16:creationId xmlns:a16="http://schemas.microsoft.com/office/drawing/2014/main" id="{15702C2A-0FE4-B02A-2D2E-8ED93D0138F2}"/>
              </a:ext>
            </a:extLst>
          </p:cNvPr>
          <p:cNvPicPr>
            <a:picLocks noChangeAspect="1"/>
          </p:cNvPicPr>
          <p:nvPr/>
        </p:nvPicPr>
        <p:blipFill rotWithShape="1">
          <a:blip r:embed="rId3"/>
          <a:srcRect l="8477" r="7629"/>
          <a:stretch/>
        </p:blipFill>
        <p:spPr>
          <a:xfrm>
            <a:off x="1" y="10"/>
            <a:ext cx="9669642" cy="6857990"/>
          </a:xfrm>
          <a:prstGeom prst="rect">
            <a:avLst/>
          </a:prstGeom>
        </p:spPr>
      </p:pic>
      <p:sp>
        <p:nvSpPr>
          <p:cNvPr id="12" name="Rectangle 11">
            <a:extLst>
              <a:ext uri="{FF2B5EF4-FFF2-40B4-BE49-F238E27FC236}">
                <a16:creationId xmlns:a16="http://schemas.microsoft.com/office/drawing/2014/main" id="{D1EA859B-E555-4109-94F3-6700E046E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642F5F7-BA95-178E-12B7-AAA3B68820B3}"/>
              </a:ext>
            </a:extLst>
          </p:cNvPr>
          <p:cNvSpPr>
            <a:spLocks noGrp="1"/>
          </p:cNvSpPr>
          <p:nvPr>
            <p:ph type="title"/>
          </p:nvPr>
        </p:nvSpPr>
        <p:spPr>
          <a:xfrm>
            <a:off x="7531610" y="365125"/>
            <a:ext cx="3822189" cy="1899912"/>
          </a:xfrm>
        </p:spPr>
        <p:txBody>
          <a:bodyPr vert="horz" lIns="91440" tIns="45720" rIns="91440" bIns="45720" rtlCol="0">
            <a:normAutofit/>
          </a:bodyPr>
          <a:lstStyle/>
          <a:p>
            <a:r>
              <a:rPr lang="en-US" sz="4000"/>
              <a:t>Localisation is the New Globalisation</a:t>
            </a:r>
          </a:p>
        </p:txBody>
      </p:sp>
      <p:sp>
        <p:nvSpPr>
          <p:cNvPr id="4" name="Content Placeholder 3">
            <a:extLst>
              <a:ext uri="{FF2B5EF4-FFF2-40B4-BE49-F238E27FC236}">
                <a16:creationId xmlns:a16="http://schemas.microsoft.com/office/drawing/2014/main" id="{233614F9-20BE-F665-39D5-6052DD5A7EE6}"/>
              </a:ext>
            </a:extLst>
          </p:cNvPr>
          <p:cNvSpPr>
            <a:spLocks noGrp="1"/>
          </p:cNvSpPr>
          <p:nvPr>
            <p:ph idx="1"/>
          </p:nvPr>
        </p:nvSpPr>
        <p:spPr>
          <a:xfrm>
            <a:off x="7531610" y="2434201"/>
            <a:ext cx="3822189" cy="3742762"/>
          </a:xfrm>
        </p:spPr>
        <p:txBody>
          <a:bodyPr>
            <a:normAutofit/>
          </a:bodyPr>
          <a:lstStyle/>
          <a:p>
            <a:r>
              <a:rPr lang="en-US" sz="2000" dirty="0"/>
              <a:t>More precisely hitting the needs of the target market and make a deeper connection with customers</a:t>
            </a:r>
          </a:p>
          <a:p>
            <a:r>
              <a:rPr lang="en-US" sz="2000" dirty="0"/>
              <a:t>New generation customers need </a:t>
            </a:r>
            <a:r>
              <a:rPr lang="en-US" sz="2000" dirty="0" err="1"/>
              <a:t>personalised</a:t>
            </a:r>
            <a:r>
              <a:rPr lang="en-US" sz="2000" dirty="0"/>
              <a:t> products and services to address the global trend of “Individualism”</a:t>
            </a:r>
          </a:p>
          <a:p>
            <a:r>
              <a:rPr lang="en-US" sz="2000" dirty="0"/>
              <a:t>Many fashion brands have adopted </a:t>
            </a:r>
            <a:r>
              <a:rPr lang="en-US" sz="2000" dirty="0" err="1"/>
              <a:t>personalised</a:t>
            </a:r>
            <a:r>
              <a:rPr lang="en-US" sz="2000" dirty="0"/>
              <a:t> strategies in their business</a:t>
            </a:r>
          </a:p>
        </p:txBody>
      </p:sp>
      <p:sp>
        <p:nvSpPr>
          <p:cNvPr id="3" name="投影片編號版面配置區 2"/>
          <p:cNvSpPr>
            <a:spLocks noGrp="1"/>
          </p:cNvSpPr>
          <p:nvPr>
            <p:ph type="sldNum" sz="quarter" idx="12"/>
          </p:nvPr>
        </p:nvSpPr>
        <p:spPr/>
        <p:txBody>
          <a:bodyPr/>
          <a:lstStyle/>
          <a:p>
            <a:fld id="{F439C278-6606-6543-BEBF-0ECA03C13EDA}" type="slidenum">
              <a:rPr lang="en-US" smtClean="0"/>
              <a:t>7</a:t>
            </a:fld>
            <a:endParaRPr lang="en-US"/>
          </a:p>
        </p:txBody>
      </p:sp>
    </p:spTree>
    <p:extLst>
      <p:ext uri="{BB962C8B-B14F-4D97-AF65-F5344CB8AC3E}">
        <p14:creationId xmlns:p14="http://schemas.microsoft.com/office/powerpoint/2010/main" val="1997306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42717ba-50ed-468f-93dc-e4362b88786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408334433E7034A9CC9A355465A71CA" ma:contentTypeVersion="16" ma:contentTypeDescription="Create a new document." ma:contentTypeScope="" ma:versionID="18a703978099cf0faf3d32b5898d6f80">
  <xsd:schema xmlns:xsd="http://www.w3.org/2001/XMLSchema" xmlns:xs="http://www.w3.org/2001/XMLSchema" xmlns:p="http://schemas.microsoft.com/office/2006/metadata/properties" xmlns:ns3="d42717ba-50ed-468f-93dc-e4362b887862" xmlns:ns4="52152eb0-db6c-4db9-b22e-091c35862b51" targetNamespace="http://schemas.microsoft.com/office/2006/metadata/properties" ma:root="true" ma:fieldsID="5224a9d305de9f89ce098a44fc473a67" ns3:_="" ns4:_="">
    <xsd:import namespace="d42717ba-50ed-468f-93dc-e4362b887862"/>
    <xsd:import namespace="52152eb0-db6c-4db9-b22e-091c35862b5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_activity" minOccurs="0"/>
                <xsd:element ref="ns3:MediaServiceLocatio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2717ba-50ed-468f-93dc-e4362b8878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152eb0-db6c-4db9-b22e-091c35862b5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A3ACD8-D3D2-4A14-AFD5-21F58C05BA1D}">
  <ds:schemaRefs>
    <ds:schemaRef ds:uri="http://schemas.microsoft.com/office/2006/metadata/properties"/>
    <ds:schemaRef ds:uri="http://purl.org/dc/elements/1.1/"/>
    <ds:schemaRef ds:uri="d42717ba-50ed-468f-93dc-e4362b887862"/>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52152eb0-db6c-4db9-b22e-091c35862b51"/>
    <ds:schemaRef ds:uri="http://www.w3.org/XML/1998/namespace"/>
    <ds:schemaRef ds:uri="http://purl.org/dc/dcmitype/"/>
  </ds:schemaRefs>
</ds:datastoreItem>
</file>

<file path=customXml/itemProps2.xml><?xml version="1.0" encoding="utf-8"?>
<ds:datastoreItem xmlns:ds="http://schemas.openxmlformats.org/officeDocument/2006/customXml" ds:itemID="{BF90355C-6F5C-4881-8610-F3FD2D0EC0EF}">
  <ds:schemaRefs>
    <ds:schemaRef ds:uri="http://schemas.microsoft.com/sharepoint/v3/contenttype/forms"/>
  </ds:schemaRefs>
</ds:datastoreItem>
</file>

<file path=customXml/itemProps3.xml><?xml version="1.0" encoding="utf-8"?>
<ds:datastoreItem xmlns:ds="http://schemas.openxmlformats.org/officeDocument/2006/customXml" ds:itemID="{6A58898E-1503-4DBC-AFBC-918AA44AAF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2717ba-50ed-468f-93dc-e4362b887862"/>
    <ds:schemaRef ds:uri="52152eb0-db6c-4db9-b22e-091c35862b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3685</TotalTime>
  <Words>472</Words>
  <Application>Microsoft Office PowerPoint</Application>
  <PresentationFormat>寬螢幕</PresentationFormat>
  <Paragraphs>34</Paragraphs>
  <Slides>7</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7</vt:i4>
      </vt:variant>
    </vt:vector>
  </HeadingPairs>
  <TitlesOfParts>
    <vt:vector size="13" baseType="lpstr">
      <vt:lpstr>新細明體</vt:lpstr>
      <vt:lpstr>Arial</vt:lpstr>
      <vt:lpstr>Arial</vt:lpstr>
      <vt:lpstr>Calibri</vt:lpstr>
      <vt:lpstr>Calibri Light</vt:lpstr>
      <vt:lpstr>Office Theme</vt:lpstr>
      <vt:lpstr>Contemporary Factors Influencing the Development and Position of Hong Kong Textiles, Clothing and Allied Industries</vt:lpstr>
      <vt:lpstr>Hong Kong’s unreplaceable role</vt:lpstr>
      <vt:lpstr>Hong Kong a Hub of International Fashion Brands and all related operational business along the supply chain</vt:lpstr>
      <vt:lpstr>Globalisation and Localisation</vt:lpstr>
      <vt:lpstr>What is Globalisation?  It is the process by which businesses or organisations develop international influence or start operating on an international scale.  Ideas, knowledge, information, goods and services are spread around the world.</vt:lpstr>
      <vt:lpstr>What is Localisation?  It is the adaptation of a product or service to meet the needs of a particular place.  A localisation strategy is a market approach a company takes to address purchasing habits, customer behaviours and overall cultural preferences. </vt:lpstr>
      <vt:lpstr>Localisation is the New Globalisation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Apparel Manufacturing Trends</dc:title>
  <dc:creator>Candace Leung</dc:creator>
  <cp:lastModifiedBy>POON, Suk-mei Cindy</cp:lastModifiedBy>
  <cp:revision>207</cp:revision>
  <dcterms:created xsi:type="dcterms:W3CDTF">2023-08-24T18:04:03Z</dcterms:created>
  <dcterms:modified xsi:type="dcterms:W3CDTF">2024-01-23T03:27:15Z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0x0101001408334433E7034A9CC9A355465A71CA</vt:lpwstr>
  </property>
</Properties>
</file>