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4"/>
  </p:sldMasterIdLst>
  <p:notesMasterIdLst>
    <p:notesMasterId r:id="rId20"/>
  </p:notesMasterIdLst>
  <p:sldIdLst>
    <p:sldId id="1938" r:id="rId5"/>
    <p:sldId id="1939" r:id="rId6"/>
    <p:sldId id="1947" r:id="rId7"/>
    <p:sldId id="1942" r:id="rId8"/>
    <p:sldId id="1943" r:id="rId9"/>
    <p:sldId id="1944" r:id="rId10"/>
    <p:sldId id="1946" r:id="rId11"/>
    <p:sldId id="1945" r:id="rId12"/>
    <p:sldId id="1940" r:id="rId13"/>
    <p:sldId id="262" r:id="rId14"/>
    <p:sldId id="268" r:id="rId15"/>
    <p:sldId id="1948" r:id="rId16"/>
    <p:sldId id="1949" r:id="rId17"/>
    <p:sldId id="1950" r:id="rId18"/>
    <p:sldId id="195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D59164"/>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718"/>
  </p:normalViewPr>
  <p:slideViewPr>
    <p:cSldViewPr snapToGrid="0">
      <p:cViewPr varScale="1">
        <p:scale>
          <a:sx n="72" d="100"/>
          <a:sy n="72" d="100"/>
        </p:scale>
        <p:origin x="72" y="71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lis Wan" userId="59ef32cd-986f-4e47-906c-e02b3eee06b8" providerId="ADAL" clId="{ED069E67-5C3F-44B6-B97C-A71F40958579}"/>
    <pc:docChg chg="delSld">
      <pc:chgData name="Kalis Wan" userId="59ef32cd-986f-4e47-906c-e02b3eee06b8" providerId="ADAL" clId="{ED069E67-5C3F-44B6-B97C-A71F40958579}" dt="2023-10-04T05:05:36.806" v="21" actId="2696"/>
      <pc:docMkLst>
        <pc:docMk/>
      </pc:docMkLst>
      <pc:sldChg chg="del">
        <pc:chgData name="Kalis Wan" userId="59ef32cd-986f-4e47-906c-e02b3eee06b8" providerId="ADAL" clId="{ED069E67-5C3F-44B6-B97C-A71F40958579}" dt="2023-10-04T05:05:36.412" v="1" actId="2696"/>
        <pc:sldMkLst>
          <pc:docMk/>
          <pc:sldMk cId="3186720518" sldId="256"/>
        </pc:sldMkLst>
      </pc:sldChg>
      <pc:sldChg chg="del">
        <pc:chgData name="Kalis Wan" userId="59ef32cd-986f-4e47-906c-e02b3eee06b8" providerId="ADAL" clId="{ED069E67-5C3F-44B6-B97C-A71F40958579}" dt="2023-10-04T05:05:36.443" v="12" actId="2696"/>
        <pc:sldMkLst>
          <pc:docMk/>
          <pc:sldMk cId="713594450" sldId="1836"/>
        </pc:sldMkLst>
      </pc:sldChg>
      <pc:sldChg chg="del">
        <pc:chgData name="Kalis Wan" userId="59ef32cd-986f-4e47-906c-e02b3eee06b8" providerId="ADAL" clId="{ED069E67-5C3F-44B6-B97C-A71F40958579}" dt="2023-10-04T05:05:36.442" v="11" actId="2696"/>
        <pc:sldMkLst>
          <pc:docMk/>
          <pc:sldMk cId="724493925" sldId="1868"/>
        </pc:sldMkLst>
      </pc:sldChg>
      <pc:sldChg chg="del">
        <pc:chgData name="Kalis Wan" userId="59ef32cd-986f-4e47-906c-e02b3eee06b8" providerId="ADAL" clId="{ED069E67-5C3F-44B6-B97C-A71F40958579}" dt="2023-10-04T05:05:36.425" v="3" actId="2696"/>
        <pc:sldMkLst>
          <pc:docMk/>
          <pc:sldMk cId="3375434126" sldId="1869"/>
        </pc:sldMkLst>
      </pc:sldChg>
      <pc:sldChg chg="del">
        <pc:chgData name="Kalis Wan" userId="59ef32cd-986f-4e47-906c-e02b3eee06b8" providerId="ADAL" clId="{ED069E67-5C3F-44B6-B97C-A71F40958579}" dt="2023-10-04T05:05:36.428" v="4" actId="2696"/>
        <pc:sldMkLst>
          <pc:docMk/>
          <pc:sldMk cId="1661511976" sldId="1872"/>
        </pc:sldMkLst>
      </pc:sldChg>
      <pc:sldChg chg="del">
        <pc:chgData name="Kalis Wan" userId="59ef32cd-986f-4e47-906c-e02b3eee06b8" providerId="ADAL" clId="{ED069E67-5C3F-44B6-B97C-A71F40958579}" dt="2023-10-04T05:05:36.435" v="8" actId="2696"/>
        <pc:sldMkLst>
          <pc:docMk/>
          <pc:sldMk cId="1853442358" sldId="1874"/>
        </pc:sldMkLst>
      </pc:sldChg>
      <pc:sldChg chg="del">
        <pc:chgData name="Kalis Wan" userId="59ef32cd-986f-4e47-906c-e02b3eee06b8" providerId="ADAL" clId="{ED069E67-5C3F-44B6-B97C-A71F40958579}" dt="2023-10-04T05:05:36.793" v="14" actId="2696"/>
        <pc:sldMkLst>
          <pc:docMk/>
          <pc:sldMk cId="3142764181" sldId="1875"/>
        </pc:sldMkLst>
      </pc:sldChg>
      <pc:sldChg chg="del">
        <pc:chgData name="Kalis Wan" userId="59ef32cd-986f-4e47-906c-e02b3eee06b8" providerId="ADAL" clId="{ED069E67-5C3F-44B6-B97C-A71F40958579}" dt="2023-10-04T05:05:36.433" v="7" actId="2696"/>
        <pc:sldMkLst>
          <pc:docMk/>
          <pc:sldMk cId="2929996322" sldId="1876"/>
        </pc:sldMkLst>
      </pc:sldChg>
      <pc:sldChg chg="del">
        <pc:chgData name="Kalis Wan" userId="59ef32cd-986f-4e47-906c-e02b3eee06b8" providerId="ADAL" clId="{ED069E67-5C3F-44B6-B97C-A71F40958579}" dt="2023-10-04T05:05:36.429" v="5" actId="2696"/>
        <pc:sldMkLst>
          <pc:docMk/>
          <pc:sldMk cId="668084606" sldId="1881"/>
        </pc:sldMkLst>
      </pc:sldChg>
      <pc:sldChg chg="del">
        <pc:chgData name="Kalis Wan" userId="59ef32cd-986f-4e47-906c-e02b3eee06b8" providerId="ADAL" clId="{ED069E67-5C3F-44B6-B97C-A71F40958579}" dt="2023-10-04T05:05:36.799" v="18" actId="2696"/>
        <pc:sldMkLst>
          <pc:docMk/>
          <pc:sldMk cId="1810077258" sldId="1882"/>
        </pc:sldMkLst>
      </pc:sldChg>
      <pc:sldChg chg="del">
        <pc:chgData name="Kalis Wan" userId="59ef32cd-986f-4e47-906c-e02b3eee06b8" providerId="ADAL" clId="{ED069E67-5C3F-44B6-B97C-A71F40958579}" dt="2023-10-04T05:05:36.431" v="6" actId="2696"/>
        <pc:sldMkLst>
          <pc:docMk/>
          <pc:sldMk cId="3379264731" sldId="1909"/>
        </pc:sldMkLst>
      </pc:sldChg>
      <pc:sldChg chg="del">
        <pc:chgData name="Kalis Wan" userId="59ef32cd-986f-4e47-906c-e02b3eee06b8" providerId="ADAL" clId="{ED069E67-5C3F-44B6-B97C-A71F40958579}" dt="2023-10-04T05:05:36.422" v="2" actId="2696"/>
        <pc:sldMkLst>
          <pc:docMk/>
          <pc:sldMk cId="2169360234" sldId="1915"/>
        </pc:sldMkLst>
      </pc:sldChg>
      <pc:sldChg chg="del">
        <pc:chgData name="Kalis Wan" userId="59ef32cd-986f-4e47-906c-e02b3eee06b8" providerId="ADAL" clId="{ED069E67-5C3F-44B6-B97C-A71F40958579}" dt="2023-10-04T05:05:36.410" v="0" actId="2696"/>
        <pc:sldMkLst>
          <pc:docMk/>
          <pc:sldMk cId="2304566669" sldId="1916"/>
        </pc:sldMkLst>
      </pc:sldChg>
      <pc:sldChg chg="del">
        <pc:chgData name="Kalis Wan" userId="59ef32cd-986f-4e47-906c-e02b3eee06b8" providerId="ADAL" clId="{ED069E67-5C3F-44B6-B97C-A71F40958579}" dt="2023-10-04T05:05:36.445" v="13" actId="2696"/>
        <pc:sldMkLst>
          <pc:docMk/>
          <pc:sldMk cId="1988795446" sldId="1917"/>
        </pc:sldMkLst>
      </pc:sldChg>
      <pc:sldChg chg="del">
        <pc:chgData name="Kalis Wan" userId="59ef32cd-986f-4e47-906c-e02b3eee06b8" providerId="ADAL" clId="{ED069E67-5C3F-44B6-B97C-A71F40958579}" dt="2023-10-04T05:05:36.794" v="15" actId="2696"/>
        <pc:sldMkLst>
          <pc:docMk/>
          <pc:sldMk cId="899788020" sldId="1925"/>
        </pc:sldMkLst>
      </pc:sldChg>
      <pc:sldChg chg="del">
        <pc:chgData name="Kalis Wan" userId="59ef32cd-986f-4e47-906c-e02b3eee06b8" providerId="ADAL" clId="{ED069E67-5C3F-44B6-B97C-A71F40958579}" dt="2023-10-04T05:05:36.796" v="16" actId="2696"/>
        <pc:sldMkLst>
          <pc:docMk/>
          <pc:sldMk cId="2929580334" sldId="1926"/>
        </pc:sldMkLst>
      </pc:sldChg>
      <pc:sldChg chg="del">
        <pc:chgData name="Kalis Wan" userId="59ef32cd-986f-4e47-906c-e02b3eee06b8" providerId="ADAL" clId="{ED069E67-5C3F-44B6-B97C-A71F40958579}" dt="2023-10-04T05:05:36.798" v="17" actId="2696"/>
        <pc:sldMkLst>
          <pc:docMk/>
          <pc:sldMk cId="2214134083" sldId="1927"/>
        </pc:sldMkLst>
      </pc:sldChg>
      <pc:sldChg chg="del">
        <pc:chgData name="Kalis Wan" userId="59ef32cd-986f-4e47-906c-e02b3eee06b8" providerId="ADAL" clId="{ED069E67-5C3F-44B6-B97C-A71F40958579}" dt="2023-10-04T05:05:36.437" v="9" actId="2696"/>
        <pc:sldMkLst>
          <pc:docMk/>
          <pc:sldMk cId="2110468265" sldId="1931"/>
        </pc:sldMkLst>
      </pc:sldChg>
      <pc:sldChg chg="del">
        <pc:chgData name="Kalis Wan" userId="59ef32cd-986f-4e47-906c-e02b3eee06b8" providerId="ADAL" clId="{ED069E67-5C3F-44B6-B97C-A71F40958579}" dt="2023-10-04T05:05:36.801" v="20" actId="2696"/>
        <pc:sldMkLst>
          <pc:docMk/>
          <pc:sldMk cId="1039864391" sldId="1934"/>
        </pc:sldMkLst>
      </pc:sldChg>
      <pc:sldChg chg="del">
        <pc:chgData name="Kalis Wan" userId="59ef32cd-986f-4e47-906c-e02b3eee06b8" providerId="ADAL" clId="{ED069E67-5C3F-44B6-B97C-A71F40958579}" dt="2023-10-04T05:05:36.806" v="21" actId="2696"/>
        <pc:sldMkLst>
          <pc:docMk/>
          <pc:sldMk cId="4025812294" sldId="1935"/>
        </pc:sldMkLst>
      </pc:sldChg>
      <pc:sldChg chg="del">
        <pc:chgData name="Kalis Wan" userId="59ef32cd-986f-4e47-906c-e02b3eee06b8" providerId="ADAL" clId="{ED069E67-5C3F-44B6-B97C-A71F40958579}" dt="2023-10-04T05:05:36.438" v="10" actId="2696"/>
        <pc:sldMkLst>
          <pc:docMk/>
          <pc:sldMk cId="3860193783" sldId="1936"/>
        </pc:sldMkLst>
      </pc:sldChg>
      <pc:sldChg chg="del">
        <pc:chgData name="Kalis Wan" userId="59ef32cd-986f-4e47-906c-e02b3eee06b8" providerId="ADAL" clId="{ED069E67-5C3F-44B6-B97C-A71F40958579}" dt="2023-10-04T05:05:36.799" v="19" actId="2696"/>
        <pc:sldMkLst>
          <pc:docMk/>
          <pc:sldMk cId="3312490664" sldId="193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9192AE-C5F8-487B-82A4-79BEDF88E2DB}"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HK"/>
        </a:p>
      </dgm:t>
    </dgm:pt>
    <dgm:pt modelId="{CF3076AE-05F2-41AB-B956-543F30AF75B5}">
      <dgm:prSet phldrT="[Text]" custT="1"/>
      <dgm:spPr/>
      <dgm:t>
        <a:bodyPr/>
        <a:lstStyle/>
        <a:p>
          <a:r>
            <a:rPr lang="en-US" sz="2000" b="1" dirty="0">
              <a:solidFill>
                <a:srgbClr val="FF0000"/>
              </a:solidFill>
            </a:rPr>
            <a:t>Social Media Storefront</a:t>
          </a:r>
        </a:p>
        <a:p>
          <a:r>
            <a:rPr lang="en-US" sz="2000" dirty="0"/>
            <a:t>-Facebook Business Page</a:t>
          </a:r>
        </a:p>
        <a:p>
          <a:r>
            <a:rPr lang="en-US" sz="2000" dirty="0"/>
            <a:t>- Instagram for Business</a:t>
          </a:r>
        </a:p>
        <a:p>
          <a:r>
            <a:rPr lang="en-US" sz="2000" dirty="0"/>
            <a:t>- </a:t>
          </a:r>
          <a:r>
            <a:rPr lang="en-US" sz="2000" dirty="0" err="1"/>
            <a:t>Carousell</a:t>
          </a:r>
          <a:endParaRPr lang="en-US" sz="2000" dirty="0"/>
        </a:p>
        <a:p>
          <a:endParaRPr lang="en-US" sz="1100" dirty="0"/>
        </a:p>
      </dgm:t>
    </dgm:pt>
    <dgm:pt modelId="{042C76B3-0025-4913-A944-CC94BEB46F73}" type="parTrans" cxnId="{6EE20BFD-D1F4-4809-AEEC-E512D0954B54}">
      <dgm:prSet/>
      <dgm:spPr/>
      <dgm:t>
        <a:bodyPr/>
        <a:lstStyle/>
        <a:p>
          <a:endParaRPr lang="en-HK"/>
        </a:p>
      </dgm:t>
    </dgm:pt>
    <dgm:pt modelId="{56C7FA03-8DD8-4CC8-A77B-E460F3F9084D}" type="sibTrans" cxnId="{6EE20BFD-D1F4-4809-AEEC-E512D0954B54}">
      <dgm:prSet/>
      <dgm:spPr/>
      <dgm:t>
        <a:bodyPr/>
        <a:lstStyle/>
        <a:p>
          <a:endParaRPr lang="en-HK"/>
        </a:p>
      </dgm:t>
    </dgm:pt>
    <dgm:pt modelId="{AC226FDA-3337-423A-BD93-0278AFCAC0E7}">
      <dgm:prSet phldrT="[Text]" custT="1"/>
      <dgm:spPr/>
      <dgm:t>
        <a:bodyPr/>
        <a:lstStyle/>
        <a:p>
          <a:r>
            <a:rPr lang="en-US" sz="2000" b="1" dirty="0">
              <a:solidFill>
                <a:srgbClr val="FF0000"/>
              </a:solidFill>
            </a:rPr>
            <a:t>Marketplace</a:t>
          </a:r>
        </a:p>
        <a:p>
          <a:r>
            <a:rPr lang="en-US" sz="2400" dirty="0"/>
            <a:t>- Amazon</a:t>
          </a:r>
        </a:p>
        <a:p>
          <a:r>
            <a:rPr lang="en-US" sz="2400" dirty="0"/>
            <a:t>- </a:t>
          </a:r>
          <a:r>
            <a:rPr lang="en-US" sz="2400" dirty="0" err="1"/>
            <a:t>HKTVMall</a:t>
          </a:r>
          <a:endParaRPr lang="en-US" sz="2400" dirty="0"/>
        </a:p>
        <a:p>
          <a:r>
            <a:rPr lang="en-US" sz="2400" dirty="0"/>
            <a:t>- Zalora</a:t>
          </a:r>
          <a:endParaRPr lang="en-HK" sz="2400" dirty="0"/>
        </a:p>
      </dgm:t>
    </dgm:pt>
    <dgm:pt modelId="{241EDDAD-66BD-417B-9E16-2FCDCD7B51EC}" type="parTrans" cxnId="{8D07BDFB-BDDA-422C-AF4E-3A943C0A00CD}">
      <dgm:prSet/>
      <dgm:spPr/>
      <dgm:t>
        <a:bodyPr/>
        <a:lstStyle/>
        <a:p>
          <a:endParaRPr lang="en-HK"/>
        </a:p>
      </dgm:t>
    </dgm:pt>
    <dgm:pt modelId="{8EB05F98-0AFC-43FC-A8AE-9BA352D10AC2}" type="sibTrans" cxnId="{8D07BDFB-BDDA-422C-AF4E-3A943C0A00CD}">
      <dgm:prSet/>
      <dgm:spPr/>
      <dgm:t>
        <a:bodyPr/>
        <a:lstStyle/>
        <a:p>
          <a:endParaRPr lang="en-HK"/>
        </a:p>
      </dgm:t>
    </dgm:pt>
    <dgm:pt modelId="{39B19E2D-E0C9-427C-A4EC-D571C1481F8B}">
      <dgm:prSet phldrT="[Text]"/>
      <dgm:spPr/>
      <dgm:t>
        <a:bodyPr/>
        <a:lstStyle/>
        <a:p>
          <a:r>
            <a:rPr lang="en-US" b="1" dirty="0">
              <a:solidFill>
                <a:srgbClr val="FF0000"/>
              </a:solidFill>
            </a:rPr>
            <a:t>E-Commerce Platform</a:t>
          </a:r>
        </a:p>
        <a:p>
          <a:r>
            <a:rPr lang="en-US" dirty="0"/>
            <a:t>- Shopify</a:t>
          </a:r>
        </a:p>
        <a:p>
          <a:r>
            <a:rPr lang="en-US" dirty="0"/>
            <a:t>-</a:t>
          </a:r>
          <a:r>
            <a:rPr lang="en-US" dirty="0" err="1"/>
            <a:t>Shopline</a:t>
          </a:r>
          <a:endParaRPr lang="en-US" dirty="0"/>
        </a:p>
        <a:p>
          <a:r>
            <a:rPr lang="en-US" dirty="0"/>
            <a:t>-</a:t>
          </a:r>
          <a:r>
            <a:rPr lang="en-US" dirty="0" err="1"/>
            <a:t>Boutir</a:t>
          </a:r>
          <a:endParaRPr lang="en-US" dirty="0"/>
        </a:p>
        <a:p>
          <a:endParaRPr lang="en-HK" dirty="0"/>
        </a:p>
      </dgm:t>
    </dgm:pt>
    <dgm:pt modelId="{9512C033-4AE6-47AF-8893-3CE0141C68AA}" type="parTrans" cxnId="{F84233C1-244C-45C9-BD1D-67EBC93D43BF}">
      <dgm:prSet/>
      <dgm:spPr/>
      <dgm:t>
        <a:bodyPr/>
        <a:lstStyle/>
        <a:p>
          <a:endParaRPr lang="en-HK"/>
        </a:p>
      </dgm:t>
    </dgm:pt>
    <dgm:pt modelId="{4F676417-EC79-499C-90F3-A8CA1C144964}" type="sibTrans" cxnId="{F84233C1-244C-45C9-BD1D-67EBC93D43BF}">
      <dgm:prSet/>
      <dgm:spPr/>
      <dgm:t>
        <a:bodyPr/>
        <a:lstStyle/>
        <a:p>
          <a:endParaRPr lang="en-HK"/>
        </a:p>
      </dgm:t>
    </dgm:pt>
    <dgm:pt modelId="{3D03D18C-41CF-4168-8D1D-5DA8EFFF4013}">
      <dgm:prSet phldrT="[Text]"/>
      <dgm:spPr/>
      <dgm:t>
        <a:bodyPr/>
        <a:lstStyle/>
        <a:p>
          <a:r>
            <a:rPr lang="en-US" b="1" dirty="0">
              <a:solidFill>
                <a:srgbClr val="FF0000"/>
              </a:solidFill>
            </a:rPr>
            <a:t>Build Own Website</a:t>
          </a:r>
          <a:endParaRPr lang="en-HK" b="1" dirty="0">
            <a:solidFill>
              <a:srgbClr val="FF0000"/>
            </a:solidFill>
          </a:endParaRPr>
        </a:p>
      </dgm:t>
    </dgm:pt>
    <dgm:pt modelId="{7F4AED41-1FAB-42E5-A76A-7A6257DD3EFB}" type="parTrans" cxnId="{F5345ECA-0AB0-4680-ABEF-44B37EE7E1D9}">
      <dgm:prSet/>
      <dgm:spPr/>
      <dgm:t>
        <a:bodyPr/>
        <a:lstStyle/>
        <a:p>
          <a:endParaRPr lang="en-HK"/>
        </a:p>
      </dgm:t>
    </dgm:pt>
    <dgm:pt modelId="{743E70C0-475E-4863-86F7-FF2F6B75A472}" type="sibTrans" cxnId="{F5345ECA-0AB0-4680-ABEF-44B37EE7E1D9}">
      <dgm:prSet/>
      <dgm:spPr/>
      <dgm:t>
        <a:bodyPr/>
        <a:lstStyle/>
        <a:p>
          <a:endParaRPr lang="en-HK"/>
        </a:p>
      </dgm:t>
    </dgm:pt>
    <dgm:pt modelId="{0520D4C5-276C-490D-9092-7CF37AC2AACB}" type="pres">
      <dgm:prSet presAssocID="{A89192AE-C5F8-487B-82A4-79BEDF88E2DB}" presName="Name0" presStyleCnt="0">
        <dgm:presLayoutVars>
          <dgm:dir/>
          <dgm:resizeHandles val="exact"/>
        </dgm:presLayoutVars>
      </dgm:prSet>
      <dgm:spPr/>
      <dgm:t>
        <a:bodyPr/>
        <a:lstStyle/>
        <a:p>
          <a:endParaRPr lang="zh-TW" altLang="en-US"/>
        </a:p>
      </dgm:t>
    </dgm:pt>
    <dgm:pt modelId="{B97D0624-9E76-4452-9140-737A11C2B7FF}" type="pres">
      <dgm:prSet presAssocID="{CF3076AE-05F2-41AB-B956-543F30AF75B5}" presName="Name5" presStyleLbl="vennNode1" presStyleIdx="0" presStyleCnt="4" custScaleX="132921" custScaleY="162340">
        <dgm:presLayoutVars>
          <dgm:bulletEnabled val="1"/>
        </dgm:presLayoutVars>
      </dgm:prSet>
      <dgm:spPr/>
      <dgm:t>
        <a:bodyPr/>
        <a:lstStyle/>
        <a:p>
          <a:endParaRPr lang="zh-TW" altLang="en-US"/>
        </a:p>
      </dgm:t>
    </dgm:pt>
    <dgm:pt modelId="{948C4105-4890-446E-96B3-C92871B0C55C}" type="pres">
      <dgm:prSet presAssocID="{56C7FA03-8DD8-4CC8-A77B-E460F3F9084D}" presName="space" presStyleCnt="0"/>
      <dgm:spPr/>
    </dgm:pt>
    <dgm:pt modelId="{04D5A331-3049-4B03-8F76-C02F602049A1}" type="pres">
      <dgm:prSet presAssocID="{AC226FDA-3337-423A-BD93-0278AFCAC0E7}" presName="Name5" presStyleLbl="vennNode1" presStyleIdx="1" presStyleCnt="4" custScaleX="139301" custScaleY="159730">
        <dgm:presLayoutVars>
          <dgm:bulletEnabled val="1"/>
        </dgm:presLayoutVars>
      </dgm:prSet>
      <dgm:spPr/>
      <dgm:t>
        <a:bodyPr/>
        <a:lstStyle/>
        <a:p>
          <a:endParaRPr lang="zh-TW" altLang="en-US"/>
        </a:p>
      </dgm:t>
    </dgm:pt>
    <dgm:pt modelId="{D394C4FA-2B79-4FD5-87C1-A27880D8F56F}" type="pres">
      <dgm:prSet presAssocID="{8EB05F98-0AFC-43FC-A8AE-9BA352D10AC2}" presName="space" presStyleCnt="0"/>
      <dgm:spPr/>
    </dgm:pt>
    <dgm:pt modelId="{0916B178-E5D1-47A2-B5D9-06E90A1506D3}" type="pres">
      <dgm:prSet presAssocID="{39B19E2D-E0C9-427C-A4EC-D571C1481F8B}" presName="Name5" presStyleLbl="vennNode1" presStyleIdx="2" presStyleCnt="4" custScaleX="137712" custScaleY="165122">
        <dgm:presLayoutVars>
          <dgm:bulletEnabled val="1"/>
        </dgm:presLayoutVars>
      </dgm:prSet>
      <dgm:spPr/>
      <dgm:t>
        <a:bodyPr/>
        <a:lstStyle/>
        <a:p>
          <a:endParaRPr lang="zh-TW" altLang="en-US"/>
        </a:p>
      </dgm:t>
    </dgm:pt>
    <dgm:pt modelId="{42FEA9D7-A9EB-422C-9FC8-6CC6532A631F}" type="pres">
      <dgm:prSet presAssocID="{4F676417-EC79-499C-90F3-A8CA1C144964}" presName="space" presStyleCnt="0"/>
      <dgm:spPr/>
    </dgm:pt>
    <dgm:pt modelId="{0004192D-FB77-4562-A55C-E6642DA7D4F0}" type="pres">
      <dgm:prSet presAssocID="{3D03D18C-41CF-4168-8D1D-5DA8EFFF4013}" presName="Name5" presStyleLbl="vennNode1" presStyleIdx="3" presStyleCnt="4" custScaleX="130758" custScaleY="162584">
        <dgm:presLayoutVars>
          <dgm:bulletEnabled val="1"/>
        </dgm:presLayoutVars>
      </dgm:prSet>
      <dgm:spPr/>
      <dgm:t>
        <a:bodyPr/>
        <a:lstStyle/>
        <a:p>
          <a:endParaRPr lang="zh-TW" altLang="en-US"/>
        </a:p>
      </dgm:t>
    </dgm:pt>
  </dgm:ptLst>
  <dgm:cxnLst>
    <dgm:cxn modelId="{8D07BDFB-BDDA-422C-AF4E-3A943C0A00CD}" srcId="{A89192AE-C5F8-487B-82A4-79BEDF88E2DB}" destId="{AC226FDA-3337-423A-BD93-0278AFCAC0E7}" srcOrd="1" destOrd="0" parTransId="{241EDDAD-66BD-417B-9E16-2FCDCD7B51EC}" sibTransId="{8EB05F98-0AFC-43FC-A8AE-9BA352D10AC2}"/>
    <dgm:cxn modelId="{01CBF5CA-C243-4244-864A-A6BE6AAC29C3}" type="presOf" srcId="{39B19E2D-E0C9-427C-A4EC-D571C1481F8B}" destId="{0916B178-E5D1-47A2-B5D9-06E90A1506D3}" srcOrd="0" destOrd="0" presId="urn:microsoft.com/office/officeart/2005/8/layout/venn3"/>
    <dgm:cxn modelId="{B9E7BA17-473E-40A2-BBEC-6ED20CD1F4BC}" type="presOf" srcId="{AC226FDA-3337-423A-BD93-0278AFCAC0E7}" destId="{04D5A331-3049-4B03-8F76-C02F602049A1}" srcOrd="0" destOrd="0" presId="urn:microsoft.com/office/officeart/2005/8/layout/venn3"/>
    <dgm:cxn modelId="{6EE20BFD-D1F4-4809-AEEC-E512D0954B54}" srcId="{A89192AE-C5F8-487B-82A4-79BEDF88E2DB}" destId="{CF3076AE-05F2-41AB-B956-543F30AF75B5}" srcOrd="0" destOrd="0" parTransId="{042C76B3-0025-4913-A944-CC94BEB46F73}" sibTransId="{56C7FA03-8DD8-4CC8-A77B-E460F3F9084D}"/>
    <dgm:cxn modelId="{F5345ECA-0AB0-4680-ABEF-44B37EE7E1D9}" srcId="{A89192AE-C5F8-487B-82A4-79BEDF88E2DB}" destId="{3D03D18C-41CF-4168-8D1D-5DA8EFFF4013}" srcOrd="3" destOrd="0" parTransId="{7F4AED41-1FAB-42E5-A76A-7A6257DD3EFB}" sibTransId="{743E70C0-475E-4863-86F7-FF2F6B75A472}"/>
    <dgm:cxn modelId="{F84233C1-244C-45C9-BD1D-67EBC93D43BF}" srcId="{A89192AE-C5F8-487B-82A4-79BEDF88E2DB}" destId="{39B19E2D-E0C9-427C-A4EC-D571C1481F8B}" srcOrd="2" destOrd="0" parTransId="{9512C033-4AE6-47AF-8893-3CE0141C68AA}" sibTransId="{4F676417-EC79-499C-90F3-A8CA1C144964}"/>
    <dgm:cxn modelId="{B55410F3-1628-47E1-B51B-B9EB458EC98E}" type="presOf" srcId="{3D03D18C-41CF-4168-8D1D-5DA8EFFF4013}" destId="{0004192D-FB77-4562-A55C-E6642DA7D4F0}" srcOrd="0" destOrd="0" presId="urn:microsoft.com/office/officeart/2005/8/layout/venn3"/>
    <dgm:cxn modelId="{888E6456-C02C-4293-B103-B71E1408D668}" type="presOf" srcId="{CF3076AE-05F2-41AB-B956-543F30AF75B5}" destId="{B97D0624-9E76-4452-9140-737A11C2B7FF}" srcOrd="0" destOrd="0" presId="urn:microsoft.com/office/officeart/2005/8/layout/venn3"/>
    <dgm:cxn modelId="{3E25D144-AC01-4719-9C3C-DFBB5C9117AB}" type="presOf" srcId="{A89192AE-C5F8-487B-82A4-79BEDF88E2DB}" destId="{0520D4C5-276C-490D-9092-7CF37AC2AACB}" srcOrd="0" destOrd="0" presId="urn:microsoft.com/office/officeart/2005/8/layout/venn3"/>
    <dgm:cxn modelId="{98F21C37-4C40-4447-BF1A-0DDBD1EAE769}" type="presParOf" srcId="{0520D4C5-276C-490D-9092-7CF37AC2AACB}" destId="{B97D0624-9E76-4452-9140-737A11C2B7FF}" srcOrd="0" destOrd="0" presId="urn:microsoft.com/office/officeart/2005/8/layout/venn3"/>
    <dgm:cxn modelId="{E92E70A5-6DEF-4411-988B-22ED297685FC}" type="presParOf" srcId="{0520D4C5-276C-490D-9092-7CF37AC2AACB}" destId="{948C4105-4890-446E-96B3-C92871B0C55C}" srcOrd="1" destOrd="0" presId="urn:microsoft.com/office/officeart/2005/8/layout/venn3"/>
    <dgm:cxn modelId="{1178793A-B57A-4158-A987-26B2C8CC3DC4}" type="presParOf" srcId="{0520D4C5-276C-490D-9092-7CF37AC2AACB}" destId="{04D5A331-3049-4B03-8F76-C02F602049A1}" srcOrd="2" destOrd="0" presId="urn:microsoft.com/office/officeart/2005/8/layout/venn3"/>
    <dgm:cxn modelId="{01FCF9C7-2966-496F-86BC-EEB36ECAB601}" type="presParOf" srcId="{0520D4C5-276C-490D-9092-7CF37AC2AACB}" destId="{D394C4FA-2B79-4FD5-87C1-A27880D8F56F}" srcOrd="3" destOrd="0" presId="urn:microsoft.com/office/officeart/2005/8/layout/venn3"/>
    <dgm:cxn modelId="{F86A0909-2635-49E8-AA9D-F9859A9CC6CD}" type="presParOf" srcId="{0520D4C5-276C-490D-9092-7CF37AC2AACB}" destId="{0916B178-E5D1-47A2-B5D9-06E90A1506D3}" srcOrd="4" destOrd="0" presId="urn:microsoft.com/office/officeart/2005/8/layout/venn3"/>
    <dgm:cxn modelId="{15F6785D-077C-435D-8D5C-9ED35DDA2E18}" type="presParOf" srcId="{0520D4C5-276C-490D-9092-7CF37AC2AACB}" destId="{42FEA9D7-A9EB-422C-9FC8-6CC6532A631F}" srcOrd="5" destOrd="0" presId="urn:microsoft.com/office/officeart/2005/8/layout/venn3"/>
    <dgm:cxn modelId="{B0EA6D36-D266-4971-9FBD-108621480CA5}" type="presParOf" srcId="{0520D4C5-276C-490D-9092-7CF37AC2AACB}" destId="{0004192D-FB77-4562-A55C-E6642DA7D4F0}"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7D0624-9E76-4452-9140-737A11C2B7FF}">
      <dsp:nvSpPr>
        <dsp:cNvPr id="0" name=""/>
        <dsp:cNvSpPr/>
      </dsp:nvSpPr>
      <dsp:spPr>
        <a:xfrm>
          <a:off x="568" y="1301829"/>
          <a:ext cx="2552768" cy="311776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5692" tIns="25400" rIns="105692" bIns="25400" numCol="1" spcCol="1270" anchor="ctr" anchorCtr="0">
          <a:noAutofit/>
        </a:bodyPr>
        <a:lstStyle/>
        <a:p>
          <a:pPr lvl="0" algn="ctr" defTabSz="889000">
            <a:lnSpc>
              <a:spcPct val="90000"/>
            </a:lnSpc>
            <a:spcBef>
              <a:spcPct val="0"/>
            </a:spcBef>
            <a:spcAft>
              <a:spcPct val="35000"/>
            </a:spcAft>
          </a:pPr>
          <a:r>
            <a:rPr lang="en-US" sz="2000" b="1" kern="1200" dirty="0">
              <a:solidFill>
                <a:srgbClr val="FF0000"/>
              </a:solidFill>
            </a:rPr>
            <a:t>Social Media Storefront</a:t>
          </a:r>
        </a:p>
        <a:p>
          <a:pPr lvl="0" algn="ctr" defTabSz="889000">
            <a:lnSpc>
              <a:spcPct val="90000"/>
            </a:lnSpc>
            <a:spcBef>
              <a:spcPct val="0"/>
            </a:spcBef>
            <a:spcAft>
              <a:spcPct val="35000"/>
            </a:spcAft>
          </a:pPr>
          <a:r>
            <a:rPr lang="en-US" sz="2000" kern="1200" dirty="0"/>
            <a:t>-Facebook Business Page</a:t>
          </a:r>
        </a:p>
        <a:p>
          <a:pPr lvl="0" algn="ctr" defTabSz="889000">
            <a:lnSpc>
              <a:spcPct val="90000"/>
            </a:lnSpc>
            <a:spcBef>
              <a:spcPct val="0"/>
            </a:spcBef>
            <a:spcAft>
              <a:spcPct val="35000"/>
            </a:spcAft>
          </a:pPr>
          <a:r>
            <a:rPr lang="en-US" sz="2000" kern="1200" dirty="0"/>
            <a:t>- Instagram for Business</a:t>
          </a:r>
        </a:p>
        <a:p>
          <a:pPr lvl="0" algn="ctr" defTabSz="889000">
            <a:lnSpc>
              <a:spcPct val="90000"/>
            </a:lnSpc>
            <a:spcBef>
              <a:spcPct val="0"/>
            </a:spcBef>
            <a:spcAft>
              <a:spcPct val="35000"/>
            </a:spcAft>
          </a:pPr>
          <a:r>
            <a:rPr lang="en-US" sz="2000" kern="1200" dirty="0"/>
            <a:t>- </a:t>
          </a:r>
          <a:r>
            <a:rPr lang="en-US" sz="2000" kern="1200" dirty="0" err="1"/>
            <a:t>Carousell</a:t>
          </a:r>
          <a:endParaRPr lang="en-US" sz="2000" kern="1200" dirty="0"/>
        </a:p>
        <a:p>
          <a:pPr lvl="0" algn="ctr" defTabSz="889000">
            <a:lnSpc>
              <a:spcPct val="90000"/>
            </a:lnSpc>
            <a:spcBef>
              <a:spcPct val="0"/>
            </a:spcBef>
            <a:spcAft>
              <a:spcPct val="35000"/>
            </a:spcAft>
          </a:pPr>
          <a:endParaRPr lang="en-US" sz="1100" kern="1200" dirty="0"/>
        </a:p>
      </dsp:txBody>
      <dsp:txXfrm>
        <a:off x="374412" y="1758415"/>
        <a:ext cx="1805080" cy="2204592"/>
      </dsp:txXfrm>
    </dsp:sp>
    <dsp:sp modelId="{04D5A331-3049-4B03-8F76-C02F602049A1}">
      <dsp:nvSpPr>
        <dsp:cNvPr id="0" name=""/>
        <dsp:cNvSpPr/>
      </dsp:nvSpPr>
      <dsp:spPr>
        <a:xfrm>
          <a:off x="2169233" y="1326892"/>
          <a:ext cx="2675297" cy="306763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5692" tIns="25400" rIns="105692" bIns="25400" numCol="1" spcCol="1270" anchor="ctr" anchorCtr="0">
          <a:noAutofit/>
        </a:bodyPr>
        <a:lstStyle/>
        <a:p>
          <a:pPr lvl="0" algn="ctr" defTabSz="889000">
            <a:lnSpc>
              <a:spcPct val="90000"/>
            </a:lnSpc>
            <a:spcBef>
              <a:spcPct val="0"/>
            </a:spcBef>
            <a:spcAft>
              <a:spcPct val="35000"/>
            </a:spcAft>
          </a:pPr>
          <a:r>
            <a:rPr lang="en-US" sz="2000" b="1" kern="1200" dirty="0">
              <a:solidFill>
                <a:srgbClr val="FF0000"/>
              </a:solidFill>
            </a:rPr>
            <a:t>Marketplace</a:t>
          </a:r>
        </a:p>
        <a:p>
          <a:pPr lvl="0" algn="ctr" defTabSz="889000">
            <a:lnSpc>
              <a:spcPct val="90000"/>
            </a:lnSpc>
            <a:spcBef>
              <a:spcPct val="0"/>
            </a:spcBef>
            <a:spcAft>
              <a:spcPct val="35000"/>
            </a:spcAft>
          </a:pPr>
          <a:r>
            <a:rPr lang="en-US" sz="2400" kern="1200" dirty="0"/>
            <a:t>- Amazon</a:t>
          </a:r>
        </a:p>
        <a:p>
          <a:pPr lvl="0" algn="ctr" defTabSz="889000">
            <a:lnSpc>
              <a:spcPct val="90000"/>
            </a:lnSpc>
            <a:spcBef>
              <a:spcPct val="0"/>
            </a:spcBef>
            <a:spcAft>
              <a:spcPct val="35000"/>
            </a:spcAft>
          </a:pPr>
          <a:r>
            <a:rPr lang="en-US" sz="2400" kern="1200" dirty="0"/>
            <a:t>- </a:t>
          </a:r>
          <a:r>
            <a:rPr lang="en-US" sz="2400" kern="1200" dirty="0" err="1"/>
            <a:t>HKTVMall</a:t>
          </a:r>
          <a:endParaRPr lang="en-US" sz="2400" kern="1200" dirty="0"/>
        </a:p>
        <a:p>
          <a:pPr lvl="0" algn="ctr" defTabSz="889000">
            <a:lnSpc>
              <a:spcPct val="90000"/>
            </a:lnSpc>
            <a:spcBef>
              <a:spcPct val="0"/>
            </a:spcBef>
            <a:spcAft>
              <a:spcPct val="35000"/>
            </a:spcAft>
          </a:pPr>
          <a:r>
            <a:rPr lang="en-US" sz="2400" kern="1200" dirty="0"/>
            <a:t>- Zalora</a:t>
          </a:r>
          <a:endParaRPr lang="en-HK" sz="2400" kern="1200" dirty="0"/>
        </a:p>
      </dsp:txBody>
      <dsp:txXfrm>
        <a:off x="2561021" y="1776137"/>
        <a:ext cx="1891721" cy="2169149"/>
      </dsp:txXfrm>
    </dsp:sp>
    <dsp:sp modelId="{0916B178-E5D1-47A2-B5D9-06E90A1506D3}">
      <dsp:nvSpPr>
        <dsp:cNvPr id="0" name=""/>
        <dsp:cNvSpPr/>
      </dsp:nvSpPr>
      <dsp:spPr>
        <a:xfrm>
          <a:off x="4460427" y="1275115"/>
          <a:ext cx="2644780" cy="317119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5692" tIns="25400" rIns="105692" bIns="25400" numCol="1" spcCol="1270" anchor="ctr" anchorCtr="0">
          <a:noAutofit/>
        </a:bodyPr>
        <a:lstStyle/>
        <a:p>
          <a:pPr lvl="0" algn="ctr" defTabSz="889000">
            <a:lnSpc>
              <a:spcPct val="90000"/>
            </a:lnSpc>
            <a:spcBef>
              <a:spcPct val="0"/>
            </a:spcBef>
            <a:spcAft>
              <a:spcPct val="35000"/>
            </a:spcAft>
          </a:pPr>
          <a:r>
            <a:rPr lang="en-US" sz="2000" b="1" kern="1200" dirty="0">
              <a:solidFill>
                <a:srgbClr val="FF0000"/>
              </a:solidFill>
            </a:rPr>
            <a:t>E-Commerce Platform</a:t>
          </a:r>
        </a:p>
        <a:p>
          <a:pPr lvl="0" algn="ctr" defTabSz="889000">
            <a:lnSpc>
              <a:spcPct val="90000"/>
            </a:lnSpc>
            <a:spcBef>
              <a:spcPct val="0"/>
            </a:spcBef>
            <a:spcAft>
              <a:spcPct val="35000"/>
            </a:spcAft>
          </a:pPr>
          <a:r>
            <a:rPr lang="en-US" sz="2000" kern="1200" dirty="0"/>
            <a:t>- Shopify</a:t>
          </a:r>
        </a:p>
        <a:p>
          <a:pPr lvl="0" algn="ctr" defTabSz="889000">
            <a:lnSpc>
              <a:spcPct val="90000"/>
            </a:lnSpc>
            <a:spcBef>
              <a:spcPct val="0"/>
            </a:spcBef>
            <a:spcAft>
              <a:spcPct val="35000"/>
            </a:spcAft>
          </a:pPr>
          <a:r>
            <a:rPr lang="en-US" sz="2000" kern="1200" dirty="0"/>
            <a:t>-</a:t>
          </a:r>
          <a:r>
            <a:rPr lang="en-US" sz="2000" kern="1200" dirty="0" err="1"/>
            <a:t>Shopline</a:t>
          </a:r>
          <a:endParaRPr lang="en-US" sz="2000" kern="1200" dirty="0"/>
        </a:p>
        <a:p>
          <a:pPr lvl="0" algn="ctr" defTabSz="889000">
            <a:lnSpc>
              <a:spcPct val="90000"/>
            </a:lnSpc>
            <a:spcBef>
              <a:spcPct val="0"/>
            </a:spcBef>
            <a:spcAft>
              <a:spcPct val="35000"/>
            </a:spcAft>
          </a:pPr>
          <a:r>
            <a:rPr lang="en-US" sz="2000" kern="1200" dirty="0"/>
            <a:t>-</a:t>
          </a:r>
          <a:r>
            <a:rPr lang="en-US" sz="2000" kern="1200" dirty="0" err="1"/>
            <a:t>Boutir</a:t>
          </a:r>
          <a:endParaRPr lang="en-US" sz="2000" kern="1200" dirty="0"/>
        </a:p>
        <a:p>
          <a:pPr lvl="0" algn="ctr" defTabSz="889000">
            <a:lnSpc>
              <a:spcPct val="90000"/>
            </a:lnSpc>
            <a:spcBef>
              <a:spcPct val="0"/>
            </a:spcBef>
            <a:spcAft>
              <a:spcPct val="35000"/>
            </a:spcAft>
          </a:pPr>
          <a:endParaRPr lang="en-HK" sz="2000" kern="1200" dirty="0"/>
        </a:p>
      </dsp:txBody>
      <dsp:txXfrm>
        <a:off x="4847746" y="1739525"/>
        <a:ext cx="1870142" cy="2242373"/>
      </dsp:txXfrm>
    </dsp:sp>
    <dsp:sp modelId="{0004192D-FB77-4562-A55C-E6642DA7D4F0}">
      <dsp:nvSpPr>
        <dsp:cNvPr id="0" name=""/>
        <dsp:cNvSpPr/>
      </dsp:nvSpPr>
      <dsp:spPr>
        <a:xfrm>
          <a:off x="6721104" y="1299486"/>
          <a:ext cx="2511227" cy="312245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5692" tIns="25400" rIns="105692" bIns="25400" numCol="1" spcCol="1270" anchor="ctr" anchorCtr="0">
          <a:noAutofit/>
        </a:bodyPr>
        <a:lstStyle/>
        <a:p>
          <a:pPr lvl="0" algn="ctr" defTabSz="889000">
            <a:lnSpc>
              <a:spcPct val="90000"/>
            </a:lnSpc>
            <a:spcBef>
              <a:spcPct val="0"/>
            </a:spcBef>
            <a:spcAft>
              <a:spcPct val="35000"/>
            </a:spcAft>
          </a:pPr>
          <a:r>
            <a:rPr lang="en-US" sz="2000" b="1" kern="1200" dirty="0">
              <a:solidFill>
                <a:srgbClr val="FF0000"/>
              </a:solidFill>
            </a:rPr>
            <a:t>Build Own Website</a:t>
          </a:r>
          <a:endParaRPr lang="en-HK" sz="2000" b="1" kern="1200" dirty="0">
            <a:solidFill>
              <a:srgbClr val="FF0000"/>
            </a:solidFill>
          </a:endParaRPr>
        </a:p>
      </dsp:txBody>
      <dsp:txXfrm>
        <a:off x="7088865" y="1756758"/>
        <a:ext cx="1775705" cy="2207906"/>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B9E6FB-3BBB-4F23-BC6D-42F799395CE7}" type="datetimeFigureOut">
              <a:rPr lang="zh-TW" altLang="en-US" smtClean="0"/>
              <a:t>2024/1/23</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B3E337-959F-4FC2-8DD9-C7D492F96FBF}" type="slidenum">
              <a:rPr lang="zh-TW" altLang="en-US" smtClean="0"/>
              <a:t>‹#›</a:t>
            </a:fld>
            <a:endParaRPr lang="zh-TW" altLang="en-US"/>
          </a:p>
        </p:txBody>
      </p:sp>
    </p:spTree>
    <p:extLst>
      <p:ext uri="{BB962C8B-B14F-4D97-AF65-F5344CB8AC3E}">
        <p14:creationId xmlns:p14="http://schemas.microsoft.com/office/powerpoint/2010/main" val="2271128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Consignment Shops e.g. Sogo.  The store landlord rents out the space to different brands to run the business individually, but they will have central cashier control and the brands need to give an agreed rental and commission to the landlord.</a:t>
            </a:r>
          </a:p>
        </p:txBody>
      </p:sp>
      <p:sp>
        <p:nvSpPr>
          <p:cNvPr id="4" name="Slide Number Placeholder 3"/>
          <p:cNvSpPr>
            <a:spLocks noGrp="1"/>
          </p:cNvSpPr>
          <p:nvPr>
            <p:ph type="sldNum" sz="quarter" idx="5"/>
          </p:nvPr>
        </p:nvSpPr>
        <p:spPr/>
        <p:txBody>
          <a:bodyPr/>
          <a:lstStyle/>
          <a:p>
            <a:fld id="{2DB3E337-959F-4FC2-8DD9-C7D492F96FBF}" type="slidenum">
              <a:rPr lang="zh-TW" altLang="en-US" smtClean="0"/>
              <a:t>3</a:t>
            </a:fld>
            <a:endParaRPr lang="zh-TW" altLang="en-US"/>
          </a:p>
        </p:txBody>
      </p:sp>
    </p:spTree>
    <p:extLst>
      <p:ext uri="{BB962C8B-B14F-4D97-AF65-F5344CB8AC3E}">
        <p14:creationId xmlns:p14="http://schemas.microsoft.com/office/powerpoint/2010/main" val="3529078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B2B e.g. Alibaba</a:t>
            </a:r>
          </a:p>
          <a:p>
            <a:r>
              <a:rPr lang="en-US" dirty="0"/>
              <a:t>B2C e.g. Taobao, Zalora, </a:t>
            </a:r>
            <a:r>
              <a:rPr lang="en-US" dirty="0" err="1"/>
              <a:t>mydress</a:t>
            </a:r>
            <a:r>
              <a:rPr lang="en-US" dirty="0"/>
              <a:t>, HBX</a:t>
            </a:r>
          </a:p>
          <a:p>
            <a:r>
              <a:rPr lang="en-US" dirty="0"/>
              <a:t>C2B e.g. Upwork</a:t>
            </a:r>
          </a:p>
          <a:p>
            <a:r>
              <a:rPr lang="en-US" dirty="0"/>
              <a:t>C2C e.g. Carousell, </a:t>
            </a:r>
            <a:r>
              <a:rPr lang="en-US" dirty="0" err="1"/>
              <a:t>ebay</a:t>
            </a:r>
            <a:endParaRPr lang="en-US" dirty="0"/>
          </a:p>
          <a:p>
            <a:r>
              <a:rPr lang="en-US" dirty="0"/>
              <a:t>C2B e.g. </a:t>
            </a:r>
          </a:p>
        </p:txBody>
      </p:sp>
      <p:sp>
        <p:nvSpPr>
          <p:cNvPr id="4" name="Slide Number Placeholder 3"/>
          <p:cNvSpPr>
            <a:spLocks noGrp="1"/>
          </p:cNvSpPr>
          <p:nvPr>
            <p:ph type="sldNum" sz="quarter" idx="5"/>
          </p:nvPr>
        </p:nvSpPr>
        <p:spPr/>
        <p:txBody>
          <a:bodyPr/>
          <a:lstStyle/>
          <a:p>
            <a:fld id="{2DB3E337-959F-4FC2-8DD9-C7D492F96FBF}" type="slidenum">
              <a:rPr lang="zh-TW" altLang="en-US" smtClean="0"/>
              <a:t>10</a:t>
            </a:fld>
            <a:endParaRPr lang="zh-TW" altLang="en-US"/>
          </a:p>
        </p:txBody>
      </p:sp>
    </p:spTree>
    <p:extLst>
      <p:ext uri="{BB962C8B-B14F-4D97-AF65-F5344CB8AC3E}">
        <p14:creationId xmlns:p14="http://schemas.microsoft.com/office/powerpoint/2010/main" val="2388509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B052-A59B-4AE3-A89A-E7748630C15B}"/>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p>
        </p:txBody>
      </p:sp>
      <p:sp>
        <p:nvSpPr>
          <p:cNvPr id="3" name="Subtitle 2">
            <a:extLst>
              <a:ext uri="{FF2B5EF4-FFF2-40B4-BE49-F238E27FC236}">
                <a16:creationId xmlns:a16="http://schemas.microsoft.com/office/drawing/2014/main" id="{FBDA9EC4-FEA9-41D2-BE8D-F709F01D3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E155CF-52F5-4879-B7F3-D05812AC4A6D}"/>
              </a:ext>
            </a:extLst>
          </p:cNvPr>
          <p:cNvSpPr>
            <a:spLocks noGrp="1"/>
          </p:cNvSpPr>
          <p:nvPr>
            <p:ph type="dt" sz="half" idx="10"/>
          </p:nvPr>
        </p:nvSpPr>
        <p:spPr/>
        <p:txBody>
          <a:bodyPr/>
          <a:lstStyle/>
          <a:p>
            <a:fld id="{8E046923-2D3C-431E-BB4C-EEF6012F2ED3}" type="datetime1">
              <a:rPr lang="en-US" altLang="zh-TW" smtClean="0"/>
              <a:t>1/23/2024</a:t>
            </a:fld>
            <a:endParaRPr lang="en-US"/>
          </a:p>
        </p:txBody>
      </p:sp>
      <p:sp>
        <p:nvSpPr>
          <p:cNvPr id="5" name="Footer Placeholder 4">
            <a:extLst>
              <a:ext uri="{FF2B5EF4-FFF2-40B4-BE49-F238E27FC236}">
                <a16:creationId xmlns:a16="http://schemas.microsoft.com/office/drawing/2014/main" id="{80D053AC-61ED-4C2F-90BF-D4A9165451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156551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B47DD-81F8-4128-9E50-04A9F2D3DC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564D1-2B83-4C0F-ACBA-E91472C50A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FA1D7D-D2EC-4ADB-9C65-191DEC82DDF4}"/>
              </a:ext>
            </a:extLst>
          </p:cNvPr>
          <p:cNvSpPr>
            <a:spLocks noGrp="1"/>
          </p:cNvSpPr>
          <p:nvPr>
            <p:ph type="dt" sz="half" idx="10"/>
          </p:nvPr>
        </p:nvSpPr>
        <p:spPr/>
        <p:txBody>
          <a:bodyPr/>
          <a:lstStyle/>
          <a:p>
            <a:fld id="{E11DBFB7-7DA5-415A-9F3A-9B2C597FF0D3}" type="datetime1">
              <a:rPr lang="en-US" altLang="zh-TW" smtClean="0"/>
              <a:t>1/23/2024</a:t>
            </a:fld>
            <a:endParaRPr lang="en-US"/>
          </a:p>
        </p:txBody>
      </p:sp>
      <p:sp>
        <p:nvSpPr>
          <p:cNvPr id="5" name="Footer Placeholder 4">
            <a:extLst>
              <a:ext uri="{FF2B5EF4-FFF2-40B4-BE49-F238E27FC236}">
                <a16:creationId xmlns:a16="http://schemas.microsoft.com/office/drawing/2014/main" id="{534CB571-86F9-474A-826A-75CC21C8832B}"/>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1384F5F-50E6-4BB9-B848-EE2302C02ABE}"/>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713379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3F08DF-1C0D-4F53-A3AB-95D7B55FA0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0D3BBD-C494-4E94-B189-319802A93E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3C0BD9-4BED-43D3-852F-B74B949A2287}"/>
              </a:ext>
            </a:extLst>
          </p:cNvPr>
          <p:cNvSpPr>
            <a:spLocks noGrp="1"/>
          </p:cNvSpPr>
          <p:nvPr>
            <p:ph type="dt" sz="half" idx="10"/>
          </p:nvPr>
        </p:nvSpPr>
        <p:spPr>
          <a:xfrm>
            <a:off x="523539" y="6324600"/>
            <a:ext cx="2560220" cy="365125"/>
          </a:xfrm>
        </p:spPr>
        <p:txBody>
          <a:bodyPr/>
          <a:lstStyle/>
          <a:p>
            <a:fld id="{C0AC0444-8722-4319-A0D9-F4E601635314}" type="datetime1">
              <a:rPr lang="en-US" altLang="zh-TW" smtClean="0"/>
              <a:t>1/23/2024</a:t>
            </a:fld>
            <a:endParaRPr lang="en-US"/>
          </a:p>
        </p:txBody>
      </p:sp>
      <p:sp>
        <p:nvSpPr>
          <p:cNvPr id="5" name="Footer Placeholder 4">
            <a:extLst>
              <a:ext uri="{FF2B5EF4-FFF2-40B4-BE49-F238E27FC236}">
                <a16:creationId xmlns:a16="http://schemas.microsoft.com/office/drawing/2014/main" id="{BB7811DC-C725-4462-B622-DB96A8987673}"/>
              </a:ext>
            </a:extLst>
          </p:cNvPr>
          <p:cNvSpPr>
            <a:spLocks noGrp="1"/>
          </p:cNvSpPr>
          <p:nvPr>
            <p:ph type="ftr" sz="quarter" idx="11"/>
          </p:nvPr>
        </p:nvSpPr>
        <p:spPr>
          <a:xfrm>
            <a:off x="4267200" y="6319838"/>
            <a:ext cx="3982781" cy="365125"/>
          </a:xfrm>
        </p:spPr>
        <p:txBody>
          <a:bodyPr/>
          <a:lstStyle/>
          <a:p>
            <a:r>
              <a:rPr lang="en-US"/>
              <a:t>Sample Footer Text</a:t>
            </a:r>
          </a:p>
        </p:txBody>
      </p:sp>
      <p:sp>
        <p:nvSpPr>
          <p:cNvPr id="6" name="Slide Number Placeholder 5">
            <a:extLst>
              <a:ext uri="{FF2B5EF4-FFF2-40B4-BE49-F238E27FC236}">
                <a16:creationId xmlns:a16="http://schemas.microsoft.com/office/drawing/2014/main" id="{67C42D06-438F-4150-9238-E2FAEE5E28D9}"/>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4072690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8991-AEF1-4F19-AAB8-436EAD58C2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25B44F-E7DA-40C6-8B44-71EAB6BDFC98}"/>
              </a:ext>
            </a:extLst>
          </p:cNvPr>
          <p:cNvSpPr>
            <a:spLocks noGrp="1"/>
          </p:cNvSpPr>
          <p:nvPr>
            <p:ph idx="1"/>
          </p:nvPr>
        </p:nvSpPr>
        <p:spPr/>
        <p:txBody>
          <a:bodyPr/>
          <a:lstStyle>
            <a:lvl1pPr marL="228600" indent="-228600">
              <a:buFont typeface="Arial" panose="020B0604020202020204" pitchFamily="34" charset="0"/>
              <a:buChar char="•"/>
              <a:defRPr/>
            </a:lvl1pPr>
            <a:lvl2pPr marL="228600" indent="-228600">
              <a:buFont typeface="Arial" panose="020B0604020202020204" pitchFamily="34" charset="0"/>
              <a:buChar char="•"/>
              <a:defRPr/>
            </a:lvl2pPr>
            <a:lvl3pPr marL="228600" indent="-228600">
              <a:buFont typeface="Arial" panose="020B0604020202020204" pitchFamily="34" charset="0"/>
              <a:buChar char="•"/>
              <a:defRPr/>
            </a:lvl3pPr>
            <a:lvl4pPr marL="228600" indent="-228600">
              <a:buFont typeface="Arial" panose="020B0604020202020204" pitchFamily="34" charset="0"/>
              <a:buChar char="•"/>
              <a:defRPr/>
            </a:lvl4pPr>
            <a:lvl5pPr marL="228600" indent="-2286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F71817-A045-48C0-975B-CBEF88E9561E}"/>
              </a:ext>
            </a:extLst>
          </p:cNvPr>
          <p:cNvSpPr>
            <a:spLocks noGrp="1"/>
          </p:cNvSpPr>
          <p:nvPr>
            <p:ph type="dt" sz="half" idx="10"/>
          </p:nvPr>
        </p:nvSpPr>
        <p:spPr/>
        <p:txBody>
          <a:bodyPr/>
          <a:lstStyle/>
          <a:p>
            <a:fld id="{9EC784F6-BAFD-4071-ADD4-F3A2F97E32BD}" type="datetime1">
              <a:rPr lang="en-US" altLang="zh-TW" smtClean="0"/>
              <a:t>1/23/2024</a:t>
            </a:fld>
            <a:endParaRPr lang="en-US"/>
          </a:p>
        </p:txBody>
      </p:sp>
      <p:sp>
        <p:nvSpPr>
          <p:cNvPr id="5" name="Footer Placeholder 4">
            <a:extLst>
              <a:ext uri="{FF2B5EF4-FFF2-40B4-BE49-F238E27FC236}">
                <a16:creationId xmlns:a16="http://schemas.microsoft.com/office/drawing/2014/main" id="{B61C39F0-32D4-407C-8BCA-97F2D9E500C9}"/>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005706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BD03-9D57-48E9-8B43-688B72997276}"/>
              </a:ext>
            </a:extLst>
          </p:cNvPr>
          <p:cNvSpPr>
            <a:spLocks noGrp="1"/>
          </p:cNvSpPr>
          <p:nvPr>
            <p:ph type="title"/>
          </p:nvPr>
        </p:nvSpPr>
        <p:spPr>
          <a:xfrm>
            <a:off x="457200" y="1709738"/>
            <a:ext cx="10890250" cy="2852737"/>
          </a:xfrm>
        </p:spPr>
        <p:txBody>
          <a:bodyPr anchor="b"/>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783F376C-8A2F-4BE5-9669-4A6DA21B771A}"/>
              </a:ext>
            </a:extLst>
          </p:cNvPr>
          <p:cNvSpPr>
            <a:spLocks noGrp="1"/>
          </p:cNvSpPr>
          <p:nvPr>
            <p:ph type="body" idx="1"/>
          </p:nvPr>
        </p:nvSpPr>
        <p:spPr>
          <a:xfrm>
            <a:off x="457200" y="4589463"/>
            <a:ext cx="10890250" cy="1500187"/>
          </a:xfrm>
        </p:spPr>
        <p:txBody>
          <a:bodyPr/>
          <a:lstStyle>
            <a:lvl1pPr marL="0" indent="0">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654893-212E-4450-8F7A-27256B31F9FB}"/>
              </a:ext>
            </a:extLst>
          </p:cNvPr>
          <p:cNvSpPr>
            <a:spLocks noGrp="1"/>
          </p:cNvSpPr>
          <p:nvPr>
            <p:ph type="dt" sz="half" idx="10"/>
          </p:nvPr>
        </p:nvSpPr>
        <p:spPr/>
        <p:txBody>
          <a:bodyPr/>
          <a:lstStyle/>
          <a:p>
            <a:fld id="{9B2E1A58-B02F-4D1C-9593-0466291D517F}" type="datetime1">
              <a:rPr lang="en-US" altLang="zh-TW" smtClean="0"/>
              <a:t>1/23/2024</a:t>
            </a:fld>
            <a:endParaRPr lang="en-US"/>
          </a:p>
        </p:txBody>
      </p:sp>
      <p:sp>
        <p:nvSpPr>
          <p:cNvPr id="5" name="Footer Placeholder 4">
            <a:extLst>
              <a:ext uri="{FF2B5EF4-FFF2-40B4-BE49-F238E27FC236}">
                <a16:creationId xmlns:a16="http://schemas.microsoft.com/office/drawing/2014/main" id="{600E881A-3958-44A9-9EDB-D86F4E4144C0}"/>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CFEDBC4F-D9B8-4BFA-BE4F-D4B9B739D1BA}"/>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3854066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8777-C460-4649-8822-CA943386D0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DF69E6-1094-437B-AA7E-0E21B7136CCA}"/>
              </a:ext>
            </a:extLst>
          </p:cNvPr>
          <p:cNvSpPr>
            <a:spLocks noGrp="1"/>
          </p:cNvSpPr>
          <p:nvPr>
            <p:ph sz="half" idx="1"/>
          </p:nvPr>
        </p:nvSpPr>
        <p:spPr>
          <a:xfrm>
            <a:off x="457200" y="1825625"/>
            <a:ext cx="5562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0BC963-4591-4BE3-AE63-4999A13C50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04D5BB-DB84-4266-9B4F-E65CCFE5B310}"/>
              </a:ext>
            </a:extLst>
          </p:cNvPr>
          <p:cNvSpPr>
            <a:spLocks noGrp="1"/>
          </p:cNvSpPr>
          <p:nvPr>
            <p:ph type="dt" sz="half" idx="10"/>
          </p:nvPr>
        </p:nvSpPr>
        <p:spPr/>
        <p:txBody>
          <a:bodyPr/>
          <a:lstStyle/>
          <a:p>
            <a:fld id="{B5BFB1F2-CA43-4487-8A7E-2B4525CD8505}" type="datetime1">
              <a:rPr lang="en-US" altLang="zh-TW" smtClean="0"/>
              <a:t>1/23/2024</a:t>
            </a:fld>
            <a:endParaRPr lang="en-US"/>
          </a:p>
        </p:txBody>
      </p:sp>
      <p:sp>
        <p:nvSpPr>
          <p:cNvPr id="6" name="Footer Placeholder 5">
            <a:extLst>
              <a:ext uri="{FF2B5EF4-FFF2-40B4-BE49-F238E27FC236}">
                <a16:creationId xmlns:a16="http://schemas.microsoft.com/office/drawing/2014/main" id="{891A99B5-D493-4AB1-AF24-6660540D56AD}"/>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FE178D0-5F1E-43FA-B447-53501EDD17C0}"/>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217932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85CC-8D2B-4219-A2A4-1625A02DFE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6143C8-1CF7-440E-99A3-0527314598C6}"/>
              </a:ext>
            </a:extLst>
          </p:cNvPr>
          <p:cNvSpPr>
            <a:spLocks noGrp="1"/>
          </p:cNvSpPr>
          <p:nvPr>
            <p:ph type="body" idx="1"/>
          </p:nvPr>
        </p:nvSpPr>
        <p:spPr>
          <a:xfrm>
            <a:off x="839788" y="1820863"/>
            <a:ext cx="5157787" cy="115093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3101975"/>
            <a:ext cx="5157787" cy="3087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6CB5B7-DC23-41CE-872B-E25BD64F84A5}"/>
              </a:ext>
            </a:extLst>
          </p:cNvPr>
          <p:cNvSpPr>
            <a:spLocks noGrp="1"/>
          </p:cNvSpPr>
          <p:nvPr>
            <p:ph type="body" sz="quarter" idx="3"/>
          </p:nvPr>
        </p:nvSpPr>
        <p:spPr>
          <a:xfrm>
            <a:off x="6172200" y="1820863"/>
            <a:ext cx="5183188" cy="115093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6172200" y="3101975"/>
            <a:ext cx="5183188" cy="3087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fld id="{A2E3036D-5FAB-4D31-B8F9-E2B9F34F9403}" type="datetime1">
              <a:rPr lang="en-US" altLang="zh-TW" smtClean="0"/>
              <a:t>1/23/2024</a:t>
            </a:fld>
            <a:endParaRPr lang="en-US"/>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554047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fld id="{B0369E17-E3D8-4616-9B83-AB9760C4B9DB}" type="datetime1">
              <a:rPr lang="en-US" altLang="zh-TW" smtClean="0"/>
              <a:t>1/23/2024</a:t>
            </a:fld>
            <a:endParaRPr lang="en-US"/>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723527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fld id="{E39F2EC2-F06F-49A8-9CF6-ABDF7B07551C}" type="datetime1">
              <a:rPr lang="en-US" altLang="zh-TW" smtClean="0"/>
              <a:t>1/23/2024</a:t>
            </a:fld>
            <a:endParaRPr lang="en-US"/>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886286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0DAA-DDE3-4C9C-8171-385A3DAC81CF}"/>
              </a:ext>
            </a:extLst>
          </p:cNvPr>
          <p:cNvSpPr>
            <a:spLocks noGrp="1"/>
          </p:cNvSpPr>
          <p:nvPr>
            <p:ph type="title"/>
          </p:nvPr>
        </p:nvSpPr>
        <p:spPr>
          <a:xfrm>
            <a:off x="839788" y="685800"/>
            <a:ext cx="3932237" cy="1981200"/>
          </a:xfrm>
        </p:spPr>
        <p:txBody>
          <a:bodyPr anchor="b"/>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AAF73DB2-BD72-4F5E-9CA2-197343A0908A}"/>
              </a:ext>
            </a:extLst>
          </p:cNvPr>
          <p:cNvSpPr>
            <a:spLocks noGrp="1"/>
          </p:cNvSpPr>
          <p:nvPr>
            <p:ph idx="1"/>
          </p:nvPr>
        </p:nvSpPr>
        <p:spPr>
          <a:xfrm>
            <a:off x="5183188" y="685801"/>
            <a:ext cx="6172200" cy="5175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F01536-2B0A-42A2-827E-2EB2C324A5FE}"/>
              </a:ext>
            </a:extLst>
          </p:cNvPr>
          <p:cNvSpPr>
            <a:spLocks noGrp="1"/>
          </p:cNvSpPr>
          <p:nvPr>
            <p:ph type="body" sz="half" idx="2"/>
          </p:nvPr>
        </p:nvSpPr>
        <p:spPr>
          <a:xfrm>
            <a:off x="839788" y="2971800"/>
            <a:ext cx="3932237" cy="2897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22CD09-61EF-4733-831C-5B133DAE1F4C}"/>
              </a:ext>
            </a:extLst>
          </p:cNvPr>
          <p:cNvSpPr>
            <a:spLocks noGrp="1"/>
          </p:cNvSpPr>
          <p:nvPr>
            <p:ph type="dt" sz="half" idx="10"/>
          </p:nvPr>
        </p:nvSpPr>
        <p:spPr/>
        <p:txBody>
          <a:bodyPr/>
          <a:lstStyle/>
          <a:p>
            <a:fld id="{DA28801B-35B3-4319-B96B-392CFE9333A7}" type="datetime1">
              <a:rPr lang="en-US" altLang="zh-TW" smtClean="0"/>
              <a:t>1/23/2024</a:t>
            </a:fld>
            <a:endParaRPr lang="en-US"/>
          </a:p>
        </p:txBody>
      </p:sp>
      <p:sp>
        <p:nvSpPr>
          <p:cNvPr id="6" name="Footer Placeholder 5">
            <a:extLst>
              <a:ext uri="{FF2B5EF4-FFF2-40B4-BE49-F238E27FC236}">
                <a16:creationId xmlns:a16="http://schemas.microsoft.com/office/drawing/2014/main" id="{5B109FCF-96E4-4EBF-AAFB-5E9AD22A68AE}"/>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9E381A6-E580-49A4-989C-EF4A54F83B45}"/>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804767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FA6E-F719-4613-8815-591471E722E5}"/>
              </a:ext>
            </a:extLst>
          </p:cNvPr>
          <p:cNvSpPr>
            <a:spLocks noGrp="1"/>
          </p:cNvSpPr>
          <p:nvPr>
            <p:ph type="title"/>
          </p:nvPr>
        </p:nvSpPr>
        <p:spPr>
          <a:xfrm>
            <a:off x="839788" y="685800"/>
            <a:ext cx="3932237" cy="2209799"/>
          </a:xfrm>
        </p:spPr>
        <p:txBody>
          <a:bodyPr anchor="b"/>
          <a:lstStyle>
            <a:lvl1pPr>
              <a:defRPr sz="4400"/>
            </a:lvl1pPr>
          </a:lstStyle>
          <a:p>
            <a:r>
              <a:rPr lang="en-US"/>
              <a:t>Click to edit Master title style</a:t>
            </a:r>
          </a:p>
        </p:txBody>
      </p:sp>
      <p:sp>
        <p:nvSpPr>
          <p:cNvPr id="3" name="Picture Placeholder 2">
            <a:extLst>
              <a:ext uri="{FF2B5EF4-FFF2-40B4-BE49-F238E27FC236}">
                <a16:creationId xmlns:a16="http://schemas.microsoft.com/office/drawing/2014/main" id="{654384F3-CDE0-4329-B76D-45AAC94B04A8}"/>
              </a:ext>
            </a:extLst>
          </p:cNvPr>
          <p:cNvSpPr>
            <a:spLocks noGrp="1"/>
          </p:cNvSpPr>
          <p:nvPr>
            <p:ph type="pic" idx="1"/>
          </p:nvPr>
        </p:nvSpPr>
        <p:spPr>
          <a:xfrm>
            <a:off x="5183188" y="685801"/>
            <a:ext cx="6172200" cy="5175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9A9D7EB-40DA-460F-A48A-3E6D5E5612E7}"/>
              </a:ext>
            </a:extLst>
          </p:cNvPr>
          <p:cNvSpPr>
            <a:spLocks noGrp="1"/>
          </p:cNvSpPr>
          <p:nvPr>
            <p:ph type="body" sz="half" idx="2"/>
          </p:nvPr>
        </p:nvSpPr>
        <p:spPr>
          <a:xfrm>
            <a:off x="839788" y="2971800"/>
            <a:ext cx="3932237" cy="2897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56944C-E229-457E-868E-C48FF47DA37A}"/>
              </a:ext>
            </a:extLst>
          </p:cNvPr>
          <p:cNvSpPr>
            <a:spLocks noGrp="1"/>
          </p:cNvSpPr>
          <p:nvPr>
            <p:ph type="dt" sz="half" idx="10"/>
          </p:nvPr>
        </p:nvSpPr>
        <p:spPr/>
        <p:txBody>
          <a:bodyPr/>
          <a:lstStyle/>
          <a:p>
            <a:fld id="{51041F22-3E23-4DA0-BF38-3BF829C6811E}" type="datetime1">
              <a:rPr lang="en-US" altLang="zh-TW" smtClean="0"/>
              <a:t>1/23/2024</a:t>
            </a:fld>
            <a:endParaRPr lang="en-US"/>
          </a:p>
        </p:txBody>
      </p:sp>
      <p:sp>
        <p:nvSpPr>
          <p:cNvPr id="6" name="Footer Placeholder 5">
            <a:extLst>
              <a:ext uri="{FF2B5EF4-FFF2-40B4-BE49-F238E27FC236}">
                <a16:creationId xmlns:a16="http://schemas.microsoft.com/office/drawing/2014/main" id="{CC7115FE-359F-46EA-A3C8-0D18544E34AD}"/>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5165D17-3010-4FF5-9071-5CCD3E6995D6}"/>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321166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5" name="Rectangle 114">
            <a:extLst>
              <a:ext uri="{FF2B5EF4-FFF2-40B4-BE49-F238E27FC236}">
                <a16:creationId xmlns:a16="http://schemas.microsoft.com/office/drawing/2014/main" id="{A4798C7F-C8CA-4799-BF37-3AB4642CDB66}"/>
              </a:ext>
            </a:extLst>
          </p:cNvPr>
          <p:cNvSpPr/>
          <p:nvPr/>
        </p:nvSpPr>
        <p:spPr>
          <a:xfrm>
            <a:off x="0"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0" name="Group 79">
            <a:extLst>
              <a:ext uri="{FF2B5EF4-FFF2-40B4-BE49-F238E27FC236}">
                <a16:creationId xmlns:a16="http://schemas.microsoft.com/office/drawing/2014/main" id="{87F0794B-55D3-4D2D-BDE7-4688ED321E42}"/>
              </a:ext>
            </a:extLst>
          </p:cNvPr>
          <p:cNvGrpSpPr/>
          <p:nvPr/>
        </p:nvGrpSpPr>
        <p:grpSpPr>
          <a:xfrm>
            <a:off x="-11413" y="0"/>
            <a:ext cx="12214827" cy="6858000"/>
            <a:chOff x="-6214" y="-1"/>
            <a:chExt cx="12214827" cy="6858000"/>
          </a:xfrm>
        </p:grpSpPr>
        <p:cxnSp>
          <p:nvCxnSpPr>
            <p:cNvPr id="81" name="Straight Connector 80">
              <a:extLst>
                <a:ext uri="{FF2B5EF4-FFF2-40B4-BE49-F238E27FC236}">
                  <a16:creationId xmlns:a16="http://schemas.microsoft.com/office/drawing/2014/main" id="{BE4C795B-1813-4CC6-B03F-8DD130BEAABD}"/>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0F4C04D-5CD8-446B-BE3D-257172E6E4CB}"/>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FDDC802E-606F-4F39-84B6-90DF0FE54461}"/>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C5B0C75-0136-4A39-9AB6-0F02C4527810}"/>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C5ED2B52-3D40-46DE-8B54-99A4071578D8}"/>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8BCEC75-1B6B-45B2-8041-8D933FCF60F5}"/>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6A2FC789-056A-43CC-807E-4262CDC3E0F5}"/>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8C32FD3-76B0-40E7-89F2-E9C523210AF4}"/>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82E9447-8362-426C-840A-B6F2231F7BCC}"/>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F141DC8-83CE-4C21-A5BA-E2FFF3D866EF}"/>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512A697C-ECBC-40A9-AC69-BF96A34B91AF}"/>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D2E988AF-5EFB-43D3-B93F-6E4F41A2C90B}"/>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B312C1B-AAE2-4A6D-ACC7-ABAA75D42854}"/>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7B96146-61DA-44D6-A9DF-6DB41FCF2D80}"/>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6B33F93D-4439-46EE-97C4-9CECAAFDCF60}"/>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914B275-A3D7-4BA4-B8CB-E7657100F3AD}"/>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BD26EF3B-FBE7-4D57-8E01-553F50734A68}"/>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6CC1E671-BA54-4B31-9A2E-8F50BC57A260}"/>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836A704-3624-4ABF-9A67-0F52C2F3EFBF}"/>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5FDC385D-BA34-481F-A991-A776E0B19301}"/>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1EF033A-D8FB-416B-AE51-4E098A27D68C}"/>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17C17B48-F458-4E9B-9331-56FCDC5B6AB2}"/>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07E44A4B-D453-46F0-A83D-AF0B33D5C59F}"/>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46BEA9F-314B-440D-AE8D-21E1252EC5A0}"/>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F15EAFD0-4869-4612-ACDE-ABC703104E88}"/>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A0F26706-7F23-4FF0-9CAF-F3C4F47C119D}"/>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C0195A72-345A-4E88-8D71-14DB3D1B607D}"/>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0DBF51A6-A3BC-49FE-BB01-E8992811774E}"/>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A78DF911-744C-419B-83DC-39F270BBF41F}"/>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49" name="Freeform: Shape 148">
            <a:extLst>
              <a:ext uri="{FF2B5EF4-FFF2-40B4-BE49-F238E27FC236}">
                <a16:creationId xmlns:a16="http://schemas.microsoft.com/office/drawing/2014/main" id="{216BB147-20D5-4D93-BDA5-1BC614D6A4B2}"/>
              </a:ext>
            </a:extLst>
          </p:cNvPr>
          <p:cNvSpPr/>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2" name="Title Placeholder 1">
            <a:extLst>
              <a:ext uri="{FF2B5EF4-FFF2-40B4-BE49-F238E27FC236}">
                <a16:creationId xmlns:a16="http://schemas.microsoft.com/office/drawing/2014/main" id="{41447F1F-BFA8-4A56-894B-40120132EE48}"/>
              </a:ext>
            </a:extLst>
          </p:cNvPr>
          <p:cNvSpPr>
            <a:spLocks noGrp="1"/>
          </p:cNvSpPr>
          <p:nvPr>
            <p:ph type="title"/>
          </p:nvPr>
        </p:nvSpPr>
        <p:spPr>
          <a:xfrm>
            <a:off x="457200" y="365125"/>
            <a:ext cx="1072293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58FB99-0FA3-49F4-99A1-61919F942794}"/>
              </a:ext>
            </a:extLst>
          </p:cNvPr>
          <p:cNvSpPr>
            <a:spLocks noGrp="1"/>
          </p:cNvSpPr>
          <p:nvPr>
            <p:ph type="body" idx="1"/>
          </p:nvPr>
        </p:nvSpPr>
        <p:spPr>
          <a:xfrm>
            <a:off x="457200" y="1825625"/>
            <a:ext cx="1072293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DCCAE5-4EB0-4174-BD15-4943899B0A29}"/>
              </a:ext>
            </a:extLst>
          </p:cNvPr>
          <p:cNvSpPr>
            <a:spLocks noGrp="1"/>
          </p:cNvSpPr>
          <p:nvPr>
            <p:ph type="dt" sz="half" idx="2"/>
          </p:nvPr>
        </p:nvSpPr>
        <p:spPr>
          <a:xfrm>
            <a:off x="457200" y="6324600"/>
            <a:ext cx="2560220" cy="365125"/>
          </a:xfrm>
          <a:prstGeom prst="rect">
            <a:avLst/>
          </a:prstGeom>
        </p:spPr>
        <p:txBody>
          <a:bodyPr vert="horz" lIns="91440" tIns="45720" rIns="91440" bIns="45720" rtlCol="0" anchor="ctr"/>
          <a:lstStyle>
            <a:lvl1pPr algn="l">
              <a:defRPr sz="900" cap="all" spc="150" baseline="0">
                <a:solidFill>
                  <a:srgbClr val="FFFFFF"/>
                </a:solidFill>
              </a:defRPr>
            </a:lvl1pPr>
          </a:lstStyle>
          <a:p>
            <a:fld id="{A8938F39-C54A-4831-9899-4E3DAA3DF700}" type="datetime1">
              <a:rPr lang="en-US" altLang="zh-TW" smtClean="0"/>
              <a:t>1/23/2024</a:t>
            </a:fld>
            <a:endParaRPr lang="en-US"/>
          </a:p>
        </p:txBody>
      </p:sp>
      <p:sp>
        <p:nvSpPr>
          <p:cNvPr id="5" name="Footer Placeholder 4">
            <a:extLst>
              <a:ext uri="{FF2B5EF4-FFF2-40B4-BE49-F238E27FC236}">
                <a16:creationId xmlns:a16="http://schemas.microsoft.com/office/drawing/2014/main" id="{26A4189E-43B2-4CEE-B13E-61A1FBBBD25D}"/>
              </a:ext>
            </a:extLst>
          </p:cNvPr>
          <p:cNvSpPr>
            <a:spLocks noGrp="1"/>
          </p:cNvSpPr>
          <p:nvPr>
            <p:ph type="ftr" sz="quarter" idx="3"/>
          </p:nvPr>
        </p:nvSpPr>
        <p:spPr>
          <a:xfrm>
            <a:off x="4200861" y="6319838"/>
            <a:ext cx="3982781" cy="365125"/>
          </a:xfrm>
          <a:prstGeom prst="rect">
            <a:avLst/>
          </a:prstGeom>
        </p:spPr>
        <p:txBody>
          <a:bodyPr vert="horz" lIns="91440" tIns="45720" rIns="91440" bIns="45720" rtlCol="0" anchor="ctr"/>
          <a:lstStyle>
            <a:lvl1pPr algn="ctr">
              <a:defRPr sz="900" cap="all" spc="150" baseline="0">
                <a:solidFill>
                  <a:srgbClr val="FFFFFF"/>
                </a:solidFill>
              </a:defRPr>
            </a:lvl1pPr>
          </a:lstStyle>
          <a:p>
            <a:r>
              <a:rPr lang="en-US"/>
              <a:t>Sample Footer Text</a:t>
            </a:r>
            <a:endParaRPr lang="en-US">
              <a:solidFill>
                <a:srgbClr val="FFFFFF"/>
              </a:solidFill>
            </a:endParaRPr>
          </a:p>
        </p:txBody>
      </p:sp>
      <p:sp>
        <p:nvSpPr>
          <p:cNvPr id="6" name="Slide Number Placeholder 5">
            <a:extLst>
              <a:ext uri="{FF2B5EF4-FFF2-40B4-BE49-F238E27FC236}">
                <a16:creationId xmlns:a16="http://schemas.microsoft.com/office/drawing/2014/main" id="{EAA0530F-0BC8-46EF-A765-DD58B5367528}"/>
              </a:ext>
            </a:extLst>
          </p:cNvPr>
          <p:cNvSpPr>
            <a:spLocks noGrp="1"/>
          </p:cNvSpPr>
          <p:nvPr>
            <p:ph type="sldNum" sz="quarter" idx="4"/>
          </p:nvPr>
        </p:nvSpPr>
        <p:spPr>
          <a:xfrm>
            <a:off x="11190806" y="6324600"/>
            <a:ext cx="799078" cy="365125"/>
          </a:xfrm>
          <a:prstGeom prst="rect">
            <a:avLst/>
          </a:prstGeom>
        </p:spPr>
        <p:txBody>
          <a:bodyPr vert="horz" lIns="91440" tIns="45720" rIns="91440" bIns="45720" rtlCol="0" anchor="ctr"/>
          <a:lstStyle>
            <a:lvl1pPr algn="ctr">
              <a:defRPr sz="900" cap="all" spc="150" baseline="0">
                <a:solidFill>
                  <a:srgbClr val="FFFFFF"/>
                </a:solidFill>
              </a:defRPr>
            </a:lvl1pPr>
          </a:lstStyle>
          <a:p>
            <a:fld id="{11A71338-8BA2-4C79-A6C5-5A8E30081D0C}" type="slidenum">
              <a:rPr lang="en-US" smtClean="0"/>
              <a:pPr/>
              <a:t>‹#›</a:t>
            </a:fld>
            <a:endParaRPr lang="en-US"/>
          </a:p>
        </p:txBody>
      </p:sp>
      <p:sp>
        <p:nvSpPr>
          <p:cNvPr id="77" name="Freeform: Shape 76">
            <a:extLst>
              <a:ext uri="{FF2B5EF4-FFF2-40B4-BE49-F238E27FC236}">
                <a16:creationId xmlns:a16="http://schemas.microsoft.com/office/drawing/2014/main" id="{0A253F60-DE40-4508-A37A-61331DF1DD5D}"/>
              </a:ext>
            </a:extLst>
          </p:cNvPr>
          <p:cNvSpPr/>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Tree>
    <p:extLst>
      <p:ext uri="{BB962C8B-B14F-4D97-AF65-F5344CB8AC3E}">
        <p14:creationId xmlns:p14="http://schemas.microsoft.com/office/powerpoint/2010/main" val="400668255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7" r:id="rId6"/>
    <p:sldLayoutId id="2147483732" r:id="rId7"/>
    <p:sldLayoutId id="2147483733" r:id="rId8"/>
    <p:sldLayoutId id="2147483734" r:id="rId9"/>
    <p:sldLayoutId id="2147483736" r:id="rId10"/>
    <p:sldLayoutId id="2147483735" r:id="rId11"/>
  </p:sldLayoutIdLst>
  <p:hf hdr="0" ftr="0" dt="0"/>
  <p:txStyles>
    <p:title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bg1"/>
        </a:buClr>
        <a:buSzPct val="75000"/>
        <a:buFont typeface="Arial" panose="020B0604020202020204" pitchFamily="34" charset="0"/>
        <a:buChar char="•"/>
        <a:defRPr sz="2800" kern="1200">
          <a:solidFill>
            <a:srgbClr val="FFFFFF"/>
          </a:solidFill>
          <a:latin typeface="+mn-lt"/>
          <a:ea typeface="+mn-ea"/>
          <a:cs typeface="+mn-cs"/>
        </a:defRPr>
      </a:lvl1pPr>
      <a:lvl2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2400" kern="1200">
          <a:solidFill>
            <a:srgbClr val="FFFFFF"/>
          </a:solidFill>
          <a:latin typeface="+mn-lt"/>
          <a:ea typeface="+mn-ea"/>
          <a:cs typeface="+mn-cs"/>
        </a:defRPr>
      </a:lvl2pPr>
      <a:lvl3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2000" kern="1200">
          <a:solidFill>
            <a:srgbClr val="FFFFFF"/>
          </a:solidFill>
          <a:latin typeface="+mn-lt"/>
          <a:ea typeface="+mn-ea"/>
          <a:cs typeface="+mn-cs"/>
        </a:defRPr>
      </a:lvl3pPr>
      <a:lvl4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1800" kern="1200">
          <a:solidFill>
            <a:srgbClr val="FFFFFF"/>
          </a:solidFill>
          <a:latin typeface="+mn-lt"/>
          <a:ea typeface="+mn-ea"/>
          <a:cs typeface="+mn-cs"/>
        </a:defRPr>
      </a:lvl4pPr>
      <a:lvl5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22CA4-1D16-C7CA-CA5B-273B41032DD4}"/>
              </a:ext>
            </a:extLst>
          </p:cNvPr>
          <p:cNvSpPr>
            <a:spLocks noGrp="1"/>
          </p:cNvSpPr>
          <p:nvPr>
            <p:ph type="ctrTitle"/>
          </p:nvPr>
        </p:nvSpPr>
        <p:spPr>
          <a:xfrm>
            <a:off x="478858" y="2504420"/>
            <a:ext cx="6202099" cy="2617679"/>
          </a:xfrm>
        </p:spPr>
        <p:txBody>
          <a:bodyPr anchor="t">
            <a:noAutofit/>
          </a:bodyPr>
          <a:lstStyle/>
          <a:p>
            <a:pPr algn="l"/>
            <a:r>
              <a:rPr lang="en-US" b="1" i="1" dirty="0"/>
              <a:t>The Evolution of the Apparel Supply Chain and Fashion Retail Landscape</a:t>
            </a:r>
          </a:p>
        </p:txBody>
      </p:sp>
      <p:sp>
        <p:nvSpPr>
          <p:cNvPr id="3" name="Subtitle 2">
            <a:extLst>
              <a:ext uri="{FF2B5EF4-FFF2-40B4-BE49-F238E27FC236}">
                <a16:creationId xmlns:a16="http://schemas.microsoft.com/office/drawing/2014/main" id="{055393B4-9F21-ED00-2F76-911B166B1ACD}"/>
              </a:ext>
            </a:extLst>
          </p:cNvPr>
          <p:cNvSpPr>
            <a:spLocks noGrp="1"/>
          </p:cNvSpPr>
          <p:nvPr>
            <p:ph type="subTitle" idx="1"/>
          </p:nvPr>
        </p:nvSpPr>
        <p:spPr>
          <a:xfrm>
            <a:off x="664682" y="505339"/>
            <a:ext cx="5830452" cy="1197445"/>
          </a:xfrm>
        </p:spPr>
        <p:txBody>
          <a:bodyPr anchor="b">
            <a:normAutofit/>
          </a:bodyPr>
          <a:lstStyle/>
          <a:p>
            <a:pPr algn="l"/>
            <a:r>
              <a:rPr lang="en-US" sz="2800" b="1" dirty="0"/>
              <a:t>Apparel Industry  - </a:t>
            </a:r>
            <a:endParaRPr lang="en-US" sz="2800" b="1" dirty="0" smtClean="0"/>
          </a:p>
          <a:p>
            <a:pPr algn="l"/>
            <a:r>
              <a:rPr lang="en-US" sz="2800" b="1" dirty="0" smtClean="0"/>
              <a:t>Business </a:t>
            </a:r>
            <a:r>
              <a:rPr lang="en-US" sz="2800" b="1" dirty="0"/>
              <a:t>Environment</a:t>
            </a:r>
          </a:p>
        </p:txBody>
      </p:sp>
      <p:pic>
        <p:nvPicPr>
          <p:cNvPr id="4" name="Picture 3" descr="Colourful leaf patterns">
            <a:extLst>
              <a:ext uri="{FF2B5EF4-FFF2-40B4-BE49-F238E27FC236}">
                <a16:creationId xmlns:a16="http://schemas.microsoft.com/office/drawing/2014/main" id="{BBAF9CCE-78E9-37C0-5412-389F22C52AE4}"/>
              </a:ext>
            </a:extLst>
          </p:cNvPr>
          <p:cNvPicPr>
            <a:picLocks noChangeAspect="1"/>
          </p:cNvPicPr>
          <p:nvPr/>
        </p:nvPicPr>
        <p:blipFill rotWithShape="1">
          <a:blip r:embed="rId2"/>
          <a:srcRect l="14295" r="25528"/>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
        <p:nvSpPr>
          <p:cNvPr id="5" name="投影片編號版面配置區 4"/>
          <p:cNvSpPr>
            <a:spLocks noGrp="1"/>
          </p:cNvSpPr>
          <p:nvPr>
            <p:ph type="sldNum" sz="quarter" idx="12"/>
          </p:nvPr>
        </p:nvSpPr>
        <p:spPr/>
        <p:txBody>
          <a:bodyPr/>
          <a:lstStyle/>
          <a:p>
            <a:fld id="{11A71338-8BA2-4C79-A6C5-5A8E30081D0C}" type="slidenum">
              <a:rPr lang="en-US" smtClean="0"/>
              <a:t>1</a:t>
            </a:fld>
            <a:endParaRPr lang="en-US"/>
          </a:p>
        </p:txBody>
      </p:sp>
    </p:spTree>
    <p:extLst>
      <p:ext uri="{BB962C8B-B14F-4D97-AF65-F5344CB8AC3E}">
        <p14:creationId xmlns:p14="http://schemas.microsoft.com/office/powerpoint/2010/main" val="122520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3350B2-B3FD-494D-BAAF-27FBCB463680}"/>
              </a:ext>
            </a:extLst>
          </p:cNvPr>
          <p:cNvSpPr>
            <a:spLocks noGrp="1"/>
          </p:cNvSpPr>
          <p:nvPr>
            <p:ph type="title"/>
          </p:nvPr>
        </p:nvSpPr>
        <p:spPr>
          <a:xfrm>
            <a:off x="342900" y="96838"/>
            <a:ext cx="10972800" cy="1143000"/>
          </a:xfrm>
        </p:spPr>
        <p:txBody>
          <a:bodyPr/>
          <a:lstStyle/>
          <a:p>
            <a:r>
              <a:rPr lang="en-US" dirty="0"/>
              <a:t>E-Commerce Business Models</a:t>
            </a:r>
            <a:endParaRPr lang="en-HK" dirty="0"/>
          </a:p>
        </p:txBody>
      </p:sp>
      <p:sp>
        <p:nvSpPr>
          <p:cNvPr id="4" name="Content Placeholder 3">
            <a:extLst>
              <a:ext uri="{FF2B5EF4-FFF2-40B4-BE49-F238E27FC236}">
                <a16:creationId xmlns:a16="http://schemas.microsoft.com/office/drawing/2014/main" id="{B1FDC3DA-CEFE-68AD-2824-EAB9DC317DCE}"/>
              </a:ext>
            </a:extLst>
          </p:cNvPr>
          <p:cNvSpPr>
            <a:spLocks noGrp="1"/>
          </p:cNvSpPr>
          <p:nvPr>
            <p:ph idx="1"/>
          </p:nvPr>
        </p:nvSpPr>
        <p:spPr>
          <a:xfrm>
            <a:off x="469676" y="1372870"/>
            <a:ext cx="10972800" cy="5320237"/>
          </a:xfrm>
        </p:spPr>
        <p:txBody>
          <a:bodyPr>
            <a:normAutofit lnSpcReduction="10000"/>
          </a:bodyPr>
          <a:lstStyle/>
          <a:p>
            <a:r>
              <a:rPr lang="en-US" dirty="0">
                <a:solidFill>
                  <a:schemeClr val="tx1"/>
                </a:solidFill>
              </a:rPr>
              <a:t>B2B – Business-to-Business</a:t>
            </a:r>
          </a:p>
          <a:p>
            <a:pPr marL="539750" lvl="5" indent="-269875"/>
            <a:r>
              <a:rPr lang="en-US" dirty="0">
                <a:solidFill>
                  <a:schemeClr val="tx1"/>
                </a:solidFill>
              </a:rPr>
              <a:t>It r</a:t>
            </a:r>
            <a:r>
              <a:rPr lang="en-US" dirty="0"/>
              <a:t>efers to</a:t>
            </a:r>
            <a:r>
              <a:rPr lang="en-US" dirty="0">
                <a:solidFill>
                  <a:schemeClr val="tx1"/>
                </a:solidFill>
              </a:rPr>
              <a:t> the </a:t>
            </a:r>
            <a:r>
              <a:rPr lang="en-US" dirty="0"/>
              <a:t>business </a:t>
            </a:r>
            <a:r>
              <a:rPr lang="en-US" altLang="zh-TW" dirty="0">
                <a:solidFill>
                  <a:srgbClr val="0000CC"/>
                </a:solidFill>
              </a:rPr>
              <a:t>trade</a:t>
            </a:r>
            <a:r>
              <a:rPr lang="en-US" altLang="zh-TW" dirty="0"/>
              <a:t> </a:t>
            </a:r>
            <a:r>
              <a:rPr lang="en-US" dirty="0" smtClean="0"/>
              <a:t>platforms between </a:t>
            </a:r>
            <a:r>
              <a:rPr lang="en-US" dirty="0"/>
              <a:t>businesses in </a:t>
            </a:r>
            <a:r>
              <a:rPr lang="en-US" dirty="0">
                <a:solidFill>
                  <a:schemeClr val="tx1"/>
                </a:solidFill>
              </a:rPr>
              <a:t>exchange of products, services or information</a:t>
            </a:r>
          </a:p>
          <a:p>
            <a:pPr marL="539750" lvl="5" indent="-269875"/>
            <a:r>
              <a:rPr lang="en-US" dirty="0"/>
              <a:t>This business model usually involves</a:t>
            </a:r>
            <a:r>
              <a:rPr lang="en-US" dirty="0">
                <a:solidFill>
                  <a:schemeClr val="tx1"/>
                </a:solidFill>
              </a:rPr>
              <a:t> a manufacturer and </a:t>
            </a:r>
            <a:r>
              <a:rPr lang="en-US" dirty="0" smtClean="0">
                <a:solidFill>
                  <a:schemeClr val="tx1"/>
                </a:solidFill>
              </a:rPr>
              <a:t>a wholesaler </a:t>
            </a:r>
            <a:r>
              <a:rPr lang="en-US" dirty="0">
                <a:solidFill>
                  <a:schemeClr val="tx1"/>
                </a:solidFill>
              </a:rPr>
              <a:t>or retailer, or </a:t>
            </a:r>
            <a:r>
              <a:rPr lang="en-US" dirty="0">
                <a:solidFill>
                  <a:srgbClr val="0000CC"/>
                </a:solidFill>
              </a:rPr>
              <a:t>a</a:t>
            </a:r>
            <a:r>
              <a:rPr lang="en-US" dirty="0">
                <a:solidFill>
                  <a:schemeClr val="tx1"/>
                </a:solidFill>
              </a:rPr>
              <a:t> manufacturer to a manufacturer</a:t>
            </a:r>
          </a:p>
          <a:p>
            <a:r>
              <a:rPr lang="en-US" dirty="0">
                <a:solidFill>
                  <a:schemeClr val="tx1"/>
                </a:solidFill>
              </a:rPr>
              <a:t>B2C – Business-to-Consumer</a:t>
            </a:r>
          </a:p>
          <a:p>
            <a:pPr marL="539750" lvl="5" indent="-269875"/>
            <a:r>
              <a:rPr lang="en-HK" dirty="0"/>
              <a:t>It involves sales between online businesses and individual consumers/end-users</a:t>
            </a:r>
            <a:endParaRPr lang="en-US" dirty="0"/>
          </a:p>
          <a:p>
            <a:r>
              <a:rPr lang="en-US" dirty="0">
                <a:solidFill>
                  <a:schemeClr val="tx1"/>
                </a:solidFill>
              </a:rPr>
              <a:t>C2C – Consumer-to-Consumer</a:t>
            </a:r>
          </a:p>
          <a:p>
            <a:pPr marL="539750" lvl="5"/>
            <a:r>
              <a:rPr lang="en-US" dirty="0">
                <a:solidFill>
                  <a:schemeClr val="tx1"/>
                </a:solidFill>
              </a:rPr>
              <a:t>It is a business model that individuals sell directly to individuals online</a:t>
            </a:r>
          </a:p>
          <a:p>
            <a:pPr marL="539750" lvl="5"/>
            <a:r>
              <a:rPr lang="en-US" dirty="0"/>
              <a:t>Usually do </a:t>
            </a:r>
            <a:r>
              <a:rPr lang="en-US" dirty="0">
                <a:solidFill>
                  <a:schemeClr val="tx1"/>
                </a:solidFill>
              </a:rPr>
              <a:t>not sell through a middleman except </a:t>
            </a:r>
            <a:r>
              <a:rPr lang="en-US" dirty="0"/>
              <a:t>using </a:t>
            </a:r>
            <a:r>
              <a:rPr lang="en-US" dirty="0">
                <a:solidFill>
                  <a:schemeClr val="tx1"/>
                </a:solidFill>
              </a:rPr>
              <a:t>the e-commerce platform to introduce their products or services</a:t>
            </a:r>
          </a:p>
          <a:p>
            <a:r>
              <a:rPr lang="en-US" dirty="0">
                <a:solidFill>
                  <a:schemeClr val="tx1"/>
                </a:solidFill>
              </a:rPr>
              <a:t>C2B – Consumer-to-Business</a:t>
            </a:r>
          </a:p>
          <a:p>
            <a:pPr marL="539750" lvl="5"/>
            <a:r>
              <a:rPr lang="en-US" dirty="0">
                <a:solidFill>
                  <a:schemeClr val="tx1"/>
                </a:solidFill>
              </a:rPr>
              <a:t>In this business model, consumers become a fee-based service or product provider to a company or an </a:t>
            </a:r>
            <a:r>
              <a:rPr lang="en-US" dirty="0" err="1">
                <a:solidFill>
                  <a:schemeClr val="tx1"/>
                </a:solidFill>
              </a:rPr>
              <a:t>organisation</a:t>
            </a:r>
            <a:endParaRPr lang="en-US" dirty="0">
              <a:solidFill>
                <a:schemeClr val="tx1"/>
              </a:solidFill>
            </a:endParaRPr>
          </a:p>
          <a:p>
            <a:pPr marL="539750" lvl="5"/>
            <a:r>
              <a:rPr lang="en-US" dirty="0"/>
              <a:t>Examples  : </a:t>
            </a:r>
            <a:r>
              <a:rPr lang="en-US" dirty="0" smtClean="0"/>
              <a:t>freelancers </a:t>
            </a:r>
            <a:r>
              <a:rPr lang="en-US" dirty="0"/>
              <a:t>such as photographers, social media content writers or information technology (IT) specialists</a:t>
            </a:r>
          </a:p>
        </p:txBody>
      </p:sp>
    </p:spTree>
    <p:extLst>
      <p:ext uri="{BB962C8B-B14F-4D97-AF65-F5344CB8AC3E}">
        <p14:creationId xmlns:p14="http://schemas.microsoft.com/office/powerpoint/2010/main" val="538083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7BBD1B-43C5-4063-A27D-58C825DB0D4C}"/>
              </a:ext>
            </a:extLst>
          </p:cNvPr>
          <p:cNvSpPr>
            <a:spLocks noGrp="1"/>
          </p:cNvSpPr>
          <p:nvPr>
            <p:ph idx="1"/>
          </p:nvPr>
        </p:nvSpPr>
        <p:spPr/>
        <p:txBody>
          <a:bodyPr>
            <a:normAutofit/>
          </a:bodyPr>
          <a:lstStyle/>
          <a:p>
            <a:pPr marL="109728" indent="0">
              <a:buNone/>
            </a:pPr>
            <a:endParaRPr lang="en-US" dirty="0"/>
          </a:p>
          <a:p>
            <a:pPr marL="109728" indent="0">
              <a:buNone/>
            </a:pPr>
            <a:endParaRPr lang="en-US" dirty="0"/>
          </a:p>
          <a:p>
            <a:endParaRPr lang="en-US" dirty="0"/>
          </a:p>
          <a:p>
            <a:endParaRPr lang="en-HK" dirty="0"/>
          </a:p>
        </p:txBody>
      </p:sp>
      <p:sp>
        <p:nvSpPr>
          <p:cNvPr id="3" name="Title 2">
            <a:extLst>
              <a:ext uri="{FF2B5EF4-FFF2-40B4-BE49-F238E27FC236}">
                <a16:creationId xmlns:a16="http://schemas.microsoft.com/office/drawing/2014/main" id="{99652929-4F8B-4703-9EA1-5370B9C64284}"/>
              </a:ext>
            </a:extLst>
          </p:cNvPr>
          <p:cNvSpPr>
            <a:spLocks noGrp="1"/>
          </p:cNvSpPr>
          <p:nvPr>
            <p:ph type="title"/>
          </p:nvPr>
        </p:nvSpPr>
        <p:spPr>
          <a:xfrm>
            <a:off x="457199" y="365125"/>
            <a:ext cx="11270343" cy="1325563"/>
          </a:xfrm>
        </p:spPr>
        <p:txBody>
          <a:bodyPr>
            <a:normAutofit/>
          </a:bodyPr>
          <a:lstStyle/>
          <a:p>
            <a:r>
              <a:rPr lang="en-US" dirty="0"/>
              <a:t>4 Types of Internet Platforms for E-commerce</a:t>
            </a:r>
            <a:endParaRPr lang="en-HK" dirty="0"/>
          </a:p>
        </p:txBody>
      </p:sp>
      <p:graphicFrame>
        <p:nvGraphicFramePr>
          <p:cNvPr id="5" name="Diagram 4">
            <a:extLst>
              <a:ext uri="{FF2B5EF4-FFF2-40B4-BE49-F238E27FC236}">
                <a16:creationId xmlns:a16="http://schemas.microsoft.com/office/drawing/2014/main" id="{E489555D-E220-42CD-8AC1-297B23ECFFDD}"/>
              </a:ext>
            </a:extLst>
          </p:cNvPr>
          <p:cNvGraphicFramePr/>
          <p:nvPr>
            <p:extLst>
              <p:ext uri="{D42A27DB-BD31-4B8C-83A1-F6EECF244321}">
                <p14:modId xmlns:p14="http://schemas.microsoft.com/office/powerpoint/2010/main" val="756419807"/>
              </p:ext>
            </p:extLst>
          </p:nvPr>
        </p:nvGraphicFramePr>
        <p:xfrm>
          <a:off x="1739900" y="1034976"/>
          <a:ext cx="9232900" cy="5721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0002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59C8D-BC96-41EE-E5AB-5D163BD667D3}"/>
              </a:ext>
            </a:extLst>
          </p:cNvPr>
          <p:cNvSpPr>
            <a:spLocks noGrp="1"/>
          </p:cNvSpPr>
          <p:nvPr>
            <p:ph type="title"/>
          </p:nvPr>
        </p:nvSpPr>
        <p:spPr/>
        <p:txBody>
          <a:bodyPr/>
          <a:lstStyle/>
          <a:p>
            <a:r>
              <a:rPr lang="en-US" dirty="0"/>
              <a:t>Social Media Storefront</a:t>
            </a:r>
          </a:p>
        </p:txBody>
      </p:sp>
      <p:sp>
        <p:nvSpPr>
          <p:cNvPr id="3" name="Content Placeholder 2">
            <a:extLst>
              <a:ext uri="{FF2B5EF4-FFF2-40B4-BE49-F238E27FC236}">
                <a16:creationId xmlns:a16="http://schemas.microsoft.com/office/drawing/2014/main" id="{1C7F6F71-CCD8-0691-80FC-3D20B7E9721C}"/>
              </a:ext>
            </a:extLst>
          </p:cNvPr>
          <p:cNvSpPr>
            <a:spLocks noGrp="1"/>
          </p:cNvSpPr>
          <p:nvPr>
            <p:ph idx="1"/>
          </p:nvPr>
        </p:nvSpPr>
        <p:spPr/>
        <p:txBody>
          <a:bodyPr>
            <a:normAutofit lnSpcReduction="10000"/>
          </a:bodyPr>
          <a:lstStyle/>
          <a:p>
            <a:r>
              <a:rPr lang="en-US" dirty="0">
                <a:solidFill>
                  <a:schemeClr val="tx1"/>
                </a:solidFill>
              </a:rPr>
              <a:t>They are the business pages that brands build on the social media platforms to communicate with their customers or to look for potential customers for </a:t>
            </a:r>
            <a:r>
              <a:rPr lang="en-US" dirty="0" smtClean="0">
                <a:solidFill>
                  <a:schemeClr val="tx1"/>
                </a:solidFill>
              </a:rPr>
              <a:t>sales.</a:t>
            </a:r>
            <a:endParaRPr lang="en-US" dirty="0">
              <a:solidFill>
                <a:schemeClr val="tx1"/>
              </a:solidFill>
            </a:endParaRPr>
          </a:p>
          <a:p>
            <a:r>
              <a:rPr lang="en-US" dirty="0">
                <a:solidFill>
                  <a:schemeClr val="tx1"/>
                </a:solidFill>
              </a:rPr>
              <a:t>It is simple to start up and can easily reach target customers.  The brands can promote their services/products in a relatively low cost as the social media platforms already have a good system </a:t>
            </a:r>
            <a:r>
              <a:rPr lang="en-US">
                <a:solidFill>
                  <a:schemeClr val="tx1"/>
                </a:solidFill>
              </a:rPr>
              <a:t>to </a:t>
            </a:r>
            <a:r>
              <a:rPr lang="en-US" smtClean="0">
                <a:solidFill>
                  <a:schemeClr val="tx1"/>
                </a:solidFill>
              </a:rPr>
              <a:t>support the brands.</a:t>
            </a:r>
            <a:endParaRPr lang="en-US" dirty="0">
              <a:solidFill>
                <a:schemeClr val="tx1"/>
              </a:solidFill>
            </a:endParaRPr>
          </a:p>
          <a:p>
            <a:r>
              <a:rPr lang="en-US" dirty="0">
                <a:solidFill>
                  <a:schemeClr val="tx1"/>
                </a:solidFill>
              </a:rPr>
              <a:t>However, the brand identity in the store front is limited by the design and operation policies of the social media </a:t>
            </a:r>
            <a:r>
              <a:rPr lang="en-US" dirty="0" smtClean="0">
                <a:solidFill>
                  <a:schemeClr val="tx1"/>
                </a:solidFill>
              </a:rPr>
              <a:t>platforms.</a:t>
            </a:r>
            <a:endParaRPr lang="en-US" dirty="0">
              <a:solidFill>
                <a:schemeClr val="tx1"/>
              </a:solidFill>
            </a:endParaRPr>
          </a:p>
          <a:p>
            <a:pPr marL="0" indent="0">
              <a:buNone/>
            </a:pPr>
            <a:endParaRPr lang="en-US" dirty="0"/>
          </a:p>
        </p:txBody>
      </p:sp>
      <p:sp>
        <p:nvSpPr>
          <p:cNvPr id="4" name="Slide Number Placeholder 3">
            <a:extLst>
              <a:ext uri="{FF2B5EF4-FFF2-40B4-BE49-F238E27FC236}">
                <a16:creationId xmlns:a16="http://schemas.microsoft.com/office/drawing/2014/main" id="{7D36E57D-97A8-7103-0841-5D1613C0BBD6}"/>
              </a:ext>
            </a:extLst>
          </p:cNvPr>
          <p:cNvSpPr>
            <a:spLocks noGrp="1"/>
          </p:cNvSpPr>
          <p:nvPr>
            <p:ph type="sldNum" sz="quarter" idx="12"/>
          </p:nvPr>
        </p:nvSpPr>
        <p:spPr/>
        <p:txBody>
          <a:bodyPr/>
          <a:lstStyle/>
          <a:p>
            <a:fld id="{11A71338-8BA2-4C79-A6C5-5A8E30081D0C}" type="slidenum">
              <a:rPr lang="en-US" smtClean="0"/>
              <a:t>12</a:t>
            </a:fld>
            <a:endParaRPr lang="en-US"/>
          </a:p>
        </p:txBody>
      </p:sp>
    </p:spTree>
    <p:extLst>
      <p:ext uri="{BB962C8B-B14F-4D97-AF65-F5344CB8AC3E}">
        <p14:creationId xmlns:p14="http://schemas.microsoft.com/office/powerpoint/2010/main" val="2877459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142F7-78D1-C414-BB0B-74395E979EFE}"/>
              </a:ext>
            </a:extLst>
          </p:cNvPr>
          <p:cNvSpPr>
            <a:spLocks noGrp="1"/>
          </p:cNvSpPr>
          <p:nvPr>
            <p:ph type="title"/>
          </p:nvPr>
        </p:nvSpPr>
        <p:spPr/>
        <p:txBody>
          <a:bodyPr/>
          <a:lstStyle/>
          <a:p>
            <a:r>
              <a:rPr lang="en-US" dirty="0"/>
              <a:t>Marketplace</a:t>
            </a:r>
          </a:p>
        </p:txBody>
      </p:sp>
      <p:sp>
        <p:nvSpPr>
          <p:cNvPr id="3" name="Content Placeholder 2">
            <a:extLst>
              <a:ext uri="{FF2B5EF4-FFF2-40B4-BE49-F238E27FC236}">
                <a16:creationId xmlns:a16="http://schemas.microsoft.com/office/drawing/2014/main" id="{542D29B9-29FD-47A8-23DB-D17317900BCF}"/>
              </a:ext>
            </a:extLst>
          </p:cNvPr>
          <p:cNvSpPr>
            <a:spLocks noGrp="1"/>
          </p:cNvSpPr>
          <p:nvPr>
            <p:ph idx="1"/>
          </p:nvPr>
        </p:nvSpPr>
        <p:spPr/>
        <p:txBody>
          <a:bodyPr>
            <a:normAutofit lnSpcReduction="10000"/>
          </a:bodyPr>
          <a:lstStyle/>
          <a:p>
            <a:r>
              <a:rPr lang="en-US" dirty="0">
                <a:solidFill>
                  <a:schemeClr val="tx1"/>
                </a:solidFill>
              </a:rPr>
              <a:t>Brands’ presence on this kind of platforms is like putting their products in a </a:t>
            </a:r>
            <a:r>
              <a:rPr lang="en-US" dirty="0" smtClean="0">
                <a:solidFill>
                  <a:schemeClr val="tx1"/>
                </a:solidFill>
              </a:rPr>
              <a:t>supermarket. </a:t>
            </a:r>
            <a:endParaRPr lang="en-US" dirty="0">
              <a:solidFill>
                <a:schemeClr val="tx1"/>
              </a:solidFill>
            </a:endParaRPr>
          </a:p>
          <a:p>
            <a:r>
              <a:rPr lang="en-US" dirty="0">
                <a:solidFill>
                  <a:schemeClr val="tx1"/>
                </a:solidFill>
              </a:rPr>
              <a:t>The platforms have good storefront and infrastructure to facilitate the brands to do business.  They only need to decide what kind of products to be </a:t>
            </a:r>
            <a:r>
              <a:rPr lang="en-US" dirty="0" smtClean="0">
                <a:solidFill>
                  <a:schemeClr val="tx1"/>
                </a:solidFill>
              </a:rPr>
              <a:t>sold.</a:t>
            </a:r>
            <a:endParaRPr lang="en-US" dirty="0">
              <a:solidFill>
                <a:schemeClr val="tx1"/>
              </a:solidFill>
            </a:endParaRPr>
          </a:p>
          <a:p>
            <a:r>
              <a:rPr lang="en-US" dirty="0">
                <a:solidFill>
                  <a:schemeClr val="tx1"/>
                </a:solidFill>
              </a:rPr>
              <a:t>The platforms are also taken the role of product delivery, handling technical problems and co-promotion execution </a:t>
            </a:r>
            <a:r>
              <a:rPr lang="en-US" dirty="0" smtClean="0">
                <a:solidFill>
                  <a:schemeClr val="tx1"/>
                </a:solidFill>
              </a:rPr>
              <a:t>.</a:t>
            </a:r>
            <a:endParaRPr lang="en-US" dirty="0">
              <a:solidFill>
                <a:schemeClr val="tx1"/>
              </a:solidFill>
            </a:endParaRPr>
          </a:p>
          <a:p>
            <a:r>
              <a:rPr lang="en-US" dirty="0">
                <a:solidFill>
                  <a:schemeClr val="tx1"/>
                </a:solidFill>
              </a:rPr>
              <a:t>The start up cost and commission is high but the brands can benefit from the customer database and traffic of the </a:t>
            </a:r>
            <a:r>
              <a:rPr lang="en-US" dirty="0" smtClean="0">
                <a:solidFill>
                  <a:schemeClr val="tx1"/>
                </a:solidFill>
              </a:rPr>
              <a:t>platforms.</a:t>
            </a:r>
            <a:endParaRPr lang="en-US" dirty="0">
              <a:solidFill>
                <a:schemeClr val="tx1"/>
              </a:solidFill>
            </a:endParaRPr>
          </a:p>
          <a:p>
            <a:pPr marL="0" indent="0">
              <a:buNone/>
            </a:pPr>
            <a:endParaRPr lang="en-US" dirty="0"/>
          </a:p>
        </p:txBody>
      </p:sp>
      <p:sp>
        <p:nvSpPr>
          <p:cNvPr id="4" name="Slide Number Placeholder 3">
            <a:extLst>
              <a:ext uri="{FF2B5EF4-FFF2-40B4-BE49-F238E27FC236}">
                <a16:creationId xmlns:a16="http://schemas.microsoft.com/office/drawing/2014/main" id="{28A12A55-4F66-61F2-89EF-D1AF8FF05AAD}"/>
              </a:ext>
            </a:extLst>
          </p:cNvPr>
          <p:cNvSpPr>
            <a:spLocks noGrp="1"/>
          </p:cNvSpPr>
          <p:nvPr>
            <p:ph type="sldNum" sz="quarter" idx="12"/>
          </p:nvPr>
        </p:nvSpPr>
        <p:spPr/>
        <p:txBody>
          <a:bodyPr/>
          <a:lstStyle/>
          <a:p>
            <a:fld id="{11A71338-8BA2-4C79-A6C5-5A8E30081D0C}" type="slidenum">
              <a:rPr lang="en-US" smtClean="0"/>
              <a:t>13</a:t>
            </a:fld>
            <a:endParaRPr lang="en-US"/>
          </a:p>
        </p:txBody>
      </p:sp>
    </p:spTree>
    <p:extLst>
      <p:ext uri="{BB962C8B-B14F-4D97-AF65-F5344CB8AC3E}">
        <p14:creationId xmlns:p14="http://schemas.microsoft.com/office/powerpoint/2010/main" val="2334507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3D91C-6B1C-6596-147E-75389A85AE6B}"/>
              </a:ext>
            </a:extLst>
          </p:cNvPr>
          <p:cNvSpPr>
            <a:spLocks noGrp="1"/>
          </p:cNvSpPr>
          <p:nvPr>
            <p:ph type="title"/>
          </p:nvPr>
        </p:nvSpPr>
        <p:spPr/>
        <p:txBody>
          <a:bodyPr/>
          <a:lstStyle/>
          <a:p>
            <a:r>
              <a:rPr lang="en-US" dirty="0"/>
              <a:t>E-Commerce Platforms</a:t>
            </a:r>
          </a:p>
        </p:txBody>
      </p:sp>
      <p:sp>
        <p:nvSpPr>
          <p:cNvPr id="3" name="Content Placeholder 2">
            <a:extLst>
              <a:ext uri="{FF2B5EF4-FFF2-40B4-BE49-F238E27FC236}">
                <a16:creationId xmlns:a16="http://schemas.microsoft.com/office/drawing/2014/main" id="{AD4EA4CD-7B40-ECE8-F26F-B0F3AE26B0A4}"/>
              </a:ext>
            </a:extLst>
          </p:cNvPr>
          <p:cNvSpPr>
            <a:spLocks noGrp="1"/>
          </p:cNvSpPr>
          <p:nvPr>
            <p:ph idx="1"/>
          </p:nvPr>
        </p:nvSpPr>
        <p:spPr/>
        <p:txBody>
          <a:bodyPr/>
          <a:lstStyle/>
          <a:p>
            <a:r>
              <a:rPr lang="en-US" dirty="0">
                <a:solidFill>
                  <a:schemeClr val="tx1"/>
                </a:solidFill>
              </a:rPr>
              <a:t>These platforms provide good infrastructures and supports for the brands to run their online </a:t>
            </a:r>
            <a:r>
              <a:rPr lang="en-US" dirty="0" smtClean="0">
                <a:solidFill>
                  <a:schemeClr val="tx1"/>
                </a:solidFill>
              </a:rPr>
              <a:t>businesses.</a:t>
            </a:r>
            <a:endParaRPr lang="en-US" dirty="0">
              <a:solidFill>
                <a:schemeClr val="tx1"/>
              </a:solidFill>
            </a:endParaRPr>
          </a:p>
          <a:p>
            <a:r>
              <a:rPr lang="en-US" dirty="0">
                <a:solidFill>
                  <a:schemeClr val="tx1"/>
                </a:solidFill>
              </a:rPr>
              <a:t>However, the brands will have to design, build and maintain their own storefront and operations.  They will run the business as if they are tenants in a shopping </a:t>
            </a:r>
            <a:r>
              <a:rPr lang="en-US" dirty="0" smtClean="0">
                <a:solidFill>
                  <a:schemeClr val="tx1"/>
                </a:solidFill>
              </a:rPr>
              <a:t>mall.</a:t>
            </a:r>
            <a:endParaRPr lang="en-US" dirty="0">
              <a:solidFill>
                <a:schemeClr val="tx1"/>
              </a:solidFill>
            </a:endParaRPr>
          </a:p>
        </p:txBody>
      </p:sp>
      <p:sp>
        <p:nvSpPr>
          <p:cNvPr id="4" name="Slide Number Placeholder 3">
            <a:extLst>
              <a:ext uri="{FF2B5EF4-FFF2-40B4-BE49-F238E27FC236}">
                <a16:creationId xmlns:a16="http://schemas.microsoft.com/office/drawing/2014/main" id="{5E03252F-BD96-C10F-0C62-25F6932FA5F6}"/>
              </a:ext>
            </a:extLst>
          </p:cNvPr>
          <p:cNvSpPr>
            <a:spLocks noGrp="1"/>
          </p:cNvSpPr>
          <p:nvPr>
            <p:ph type="sldNum" sz="quarter" idx="12"/>
          </p:nvPr>
        </p:nvSpPr>
        <p:spPr/>
        <p:txBody>
          <a:bodyPr/>
          <a:lstStyle/>
          <a:p>
            <a:fld id="{11A71338-8BA2-4C79-A6C5-5A8E30081D0C}" type="slidenum">
              <a:rPr lang="en-US" smtClean="0"/>
              <a:t>14</a:t>
            </a:fld>
            <a:endParaRPr lang="en-US"/>
          </a:p>
        </p:txBody>
      </p:sp>
    </p:spTree>
    <p:extLst>
      <p:ext uri="{BB962C8B-B14F-4D97-AF65-F5344CB8AC3E}">
        <p14:creationId xmlns:p14="http://schemas.microsoft.com/office/powerpoint/2010/main" val="2192411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8CFF3-DA38-61B1-1E2D-6569B009ED27}"/>
              </a:ext>
            </a:extLst>
          </p:cNvPr>
          <p:cNvSpPr>
            <a:spLocks noGrp="1"/>
          </p:cNvSpPr>
          <p:nvPr>
            <p:ph type="title"/>
          </p:nvPr>
        </p:nvSpPr>
        <p:spPr/>
        <p:txBody>
          <a:bodyPr/>
          <a:lstStyle/>
          <a:p>
            <a:r>
              <a:rPr lang="en-US" dirty="0"/>
              <a:t>Build Own Website</a:t>
            </a:r>
          </a:p>
        </p:txBody>
      </p:sp>
      <p:sp>
        <p:nvSpPr>
          <p:cNvPr id="3" name="Content Placeholder 2">
            <a:extLst>
              <a:ext uri="{FF2B5EF4-FFF2-40B4-BE49-F238E27FC236}">
                <a16:creationId xmlns:a16="http://schemas.microsoft.com/office/drawing/2014/main" id="{276EEEF6-6B06-02A3-3F95-745A404A94D6}"/>
              </a:ext>
            </a:extLst>
          </p:cNvPr>
          <p:cNvSpPr>
            <a:spLocks noGrp="1"/>
          </p:cNvSpPr>
          <p:nvPr>
            <p:ph idx="1"/>
          </p:nvPr>
        </p:nvSpPr>
        <p:spPr/>
        <p:txBody>
          <a:bodyPr/>
          <a:lstStyle/>
          <a:p>
            <a:r>
              <a:rPr lang="en-US" dirty="0">
                <a:solidFill>
                  <a:schemeClr val="tx1"/>
                </a:solidFill>
              </a:rPr>
              <a:t>Many brands, especially established and well-known ones, build their own stand-alone </a:t>
            </a:r>
            <a:r>
              <a:rPr lang="en-US" dirty="0" smtClean="0">
                <a:solidFill>
                  <a:schemeClr val="tx1"/>
                </a:solidFill>
              </a:rPr>
              <a:t>website.</a:t>
            </a:r>
            <a:endParaRPr lang="en-US" dirty="0">
              <a:solidFill>
                <a:schemeClr val="tx1"/>
              </a:solidFill>
            </a:endParaRPr>
          </a:p>
          <a:p>
            <a:r>
              <a:rPr lang="en-US" dirty="0">
                <a:solidFill>
                  <a:schemeClr val="tx1"/>
                </a:solidFill>
              </a:rPr>
              <a:t>It is very good for brand building and creating brand </a:t>
            </a:r>
            <a:r>
              <a:rPr lang="en-US" dirty="0" smtClean="0">
                <a:solidFill>
                  <a:schemeClr val="tx1"/>
                </a:solidFill>
              </a:rPr>
              <a:t>identity.</a:t>
            </a:r>
            <a:endParaRPr lang="en-US" dirty="0">
              <a:solidFill>
                <a:schemeClr val="tx1"/>
              </a:solidFill>
            </a:endParaRPr>
          </a:p>
          <a:p>
            <a:r>
              <a:rPr lang="en-US" dirty="0">
                <a:solidFill>
                  <a:schemeClr val="tx1"/>
                </a:solidFill>
              </a:rPr>
              <a:t>However, it is very costly to build, operate </a:t>
            </a:r>
            <a:r>
              <a:rPr lang="en-US">
                <a:solidFill>
                  <a:schemeClr val="tx1"/>
                </a:solidFill>
              </a:rPr>
              <a:t>and </a:t>
            </a:r>
            <a:r>
              <a:rPr lang="en-US" smtClean="0">
                <a:solidFill>
                  <a:schemeClr val="tx1"/>
                </a:solidFill>
              </a:rPr>
              <a:t>maintain.</a:t>
            </a:r>
            <a:endParaRPr lang="en-US" dirty="0">
              <a:solidFill>
                <a:schemeClr val="tx1"/>
              </a:solidFill>
            </a:endParaRPr>
          </a:p>
        </p:txBody>
      </p:sp>
      <p:sp>
        <p:nvSpPr>
          <p:cNvPr id="4" name="Slide Number Placeholder 3">
            <a:extLst>
              <a:ext uri="{FF2B5EF4-FFF2-40B4-BE49-F238E27FC236}">
                <a16:creationId xmlns:a16="http://schemas.microsoft.com/office/drawing/2014/main" id="{84FF4D4D-D96D-3936-43EF-B3EEBAEF53D5}"/>
              </a:ext>
            </a:extLst>
          </p:cNvPr>
          <p:cNvSpPr>
            <a:spLocks noGrp="1"/>
          </p:cNvSpPr>
          <p:nvPr>
            <p:ph type="sldNum" sz="quarter" idx="12"/>
          </p:nvPr>
        </p:nvSpPr>
        <p:spPr/>
        <p:txBody>
          <a:bodyPr/>
          <a:lstStyle/>
          <a:p>
            <a:fld id="{11A71338-8BA2-4C79-A6C5-5A8E30081D0C}" type="slidenum">
              <a:rPr lang="en-US" smtClean="0"/>
              <a:t>15</a:t>
            </a:fld>
            <a:endParaRPr lang="en-US"/>
          </a:p>
        </p:txBody>
      </p:sp>
    </p:spTree>
    <p:extLst>
      <p:ext uri="{BB962C8B-B14F-4D97-AF65-F5344CB8AC3E}">
        <p14:creationId xmlns:p14="http://schemas.microsoft.com/office/powerpoint/2010/main" val="1939839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C582B07-D0F0-4B6B-A5D9-D2F192CB3A4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Rectangle 14">
            <a:extLst>
              <a:ext uri="{FF2B5EF4-FFF2-40B4-BE49-F238E27FC236}">
                <a16:creationId xmlns:a16="http://schemas.microsoft.com/office/drawing/2014/main" id="{ABA85E54-7EE4-4C8C-BB57-F26707EEE2F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ight Triangle 16">
            <a:extLst>
              <a:ext uri="{FF2B5EF4-FFF2-40B4-BE49-F238E27FC236}">
                <a16:creationId xmlns:a16="http://schemas.microsoft.com/office/drawing/2014/main" id="{DA1A4301-6FFC-4C82-A1FA-7634D8CAA8F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05255" y="-277985"/>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96E5B1B-A929-490A-B6DA-BEF2BA3C7F2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425" y="0"/>
            <a:ext cx="1578527" cy="1740960"/>
          </a:xfrm>
          <a:custGeom>
            <a:avLst/>
            <a:gdLst>
              <a:gd name="connsiteX0" fmla="*/ 0 w 1578527"/>
              <a:gd name="connsiteY0" fmla="*/ 0 h 1740960"/>
              <a:gd name="connsiteX1" fmla="*/ 854254 w 1578527"/>
              <a:gd name="connsiteY1" fmla="*/ 0 h 1740960"/>
              <a:gd name="connsiteX2" fmla="*/ 877272 w 1578527"/>
              <a:gd name="connsiteY2" fmla="*/ 62889 h 1740960"/>
              <a:gd name="connsiteX3" fmla="*/ 1467989 w 1578527"/>
              <a:gd name="connsiteY3" fmla="*/ 780234 h 1740960"/>
              <a:gd name="connsiteX4" fmla="*/ 1578527 w 1578527"/>
              <a:gd name="connsiteY4" fmla="*/ 847388 h 1740960"/>
              <a:gd name="connsiteX5" fmla="*/ 1578527 w 1578527"/>
              <a:gd name="connsiteY5" fmla="*/ 1740960 h 1740960"/>
              <a:gd name="connsiteX6" fmla="*/ 1426154 w 1578527"/>
              <a:gd name="connsiteY6" fmla="*/ 1685191 h 1740960"/>
              <a:gd name="connsiteX7" fmla="*/ 40275 w 1578527"/>
              <a:gd name="connsiteY7" fmla="*/ 156635 h 1740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8527" h="1740960">
                <a:moveTo>
                  <a:pt x="0" y="0"/>
                </a:moveTo>
                <a:lnTo>
                  <a:pt x="854254" y="0"/>
                </a:lnTo>
                <a:lnTo>
                  <a:pt x="877272" y="62889"/>
                </a:lnTo>
                <a:cubicBezTo>
                  <a:pt x="1001029" y="355484"/>
                  <a:pt x="1207769" y="604433"/>
                  <a:pt x="1467989" y="780234"/>
                </a:cubicBezTo>
                <a:lnTo>
                  <a:pt x="1578527" y="847388"/>
                </a:lnTo>
                <a:lnTo>
                  <a:pt x="1578527" y="1740960"/>
                </a:lnTo>
                <a:lnTo>
                  <a:pt x="1426154" y="1685191"/>
                </a:lnTo>
                <a:cubicBezTo>
                  <a:pt x="766801" y="1406308"/>
                  <a:pt x="254977" y="846925"/>
                  <a:pt x="40275" y="156635"/>
                </a:cubicBezTo>
                <a:close/>
              </a:path>
            </a:pathLst>
          </a:custGeom>
          <a:solidFill>
            <a:schemeClr val="accent5">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21" name="Group 20">
            <a:extLst>
              <a:ext uri="{FF2B5EF4-FFF2-40B4-BE49-F238E27FC236}">
                <a16:creationId xmlns:a16="http://schemas.microsoft.com/office/drawing/2014/main" id="{B3024AAA-4D9F-4A0A-89F8-552E0B39CFF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22" name="Straight Connector 21">
              <a:extLst>
                <a:ext uri="{FF2B5EF4-FFF2-40B4-BE49-F238E27FC236}">
                  <a16:creationId xmlns:a16="http://schemas.microsoft.com/office/drawing/2014/main" id="{2833ABA6-809D-4533-93B2-DB674CDD628D}"/>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C3F862-75C7-4944-AE88-17E5A3996DC9}"/>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C328143-C650-4DE4-A799-497DB1974D79}"/>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00ADB29-58DC-4274-B4BA-3A3C9DD0D565}"/>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3DE02AE-DBD2-41B3-A694-3CDBB85FD781}"/>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1012B3C-0585-4B7C-BEA7-67465E16EFB9}"/>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A965775-97E7-4138-A445-0711E6799584}"/>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F98E328-EF6A-46B3-84B5-BB8C7F08E76E}"/>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4FD2DE4-9B9D-4664-B2D8-A348F5C64A8A}"/>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5F1D3E4-0CF8-4A22-97CD-36BB800CC2DB}"/>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1445E6C-BB8F-47B3-A21C-41A052FD35D7}"/>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6266989-7085-40BB-A27B-822A465FBBD9}"/>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66933B7-16F9-4C1D-994B-51528F9C582C}"/>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1495DB-2113-41C1-B3CD-80AC161228E7}"/>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CAE61E3-79FA-4EE1-BE36-73A8DA3FEC98}"/>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326012A-174F-4AEF-A743-FFC5B6CB1DF5}"/>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96790FF-94DF-4197-A847-AC03DE1AE190}"/>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37778E0-8D7D-4BBB-84D6-67EF5DA04D65}"/>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384A77C-0E9D-4CB6-BAEC-0F077653F205}"/>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8EA8ED5-3B15-471D-ABA0-80702ECCAA4B}"/>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6D30775-12E7-4EB0-912B-B59C86948C0A}"/>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D665C78-55C7-4AF4-8CB9-2578E24F8F42}"/>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2D237B7-078E-439C-BA48-9805CB3D8A0D}"/>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ADD4C5E-AB4D-4BB5-8942-72ABDE72E00B}"/>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F386B9E-A686-42CE-A660-55FA88FFEDC5}"/>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41C371E-AC52-4A0C-AFAD-F6326409B76C}"/>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C855202-652B-422C-9058-DA0779A9B674}"/>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AB72CC4-A933-4BB0-BFA7-AFD0DF86A78A}"/>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AC08427-3087-4762-8701-CAAFE2314A16}"/>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43F1F7BA-CF9D-B934-0278-BC9E3954D15A}"/>
              </a:ext>
            </a:extLst>
          </p:cNvPr>
          <p:cNvSpPr>
            <a:spLocks noGrp="1"/>
          </p:cNvSpPr>
          <p:nvPr>
            <p:ph type="title"/>
          </p:nvPr>
        </p:nvSpPr>
        <p:spPr>
          <a:xfrm>
            <a:off x="457199" y="732348"/>
            <a:ext cx="5747015" cy="2211993"/>
          </a:xfrm>
        </p:spPr>
        <p:txBody>
          <a:bodyPr anchor="t">
            <a:normAutofit/>
          </a:bodyPr>
          <a:lstStyle/>
          <a:p>
            <a:r>
              <a:rPr lang="en-US" dirty="0"/>
              <a:t>Brick n Mortar Retail Store Development</a:t>
            </a:r>
          </a:p>
        </p:txBody>
      </p:sp>
      <p:sp>
        <p:nvSpPr>
          <p:cNvPr id="3" name="Content Placeholder 2">
            <a:extLst>
              <a:ext uri="{FF2B5EF4-FFF2-40B4-BE49-F238E27FC236}">
                <a16:creationId xmlns:a16="http://schemas.microsoft.com/office/drawing/2014/main" id="{646C0468-F75C-071C-231E-370B205E54A4}"/>
              </a:ext>
            </a:extLst>
          </p:cNvPr>
          <p:cNvSpPr>
            <a:spLocks noGrp="1"/>
          </p:cNvSpPr>
          <p:nvPr>
            <p:ph idx="1"/>
          </p:nvPr>
        </p:nvSpPr>
        <p:spPr>
          <a:xfrm>
            <a:off x="6375881" y="732347"/>
            <a:ext cx="5358919" cy="2221879"/>
          </a:xfrm>
        </p:spPr>
        <p:txBody>
          <a:bodyPr anchor="t">
            <a:noAutofit/>
          </a:bodyPr>
          <a:lstStyle/>
          <a:p>
            <a:r>
              <a:rPr lang="en-US" sz="2400" dirty="0">
                <a:solidFill>
                  <a:schemeClr val="tx1"/>
                </a:solidFill>
              </a:rPr>
              <a:t>Brick n Mortar stores refers to physical retail store locations</a:t>
            </a:r>
          </a:p>
          <a:p>
            <a:r>
              <a:rPr lang="en-US" sz="2400" dirty="0">
                <a:solidFill>
                  <a:schemeClr val="tx1"/>
                </a:solidFill>
              </a:rPr>
              <a:t>It is a traditional operation on retailing</a:t>
            </a:r>
          </a:p>
        </p:txBody>
      </p:sp>
      <p:pic>
        <p:nvPicPr>
          <p:cNvPr id="8" name="Picture 7" descr="A person standing in a store&#10;&#10;Description automatically generated">
            <a:extLst>
              <a:ext uri="{FF2B5EF4-FFF2-40B4-BE49-F238E27FC236}">
                <a16:creationId xmlns:a16="http://schemas.microsoft.com/office/drawing/2014/main" id="{2793EB85-DB84-6873-56EE-1DCC323AA9A6}"/>
              </a:ext>
            </a:extLst>
          </p:cNvPr>
          <p:cNvPicPr>
            <a:picLocks noChangeAspect="1"/>
          </p:cNvPicPr>
          <p:nvPr/>
        </p:nvPicPr>
        <p:blipFill rotWithShape="1">
          <a:blip r:embed="rId2"/>
          <a:srcRect r="3" b="2636"/>
          <a:stretch/>
        </p:blipFill>
        <p:spPr>
          <a:xfrm>
            <a:off x="20" y="3550949"/>
            <a:ext cx="6102219" cy="3342113"/>
          </a:xfrm>
          <a:custGeom>
            <a:avLst/>
            <a:gdLst/>
            <a:ahLst/>
            <a:cxnLst/>
            <a:rect l="l" t="t" r="r" b="b"/>
            <a:pathLst>
              <a:path w="6102239" h="3342113">
                <a:moveTo>
                  <a:pt x="6102239" y="0"/>
                </a:moveTo>
                <a:lnTo>
                  <a:pt x="6102239" y="3342113"/>
                </a:lnTo>
                <a:lnTo>
                  <a:pt x="0" y="3342113"/>
                </a:lnTo>
                <a:lnTo>
                  <a:pt x="0" y="690066"/>
                </a:lnTo>
                <a:cubicBezTo>
                  <a:pt x="3047238" y="690066"/>
                  <a:pt x="4570857" y="288707"/>
                  <a:pt x="6094476" y="1371"/>
                </a:cubicBezTo>
                <a:close/>
              </a:path>
            </a:pathLst>
          </a:custGeom>
        </p:spPr>
      </p:pic>
      <p:pic>
        <p:nvPicPr>
          <p:cNvPr id="6" name="Picture 5" descr="A store with a sign on the front&#10;&#10;Description automatically generated">
            <a:extLst>
              <a:ext uri="{FF2B5EF4-FFF2-40B4-BE49-F238E27FC236}">
                <a16:creationId xmlns:a16="http://schemas.microsoft.com/office/drawing/2014/main" id="{DDFABAE3-B095-417E-D215-981B22934BC1}"/>
              </a:ext>
            </a:extLst>
          </p:cNvPr>
          <p:cNvPicPr>
            <a:picLocks noChangeAspect="1"/>
          </p:cNvPicPr>
          <p:nvPr/>
        </p:nvPicPr>
        <p:blipFill rotWithShape="1">
          <a:blip r:embed="rId3"/>
          <a:srcRect r="5608" b="-3"/>
          <a:stretch/>
        </p:blipFill>
        <p:spPr>
          <a:xfrm>
            <a:off x="6099145" y="3267369"/>
            <a:ext cx="6089807" cy="3629135"/>
          </a:xfrm>
          <a:custGeom>
            <a:avLst/>
            <a:gdLst/>
            <a:ahLst/>
            <a:cxnLst/>
            <a:rect l="l" t="t" r="r" b="b"/>
            <a:pathLst>
              <a:path w="6089807" h="3629135">
                <a:moveTo>
                  <a:pt x="2837610" y="30"/>
                </a:moveTo>
                <a:cubicBezTo>
                  <a:pt x="3715104" y="1783"/>
                  <a:pt x="4756640" y="80851"/>
                  <a:pt x="6089807" y="280390"/>
                </a:cubicBezTo>
                <a:lnTo>
                  <a:pt x="6089807" y="3629135"/>
                </a:lnTo>
                <a:lnTo>
                  <a:pt x="0" y="3629135"/>
                </a:lnTo>
                <a:lnTo>
                  <a:pt x="0" y="284126"/>
                </a:lnTo>
                <a:lnTo>
                  <a:pt x="569664" y="183551"/>
                </a:lnTo>
                <a:cubicBezTo>
                  <a:pt x="1246663" y="73836"/>
                  <a:pt x="1960115" y="-1724"/>
                  <a:pt x="2837610" y="30"/>
                </a:cubicBezTo>
                <a:close/>
              </a:path>
            </a:pathLst>
          </a:custGeom>
        </p:spPr>
      </p:pic>
      <p:sp>
        <p:nvSpPr>
          <p:cNvPr id="4" name="Slide Number Placeholder 3">
            <a:extLst>
              <a:ext uri="{FF2B5EF4-FFF2-40B4-BE49-F238E27FC236}">
                <a16:creationId xmlns:a16="http://schemas.microsoft.com/office/drawing/2014/main" id="{D952F34D-73D8-9AED-FA53-EEF00F619F9E}"/>
              </a:ext>
            </a:extLst>
          </p:cNvPr>
          <p:cNvSpPr>
            <a:spLocks noGrp="1"/>
          </p:cNvSpPr>
          <p:nvPr>
            <p:ph type="sldNum" sz="quarter" idx="12"/>
          </p:nvPr>
        </p:nvSpPr>
        <p:spPr>
          <a:xfrm>
            <a:off x="11192560" y="6324600"/>
            <a:ext cx="799078" cy="365125"/>
          </a:xfrm>
        </p:spPr>
        <p:txBody>
          <a:bodyPr>
            <a:normAutofit/>
          </a:bodyPr>
          <a:lstStyle/>
          <a:p>
            <a:pPr>
              <a:spcAft>
                <a:spcPts val="600"/>
              </a:spcAft>
            </a:pPr>
            <a:fld id="{11A71338-8BA2-4C79-A6C5-5A8E30081D0C}" type="slidenum">
              <a:rPr lang="en-US" smtClean="0"/>
              <a:pPr>
                <a:spcAft>
                  <a:spcPts val="600"/>
                </a:spcAft>
              </a:pPr>
              <a:t>2</a:t>
            </a:fld>
            <a:endParaRPr lang="en-US"/>
          </a:p>
        </p:txBody>
      </p:sp>
      <p:sp>
        <p:nvSpPr>
          <p:cNvPr id="51" name="Rectangle 14">
            <a:extLst>
              <a:ext uri="{FF2B5EF4-FFF2-40B4-BE49-F238E27FC236}">
                <a16:creationId xmlns:a16="http://schemas.microsoft.com/office/drawing/2014/main" id="{93EE50DE-2895-47E9-8F59-A719EB45FA0B}"/>
              </a:ext>
            </a:extLst>
          </p:cNvPr>
          <p:cNvSpPr/>
          <p:nvPr/>
        </p:nvSpPr>
        <p:spPr>
          <a:xfrm>
            <a:off x="134983" y="6569052"/>
            <a:ext cx="3983190" cy="276999"/>
          </a:xfrm>
          <a:prstGeom prst="rect">
            <a:avLst/>
          </a:prstGeom>
        </p:spPr>
        <p:txBody>
          <a:bodyPr wrap="square">
            <a:spAutoFit/>
          </a:bodyPr>
          <a:lstStyle/>
          <a:p>
            <a:r>
              <a:rPr lang="en-US" altLang="zh-TW" sz="1200" dirty="0"/>
              <a:t>Photo(s) is/are provided by </a:t>
            </a:r>
            <a:r>
              <a:rPr lang="en-US" altLang="zh-TW" sz="1200" dirty="0" smtClean="0"/>
              <a:t>Hong Kong Design Institute</a:t>
            </a:r>
            <a:endParaRPr lang="zh-TW" altLang="en-US" sz="1200" dirty="0"/>
          </a:p>
        </p:txBody>
      </p:sp>
    </p:spTree>
    <p:extLst>
      <p:ext uri="{BB962C8B-B14F-4D97-AF65-F5344CB8AC3E}">
        <p14:creationId xmlns:p14="http://schemas.microsoft.com/office/powerpoint/2010/main" val="3277853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E7943-BD75-3E69-005C-284B8833F8F3}"/>
              </a:ext>
            </a:extLst>
          </p:cNvPr>
          <p:cNvSpPr>
            <a:spLocks noGrp="1"/>
          </p:cNvSpPr>
          <p:nvPr>
            <p:ph type="title"/>
          </p:nvPr>
        </p:nvSpPr>
        <p:spPr>
          <a:xfrm>
            <a:off x="467874" y="0"/>
            <a:ext cx="10722932" cy="1325563"/>
          </a:xfrm>
        </p:spPr>
        <p:txBody>
          <a:bodyPr/>
          <a:lstStyle/>
          <a:p>
            <a:r>
              <a:rPr lang="en-US" dirty="0"/>
              <a:t>Types and Trends of Retail Store</a:t>
            </a:r>
          </a:p>
        </p:txBody>
      </p:sp>
      <p:sp>
        <p:nvSpPr>
          <p:cNvPr id="3" name="Content Placeholder 2">
            <a:extLst>
              <a:ext uri="{FF2B5EF4-FFF2-40B4-BE49-F238E27FC236}">
                <a16:creationId xmlns:a16="http://schemas.microsoft.com/office/drawing/2014/main" id="{0E08024B-205B-1052-F6A8-7AAAE82E68A4}"/>
              </a:ext>
            </a:extLst>
          </p:cNvPr>
          <p:cNvSpPr>
            <a:spLocks noGrp="1"/>
          </p:cNvSpPr>
          <p:nvPr>
            <p:ph idx="1"/>
          </p:nvPr>
        </p:nvSpPr>
        <p:spPr>
          <a:xfrm>
            <a:off x="467874" y="1154242"/>
            <a:ext cx="11194474" cy="5703758"/>
          </a:xfrm>
        </p:spPr>
        <p:txBody>
          <a:bodyPr>
            <a:normAutofit fontScale="77500" lnSpcReduction="20000"/>
          </a:bodyPr>
          <a:lstStyle/>
          <a:p>
            <a:r>
              <a:rPr lang="en-US" dirty="0">
                <a:solidFill>
                  <a:schemeClr val="tx1"/>
                </a:solidFill>
              </a:rPr>
              <a:t>Single-branded Stores</a:t>
            </a:r>
          </a:p>
          <a:p>
            <a:pPr marL="539750">
              <a:buFontTx/>
              <a:buChar char="-"/>
            </a:pPr>
            <a:r>
              <a:rPr lang="en-US" dirty="0">
                <a:solidFill>
                  <a:schemeClr val="tx1"/>
                </a:solidFill>
              </a:rPr>
              <a:t>Local or international brands with products from a single trademark</a:t>
            </a:r>
          </a:p>
          <a:p>
            <a:r>
              <a:rPr lang="en-US" dirty="0">
                <a:solidFill>
                  <a:schemeClr val="tx1"/>
                </a:solidFill>
              </a:rPr>
              <a:t>Multi-branded “Select Shop”</a:t>
            </a:r>
          </a:p>
          <a:p>
            <a:pPr marL="539750" lvl="5">
              <a:lnSpc>
                <a:spcPct val="110000"/>
              </a:lnSpc>
              <a:spcBef>
                <a:spcPts val="1000"/>
              </a:spcBef>
              <a:buClr>
                <a:schemeClr val="bg1"/>
              </a:buClr>
              <a:buSzPct val="75000"/>
              <a:buFontTx/>
              <a:buChar char="-"/>
            </a:pPr>
            <a:r>
              <a:rPr lang="en-US" sz="2800" dirty="0"/>
              <a:t>Department Stores</a:t>
            </a:r>
          </a:p>
          <a:p>
            <a:pPr marL="539750" lvl="5">
              <a:lnSpc>
                <a:spcPct val="110000"/>
              </a:lnSpc>
              <a:spcBef>
                <a:spcPts val="1000"/>
              </a:spcBef>
              <a:buClr>
                <a:schemeClr val="bg1"/>
              </a:buClr>
              <a:buSzPct val="75000"/>
              <a:buFontTx/>
              <a:buChar char="-"/>
            </a:pPr>
            <a:r>
              <a:rPr lang="en-US" sz="2800" dirty="0"/>
              <a:t>Designers’ branded “Select Shops”</a:t>
            </a:r>
          </a:p>
          <a:p>
            <a:r>
              <a:rPr lang="en-US" dirty="0">
                <a:solidFill>
                  <a:schemeClr val="tx1"/>
                </a:solidFill>
              </a:rPr>
              <a:t>Consignment Shops</a:t>
            </a:r>
          </a:p>
          <a:p>
            <a:pPr marL="539750" lvl="0">
              <a:buFontTx/>
              <a:buChar char="-"/>
            </a:pPr>
            <a:r>
              <a:rPr lang="en-US" altLang="zh-TW" dirty="0">
                <a:solidFill>
                  <a:schemeClr val="tx1"/>
                </a:solidFill>
              </a:rPr>
              <a:t>The consignee (usually a retailer), agrees to pay the consignor (seller) for merchandise after it is sold.</a:t>
            </a:r>
          </a:p>
          <a:p>
            <a:pPr marL="539750" lvl="0">
              <a:buFontTx/>
              <a:buChar char="-"/>
            </a:pPr>
            <a:r>
              <a:rPr lang="en-US" altLang="zh-TW" dirty="0">
                <a:solidFill>
                  <a:schemeClr val="tx1"/>
                </a:solidFill>
              </a:rPr>
              <a:t>A consignment arrangement is made, the typical split ranges from 50/50 to 40/60.</a:t>
            </a:r>
            <a:endParaRPr lang="zh-TW" altLang="zh-TW" dirty="0">
              <a:solidFill>
                <a:schemeClr val="tx1"/>
              </a:solidFill>
            </a:endParaRPr>
          </a:p>
          <a:p>
            <a:pPr marL="539750" lvl="0"/>
            <a:r>
              <a:rPr lang="en-US" altLang="zh-TW" dirty="0">
                <a:solidFill>
                  <a:schemeClr val="tx1"/>
                </a:solidFill>
              </a:rPr>
              <a:t>The consignees do not need to pay for the merchandise until it is sold.  They have to depend on consignors to provide a steady supply of merchandise.</a:t>
            </a:r>
            <a:endParaRPr lang="zh-TW" altLang="zh-TW" dirty="0">
              <a:solidFill>
                <a:schemeClr val="tx1"/>
              </a:solidFill>
            </a:endParaRPr>
          </a:p>
          <a:p>
            <a:pPr marL="539750"/>
            <a:r>
              <a:rPr lang="en-US" altLang="zh-TW" dirty="0">
                <a:solidFill>
                  <a:schemeClr val="tx1"/>
                </a:solidFill>
              </a:rPr>
              <a:t>The consignors can reduce upfront cost and risks.  There may be delay payment from the consignees. </a:t>
            </a:r>
            <a:endParaRPr lang="en-US" dirty="0">
              <a:solidFill>
                <a:schemeClr val="tx1"/>
              </a:solidFill>
            </a:endParaRPr>
          </a:p>
          <a:p>
            <a:r>
              <a:rPr lang="en-US" dirty="0">
                <a:solidFill>
                  <a:schemeClr val="tx1"/>
                </a:solidFill>
              </a:rPr>
              <a:t>Discount Stores/Outlets</a:t>
            </a:r>
          </a:p>
        </p:txBody>
      </p:sp>
      <p:sp>
        <p:nvSpPr>
          <p:cNvPr id="4" name="Slide Number Placeholder 3">
            <a:extLst>
              <a:ext uri="{FF2B5EF4-FFF2-40B4-BE49-F238E27FC236}">
                <a16:creationId xmlns:a16="http://schemas.microsoft.com/office/drawing/2014/main" id="{A445A26A-876D-A606-7C5F-9043CC304DD9}"/>
              </a:ext>
            </a:extLst>
          </p:cNvPr>
          <p:cNvSpPr>
            <a:spLocks noGrp="1"/>
          </p:cNvSpPr>
          <p:nvPr>
            <p:ph type="sldNum" sz="quarter" idx="12"/>
          </p:nvPr>
        </p:nvSpPr>
        <p:spPr/>
        <p:txBody>
          <a:bodyPr/>
          <a:lstStyle/>
          <a:p>
            <a:fld id="{11A71338-8BA2-4C79-A6C5-5A8E30081D0C}" type="slidenum">
              <a:rPr lang="en-US" smtClean="0"/>
              <a:t>3</a:t>
            </a:fld>
            <a:endParaRPr lang="en-US"/>
          </a:p>
        </p:txBody>
      </p:sp>
    </p:spTree>
    <p:extLst>
      <p:ext uri="{BB962C8B-B14F-4D97-AF65-F5344CB8AC3E}">
        <p14:creationId xmlns:p14="http://schemas.microsoft.com/office/powerpoint/2010/main" val="3736082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0C85150-646B-4AB7-9F43-FC7AB7E6D61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Rectangle 11">
            <a:extLst>
              <a:ext uri="{FF2B5EF4-FFF2-40B4-BE49-F238E27FC236}">
                <a16:creationId xmlns:a16="http://schemas.microsoft.com/office/drawing/2014/main" id="{1C582B07-D0F0-4B6B-A5D9-D2F192CB3A4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Right Triangle 13">
            <a:extLst>
              <a:ext uri="{FF2B5EF4-FFF2-40B4-BE49-F238E27FC236}">
                <a16:creationId xmlns:a16="http://schemas.microsoft.com/office/drawing/2014/main" id="{DA1A4301-6FFC-4C82-A1FA-7634D8CAA8F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4145" y="1559143"/>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8323DD1D-77DE-48B2-A0A0-6265801531E5}"/>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17" name="Straight Connector 16">
              <a:extLst>
                <a:ext uri="{FF2B5EF4-FFF2-40B4-BE49-F238E27FC236}">
                  <a16:creationId xmlns:a16="http://schemas.microsoft.com/office/drawing/2014/main" id="{5C230063-C474-48F9-AD35-F649415C2292}"/>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251EB77-6139-46FD-BABC-85764659488D}"/>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8177B72-4955-469C-BAF0-E07626379449}"/>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09269C7-DB34-4A8C-BAC9-2496A058B8BD}"/>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FA42117-D401-4236-8EAA-EC9095D4C642}"/>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746B91E-6053-4974-B374-9D1B8FBD70C8}"/>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D5DA8D3-12FB-4731-BDBC-93B6113D0C49}"/>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D16B49A-4893-4729-87B8-9A0B8E592D9E}"/>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06D93EE-2329-4706-89C0-BB6C94A39A7B}"/>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DC3E76F-2DB4-40DA-8C45-943861B1723E}"/>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56318F6-E559-4DA6-95C0-D2BB10BA6413}"/>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3243B57-CFAA-461A-AE56-A61CF60F3AD4}"/>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6AEACE9-7BE6-4FC5-9686-47F15ABA5695}"/>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DCAE5B4-5700-44A8-91DA-D8415FB04FA5}"/>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2F9D9C9-D01B-4870-8B33-310D77DF5B39}"/>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05DDC7F-2142-41F1-B1E3-A37A0B6FD160}"/>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1B19576-1AA2-4552-8D7D-831B13781491}"/>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504D005-AC5D-4160-8184-5BB45CE004E8}"/>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A540368-C5A6-4F28-A60E-763362A6E5BF}"/>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67B4722-C810-495C-BB11-45141E367DC8}"/>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3B1706B-6FE4-44FB-B429-E59AE3B16DB7}"/>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9DD5DAD-1CA2-48BA-94BF-70B1AC2BB58B}"/>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76A21FA-0159-4468-9737-BDBD34261835}"/>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870688F-0FB0-4A4A-9F90-7EAE14CAE20A}"/>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F7D7D25-8970-4DD6-A3D7-0D550BA85CF2}"/>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B480E32-418E-4DE3-B6E7-2F803A2C756C}"/>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985F833-A609-4B9C-A0D7-6DF88DB7BA25}"/>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AA9A587-B078-4028-A924-4A6DDDA2C41E}"/>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E2E5E8E-3025-4C93-9E63-9C47C5BBA997}"/>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5F19C13-A536-A917-2C63-E77B23D9F78D}"/>
              </a:ext>
            </a:extLst>
          </p:cNvPr>
          <p:cNvSpPr>
            <a:spLocks noGrp="1"/>
          </p:cNvSpPr>
          <p:nvPr>
            <p:ph type="title"/>
          </p:nvPr>
        </p:nvSpPr>
        <p:spPr>
          <a:xfrm>
            <a:off x="482864" y="229290"/>
            <a:ext cx="4952999" cy="2247616"/>
          </a:xfrm>
        </p:spPr>
        <p:txBody>
          <a:bodyPr>
            <a:normAutofit/>
          </a:bodyPr>
          <a:lstStyle/>
          <a:p>
            <a:r>
              <a:rPr lang="en-US" sz="3700" dirty="0"/>
              <a:t>Types of Popular Retail Store Locations in Hong Kong</a:t>
            </a:r>
          </a:p>
        </p:txBody>
      </p:sp>
      <p:sp>
        <p:nvSpPr>
          <p:cNvPr id="3" name="Content Placeholder 2">
            <a:extLst>
              <a:ext uri="{FF2B5EF4-FFF2-40B4-BE49-F238E27FC236}">
                <a16:creationId xmlns:a16="http://schemas.microsoft.com/office/drawing/2014/main" id="{25B16965-765C-D845-1FBA-DC5A90082D23}"/>
              </a:ext>
            </a:extLst>
          </p:cNvPr>
          <p:cNvSpPr>
            <a:spLocks noGrp="1"/>
          </p:cNvSpPr>
          <p:nvPr>
            <p:ph idx="1"/>
          </p:nvPr>
        </p:nvSpPr>
        <p:spPr>
          <a:xfrm>
            <a:off x="561367" y="2476906"/>
            <a:ext cx="4445086" cy="3961279"/>
          </a:xfrm>
        </p:spPr>
        <p:txBody>
          <a:bodyPr>
            <a:noAutofit/>
          </a:bodyPr>
          <a:lstStyle/>
          <a:p>
            <a:r>
              <a:rPr lang="en-US" dirty="0">
                <a:solidFill>
                  <a:schemeClr val="tx1"/>
                </a:solidFill>
              </a:rPr>
              <a:t>Stand-alone stores in the street</a:t>
            </a:r>
          </a:p>
          <a:p>
            <a:r>
              <a:rPr lang="en-US" dirty="0">
                <a:solidFill>
                  <a:schemeClr val="tx1"/>
                </a:solidFill>
              </a:rPr>
              <a:t>Stand-alone stores in shopping mall</a:t>
            </a:r>
          </a:p>
          <a:p>
            <a:r>
              <a:rPr lang="en-US" dirty="0">
                <a:solidFill>
                  <a:schemeClr val="tx1"/>
                </a:solidFill>
              </a:rPr>
              <a:t>Department Stores</a:t>
            </a:r>
          </a:p>
          <a:p>
            <a:r>
              <a:rPr lang="en-US" dirty="0">
                <a:solidFill>
                  <a:schemeClr val="tx1"/>
                </a:solidFill>
              </a:rPr>
              <a:t>Pop-up Stores</a:t>
            </a:r>
          </a:p>
          <a:p>
            <a:r>
              <a:rPr lang="en-US" dirty="0">
                <a:solidFill>
                  <a:schemeClr val="tx1"/>
                </a:solidFill>
              </a:rPr>
              <a:t>Upstairs Stores</a:t>
            </a:r>
          </a:p>
        </p:txBody>
      </p:sp>
      <p:pic>
        <p:nvPicPr>
          <p:cNvPr id="6" name="Picture 5" descr="Abstract blurred background of department store">
            <a:extLst>
              <a:ext uri="{FF2B5EF4-FFF2-40B4-BE49-F238E27FC236}">
                <a16:creationId xmlns:a16="http://schemas.microsoft.com/office/drawing/2014/main" id="{D4DF78CC-2159-3C21-8859-DDC57CDDD4C2}"/>
              </a:ext>
            </a:extLst>
          </p:cNvPr>
          <p:cNvPicPr>
            <a:picLocks noChangeAspect="1"/>
          </p:cNvPicPr>
          <p:nvPr/>
        </p:nvPicPr>
        <p:blipFill rotWithShape="1">
          <a:blip r:embed="rId2"/>
          <a:srcRect l="14230" r="26142" b="-1"/>
          <a:stretch/>
        </p:blipFill>
        <p:spPr>
          <a:xfrm>
            <a:off x="6075730" y="-3440"/>
            <a:ext cx="6129239" cy="6861439"/>
          </a:xfrm>
          <a:prstGeom prst="rect">
            <a:avLst/>
          </a:prstGeom>
        </p:spPr>
      </p:pic>
      <p:sp>
        <p:nvSpPr>
          <p:cNvPr id="4" name="Slide Number Placeholder 3">
            <a:extLst>
              <a:ext uri="{FF2B5EF4-FFF2-40B4-BE49-F238E27FC236}">
                <a16:creationId xmlns:a16="http://schemas.microsoft.com/office/drawing/2014/main" id="{2DC8AE9C-5EF0-13EC-F6B8-7CD3AB4C8683}"/>
              </a:ext>
            </a:extLst>
          </p:cNvPr>
          <p:cNvSpPr>
            <a:spLocks noGrp="1"/>
          </p:cNvSpPr>
          <p:nvPr>
            <p:ph type="sldNum" sz="quarter" idx="12"/>
          </p:nvPr>
        </p:nvSpPr>
        <p:spPr>
          <a:xfrm>
            <a:off x="11190806" y="6324600"/>
            <a:ext cx="799078" cy="365125"/>
          </a:xfrm>
        </p:spPr>
        <p:txBody>
          <a:bodyPr>
            <a:normAutofit/>
          </a:bodyPr>
          <a:lstStyle/>
          <a:p>
            <a:pPr>
              <a:spcAft>
                <a:spcPts val="600"/>
              </a:spcAft>
            </a:pPr>
            <a:fld id="{11A71338-8BA2-4C79-A6C5-5A8E30081D0C}" type="slidenum">
              <a:rPr lang="en-US" smtClean="0"/>
              <a:pPr>
                <a:spcAft>
                  <a:spcPts val="600"/>
                </a:spcAft>
              </a:pPr>
              <a:t>4</a:t>
            </a:fld>
            <a:endParaRPr lang="en-US"/>
          </a:p>
        </p:txBody>
      </p:sp>
    </p:spTree>
    <p:extLst>
      <p:ext uri="{BB962C8B-B14F-4D97-AF65-F5344CB8AC3E}">
        <p14:creationId xmlns:p14="http://schemas.microsoft.com/office/powerpoint/2010/main" val="189070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94F7D-36A5-BA24-04DF-D95D7080D300}"/>
              </a:ext>
            </a:extLst>
          </p:cNvPr>
          <p:cNvSpPr>
            <a:spLocks noGrp="1"/>
          </p:cNvSpPr>
          <p:nvPr>
            <p:ph type="title"/>
          </p:nvPr>
        </p:nvSpPr>
        <p:spPr/>
        <p:txBody>
          <a:bodyPr/>
          <a:lstStyle/>
          <a:p>
            <a:r>
              <a:rPr lang="en-US" dirty="0"/>
              <a:t>Fashion Select Shops</a:t>
            </a:r>
          </a:p>
        </p:txBody>
      </p:sp>
      <p:sp>
        <p:nvSpPr>
          <p:cNvPr id="3" name="Content Placeholder 2">
            <a:extLst>
              <a:ext uri="{FF2B5EF4-FFF2-40B4-BE49-F238E27FC236}">
                <a16:creationId xmlns:a16="http://schemas.microsoft.com/office/drawing/2014/main" id="{E1339D90-F3A7-8120-C65D-1EF0645A831D}"/>
              </a:ext>
            </a:extLst>
          </p:cNvPr>
          <p:cNvSpPr>
            <a:spLocks noGrp="1"/>
          </p:cNvSpPr>
          <p:nvPr>
            <p:ph idx="1"/>
          </p:nvPr>
        </p:nvSpPr>
        <p:spPr/>
        <p:txBody>
          <a:bodyPr>
            <a:normAutofit/>
          </a:bodyPr>
          <a:lstStyle/>
          <a:p>
            <a:r>
              <a:rPr lang="en-HK" b="0" i="0" u="none" strike="noStrike" dirty="0">
                <a:solidFill>
                  <a:schemeClr val="tx1"/>
                </a:solidFill>
                <a:effectLst/>
                <a:ea typeface="Hiragino Kaku Gothic Pro" panose="020B0300000000000000" pitchFamily="34" charset="-128"/>
              </a:rPr>
              <a:t>A select shop is a retail format where a retailer selects and sells fashion and lifestyle products from various brands</a:t>
            </a:r>
          </a:p>
          <a:p>
            <a:r>
              <a:rPr lang="en-HK" dirty="0">
                <a:solidFill>
                  <a:schemeClr val="tx1"/>
                </a:solidFill>
                <a:ea typeface="Hiragino Kaku Gothic Pro" panose="020B0300000000000000" pitchFamily="34" charset="-128"/>
              </a:rPr>
              <a:t>Buyers source around the world with unique design aesthetic standard</a:t>
            </a:r>
          </a:p>
          <a:p>
            <a:r>
              <a:rPr lang="en-HK" dirty="0">
                <a:solidFill>
                  <a:schemeClr val="tx1"/>
                </a:solidFill>
                <a:ea typeface="Hiragino Kaku Gothic Pro" panose="020B0300000000000000" pitchFamily="34" charset="-128"/>
              </a:rPr>
              <a:t>The shop’s design and product displays are considered to be more artistic and with acute fashion and design sense</a:t>
            </a:r>
          </a:p>
          <a:p>
            <a:r>
              <a:rPr lang="en-HK" dirty="0">
                <a:solidFill>
                  <a:schemeClr val="tx1"/>
                </a:solidFill>
                <a:ea typeface="Hiragino Kaku Gothic Pro" panose="020B0300000000000000" pitchFamily="34" charset="-128"/>
              </a:rPr>
              <a:t>It provides a very pleasant shopping experience to the customers like enjoying in a museum</a:t>
            </a:r>
            <a:endParaRPr lang="en-US" dirty="0">
              <a:solidFill>
                <a:schemeClr val="tx1"/>
              </a:solidFill>
            </a:endParaRPr>
          </a:p>
        </p:txBody>
      </p:sp>
      <p:sp>
        <p:nvSpPr>
          <p:cNvPr id="4" name="Slide Number Placeholder 3">
            <a:extLst>
              <a:ext uri="{FF2B5EF4-FFF2-40B4-BE49-F238E27FC236}">
                <a16:creationId xmlns:a16="http://schemas.microsoft.com/office/drawing/2014/main" id="{E2E70627-DA0C-337A-3A29-50E37DA314D5}"/>
              </a:ext>
            </a:extLst>
          </p:cNvPr>
          <p:cNvSpPr>
            <a:spLocks noGrp="1"/>
          </p:cNvSpPr>
          <p:nvPr>
            <p:ph type="sldNum" sz="quarter" idx="12"/>
          </p:nvPr>
        </p:nvSpPr>
        <p:spPr/>
        <p:txBody>
          <a:bodyPr/>
          <a:lstStyle/>
          <a:p>
            <a:fld id="{11A71338-8BA2-4C79-A6C5-5A8E30081D0C}" type="slidenum">
              <a:rPr lang="en-US" smtClean="0"/>
              <a:t>5</a:t>
            </a:fld>
            <a:endParaRPr lang="en-US"/>
          </a:p>
        </p:txBody>
      </p:sp>
    </p:spTree>
    <p:extLst>
      <p:ext uri="{BB962C8B-B14F-4D97-AF65-F5344CB8AC3E}">
        <p14:creationId xmlns:p14="http://schemas.microsoft.com/office/powerpoint/2010/main" val="509642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2526C-497F-50CD-639B-2A019F939D8B}"/>
              </a:ext>
            </a:extLst>
          </p:cNvPr>
          <p:cNvSpPr>
            <a:spLocks noGrp="1"/>
          </p:cNvSpPr>
          <p:nvPr>
            <p:ph type="title"/>
          </p:nvPr>
        </p:nvSpPr>
        <p:spPr/>
        <p:txBody>
          <a:bodyPr/>
          <a:lstStyle/>
          <a:p>
            <a:r>
              <a:rPr lang="en-US" dirty="0"/>
              <a:t>Upstairs Fashion Shops</a:t>
            </a:r>
          </a:p>
        </p:txBody>
      </p:sp>
      <p:sp>
        <p:nvSpPr>
          <p:cNvPr id="3" name="Content Placeholder 2">
            <a:extLst>
              <a:ext uri="{FF2B5EF4-FFF2-40B4-BE49-F238E27FC236}">
                <a16:creationId xmlns:a16="http://schemas.microsoft.com/office/drawing/2014/main" id="{93F9EE2B-AC73-F444-0D90-BACA020BE910}"/>
              </a:ext>
            </a:extLst>
          </p:cNvPr>
          <p:cNvSpPr>
            <a:spLocks noGrp="1"/>
          </p:cNvSpPr>
          <p:nvPr>
            <p:ph idx="1"/>
          </p:nvPr>
        </p:nvSpPr>
        <p:spPr/>
        <p:txBody>
          <a:bodyPr/>
          <a:lstStyle/>
          <a:p>
            <a:r>
              <a:rPr lang="en-US" dirty="0">
                <a:solidFill>
                  <a:schemeClr val="tx1"/>
                </a:solidFill>
              </a:rPr>
              <a:t>Upstairs fashion shop is a unique type of retail operation in Hong Kong due to high rental </a:t>
            </a:r>
          </a:p>
          <a:p>
            <a:r>
              <a:rPr lang="en-US" dirty="0">
                <a:solidFill>
                  <a:schemeClr val="tx1"/>
                </a:solidFill>
              </a:rPr>
              <a:t>Customers visit these upstairs fashion shops usually through referrals or advertisements</a:t>
            </a:r>
          </a:p>
          <a:p>
            <a:r>
              <a:rPr lang="en-US" dirty="0">
                <a:solidFill>
                  <a:schemeClr val="tx1"/>
                </a:solidFill>
              </a:rPr>
              <a:t>These shops are mainly selling multi-branded products in low to mid-price range</a:t>
            </a:r>
          </a:p>
        </p:txBody>
      </p:sp>
      <p:sp>
        <p:nvSpPr>
          <p:cNvPr id="4" name="Slide Number Placeholder 3">
            <a:extLst>
              <a:ext uri="{FF2B5EF4-FFF2-40B4-BE49-F238E27FC236}">
                <a16:creationId xmlns:a16="http://schemas.microsoft.com/office/drawing/2014/main" id="{32FAED8E-CFC7-7B6E-513E-4C743093EB77}"/>
              </a:ext>
            </a:extLst>
          </p:cNvPr>
          <p:cNvSpPr>
            <a:spLocks noGrp="1"/>
          </p:cNvSpPr>
          <p:nvPr>
            <p:ph type="sldNum" sz="quarter" idx="12"/>
          </p:nvPr>
        </p:nvSpPr>
        <p:spPr/>
        <p:txBody>
          <a:bodyPr/>
          <a:lstStyle/>
          <a:p>
            <a:fld id="{11A71338-8BA2-4C79-A6C5-5A8E30081D0C}" type="slidenum">
              <a:rPr lang="en-US" smtClean="0"/>
              <a:t>6</a:t>
            </a:fld>
            <a:endParaRPr lang="en-US"/>
          </a:p>
        </p:txBody>
      </p:sp>
    </p:spTree>
    <p:extLst>
      <p:ext uri="{BB962C8B-B14F-4D97-AF65-F5344CB8AC3E}">
        <p14:creationId xmlns:p14="http://schemas.microsoft.com/office/powerpoint/2010/main" val="4006979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5C162-0400-94F2-C0A4-99DEBD696317}"/>
              </a:ext>
            </a:extLst>
          </p:cNvPr>
          <p:cNvSpPr>
            <a:spLocks noGrp="1"/>
          </p:cNvSpPr>
          <p:nvPr>
            <p:ph type="title"/>
          </p:nvPr>
        </p:nvSpPr>
        <p:spPr/>
        <p:txBody>
          <a:bodyPr/>
          <a:lstStyle/>
          <a:p>
            <a:r>
              <a:rPr lang="en-US" dirty="0"/>
              <a:t>Pop-up Fashion Stores</a:t>
            </a:r>
          </a:p>
        </p:txBody>
      </p:sp>
      <p:sp>
        <p:nvSpPr>
          <p:cNvPr id="3" name="Content Placeholder 2">
            <a:extLst>
              <a:ext uri="{FF2B5EF4-FFF2-40B4-BE49-F238E27FC236}">
                <a16:creationId xmlns:a16="http://schemas.microsoft.com/office/drawing/2014/main" id="{6010F5D3-C0EE-87A1-FFAB-50575D8FA27A}"/>
              </a:ext>
            </a:extLst>
          </p:cNvPr>
          <p:cNvSpPr>
            <a:spLocks noGrp="1"/>
          </p:cNvSpPr>
          <p:nvPr>
            <p:ph idx="1"/>
          </p:nvPr>
        </p:nvSpPr>
        <p:spPr/>
        <p:txBody>
          <a:bodyPr/>
          <a:lstStyle/>
          <a:p>
            <a:r>
              <a:rPr lang="en-US" dirty="0">
                <a:solidFill>
                  <a:schemeClr val="tx1"/>
                </a:solidFill>
              </a:rPr>
              <a:t>It is a very prominent trend in fashion retailing </a:t>
            </a:r>
          </a:p>
          <a:p>
            <a:r>
              <a:rPr lang="en-US" dirty="0">
                <a:solidFill>
                  <a:schemeClr val="tx1"/>
                </a:solidFill>
              </a:rPr>
              <a:t>A pop-up fashion store is a temporary and experimental retail space to introduce new product campaigns, generate surprising shopping experience or test </a:t>
            </a:r>
            <a:r>
              <a:rPr lang="en-US">
                <a:solidFill>
                  <a:schemeClr val="tx1"/>
                </a:solidFill>
              </a:rPr>
              <a:t>a </a:t>
            </a:r>
            <a:r>
              <a:rPr lang="en-US" smtClean="0">
                <a:solidFill>
                  <a:schemeClr val="tx1"/>
                </a:solidFill>
              </a:rPr>
              <a:t>market </a:t>
            </a:r>
            <a:r>
              <a:rPr lang="en-US" altLang="zh-TW" smtClean="0">
                <a:solidFill>
                  <a:schemeClr val="tx1"/>
                </a:solidFill>
              </a:rPr>
              <a:t>/ </a:t>
            </a:r>
            <a:r>
              <a:rPr lang="en-US" smtClean="0">
                <a:solidFill>
                  <a:schemeClr val="tx1"/>
                </a:solidFill>
              </a:rPr>
              <a:t>location </a:t>
            </a:r>
            <a:endParaRPr lang="en-US" dirty="0">
              <a:solidFill>
                <a:schemeClr val="tx1"/>
              </a:solidFill>
            </a:endParaRPr>
          </a:p>
          <a:p>
            <a:r>
              <a:rPr lang="en-US" dirty="0">
                <a:solidFill>
                  <a:schemeClr val="tx1"/>
                </a:solidFill>
              </a:rPr>
              <a:t>In Hong Kong, pop-up fashion stores sometimes are alternatives of insufficient retail space and to </a:t>
            </a:r>
            <a:r>
              <a:rPr lang="en-US" dirty="0" err="1">
                <a:solidFill>
                  <a:schemeClr val="tx1"/>
                </a:solidFill>
              </a:rPr>
              <a:t>minimise</a:t>
            </a:r>
            <a:r>
              <a:rPr lang="en-US" dirty="0">
                <a:solidFill>
                  <a:schemeClr val="tx1"/>
                </a:solidFill>
              </a:rPr>
              <a:t> investment on long term rental</a:t>
            </a:r>
          </a:p>
        </p:txBody>
      </p:sp>
      <p:sp>
        <p:nvSpPr>
          <p:cNvPr id="4" name="Slide Number Placeholder 3">
            <a:extLst>
              <a:ext uri="{FF2B5EF4-FFF2-40B4-BE49-F238E27FC236}">
                <a16:creationId xmlns:a16="http://schemas.microsoft.com/office/drawing/2014/main" id="{597795AE-9561-5088-E16D-9E9C3EBA2DE3}"/>
              </a:ext>
            </a:extLst>
          </p:cNvPr>
          <p:cNvSpPr>
            <a:spLocks noGrp="1"/>
          </p:cNvSpPr>
          <p:nvPr>
            <p:ph type="sldNum" sz="quarter" idx="12"/>
          </p:nvPr>
        </p:nvSpPr>
        <p:spPr/>
        <p:txBody>
          <a:bodyPr/>
          <a:lstStyle/>
          <a:p>
            <a:fld id="{11A71338-8BA2-4C79-A6C5-5A8E30081D0C}" type="slidenum">
              <a:rPr lang="en-US" smtClean="0"/>
              <a:t>7</a:t>
            </a:fld>
            <a:endParaRPr lang="en-US"/>
          </a:p>
        </p:txBody>
      </p:sp>
    </p:spTree>
    <p:extLst>
      <p:ext uri="{BB962C8B-B14F-4D97-AF65-F5344CB8AC3E}">
        <p14:creationId xmlns:p14="http://schemas.microsoft.com/office/powerpoint/2010/main" val="1009683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6FE3F-9FB6-729D-961B-AA24BC539F4A}"/>
              </a:ext>
            </a:extLst>
          </p:cNvPr>
          <p:cNvSpPr>
            <a:spLocks noGrp="1"/>
          </p:cNvSpPr>
          <p:nvPr>
            <p:ph type="title"/>
          </p:nvPr>
        </p:nvSpPr>
        <p:spPr/>
        <p:txBody>
          <a:bodyPr/>
          <a:lstStyle/>
          <a:p>
            <a:r>
              <a:rPr lang="en-US" dirty="0"/>
              <a:t>Outlets</a:t>
            </a:r>
          </a:p>
        </p:txBody>
      </p:sp>
      <p:sp>
        <p:nvSpPr>
          <p:cNvPr id="3" name="Content Placeholder 2">
            <a:extLst>
              <a:ext uri="{FF2B5EF4-FFF2-40B4-BE49-F238E27FC236}">
                <a16:creationId xmlns:a16="http://schemas.microsoft.com/office/drawing/2014/main" id="{A3EC45EE-0E24-40B7-41B9-1D5B2DACC63D}"/>
              </a:ext>
            </a:extLst>
          </p:cNvPr>
          <p:cNvSpPr>
            <a:spLocks noGrp="1"/>
          </p:cNvSpPr>
          <p:nvPr>
            <p:ph idx="1"/>
          </p:nvPr>
        </p:nvSpPr>
        <p:spPr>
          <a:xfrm>
            <a:off x="467874" y="1628775"/>
            <a:ext cx="10722932" cy="4864100"/>
          </a:xfrm>
        </p:spPr>
        <p:txBody>
          <a:bodyPr>
            <a:normAutofit lnSpcReduction="10000"/>
          </a:bodyPr>
          <a:lstStyle/>
          <a:p>
            <a:r>
              <a:rPr lang="en-US" dirty="0">
                <a:solidFill>
                  <a:schemeClr val="tx1"/>
                </a:solidFill>
              </a:rPr>
              <a:t>Fashion outlet  is also a prominent trend in retailing</a:t>
            </a:r>
          </a:p>
          <a:p>
            <a:r>
              <a:rPr lang="en-US" dirty="0">
                <a:solidFill>
                  <a:schemeClr val="tx1"/>
                </a:solidFill>
              </a:rPr>
              <a:t>Fashion brands sell their off-season merchandises in a discounted price to clear up the stock</a:t>
            </a:r>
          </a:p>
          <a:p>
            <a:r>
              <a:rPr lang="en-US" dirty="0">
                <a:solidFill>
                  <a:schemeClr val="tx1"/>
                </a:solidFill>
              </a:rPr>
              <a:t>The competitive retail price attracts many customers to fashion outlets to spend and it becomes another revenue generator for fashion brands</a:t>
            </a:r>
          </a:p>
          <a:p>
            <a:r>
              <a:rPr lang="en-US" dirty="0">
                <a:solidFill>
                  <a:schemeClr val="tx1"/>
                </a:solidFill>
              </a:rPr>
              <a:t>Examples of famous Fashion Outlets :-</a:t>
            </a:r>
          </a:p>
          <a:p>
            <a:pPr lvl="5"/>
            <a:r>
              <a:rPr lang="en-US" sz="2800" dirty="0"/>
              <a:t>Hong Kong – Tung Chung Citygate Outlet</a:t>
            </a:r>
          </a:p>
          <a:p>
            <a:pPr lvl="5"/>
            <a:r>
              <a:rPr lang="en-US" sz="2800" dirty="0"/>
              <a:t>UK – Bicester Village, </a:t>
            </a:r>
            <a:r>
              <a:rPr lang="en-US" sz="2800" dirty="0" err="1"/>
              <a:t>Oxfordshire</a:t>
            </a:r>
            <a:endParaRPr lang="en-US" sz="2800" dirty="0"/>
          </a:p>
          <a:p>
            <a:pPr lvl="5"/>
            <a:r>
              <a:rPr lang="en-US" sz="2800" dirty="0"/>
              <a:t>USA – Niagara Falls Fashion Outlet</a:t>
            </a:r>
          </a:p>
          <a:p>
            <a:pPr lvl="5"/>
            <a:endParaRPr lang="en-US" dirty="0"/>
          </a:p>
          <a:p>
            <a:endParaRPr lang="en-US" dirty="0"/>
          </a:p>
        </p:txBody>
      </p:sp>
      <p:sp>
        <p:nvSpPr>
          <p:cNvPr id="4" name="Slide Number Placeholder 3">
            <a:extLst>
              <a:ext uri="{FF2B5EF4-FFF2-40B4-BE49-F238E27FC236}">
                <a16:creationId xmlns:a16="http://schemas.microsoft.com/office/drawing/2014/main" id="{CCEFB233-1AAD-C117-FCC2-FF65E7A17FFA}"/>
              </a:ext>
            </a:extLst>
          </p:cNvPr>
          <p:cNvSpPr>
            <a:spLocks noGrp="1"/>
          </p:cNvSpPr>
          <p:nvPr>
            <p:ph type="sldNum" sz="quarter" idx="12"/>
          </p:nvPr>
        </p:nvSpPr>
        <p:spPr/>
        <p:txBody>
          <a:bodyPr/>
          <a:lstStyle/>
          <a:p>
            <a:fld id="{11A71338-8BA2-4C79-A6C5-5A8E30081D0C}" type="slidenum">
              <a:rPr lang="en-US" smtClean="0"/>
              <a:t>8</a:t>
            </a:fld>
            <a:endParaRPr lang="en-US"/>
          </a:p>
        </p:txBody>
      </p:sp>
    </p:spTree>
    <p:extLst>
      <p:ext uri="{BB962C8B-B14F-4D97-AF65-F5344CB8AC3E}">
        <p14:creationId xmlns:p14="http://schemas.microsoft.com/office/powerpoint/2010/main" val="3990402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83B7B-DFA2-0D3E-7911-C49B6159DDBC}"/>
              </a:ext>
            </a:extLst>
          </p:cNvPr>
          <p:cNvSpPr>
            <a:spLocks noGrp="1"/>
          </p:cNvSpPr>
          <p:nvPr>
            <p:ph type="title"/>
          </p:nvPr>
        </p:nvSpPr>
        <p:spPr>
          <a:xfrm>
            <a:off x="457200" y="365125"/>
            <a:ext cx="4605867" cy="1325563"/>
          </a:xfrm>
        </p:spPr>
        <p:txBody>
          <a:bodyPr anchor="t">
            <a:normAutofit/>
          </a:bodyPr>
          <a:lstStyle/>
          <a:p>
            <a:r>
              <a:rPr lang="en-US" dirty="0"/>
              <a:t>E-commerce Development</a:t>
            </a:r>
          </a:p>
        </p:txBody>
      </p:sp>
      <p:sp>
        <p:nvSpPr>
          <p:cNvPr id="5" name="Content Placeholder 4">
            <a:extLst>
              <a:ext uri="{FF2B5EF4-FFF2-40B4-BE49-F238E27FC236}">
                <a16:creationId xmlns:a16="http://schemas.microsoft.com/office/drawing/2014/main" id="{71D3DA50-C225-7957-CB88-8A68483C2B57}"/>
              </a:ext>
            </a:extLst>
          </p:cNvPr>
          <p:cNvSpPr>
            <a:spLocks noGrp="1"/>
          </p:cNvSpPr>
          <p:nvPr>
            <p:ph idx="1"/>
          </p:nvPr>
        </p:nvSpPr>
        <p:spPr>
          <a:xfrm>
            <a:off x="5723466" y="606955"/>
            <a:ext cx="6011334" cy="1949978"/>
          </a:xfrm>
        </p:spPr>
        <p:txBody>
          <a:bodyPr>
            <a:normAutofit/>
          </a:bodyPr>
          <a:lstStyle/>
          <a:p>
            <a:r>
              <a:rPr lang="en-US" sz="2400" dirty="0">
                <a:solidFill>
                  <a:schemeClr val="tx1"/>
                </a:solidFill>
              </a:rPr>
              <a:t>“Electronic Commerce” is the buying and selling of goods or services on the Internet</a:t>
            </a:r>
          </a:p>
          <a:p>
            <a:r>
              <a:rPr lang="en-US" sz="2400" dirty="0">
                <a:solidFill>
                  <a:schemeClr val="tx1"/>
                </a:solidFill>
              </a:rPr>
              <a:t>Payment is completed online too</a:t>
            </a:r>
          </a:p>
        </p:txBody>
      </p:sp>
      <p:sp>
        <p:nvSpPr>
          <p:cNvPr id="4" name="Slide Number Placeholder 3">
            <a:extLst>
              <a:ext uri="{FF2B5EF4-FFF2-40B4-BE49-F238E27FC236}">
                <a16:creationId xmlns:a16="http://schemas.microsoft.com/office/drawing/2014/main" id="{BB0282D4-4B7F-9DC2-CA61-25AF3B7D5EA7}"/>
              </a:ext>
            </a:extLst>
          </p:cNvPr>
          <p:cNvSpPr>
            <a:spLocks noGrp="1"/>
          </p:cNvSpPr>
          <p:nvPr>
            <p:ph type="sldNum" sz="quarter" idx="12"/>
          </p:nvPr>
        </p:nvSpPr>
        <p:spPr/>
        <p:txBody>
          <a:bodyPr>
            <a:normAutofit/>
          </a:bodyPr>
          <a:lstStyle/>
          <a:p>
            <a:pPr>
              <a:spcAft>
                <a:spcPts val="600"/>
              </a:spcAft>
            </a:pPr>
            <a:fld id="{11A71338-8BA2-4C79-A6C5-5A8E30081D0C}" type="slidenum">
              <a:rPr lang="en-US" smtClean="0"/>
              <a:pPr>
                <a:spcAft>
                  <a:spcPts val="600"/>
                </a:spcAft>
              </a:pPr>
              <a:t>9</a:t>
            </a:fld>
            <a:endParaRPr lang="en-US"/>
          </a:p>
        </p:txBody>
      </p:sp>
      <p:pic>
        <p:nvPicPr>
          <p:cNvPr id="6" name="Picture 5" descr="Computer script on a screen">
            <a:extLst>
              <a:ext uri="{FF2B5EF4-FFF2-40B4-BE49-F238E27FC236}">
                <a16:creationId xmlns:a16="http://schemas.microsoft.com/office/drawing/2014/main" id="{EE67BD64-61AB-8535-6244-D8AC64258312}"/>
              </a:ext>
            </a:extLst>
          </p:cNvPr>
          <p:cNvPicPr>
            <a:picLocks noChangeAspect="1"/>
          </p:cNvPicPr>
          <p:nvPr/>
        </p:nvPicPr>
        <p:blipFill rotWithShape="1">
          <a:blip r:embed="rId2"/>
          <a:srcRect t="26012" r="2" b="29782"/>
          <a:stretch/>
        </p:blipFill>
        <p:spPr>
          <a:xfrm>
            <a:off x="1" y="3271957"/>
            <a:ext cx="12198212" cy="3599364"/>
          </a:xfrm>
          <a:custGeom>
            <a:avLst/>
            <a:gdLst/>
            <a:ahLst/>
            <a:cxnLst/>
            <a:rect l="l" t="t" r="r" b="b"/>
            <a:pathLst>
              <a:path w="12178449" h="3424057">
                <a:moveTo>
                  <a:pt x="8778628" y="0"/>
                </a:moveTo>
                <a:lnTo>
                  <a:pt x="9096995" y="0"/>
                </a:lnTo>
                <a:lnTo>
                  <a:pt x="9540073" y="10341"/>
                </a:lnTo>
                <a:cubicBezTo>
                  <a:pt x="10154127" y="37036"/>
                  <a:pt x="10847400" y="104023"/>
                  <a:pt x="11653844" y="224215"/>
                </a:cubicBezTo>
                <a:lnTo>
                  <a:pt x="12178449" y="307575"/>
                </a:lnTo>
                <a:lnTo>
                  <a:pt x="12178449" y="3424056"/>
                </a:lnTo>
                <a:lnTo>
                  <a:pt x="0" y="3424057"/>
                </a:lnTo>
                <a:lnTo>
                  <a:pt x="0" y="1093185"/>
                </a:lnTo>
                <a:lnTo>
                  <a:pt x="851945" y="1080793"/>
                </a:lnTo>
                <a:cubicBezTo>
                  <a:pt x="4637202" y="967650"/>
                  <a:pt x="5848483" y="115490"/>
                  <a:pt x="8385751" y="7749"/>
                </a:cubicBezTo>
                <a:close/>
              </a:path>
            </a:pathLst>
          </a:custGeom>
        </p:spPr>
      </p:pic>
    </p:spTree>
    <p:extLst>
      <p:ext uri="{BB962C8B-B14F-4D97-AF65-F5344CB8AC3E}">
        <p14:creationId xmlns:p14="http://schemas.microsoft.com/office/powerpoint/2010/main" val="1544142531"/>
      </p:ext>
    </p:extLst>
  </p:cSld>
  <p:clrMapOvr>
    <a:masterClrMapping/>
  </p:clrMapOvr>
</p:sld>
</file>

<file path=ppt/theme/theme1.xml><?xml version="1.0" encoding="utf-8"?>
<a:theme xmlns:a="http://schemas.openxmlformats.org/drawingml/2006/main" name="SineVTI">
  <a:themeElements>
    <a:clrScheme name="AnalogousFromLightSeed_2SEEDS">
      <a:dk1>
        <a:srgbClr val="000000"/>
      </a:dk1>
      <a:lt1>
        <a:srgbClr val="FFFFFF"/>
      </a:lt1>
      <a:dk2>
        <a:srgbClr val="413024"/>
      </a:dk2>
      <a:lt2>
        <a:srgbClr val="E2E6E8"/>
      </a:lt2>
      <a:accent1>
        <a:srgbClr val="D59164"/>
      </a:accent1>
      <a:accent2>
        <a:srgbClr val="DC8081"/>
      </a:accent2>
      <a:accent3>
        <a:srgbClr val="AFA266"/>
      </a:accent3>
      <a:accent4>
        <a:srgbClr val="52AFAF"/>
      </a:accent4>
      <a:accent5>
        <a:srgbClr val="69A8D6"/>
      </a:accent5>
      <a:accent6>
        <a:srgbClr val="6476D5"/>
      </a:accent6>
      <a:hlink>
        <a:srgbClr val="5986A5"/>
      </a:hlink>
      <a:folHlink>
        <a:srgbClr val="7F7F7F"/>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neVTI" id="{8435B2A2-1BD5-4C05-93E5-3C5388B709E3}" vid="{0D704B13-63FE-4848-A298-6B7359B95653}"/>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408334433E7034A9CC9A355465A71CA" ma:contentTypeVersion="16" ma:contentTypeDescription="Create a new document." ma:contentTypeScope="" ma:versionID="18a703978099cf0faf3d32b5898d6f80">
  <xsd:schema xmlns:xsd="http://www.w3.org/2001/XMLSchema" xmlns:xs="http://www.w3.org/2001/XMLSchema" xmlns:p="http://schemas.microsoft.com/office/2006/metadata/properties" xmlns:ns3="d42717ba-50ed-468f-93dc-e4362b887862" xmlns:ns4="52152eb0-db6c-4db9-b22e-091c35862b51" targetNamespace="http://schemas.microsoft.com/office/2006/metadata/properties" ma:root="true" ma:fieldsID="5224a9d305de9f89ce098a44fc473a67" ns3:_="" ns4:_="">
    <xsd:import namespace="d42717ba-50ed-468f-93dc-e4362b887862"/>
    <xsd:import namespace="52152eb0-db6c-4db9-b22e-091c35862b5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_activity" minOccurs="0"/>
                <xsd:element ref="ns3:MediaServiceLoca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2717ba-50ed-468f-93dc-e4362b8878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_activity" ma:index="21" nillable="true" ma:displayName="_activity" ma:hidden="true" ma:internalName="_activity">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152eb0-db6c-4db9-b22e-091c35862b5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d42717ba-50ed-468f-93dc-e4362b88786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9B144C-6F55-4D64-A83E-EA27DD7091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2717ba-50ed-468f-93dc-e4362b887862"/>
    <ds:schemaRef ds:uri="52152eb0-db6c-4db9-b22e-091c35862b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1139A82-CC77-4728-A7DD-312EC677A2AB}">
  <ds:schemaRefs>
    <ds:schemaRef ds:uri="http://schemas.openxmlformats.org/package/2006/metadata/core-properties"/>
    <ds:schemaRef ds:uri="http://purl.org/dc/terms/"/>
    <ds:schemaRef ds:uri="http://schemas.microsoft.com/office/infopath/2007/PartnerControls"/>
    <ds:schemaRef ds:uri="52152eb0-db6c-4db9-b22e-091c35862b51"/>
    <ds:schemaRef ds:uri="http://schemas.microsoft.com/office/2006/documentManagement/types"/>
    <ds:schemaRef ds:uri="http://schemas.microsoft.com/office/2006/metadata/properties"/>
    <ds:schemaRef ds:uri="http://purl.org/dc/elements/1.1/"/>
    <ds:schemaRef ds:uri="d42717ba-50ed-468f-93dc-e4362b887862"/>
    <ds:schemaRef ds:uri="http://www.w3.org/XML/1998/namespace"/>
    <ds:schemaRef ds:uri="http://purl.org/dc/dcmitype/"/>
  </ds:schemaRefs>
</ds:datastoreItem>
</file>

<file path=customXml/itemProps3.xml><?xml version="1.0" encoding="utf-8"?>
<ds:datastoreItem xmlns:ds="http://schemas.openxmlformats.org/officeDocument/2006/customXml" ds:itemID="{5DE3999B-FBD2-47EB-8671-807FAEA75E4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1332</TotalTime>
  <Words>983</Words>
  <Application>Microsoft Office PowerPoint</Application>
  <PresentationFormat>寬螢幕</PresentationFormat>
  <Paragraphs>114</Paragraphs>
  <Slides>15</Slides>
  <Notes>2</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15</vt:i4>
      </vt:variant>
    </vt:vector>
  </HeadingPairs>
  <TitlesOfParts>
    <vt:vector size="21" baseType="lpstr">
      <vt:lpstr>Hiragino Kaku Gothic Pro</vt:lpstr>
      <vt:lpstr>新細明體</vt:lpstr>
      <vt:lpstr>Arial</vt:lpstr>
      <vt:lpstr>Calibri</vt:lpstr>
      <vt:lpstr>Candara</vt:lpstr>
      <vt:lpstr>SineVTI</vt:lpstr>
      <vt:lpstr>The Evolution of the Apparel Supply Chain and Fashion Retail Landscape</vt:lpstr>
      <vt:lpstr>Brick n Mortar Retail Store Development</vt:lpstr>
      <vt:lpstr>Types and Trends of Retail Store</vt:lpstr>
      <vt:lpstr>Types of Popular Retail Store Locations in Hong Kong</vt:lpstr>
      <vt:lpstr>Fashion Select Shops</vt:lpstr>
      <vt:lpstr>Upstairs Fashion Shops</vt:lpstr>
      <vt:lpstr>Pop-up Fashion Stores</vt:lpstr>
      <vt:lpstr>Outlets</vt:lpstr>
      <vt:lpstr>E-commerce Development</vt:lpstr>
      <vt:lpstr>E-Commerce Business Models</vt:lpstr>
      <vt:lpstr>4 Types of Internet Platforms for E-commerce</vt:lpstr>
      <vt:lpstr>Social Media Storefront</vt:lpstr>
      <vt:lpstr>Marketplace</vt:lpstr>
      <vt:lpstr>E-Commerce Platforms</vt:lpstr>
      <vt:lpstr>Build Own Website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Candace Leung</dc:creator>
  <cp:lastModifiedBy>POON, Suk-mei Cindy</cp:lastModifiedBy>
  <cp:revision>64</cp:revision>
  <dcterms:created xsi:type="dcterms:W3CDTF">2023-07-25T04:35:12Z</dcterms:created>
  <dcterms:modified xsi:type="dcterms:W3CDTF">2024-01-23T03:39:23Z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0x0101001408334433E7034A9CC9A355465A71CA</vt:lpwstr>
  </property>
</Properties>
</file>