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6A261C9-92DE-45A8-9DB7-E0763E553AD4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Assessment 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4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GB" dirty="0" smtClean="0"/>
              <a:t>HINTS:</a:t>
            </a:r>
          </a:p>
          <a:p>
            <a:r>
              <a:rPr lang="en-GB" dirty="0" smtClean="0"/>
              <a:t>Think about the colour of pasta</a:t>
            </a:r>
          </a:p>
          <a:p>
            <a:r>
              <a:rPr lang="en-US" dirty="0" smtClean="0"/>
              <a:t>Tang flour is milled </a:t>
            </a:r>
            <a:r>
              <a:rPr lang="en-US" dirty="0"/>
              <a:t>from the endosperm with the gluten removed</a:t>
            </a:r>
          </a:p>
          <a:p>
            <a:r>
              <a:rPr lang="en-US" dirty="0"/>
              <a:t>Flour mixture made with tang flour looks clear when </a:t>
            </a:r>
            <a:r>
              <a:rPr lang="en-US" dirty="0" smtClean="0"/>
              <a:t>cooked</a:t>
            </a:r>
          </a:p>
          <a:p>
            <a:r>
              <a:rPr lang="en-US" dirty="0" smtClean="0"/>
              <a:t>Tang flour is often used in making Chinese wrapped dim sum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again!!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084168" y="5373216"/>
            <a:ext cx="2088232" cy="7920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66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Semolina creates soft dough which is easy to shape into pasta</a:t>
            </a:r>
          </a:p>
          <a:p>
            <a:endParaRPr lang="en-GB" dirty="0"/>
          </a:p>
          <a:p>
            <a:r>
              <a:rPr lang="en-US" dirty="0"/>
              <a:t>Commercially produced dry pasta is made almost exclusively from durum semolina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8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5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>
            <a:normAutofit fontScale="90000"/>
          </a:bodyPr>
          <a:lstStyle/>
          <a:p>
            <a:r>
              <a:rPr lang="en-GB" dirty="0"/>
              <a:t>Why is strong flour suitable for making bread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Bevel 6">
            <a:hlinkClick r:id="rId2" action="ppaction://hlinksldjump"/>
          </p:cNvPr>
          <p:cNvSpPr/>
          <p:nvPr/>
        </p:nvSpPr>
        <p:spPr>
          <a:xfrm>
            <a:off x="1403648" y="4437112"/>
            <a:ext cx="252028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It contains higher gluten</a:t>
            </a:r>
            <a:endParaRPr lang="en-GB" dirty="0"/>
          </a:p>
        </p:txBody>
      </p:sp>
      <p:sp>
        <p:nvSpPr>
          <p:cNvPr id="8" name="Bevel 7">
            <a:hlinkClick r:id="rId3" action="ppaction://hlinksldjump"/>
          </p:cNvPr>
          <p:cNvSpPr/>
          <p:nvPr/>
        </p:nvSpPr>
        <p:spPr>
          <a:xfrm>
            <a:off x="5220072" y="4437112"/>
            <a:ext cx="252028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It contains higher amylopectin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26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Gluten is the protein found in wheat flour</a:t>
            </a:r>
          </a:p>
          <a:p>
            <a:r>
              <a:rPr lang="en-US" dirty="0"/>
              <a:t>It becomes sticky and elastic when mixed with water</a:t>
            </a:r>
          </a:p>
          <a:p>
            <a:r>
              <a:rPr lang="en-US" dirty="0"/>
              <a:t>In cooking flour mixture, the gluten helps form its shape and texture</a:t>
            </a:r>
          </a:p>
          <a:p>
            <a:r>
              <a:rPr lang="en-US" dirty="0" smtClean="0"/>
              <a:t>Strong </a:t>
            </a:r>
            <a:r>
              <a:rPr lang="en-US" dirty="0"/>
              <a:t>flour contains 12-14</a:t>
            </a:r>
            <a:r>
              <a:rPr lang="en-US" dirty="0" smtClean="0"/>
              <a:t>% gluten, </a:t>
            </a:r>
            <a:r>
              <a:rPr lang="en-US" dirty="0" smtClean="0"/>
              <a:t>higher than plain flour and weak flour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Correct!!</a:t>
            </a:r>
            <a:endParaRPr lang="en-GB" dirty="0"/>
          </a:p>
        </p:txBody>
      </p:sp>
      <p:sp>
        <p:nvSpPr>
          <p:cNvPr id="5" name="Bevel 4">
            <a:hlinkClick r:id="rId2" action="ppaction://hlinksldjump"/>
          </p:cNvPr>
          <p:cNvSpPr/>
          <p:nvPr/>
        </p:nvSpPr>
        <p:spPr>
          <a:xfrm>
            <a:off x="5652120" y="4509120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NEXT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8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GB" dirty="0" smtClean="0"/>
              <a:t>HINTS:</a:t>
            </a:r>
            <a:endParaRPr lang="en-GB" dirty="0" smtClean="0"/>
          </a:p>
          <a:p>
            <a:pPr indent="0">
              <a:buNone/>
            </a:pPr>
            <a:endParaRPr lang="en-GB" dirty="0"/>
          </a:p>
          <a:p>
            <a:r>
              <a:rPr lang="en-GB" dirty="0" smtClean="0"/>
              <a:t>What kind of texture is bread? </a:t>
            </a:r>
            <a:endParaRPr lang="en-GB" dirty="0"/>
          </a:p>
          <a:p>
            <a:r>
              <a:rPr lang="en-GB" dirty="0"/>
              <a:t>Amylopectin </a:t>
            </a:r>
            <a:r>
              <a:rPr lang="en-GB" dirty="0" smtClean="0"/>
              <a:t>is a starch containing a lot of branches</a:t>
            </a:r>
          </a:p>
          <a:p>
            <a:r>
              <a:rPr lang="en-GB" dirty="0" smtClean="0"/>
              <a:t>Amylopectin gives sticky texture</a:t>
            </a:r>
          </a:p>
          <a:p>
            <a:r>
              <a:rPr lang="en-US" dirty="0" smtClean="0"/>
              <a:t>Starch high in amylopectin is often used as </a:t>
            </a:r>
            <a:r>
              <a:rPr lang="en-US" dirty="0"/>
              <a:t>a thickening agent or stabilizer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Think again!!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5724128" y="5085184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80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>
            <a:normAutofit/>
          </a:bodyPr>
          <a:lstStyle/>
          <a:p>
            <a:r>
              <a:rPr lang="en-GB" dirty="0" smtClean="0"/>
              <a:t>Nutrients in rice 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Statement: White rice is the most nutritious rice because it contains a lot of </a:t>
            </a:r>
            <a:r>
              <a:rPr lang="en-US" dirty="0" smtClean="0"/>
              <a:t>vitamin B, minerals, </a:t>
            </a:r>
            <a:r>
              <a:rPr lang="en-US" dirty="0"/>
              <a:t>and fiber</a:t>
            </a:r>
            <a:r>
              <a:rPr lang="en-US" sz="2000" dirty="0" smtClean="0"/>
              <a:t>.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876256" y="4941168"/>
            <a:ext cx="1152128" cy="7200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5436096" y="4941168"/>
            <a:ext cx="1152128" cy="7200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12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White rice has been hulled and polished, stripping it of a significant proportion of its </a:t>
            </a:r>
            <a:r>
              <a:rPr lang="en-US" dirty="0" smtClean="0"/>
              <a:t>nutrients</a:t>
            </a:r>
          </a:p>
          <a:p>
            <a:r>
              <a:rPr lang="en-US" dirty="0"/>
              <a:t>Brown rice is the whole grain with the fibrous inedible outer hull </a:t>
            </a:r>
            <a:r>
              <a:rPr lang="en-US" dirty="0" smtClean="0"/>
              <a:t>removed</a:t>
            </a:r>
            <a:endParaRPr lang="en-US" dirty="0"/>
          </a:p>
          <a:p>
            <a:r>
              <a:rPr lang="en-US" dirty="0" smtClean="0"/>
              <a:t>Compared </a:t>
            </a:r>
            <a:r>
              <a:rPr lang="en-US" dirty="0"/>
              <a:t>to brown rice, it is much lower in niacin, thiamine, magnesium, zinc, </a:t>
            </a:r>
            <a:r>
              <a:rPr lang="en-US" dirty="0" smtClean="0"/>
              <a:t>iron </a:t>
            </a:r>
            <a:r>
              <a:rPr lang="en-US" dirty="0"/>
              <a:t>and </a:t>
            </a:r>
            <a:r>
              <a:rPr lang="en-US" dirty="0" smtClean="0"/>
              <a:t>fiber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5796136" y="4869160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NEXT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0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again!!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5868143" y="5229200"/>
            <a:ext cx="2402875" cy="10081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answer should be </a:t>
            </a:r>
            <a:r>
              <a:rPr lang="en-GB" dirty="0" smtClean="0"/>
              <a:t>FALSE</a:t>
            </a:r>
          </a:p>
          <a:p>
            <a:r>
              <a:rPr lang="en-US" dirty="0"/>
              <a:t>White rice has been hulled and polished, stripping it of a significant proportion of its nutrients</a:t>
            </a:r>
          </a:p>
          <a:p>
            <a:r>
              <a:rPr lang="en-US" dirty="0"/>
              <a:t>Brown rice is the whole grain with the fibrous inedible outer hull removed</a:t>
            </a:r>
          </a:p>
          <a:p>
            <a:r>
              <a:rPr lang="en-US" dirty="0"/>
              <a:t>Compared to brown rice, it is much lower in niacin, thiamine, magnesium, zinc, </a:t>
            </a:r>
            <a:r>
              <a:rPr lang="en-US" dirty="0" smtClean="0"/>
              <a:t>iron </a:t>
            </a:r>
            <a:r>
              <a:rPr lang="en-US" dirty="0"/>
              <a:t>and fiber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34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>
            <a:noAutofit/>
          </a:bodyPr>
          <a:lstStyle/>
          <a:p>
            <a:r>
              <a:rPr lang="en-GB" dirty="0"/>
              <a:t>What type of flour is best in making pasta?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Bevel 4">
            <a:hlinkClick r:id="rId2" action="ppaction://hlinksldjump"/>
          </p:cNvPr>
          <p:cNvSpPr/>
          <p:nvPr/>
        </p:nvSpPr>
        <p:spPr>
          <a:xfrm>
            <a:off x="838022" y="4623037"/>
            <a:ext cx="2232248" cy="10081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Glutinous rice flour</a:t>
            </a:r>
          </a:p>
        </p:txBody>
      </p:sp>
      <p:sp>
        <p:nvSpPr>
          <p:cNvPr id="6" name="Bevel 5">
            <a:hlinkClick r:id="rId3" action="ppaction://hlinksldjump"/>
          </p:cNvPr>
          <p:cNvSpPr/>
          <p:nvPr/>
        </p:nvSpPr>
        <p:spPr>
          <a:xfrm>
            <a:off x="3419872" y="4623037"/>
            <a:ext cx="2232000" cy="100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Semolina from durum wheat</a:t>
            </a:r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6012160" y="4602926"/>
            <a:ext cx="2232000" cy="100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dirty="0" smtClean="0">
                <a:sym typeface="Wingdings" panose="05000000000000000000" pitchFamily="2" charset="2"/>
              </a:rPr>
              <a:t>Tang flour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1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again!!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044128" y="5733256"/>
            <a:ext cx="2088232" cy="7920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GB" dirty="0" smtClean="0"/>
              <a:t>HINTS:</a:t>
            </a:r>
            <a:endParaRPr lang="en-GB" dirty="0"/>
          </a:p>
          <a:p>
            <a:r>
              <a:rPr lang="en-GB" dirty="0"/>
              <a:t>What kind of texture is </a:t>
            </a:r>
            <a:r>
              <a:rPr lang="en-GB" dirty="0" smtClean="0"/>
              <a:t>pasta? Do </a:t>
            </a:r>
            <a:r>
              <a:rPr lang="en-GB" dirty="0"/>
              <a:t>we want it to be soft or chewy</a:t>
            </a:r>
            <a:r>
              <a:rPr lang="en-GB" dirty="0" smtClean="0"/>
              <a:t>?</a:t>
            </a:r>
          </a:p>
          <a:p>
            <a:r>
              <a:rPr lang="en-GB" dirty="0" smtClean="0"/>
              <a:t>Glutinous rice flour is made</a:t>
            </a:r>
            <a:r>
              <a:rPr lang="en-US" dirty="0" smtClean="0"/>
              <a:t> </a:t>
            </a:r>
            <a:r>
              <a:rPr lang="en-US" dirty="0"/>
              <a:t>from glutinous rice</a:t>
            </a:r>
          </a:p>
          <a:p>
            <a:r>
              <a:rPr lang="en-GB" dirty="0"/>
              <a:t>Glutinous rice flour</a:t>
            </a:r>
            <a:r>
              <a:rPr lang="en-US" dirty="0" smtClean="0"/>
              <a:t> contains </a:t>
            </a:r>
            <a:r>
              <a:rPr lang="en-US" dirty="0"/>
              <a:t>almost 100% amylopectin</a:t>
            </a:r>
          </a:p>
          <a:p>
            <a:r>
              <a:rPr lang="en-US" dirty="0" smtClean="0"/>
              <a:t>It is very </a:t>
            </a:r>
            <a:r>
              <a:rPr lang="en-US" dirty="0"/>
              <a:t>sticky, therefore also called sticky rice flour</a:t>
            </a:r>
          </a:p>
          <a:p>
            <a:r>
              <a:rPr lang="en-US" dirty="0" smtClean="0"/>
              <a:t>It is used </a:t>
            </a:r>
            <a:r>
              <a:rPr lang="en-US" dirty="0"/>
              <a:t>in making glutinous rice balls and other Asian dessert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47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248</TotalTime>
  <Words>425</Words>
  <Application>Microsoft Office PowerPoint</Application>
  <PresentationFormat>如螢幕大小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5" baseType="lpstr">
      <vt:lpstr>Book Antiqua</vt:lpstr>
      <vt:lpstr>Wingdings</vt:lpstr>
      <vt:lpstr>Hardcover</vt:lpstr>
      <vt:lpstr>Assessment 4</vt:lpstr>
      <vt:lpstr>Why is strong flour suitable for making bread?</vt:lpstr>
      <vt:lpstr>Correct!!</vt:lpstr>
      <vt:lpstr>Think again!!</vt:lpstr>
      <vt:lpstr>Nutrients in rice ……</vt:lpstr>
      <vt:lpstr>Correct!</vt:lpstr>
      <vt:lpstr>Think again!!</vt:lpstr>
      <vt:lpstr>What type of flour is best in making pasta?</vt:lpstr>
      <vt:lpstr>Think again!!</vt:lpstr>
      <vt:lpstr>Think again!!</vt:lpstr>
      <vt:lpstr>Correct!!</vt:lpstr>
      <vt:lpstr>THE END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1</dc:title>
  <dc:creator>Yeung Oi Yee</dc:creator>
  <cp:lastModifiedBy>LOK, Kwan-wai</cp:lastModifiedBy>
  <cp:revision>46</cp:revision>
  <dcterms:created xsi:type="dcterms:W3CDTF">2016-07-22T02:04:37Z</dcterms:created>
  <dcterms:modified xsi:type="dcterms:W3CDTF">2019-10-29T06:20:09Z</dcterms:modified>
</cp:coreProperties>
</file>