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CC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" y="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21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5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87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272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018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455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709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17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80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09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48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9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7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17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7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31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5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6A261C9-92DE-45A8-9DB7-E0763E553AD4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05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Assessment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Sensory Analysis</a:t>
            </a:r>
          </a:p>
        </p:txBody>
      </p:sp>
    </p:spTree>
    <p:extLst>
      <p:ext uri="{BB962C8B-B14F-4D97-AF65-F5344CB8AC3E}">
        <p14:creationId xmlns:p14="http://schemas.microsoft.com/office/powerpoint/2010/main" val="247145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 again!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300216" y="5513832"/>
            <a:ext cx="2523744" cy="107899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 BACK and choose the right answer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HINTS:</a:t>
            </a:r>
          </a:p>
          <a:p>
            <a:endParaRPr lang="en-US" dirty="0"/>
          </a:p>
          <a:p>
            <a:r>
              <a:rPr lang="en-GB" dirty="0"/>
              <a:t>In </a:t>
            </a:r>
            <a:r>
              <a:rPr lang="en-GB" dirty="0">
                <a:solidFill>
                  <a:schemeClr val="tx1"/>
                </a:solidFill>
              </a:rPr>
              <a:t>duo-trio </a:t>
            </a:r>
            <a:r>
              <a:rPr lang="en-GB" dirty="0" smtClean="0">
                <a:solidFill>
                  <a:schemeClr val="tx1"/>
                </a:solidFill>
              </a:rPr>
              <a:t>tests, </a:t>
            </a:r>
            <a:r>
              <a:rPr lang="en-GB" dirty="0" smtClean="0">
                <a:solidFill>
                  <a:schemeClr val="tx1"/>
                </a:solidFill>
              </a:rPr>
              <a:t>panellists </a:t>
            </a:r>
            <a:r>
              <a:rPr lang="en-GB" dirty="0"/>
              <a:t>are asked to choose the sample that matches the reference.</a:t>
            </a:r>
          </a:p>
          <a:p>
            <a:endParaRPr lang="en-GB" dirty="0"/>
          </a:p>
          <a:p>
            <a:r>
              <a:rPr lang="en-GB" dirty="0"/>
              <a:t>It does not involve affection.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66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Correct!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Hedonic test is used </a:t>
            </a:r>
            <a:r>
              <a:rPr lang="en-US" dirty="0"/>
              <a:t>to measure how much people like a product</a:t>
            </a:r>
            <a:r>
              <a:rPr lang="en-HK" dirty="0" smtClean="0">
                <a:sym typeface="Wingdings" panose="05000000000000000000" pitchFamily="2" charset="2"/>
              </a:rPr>
              <a:t>. </a:t>
            </a:r>
          </a:p>
          <a:p>
            <a:endParaRPr lang="en-HK" dirty="0">
              <a:sym typeface="Wingdings" panose="05000000000000000000" pitchFamily="2" charset="2"/>
            </a:endParaRPr>
          </a:p>
          <a:p>
            <a:r>
              <a:rPr lang="en-HK" dirty="0" smtClean="0">
                <a:sym typeface="Wingdings" panose="05000000000000000000" pitchFamily="2" charset="2"/>
              </a:rPr>
              <a:t>It is an affective test.</a:t>
            </a:r>
            <a:endParaRPr lang="en-HK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1186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58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Question #1</a:t>
            </a:r>
            <a:br>
              <a:rPr lang="en-GB" dirty="0" smtClean="0"/>
            </a:br>
            <a:r>
              <a:rPr lang="en-GB" dirty="0" smtClean="0"/>
              <a:t>Which test helps to find out whether Sample A or Sample B is sweeter?</a:t>
            </a:r>
            <a:endParaRPr lang="en-GB" dirty="0"/>
          </a:p>
        </p:txBody>
      </p:sp>
      <p:sp>
        <p:nvSpPr>
          <p:cNvPr id="7" name="Bevel 6">
            <a:hlinkClick r:id="rId2" action="ppaction://hlinksldjump"/>
          </p:cNvPr>
          <p:cNvSpPr/>
          <p:nvPr/>
        </p:nvSpPr>
        <p:spPr>
          <a:xfrm>
            <a:off x="1403648" y="4437112"/>
            <a:ext cx="2520280" cy="122413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Paired Comparison Test</a:t>
            </a:r>
          </a:p>
        </p:txBody>
      </p:sp>
      <p:sp>
        <p:nvSpPr>
          <p:cNvPr id="8" name="Bevel 7">
            <a:hlinkClick r:id="rId3" action="ppaction://hlinksldjump"/>
          </p:cNvPr>
          <p:cNvSpPr/>
          <p:nvPr/>
        </p:nvSpPr>
        <p:spPr>
          <a:xfrm>
            <a:off x="5220072" y="4437112"/>
            <a:ext cx="2520280" cy="122413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Duo-trio Test</a:t>
            </a:r>
          </a:p>
        </p:txBody>
      </p:sp>
    </p:spTree>
    <p:extLst>
      <p:ext uri="{BB962C8B-B14F-4D97-AF65-F5344CB8AC3E}">
        <p14:creationId xmlns:p14="http://schemas.microsoft.com/office/powerpoint/2010/main" val="110026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Correct!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paired </a:t>
            </a:r>
            <a:r>
              <a:rPr lang="en-GB" dirty="0" smtClean="0">
                <a:solidFill>
                  <a:schemeClr val="tx1"/>
                </a:solidFill>
              </a:rPr>
              <a:t>comparison tests, </a:t>
            </a:r>
            <a:r>
              <a:rPr lang="en-GB" dirty="0" smtClean="0">
                <a:solidFill>
                  <a:schemeClr val="tx1"/>
                </a:solidFill>
              </a:rPr>
              <a:t>panellists </a:t>
            </a:r>
            <a:r>
              <a:rPr lang="en-GB" dirty="0" smtClean="0">
                <a:solidFill>
                  <a:schemeClr val="tx1"/>
                </a:solidFill>
              </a:rPr>
              <a:t>are asked to say which of the two samples </a:t>
            </a:r>
            <a:r>
              <a:rPr lang="en-GB" dirty="0" smtClean="0"/>
              <a:t>is sweeter, spicier, etc.</a:t>
            </a:r>
          </a:p>
          <a:p>
            <a:endParaRPr lang="en-GB" dirty="0"/>
          </a:p>
          <a:p>
            <a:r>
              <a:rPr lang="en-GB" dirty="0" smtClean="0"/>
              <a:t>It helps to confirm what a product developer might predict about the effect of </a:t>
            </a:r>
            <a:r>
              <a:rPr lang="en-GB" dirty="0" smtClean="0">
                <a:solidFill>
                  <a:schemeClr val="tx1"/>
                </a:solidFill>
              </a:rPr>
              <a:t>modifying a food product. For example, reducing the fat content of a biscuit may make the end product mo</a:t>
            </a:r>
            <a:r>
              <a:rPr lang="en-GB" dirty="0" smtClean="0"/>
              <a:t>re crumbly.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Bevel 4">
            <a:hlinkClick r:id="rId2" action="ppaction://hlinksldjump"/>
          </p:cNvPr>
          <p:cNvSpPr/>
          <p:nvPr/>
        </p:nvSpPr>
        <p:spPr>
          <a:xfrm>
            <a:off x="6300192" y="5517232"/>
            <a:ext cx="2520280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Next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88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Think again!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HINTS:</a:t>
            </a:r>
          </a:p>
          <a:p>
            <a:endParaRPr lang="en-US" dirty="0"/>
          </a:p>
          <a:p>
            <a:r>
              <a:rPr lang="en-GB" dirty="0"/>
              <a:t>There are only two samples: Sample A and Sample B.</a:t>
            </a:r>
          </a:p>
          <a:p>
            <a:endParaRPr lang="en-GB" dirty="0"/>
          </a:p>
          <a:p>
            <a:r>
              <a:rPr lang="en-GB" dirty="0"/>
              <a:t>In duo-trio test, </a:t>
            </a:r>
            <a:r>
              <a:rPr lang="en-GB" dirty="0" smtClean="0"/>
              <a:t>panellists </a:t>
            </a:r>
            <a:r>
              <a:rPr lang="en-GB" dirty="0"/>
              <a:t>are asked to choose the sample that matches the reference.</a:t>
            </a:r>
          </a:p>
          <a:p>
            <a:endParaRPr lang="en-US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300192" y="5517232"/>
            <a:ext cx="2520280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 BACK and choose the right answer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80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</a:t>
            </a:r>
            <a:r>
              <a:rPr lang="en-GB" dirty="0" smtClean="0"/>
              <a:t>#2</a:t>
            </a:r>
            <a:r>
              <a:rPr lang="en-GB" dirty="0"/>
              <a:t/>
            </a:r>
            <a:br>
              <a:rPr lang="en-GB" dirty="0"/>
            </a:br>
            <a:r>
              <a:rPr lang="en-US" dirty="0" smtClean="0"/>
              <a:t>A </a:t>
            </a:r>
            <a:r>
              <a:rPr lang="en-US" dirty="0"/>
              <a:t>panel </a:t>
            </a:r>
            <a:r>
              <a:rPr lang="en-US" dirty="0" smtClean="0"/>
              <a:t>is asked to </a:t>
            </a:r>
            <a:r>
              <a:rPr lang="en-US" dirty="0"/>
              <a:t>rate </a:t>
            </a:r>
            <a:r>
              <a:rPr lang="en-US" dirty="0" smtClean="0"/>
              <a:t>the taste </a:t>
            </a:r>
            <a:r>
              <a:rPr lang="en-US" dirty="0"/>
              <a:t>level of </a:t>
            </a:r>
            <a:r>
              <a:rPr lang="en-US" dirty="0" smtClean="0"/>
              <a:t>cream, malt and nut in a chocolate sample.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This test is called Quantitative Descriptive </a:t>
            </a:r>
            <a:r>
              <a:rPr lang="en-GB" dirty="0" smtClean="0"/>
              <a:t>Analysis.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1435608" y="4434840"/>
            <a:ext cx="2523744" cy="125272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True</a:t>
            </a:r>
            <a:endParaRPr lang="en-GB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5221224" y="4434840"/>
            <a:ext cx="2523744" cy="122529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False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12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Correct!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Descriptive tests are used to measure the type and intensity of particular attributes of a food </a:t>
            </a:r>
            <a:r>
              <a:rPr lang="en-US" dirty="0" smtClean="0"/>
              <a:t>product</a:t>
            </a:r>
            <a:endParaRPr lang="en-US" dirty="0"/>
          </a:p>
          <a:p>
            <a:endParaRPr lang="en-GB" dirty="0" smtClean="0"/>
          </a:p>
          <a:p>
            <a:pPr algn="just"/>
            <a:r>
              <a:rPr lang="en-US" altLang="zh-HK" dirty="0"/>
              <a:t>The test requires </a:t>
            </a:r>
            <a:r>
              <a:rPr lang="en-US" altLang="zh-HK" smtClean="0"/>
              <a:t>panellists</a:t>
            </a:r>
            <a:r>
              <a:rPr lang="en-US" altLang="zh-HK" dirty="0" smtClean="0"/>
              <a:t> </a:t>
            </a:r>
            <a:r>
              <a:rPr lang="en-US" altLang="zh-HK" dirty="0"/>
              <a:t>to describe the product in terms of its characteristics and to measure the intensity of those characteristics and to measure the intensity of those characteristics using scaling </a:t>
            </a:r>
            <a:r>
              <a:rPr lang="en-US" altLang="zh-HK" dirty="0" smtClean="0"/>
              <a:t>methods</a:t>
            </a:r>
            <a:endParaRPr lang="en-US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300216" y="5513832"/>
            <a:ext cx="2520280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Next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07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 again!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300215" y="5513832"/>
            <a:ext cx="2523744" cy="107899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 BACK and choose the right answer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answer should be TRUE</a:t>
            </a:r>
          </a:p>
          <a:p>
            <a:endParaRPr lang="en-US" dirty="0"/>
          </a:p>
          <a:p>
            <a:r>
              <a:rPr lang="en-US" dirty="0"/>
              <a:t>Descriptive tests are used to measure the type and intensity of particular attributes of a food product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34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Questions #3</a:t>
            </a:r>
            <a:br>
              <a:rPr lang="en-GB" sz="3600" dirty="0" smtClean="0"/>
            </a:br>
            <a:r>
              <a:rPr lang="en-GB" sz="3600" dirty="0" smtClean="0"/>
              <a:t>Which is an affective test?</a:t>
            </a:r>
            <a:endParaRPr lang="en-GB" sz="3600" dirty="0"/>
          </a:p>
        </p:txBody>
      </p:sp>
      <p:sp>
        <p:nvSpPr>
          <p:cNvPr id="5" name="Bevel 4">
            <a:hlinkClick r:id="rId2" action="ppaction://hlinksldjump"/>
          </p:cNvPr>
          <p:cNvSpPr/>
          <p:nvPr/>
        </p:nvSpPr>
        <p:spPr>
          <a:xfrm>
            <a:off x="838022" y="4623037"/>
            <a:ext cx="2232248" cy="100811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Triangle test</a:t>
            </a:r>
            <a:endParaRPr lang="en-GB" dirty="0"/>
          </a:p>
        </p:txBody>
      </p:sp>
      <p:sp>
        <p:nvSpPr>
          <p:cNvPr id="6" name="Bevel 5">
            <a:hlinkClick r:id="rId3" action="ppaction://hlinksldjump"/>
          </p:cNvPr>
          <p:cNvSpPr/>
          <p:nvPr/>
        </p:nvSpPr>
        <p:spPr>
          <a:xfrm>
            <a:off x="3419872" y="4623037"/>
            <a:ext cx="2232000" cy="100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Hedonic test</a:t>
            </a:r>
            <a:endParaRPr lang="en-GB" dirty="0"/>
          </a:p>
        </p:txBody>
      </p:sp>
      <p:sp>
        <p:nvSpPr>
          <p:cNvPr id="7" name="Bevel 6">
            <a:hlinkClick r:id="rId4" action="ppaction://hlinksldjump"/>
          </p:cNvPr>
          <p:cNvSpPr/>
          <p:nvPr/>
        </p:nvSpPr>
        <p:spPr>
          <a:xfrm>
            <a:off x="6012160" y="4602926"/>
            <a:ext cx="2232000" cy="100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HK" dirty="0" smtClean="0">
                <a:sym typeface="Wingdings" panose="05000000000000000000" pitchFamily="2" charset="2"/>
              </a:rPr>
              <a:t>Duo-trio 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1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 again!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300216" y="5513832"/>
            <a:ext cx="2523744" cy="107899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 BACK and choose the right answer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HINTS: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 smtClean="0">
                <a:solidFill>
                  <a:schemeClr val="tx1"/>
                </a:solidFill>
              </a:rPr>
              <a:t>triangle tests, the </a:t>
            </a:r>
            <a:r>
              <a:rPr lang="en-US" dirty="0" err="1" smtClean="0"/>
              <a:t>panellists</a:t>
            </a:r>
            <a:r>
              <a:rPr lang="en-US" dirty="0" smtClean="0"/>
              <a:t> </a:t>
            </a:r>
            <a:r>
              <a:rPr lang="en-US" dirty="0" smtClean="0"/>
              <a:t>are asked </a:t>
            </a:r>
            <a:r>
              <a:rPr lang="en-US" dirty="0"/>
              <a:t>to choose the sample that is most different among three samples.</a:t>
            </a:r>
          </a:p>
          <a:p>
            <a:endParaRPr lang="en-US" dirty="0"/>
          </a:p>
          <a:p>
            <a:r>
              <a:rPr lang="en-US" dirty="0"/>
              <a:t>It does not involve affection.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47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343</TotalTime>
  <Words>317</Words>
  <Application>Microsoft Office PowerPoint</Application>
  <PresentationFormat>如螢幕大小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Garamond</vt:lpstr>
      <vt:lpstr>Wingdings</vt:lpstr>
      <vt:lpstr>Organic</vt:lpstr>
      <vt:lpstr>Assessment 1</vt:lpstr>
      <vt:lpstr>Question #1 Which test helps to find out whether Sample A or Sample B is sweeter?</vt:lpstr>
      <vt:lpstr>Correct!</vt:lpstr>
      <vt:lpstr>Think again!</vt:lpstr>
      <vt:lpstr>Question #2 A panel is asked to rate the taste level of cream, malt and nut in a chocolate sample.</vt:lpstr>
      <vt:lpstr>Correct!</vt:lpstr>
      <vt:lpstr>Think again!</vt:lpstr>
      <vt:lpstr>Questions #3 Which is an affective test?</vt:lpstr>
      <vt:lpstr>Think again!</vt:lpstr>
      <vt:lpstr>Think again!</vt:lpstr>
      <vt:lpstr>Correct!</vt:lpstr>
      <vt:lpstr>The End</vt:lpstr>
    </vt:vector>
  </TitlesOfParts>
  <Company>HKU SPACE Po Leung Kuk Stanley Ho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1</dc:title>
  <dc:creator>Ivy Ng</dc:creator>
  <cp:lastModifiedBy>POON, Suk-mei Cindy</cp:lastModifiedBy>
  <cp:revision>61</cp:revision>
  <dcterms:created xsi:type="dcterms:W3CDTF">2016-07-22T02:04:37Z</dcterms:created>
  <dcterms:modified xsi:type="dcterms:W3CDTF">2020-01-16T09:09:50Z</dcterms:modified>
</cp:coreProperties>
</file>