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6.xml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Assessment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4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again!!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GB" dirty="0" smtClean="0"/>
              <a:t>HINTS:</a:t>
            </a:r>
          </a:p>
          <a:p>
            <a:endParaRPr lang="en-GB" dirty="0" smtClean="0"/>
          </a:p>
          <a:p>
            <a:r>
              <a:rPr lang="en-GB" dirty="0" err="1" smtClean="0"/>
              <a:t>Dextrinisation</a:t>
            </a:r>
            <a:r>
              <a:rPr lang="en-GB" dirty="0" smtClean="0"/>
              <a:t> takes place when starch is under heating, starch molecules are broken down into </a:t>
            </a:r>
            <a:r>
              <a:rPr lang="en-GB" dirty="0" err="1" smtClean="0"/>
              <a:t>dextrins</a:t>
            </a:r>
            <a:r>
              <a:rPr lang="en-GB" dirty="0" smtClean="0"/>
              <a:t> which are brown in colour </a:t>
            </a:r>
            <a:endParaRPr lang="en-GB" dirty="0"/>
          </a:p>
          <a:p>
            <a:r>
              <a:rPr lang="en-GB" dirty="0" smtClean="0"/>
              <a:t>It is not the explanation for </a:t>
            </a:r>
            <a:r>
              <a:rPr lang="en-US" dirty="0" smtClean="0"/>
              <a:t>browning on the surface of meat</a:t>
            </a:r>
            <a:endParaRPr lang="en-GB" dirty="0"/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6084168" y="4797152"/>
            <a:ext cx="2088232" cy="7920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 BACK and choose the right answer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66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amount of carbohydrates in meat can react with amino groups of protein to form brown pigments on the surface of meat </a:t>
            </a:r>
            <a:r>
              <a:rPr lang="en-HK" dirty="0" smtClean="0">
                <a:sym typeface="Wingdings" panose="05000000000000000000" pitchFamily="2" charset="2"/>
              </a:rPr>
              <a:t>through </a:t>
            </a:r>
            <a:r>
              <a:rPr lang="en-HK" dirty="0" err="1" smtClean="0">
                <a:sym typeface="Wingdings" panose="05000000000000000000" pitchFamily="2" charset="2"/>
              </a:rPr>
              <a:t>Maillard</a:t>
            </a:r>
            <a:r>
              <a:rPr lang="en-HK" dirty="0" smtClean="0">
                <a:sym typeface="Wingdings" panose="05000000000000000000" pitchFamily="2" charset="2"/>
              </a:rPr>
              <a:t> Reaction during heating.</a:t>
            </a:r>
            <a:endParaRPr lang="en-HK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18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5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96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will you cook sirloin steak?</a:t>
            </a:r>
            <a:endParaRPr lang="en-GB" dirty="0"/>
          </a:p>
        </p:txBody>
      </p:sp>
      <p:sp>
        <p:nvSpPr>
          <p:cNvPr id="7" name="Bevel 6">
            <a:hlinkClick r:id="rId2" action="ppaction://hlinksldjump"/>
          </p:cNvPr>
          <p:cNvSpPr/>
          <p:nvPr/>
        </p:nvSpPr>
        <p:spPr>
          <a:xfrm>
            <a:off x="1403648" y="4437112"/>
            <a:ext cx="2520280" cy="122413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Dry heat preparation </a:t>
            </a:r>
            <a:endParaRPr lang="en-GB" dirty="0"/>
          </a:p>
        </p:txBody>
      </p:sp>
      <p:sp>
        <p:nvSpPr>
          <p:cNvPr id="8" name="Bevel 7">
            <a:hlinkClick r:id="rId3" action="ppaction://hlinksldjump"/>
          </p:cNvPr>
          <p:cNvSpPr/>
          <p:nvPr/>
        </p:nvSpPr>
        <p:spPr>
          <a:xfrm>
            <a:off x="5220072" y="4437112"/>
            <a:ext cx="2520280" cy="122413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Moist heat preparation</a:t>
            </a:r>
            <a:endParaRPr lang="en-GB" dirty="0"/>
          </a:p>
        </p:txBody>
      </p:sp>
      <p:pic>
        <p:nvPicPr>
          <p:cNvPr id="9" name="Picture 2" descr="G:\EDB notes\DSC003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t="20038" r="25275" b="22933"/>
          <a:stretch/>
        </p:blipFill>
        <p:spPr bwMode="auto">
          <a:xfrm>
            <a:off x="3101876" y="2377440"/>
            <a:ext cx="2736304" cy="185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Sirloin is cut of tender meat with less connective tissue and collagen when compared to brisket</a:t>
            </a:r>
          </a:p>
          <a:p>
            <a:endParaRPr lang="en-GB" dirty="0"/>
          </a:p>
          <a:p>
            <a:r>
              <a:rPr lang="en-GB" dirty="0" smtClean="0"/>
              <a:t>High temperature with short cooking time keep meat tender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Bevel 4">
            <a:hlinkClick r:id="rId2" action="ppaction://hlinksldjump"/>
          </p:cNvPr>
          <p:cNvSpPr/>
          <p:nvPr/>
        </p:nvSpPr>
        <p:spPr>
          <a:xfrm>
            <a:off x="5652120" y="4509120"/>
            <a:ext cx="2520280" cy="10801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NEXT STEP : COOKING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8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Think again!!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GB" dirty="0" smtClean="0"/>
              <a:t>HINTS</a:t>
            </a:r>
          </a:p>
          <a:p>
            <a:r>
              <a:rPr lang="en-GB" dirty="0" smtClean="0"/>
              <a:t>Is </a:t>
            </a:r>
            <a:r>
              <a:rPr lang="en-GB" dirty="0" smtClean="0"/>
              <a:t>there a lot of collagen in this part of meat? </a:t>
            </a:r>
            <a:endParaRPr lang="en-GB" dirty="0"/>
          </a:p>
          <a:p>
            <a:r>
              <a:rPr lang="en-GB" dirty="0" smtClean="0"/>
              <a:t>If no, what happens if we cook it for long time? </a:t>
            </a:r>
            <a:endParaRPr lang="en-GB" dirty="0"/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5724128" y="4509120"/>
            <a:ext cx="2520280" cy="10801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 BACK and choose the right answer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8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:\EDB notes\DSC004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34678" r="8988" b="14251"/>
          <a:stretch/>
        </p:blipFill>
        <p:spPr bwMode="auto">
          <a:xfrm>
            <a:off x="3501713" y="2780928"/>
            <a:ext cx="2071425" cy="82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SHallow</a:t>
            </a:r>
            <a:r>
              <a:rPr lang="en-GB" dirty="0" smtClean="0"/>
              <a:t> Frying 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179" y="3861048"/>
            <a:ext cx="5904656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Statement: High temperature causes the denaturation of myoglobin so the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of meat changes from bright red to greyish brown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Bevel 3">
            <a:hlinkClick r:id="rId3" action="ppaction://hlinksldjump"/>
          </p:cNvPr>
          <p:cNvSpPr/>
          <p:nvPr/>
        </p:nvSpPr>
        <p:spPr>
          <a:xfrm>
            <a:off x="5436096" y="4941168"/>
            <a:ext cx="115212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True</a:t>
            </a:r>
            <a:endParaRPr lang="en-GB" dirty="0"/>
          </a:p>
        </p:txBody>
      </p:sp>
      <p:sp>
        <p:nvSpPr>
          <p:cNvPr id="5" name="Bevel 4">
            <a:hlinkClick r:id="rId4" action="ppaction://hlinksldjump"/>
          </p:cNvPr>
          <p:cNvSpPr/>
          <p:nvPr/>
        </p:nvSpPr>
        <p:spPr>
          <a:xfrm>
            <a:off x="6948264" y="4941168"/>
            <a:ext cx="115212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False</a:t>
            </a:r>
            <a:endParaRPr lang="en-GB" dirty="0"/>
          </a:p>
        </p:txBody>
      </p:sp>
      <p:pic>
        <p:nvPicPr>
          <p:cNvPr id="1027" name="Picture 3" descr="G:\EDB notes\DSC004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5299" r="8243" b="13631"/>
          <a:stretch/>
        </p:blipFill>
        <p:spPr bwMode="auto">
          <a:xfrm>
            <a:off x="3504836" y="2780931"/>
            <a:ext cx="2068302" cy="8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EDB notes\DSC004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t="25462" r="5824" b="19574"/>
          <a:stretch/>
        </p:blipFill>
        <p:spPr bwMode="auto">
          <a:xfrm>
            <a:off x="3501713" y="2783466"/>
            <a:ext cx="2045110" cy="8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EDB notes\DSC004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t="6769" r="16775" b="42161"/>
          <a:stretch/>
        </p:blipFill>
        <p:spPr bwMode="auto">
          <a:xfrm>
            <a:off x="3503844" y="2797914"/>
            <a:ext cx="2058160" cy="8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EDB notes\DSC0043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 t="33386" r="16840" b="15543"/>
          <a:stretch/>
        </p:blipFill>
        <p:spPr bwMode="auto">
          <a:xfrm>
            <a:off x="3491880" y="2783466"/>
            <a:ext cx="2081257" cy="8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Myoglobin is a pigment containing protein which is red in colour </a:t>
            </a:r>
          </a:p>
          <a:p>
            <a:endParaRPr lang="en-GB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It denatures under heating and then h</a:t>
            </a:r>
            <a:r>
              <a:rPr lang="en-HK" dirty="0" err="1" smtClean="0"/>
              <a:t>emichrome</a:t>
            </a:r>
            <a:r>
              <a:rPr lang="en-HK" dirty="0" smtClean="0"/>
              <a:t> pigment (denatured globin and oxidized </a:t>
            </a:r>
            <a:r>
              <a:rPr lang="en-HK" dirty="0" err="1" smtClean="0"/>
              <a:t>heme</a:t>
            </a:r>
            <a:r>
              <a:rPr lang="en-HK" dirty="0" smtClean="0"/>
              <a:t> iron) is formed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HK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HK" dirty="0" err="1" smtClean="0"/>
              <a:t>Hemichrome</a:t>
            </a:r>
            <a:r>
              <a:rPr lang="en-HK" dirty="0" smtClean="0"/>
              <a:t> is greyish brown in colour</a:t>
            </a:r>
          </a:p>
          <a:p>
            <a:endParaRPr lang="en-GB" dirty="0"/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5796136" y="4581128"/>
            <a:ext cx="2520280" cy="10801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NEXT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07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again!!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348880"/>
            <a:ext cx="6400800" cy="3048001"/>
          </a:xfrm>
        </p:spPr>
        <p:txBody>
          <a:bodyPr>
            <a:normAutofit/>
          </a:bodyPr>
          <a:lstStyle/>
          <a:p>
            <a:r>
              <a:rPr lang="en-GB" dirty="0" smtClean="0"/>
              <a:t>The answer should be TRUE</a:t>
            </a:r>
          </a:p>
          <a:p>
            <a:r>
              <a:rPr lang="en-GB" dirty="0" smtClean="0"/>
              <a:t>Myoglobin </a:t>
            </a:r>
            <a:r>
              <a:rPr lang="en-GB" dirty="0" smtClean="0"/>
              <a:t>is a pigment containing protein which is red in colour </a:t>
            </a:r>
          </a:p>
          <a:p>
            <a:endParaRPr lang="en-GB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It denatures under heating and then h</a:t>
            </a:r>
            <a:r>
              <a:rPr lang="en-HK" dirty="0" err="1" smtClean="0"/>
              <a:t>emichrome</a:t>
            </a:r>
            <a:r>
              <a:rPr lang="en-HK" dirty="0" smtClean="0"/>
              <a:t> pigment (denatured globin and oxidized </a:t>
            </a:r>
            <a:r>
              <a:rPr lang="en-HK" dirty="0" err="1" smtClean="0"/>
              <a:t>heme</a:t>
            </a:r>
            <a:r>
              <a:rPr lang="en-HK" dirty="0" smtClean="0"/>
              <a:t> iron) is formed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HK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HK" dirty="0" err="1" smtClean="0"/>
              <a:t>Hemichrome</a:t>
            </a:r>
            <a:r>
              <a:rPr lang="en-HK" dirty="0" smtClean="0"/>
              <a:t> is greyish brown in colour</a:t>
            </a:r>
          </a:p>
          <a:p>
            <a:endParaRPr lang="en-GB" dirty="0"/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5868143" y="4653136"/>
            <a:ext cx="2402875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 BACK and choose the right answer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3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484784"/>
            <a:ext cx="6400800" cy="685800"/>
          </a:xfrm>
        </p:spPr>
        <p:txBody>
          <a:bodyPr>
            <a:noAutofit/>
          </a:bodyPr>
          <a:lstStyle/>
          <a:p>
            <a:r>
              <a:rPr lang="en-GB" sz="2200" dirty="0" smtClean="0"/>
              <a:t>Why IS there browning on the SURFACE of meat After cooking? </a:t>
            </a:r>
            <a:endParaRPr lang="en-GB" sz="2200" dirty="0"/>
          </a:p>
        </p:txBody>
      </p:sp>
      <p:sp>
        <p:nvSpPr>
          <p:cNvPr id="5" name="Bevel 4">
            <a:hlinkClick r:id="rId2" action="ppaction://hlinksldjump"/>
          </p:cNvPr>
          <p:cNvSpPr/>
          <p:nvPr/>
        </p:nvSpPr>
        <p:spPr>
          <a:xfrm>
            <a:off x="838022" y="4623037"/>
            <a:ext cx="2232248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Protein Coagulation </a:t>
            </a:r>
            <a:endParaRPr lang="en-GB" dirty="0"/>
          </a:p>
        </p:txBody>
      </p:sp>
      <p:sp>
        <p:nvSpPr>
          <p:cNvPr id="6" name="Bevel 5">
            <a:hlinkClick r:id="rId3" action="ppaction://hlinksldjump"/>
          </p:cNvPr>
          <p:cNvSpPr/>
          <p:nvPr/>
        </p:nvSpPr>
        <p:spPr>
          <a:xfrm>
            <a:off x="3419872" y="4623037"/>
            <a:ext cx="2232000" cy="100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Maillard</a:t>
            </a:r>
            <a:r>
              <a:rPr lang="en-GB" dirty="0" smtClean="0"/>
              <a:t> Reaction </a:t>
            </a:r>
            <a:endParaRPr lang="en-GB" dirty="0"/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012160" y="4602926"/>
            <a:ext cx="2232000" cy="100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 err="1" smtClean="0">
                <a:sym typeface="Wingdings" panose="05000000000000000000" pitchFamily="2" charset="2"/>
              </a:rPr>
              <a:t>Dextrinisation</a:t>
            </a:r>
            <a:endParaRPr lang="en-GB" dirty="0"/>
          </a:p>
        </p:txBody>
      </p:sp>
      <p:pic>
        <p:nvPicPr>
          <p:cNvPr id="1026" name="Picture 2" descr="G:\EDB notes\DSC0077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15281" r="14366" b="12466"/>
          <a:stretch/>
        </p:blipFill>
        <p:spPr bwMode="auto">
          <a:xfrm>
            <a:off x="2621862" y="2492896"/>
            <a:ext cx="3828019" cy="19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again!!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095" y="2348880"/>
            <a:ext cx="6552728" cy="2808312"/>
          </a:xfrm>
        </p:spPr>
        <p:txBody>
          <a:bodyPr/>
          <a:lstStyle/>
          <a:p>
            <a:pPr indent="0">
              <a:buNone/>
            </a:pPr>
            <a:r>
              <a:rPr lang="en-GB" dirty="0" smtClean="0"/>
              <a:t>HINTS:</a:t>
            </a:r>
          </a:p>
          <a:p>
            <a:endParaRPr lang="en-GB" dirty="0" smtClean="0"/>
          </a:p>
          <a:p>
            <a:r>
              <a:rPr lang="en-GB" dirty="0" smtClean="0"/>
              <a:t>Heating will cause meat protein to coagulate </a:t>
            </a:r>
          </a:p>
          <a:p>
            <a:r>
              <a:rPr lang="en-GB" dirty="0" smtClean="0"/>
              <a:t>However, protein coagulation affects the texture </a:t>
            </a:r>
            <a:r>
              <a:rPr lang="en-GB" smtClean="0"/>
              <a:t>of meat</a:t>
            </a:r>
            <a:r>
              <a:rPr lang="en-GB" dirty="0" smtClean="0"/>
              <a:t>, it is not the reason for browning on the surface of meat</a:t>
            </a:r>
            <a:endParaRPr lang="en-GB" dirty="0"/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6044128" y="4797152"/>
            <a:ext cx="2088232" cy="7920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 BACK and choose the right answer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4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191</TotalTime>
  <Words>335</Words>
  <Application>Microsoft Office PowerPoint</Application>
  <PresentationFormat>如螢幕大小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Couture</vt:lpstr>
      <vt:lpstr>Assessment 1</vt:lpstr>
      <vt:lpstr>How will you cook sirloin steak?</vt:lpstr>
      <vt:lpstr>Correct!!</vt:lpstr>
      <vt:lpstr>Think again!!</vt:lpstr>
      <vt:lpstr>SHallow Frying ……</vt:lpstr>
      <vt:lpstr>Correct!</vt:lpstr>
      <vt:lpstr>Think again!!</vt:lpstr>
      <vt:lpstr>Why IS there browning on the SURFACE of meat After cooking? </vt:lpstr>
      <vt:lpstr>Think again!!</vt:lpstr>
      <vt:lpstr>Think again!!</vt:lpstr>
      <vt:lpstr>Correct!!</vt:lpstr>
      <vt:lpstr>PowerPoint 簡報</vt:lpstr>
    </vt:vector>
  </TitlesOfParts>
  <Company>HKU SPACE Po Leung Kuk Stanley Ho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1</dc:title>
  <dc:creator>Yeung Oi Yee</dc:creator>
  <cp:lastModifiedBy>LOK, Kwan-wai</cp:lastModifiedBy>
  <cp:revision>31</cp:revision>
  <dcterms:created xsi:type="dcterms:W3CDTF">2016-07-22T02:04:37Z</dcterms:created>
  <dcterms:modified xsi:type="dcterms:W3CDTF">2019-10-29T09:12:05Z</dcterms:modified>
</cp:coreProperties>
</file>