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2" r:id="rId4"/>
    <p:sldId id="259" r:id="rId5"/>
    <p:sldId id="260" r:id="rId6"/>
    <p:sldId id="261" r:id="rId7"/>
  </p:sldIdLst>
  <p:sldSz cx="12192000" cy="6858000"/>
  <p:notesSz cx="6858000" cy="9144000"/>
  <p:embeddedFontLst>
    <p:embeddedFont>
      <p:font typeface="Libre Franklin" panose="02020500000000000000" charset="0"/>
      <p:regular r:id="rId9"/>
      <p:bold r:id="rId10"/>
      <p:italic r:id="rId11"/>
      <p:boldItalic r:id="rId12"/>
    </p:embeddedFont>
    <p:embeddedFont>
      <p:font typeface="微軟正黑體" panose="020B0604030504040204" pitchFamily="34" charset="-12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" roundtripDataSignature="AMtx7miXpQGtD8IPm0qZvufAG3RCiW0F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5503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標題投影片" type="title">
  <p:cSld name="TITL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8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  <a:defRPr sz="7200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2300"/>
            </a:lvl1pPr>
            <a:lvl2pPr lvl="1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3pPr>
            <a:lvl4pPr lvl="3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6pPr>
            <a:lvl7pPr lvl="6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7pPr>
            <a:lvl8pPr lvl="7" algn="ctr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8pPr>
            <a:lvl9pPr lvl="8" algn="ctr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dt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ft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8" name="Google Shape;18;p8"/>
          <p:cNvGrpSpPr/>
          <p:nvPr/>
        </p:nvGrpSpPr>
        <p:grpSpPr>
          <a:xfrm>
            <a:off x="752858" y="744469"/>
            <a:ext cx="10674116" cy="5349671"/>
            <a:chOff x="752858" y="744469"/>
            <a:chExt cx="10674116" cy="5349671"/>
          </a:xfrm>
        </p:grpSpPr>
        <p:sp>
          <p:nvSpPr>
            <p:cNvPr id="19" name="Google Shape;19;p8"/>
            <p:cNvSpPr/>
            <p:nvPr/>
          </p:nvSpPr>
          <p:spPr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</p:sp>
        <p:sp>
          <p:nvSpPr>
            <p:cNvPr id="20" name="Google Shape;20;p8"/>
            <p:cNvSpPr/>
            <p:nvPr/>
          </p:nvSpPr>
          <p:spPr>
            <a:xfrm rot="10800000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 rot="5400000">
            <a:off x="4386262" y="-719138"/>
            <a:ext cx="3571875" cy="9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 rot="5400000">
            <a:off x="7757822" y="2462895"/>
            <a:ext cx="5243244" cy="156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 rot="5400000">
            <a:off x="2839798" y="-844042"/>
            <a:ext cx="5243244" cy="817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1pPr>
            <a:lvl2pPr marL="914400" lvl="1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章節標題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Libre Franklin"/>
              <a:buNone/>
              <a:defRPr sz="7200" cap="none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10" title="Crop Mark"/>
          <p:cNvSpPr/>
          <p:nvPr/>
        </p:nvSpPr>
        <p:spPr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1371600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body" idx="2"/>
          </p:nvPr>
        </p:nvSpPr>
        <p:spPr>
          <a:xfrm>
            <a:off x="6525403" y="2285999"/>
            <a:ext cx="4447786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2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2"/>
          </p:nvPr>
        </p:nvSpPr>
        <p:spPr>
          <a:xfrm>
            <a:off x="1371600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3"/>
          </p:nvPr>
        </p:nvSpPr>
        <p:spPr>
          <a:xfrm>
            <a:off x="6525014" y="2340864"/>
            <a:ext cx="444398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4"/>
          </p:nvPr>
        </p:nvSpPr>
        <p:spPr>
          <a:xfrm>
            <a:off x="6525014" y="3305207"/>
            <a:ext cx="4443984" cy="256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>
                <a:solidFill>
                  <a:schemeClr val="dk2"/>
                </a:solidFill>
              </a:defRPr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>
                <a:solidFill>
                  <a:schemeClr val="dk2"/>
                </a:solidFill>
              </a:defRPr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>
                <a:solidFill>
                  <a:schemeClr val="dk2"/>
                </a:solidFill>
              </a:defRPr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6pPr>
            <a:lvl7pPr marL="3200400" lvl="6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7pPr>
            <a:lvl8pPr marL="3657600" lvl="7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8pPr>
            <a:lvl9pPr marL="4114800" lvl="8" indent="-3429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內容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6256020" y="685801"/>
            <a:ext cx="5212080" cy="517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/>
            </a:lvl1pPr>
            <a:lvl2pPr marL="914400" lvl="1" indent="-355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/>
            </a:lvl3pPr>
            <a:lvl4pPr marL="1828800" lvl="3" indent="-3429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4pPr>
            <a:lvl5pPr marL="2286000" lvl="4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5pPr>
            <a:lvl6pPr marL="2743200" lvl="5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6pPr>
            <a:lvl7pPr marL="3200400" lvl="6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/>
            </a:lvl7pPr>
            <a:lvl8pPr marL="3657600" lvl="7" indent="-3302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8pPr>
            <a:lvl9pPr marL="4114800" lvl="8" indent="-3302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2"/>
          </p:nvPr>
        </p:nvSpPr>
        <p:spPr>
          <a:xfrm>
            <a:off x="723900" y="2856344"/>
            <a:ext cx="3855720" cy="3011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15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含標題的圖片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>
            <a:spLocks noGrp="1"/>
          </p:cNvSpPr>
          <p:nvPr>
            <p:ph type="pic" idx="2"/>
          </p:nvPr>
        </p:nvSpPr>
        <p:spPr>
          <a:xfrm>
            <a:off x="5532120" y="0"/>
            <a:ext cx="6659880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2000"/>
              <a:buFont typeface="Libre Franklin"/>
              <a:buNone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dt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ft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16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  <a:defRPr sz="4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■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–"/>
              <a:defRPr sz="20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■"/>
              <a:defRPr sz="18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429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Franklin"/>
              <a:buChar char="–"/>
              <a:defRPr sz="18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■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302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7500" algn="l" rtl="0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–"/>
              <a:defRPr sz="1400" b="0" i="1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7500" algn="l" rtl="0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400"/>
              <a:buFont typeface="Libre Franklin"/>
              <a:buChar char="■"/>
              <a:defRPr sz="1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7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ibre Franklin"/>
              <a:buNone/>
            </a:pPr>
            <a:r>
              <a:rPr lang="en-US" dirty="0"/>
              <a:t>TECHNOLOGY &amp; LIVING</a:t>
            </a:r>
            <a:endParaRPr dirty="0"/>
          </a:p>
        </p:txBody>
      </p:sp>
      <p:sp>
        <p:nvSpPr>
          <p:cNvPr id="94" name="Google Shape;94;p1"/>
          <p:cNvSpPr txBox="1"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</a:pPr>
            <a:r>
              <a:rPr lang="en-US" dirty="0"/>
              <a:t>Textile Technology</a:t>
            </a:r>
            <a:endParaRPr dirty="0"/>
          </a:p>
          <a:p>
            <a:pPr marL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</a:pPr>
            <a:r>
              <a:rPr lang="en-US" dirty="0"/>
              <a:t>S1.2.2 </a:t>
            </a:r>
            <a:r>
              <a:rPr lang="en-US" dirty="0" smtClean="0"/>
              <a:t>Classification of </a:t>
            </a:r>
            <a:r>
              <a:rPr lang="en-US" dirty="0" err="1" smtClean="0"/>
              <a:t>Fibres</a:t>
            </a:r>
            <a:r>
              <a:rPr lang="en-US" dirty="0" smtClean="0"/>
              <a:t> - Cellulosic </a:t>
            </a:r>
            <a:r>
              <a:rPr lang="en-US" smtClean="0"/>
              <a:t>(Plant) Fibres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body" idx="1"/>
          </p:nvPr>
        </p:nvSpPr>
        <p:spPr>
          <a:xfrm>
            <a:off x="1270000" y="2063126"/>
            <a:ext cx="5469738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84048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</a:pPr>
            <a:r>
              <a:rPr lang="en-US" sz="2400" b="1" dirty="0"/>
              <a:t>Cotton</a:t>
            </a:r>
            <a:endParaRPr dirty="0"/>
          </a:p>
          <a:p>
            <a:pPr marL="0" lvl="0" indent="0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dirty="0"/>
              <a:t>Different kinds and types of cotton are grown in various parts of the world. Variations occur among cotton </a:t>
            </a:r>
            <a:r>
              <a:rPr lang="en-US" dirty="0" err="1"/>
              <a:t>fibres</a:t>
            </a:r>
            <a:r>
              <a:rPr lang="en-US" dirty="0"/>
              <a:t> because of growth conditions, including such factors as soil, climate, </a:t>
            </a:r>
            <a:r>
              <a:rPr lang="en-US" dirty="0" err="1" smtClean="0"/>
              <a:t>fertilisers</a:t>
            </a:r>
            <a:r>
              <a:rPr lang="en-US" dirty="0" smtClean="0"/>
              <a:t> </a:t>
            </a:r>
            <a:r>
              <a:rPr lang="en-US" dirty="0"/>
              <a:t>and pests. </a:t>
            </a:r>
            <a:endParaRPr dirty="0"/>
          </a:p>
          <a:p>
            <a:pPr marL="0" lvl="0" indent="0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dirty="0"/>
              <a:t>The quality of cotton </a:t>
            </a:r>
            <a:r>
              <a:rPr lang="en-US" dirty="0" err="1"/>
              <a:t>fibre</a:t>
            </a:r>
            <a:r>
              <a:rPr lang="en-US" dirty="0"/>
              <a:t> is based on its </a:t>
            </a:r>
            <a:r>
              <a:rPr lang="en-US" dirty="0" err="1"/>
              <a:t>colour</a:t>
            </a:r>
            <a:r>
              <a:rPr lang="en-US" dirty="0"/>
              <a:t>, </a:t>
            </a:r>
            <a:r>
              <a:rPr lang="en-US" dirty="0" smtClean="0"/>
              <a:t>length, fineness</a:t>
            </a:r>
            <a:r>
              <a:rPr lang="en-US" dirty="0"/>
              <a:t>, and strength.</a:t>
            </a:r>
            <a:endParaRPr dirty="0"/>
          </a:p>
          <a:p>
            <a:pPr marL="0" lvl="0" indent="0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dirty="0"/>
              <a:t>Usually, longer </a:t>
            </a:r>
            <a:r>
              <a:rPr lang="en-US" dirty="0" err="1"/>
              <a:t>fibres</a:t>
            </a:r>
            <a:r>
              <a:rPr lang="en-US" dirty="0"/>
              <a:t> are finer and stronger. </a:t>
            </a:r>
            <a:endParaRPr dirty="0"/>
          </a:p>
        </p:txBody>
      </p:sp>
      <p:sp>
        <p:nvSpPr>
          <p:cNvPr id="100" name="Google Shape;100;p2"/>
          <p:cNvSpPr txBox="1"/>
          <p:nvPr/>
        </p:nvSpPr>
        <p:spPr>
          <a:xfrm>
            <a:off x="924302" y="539521"/>
            <a:ext cx="10617200" cy="135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Libre Franklin"/>
              <a:buNone/>
            </a:pPr>
            <a:r>
              <a:rPr lang="en-US" sz="3600" b="1" i="0" u="none" strike="noStrike" cap="none" dirty="0" smtClean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Natural </a:t>
            </a:r>
            <a:r>
              <a:rPr lang="en-US" sz="3600" b="1" i="0" u="none" strike="noStrike" cap="none" dirty="0" err="1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Fibres</a:t>
            </a:r>
            <a:r>
              <a:rPr lang="en-US" sz="3600" b="1" i="0" u="none" strike="noStrike" cap="none" dirty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–  </a:t>
            </a:r>
            <a:endParaRPr lang="en-US" sz="3600" b="1" i="0" u="none" strike="noStrike" cap="none" dirty="0" smtClean="0">
              <a:solidFill>
                <a:schemeClr val="accent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Libre Franklin"/>
              <a:buNone/>
            </a:pPr>
            <a:r>
              <a:rPr lang="en-US" sz="3600" b="1" i="0" u="none" strike="noStrike" cap="none" dirty="0" smtClean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Cellulosic </a:t>
            </a:r>
            <a:r>
              <a:rPr lang="en-US" sz="3600" b="1" i="0" u="none" strike="noStrike" cap="none" dirty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(Plant) </a:t>
            </a:r>
            <a:r>
              <a:rPr lang="en-US" sz="3600" b="1" i="0" u="none" strike="noStrike" cap="none" dirty="0" err="1" smtClean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Fibres</a:t>
            </a:r>
            <a:endParaRPr sz="3600" b="1" i="0" u="none" strike="noStrike" cap="none" dirty="0">
              <a:solidFill>
                <a:schemeClr val="accent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9738" y="3530348"/>
            <a:ext cx="3975100" cy="285938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/>
          <p:nvPr/>
        </p:nvSpPr>
        <p:spPr>
          <a:xfrm>
            <a:off x="6430950" y="6491100"/>
            <a:ext cx="5760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1" u="none" strike="noStrike" cap="none" dirty="0">
                <a:solidFill>
                  <a:srgbClr val="696A6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Photo</a:t>
            </a:r>
            <a:r>
              <a:rPr lang="en-US" i="1" dirty="0">
                <a:solidFill>
                  <a:srgbClr val="696A6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(s)</a:t>
            </a:r>
            <a:r>
              <a:rPr lang="en-US" b="0" i="1" u="none" strike="noStrike" cap="none" dirty="0">
                <a:solidFill>
                  <a:srgbClr val="696A6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is/are owned and provided by </a:t>
            </a:r>
            <a:r>
              <a:rPr lang="en-US" b="0" i="1" u="none" strike="noStrike" cap="none" dirty="0" err="1">
                <a:solidFill>
                  <a:srgbClr val="696A6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Esquel</a:t>
            </a:r>
            <a:r>
              <a:rPr lang="en-US" b="0" i="1" u="none" strike="noStrike" cap="none" dirty="0">
                <a:solidFill>
                  <a:srgbClr val="696A6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Group &amp; HKDI.</a:t>
            </a:r>
            <a:endParaRPr dirty="0">
              <a:solidFill>
                <a:srgbClr val="696A6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3" name="Google Shape;103;p2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08212" y="4019808"/>
            <a:ext cx="1598213" cy="185439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9453290" y="4313258"/>
            <a:ext cx="731739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kumimoji="0" lang="zh-TW" altLang="en-US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</a:t>
            </a:r>
            <a:r>
              <a:rPr lang="en-US" altLang="zh-TW" dirty="0" smtClean="0">
                <a:solidFill>
                  <a:srgbClr val="20212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Watch to learn more!</a:t>
            </a:r>
            <a:endParaRPr dirty="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Libre Franklin"/>
              <a:sym typeface="Libre Franklin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00" y="1329809"/>
            <a:ext cx="4157325" cy="279784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48" y="3315532"/>
            <a:ext cx="3998287" cy="26705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59343B-649F-475C-945C-EA3664E6B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Google Shape;109;p3"/>
          <p:cNvSpPr txBox="1"/>
          <p:nvPr/>
        </p:nvSpPr>
        <p:spPr>
          <a:xfrm>
            <a:off x="939800" y="286659"/>
            <a:ext cx="10617200" cy="135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Libre Franklin"/>
              <a:buNone/>
            </a:pPr>
            <a:r>
              <a:rPr lang="en-US" sz="3600" b="1" dirty="0" smtClean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Natural </a:t>
            </a:r>
            <a:r>
              <a:rPr lang="en-US" sz="3600" b="1" dirty="0" err="1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Fibres</a:t>
            </a:r>
            <a:r>
              <a:rPr lang="en-US" sz="3600" b="1" dirty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–  </a:t>
            </a:r>
            <a:endParaRPr sz="3600" dirty="0"/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Libre Franklin"/>
              <a:buNone/>
            </a:pPr>
            <a:r>
              <a:rPr lang="en-US" sz="3600" b="1" dirty="0" smtClean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Cellulosic </a:t>
            </a:r>
            <a:r>
              <a:rPr lang="en-US" sz="3600" b="1" dirty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(Plant) </a:t>
            </a:r>
            <a:r>
              <a:rPr lang="en-US" sz="3600" b="1" dirty="0" err="1" smtClean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Fibres</a:t>
            </a:r>
            <a:endParaRPr sz="3600" b="1" dirty="0">
              <a:solidFill>
                <a:schemeClr val="accent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03622" y="1329809"/>
            <a:ext cx="6096000" cy="5379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4048" lvl="0" indent="-370713">
              <a:lnSpc>
                <a:spcPct val="94000"/>
              </a:lnSpc>
              <a:buClr>
                <a:schemeClr val="dk2"/>
              </a:buClr>
              <a:buSzPct val="100000"/>
              <a:buChar char="■"/>
            </a:pPr>
            <a:r>
              <a:rPr lang="en-US" altLang="zh-TW" sz="2800" b="1" dirty="0"/>
              <a:t>Cotton</a:t>
            </a:r>
            <a:endParaRPr lang="en-US" altLang="zh-TW" dirty="0"/>
          </a:p>
          <a:p>
            <a:pPr lvl="0">
              <a:lnSpc>
                <a:spcPct val="94000"/>
              </a:lnSpc>
              <a:spcBef>
                <a:spcPts val="1200"/>
              </a:spcBef>
              <a:buClr>
                <a:schemeClr val="dk2"/>
              </a:buClr>
              <a:buSzPct val="100000"/>
            </a:pPr>
            <a:endParaRPr lang="en-US" altLang="zh-TW" sz="2400" dirty="0"/>
          </a:p>
          <a:p>
            <a:pPr marL="357188" lvl="0">
              <a:lnSpc>
                <a:spcPct val="80000"/>
              </a:lnSpc>
              <a:spcBef>
                <a:spcPts val="1200"/>
              </a:spcBef>
              <a:buClr>
                <a:schemeClr val="dk2"/>
              </a:buClr>
              <a:buSzPct val="100000"/>
            </a:pPr>
            <a:r>
              <a:rPr lang="en-US" altLang="zh-TW" sz="2400" b="1" dirty="0"/>
              <a:t>Properties:</a:t>
            </a:r>
            <a:endParaRPr lang="en-US" altLang="zh-TW" dirty="0"/>
          </a:p>
          <a:p>
            <a:pPr marL="914400" lvl="1" indent="-372618">
              <a:lnSpc>
                <a:spcPct val="94000"/>
              </a:lnSpc>
              <a:spcBef>
                <a:spcPts val="700"/>
              </a:spcBef>
              <a:buClr>
                <a:schemeClr val="dk2"/>
              </a:buClr>
              <a:buSzPct val="100000"/>
              <a:buChar char="–"/>
            </a:pPr>
            <a:r>
              <a:rPr lang="en-US" altLang="zh-TW" sz="2400" dirty="0"/>
              <a:t>Comfortable </a:t>
            </a:r>
            <a:endParaRPr lang="en-US" altLang="zh-TW" dirty="0"/>
          </a:p>
          <a:p>
            <a:pPr marL="914400" lvl="1" indent="-372618">
              <a:lnSpc>
                <a:spcPct val="94000"/>
              </a:lnSpc>
              <a:spcBef>
                <a:spcPts val="700"/>
              </a:spcBef>
              <a:buClr>
                <a:schemeClr val="dk2"/>
              </a:buClr>
              <a:buSzPct val="100000"/>
              <a:buChar char="–"/>
            </a:pPr>
            <a:r>
              <a:rPr lang="en-US" altLang="zh-TW" sz="2400" dirty="0"/>
              <a:t>Good absorbency</a:t>
            </a:r>
            <a:endParaRPr lang="en-US" altLang="zh-TW" dirty="0"/>
          </a:p>
          <a:p>
            <a:pPr marL="914400" lvl="1" indent="-372618">
              <a:lnSpc>
                <a:spcPct val="94000"/>
              </a:lnSpc>
              <a:spcBef>
                <a:spcPts val="700"/>
              </a:spcBef>
              <a:buClr>
                <a:schemeClr val="dk2"/>
              </a:buClr>
              <a:buSzPct val="100000"/>
              <a:buChar char="–"/>
            </a:pPr>
            <a:r>
              <a:rPr lang="en-US" altLang="zh-TW" sz="2400" dirty="0"/>
              <a:t>Good </a:t>
            </a:r>
            <a:r>
              <a:rPr lang="en-US" altLang="zh-TW" sz="2400" dirty="0" err="1"/>
              <a:t>colour</a:t>
            </a:r>
            <a:r>
              <a:rPr lang="en-US" altLang="zh-TW" sz="2400" dirty="0"/>
              <a:t> retention</a:t>
            </a:r>
            <a:endParaRPr lang="en-US" altLang="zh-TW" dirty="0"/>
          </a:p>
          <a:p>
            <a:pPr marL="914400" lvl="1" indent="-372618">
              <a:lnSpc>
                <a:spcPct val="94000"/>
              </a:lnSpc>
              <a:spcBef>
                <a:spcPts val="700"/>
              </a:spcBef>
              <a:buClr>
                <a:schemeClr val="dk2"/>
              </a:buClr>
              <a:buSzPct val="100000"/>
              <a:buChar char="–"/>
            </a:pPr>
            <a:r>
              <a:rPr lang="en-US" altLang="zh-TW" sz="2400" dirty="0"/>
              <a:t>Prints well</a:t>
            </a:r>
            <a:endParaRPr lang="en-US" altLang="zh-TW" dirty="0"/>
          </a:p>
          <a:p>
            <a:pPr marL="914400" lvl="1" indent="-372618">
              <a:lnSpc>
                <a:spcPct val="94000"/>
              </a:lnSpc>
              <a:spcBef>
                <a:spcPts val="700"/>
              </a:spcBef>
              <a:buClr>
                <a:schemeClr val="dk2"/>
              </a:buClr>
              <a:buSzPct val="100000"/>
              <a:buChar char="–"/>
            </a:pPr>
            <a:r>
              <a:rPr lang="en-US" altLang="zh-TW" sz="2400" dirty="0"/>
              <a:t>Machine-washable</a:t>
            </a:r>
            <a:endParaRPr lang="en-US" altLang="zh-TW" dirty="0"/>
          </a:p>
          <a:p>
            <a:pPr marL="914400" lvl="1" indent="-372618">
              <a:lnSpc>
                <a:spcPct val="94000"/>
              </a:lnSpc>
              <a:spcBef>
                <a:spcPts val="700"/>
              </a:spcBef>
              <a:buClr>
                <a:schemeClr val="dk2"/>
              </a:buClr>
              <a:buSzPct val="100000"/>
              <a:buChar char="–"/>
            </a:pPr>
            <a:r>
              <a:rPr lang="en-US" altLang="zh-TW" sz="2400" dirty="0"/>
              <a:t>Dry-cleanable</a:t>
            </a:r>
            <a:endParaRPr lang="en-US" altLang="zh-TW" dirty="0"/>
          </a:p>
          <a:p>
            <a:pPr marL="914400" lvl="1" indent="-372618">
              <a:lnSpc>
                <a:spcPct val="94000"/>
              </a:lnSpc>
              <a:spcBef>
                <a:spcPts val="700"/>
              </a:spcBef>
              <a:buClr>
                <a:schemeClr val="dk2"/>
              </a:buClr>
              <a:buSzPct val="100000"/>
              <a:buChar char="–"/>
            </a:pPr>
            <a:r>
              <a:rPr lang="en-US" altLang="zh-TW" sz="2400" dirty="0"/>
              <a:t>Good strength</a:t>
            </a:r>
            <a:endParaRPr lang="en-US" altLang="zh-TW" dirty="0"/>
          </a:p>
          <a:p>
            <a:pPr marL="914400" lvl="1" indent="-372618">
              <a:lnSpc>
                <a:spcPct val="94000"/>
              </a:lnSpc>
              <a:spcBef>
                <a:spcPts val="700"/>
              </a:spcBef>
              <a:buClr>
                <a:schemeClr val="dk2"/>
              </a:buClr>
              <a:buSzPct val="100000"/>
              <a:buChar char="–"/>
            </a:pPr>
            <a:r>
              <a:rPr lang="en-US" altLang="zh-TW" sz="2400" dirty="0"/>
              <a:t>Drapes well</a:t>
            </a:r>
            <a:endParaRPr lang="en-US" altLang="zh-TW" dirty="0"/>
          </a:p>
          <a:p>
            <a:pPr marL="914400" lvl="1" indent="-372618">
              <a:lnSpc>
                <a:spcPct val="94000"/>
              </a:lnSpc>
              <a:spcBef>
                <a:spcPts val="700"/>
              </a:spcBef>
              <a:buClr>
                <a:schemeClr val="dk2"/>
              </a:buClr>
              <a:buSzPct val="100000"/>
              <a:buChar char="–"/>
            </a:pPr>
            <a:r>
              <a:rPr lang="en-US" altLang="zh-TW" sz="2400" dirty="0"/>
              <a:t>Antistatic</a:t>
            </a:r>
            <a:endParaRPr lang="en-US" altLang="zh-TW" dirty="0"/>
          </a:p>
        </p:txBody>
      </p:sp>
      <p:sp>
        <p:nvSpPr>
          <p:cNvPr id="12" name="Google Shape;110;p3"/>
          <p:cNvSpPr/>
          <p:nvPr/>
        </p:nvSpPr>
        <p:spPr>
          <a:xfrm>
            <a:off x="5644056" y="6171367"/>
            <a:ext cx="576043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>
                <a:solidFill>
                  <a:srgbClr val="696A6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Video(s) is/are owned and provided by </a:t>
            </a:r>
            <a:r>
              <a:rPr lang="en-US" sz="1200" i="1" dirty="0" err="1">
                <a:solidFill>
                  <a:srgbClr val="696A6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Esquel</a:t>
            </a:r>
            <a:r>
              <a:rPr lang="en-US" sz="1200" i="1" dirty="0">
                <a:solidFill>
                  <a:srgbClr val="696A6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Group &amp; HKDI</a:t>
            </a:r>
            <a:r>
              <a:rPr lang="en-US" sz="1200" i="1" dirty="0" smtClean="0">
                <a:solidFill>
                  <a:srgbClr val="696A6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i="1" dirty="0" smtClean="0">
                <a:solidFill>
                  <a:srgbClr val="696A64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Photo (s) is/are owned by HKDI( (related works are provided by students of HD in Fashion Branding and Buying </a:t>
            </a:r>
            <a:endParaRPr sz="1200" dirty="0">
              <a:solidFill>
                <a:srgbClr val="696A64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2857102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 txBox="1">
            <a:spLocks noGrp="1"/>
          </p:cNvSpPr>
          <p:nvPr>
            <p:ph type="body" idx="1"/>
          </p:nvPr>
        </p:nvSpPr>
        <p:spPr>
          <a:xfrm>
            <a:off x="1066800" y="1640720"/>
            <a:ext cx="6616700" cy="5085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84048" lvl="0" indent="-37261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■"/>
            </a:pPr>
            <a:r>
              <a:rPr lang="en-US" sz="2400" b="1" dirty="0" smtClean="0"/>
              <a:t>Flax</a:t>
            </a:r>
          </a:p>
          <a:p>
            <a:pPr marL="384048" lvl="0" indent="-37261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■"/>
            </a:pPr>
            <a:endParaRPr dirty="0"/>
          </a:p>
          <a:p>
            <a:pPr lvl="1" indent="-372618">
              <a:lnSpc>
                <a:spcPct val="100000"/>
              </a:lnSpc>
              <a:spcBef>
                <a:spcPts val="700"/>
              </a:spcBef>
              <a:spcAft>
                <a:spcPts val="600"/>
              </a:spcAft>
              <a:buSzPct val="100000"/>
              <a:tabLst>
                <a:tab pos="806450" algn="l"/>
              </a:tabLst>
            </a:pPr>
            <a:r>
              <a:rPr lang="en-US" sz="2400" i="0" dirty="0" smtClean="0"/>
              <a:t>It </a:t>
            </a:r>
            <a:r>
              <a:rPr lang="en-US" sz="2400" dirty="0"/>
              <a:t>comes from the stem of the flax plant.</a:t>
            </a:r>
          </a:p>
          <a:p>
            <a:pPr lvl="1" indent="-372618">
              <a:lnSpc>
                <a:spcPct val="120000"/>
              </a:lnSpc>
              <a:spcBef>
                <a:spcPts val="700"/>
              </a:spcBef>
              <a:spcAft>
                <a:spcPts val="600"/>
              </a:spcAft>
              <a:buSzPct val="100000"/>
              <a:tabLst>
                <a:tab pos="806450" algn="l"/>
              </a:tabLst>
            </a:pPr>
            <a:r>
              <a:rPr lang="en-US" sz="2400" dirty="0"/>
              <a:t>When the </a:t>
            </a:r>
            <a:r>
              <a:rPr lang="en-US" sz="2500" i="0" dirty="0" err="1"/>
              <a:t>fibre</a:t>
            </a:r>
            <a:r>
              <a:rPr lang="en-US" sz="2500" i="0" dirty="0"/>
              <a:t> is </a:t>
            </a:r>
            <a:r>
              <a:rPr lang="en-US" sz="2400" i="0" dirty="0"/>
              <a:t>processed into fabric, it is called </a:t>
            </a:r>
            <a:r>
              <a:rPr lang="en-US" sz="2400" i="0" dirty="0" smtClean="0"/>
              <a:t>linen</a:t>
            </a:r>
            <a:r>
              <a:rPr lang="en-US" sz="2400" i="0" dirty="0"/>
              <a:t>.</a:t>
            </a:r>
            <a:endParaRPr i="0" dirty="0"/>
          </a:p>
          <a:p>
            <a:pPr marL="0" lvl="0" indent="0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endParaRPr sz="2400" dirty="0"/>
          </a:p>
          <a:p>
            <a:pPr marL="449263" lvl="0" indent="0" algn="l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ct val="100000"/>
              <a:buNone/>
            </a:pPr>
            <a:r>
              <a:rPr lang="en-US" sz="2400" dirty="0" smtClean="0"/>
              <a:t>Properties:</a:t>
            </a:r>
            <a:endParaRPr dirty="0" smtClean="0"/>
          </a:p>
          <a:p>
            <a:pPr marL="914400" lvl="1" indent="-372618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–"/>
            </a:pPr>
            <a:r>
              <a:rPr lang="en-US" sz="2400" dirty="0"/>
              <a:t>Very low elasticity</a:t>
            </a:r>
            <a:endParaRPr dirty="0"/>
          </a:p>
          <a:p>
            <a:pPr marL="914400" lvl="1" indent="-372618" algn="l" rtl="0">
              <a:lnSpc>
                <a:spcPct val="120000"/>
              </a:lnSpc>
              <a:spcBef>
                <a:spcPts val="700"/>
              </a:spcBef>
              <a:spcAft>
                <a:spcPts val="600"/>
              </a:spcAft>
              <a:buClr>
                <a:schemeClr val="dk2"/>
              </a:buClr>
              <a:buSzPct val="100000"/>
              <a:buChar char="–"/>
            </a:pPr>
            <a:r>
              <a:rPr lang="en-US" sz="2400" dirty="0" smtClean="0"/>
              <a:t>Non-allergenic</a:t>
            </a:r>
            <a:endParaRPr dirty="0"/>
          </a:p>
          <a:p>
            <a:pPr marL="914400" lvl="1" indent="-372618" algn="l" rtl="0">
              <a:lnSpc>
                <a:spcPct val="120000"/>
              </a:lnSpc>
              <a:spcBef>
                <a:spcPts val="700"/>
              </a:spcBef>
              <a:spcAft>
                <a:spcPts val="600"/>
              </a:spcAft>
              <a:buClr>
                <a:schemeClr val="dk2"/>
              </a:buClr>
              <a:buSzPct val="100000"/>
              <a:buChar char="–"/>
            </a:pPr>
            <a:r>
              <a:rPr lang="en-US" sz="2400" dirty="0"/>
              <a:t>Antistatic</a:t>
            </a:r>
            <a:endParaRPr dirty="0"/>
          </a:p>
          <a:p>
            <a:pPr marL="914400" lvl="1" indent="-372618" algn="l" rtl="0">
              <a:lnSpc>
                <a:spcPct val="120000"/>
              </a:lnSpc>
              <a:spcBef>
                <a:spcPts val="700"/>
              </a:spcBef>
              <a:spcAft>
                <a:spcPts val="600"/>
              </a:spcAft>
              <a:buClr>
                <a:schemeClr val="dk2"/>
              </a:buClr>
              <a:buSzPct val="100000"/>
              <a:buChar char="–"/>
            </a:pPr>
            <a:r>
              <a:rPr lang="en-US" sz="2400" dirty="0"/>
              <a:t>Antibacterial</a:t>
            </a:r>
            <a:endParaRPr dirty="0"/>
          </a:p>
          <a:p>
            <a:pPr marL="914400" lvl="1" indent="-372618" algn="l" rtl="0">
              <a:lnSpc>
                <a:spcPct val="120000"/>
              </a:lnSpc>
              <a:spcBef>
                <a:spcPts val="700"/>
              </a:spcBef>
              <a:spcAft>
                <a:spcPts val="600"/>
              </a:spcAft>
              <a:buClr>
                <a:schemeClr val="dk2"/>
              </a:buClr>
              <a:buSzPct val="100000"/>
              <a:buChar char="–"/>
            </a:pPr>
            <a:r>
              <a:rPr lang="en-US" sz="2400" dirty="0"/>
              <a:t>Feel cool and dry to the touch</a:t>
            </a:r>
            <a:endParaRPr dirty="0"/>
          </a:p>
          <a:p>
            <a:pPr marL="0" lvl="0" indent="0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</a:pPr>
            <a:endParaRPr dirty="0"/>
          </a:p>
        </p:txBody>
      </p:sp>
      <p:sp>
        <p:nvSpPr>
          <p:cNvPr id="118" name="Google Shape;118;p4"/>
          <p:cNvSpPr txBox="1"/>
          <p:nvPr/>
        </p:nvSpPr>
        <p:spPr>
          <a:xfrm>
            <a:off x="939800" y="286659"/>
            <a:ext cx="10617200" cy="135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Libre Franklin"/>
              <a:buNone/>
            </a:pPr>
            <a:r>
              <a:rPr lang="en-US" sz="3600" b="1" dirty="0" smtClean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Natural </a:t>
            </a:r>
            <a:r>
              <a:rPr lang="en-US" sz="3600" b="1" dirty="0" err="1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Fibres</a:t>
            </a:r>
            <a:r>
              <a:rPr lang="en-US" sz="3600" b="1" dirty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–  </a:t>
            </a:r>
            <a:endParaRPr sz="3600" dirty="0"/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Libre Franklin"/>
              <a:buNone/>
            </a:pPr>
            <a:r>
              <a:rPr lang="en-US" sz="3600" b="1" dirty="0" smtClean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Cellulosic </a:t>
            </a:r>
            <a:r>
              <a:rPr lang="en-US" sz="3600" b="1" dirty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(Plant) </a:t>
            </a:r>
            <a:r>
              <a:rPr lang="en-US" sz="3600" b="1" dirty="0" err="1" smtClean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Fibres</a:t>
            </a:r>
            <a:endParaRPr sz="3600" b="1" dirty="0">
              <a:solidFill>
                <a:schemeClr val="accent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9" name="Google Shape;119;p4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5" t="3158"/>
          <a:stretch/>
        </p:blipFill>
        <p:spPr>
          <a:xfrm>
            <a:off x="7608668" y="2867912"/>
            <a:ext cx="4583331" cy="344976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151851" y="6497076"/>
            <a:ext cx="2327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altLang="zh-HK" i="1" dirty="0" smtClean="0">
                <a:solidFill>
                  <a:schemeClr val="bg2"/>
                </a:solidFill>
                <a:latin typeface="Libre Franklin" pitchFamily="2" charset="0"/>
                <a:ea typeface="新細明體" panose="02020500000000000000" pitchFamily="18" charset="-120"/>
                <a:cs typeface="Times New Roman" panose="02020603050405020304" pitchFamily="18" charset="0"/>
              </a:rPr>
              <a:t>Source:  stock.adobe.com</a:t>
            </a:r>
            <a:endParaRPr lang="en-GB" altLang="zh-HK" sz="1200" i="1" dirty="0">
              <a:solidFill>
                <a:schemeClr val="bg2"/>
              </a:solidFill>
              <a:latin typeface="Libre Franklin" pitchFamily="2" charset="0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body" idx="1"/>
          </p:nvPr>
        </p:nvSpPr>
        <p:spPr>
          <a:xfrm>
            <a:off x="1270000" y="1598177"/>
            <a:ext cx="65532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84048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</a:pPr>
            <a:r>
              <a:rPr lang="en-US" sz="2400" b="1" dirty="0"/>
              <a:t>Ramie</a:t>
            </a:r>
            <a:endParaRPr dirty="0"/>
          </a:p>
          <a:p>
            <a:pPr marL="0" lvl="0" indent="0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dirty="0"/>
              <a:t>Ramie is a </a:t>
            </a:r>
            <a:r>
              <a:rPr lang="en-US" dirty="0" err="1"/>
              <a:t>bast</a:t>
            </a:r>
            <a:r>
              <a:rPr lang="en-US" dirty="0"/>
              <a:t> </a:t>
            </a:r>
            <a:r>
              <a:rPr lang="en-US" dirty="0" err="1"/>
              <a:t>fibre</a:t>
            </a:r>
            <a:r>
              <a:rPr lang="en-US" dirty="0"/>
              <a:t> from a plant known as </a:t>
            </a:r>
            <a:r>
              <a:rPr lang="en-US" dirty="0" err="1" smtClean="0"/>
              <a:t>reha</a:t>
            </a:r>
            <a:r>
              <a:rPr lang="en-US" dirty="0" smtClean="0"/>
              <a:t> </a:t>
            </a:r>
            <a:r>
              <a:rPr lang="en-US" dirty="0"/>
              <a:t>and China </a:t>
            </a:r>
            <a:r>
              <a:rPr lang="en-US" dirty="0" smtClean="0"/>
              <a:t>grass.  It </a:t>
            </a:r>
            <a:r>
              <a:rPr lang="en-US" dirty="0"/>
              <a:t>is obtained from a tall shrub grown in Southeast Asia, China, Japan, and Southern Europe. The </a:t>
            </a:r>
            <a:r>
              <a:rPr lang="en-US" dirty="0" err="1"/>
              <a:t>fibre</a:t>
            </a:r>
            <a:r>
              <a:rPr lang="en-US" dirty="0"/>
              <a:t> is stiff, more brittle than linen, and highly lustrous. It can be bleached to extreme whiteness.</a:t>
            </a:r>
            <a:endParaRPr dirty="0"/>
          </a:p>
        </p:txBody>
      </p:sp>
      <p:sp>
        <p:nvSpPr>
          <p:cNvPr id="126" name="Google Shape;126;p5"/>
          <p:cNvSpPr txBox="1"/>
          <p:nvPr/>
        </p:nvSpPr>
        <p:spPr>
          <a:xfrm>
            <a:off x="939800" y="286659"/>
            <a:ext cx="10617200" cy="135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Libre Franklin"/>
              <a:buNone/>
            </a:pPr>
            <a:r>
              <a:rPr lang="en-US" sz="3600" b="1" dirty="0" smtClean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Natural </a:t>
            </a:r>
            <a:r>
              <a:rPr lang="en-US" sz="3600" b="1" dirty="0" err="1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Fibres</a:t>
            </a:r>
            <a:r>
              <a:rPr lang="en-US" sz="3600" b="1" dirty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–  </a:t>
            </a:r>
            <a:endParaRPr sz="3600" dirty="0"/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Libre Franklin"/>
              <a:buNone/>
            </a:pPr>
            <a:r>
              <a:rPr lang="en-US" sz="3600" b="1" dirty="0" smtClean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Cellulosic </a:t>
            </a:r>
            <a:r>
              <a:rPr lang="en-US" sz="3600" b="1" dirty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(Plant) </a:t>
            </a:r>
            <a:r>
              <a:rPr lang="en-US" sz="3600" b="1" dirty="0" err="1" smtClean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Fibres</a:t>
            </a:r>
            <a:endParaRPr sz="3600" b="1" dirty="0">
              <a:solidFill>
                <a:schemeClr val="accent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7" name="Google Shape;127;p5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28" name="Google Shape;1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9500" y="3492500"/>
            <a:ext cx="3213100" cy="321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8699500" y="2512914"/>
            <a:ext cx="35814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Click to Watch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Traditional Ramie Fabric Weaving Process!</a:t>
            </a:r>
            <a:endParaRPr sz="20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7" name="Google Shape;12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000" y="3696666"/>
            <a:ext cx="4508500" cy="30089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5778500" y="6337206"/>
            <a:ext cx="2327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altLang="zh-HK" i="1" dirty="0" smtClean="0">
                <a:solidFill>
                  <a:schemeClr val="bg2"/>
                </a:solidFill>
                <a:latin typeface="Libre Franklin" pitchFamily="2" charset="0"/>
                <a:ea typeface="新細明體" panose="02020500000000000000" pitchFamily="18" charset="-120"/>
                <a:cs typeface="Times New Roman" panose="02020603050405020304" pitchFamily="18" charset="0"/>
              </a:rPr>
              <a:t>Source:  stock.adobe.com</a:t>
            </a:r>
            <a:endParaRPr lang="en-GB" altLang="zh-HK" sz="1200" i="1" dirty="0">
              <a:solidFill>
                <a:schemeClr val="bg2"/>
              </a:solidFill>
              <a:latin typeface="Libre Franklin" pitchFamily="2" charset="0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>
            <a:spLocks noGrp="1"/>
          </p:cNvSpPr>
          <p:nvPr>
            <p:ph type="body" idx="1"/>
          </p:nvPr>
        </p:nvSpPr>
        <p:spPr>
          <a:xfrm>
            <a:off x="1270000" y="1598176"/>
            <a:ext cx="10414000" cy="525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84048" lvl="0" indent="-384048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</a:pPr>
            <a:r>
              <a:rPr lang="en-US" sz="2400" b="1" dirty="0"/>
              <a:t>Ramie</a:t>
            </a:r>
            <a:endParaRPr dirty="0"/>
          </a:p>
          <a:p>
            <a:pPr marL="0" lvl="0" indent="0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en-US" dirty="0"/>
              <a:t>Ramie </a:t>
            </a:r>
            <a:r>
              <a:rPr lang="en-US" dirty="0" err="1"/>
              <a:t>fibres</a:t>
            </a:r>
            <a:r>
              <a:rPr lang="en-US" dirty="0"/>
              <a:t> are whiter and softer than flax and are ten to fifteen </a:t>
            </a:r>
            <a:r>
              <a:rPr lang="en-US" dirty="0" err="1" smtClean="0"/>
              <a:t>centimetres</a:t>
            </a:r>
            <a:r>
              <a:rPr lang="en-US" dirty="0" smtClean="0"/>
              <a:t> </a:t>
            </a:r>
            <a:r>
              <a:rPr lang="en-US" dirty="0"/>
              <a:t>(four to six inches) long. Ramie fabric is gaining popularity in the fashion industry as a sustainable eco </a:t>
            </a:r>
            <a:r>
              <a:rPr lang="en-US" dirty="0" err="1"/>
              <a:t>fibre</a:t>
            </a:r>
            <a:r>
              <a:rPr lang="en-US" dirty="0"/>
              <a:t>. It can be grown without </a:t>
            </a:r>
            <a:r>
              <a:rPr lang="en-US" dirty="0" smtClean="0"/>
              <a:t>using chemical pesticides and sterilizers as </a:t>
            </a:r>
            <a:r>
              <a:rPr lang="en-US" dirty="0"/>
              <a:t>it can naturally resist various pests and </a:t>
            </a:r>
            <a:r>
              <a:rPr lang="en-US" dirty="0" smtClean="0"/>
              <a:t>diseases, </a:t>
            </a:r>
            <a:r>
              <a:rPr lang="en-US" dirty="0"/>
              <a:t>making it a typical environmentally green crop</a:t>
            </a:r>
            <a:r>
              <a:rPr lang="en-US" dirty="0" smtClean="0"/>
              <a:t>.</a:t>
            </a:r>
          </a:p>
          <a:p>
            <a:pPr marL="0" lvl="0" indent="0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dirty="0"/>
          </a:p>
          <a:p>
            <a:pPr marL="449263" lvl="0" indent="0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sz="2400" dirty="0"/>
              <a:t>Properties:</a:t>
            </a:r>
            <a:endParaRPr dirty="0"/>
          </a:p>
          <a:p>
            <a:pPr marL="914400" lvl="1" indent="-384048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dirty="0"/>
              <a:t>Resistant to bacteria</a:t>
            </a:r>
            <a:endParaRPr dirty="0"/>
          </a:p>
          <a:p>
            <a:pPr marL="914400" lvl="1" indent="-384048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dirty="0"/>
              <a:t>Extremely absorbent </a:t>
            </a:r>
            <a:r>
              <a:rPr lang="en-US" dirty="0" smtClean="0"/>
              <a:t>/ </a:t>
            </a:r>
            <a:r>
              <a:rPr lang="en-US" dirty="0"/>
              <a:t>comfortable to wear</a:t>
            </a:r>
            <a:endParaRPr dirty="0"/>
          </a:p>
          <a:p>
            <a:pPr marL="914400" lvl="1" indent="-384048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dirty="0"/>
              <a:t>Dyes </a:t>
            </a:r>
            <a:r>
              <a:rPr lang="en-US" dirty="0" smtClean="0"/>
              <a:t>easily</a:t>
            </a:r>
            <a:endParaRPr dirty="0"/>
          </a:p>
          <a:p>
            <a:pPr marL="914400" lvl="1" indent="-384048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dirty="0"/>
              <a:t>Keeps its shape and does not shrink</a:t>
            </a:r>
            <a:endParaRPr dirty="0"/>
          </a:p>
          <a:p>
            <a:pPr marL="914400" lvl="1" indent="-384048" algn="l" rtl="0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dirty="0"/>
              <a:t>Can be bleached</a:t>
            </a:r>
            <a:endParaRPr dirty="0"/>
          </a:p>
          <a:p>
            <a:pPr marL="0" lvl="0" indent="0" algn="l" rtl="0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endParaRPr dirty="0"/>
          </a:p>
        </p:txBody>
      </p:sp>
      <p:sp>
        <p:nvSpPr>
          <p:cNvPr id="135" name="Google Shape;135;p6"/>
          <p:cNvSpPr txBox="1"/>
          <p:nvPr/>
        </p:nvSpPr>
        <p:spPr>
          <a:xfrm>
            <a:off x="939800" y="286659"/>
            <a:ext cx="10617200" cy="135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Libre Franklin"/>
              <a:buNone/>
            </a:pPr>
            <a:r>
              <a:rPr lang="en-US" sz="3600" b="1" dirty="0" smtClean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Natural </a:t>
            </a:r>
            <a:r>
              <a:rPr lang="en-US" sz="3600" b="1" dirty="0" err="1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Fibres</a:t>
            </a:r>
            <a:r>
              <a:rPr lang="en-US" sz="3600" b="1" dirty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–  </a:t>
            </a:r>
            <a:endParaRPr sz="3600" dirty="0"/>
          </a:p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Libre Franklin"/>
              <a:buNone/>
            </a:pPr>
            <a:r>
              <a:rPr lang="en-US" sz="3600" b="1" dirty="0" smtClean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Cellulosic </a:t>
            </a:r>
            <a:r>
              <a:rPr lang="en-US" sz="3600" b="1" dirty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(Plant) </a:t>
            </a:r>
            <a:r>
              <a:rPr lang="en-US" sz="3600" b="1" dirty="0" err="1" smtClean="0">
                <a:solidFill>
                  <a:schemeClr val="accent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Fibres</a:t>
            </a:r>
            <a:endParaRPr sz="3600" b="1" dirty="0">
              <a:solidFill>
                <a:schemeClr val="accent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6" name="Google Shape;136;p6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94" y="3387777"/>
            <a:ext cx="4317168" cy="287811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971405" y="6485886"/>
            <a:ext cx="2327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altLang="zh-HK" i="1" dirty="0" smtClean="0">
                <a:solidFill>
                  <a:schemeClr val="bg2"/>
                </a:solidFill>
                <a:latin typeface="Libre Franklin" pitchFamily="2" charset="0"/>
                <a:ea typeface="新細明體" panose="02020500000000000000" pitchFamily="18" charset="-120"/>
                <a:cs typeface="Times New Roman" panose="02020603050405020304" pitchFamily="18" charset="0"/>
              </a:rPr>
              <a:t>Source:  stock.adobe.com</a:t>
            </a:r>
            <a:endParaRPr lang="en-GB" altLang="zh-HK" sz="1200" i="1" dirty="0">
              <a:solidFill>
                <a:schemeClr val="bg2"/>
              </a:solidFill>
              <a:latin typeface="Libre Franklin" pitchFamily="2" charset="0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rgbClr val="000000"/>
      </a:dk1>
      <a:lt1>
        <a:srgbClr val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395</Words>
  <Application>Microsoft Office PowerPoint</Application>
  <PresentationFormat>寬螢幕</PresentationFormat>
  <Paragraphs>60</Paragraphs>
  <Slides>6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2" baseType="lpstr">
      <vt:lpstr>Times New Roman</vt:lpstr>
      <vt:lpstr>Libre Franklin</vt:lpstr>
      <vt:lpstr>新細明體</vt:lpstr>
      <vt:lpstr>微軟正黑體</vt:lpstr>
      <vt:lpstr>Arial</vt:lpstr>
      <vt:lpstr>Crop</vt:lpstr>
      <vt:lpstr>TECHNOLOGY &amp; LIVING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&amp; LIVING</dc:title>
  <dc:creator>Jo Lau Yuk Lan</dc:creator>
  <cp:lastModifiedBy>POON, Suk-mei Cindy</cp:lastModifiedBy>
  <cp:revision>27</cp:revision>
  <dcterms:created xsi:type="dcterms:W3CDTF">2021-07-14T07:04:25Z</dcterms:created>
  <dcterms:modified xsi:type="dcterms:W3CDTF">2022-01-05T02:26:17Z</dcterms:modified>
</cp:coreProperties>
</file>