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2778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5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0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6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98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4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9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8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95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87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25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12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11.jpeg"/><Relationship Id="rId10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/>
              <a:t>Technology &amp; living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zh-HK" dirty="0"/>
              <a:t>Textile Technology</a:t>
            </a:r>
          </a:p>
          <a:p>
            <a:r>
              <a:rPr lang="en-GB" altLang="zh-HK" dirty="0"/>
              <a:t>S2.2.2 </a:t>
            </a:r>
            <a:r>
              <a:rPr lang="en-US" altLang="zh-HK" dirty="0"/>
              <a:t>Basic Fabric Construction</a:t>
            </a:r>
            <a:endParaRPr lang="en-GB" altLang="zh-HK" dirty="0"/>
          </a:p>
          <a:p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91368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606512-AA5D-419F-8047-6B2E35FA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/>
                </a:solidFill>
                <a:latin typeface="Libre Franklin" pitchFamily="2" charset="0"/>
              </a:rPr>
              <a:t>Purl Knit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D45000-17C8-4B14-9F91-50036A36A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363737" cy="3581400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latin typeface="Libre Franklin" pitchFamily="2" charset="0"/>
              </a:rPr>
              <a:t>Simple purl knit fabric looks the same on both sides of the fabric, and they both appear somewhat like the back of jersey.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A49BBD-B7FE-4605-9DF5-63E3BBFE0176}"/>
              </a:ext>
            </a:extLst>
          </p:cNvPr>
          <p:cNvSpPr/>
          <p:nvPr/>
        </p:nvSpPr>
        <p:spPr>
          <a:xfrm>
            <a:off x="7439377" y="618207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5" t="30782"/>
          <a:stretch/>
        </p:blipFill>
        <p:spPr>
          <a:xfrm>
            <a:off x="7439377" y="2286000"/>
            <a:ext cx="4314867" cy="37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7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2314352" y="735000"/>
            <a:ext cx="9883934" cy="701386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67" name="群組 66"/>
          <p:cNvGrpSpPr/>
          <p:nvPr/>
        </p:nvGrpSpPr>
        <p:grpSpPr>
          <a:xfrm>
            <a:off x="776832" y="-191911"/>
            <a:ext cx="10345273" cy="7226829"/>
            <a:chOff x="647648" y="-21056"/>
            <a:chExt cx="9912600" cy="7034918"/>
          </a:xfrm>
        </p:grpSpPr>
        <p:pic>
          <p:nvPicPr>
            <p:cNvPr id="68" name="圖片 6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57" r="55979"/>
            <a:stretch/>
          </p:blipFill>
          <p:spPr>
            <a:xfrm>
              <a:off x="7340361" y="1493033"/>
              <a:ext cx="3000265" cy="1891455"/>
            </a:xfrm>
            <a:prstGeom prst="rect">
              <a:avLst/>
            </a:prstGeom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7" t="29485" r="60497" b="47042"/>
            <a:stretch/>
          </p:blipFill>
          <p:spPr>
            <a:xfrm rot="5400000">
              <a:off x="5842694" y="-443801"/>
              <a:ext cx="1519659" cy="2365152"/>
            </a:xfrm>
            <a:prstGeom prst="rect">
              <a:avLst/>
            </a:prstGeom>
          </p:spPr>
        </p:pic>
        <p:pic>
          <p:nvPicPr>
            <p:cNvPr id="70" name="圖片 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13" t="31183" r="15651" b="49278"/>
            <a:stretch/>
          </p:blipFill>
          <p:spPr>
            <a:xfrm>
              <a:off x="7785100" y="0"/>
              <a:ext cx="2555527" cy="1511300"/>
            </a:xfrm>
            <a:prstGeom prst="rect">
              <a:avLst/>
            </a:prstGeom>
          </p:spPr>
        </p:pic>
        <p:pic>
          <p:nvPicPr>
            <p:cNvPr id="71" name="圖片 70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8" t="26249" r="30026" b="27422"/>
            <a:stretch/>
          </p:blipFill>
          <p:spPr>
            <a:xfrm>
              <a:off x="647649" y="0"/>
              <a:ext cx="2417456" cy="1530578"/>
            </a:xfrm>
            <a:prstGeom prst="rect">
              <a:avLst/>
            </a:prstGeom>
          </p:spPr>
        </p:pic>
        <p:pic>
          <p:nvPicPr>
            <p:cNvPr id="72" name="圖片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5" t="30185" r="36796" b="28519"/>
            <a:stretch/>
          </p:blipFill>
          <p:spPr>
            <a:xfrm>
              <a:off x="647649" y="1446053"/>
              <a:ext cx="4595867" cy="2832100"/>
            </a:xfrm>
            <a:prstGeom prst="rect">
              <a:avLst/>
            </a:prstGeom>
          </p:spPr>
        </p:pic>
        <p:pic>
          <p:nvPicPr>
            <p:cNvPr id="73" name="圖片 72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9" t="24538" r="16234" b="-1"/>
            <a:stretch/>
          </p:blipFill>
          <p:spPr>
            <a:xfrm>
              <a:off x="5386393" y="3375813"/>
              <a:ext cx="2554394" cy="1909312"/>
            </a:xfrm>
            <a:prstGeom prst="rect">
              <a:avLst/>
            </a:prstGeom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6" t="32593" r="55435" b="17222"/>
            <a:stretch/>
          </p:blipFill>
          <p:spPr>
            <a:xfrm>
              <a:off x="3009896" y="3428999"/>
              <a:ext cx="2451104" cy="3441700"/>
            </a:xfrm>
            <a:prstGeom prst="rect">
              <a:avLst/>
            </a:prstGeom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91" r="51534"/>
            <a:stretch/>
          </p:blipFill>
          <p:spPr>
            <a:xfrm>
              <a:off x="5467908" y="1460499"/>
              <a:ext cx="2317192" cy="1923989"/>
            </a:xfrm>
            <a:prstGeom prst="rect">
              <a:avLst/>
            </a:prstGeom>
          </p:spPr>
        </p:pic>
        <p:pic>
          <p:nvPicPr>
            <p:cNvPr id="76" name="圖片 7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81" r="51512"/>
            <a:stretch/>
          </p:blipFill>
          <p:spPr>
            <a:xfrm>
              <a:off x="7785101" y="3379765"/>
              <a:ext cx="2564758" cy="1878033"/>
            </a:xfrm>
            <a:prstGeom prst="rect">
              <a:avLst/>
            </a:prstGeom>
          </p:spPr>
        </p:pic>
        <p:pic>
          <p:nvPicPr>
            <p:cNvPr id="77" name="圖片 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3" r="57397"/>
            <a:stretch/>
          </p:blipFill>
          <p:spPr>
            <a:xfrm>
              <a:off x="2438399" y="3382612"/>
              <a:ext cx="3051273" cy="1873312"/>
            </a:xfrm>
            <a:prstGeom prst="rect">
              <a:avLst/>
            </a:prstGeom>
          </p:spPr>
        </p:pic>
        <p:pic>
          <p:nvPicPr>
            <p:cNvPr id="78" name="圖片 7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5" t="31696" r="30894" b="-927"/>
            <a:stretch/>
          </p:blipFill>
          <p:spPr>
            <a:xfrm>
              <a:off x="5407138" y="5239448"/>
              <a:ext cx="2508029" cy="1671099"/>
            </a:xfrm>
            <a:prstGeom prst="rect">
              <a:avLst/>
            </a:prstGeom>
          </p:spPr>
        </p:pic>
        <p:pic>
          <p:nvPicPr>
            <p:cNvPr id="79" name="圖片 78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850" y="-21056"/>
              <a:ext cx="2466250" cy="1600201"/>
            </a:xfrm>
            <a:prstGeom prst="rect">
              <a:avLst/>
            </a:prstGeom>
          </p:spPr>
        </p:pic>
        <p:pic>
          <p:nvPicPr>
            <p:cNvPr id="80" name="圖片 7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2" b="31060"/>
            <a:stretch/>
          </p:blipFill>
          <p:spPr>
            <a:xfrm>
              <a:off x="7785100" y="5239448"/>
              <a:ext cx="2568080" cy="1618548"/>
            </a:xfrm>
            <a:prstGeom prst="rect">
              <a:avLst/>
            </a:prstGeom>
          </p:spPr>
        </p:pic>
        <p:pic>
          <p:nvPicPr>
            <p:cNvPr id="81" name="圖片 80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33" y="5257798"/>
              <a:ext cx="2400719" cy="1600200"/>
            </a:xfrm>
            <a:prstGeom prst="rect">
              <a:avLst/>
            </a:prstGeom>
          </p:spPr>
        </p:pic>
        <p:pic>
          <p:nvPicPr>
            <p:cNvPr id="82" name="圖片 8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25" r="57079"/>
            <a:stretch/>
          </p:blipFill>
          <p:spPr>
            <a:xfrm>
              <a:off x="3050452" y="1446051"/>
              <a:ext cx="2439220" cy="1929812"/>
            </a:xfrm>
            <a:prstGeom prst="rect">
              <a:avLst/>
            </a:prstGeom>
          </p:spPr>
        </p:pic>
        <p:pic>
          <p:nvPicPr>
            <p:cNvPr id="83" name="圖片 8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9" r="51862"/>
            <a:stretch/>
          </p:blipFill>
          <p:spPr>
            <a:xfrm>
              <a:off x="647648" y="3375813"/>
              <a:ext cx="2404946" cy="1903612"/>
            </a:xfrm>
            <a:prstGeom prst="rect">
              <a:avLst/>
            </a:prstGeom>
          </p:spPr>
        </p:pic>
        <p:sp>
          <p:nvSpPr>
            <p:cNvPr id="84" name="矩形 83"/>
            <p:cNvSpPr/>
            <p:nvPr/>
          </p:nvSpPr>
          <p:spPr>
            <a:xfrm>
              <a:off x="676314" y="0"/>
              <a:ext cx="9883934" cy="7013862"/>
            </a:xfrm>
            <a:prstGeom prst="rect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38250" y="1199244"/>
            <a:ext cx="10629900" cy="4294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GB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4A2318"/>
              </a:solidFill>
              <a:effectLst/>
              <a:uLnTx/>
              <a:uFillTx/>
              <a:latin typeface="Libre Franklin" pitchFamily="2" charset="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None/>
              <a:tabLst/>
              <a:defRPr/>
            </a:pPr>
            <a:r>
              <a:rPr lang="en-GB" altLang="zh-TW" sz="2400" b="1" dirty="0">
                <a:solidFill>
                  <a:srgbClr val="4A2318"/>
                </a:solidFill>
                <a:latin typeface="Libre Franklin" pitchFamily="2" charset="0"/>
                <a:ea typeface="微軟正黑體" panose="020B0604030504040204" pitchFamily="34" charset="-120"/>
              </a:rPr>
              <a:t>Basic Woven Structure                                   </a:t>
            </a:r>
            <a:r>
              <a:rPr kumimoji="0" lang="en-GB" altLang="zh-TW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4A2318"/>
                </a:solidFill>
                <a:effectLst/>
                <a:uLnTx/>
                <a:uFillTx/>
                <a:latin typeface="Libre Franklin" pitchFamily="2" charset="0"/>
                <a:ea typeface="微軟正黑體" panose="020B0604030504040204" pitchFamily="34" charset="-120"/>
              </a:rPr>
              <a:t>Basic </a:t>
            </a:r>
            <a:r>
              <a:rPr kumimoji="0" lang="en-GB" altLang="zh-TW" sz="2400" b="1" u="none" strike="noStrike" kern="1200" cap="none" spc="0" normalizeH="0" baseline="0" noProof="0" dirty="0">
                <a:ln>
                  <a:noFill/>
                </a:ln>
                <a:solidFill>
                  <a:srgbClr val="4A2318"/>
                </a:solidFill>
                <a:effectLst/>
                <a:uLnTx/>
                <a:uFillTx/>
                <a:latin typeface="Libre Franklin" pitchFamily="2" charset="0"/>
                <a:ea typeface="微軟正黑體" panose="020B0604030504040204" pitchFamily="34" charset="-120"/>
              </a:rPr>
              <a:t>Knitted Structure</a:t>
            </a:r>
          </a:p>
        </p:txBody>
      </p:sp>
      <p:sp>
        <p:nvSpPr>
          <p:cNvPr id="7" name="矩形 6"/>
          <p:cNvSpPr/>
          <p:nvPr/>
        </p:nvSpPr>
        <p:spPr>
          <a:xfrm>
            <a:off x="1531102" y="595767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</a:t>
            </a: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549D5C-4195-42DC-912E-2A3C3E1250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18478" r="28376" b="29920"/>
          <a:stretch/>
        </p:blipFill>
        <p:spPr>
          <a:xfrm>
            <a:off x="1615745" y="2489991"/>
            <a:ext cx="2561143" cy="34769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289F69-D6C8-4671-BF10-38537078DE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0" y="2489991"/>
            <a:ext cx="3403600" cy="3552508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05AB109-7203-4CF5-967F-6AEB4CAF4E09}"/>
              </a:ext>
            </a:extLst>
          </p:cNvPr>
          <p:cNvSpPr/>
          <p:nvPr/>
        </p:nvSpPr>
        <p:spPr>
          <a:xfrm>
            <a:off x="7277350" y="6042499"/>
            <a:ext cx="1748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1000" i="1" dirty="0"/>
              <a:t>Source: stock.adobe.com</a:t>
            </a:r>
          </a:p>
        </p:txBody>
      </p:sp>
      <p:sp>
        <p:nvSpPr>
          <p:cNvPr id="85" name="矩形 84"/>
          <p:cNvSpPr/>
          <p:nvPr/>
        </p:nvSpPr>
        <p:spPr>
          <a:xfrm>
            <a:off x="7629914" y="662723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1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717839" y="1047826"/>
            <a:ext cx="9886251" cy="5718594"/>
            <a:chOff x="4697157" y="926090"/>
            <a:chExt cx="6940085" cy="545033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3" t="24538" r="16234" b="-1"/>
            <a:stretch/>
          </p:blipFill>
          <p:spPr>
            <a:xfrm rot="5400000">
              <a:off x="4799703" y="2378752"/>
              <a:ext cx="2216628" cy="2382854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5" t="30185" r="36796" b="28519"/>
            <a:stretch/>
          </p:blipFill>
          <p:spPr>
            <a:xfrm rot="5400000">
              <a:off x="6327470" y="2765822"/>
              <a:ext cx="4316884" cy="28321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4" t="30799" r="33467" b="49662"/>
            <a:stretch/>
          </p:blipFill>
          <p:spPr>
            <a:xfrm rot="5400000">
              <a:off x="5105904" y="517343"/>
              <a:ext cx="1535777" cy="2353272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7" t="29485" r="60497" b="47042"/>
            <a:stretch/>
          </p:blipFill>
          <p:spPr>
            <a:xfrm rot="5400000">
              <a:off x="7407370" y="585266"/>
              <a:ext cx="1519659" cy="223354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91" r="51534"/>
            <a:stretch/>
          </p:blipFill>
          <p:spPr>
            <a:xfrm>
              <a:off x="9194078" y="2461865"/>
              <a:ext cx="2407084" cy="1974834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1" t="50715" r="12084" b="20745"/>
            <a:stretch/>
          </p:blipFill>
          <p:spPr>
            <a:xfrm rot="5400000">
              <a:off x="4941420" y="4235371"/>
              <a:ext cx="1903612" cy="2378497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9" t="31191" r="30026" b="27422"/>
            <a:stretch/>
          </p:blipFill>
          <p:spPr>
            <a:xfrm>
              <a:off x="7055555" y="4436696"/>
              <a:ext cx="2712677" cy="1939729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9" r="51862"/>
            <a:stretch/>
          </p:blipFill>
          <p:spPr>
            <a:xfrm>
              <a:off x="9177109" y="4436699"/>
              <a:ext cx="2450571" cy="1939726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25" r="57079"/>
            <a:stretch/>
          </p:blipFill>
          <p:spPr>
            <a:xfrm>
              <a:off x="9198022" y="931290"/>
              <a:ext cx="2439220" cy="160179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717838" y="1047825"/>
            <a:ext cx="10014163" cy="5718594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30E962-E000-4CF9-BD68-57DF518B5854}"/>
              </a:ext>
            </a:extLst>
          </p:cNvPr>
          <p:cNvSpPr txBox="1">
            <a:spLocks/>
          </p:cNvSpPr>
          <p:nvPr/>
        </p:nvSpPr>
        <p:spPr>
          <a:xfrm>
            <a:off x="1022968" y="208779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ibre Franklin" pitchFamily="2" charset="0"/>
                <a:ea typeface="微軟正黑體" panose="020B0604030504040204" pitchFamily="34" charset="-120"/>
              </a:rPr>
              <a:t>Basic Woven Structure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FA4FA1-6EA5-434F-BE1C-5D3F1572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05" y="1506877"/>
            <a:ext cx="9411335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rtlCol="0" anchor="t" anchorCtr="0" compatLnSpc="1">
            <a:prstTxWarp prst="textNoShape">
              <a:avLst/>
            </a:prstTxWarp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5" lvl="2" indent="0">
              <a:buNone/>
            </a:pPr>
            <a:r>
              <a:rPr lang="en-GB" altLang="zh-TW" sz="3200" dirty="0">
                <a:latin typeface="Libre Franklin" pitchFamily="2" charset="0"/>
              </a:rPr>
              <a:t>There are three basic fabric weaves commonly used in woven fabrics. </a:t>
            </a:r>
          </a:p>
          <a:p>
            <a:pPr marL="873125" lvl="2" indent="0">
              <a:buNone/>
            </a:pPr>
            <a:endParaRPr lang="en-GB" altLang="zh-TW" sz="3200" dirty="0">
              <a:latin typeface="Libre Franklin" pitchFamily="2" charset="0"/>
            </a:endParaRPr>
          </a:p>
          <a:p>
            <a:pPr marL="1311275" lvl="2" indent="-438150"/>
            <a:r>
              <a:rPr lang="en-GB" altLang="zh-TW" sz="3200" dirty="0">
                <a:latin typeface="Libre Franklin" pitchFamily="2" charset="0"/>
              </a:rPr>
              <a:t>Plain weave</a:t>
            </a:r>
          </a:p>
          <a:p>
            <a:pPr marL="1311275" lvl="2" indent="-438150"/>
            <a:r>
              <a:rPr lang="en-GB" altLang="zh-TW" sz="3200" dirty="0">
                <a:latin typeface="Libre Franklin" pitchFamily="2" charset="0"/>
              </a:rPr>
              <a:t>Twill weave</a:t>
            </a:r>
          </a:p>
          <a:p>
            <a:pPr marL="1311275" lvl="2" indent="-438150"/>
            <a:r>
              <a:rPr lang="en-GB" altLang="zh-TW" sz="3200" dirty="0">
                <a:latin typeface="Libre Franklin" pitchFamily="2" charset="0"/>
              </a:rPr>
              <a:t>Satin weave</a:t>
            </a:r>
          </a:p>
        </p:txBody>
      </p:sp>
      <p:sp>
        <p:nvSpPr>
          <p:cNvPr id="16" name="矩形 15"/>
          <p:cNvSpPr/>
          <p:nvPr/>
        </p:nvSpPr>
        <p:spPr>
          <a:xfrm>
            <a:off x="7306496" y="64321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B3DDDC-4E56-4351-90E8-CAE34D99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86" y="4705762"/>
            <a:ext cx="1849818" cy="184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E5FF60-C57F-49AE-96D6-ECF6A09FE154}"/>
              </a:ext>
            </a:extLst>
          </p:cNvPr>
          <p:cNvSpPr txBox="1"/>
          <p:nvPr/>
        </p:nvSpPr>
        <p:spPr>
          <a:xfrm>
            <a:off x="4739819" y="4336430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Scan to Watch More!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93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32593" r="55435" b="17222"/>
          <a:stretch/>
        </p:blipFill>
        <p:spPr>
          <a:xfrm rot="5400000">
            <a:off x="7623903" y="773523"/>
            <a:ext cx="3695976" cy="5440218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8E0957-523B-47AA-8D5B-5D0DFB77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943" y="1983274"/>
            <a:ext cx="5183388" cy="35814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zh-TW" dirty="0">
                <a:latin typeface="Libre Franklin" pitchFamily="2" charset="0"/>
              </a:rPr>
              <a:t>The simplest and the most used </a:t>
            </a:r>
            <a:r>
              <a:rPr lang="en-GB" altLang="zh-TW" dirty="0" smtClean="0">
                <a:latin typeface="Libre Franklin" pitchFamily="2" charset="0"/>
              </a:rPr>
              <a:t>weave structure.</a:t>
            </a:r>
            <a:endParaRPr lang="en-GB" altLang="zh-TW" dirty="0">
              <a:latin typeface="Libre Franklin" pitchFamily="2" charset="0"/>
            </a:endParaRPr>
          </a:p>
          <a:p>
            <a:pPr eaLnBrk="1" hangingPunct="1"/>
            <a:r>
              <a:rPr lang="en-GB" altLang="zh-TW" dirty="0" smtClean="0">
                <a:latin typeface="Libre Franklin" pitchFamily="2" charset="0"/>
              </a:rPr>
              <a:t>Plain </a:t>
            </a:r>
            <a:r>
              <a:rPr lang="en-GB" altLang="zh-TW" dirty="0">
                <a:latin typeface="Libre Franklin" pitchFamily="2" charset="0"/>
              </a:rPr>
              <a:t>weave is reversible, unless one side is chosen as the face by finishing or printing.</a:t>
            </a:r>
          </a:p>
          <a:p>
            <a:pPr eaLnBrk="1" hangingPunct="1"/>
            <a:r>
              <a:rPr lang="en-GB" altLang="zh-TW" dirty="0">
                <a:latin typeface="Libre Franklin" pitchFamily="2" charset="0"/>
              </a:rPr>
              <a:t>Normally has firm constructions.</a:t>
            </a:r>
          </a:p>
          <a:p>
            <a:pPr eaLnBrk="1" hangingPunct="1"/>
            <a:r>
              <a:rPr lang="en-GB" altLang="zh-TW" dirty="0">
                <a:latin typeface="Libre Franklin" pitchFamily="2" charset="0"/>
              </a:rPr>
              <a:t>Common types of plain weave fabric: chiffon, chambray, organza, poplin, taffeta, georgette.</a:t>
            </a: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D350E7-9525-493F-86E8-711D591A3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1097" y="720427"/>
            <a:ext cx="9601200" cy="148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zh-TW" sz="3600" b="1" dirty="0">
                <a:solidFill>
                  <a:schemeClr val="accent2"/>
                </a:solidFill>
                <a:latin typeface="Libre Franklin" pitchFamily="2" charset="0"/>
              </a:rPr>
              <a:t>Plain Weave</a:t>
            </a:r>
            <a:r>
              <a:rPr lang="en-US" altLang="zh-TW" sz="3600" dirty="0">
                <a:solidFill>
                  <a:schemeClr val="accent2"/>
                </a:solidFill>
                <a:latin typeface="Libre Franklin" pitchFamily="2" charset="0"/>
              </a:rPr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418AD8C-CEC3-43FC-A2FD-7A85141B82CE}"/>
              </a:ext>
            </a:extLst>
          </p:cNvPr>
          <p:cNvSpPr/>
          <p:nvPr/>
        </p:nvSpPr>
        <p:spPr>
          <a:xfrm>
            <a:off x="5962334" y="551935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 pitchFamily="2" charset="0"/>
                <a:ea typeface="微軟正黑體" panose="020B0604030504040204" pitchFamily="34" charset="-120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re Franklin" pitchFamily="2" charset="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D549D5C-4195-42DC-912E-2A3C3E125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18478" r="28376" b="29920"/>
          <a:stretch/>
        </p:blipFill>
        <p:spPr>
          <a:xfrm>
            <a:off x="6747425" y="1579665"/>
            <a:ext cx="2724466" cy="36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448F54-9D5E-4CC7-849B-3B8F3F7B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TW" sz="3600" b="1" dirty="0">
                <a:solidFill>
                  <a:schemeClr val="accent2"/>
                </a:solidFill>
                <a:latin typeface="Libre Franklin" pitchFamily="2" charset="0"/>
              </a:rPr>
              <a:t>Twill Weave</a:t>
            </a:r>
            <a:endParaRPr lang="en-GB" sz="3600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6867F0-B3F4-41A2-8F29-5807FE3E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28750"/>
            <a:ext cx="4089779" cy="35814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GB" altLang="zh-TW" dirty="0" smtClean="0">
                <a:latin typeface="Libre Franklin" pitchFamily="2" charset="0"/>
              </a:rPr>
              <a:t>Z </a:t>
            </a:r>
            <a:r>
              <a:rPr lang="en-GB" altLang="zh-TW" dirty="0">
                <a:solidFill>
                  <a:schemeClr val="tx1"/>
                </a:solidFill>
                <a:latin typeface="Libre Franklin" pitchFamily="2" charset="0"/>
              </a:rPr>
              <a:t>twill</a:t>
            </a:r>
          </a:p>
          <a:p>
            <a:pPr marL="627063" indent="-271463" eaLnBrk="1" hangingPunct="1">
              <a:buNone/>
            </a:pPr>
            <a:r>
              <a:rPr lang="en-GB" altLang="zh-TW" dirty="0">
                <a:latin typeface="Libre Franklin" pitchFamily="2" charset="0"/>
              </a:rPr>
              <a:t>-	diagonals run upward to the right </a:t>
            </a: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425431-B75C-4C43-B628-6843BF095E5B}"/>
              </a:ext>
            </a:extLst>
          </p:cNvPr>
          <p:cNvSpPr/>
          <p:nvPr/>
        </p:nvSpPr>
        <p:spPr>
          <a:xfrm>
            <a:off x="8815648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76C0456-736F-425A-8A32-92A32DE84CF2}"/>
              </a:ext>
            </a:extLst>
          </p:cNvPr>
          <p:cNvSpPr txBox="1"/>
          <p:nvPr/>
        </p:nvSpPr>
        <p:spPr>
          <a:xfrm>
            <a:off x="5461379" y="1436282"/>
            <a:ext cx="3199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GB" altLang="zh-TW" sz="2000" dirty="0" smtClean="0">
                <a:latin typeface="Libre Franklin" pitchFamily="2" charset="0"/>
              </a:rPr>
              <a:t>S twill</a:t>
            </a:r>
          </a:p>
          <a:p>
            <a:pPr marL="533400" indent="-260350" eaLnBrk="1" hangingPunct="1"/>
            <a:r>
              <a:rPr lang="en-GB" altLang="zh-TW" sz="2000" dirty="0" smtClean="0">
                <a:latin typeface="Libre Franklin" pitchFamily="2" charset="0"/>
              </a:rPr>
              <a:t>-</a:t>
            </a:r>
            <a:r>
              <a:rPr lang="en-GB" altLang="zh-TW" sz="2000" dirty="0">
                <a:latin typeface="Libre Franklin" pitchFamily="2" charset="0"/>
              </a:rPr>
              <a:t>	diagonals run upward to the left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60D0F41-7ED1-4433-9479-5EFE0838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7" y="2852738"/>
            <a:ext cx="69580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C7B60C-B0BC-4C36-B1DF-B3EEB3C26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t="29485" r="60497" b="47042"/>
          <a:stretch/>
        </p:blipFill>
        <p:spPr>
          <a:xfrm rot="5400000">
            <a:off x="2276014" y="4107061"/>
            <a:ext cx="2115228" cy="32920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75CCE8-6260-4798-A149-248F574C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1" r="70087" b="23266"/>
          <a:stretch/>
        </p:blipFill>
        <p:spPr>
          <a:xfrm rot="10800000" flipH="1">
            <a:off x="5229917" y="4713064"/>
            <a:ext cx="3386643" cy="20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3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ACDF87-B0AE-496E-85AF-4E11F67D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650" y="1315089"/>
            <a:ext cx="10286299" cy="467236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TW" dirty="0">
                <a:latin typeface="Libre Franklin" pitchFamily="2" charset="0"/>
              </a:rPr>
              <a:t>Denim, gabardine and chino are some well-known twill weave fabrics.</a:t>
            </a:r>
          </a:p>
          <a:p>
            <a:pPr eaLnBrk="1" hangingPunct="1"/>
            <a:r>
              <a:rPr lang="en-GB" altLang="zh-TW" dirty="0">
                <a:latin typeface="Libre Franklin" pitchFamily="2" charset="0"/>
              </a:rPr>
              <a:t>Twill weaves are named according to </a:t>
            </a:r>
            <a:r>
              <a:rPr lang="en-GB" altLang="zh-TW" i="1" dirty="0">
                <a:latin typeface="Libre Franklin" pitchFamily="2" charset="0"/>
              </a:rPr>
              <a:t>the number of </a:t>
            </a:r>
            <a:r>
              <a:rPr lang="en-GB" altLang="zh-TW" i="1" dirty="0" smtClean="0">
                <a:latin typeface="Libre Franklin" pitchFamily="2" charset="0"/>
              </a:rPr>
              <a:t>yarn sets</a:t>
            </a:r>
            <a:r>
              <a:rPr lang="en-GB" altLang="zh-TW" dirty="0" smtClean="0">
                <a:latin typeface="Libre Franklin" pitchFamily="2" charset="0"/>
              </a:rPr>
              <a:t>, </a:t>
            </a:r>
            <a:r>
              <a:rPr lang="en-GB" altLang="zh-TW" dirty="0">
                <a:latin typeface="Libre Franklin" pitchFamily="2" charset="0"/>
              </a:rPr>
              <a:t>for example</a:t>
            </a:r>
            <a:r>
              <a:rPr lang="en-GB" altLang="zh-TW" dirty="0" smtClean="0">
                <a:latin typeface="Libre Franklin" pitchFamily="2" charset="0"/>
              </a:rPr>
              <a:t>:</a:t>
            </a:r>
          </a:p>
          <a:p>
            <a:pPr eaLnBrk="1" hangingPunct="1"/>
            <a:endParaRPr lang="en-GB" altLang="zh-TW" dirty="0">
              <a:latin typeface="Libre Franklin" pitchFamily="2" charset="0"/>
            </a:endParaRPr>
          </a:p>
          <a:p>
            <a:pPr lvl="1" eaLnBrk="1" hangingPunct="1"/>
            <a:r>
              <a:rPr lang="en-GB" altLang="zh-TW" dirty="0">
                <a:latin typeface="Libre Franklin" pitchFamily="2" charset="0"/>
              </a:rPr>
              <a:t>2/1 twill  </a:t>
            </a:r>
            <a:r>
              <a:rPr lang="en-GB" altLang="zh-TW" dirty="0" smtClean="0">
                <a:latin typeface="Libre Franklin" pitchFamily="2" charset="0"/>
              </a:rPr>
              <a:t>(three sets of yarn)  </a:t>
            </a:r>
            <a:endParaRPr lang="en-GB" altLang="zh-TW" dirty="0">
              <a:latin typeface="Libre Franklin" pitchFamily="2" charset="0"/>
            </a:endParaRPr>
          </a:p>
          <a:p>
            <a:pPr marL="900113" lvl="1" indent="0" eaLnBrk="1" hangingPunct="1">
              <a:buNone/>
            </a:pPr>
            <a:endParaRPr lang="en-GB" altLang="zh-TW" dirty="0">
              <a:latin typeface="Libre Franklin" pitchFamily="2" charset="0"/>
            </a:endParaRPr>
          </a:p>
          <a:p>
            <a:pPr marL="900113" lvl="1" indent="0" eaLnBrk="1" hangingPunct="1">
              <a:buNone/>
            </a:pPr>
            <a:endParaRPr lang="en-GB" altLang="zh-TW" dirty="0">
              <a:latin typeface="Libre Franklin" pitchFamily="2" charset="0"/>
            </a:endParaRPr>
          </a:p>
          <a:p>
            <a:pPr lvl="1" eaLnBrk="1" hangingPunct="1"/>
            <a:r>
              <a:rPr lang="en-GB" altLang="zh-TW" dirty="0">
                <a:latin typeface="Libre Franklin" pitchFamily="2" charset="0"/>
              </a:rPr>
              <a:t>3/1 twill and 1/3 twill (</a:t>
            </a:r>
            <a:r>
              <a:rPr lang="en-GB" altLang="zh-TW" dirty="0" smtClean="0">
                <a:latin typeface="Libre Franklin" pitchFamily="2" charset="0"/>
              </a:rPr>
              <a:t>four sets of yarn)</a:t>
            </a:r>
            <a:endParaRPr lang="en-GB" altLang="zh-TW" dirty="0">
              <a:latin typeface="Libre Franklin" pitchFamily="2" charset="0"/>
            </a:endParaRPr>
          </a:p>
          <a:p>
            <a:pPr eaLnBrk="1" hangingPunct="1">
              <a:buFontTx/>
              <a:buNone/>
            </a:pPr>
            <a:endParaRPr lang="en-GB" altLang="zh-TW" dirty="0">
              <a:latin typeface="Libre Franklin" pitchFamily="2" charset="0"/>
            </a:endParaRPr>
          </a:p>
          <a:p>
            <a:pPr eaLnBrk="1" hangingPunct="1">
              <a:buFontTx/>
              <a:buNone/>
            </a:pPr>
            <a:endParaRPr lang="en-GB" altLang="zh-TW" i="1" dirty="0">
              <a:latin typeface="Libre Franklin" pitchFamily="2" charset="0"/>
            </a:endParaRP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9E842FD-8784-4754-98BB-B17B5532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650" y="412564"/>
            <a:ext cx="9601200" cy="1485900"/>
          </a:xfrm>
        </p:spPr>
        <p:txBody>
          <a:bodyPr>
            <a:normAutofit/>
          </a:bodyPr>
          <a:lstStyle/>
          <a:p>
            <a:r>
              <a:rPr lang="en-GB" altLang="zh-TW" sz="3600" b="1" dirty="0">
                <a:solidFill>
                  <a:schemeClr val="accent2"/>
                </a:solidFill>
                <a:latin typeface="Libre Franklin" pitchFamily="2" charset="0"/>
              </a:rPr>
              <a:t>Twill</a:t>
            </a:r>
            <a:r>
              <a:rPr lang="en-GB" altLang="zh-TW" sz="3600" b="1" dirty="0">
                <a:latin typeface="Libre Franklin" pitchFamily="2" charset="0"/>
              </a:rPr>
              <a:t> </a:t>
            </a:r>
            <a:r>
              <a:rPr lang="en-GB" altLang="zh-TW" sz="3600" b="1" dirty="0">
                <a:solidFill>
                  <a:schemeClr val="accent2"/>
                </a:solidFill>
                <a:latin typeface="Libre Franklin" pitchFamily="2" charset="0"/>
              </a:rPr>
              <a:t>Weave</a:t>
            </a:r>
            <a:endParaRPr lang="en-GB" sz="3600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id="{EA443383-ED4D-4E98-B583-04AB8D42B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25590"/>
              </p:ext>
            </p:extLst>
          </p:nvPr>
        </p:nvGraphicFramePr>
        <p:xfrm>
          <a:off x="7761146" y="2344440"/>
          <a:ext cx="1809750" cy="1581150"/>
        </p:xfrm>
        <a:graphic>
          <a:graphicData uri="http://schemas.openxmlformats.org/drawingml/2006/table">
            <a:tbl>
              <a:tblPr/>
              <a:tblGrid>
                <a:gridCol w="57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858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1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021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04F6D629-7FBB-4013-AE2B-DD49EF0B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46" y="4698393"/>
            <a:ext cx="1843136" cy="180262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EC56A4C-9A4E-45B0-9ADD-37DC4F8BA20A}"/>
              </a:ext>
            </a:extLst>
          </p:cNvPr>
          <p:cNvSpPr/>
          <p:nvPr/>
        </p:nvSpPr>
        <p:spPr>
          <a:xfrm>
            <a:off x="7761146" y="4112694"/>
            <a:ext cx="1809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Diagram of 2/1 Z Twill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ECF5527-4FBC-4DAC-9261-C17E6AD6D4EA}"/>
              </a:ext>
            </a:extLst>
          </p:cNvPr>
          <p:cNvSpPr/>
          <p:nvPr/>
        </p:nvSpPr>
        <p:spPr>
          <a:xfrm>
            <a:off x="7777839" y="6581001"/>
            <a:ext cx="1809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Diagram of 3/1 Z Twill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5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72418B-F01C-4697-8F1B-4E78C4BB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/>
                </a:solidFill>
                <a:latin typeface="Libre Franklin" pitchFamily="2" charset="0"/>
              </a:rPr>
              <a:t>Satin Weave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6CF774-CA6C-4EFA-BFE2-E3EDFC9F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56471"/>
            <a:ext cx="9601200" cy="358140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Libre Franklin" pitchFamily="2" charset="0"/>
              </a:rPr>
              <a:t>Similar to the twill weave. </a:t>
            </a:r>
          </a:p>
          <a:p>
            <a:r>
              <a:rPr lang="en-GB" sz="2400" dirty="0">
                <a:latin typeface="Libre Franklin" pitchFamily="2" charset="0"/>
              </a:rPr>
              <a:t>The diagonal line of the satin weave is not visible. </a:t>
            </a:r>
          </a:p>
          <a:p>
            <a:r>
              <a:rPr lang="en-GB" sz="2400" dirty="0">
                <a:latin typeface="Libre Franklin" pitchFamily="2" charset="0"/>
              </a:rPr>
              <a:t>Flat, smooth, lustrous surface.</a:t>
            </a:r>
          </a:p>
          <a:p>
            <a:r>
              <a:rPr lang="en-GB" sz="2400" dirty="0">
                <a:latin typeface="Libre Franklin" pitchFamily="2" charset="0"/>
              </a:rPr>
              <a:t>Relatively long floats.</a:t>
            </a:r>
          </a:p>
          <a:p>
            <a:endParaRPr lang="en-GB" sz="2400" dirty="0">
              <a:latin typeface="Libre Franklin" pitchFamily="2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834C057-5C48-4C53-BA9C-8616E5E9A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936802"/>
              </p:ext>
            </p:extLst>
          </p:nvPr>
        </p:nvGraphicFramePr>
        <p:xfrm>
          <a:off x="8619893" y="3847171"/>
          <a:ext cx="245451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02">
                  <a:extLst>
                    <a:ext uri="{9D8B030D-6E8A-4147-A177-3AD203B41FA5}">
                      <a16:colId xmlns:a16="http://schemas.microsoft.com/office/drawing/2014/main" val="1103447411"/>
                    </a:ext>
                  </a:extLst>
                </a:gridCol>
                <a:gridCol w="490902">
                  <a:extLst>
                    <a:ext uri="{9D8B030D-6E8A-4147-A177-3AD203B41FA5}">
                      <a16:colId xmlns:a16="http://schemas.microsoft.com/office/drawing/2014/main" val="2480189969"/>
                    </a:ext>
                  </a:extLst>
                </a:gridCol>
                <a:gridCol w="490902">
                  <a:extLst>
                    <a:ext uri="{9D8B030D-6E8A-4147-A177-3AD203B41FA5}">
                      <a16:colId xmlns:a16="http://schemas.microsoft.com/office/drawing/2014/main" val="817736610"/>
                    </a:ext>
                  </a:extLst>
                </a:gridCol>
                <a:gridCol w="490902">
                  <a:extLst>
                    <a:ext uri="{9D8B030D-6E8A-4147-A177-3AD203B41FA5}">
                      <a16:colId xmlns:a16="http://schemas.microsoft.com/office/drawing/2014/main" val="2056598755"/>
                    </a:ext>
                  </a:extLst>
                </a:gridCol>
                <a:gridCol w="490902">
                  <a:extLst>
                    <a:ext uri="{9D8B030D-6E8A-4147-A177-3AD203B41FA5}">
                      <a16:colId xmlns:a16="http://schemas.microsoft.com/office/drawing/2014/main" val="1788036282"/>
                    </a:ext>
                  </a:extLst>
                </a:gridCol>
              </a:tblGrid>
              <a:tr h="28287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139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59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3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73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5069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0926253-8405-45BA-9540-FD82BFC31D65}"/>
              </a:ext>
            </a:extLst>
          </p:cNvPr>
          <p:cNvSpPr/>
          <p:nvPr/>
        </p:nvSpPr>
        <p:spPr>
          <a:xfrm>
            <a:off x="8516205" y="5895201"/>
            <a:ext cx="3064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Diagram of 5 shaft warp face Satin Weave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7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4322234E-BA21-4FB0-8291-71AB60D79236}"/>
              </a:ext>
            </a:extLst>
          </p:cNvPr>
          <p:cNvGrpSpPr/>
          <p:nvPr/>
        </p:nvGrpSpPr>
        <p:grpSpPr>
          <a:xfrm>
            <a:off x="1238250" y="1394690"/>
            <a:ext cx="9863859" cy="5198071"/>
            <a:chOff x="1340144" y="682980"/>
            <a:chExt cx="8850985" cy="562530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462B5B6-F567-459D-AC09-8B4E60373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3" r="7344" b="8204"/>
            <a:stretch/>
          </p:blipFill>
          <p:spPr>
            <a:xfrm>
              <a:off x="4399756" y="691385"/>
              <a:ext cx="2817049" cy="186490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DDB1CD1-DBF4-4A6D-8491-D968F5A34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57" r="55979"/>
            <a:stretch/>
          </p:blipFill>
          <p:spPr>
            <a:xfrm>
              <a:off x="7190864" y="701289"/>
              <a:ext cx="3000265" cy="189145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521230B-924D-4B1F-BE15-435B2B85A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3" r="57397"/>
            <a:stretch/>
          </p:blipFill>
          <p:spPr>
            <a:xfrm>
              <a:off x="1348483" y="682980"/>
              <a:ext cx="3051273" cy="187331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A201B03-5C2D-498E-96C9-C1E71D213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5" t="31696" r="30894" b="-927"/>
            <a:stretch/>
          </p:blipFill>
          <p:spPr>
            <a:xfrm>
              <a:off x="4373815" y="2556292"/>
              <a:ext cx="2842990" cy="189428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71B5F3E-4E16-485A-AA18-253C89324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4" t="5903" b="32145"/>
            <a:stretch/>
          </p:blipFill>
          <p:spPr>
            <a:xfrm>
              <a:off x="7157457" y="2542651"/>
              <a:ext cx="3033672" cy="198846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A2A4CD0-23DE-4CC6-9BFB-598F9FA2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2" b="31060"/>
            <a:stretch/>
          </p:blipFill>
          <p:spPr>
            <a:xfrm>
              <a:off x="1348483" y="2556292"/>
              <a:ext cx="3042934" cy="1917828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FA48583-9080-49FC-82AD-8F50A99B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621" y="4361635"/>
              <a:ext cx="2877244" cy="1917828"/>
            </a:xfrm>
            <a:prstGeom prst="rect">
              <a:avLst/>
            </a:prstGeom>
          </p:spPr>
        </p:pic>
        <p:pic>
          <p:nvPicPr>
            <p:cNvPr id="16" name="圖片 15" descr="一張含有 布 的圖片&#10;&#10;自動產生的描述">
              <a:extLst>
                <a:ext uri="{FF2B5EF4-FFF2-40B4-BE49-F238E27FC236}">
                  <a16:creationId xmlns:a16="http://schemas.microsoft.com/office/drawing/2014/main" id="{842759B8-B560-42F3-A207-B1CC87615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55" t="45763" r="35447" b="26272"/>
            <a:stretch/>
          </p:blipFill>
          <p:spPr>
            <a:xfrm>
              <a:off x="1340144" y="4361635"/>
              <a:ext cx="2973477" cy="191782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88AECE6-70F3-4C73-AD35-52E0F6585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81" r="51512"/>
            <a:stretch/>
          </p:blipFill>
          <p:spPr>
            <a:xfrm>
              <a:off x="7169544" y="4361635"/>
              <a:ext cx="3009498" cy="1946647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91892834-B69F-4D8B-ADCC-8A7FEEDF2B67}"/>
              </a:ext>
            </a:extLst>
          </p:cNvPr>
          <p:cNvSpPr/>
          <p:nvPr/>
        </p:nvSpPr>
        <p:spPr>
          <a:xfrm>
            <a:off x="1238250" y="1394691"/>
            <a:ext cx="9863859" cy="5273964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Libre Franklin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30E962-E000-4CF9-BD68-57DF518B5854}"/>
              </a:ext>
            </a:extLst>
          </p:cNvPr>
          <p:cNvSpPr txBox="1">
            <a:spLocks/>
          </p:cNvSpPr>
          <p:nvPr/>
        </p:nvSpPr>
        <p:spPr>
          <a:xfrm>
            <a:off x="1254031" y="737178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4200" b="1" i="0" u="none" strike="noStrike" kern="1200" cap="none" spc="0" normalizeH="0" baseline="0" noProof="0" dirty="0">
                <a:ln>
                  <a:noFill/>
                </a:ln>
                <a:solidFill>
                  <a:srgbClr val="A26176"/>
                </a:solidFill>
                <a:effectLst/>
                <a:uLnTx/>
                <a:uFillTx/>
                <a:latin typeface="Libre Franklin" pitchFamily="2" charset="0"/>
                <a:ea typeface="微軟正黑體" panose="020B0604030504040204" pitchFamily="34" charset="-120"/>
              </a:rPr>
              <a:t>Basic Knitted Structure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FA4FA1-6EA5-434F-BE1C-5D3F1572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52" y="1632804"/>
            <a:ext cx="6373495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rtlCol="0" anchor="t" anchorCtr="0" compatLnSpc="1">
            <a:prstTxWarp prst="textNoShape">
              <a:avLst/>
            </a:prstTxWarp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5" lvl="2" indent="0">
              <a:buNone/>
            </a:pPr>
            <a:r>
              <a:rPr lang="en-GB" altLang="zh-TW" sz="3200" dirty="0">
                <a:latin typeface="Libre Franklin" pitchFamily="2" charset="0"/>
              </a:rPr>
              <a:t>The commonly used basic knitted structure in weft knitted fabrics are:</a:t>
            </a:r>
          </a:p>
          <a:p>
            <a:pPr marL="873125" lvl="2" indent="0">
              <a:buNone/>
            </a:pPr>
            <a:endParaRPr lang="en-GB" altLang="zh-TW" sz="3200" dirty="0">
              <a:latin typeface="Libre Franklin" pitchFamily="2" charset="0"/>
            </a:endParaRPr>
          </a:p>
          <a:p>
            <a:pPr marL="1311275" lvl="2" indent="-438150"/>
            <a:r>
              <a:rPr lang="en-GB" altLang="zh-TW" sz="3200" dirty="0">
                <a:latin typeface="Libre Franklin" pitchFamily="2" charset="0"/>
              </a:rPr>
              <a:t>plain knit or single jersey</a:t>
            </a:r>
          </a:p>
          <a:p>
            <a:pPr marL="1311275" lvl="2" indent="-438150"/>
            <a:r>
              <a:rPr lang="en-GB" altLang="zh-TW" sz="3200" dirty="0">
                <a:latin typeface="Libre Franklin" pitchFamily="2" charset="0"/>
              </a:rPr>
              <a:t>purl knit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860885-DCB3-493F-8D01-60634D86CD13}"/>
              </a:ext>
            </a:extLst>
          </p:cNvPr>
          <p:cNvSpPr/>
          <p:nvPr/>
        </p:nvSpPr>
        <p:spPr>
          <a:xfrm>
            <a:off x="7310120" y="63157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4"/>
          <a:stretch/>
        </p:blipFill>
        <p:spPr>
          <a:xfrm>
            <a:off x="6789562" y="1994022"/>
            <a:ext cx="2799551" cy="27733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7407" r="9020" b="8148"/>
          <a:stretch/>
        </p:blipFill>
        <p:spPr>
          <a:xfrm>
            <a:off x="8231010" y="3428333"/>
            <a:ext cx="2743145" cy="275388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3B1B5CC-91EC-4173-BD45-B91227EA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00" y="46465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26B8646-5E20-4F1E-9338-70A2F6E3FB68}"/>
              </a:ext>
            </a:extLst>
          </p:cNvPr>
          <p:cNvSpPr txBox="1"/>
          <p:nvPr/>
        </p:nvSpPr>
        <p:spPr>
          <a:xfrm>
            <a:off x="4456966" y="4299867"/>
            <a:ext cx="220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Scan to Watch More!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92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45A98B-8F49-4E8A-B240-58180D9C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2"/>
                </a:solidFill>
                <a:latin typeface="Libre Franklin" pitchFamily="2" charset="0"/>
              </a:rPr>
              <a:t>Plain Knit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F82DCE-8439-447F-A56E-7F81A42C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877" y="1734895"/>
            <a:ext cx="6242243" cy="4564303"/>
          </a:xfrm>
        </p:spPr>
        <p:txBody>
          <a:bodyPr>
            <a:normAutofit/>
          </a:bodyPr>
          <a:lstStyle/>
          <a:p>
            <a:r>
              <a:rPr lang="en-GB" dirty="0">
                <a:latin typeface="Libre Franklin" pitchFamily="2" charset="0"/>
              </a:rPr>
              <a:t>Plain knit is also known as single jersey.</a:t>
            </a:r>
          </a:p>
          <a:p>
            <a:r>
              <a:rPr lang="en-GB" dirty="0">
                <a:latin typeface="Libre Franklin" pitchFamily="2" charset="0"/>
              </a:rPr>
              <a:t>This is the simplest and most basic structure of knitted fabrics</a:t>
            </a:r>
            <a:r>
              <a:rPr lang="en-GB" dirty="0" smtClean="0">
                <a:latin typeface="Libre Franklin" pitchFamily="2" charset="0"/>
              </a:rPr>
              <a:t>.</a:t>
            </a:r>
            <a:endParaRPr lang="en-GB" dirty="0">
              <a:latin typeface="Libre Franklin" pitchFamily="2" charset="0"/>
            </a:endParaRPr>
          </a:p>
          <a:p>
            <a:r>
              <a:rPr lang="en-GB" dirty="0">
                <a:latin typeface="Libre Franklin" pitchFamily="2" charset="0"/>
              </a:rPr>
              <a:t>If one yarn breaks, it causes an unravelling of adjoining stitches.</a:t>
            </a:r>
          </a:p>
          <a:p>
            <a:r>
              <a:rPr lang="en-GB" dirty="0">
                <a:latin typeface="Libre Franklin" pitchFamily="2" charset="0"/>
              </a:rPr>
              <a:t>The smooth side is the right side, while the wrong side has a </a:t>
            </a:r>
            <a:r>
              <a:rPr lang="en-GB">
                <a:latin typeface="Libre Franklin" pitchFamily="2" charset="0"/>
              </a:rPr>
              <a:t>textured </a:t>
            </a:r>
            <a:r>
              <a:rPr lang="en-GB" smtClean="0">
                <a:latin typeface="Libre Franklin" pitchFamily="2" charset="0"/>
              </a:rPr>
              <a:t>appearance</a:t>
            </a:r>
            <a:r>
              <a:rPr lang="en-GB" dirty="0">
                <a:latin typeface="Libre Franklin" pitchFamily="2" charset="0"/>
              </a:rPr>
              <a:t>.</a:t>
            </a: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036BB4-40E0-46DB-B226-8A69BB844359}"/>
              </a:ext>
            </a:extLst>
          </p:cNvPr>
          <p:cNvSpPr/>
          <p:nvPr/>
        </p:nvSpPr>
        <p:spPr>
          <a:xfrm>
            <a:off x="7197231" y="55029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Photo(s) is/are owned and provided by HKDI.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20" y="1820333"/>
            <a:ext cx="448295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451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394</Words>
  <Application>Microsoft Office PowerPoint</Application>
  <PresentationFormat>寬螢幕</PresentationFormat>
  <Paragraphs>61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Libre Franklin</vt:lpstr>
      <vt:lpstr>ＭＳ Ｐゴシック</vt:lpstr>
      <vt:lpstr>微軟正黑體</vt:lpstr>
      <vt:lpstr>Arial</vt:lpstr>
      <vt:lpstr>Franklin Gothic Book</vt:lpstr>
      <vt:lpstr>Wingdings</vt:lpstr>
      <vt:lpstr>Crop</vt:lpstr>
      <vt:lpstr>Technology &amp; living</vt:lpstr>
      <vt:lpstr>PowerPoint 簡報</vt:lpstr>
      <vt:lpstr>PowerPoint 簡報</vt:lpstr>
      <vt:lpstr>Plain Weave </vt:lpstr>
      <vt:lpstr>Twill Weave</vt:lpstr>
      <vt:lpstr>Twill Weave</vt:lpstr>
      <vt:lpstr>Satin Weave</vt:lpstr>
      <vt:lpstr>PowerPoint 簡報</vt:lpstr>
      <vt:lpstr>Plain Knit</vt:lpstr>
      <vt:lpstr>Purl Knit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28</cp:revision>
  <dcterms:created xsi:type="dcterms:W3CDTF">2021-10-09T03:14:35Z</dcterms:created>
  <dcterms:modified xsi:type="dcterms:W3CDTF">2022-01-05T03:04:58Z</dcterms:modified>
</cp:coreProperties>
</file>