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71" r:id="rId5"/>
    <p:sldId id="265" r:id="rId6"/>
    <p:sldId id="267" r:id="rId7"/>
    <p:sldId id="268" r:id="rId8"/>
    <p:sldId id="272" r:id="rId9"/>
    <p:sldId id="259" r:id="rId10"/>
    <p:sldId id="260" r:id="rId11"/>
    <p:sldId id="261" r:id="rId12"/>
    <p:sldId id="262" r:id="rId13"/>
    <p:sldId id="314" r:id="rId14"/>
    <p:sldId id="326" r:id="rId15"/>
    <p:sldId id="266" r:id="rId16"/>
    <p:sldId id="269" r:id="rId17"/>
    <p:sldId id="270" r:id="rId18"/>
    <p:sldId id="263" r:id="rId19"/>
    <p:sldId id="264" r:id="rId20"/>
    <p:sldId id="315" r:id="rId21"/>
    <p:sldId id="275" r:id="rId22"/>
    <p:sldId id="276" r:id="rId23"/>
    <p:sldId id="317" r:id="rId24"/>
    <p:sldId id="277" r:id="rId25"/>
    <p:sldId id="278" r:id="rId26"/>
    <p:sldId id="281" r:id="rId27"/>
    <p:sldId id="282" r:id="rId28"/>
    <p:sldId id="283" r:id="rId29"/>
    <p:sldId id="285" r:id="rId30"/>
    <p:sldId id="284" r:id="rId31"/>
    <p:sldId id="287" r:id="rId32"/>
    <p:sldId id="286" r:id="rId33"/>
    <p:sldId id="319" r:id="rId34"/>
    <p:sldId id="288" r:id="rId35"/>
    <p:sldId id="289" r:id="rId36"/>
    <p:sldId id="290" r:id="rId37"/>
    <p:sldId id="291" r:id="rId38"/>
    <p:sldId id="292" r:id="rId39"/>
    <p:sldId id="320" r:id="rId40"/>
    <p:sldId id="293" r:id="rId41"/>
    <p:sldId id="321" r:id="rId42"/>
    <p:sldId id="296" r:id="rId43"/>
    <p:sldId id="295" r:id="rId44"/>
    <p:sldId id="294" r:id="rId45"/>
    <p:sldId id="297" r:id="rId46"/>
    <p:sldId id="298" r:id="rId47"/>
    <p:sldId id="299" r:id="rId48"/>
    <p:sldId id="300" r:id="rId49"/>
    <p:sldId id="322" r:id="rId50"/>
    <p:sldId id="302" r:id="rId51"/>
    <p:sldId id="308" r:id="rId52"/>
    <p:sldId id="327" r:id="rId53"/>
    <p:sldId id="310" r:id="rId54"/>
    <p:sldId id="312" r:id="rId55"/>
    <p:sldId id="309" r:id="rId56"/>
    <p:sldId id="311" r:id="rId57"/>
    <p:sldId id="301" r:id="rId58"/>
    <p:sldId id="303" r:id="rId59"/>
    <p:sldId id="323" r:id="rId60"/>
    <p:sldId id="328" r:id="rId61"/>
    <p:sldId id="329" r:id="rId62"/>
    <p:sldId id="304" r:id="rId63"/>
    <p:sldId id="324" r:id="rId64"/>
    <p:sldId id="305" r:id="rId65"/>
    <p:sldId id="306" r:id="rId66"/>
    <p:sldId id="307" r:id="rId67"/>
    <p:sldId id="313" r:id="rId68"/>
    <p:sldId id="325" r:id="rId6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08F15-F3F2-48C3-AE5F-ED1D07622628}" type="datetimeFigureOut">
              <a:rPr lang="en-GB" smtClean="0"/>
              <a:t>29/10/2019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33EF-4FA1-4981-88D6-0FB078D3D6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23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522E-CC0E-406A-8EA7-2FDD95B5217C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2B051-6DAA-4E56-8DF2-B64391EFD8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90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04F2-5440-4959-9F05-8E74D851768B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9610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E2B0-7096-4CFD-8425-F0A85A1EE3B9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03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91A5-F243-44E9-8763-FB8AA8F18215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646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3FA0-701F-4EF6-9284-8F6AD3959F8D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326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E6FE-1BDA-42F1-9904-4F9CED4BDD74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78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D163-9EB5-4140-B9E1-28E93E4B88B5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78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6D43-6C4F-45C4-A9CA-62FC4B87C3F2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7126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318-60AC-43FA-A623-7653CDD50B52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817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2B98-6372-4129-8AB8-5611F0AB4E49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055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1A47-C192-40FC-B471-A1441954BA77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246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DE00-1B1B-4DE5-82B8-912F29E3EB98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6961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53EE-6F90-470F-A5C4-F540A17D6540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5977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8512" y="2712022"/>
            <a:ext cx="7050024" cy="1655762"/>
          </a:xfrm>
        </p:spPr>
        <p:txBody>
          <a:bodyPr>
            <a:normAutofit/>
          </a:bodyPr>
          <a:lstStyle/>
          <a:p>
            <a:r>
              <a:rPr lang="en-HK" sz="4800" dirty="0" smtClean="0"/>
              <a:t>Effects of heat on food commodities</a:t>
            </a:r>
            <a:endParaRPr lang="en-HK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88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/>
              <a:t>Meat and poultry - </a:t>
            </a:r>
            <a:r>
              <a:rPr lang="en-HK" sz="4000" dirty="0" smtClean="0"/>
              <a:t>colour changes during heating</a:t>
            </a:r>
            <a:endParaRPr lang="en-HK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416" y="1825625"/>
            <a:ext cx="8558784" cy="4351338"/>
          </a:xfrm>
        </p:spPr>
        <p:txBody>
          <a:bodyPr>
            <a:normAutofit/>
          </a:bodyPr>
          <a:lstStyle/>
          <a:p>
            <a:r>
              <a:rPr lang="en-HK" dirty="0" smtClean="0"/>
              <a:t>High </a:t>
            </a:r>
            <a:r>
              <a:rPr lang="en-HK" dirty="0"/>
              <a:t>temperature </a:t>
            </a:r>
            <a:r>
              <a:rPr lang="en-HK" dirty="0" smtClean="0"/>
              <a:t>causes </a:t>
            </a:r>
            <a:r>
              <a:rPr lang="en-HK" dirty="0"/>
              <a:t>the denaturation of pigment containing </a:t>
            </a:r>
            <a:r>
              <a:rPr lang="en-HK" dirty="0" smtClean="0"/>
              <a:t>proteins , meat changes its colour to </a:t>
            </a:r>
            <a:r>
              <a:rPr lang="en-HK" u="sng" dirty="0" smtClean="0"/>
              <a:t>greyish </a:t>
            </a:r>
            <a:r>
              <a:rPr lang="en-HK" u="sng" dirty="0"/>
              <a:t>brown </a:t>
            </a:r>
            <a:endParaRPr lang="en-HK" u="sng" dirty="0" smtClean="0"/>
          </a:p>
          <a:p>
            <a:pPr lvl="1"/>
            <a:r>
              <a:rPr lang="en-HK" dirty="0" smtClean="0"/>
              <a:t>Hemichrome</a:t>
            </a:r>
            <a:r>
              <a:rPr lang="en-HK" dirty="0"/>
              <a:t> pigment (denatured globin and </a:t>
            </a:r>
            <a:r>
              <a:rPr lang="en-HK" dirty="0" smtClean="0"/>
              <a:t>oxidised </a:t>
            </a:r>
            <a:r>
              <a:rPr lang="en-HK" dirty="0"/>
              <a:t>heme iron) </a:t>
            </a:r>
            <a:r>
              <a:rPr lang="en-HK" dirty="0" smtClean="0"/>
              <a:t>is formed</a:t>
            </a:r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797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376" y="365126"/>
            <a:ext cx="8173974" cy="1325563"/>
          </a:xfrm>
        </p:spPr>
        <p:txBody>
          <a:bodyPr>
            <a:normAutofit/>
          </a:bodyPr>
          <a:lstStyle/>
          <a:p>
            <a:r>
              <a:rPr lang="en-HK" sz="4000" dirty="0"/>
              <a:t>Beef : </a:t>
            </a:r>
            <a:r>
              <a:rPr lang="en-HK" sz="4000" dirty="0" smtClean="0"/>
              <a:t>colour </a:t>
            </a:r>
            <a:r>
              <a:rPr lang="en-HK" sz="4000" dirty="0"/>
              <a:t>changes during heating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R</a:t>
            </a:r>
            <a:r>
              <a:rPr lang="en-US" smtClean="0"/>
              <a:t>aw</a:t>
            </a:r>
            <a:r>
              <a:rPr lang="en-HK" smtClean="0"/>
              <a:t> </a:t>
            </a:r>
            <a:r>
              <a:rPr lang="en-US" altLang="zh-TW" dirty="0"/>
              <a:t>: </a:t>
            </a:r>
            <a:r>
              <a:rPr lang="en-US" altLang="zh-TW" dirty="0" smtClean="0"/>
              <a:t>Strong </a:t>
            </a:r>
            <a:r>
              <a:rPr lang="en-US" altLang="zh-TW" dirty="0"/>
              <a:t>red interior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dirty="0" smtClean="0"/>
              <a:t>Medium </a:t>
            </a:r>
            <a:r>
              <a:rPr lang="en-US" altLang="zh-TW" dirty="0"/>
              <a:t>: Rosy pink interior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dirty="0"/>
              <a:t>Well done : Brown interior </a:t>
            </a:r>
            <a:endParaRPr lang="en-HK" dirty="0"/>
          </a:p>
        </p:txBody>
      </p:sp>
      <p:pic>
        <p:nvPicPr>
          <p:cNvPr id="3074" name="Picture 2" descr="G:\EDB notes\DSC004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4877" b="16932"/>
          <a:stretch/>
        </p:blipFill>
        <p:spPr bwMode="auto">
          <a:xfrm>
            <a:off x="4912828" y="1997985"/>
            <a:ext cx="2712378" cy="14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EDB notes\DSC00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10943" b="33393"/>
          <a:stretch/>
        </p:blipFill>
        <p:spPr bwMode="auto">
          <a:xfrm>
            <a:off x="2313466" y="3773014"/>
            <a:ext cx="2712378" cy="14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EDB notes\DSC00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-1" r="19224" b="50001"/>
          <a:stretch/>
        </p:blipFill>
        <p:spPr bwMode="auto">
          <a:xfrm>
            <a:off x="5025844" y="5355235"/>
            <a:ext cx="2712376" cy="14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26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HK" dirty="0"/>
              <a:t>Pork : </a:t>
            </a:r>
            <a:r>
              <a:rPr lang="en-HK" dirty="0" smtClean="0"/>
              <a:t>colour </a:t>
            </a:r>
            <a:r>
              <a:rPr lang="en-HK" dirty="0"/>
              <a:t>changes during heating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From pinkish to whiter colour as they are heated to well done stage</a:t>
            </a:r>
            <a:endParaRPr lang="en-HK" dirty="0"/>
          </a:p>
        </p:txBody>
      </p:sp>
      <p:pic>
        <p:nvPicPr>
          <p:cNvPr id="2050" name="Picture 2" descr="G:\EDB notes\DSC00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b="13931"/>
          <a:stretch/>
        </p:blipFill>
        <p:spPr bwMode="auto">
          <a:xfrm>
            <a:off x="536037" y="3148581"/>
            <a:ext cx="2330662" cy="12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3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b="13931"/>
          <a:stretch/>
        </p:blipFill>
        <p:spPr bwMode="auto">
          <a:xfrm>
            <a:off x="3611370" y="3138071"/>
            <a:ext cx="2143422" cy="12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EDB notes\DSC003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b="13931"/>
          <a:stretch/>
        </p:blipFill>
        <p:spPr bwMode="auto">
          <a:xfrm>
            <a:off x="6550707" y="3148585"/>
            <a:ext cx="2081957" cy="12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EDB notes\DSC004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3"/>
          <a:stretch/>
        </p:blipFill>
        <p:spPr bwMode="auto">
          <a:xfrm>
            <a:off x="6112664" y="5167720"/>
            <a:ext cx="2520000" cy="11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EDB notes\DSC004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b="32790"/>
          <a:stretch/>
        </p:blipFill>
        <p:spPr bwMode="auto">
          <a:xfrm>
            <a:off x="1343770" y="4935645"/>
            <a:ext cx="3364729" cy="14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26135" y="3757547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12036" y="3757542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62308" y="4593120"/>
            <a:ext cx="0" cy="4623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938" y="5670211"/>
            <a:ext cx="57285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89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</a:t>
            </a:r>
            <a:r>
              <a:rPr lang="en-HK" dirty="0"/>
              <a:t>: </a:t>
            </a:r>
            <a:r>
              <a:rPr lang="en-HK" dirty="0" smtClean="0"/>
              <a:t>colour </a:t>
            </a:r>
            <a:r>
              <a:rPr lang="en-HK" dirty="0"/>
              <a:t>changes during heating </a:t>
            </a:r>
            <a:endParaRPr lang="en-GB" dirty="0"/>
          </a:p>
        </p:txBody>
      </p:sp>
      <p:pic>
        <p:nvPicPr>
          <p:cNvPr id="4098" name="Picture 2" descr="G:\EDB notes\DSC004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10577" b="21237"/>
          <a:stretch/>
        </p:blipFill>
        <p:spPr bwMode="auto">
          <a:xfrm>
            <a:off x="553834" y="2032445"/>
            <a:ext cx="2101273" cy="14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EDB notes\DSC00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4286" r="8056" b="14131"/>
          <a:stretch/>
        </p:blipFill>
        <p:spPr bwMode="auto">
          <a:xfrm>
            <a:off x="3247696" y="2041955"/>
            <a:ext cx="2417488" cy="1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DB notes\DSC004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r="15343" b="22359"/>
          <a:stretch/>
        </p:blipFill>
        <p:spPr bwMode="auto">
          <a:xfrm>
            <a:off x="6306483" y="2022934"/>
            <a:ext cx="2207171" cy="14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B notes\DSC004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r="11977" b="9931"/>
          <a:stretch/>
        </p:blipFill>
        <p:spPr bwMode="auto">
          <a:xfrm>
            <a:off x="2977137" y="4384837"/>
            <a:ext cx="2895546" cy="21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707657" y="2743368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0404" y="2727770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85490" y="3605390"/>
            <a:ext cx="1098180" cy="14816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649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Meat - browning on the 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amount of </a:t>
            </a:r>
            <a:r>
              <a:rPr lang="en-US" dirty="0" smtClean="0"/>
              <a:t>carbohydrates (reducing sugars)  </a:t>
            </a:r>
            <a:r>
              <a:rPr lang="en-US" dirty="0"/>
              <a:t>in meat can </a:t>
            </a:r>
            <a:r>
              <a:rPr lang="en-US" dirty="0" smtClean="0"/>
              <a:t>react with </a:t>
            </a:r>
            <a:r>
              <a:rPr lang="en-US" dirty="0"/>
              <a:t>amino groups of protein to form brown pigments and 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  <a:r>
              <a:rPr lang="en-US" dirty="0"/>
              <a:t>compounds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reaction is Maillard reaction and it will be speeded up by heating </a:t>
            </a:r>
            <a:endParaRPr lang="en-US" dirty="0"/>
          </a:p>
          <a:p>
            <a:endParaRPr lang="en-GB" dirty="0"/>
          </a:p>
        </p:txBody>
      </p:sp>
      <p:pic>
        <p:nvPicPr>
          <p:cNvPr id="2050" name="Picture 2" descr="G:\EDB notes\DSC00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r="17121"/>
          <a:stretch/>
        </p:blipFill>
        <p:spPr bwMode="auto">
          <a:xfrm>
            <a:off x="2312274" y="4679020"/>
            <a:ext cx="175522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17878"/>
          <a:stretch/>
        </p:blipFill>
        <p:spPr bwMode="auto">
          <a:xfrm>
            <a:off x="5444359" y="4679018"/>
            <a:ext cx="1807780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546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Processed meat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Myoglobin + nitrite </a:t>
            </a:r>
            <a:r>
              <a:rPr lang="en-HK" dirty="0" smtClean="0">
                <a:sym typeface="Wingdings" panose="05000000000000000000" pitchFamily="2" charset="2"/>
              </a:rPr>
              <a:t>will form nitrosyl hemochrome after heating which is pink in colour</a:t>
            </a:r>
            <a:endParaRPr lang="en-HK" dirty="0"/>
          </a:p>
        </p:txBody>
      </p:sp>
      <p:pic>
        <p:nvPicPr>
          <p:cNvPr id="1026" name="Picture 2" descr="G:\EDB notes\DSC00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33" y="3512590"/>
            <a:ext cx="3945540" cy="22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10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Fish - structure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318" y="1637786"/>
            <a:ext cx="4914194" cy="2204508"/>
          </a:xfrm>
        </p:spPr>
        <p:txBody>
          <a:bodyPr>
            <a:normAutofit lnSpcReduction="10000"/>
          </a:bodyPr>
          <a:lstStyle/>
          <a:p>
            <a:r>
              <a:rPr lang="en-HK" dirty="0"/>
              <a:t>Unlike meat and poultry (long bundle of fibres),  </a:t>
            </a:r>
            <a:r>
              <a:rPr lang="en-HK" dirty="0" smtClean="0"/>
              <a:t>fish has short </a:t>
            </a:r>
            <a:r>
              <a:rPr lang="en-HK" dirty="0"/>
              <a:t>fibres and are separated by very thin layers of connectives tissues  </a:t>
            </a:r>
            <a:r>
              <a:rPr lang="en-HK" dirty="0" smtClean="0">
                <a:sym typeface="Wingdings" panose="05000000000000000000" pitchFamily="2" charset="2"/>
              </a:rPr>
              <a:t> </a:t>
            </a:r>
            <a:r>
              <a:rPr lang="en-HK" dirty="0">
                <a:sym typeface="Wingdings" panose="05000000000000000000" pitchFamily="2" charset="2"/>
              </a:rPr>
              <a:t>flaky texture </a:t>
            </a:r>
          </a:p>
        </p:txBody>
      </p:sp>
      <p:pic>
        <p:nvPicPr>
          <p:cNvPr id="1026" name="Picture 2" descr="G:\EDB\EDB notes\DSC00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9957" r="20813" b="8805"/>
          <a:stretch/>
        </p:blipFill>
        <p:spPr bwMode="auto">
          <a:xfrm>
            <a:off x="5700987" y="1456267"/>
            <a:ext cx="2991458" cy="24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2534" y="4065584"/>
            <a:ext cx="8500534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prstClr val="black"/>
                </a:solidFill>
              </a:rPr>
              <a:t>Three structural factors contribute to the tenderness of fish  : collagen, amino acid content and muscle structure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HK" sz="2400" dirty="0">
                <a:solidFill>
                  <a:prstClr val="black"/>
                </a:solidFill>
              </a:rPr>
              <a:t>When compared to meat and poultry (15%), lower amount of collagen : 3% only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HK" sz="2400" dirty="0">
                <a:solidFill>
                  <a:prstClr val="black"/>
                </a:solidFill>
              </a:rPr>
              <a:t>With less hydroxyl </a:t>
            </a:r>
            <a:r>
              <a:rPr lang="en-HK" sz="2400" dirty="0" err="1">
                <a:solidFill>
                  <a:prstClr val="black"/>
                </a:solidFill>
              </a:rPr>
              <a:t>proline</a:t>
            </a:r>
            <a:r>
              <a:rPr lang="en-HK" sz="2400" dirty="0">
                <a:solidFill>
                  <a:prstClr val="black"/>
                </a:solidFill>
              </a:rPr>
              <a:t> in its connective tissues so collagen </a:t>
            </a:r>
            <a:r>
              <a:rPr lang="en-HK" sz="2400" dirty="0" smtClean="0">
                <a:solidFill>
                  <a:prstClr val="black"/>
                </a:solidFill>
              </a:rPr>
              <a:t>can be converted </a:t>
            </a:r>
            <a:r>
              <a:rPr lang="en-HK" sz="2400" dirty="0">
                <a:solidFill>
                  <a:prstClr val="black"/>
                </a:solidFill>
              </a:rPr>
              <a:t>to </a:t>
            </a:r>
            <a:r>
              <a:rPr lang="en-HK" sz="2400" dirty="0" smtClean="0">
                <a:solidFill>
                  <a:prstClr val="black"/>
                </a:solidFill>
              </a:rPr>
              <a:t>gelatine </a:t>
            </a:r>
            <a:r>
              <a:rPr lang="en-HK" sz="2400" dirty="0">
                <a:solidFill>
                  <a:prstClr val="black"/>
                </a:solidFill>
              </a:rPr>
              <a:t>easily at lower temperature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12756" y="1128889"/>
            <a:ext cx="84668" cy="14305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10"/>
          <p:cNvSpPr/>
          <p:nvPr/>
        </p:nvSpPr>
        <p:spPr>
          <a:xfrm>
            <a:off x="7411158" y="2590125"/>
            <a:ext cx="186266" cy="67734"/>
          </a:xfrm>
          <a:prstGeom prst="left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17696" y="821112"/>
            <a:ext cx="1030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Short </a:t>
            </a:r>
            <a:r>
              <a:rPr lang="en-US" sz="1400" dirty="0" err="1" smtClean="0"/>
              <a:t>fibres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5022" y="821111"/>
            <a:ext cx="1106312" cy="20377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98789" y="513334"/>
            <a:ext cx="154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Connective tissues</a:t>
            </a:r>
            <a:endParaRPr lang="en-GB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60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Fish : texture changes during heating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341226" cy="4449052"/>
          </a:xfrm>
        </p:spPr>
        <p:txBody>
          <a:bodyPr>
            <a:normAutofit fontScale="92500" lnSpcReduction="10000"/>
          </a:bodyPr>
          <a:lstStyle/>
          <a:p>
            <a:r>
              <a:rPr lang="en-HK" dirty="0" smtClean="0">
                <a:sym typeface="Wingdings" panose="05000000000000000000" pitchFamily="2" charset="2"/>
              </a:rPr>
              <a:t>Prolonged heating will </a:t>
            </a:r>
            <a:r>
              <a:rPr lang="en-HK" dirty="0">
                <a:sym typeface="Wingdings" panose="05000000000000000000" pitchFamily="2" charset="2"/>
              </a:rPr>
              <a:t>tighten </a:t>
            </a:r>
            <a:r>
              <a:rPr lang="en-HK" dirty="0" smtClean="0">
                <a:sym typeface="Wingdings" panose="05000000000000000000" pitchFamily="2" charset="2"/>
              </a:rPr>
              <a:t>protein </a:t>
            </a:r>
            <a:r>
              <a:rPr lang="en-HK" dirty="0">
                <a:sym typeface="Wingdings" panose="05000000000000000000" pitchFamily="2" charset="2"/>
              </a:rPr>
              <a:t>bonds, shrink the protein mesh and </a:t>
            </a:r>
            <a:r>
              <a:rPr lang="en-HK" dirty="0" smtClean="0">
                <a:sym typeface="Wingdings" panose="05000000000000000000" pitchFamily="2" charset="2"/>
              </a:rPr>
              <a:t>cause the loss of moisture, </a:t>
            </a:r>
            <a:r>
              <a:rPr lang="en-HK" dirty="0">
                <a:sym typeface="Wingdings" panose="05000000000000000000" pitchFamily="2" charset="2"/>
              </a:rPr>
              <a:t>resulting in </a:t>
            </a:r>
            <a:r>
              <a:rPr lang="en-HK" dirty="0" smtClean="0">
                <a:sym typeface="Wingdings" panose="05000000000000000000" pitchFamily="2" charset="2"/>
              </a:rPr>
              <a:t>tough and </a:t>
            </a:r>
            <a:r>
              <a:rPr lang="en-HK" dirty="0">
                <a:sym typeface="Wingdings" panose="05000000000000000000" pitchFamily="2" charset="2"/>
              </a:rPr>
              <a:t>dry </a:t>
            </a:r>
            <a:r>
              <a:rPr lang="en-HK" dirty="0" smtClean="0">
                <a:sym typeface="Wingdings" panose="05000000000000000000" pitchFamily="2" charset="2"/>
              </a:rPr>
              <a:t>flesh</a:t>
            </a:r>
          </a:p>
          <a:p>
            <a:endParaRPr lang="en-HK" dirty="0"/>
          </a:p>
          <a:p>
            <a:r>
              <a:rPr lang="en-HK" dirty="0">
                <a:sym typeface="Wingdings" panose="05000000000000000000" pitchFamily="2" charset="2"/>
              </a:rPr>
              <a:t>Fish is done when it flakes easily with gentle pressure of a fork </a:t>
            </a:r>
            <a:endParaRPr lang="en-HK" dirty="0" smtClean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/>
              <a:t>Do not cook for too </a:t>
            </a:r>
            <a:r>
              <a:rPr lang="en-HK" dirty="0"/>
              <a:t>long </a:t>
            </a:r>
            <a:r>
              <a:rPr lang="en-HK" dirty="0" smtClean="0"/>
              <a:t>or </a:t>
            </a:r>
            <a:r>
              <a:rPr lang="en-HK" dirty="0"/>
              <a:t>with too high  temperature </a:t>
            </a:r>
            <a:r>
              <a:rPr lang="en-HK" dirty="0" smtClean="0">
                <a:sym typeface="Wingdings" panose="05000000000000000000" pitchFamily="2" charset="2"/>
              </a:rPr>
              <a:t> </a:t>
            </a:r>
            <a:r>
              <a:rPr lang="en-HK" dirty="0">
                <a:sym typeface="Wingdings" panose="05000000000000000000" pitchFamily="2" charset="2"/>
              </a:rPr>
              <a:t>excessive flakiness, dryness and </a:t>
            </a:r>
            <a:r>
              <a:rPr lang="en-HK" dirty="0" smtClean="0">
                <a:sym typeface="Wingdings" panose="05000000000000000000" pitchFamily="2" charset="2"/>
              </a:rPr>
              <a:t>toughness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</p:txBody>
      </p:sp>
      <p:pic>
        <p:nvPicPr>
          <p:cNvPr id="5122" name="Picture 2" descr="G:\EDB notes\DSC00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r="5817" b="27969"/>
          <a:stretch/>
        </p:blipFill>
        <p:spPr bwMode="auto">
          <a:xfrm>
            <a:off x="5862825" y="3260348"/>
            <a:ext cx="3066856" cy="15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70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" y="365126"/>
            <a:ext cx="8595360" cy="1325563"/>
          </a:xfrm>
        </p:spPr>
        <p:txBody>
          <a:bodyPr/>
          <a:lstStyle/>
          <a:p>
            <a:r>
              <a:rPr lang="en-HK" dirty="0"/>
              <a:t> </a:t>
            </a:r>
            <a:r>
              <a:rPr lang="en-HK" dirty="0" smtClean="0"/>
              <a:t>Fish – colour of flesh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>
            <a:normAutofit/>
          </a:bodyPr>
          <a:lstStyle/>
          <a:p>
            <a:r>
              <a:rPr lang="en-HK" dirty="0" smtClean="0"/>
              <a:t>Colour </a:t>
            </a:r>
            <a:r>
              <a:rPr lang="en-HK" dirty="0"/>
              <a:t>of </a:t>
            </a:r>
            <a:r>
              <a:rPr lang="en-HK" dirty="0" smtClean="0"/>
              <a:t>flesh </a:t>
            </a:r>
            <a:r>
              <a:rPr lang="en-HK" dirty="0"/>
              <a:t>depends on whether </a:t>
            </a:r>
            <a:r>
              <a:rPr lang="en-HK" dirty="0" smtClean="0"/>
              <a:t>fish </a:t>
            </a:r>
            <a:r>
              <a:rPr lang="en-HK" dirty="0"/>
              <a:t>relied </a:t>
            </a:r>
            <a:r>
              <a:rPr lang="en-HK" dirty="0" smtClean="0"/>
              <a:t>on slow or fast movements predominantly </a:t>
            </a:r>
            <a:endParaRPr lang="en-HK" dirty="0"/>
          </a:p>
          <a:p>
            <a:pPr lvl="1"/>
            <a:r>
              <a:rPr lang="en-HK" altLang="zh-TW" dirty="0" smtClean="0"/>
              <a:t>Long </a:t>
            </a:r>
            <a:r>
              <a:rPr lang="en-HK" altLang="zh-TW" dirty="0"/>
              <a:t>distance swimming </a:t>
            </a:r>
            <a:r>
              <a:rPr lang="en-HK" altLang="zh-TW" dirty="0">
                <a:sym typeface="Wingdings" panose="05000000000000000000" pitchFamily="2" charset="2"/>
              </a:rPr>
              <a:t> </a:t>
            </a:r>
            <a:r>
              <a:rPr lang="en-HK" altLang="zh-TW" dirty="0" smtClean="0">
                <a:sym typeface="Wingdings" panose="05000000000000000000" pitchFamily="2" charset="2"/>
              </a:rPr>
              <a:t>with slow </a:t>
            </a:r>
            <a:r>
              <a:rPr lang="en-HK" altLang="zh-TW" dirty="0">
                <a:sym typeface="Wingdings" panose="05000000000000000000" pitchFamily="2" charset="2"/>
              </a:rPr>
              <a:t>twitch fibre  red or darker </a:t>
            </a:r>
            <a:r>
              <a:rPr lang="en-HK" altLang="zh-TW" dirty="0" smtClean="0">
                <a:sym typeface="Wingdings" panose="05000000000000000000" pitchFamily="2" charset="2"/>
              </a:rPr>
              <a:t>colour in flesh 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Quick </a:t>
            </a:r>
            <a:r>
              <a:rPr lang="en-HK" dirty="0">
                <a:sym typeface="Wingdings" panose="05000000000000000000" pitchFamily="2" charset="2"/>
              </a:rPr>
              <a:t>bursts of speed </a:t>
            </a:r>
            <a:r>
              <a:rPr lang="en-HK" dirty="0" smtClean="0">
                <a:sym typeface="Wingdings" panose="05000000000000000000" pitchFamily="2" charset="2"/>
              </a:rPr>
              <a:t>and brief </a:t>
            </a:r>
            <a:r>
              <a:rPr lang="en-HK" dirty="0">
                <a:sym typeface="Wingdings" panose="05000000000000000000" pitchFamily="2" charset="2"/>
              </a:rPr>
              <a:t>duration </a:t>
            </a:r>
            <a:r>
              <a:rPr lang="en-HK" dirty="0" smtClean="0">
                <a:sym typeface="Wingdings" panose="05000000000000000000" pitchFamily="2" charset="2"/>
              </a:rPr>
              <a:t> with fast </a:t>
            </a:r>
            <a:r>
              <a:rPr lang="en-HK" dirty="0">
                <a:sym typeface="Wingdings" panose="05000000000000000000" pitchFamily="2" charset="2"/>
              </a:rPr>
              <a:t>twitch fibre white flesh </a:t>
            </a:r>
            <a:endParaRPr lang="en-HK" dirty="0" smtClean="0">
              <a:sym typeface="Wingdings" panose="05000000000000000000" pitchFamily="2" charset="2"/>
            </a:endParaRP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With </a:t>
            </a:r>
            <a:r>
              <a:rPr lang="en-HK" dirty="0">
                <a:sym typeface="Wingdings" panose="05000000000000000000" pitchFamily="2" charset="2"/>
              </a:rPr>
              <a:t>both slow twitch and fast twitch fibre  dark, red and white flesh </a:t>
            </a:r>
            <a:r>
              <a:rPr lang="en-HK" dirty="0"/>
              <a:t>  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3074" name="Picture 2" descr="G:\EDB notes\DSC00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99" y="4663697"/>
            <a:ext cx="3640180" cy="20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71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Fish with orange flesh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Carotenoid pigment and astaxanthin </a:t>
            </a:r>
            <a:r>
              <a:rPr lang="en-HK" dirty="0">
                <a:sym typeface="Wingdings" panose="05000000000000000000" pitchFamily="2" charset="2"/>
              </a:rPr>
              <a:t> orange pink </a:t>
            </a:r>
            <a:r>
              <a:rPr lang="en-HK" dirty="0" smtClean="0">
                <a:sym typeface="Wingdings" panose="05000000000000000000" pitchFamily="2" charset="2"/>
              </a:rPr>
              <a:t>in colour e.g. salmon</a:t>
            </a:r>
            <a:endParaRPr lang="en-HK" dirty="0"/>
          </a:p>
        </p:txBody>
      </p:sp>
      <p:pic>
        <p:nvPicPr>
          <p:cNvPr id="5122" name="Picture 2" descr="G:\EDB notes\IMG_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4" y="2934131"/>
            <a:ext cx="4515556" cy="30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82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Topics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dirty="0" smtClean="0"/>
              <a:t>Meat</a:t>
            </a:r>
            <a:r>
              <a:rPr lang="en-HK" sz="3200" dirty="0"/>
              <a:t>, </a:t>
            </a:r>
            <a:r>
              <a:rPr lang="en-HK" sz="3200" dirty="0" smtClean="0"/>
              <a:t>poultry and fish</a:t>
            </a:r>
            <a:endParaRPr lang="en-HK" sz="3200" dirty="0"/>
          </a:p>
          <a:p>
            <a:r>
              <a:rPr lang="en-HK" sz="3200" dirty="0" smtClean="0"/>
              <a:t>Eggs and dairy products</a:t>
            </a:r>
          </a:p>
          <a:p>
            <a:r>
              <a:rPr lang="en-HK" sz="3200" dirty="0" smtClean="0"/>
              <a:t>Cereals, cereal products and sugar </a:t>
            </a:r>
          </a:p>
          <a:p>
            <a:r>
              <a:rPr lang="en-HK" sz="3200" dirty="0" smtClean="0"/>
              <a:t>Fats and oils </a:t>
            </a:r>
          </a:p>
          <a:p>
            <a:r>
              <a:rPr lang="en-HK" sz="3200" dirty="0" smtClean="0"/>
              <a:t>Fruits and vegetables </a:t>
            </a:r>
            <a:endParaRPr lang="en-HK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351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: </a:t>
            </a:r>
            <a:r>
              <a:rPr lang="en-US" dirty="0" err="1" smtClean="0"/>
              <a:t>colour</a:t>
            </a:r>
            <a:r>
              <a:rPr lang="en-US" dirty="0" smtClean="0"/>
              <a:t> changes during heating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Flesh of fish turns opaque during heating </a:t>
            </a:r>
          </a:p>
          <a:p>
            <a:r>
              <a:rPr lang="en-HK" dirty="0" smtClean="0"/>
              <a:t>Heat causes the denaturation of proteins </a:t>
            </a:r>
          </a:p>
          <a:p>
            <a:r>
              <a:rPr lang="en-HK" dirty="0" smtClean="0"/>
              <a:t>Proteins unfold </a:t>
            </a:r>
            <a:r>
              <a:rPr lang="en-HK" dirty="0"/>
              <a:t>and </a:t>
            </a:r>
            <a:r>
              <a:rPr lang="en-HK" dirty="0" smtClean="0"/>
              <a:t>clump </a:t>
            </a:r>
            <a:r>
              <a:rPr lang="en-HK" dirty="0"/>
              <a:t>together with </a:t>
            </a:r>
            <a:r>
              <a:rPr lang="en-HK" dirty="0" smtClean="0"/>
              <a:t>one another </a:t>
            </a:r>
            <a:r>
              <a:rPr lang="en-HK" dirty="0"/>
              <a:t>so that water can attach </a:t>
            </a:r>
            <a:r>
              <a:rPr lang="en-HK" dirty="0" smtClean="0"/>
              <a:t>to them resulting  in a whitish </a:t>
            </a:r>
            <a:r>
              <a:rPr lang="en-HK" dirty="0"/>
              <a:t>hue</a:t>
            </a:r>
          </a:p>
        </p:txBody>
      </p:sp>
      <p:pic>
        <p:nvPicPr>
          <p:cNvPr id="4098" name="Picture 2" descr="G:\EDB notes\DSC004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r="16398"/>
          <a:stretch/>
        </p:blipFill>
        <p:spPr bwMode="auto">
          <a:xfrm>
            <a:off x="1576551" y="4342470"/>
            <a:ext cx="2154621" cy="17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EDB notes\DSC004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6552"/>
          <a:stretch/>
        </p:blipFill>
        <p:spPr bwMode="auto">
          <a:xfrm>
            <a:off x="5171089" y="4342470"/>
            <a:ext cx="2396359" cy="17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30869" y="5205825"/>
            <a:ext cx="9774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43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Eggs and dairy products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830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Egg : texture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942838" cy="4526408"/>
          </a:xfrm>
        </p:spPr>
        <p:txBody>
          <a:bodyPr>
            <a:normAutofit fontScale="85000" lnSpcReduction="20000"/>
          </a:bodyPr>
          <a:lstStyle/>
          <a:p>
            <a:r>
              <a:rPr lang="en-HK" dirty="0"/>
              <a:t>Heat </a:t>
            </a:r>
            <a:r>
              <a:rPr lang="en-HK" dirty="0" smtClean="0"/>
              <a:t>causes</a:t>
            </a:r>
            <a:r>
              <a:rPr lang="en-HK" dirty="0">
                <a:sym typeface="Wingdings" panose="05000000000000000000" pitchFamily="2" charset="2"/>
              </a:rPr>
              <a:t></a:t>
            </a:r>
            <a:r>
              <a:rPr lang="en-HK" dirty="0" smtClean="0"/>
              <a:t> </a:t>
            </a:r>
            <a:r>
              <a:rPr lang="en-HK" dirty="0"/>
              <a:t>egg whites and yolks </a:t>
            </a:r>
            <a:r>
              <a:rPr lang="en-HK" dirty="0" smtClean="0"/>
              <a:t>become hard and firm</a:t>
            </a:r>
            <a:endParaRPr lang="en-HK" dirty="0"/>
          </a:p>
          <a:p>
            <a:endParaRPr lang="en-HK" dirty="0"/>
          </a:p>
          <a:p>
            <a:r>
              <a:rPr lang="en-HK" dirty="0"/>
              <a:t>Egg white </a:t>
            </a:r>
            <a:r>
              <a:rPr lang="en-HK" dirty="0" smtClean="0">
                <a:sym typeface="Wingdings" panose="05000000000000000000" pitchFamily="2" charset="2"/>
              </a:rPr>
              <a:t>: starts coagulation at ~ 60</a:t>
            </a:r>
            <a:r>
              <a:rPr lang="en-HK" baseline="30000" dirty="0" smtClean="0">
                <a:sym typeface="Wingdings" panose="05000000000000000000" pitchFamily="2" charset="2"/>
              </a:rPr>
              <a:t>o</a:t>
            </a:r>
            <a:r>
              <a:rPr lang="en-HK" dirty="0" smtClean="0">
                <a:sym typeface="Wingdings" panose="05000000000000000000" pitchFamily="2" charset="2"/>
              </a:rPr>
              <a:t>C and is  </a:t>
            </a:r>
            <a:r>
              <a:rPr lang="en-HK" dirty="0">
                <a:sym typeface="Wingdings" panose="05000000000000000000" pitchFamily="2" charset="2"/>
              </a:rPr>
              <a:t>completely coagulated at 65-70</a:t>
            </a:r>
            <a:r>
              <a:rPr lang="en-HK" baseline="30000" dirty="0">
                <a:sym typeface="Wingdings" panose="05000000000000000000" pitchFamily="2" charset="2"/>
              </a:rPr>
              <a:t>o</a:t>
            </a:r>
            <a:r>
              <a:rPr lang="en-HK" dirty="0">
                <a:sym typeface="Wingdings" panose="05000000000000000000" pitchFamily="2" charset="2"/>
              </a:rPr>
              <a:t>C </a:t>
            </a:r>
          </a:p>
          <a:p>
            <a:endParaRPr lang="en-HK" dirty="0" smtClean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Egg </a:t>
            </a:r>
            <a:r>
              <a:rPr lang="en-HK" dirty="0">
                <a:sym typeface="Wingdings" panose="05000000000000000000" pitchFamily="2" charset="2"/>
              </a:rPr>
              <a:t>yolk </a:t>
            </a:r>
            <a:r>
              <a:rPr lang="en-HK" dirty="0" smtClean="0">
                <a:sym typeface="Wingdings" panose="05000000000000000000" pitchFamily="2" charset="2"/>
              </a:rPr>
              <a:t>: coagulates within 62</a:t>
            </a:r>
            <a:r>
              <a:rPr lang="en-HK" baseline="30000" dirty="0" smtClean="0">
                <a:sym typeface="Wingdings" panose="05000000000000000000" pitchFamily="2" charset="2"/>
              </a:rPr>
              <a:t>o</a:t>
            </a:r>
            <a:r>
              <a:rPr lang="en-HK" dirty="0" smtClean="0">
                <a:sym typeface="Wingdings" panose="05000000000000000000" pitchFamily="2" charset="2"/>
              </a:rPr>
              <a:t>C </a:t>
            </a:r>
            <a:r>
              <a:rPr lang="en-HK" dirty="0">
                <a:sym typeface="Wingdings" panose="05000000000000000000" pitchFamily="2" charset="2"/>
              </a:rPr>
              <a:t>– </a:t>
            </a:r>
            <a:r>
              <a:rPr lang="en-HK" dirty="0" smtClean="0">
                <a:sym typeface="Wingdings" panose="05000000000000000000" pitchFamily="2" charset="2"/>
              </a:rPr>
              <a:t>70</a:t>
            </a:r>
            <a:r>
              <a:rPr lang="en-HK" baseline="30000" dirty="0" smtClean="0">
                <a:sym typeface="Wingdings" panose="05000000000000000000" pitchFamily="2" charset="2"/>
              </a:rPr>
              <a:t>o</a:t>
            </a:r>
            <a:r>
              <a:rPr lang="en-HK" dirty="0" smtClean="0">
                <a:sym typeface="Wingdings" panose="05000000000000000000" pitchFamily="2" charset="2"/>
              </a:rPr>
              <a:t>C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Egg </a:t>
            </a:r>
            <a:r>
              <a:rPr lang="en-HK" dirty="0">
                <a:sym typeface="Wingdings" panose="05000000000000000000" pitchFamily="2" charset="2"/>
              </a:rPr>
              <a:t>can be cooked at 61</a:t>
            </a:r>
            <a:r>
              <a:rPr lang="en-HK" baseline="30000" dirty="0">
                <a:sym typeface="Wingdings" panose="05000000000000000000" pitchFamily="2" charset="2"/>
              </a:rPr>
              <a:t>o</a:t>
            </a:r>
            <a:r>
              <a:rPr lang="en-HK" dirty="0">
                <a:sym typeface="Wingdings" panose="05000000000000000000" pitchFamily="2" charset="2"/>
              </a:rPr>
              <a:t>C for an hour and </a:t>
            </a:r>
            <a:r>
              <a:rPr lang="en-HK" dirty="0" smtClean="0">
                <a:sym typeface="Wingdings" panose="05000000000000000000" pitchFamily="2" charset="2"/>
              </a:rPr>
              <a:t>still has a </a:t>
            </a:r>
            <a:r>
              <a:rPr lang="en-HK" dirty="0">
                <a:sym typeface="Wingdings" panose="05000000000000000000" pitchFamily="2" charset="2"/>
              </a:rPr>
              <a:t>soft yolk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Beaten egg </a:t>
            </a:r>
            <a:r>
              <a:rPr lang="en-HK" dirty="0" smtClean="0">
                <a:sym typeface="Wingdings" panose="05000000000000000000" pitchFamily="2" charset="2"/>
              </a:rPr>
              <a:t>coagulates </a:t>
            </a:r>
            <a:r>
              <a:rPr lang="en-HK" dirty="0">
                <a:sym typeface="Wingdings" panose="05000000000000000000" pitchFamily="2" charset="2"/>
              </a:rPr>
              <a:t>at slightly higher temperature </a:t>
            </a:r>
            <a:r>
              <a:rPr lang="en-HK" dirty="0" smtClean="0">
                <a:sym typeface="Wingdings" panose="05000000000000000000" pitchFamily="2" charset="2"/>
              </a:rPr>
              <a:t>(69</a:t>
            </a:r>
            <a:r>
              <a:rPr lang="en-HK" baseline="30000" dirty="0" smtClean="0">
                <a:sym typeface="Wingdings" panose="05000000000000000000" pitchFamily="2" charset="2"/>
              </a:rPr>
              <a:t>o</a:t>
            </a:r>
            <a:r>
              <a:rPr lang="en-HK" dirty="0" smtClean="0">
                <a:sym typeface="Wingdings" panose="05000000000000000000" pitchFamily="2" charset="2"/>
              </a:rPr>
              <a:t>C) </a:t>
            </a:r>
            <a:endParaRPr lang="en-HK" dirty="0"/>
          </a:p>
        </p:txBody>
      </p:sp>
      <p:sp>
        <p:nvSpPr>
          <p:cNvPr id="5" name="TextBox 4"/>
          <p:cNvSpPr txBox="1"/>
          <p:nvPr/>
        </p:nvSpPr>
        <p:spPr>
          <a:xfrm>
            <a:off x="6482994" y="4705833"/>
            <a:ext cx="256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Egg white coagulates first</a:t>
            </a:r>
            <a:endParaRPr lang="en-GB" dirty="0"/>
          </a:p>
        </p:txBody>
      </p:sp>
      <p:pic>
        <p:nvPicPr>
          <p:cNvPr id="1026" name="Picture 2" descr="G:\EDB notes\DSC004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r="23104" b="12613"/>
          <a:stretch/>
        </p:blipFill>
        <p:spPr bwMode="auto">
          <a:xfrm>
            <a:off x="6663346" y="2504499"/>
            <a:ext cx="2208588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72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 of eggs across tim</a:t>
            </a:r>
            <a:r>
              <a:rPr lang="en-US" dirty="0"/>
              <a:t>e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6146" name="Picture 2" descr="G:\EDB notes\DSC00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36" b="28329"/>
          <a:stretch/>
        </p:blipFill>
        <p:spPr bwMode="auto">
          <a:xfrm>
            <a:off x="357351" y="3582959"/>
            <a:ext cx="8613212" cy="1733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050242" y="2499057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 100</a:t>
            </a:r>
            <a:r>
              <a:rPr lang="en-GB" baseline="30000" dirty="0"/>
              <a:t>o</a:t>
            </a:r>
            <a:r>
              <a:rPr lang="en-GB" dirty="0"/>
              <a:t>C </a:t>
            </a:r>
            <a:r>
              <a:rPr lang="en-GB" dirty="0" smtClean="0"/>
              <a:t>water for 2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29825" y="2499057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 100</a:t>
            </a:r>
            <a:r>
              <a:rPr lang="en-GB" baseline="30000" dirty="0"/>
              <a:t>o</a:t>
            </a:r>
            <a:r>
              <a:rPr lang="en-GB" dirty="0"/>
              <a:t>C water for </a:t>
            </a:r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75657" y="2482122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 100</a:t>
            </a:r>
            <a:r>
              <a:rPr lang="en-GB" baseline="30000" dirty="0"/>
              <a:t>o</a:t>
            </a:r>
            <a:r>
              <a:rPr lang="en-GB" dirty="0"/>
              <a:t>C water for </a:t>
            </a:r>
            <a:r>
              <a:rPr lang="en-GB" dirty="0" smtClean="0"/>
              <a:t>6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21478" y="2479849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 100</a:t>
            </a:r>
            <a:r>
              <a:rPr lang="en-GB" baseline="30000" dirty="0"/>
              <a:t>o</a:t>
            </a:r>
            <a:r>
              <a:rPr lang="en-GB" dirty="0"/>
              <a:t>C water for </a:t>
            </a:r>
            <a:r>
              <a:rPr lang="en-GB" dirty="0" smtClean="0"/>
              <a:t>7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723246" y="2457441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~ 100</a:t>
            </a:r>
            <a:r>
              <a:rPr lang="en-GB" baseline="30000" dirty="0"/>
              <a:t>o</a:t>
            </a:r>
            <a:r>
              <a:rPr lang="en-GB" dirty="0"/>
              <a:t>C water for </a:t>
            </a:r>
            <a:r>
              <a:rPr lang="en-GB" dirty="0" smtClean="0"/>
              <a:t>15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57351" y="1945059"/>
            <a:ext cx="130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 of water from 25</a:t>
            </a:r>
            <a:r>
              <a:rPr lang="en-GB" baseline="30000" dirty="0" smtClean="0"/>
              <a:t>o</a:t>
            </a:r>
            <a:r>
              <a:rPr lang="en-GB" dirty="0" smtClean="0"/>
              <a:t>C reaching ~80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5111" y="1945059"/>
            <a:ext cx="1409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 of water </a:t>
            </a:r>
            <a:r>
              <a:rPr lang="en-GB" dirty="0"/>
              <a:t>from 25</a:t>
            </a:r>
            <a:r>
              <a:rPr lang="en-GB" baseline="30000" dirty="0"/>
              <a:t>o</a:t>
            </a:r>
            <a:r>
              <a:rPr lang="en-GB" dirty="0"/>
              <a:t>C reaching </a:t>
            </a:r>
            <a:r>
              <a:rPr lang="en-GB" dirty="0" smtClean="0"/>
              <a:t>~90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141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Egg : </a:t>
            </a:r>
            <a:r>
              <a:rPr lang="en-HK" dirty="0" smtClean="0"/>
              <a:t>texture </a:t>
            </a:r>
            <a:r>
              <a:rPr lang="en-HK" dirty="0"/>
              <a:t>changes during heating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089398" cy="4514216"/>
          </a:xfrm>
        </p:spPr>
        <p:txBody>
          <a:bodyPr>
            <a:normAutofit fontScale="92500"/>
          </a:bodyPr>
          <a:lstStyle/>
          <a:p>
            <a:r>
              <a:rPr lang="en-HK" dirty="0"/>
              <a:t>Heating eggs </a:t>
            </a:r>
            <a:r>
              <a:rPr lang="en-HK" dirty="0" smtClean="0"/>
              <a:t>at </a:t>
            </a:r>
            <a:r>
              <a:rPr lang="en-HK" dirty="0"/>
              <a:t>high </a:t>
            </a:r>
            <a:r>
              <a:rPr lang="en-HK" dirty="0" smtClean="0"/>
              <a:t>temperature for a long period </a:t>
            </a:r>
            <a:r>
              <a:rPr lang="en-HK" dirty="0"/>
              <a:t>can </a:t>
            </a:r>
            <a:r>
              <a:rPr lang="en-HK" dirty="0" smtClean="0"/>
              <a:t>diminish their </a:t>
            </a:r>
            <a:r>
              <a:rPr lang="en-HK" dirty="0"/>
              <a:t>texture, flavour and </a:t>
            </a:r>
            <a:r>
              <a:rPr lang="en-HK" dirty="0" smtClean="0"/>
              <a:t>colour </a:t>
            </a:r>
            <a:endParaRPr lang="en-HK" dirty="0"/>
          </a:p>
          <a:p>
            <a:endParaRPr lang="en-HK" dirty="0"/>
          </a:p>
          <a:p>
            <a:r>
              <a:rPr lang="en-HK" dirty="0" smtClean="0"/>
              <a:t>Overcooked egg becomes tough, rubbery </a:t>
            </a:r>
            <a:r>
              <a:rPr lang="en-HK" dirty="0"/>
              <a:t>and shrink </a:t>
            </a:r>
            <a:r>
              <a:rPr lang="en-HK" dirty="0" smtClean="0"/>
              <a:t>because of  </a:t>
            </a:r>
            <a:r>
              <a:rPr lang="en-HK" dirty="0"/>
              <a:t>dehydration</a:t>
            </a:r>
          </a:p>
          <a:p>
            <a:endParaRPr lang="en-HK" dirty="0"/>
          </a:p>
          <a:p>
            <a:r>
              <a:rPr lang="en-US" altLang="zh-TW" dirty="0" smtClean="0"/>
              <a:t>The k</a:t>
            </a:r>
            <a:r>
              <a:rPr lang="en-HK" altLang="zh-TW" dirty="0" err="1" smtClean="0"/>
              <a:t>ey</a:t>
            </a:r>
            <a:r>
              <a:rPr lang="en-HK" altLang="zh-TW" dirty="0" smtClean="0"/>
              <a:t> factors in cooking </a:t>
            </a:r>
            <a:r>
              <a:rPr lang="en-HK" altLang="zh-TW" dirty="0"/>
              <a:t>eggs </a:t>
            </a:r>
            <a:r>
              <a:rPr lang="en-HK" altLang="zh-TW" dirty="0" smtClean="0"/>
              <a:t>are temperature or cooking </a:t>
            </a:r>
            <a:r>
              <a:rPr lang="en-HK" altLang="zh-TW" dirty="0"/>
              <a:t>time </a:t>
            </a:r>
            <a:r>
              <a:rPr lang="en-HK" altLang="zh-TW" dirty="0" smtClean="0"/>
              <a:t> </a:t>
            </a:r>
            <a:endParaRPr lang="en-H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46" r="73413" b="50000"/>
          <a:stretch/>
        </p:blipFill>
        <p:spPr>
          <a:xfrm>
            <a:off x="6107392" y="2953870"/>
            <a:ext cx="2192572" cy="184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937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Egg : colour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747766" cy="4526408"/>
          </a:xfrm>
        </p:spPr>
        <p:txBody>
          <a:bodyPr>
            <a:normAutofit fontScale="92500" lnSpcReduction="20000"/>
          </a:bodyPr>
          <a:lstStyle/>
          <a:p>
            <a:r>
              <a:rPr lang="en-HK" dirty="0" smtClean="0"/>
              <a:t>Eggs become </a:t>
            </a:r>
            <a:r>
              <a:rPr lang="en-HK" dirty="0"/>
              <a:t>opaque due to coagulation of protein </a:t>
            </a:r>
          </a:p>
          <a:p>
            <a:r>
              <a:rPr lang="en-HK" dirty="0"/>
              <a:t>Sometimes, </a:t>
            </a:r>
            <a:r>
              <a:rPr lang="en-HK" dirty="0" smtClean="0"/>
              <a:t>slight browning in eggs </a:t>
            </a:r>
            <a:r>
              <a:rPr lang="en-HK" dirty="0"/>
              <a:t>because of </a:t>
            </a:r>
            <a:r>
              <a:rPr lang="en-HK" dirty="0" smtClean="0"/>
              <a:t>Maillard </a:t>
            </a:r>
            <a:r>
              <a:rPr lang="en-HK" dirty="0"/>
              <a:t>reaction </a:t>
            </a:r>
          </a:p>
          <a:p>
            <a:r>
              <a:rPr lang="en-HK" dirty="0"/>
              <a:t>Undesirable </a:t>
            </a:r>
            <a:r>
              <a:rPr lang="en-HK" dirty="0" smtClean="0"/>
              <a:t>colour changes is found </a:t>
            </a:r>
            <a:r>
              <a:rPr lang="en-HK" dirty="0"/>
              <a:t>when eggs are </a:t>
            </a:r>
            <a:r>
              <a:rPr lang="en-HK" dirty="0" smtClean="0"/>
              <a:t>overcooked</a:t>
            </a:r>
            <a:endParaRPr lang="en-HK" dirty="0"/>
          </a:p>
          <a:p>
            <a:pPr lvl="1"/>
            <a:r>
              <a:rPr lang="en-HK" dirty="0" smtClean="0"/>
              <a:t>Sulphur </a:t>
            </a:r>
            <a:r>
              <a:rPr lang="en-HK" dirty="0"/>
              <a:t>in egg white may combine with iron in </a:t>
            </a:r>
            <a:r>
              <a:rPr lang="en-HK" dirty="0" smtClean="0"/>
              <a:t>yolk to </a:t>
            </a:r>
            <a:r>
              <a:rPr lang="en-HK" dirty="0"/>
              <a:t>form ferrous </a:t>
            </a:r>
            <a:r>
              <a:rPr lang="en-HK" dirty="0" smtClean="0"/>
              <a:t>sulphide, </a:t>
            </a:r>
            <a:r>
              <a:rPr lang="en-HK" dirty="0"/>
              <a:t>a green </a:t>
            </a:r>
            <a:r>
              <a:rPr lang="en-HK" dirty="0" smtClean="0"/>
              <a:t>coloured </a:t>
            </a:r>
            <a:r>
              <a:rPr lang="en-HK" dirty="0"/>
              <a:t>compound with </a:t>
            </a:r>
            <a:r>
              <a:rPr lang="en-HK" dirty="0" smtClean="0"/>
              <a:t>strong odour </a:t>
            </a:r>
            <a:r>
              <a:rPr lang="en-HK" dirty="0"/>
              <a:t>and </a:t>
            </a:r>
            <a:r>
              <a:rPr lang="en-HK" dirty="0" smtClean="0"/>
              <a:t>flavour of a “</a:t>
            </a:r>
            <a:r>
              <a:rPr lang="en-HK" dirty="0"/>
              <a:t>green yolk”</a:t>
            </a:r>
          </a:p>
          <a:p>
            <a:pPr lvl="1"/>
            <a:endParaRPr lang="en-HK" dirty="0"/>
          </a:p>
          <a:p>
            <a:pPr lvl="1"/>
            <a:r>
              <a:rPr lang="en-HK" dirty="0"/>
              <a:t>Cool hard </a:t>
            </a:r>
            <a:r>
              <a:rPr lang="en-HK" dirty="0" smtClean="0"/>
              <a:t>boiled </a:t>
            </a:r>
            <a:r>
              <a:rPr lang="en-HK" dirty="0"/>
              <a:t>eggs quickly in cold water </a:t>
            </a:r>
            <a:r>
              <a:rPr lang="en-HK" dirty="0" smtClean="0"/>
              <a:t>or cooked in stainless </a:t>
            </a:r>
            <a:r>
              <a:rPr lang="en-HK" dirty="0"/>
              <a:t>steel equipment with low cooking </a:t>
            </a:r>
            <a:r>
              <a:rPr lang="en-HK" dirty="0" smtClean="0"/>
              <a:t>temperature can prevent changes in colour </a:t>
            </a:r>
            <a:endParaRPr lang="en-HK" dirty="0"/>
          </a:p>
        </p:txBody>
      </p:sp>
      <p:sp>
        <p:nvSpPr>
          <p:cNvPr id="6" name="TextBox 5"/>
          <p:cNvSpPr txBox="1"/>
          <p:nvPr/>
        </p:nvSpPr>
        <p:spPr>
          <a:xfrm>
            <a:off x="7433778" y="1654645"/>
            <a:ext cx="117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Green ring</a:t>
            </a:r>
            <a:endParaRPr lang="en-GB" dirty="0"/>
          </a:p>
        </p:txBody>
      </p:sp>
      <p:pic>
        <p:nvPicPr>
          <p:cNvPr id="9" name="Picture 3" descr="G:\EDB notes\DSC00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7" t="19030" r="11192" b="29595"/>
          <a:stretch/>
        </p:blipFill>
        <p:spPr bwMode="auto">
          <a:xfrm>
            <a:off x="7663523" y="4666594"/>
            <a:ext cx="1213506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9733" y="5899688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u="sng" dirty="0" smtClean="0"/>
              <a:t>Normal egg yolk</a:t>
            </a:r>
            <a:endParaRPr lang="en-GB" sz="9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797229" y="5899688"/>
            <a:ext cx="885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u="sng" dirty="0" smtClean="0"/>
              <a:t>Green egg yolk</a:t>
            </a:r>
            <a:endParaRPr lang="en-GB" sz="900" u="sng" dirty="0"/>
          </a:p>
        </p:txBody>
      </p:sp>
      <p:pic>
        <p:nvPicPr>
          <p:cNvPr id="12" name="Picture 2" descr="G:\EDB notes\DSC00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40" t="44943" r="1086" b="28546"/>
          <a:stretch/>
        </p:blipFill>
        <p:spPr bwMode="auto">
          <a:xfrm>
            <a:off x="6901522" y="2795751"/>
            <a:ext cx="1126054" cy="128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V="1">
            <a:off x="7619999" y="1960917"/>
            <a:ext cx="87047" cy="117715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G:\EDB notes\DSC00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0961" r="61323" b="37664"/>
          <a:stretch/>
        </p:blipFill>
        <p:spPr bwMode="auto">
          <a:xfrm>
            <a:off x="6376026" y="4666594"/>
            <a:ext cx="1088523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49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Milk : texture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418582" cy="4416680"/>
          </a:xfrm>
        </p:spPr>
        <p:txBody>
          <a:bodyPr>
            <a:normAutofit fontScale="85000" lnSpcReduction="20000"/>
          </a:bodyPr>
          <a:lstStyle/>
          <a:p>
            <a:r>
              <a:rPr lang="en-HK" dirty="0" smtClean="0"/>
              <a:t>Heat causes proteins in milk to p</a:t>
            </a:r>
            <a:r>
              <a:rPr lang="en-HK" dirty="0" smtClean="0">
                <a:sym typeface="Wingdings" panose="05000000000000000000" pitchFamily="2" charset="2"/>
              </a:rPr>
              <a:t>recipitate </a:t>
            </a:r>
            <a:endParaRPr lang="en-HK" dirty="0">
              <a:sym typeface="Wingdings" panose="05000000000000000000" pitchFamily="2" charset="2"/>
            </a:endParaRPr>
          </a:p>
          <a:p>
            <a:pPr lvl="1"/>
            <a:r>
              <a:rPr lang="en-HK" dirty="0" smtClean="0"/>
              <a:t>When heating </a:t>
            </a:r>
            <a:r>
              <a:rPr lang="en-HK" dirty="0"/>
              <a:t>milk to </a:t>
            </a:r>
            <a:r>
              <a:rPr lang="en-HK" dirty="0" smtClean="0"/>
              <a:t>almost </a:t>
            </a:r>
            <a:r>
              <a:rPr lang="en-HK" dirty="0"/>
              <a:t>the boiling point, </a:t>
            </a:r>
            <a:r>
              <a:rPr lang="en-HK" dirty="0" smtClean="0"/>
              <a:t>whey </a:t>
            </a:r>
            <a:r>
              <a:rPr lang="en-HK" dirty="0"/>
              <a:t>protein </a:t>
            </a:r>
            <a:r>
              <a:rPr lang="en-HK" dirty="0" smtClean="0"/>
              <a:t>become </a:t>
            </a:r>
            <a:r>
              <a:rPr lang="en-HK" dirty="0"/>
              <a:t>insoluble mesh with </a:t>
            </a:r>
            <a:r>
              <a:rPr lang="en-HK" dirty="0" smtClean="0"/>
              <a:t>calcium </a:t>
            </a:r>
            <a:r>
              <a:rPr lang="en-HK" dirty="0"/>
              <a:t>phosphate and </a:t>
            </a:r>
            <a:r>
              <a:rPr lang="en-HK" dirty="0" smtClean="0"/>
              <a:t>precipitate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A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film </a:t>
            </a:r>
            <a:r>
              <a:rPr lang="en-HK" dirty="0" smtClean="0">
                <a:sym typeface="Wingdings" panose="05000000000000000000" pitchFamily="2" charset="2"/>
              </a:rPr>
              <a:t>will be formed on </a:t>
            </a:r>
            <a:r>
              <a:rPr lang="en-HK" dirty="0">
                <a:sym typeface="Wingdings" panose="05000000000000000000" pitchFamily="2" charset="2"/>
              </a:rPr>
              <a:t>the bottom and sides of pan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A skin will </a:t>
            </a:r>
            <a:r>
              <a:rPr lang="en-HK" dirty="0" smtClean="0">
                <a:sym typeface="Wingdings" panose="05000000000000000000" pitchFamily="2" charset="2"/>
              </a:rPr>
              <a:t>also be formed </a:t>
            </a:r>
            <a:r>
              <a:rPr lang="en-HK" dirty="0">
                <a:sym typeface="Wingdings" panose="05000000000000000000" pitchFamily="2" charset="2"/>
              </a:rPr>
              <a:t>on the surface of heated </a:t>
            </a:r>
            <a:r>
              <a:rPr lang="en-HK" dirty="0" smtClean="0">
                <a:sym typeface="Wingdings" panose="05000000000000000000" pitchFamily="2" charset="2"/>
              </a:rPr>
              <a:t>milk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The skin is formed by the evaporation </a:t>
            </a:r>
            <a:r>
              <a:rPr lang="en-HK" dirty="0">
                <a:sym typeface="Wingdings" panose="05000000000000000000" pitchFamily="2" charset="2"/>
              </a:rPr>
              <a:t>of water which is accompanied by an </a:t>
            </a:r>
            <a:r>
              <a:rPr lang="en-HK" dirty="0" smtClean="0">
                <a:sym typeface="Wingdings" panose="05000000000000000000" pitchFamily="2" charset="2"/>
              </a:rPr>
              <a:t>increased </a:t>
            </a:r>
            <a:r>
              <a:rPr lang="en-HK" dirty="0">
                <a:sym typeface="Wingdings" panose="05000000000000000000" pitchFamily="2" charset="2"/>
              </a:rPr>
              <a:t>concentration of casein, fat and mineral </a:t>
            </a:r>
            <a:r>
              <a:rPr lang="en-HK" dirty="0" smtClean="0">
                <a:sym typeface="Wingdings" panose="05000000000000000000" pitchFamily="2" charset="2"/>
              </a:rPr>
              <a:t>salt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Constant </a:t>
            </a:r>
            <a:r>
              <a:rPr lang="en-HK" dirty="0">
                <a:sym typeface="Wingdings" panose="05000000000000000000" pitchFamily="2" charset="2"/>
              </a:rPr>
              <a:t>stirring can help </a:t>
            </a:r>
            <a:r>
              <a:rPr lang="en-HK" dirty="0" smtClean="0">
                <a:sym typeface="Wingdings" panose="05000000000000000000" pitchFamily="2" charset="2"/>
              </a:rPr>
              <a:t>to prevent the forming of film </a:t>
            </a:r>
            <a:endParaRPr lang="en-HK" dirty="0"/>
          </a:p>
        </p:txBody>
      </p:sp>
      <p:pic>
        <p:nvPicPr>
          <p:cNvPr id="7170" name="Picture 2" descr="G:\EDB notes\DSC006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20506" b="-2419"/>
          <a:stretch/>
        </p:blipFill>
        <p:spPr bwMode="auto">
          <a:xfrm>
            <a:off x="6287783" y="1240979"/>
            <a:ext cx="2024009" cy="16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EDB notes\DSC00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-883" r="18367" b="-4080"/>
          <a:stretch/>
        </p:blipFill>
        <p:spPr bwMode="auto">
          <a:xfrm>
            <a:off x="6287782" y="3028621"/>
            <a:ext cx="2024009" cy="16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EDB notes\DSC00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8214" b="18639"/>
          <a:stretch/>
        </p:blipFill>
        <p:spPr bwMode="auto">
          <a:xfrm>
            <a:off x="6287783" y="4951108"/>
            <a:ext cx="2024009" cy="15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1792" y="2093735"/>
            <a:ext cx="79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Heating </a:t>
            </a:r>
            <a:endParaRPr lang="en-GB" sz="1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11792" y="3380197"/>
            <a:ext cx="83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Film on bottom and sides of pan</a:t>
            </a:r>
            <a:endParaRPr lang="en-GB" sz="1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311791" y="5157787"/>
            <a:ext cx="83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Film on surface of milk </a:t>
            </a:r>
            <a:endParaRPr lang="en-GB" sz="14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44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Milk : flavour changes during heating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Slightly </a:t>
            </a:r>
            <a:r>
              <a:rPr lang="en-HK" dirty="0"/>
              <a:t>sweet flavour of milk comes from lactose, salts, </a:t>
            </a:r>
            <a:r>
              <a:rPr lang="en-HK" dirty="0" smtClean="0"/>
              <a:t>sulphur </a:t>
            </a:r>
            <a:r>
              <a:rPr lang="en-HK" dirty="0"/>
              <a:t>compound and short chain fatty acid </a:t>
            </a:r>
          </a:p>
          <a:p>
            <a:endParaRPr lang="en-HK" dirty="0"/>
          </a:p>
          <a:p>
            <a:r>
              <a:rPr lang="en-HK" dirty="0" smtClean="0"/>
              <a:t>“Cooked</a:t>
            </a:r>
            <a:r>
              <a:rPr lang="en-HK" dirty="0"/>
              <a:t>” flavour develops </a:t>
            </a:r>
            <a:r>
              <a:rPr lang="en-HK" dirty="0" smtClean="0"/>
              <a:t>during heating</a:t>
            </a:r>
          </a:p>
          <a:p>
            <a:pPr lvl="1"/>
            <a:r>
              <a:rPr lang="en-HK" dirty="0" smtClean="0"/>
              <a:t>Heating </a:t>
            </a:r>
            <a:r>
              <a:rPr lang="en-HK" dirty="0"/>
              <a:t>denatures whey proteins </a:t>
            </a:r>
            <a:r>
              <a:rPr lang="en-HK" dirty="0" smtClean="0"/>
              <a:t>and releases </a:t>
            </a:r>
            <a:r>
              <a:rPr lang="en-HK" dirty="0"/>
              <a:t>volatile </a:t>
            </a:r>
            <a:r>
              <a:rPr lang="en-HK" dirty="0" smtClean="0"/>
              <a:t>sulphur </a:t>
            </a:r>
            <a:r>
              <a:rPr lang="en-HK" dirty="0"/>
              <a:t>compounds contributing to the off flavour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28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Cheese : </a:t>
            </a:r>
            <a:r>
              <a:rPr lang="en-US" dirty="0" smtClean="0"/>
              <a:t>Meltability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726994" cy="4642909"/>
          </a:xfrm>
        </p:spPr>
        <p:txBody>
          <a:bodyPr>
            <a:normAutofit/>
          </a:bodyPr>
          <a:lstStyle/>
          <a:p>
            <a:r>
              <a:rPr lang="en-HK" dirty="0"/>
              <a:t>Cheese is often used as an ingredient to add flavour, </a:t>
            </a:r>
            <a:r>
              <a:rPr lang="en-HK" dirty="0" smtClean="0"/>
              <a:t>colour </a:t>
            </a:r>
            <a:r>
              <a:rPr lang="en-HK" dirty="0"/>
              <a:t>and texture to a dish </a:t>
            </a:r>
          </a:p>
          <a:p>
            <a:endParaRPr lang="en-HK" dirty="0"/>
          </a:p>
          <a:p>
            <a:r>
              <a:rPr lang="en-US" altLang="zh-TW" dirty="0"/>
              <a:t>Heating can melt the </a:t>
            </a:r>
            <a:r>
              <a:rPr lang="en-US" altLang="zh-TW" dirty="0" smtClean="0"/>
              <a:t>cheese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Meltability </a:t>
            </a:r>
            <a:r>
              <a:rPr lang="en-US" altLang="zh-TW" dirty="0"/>
              <a:t>depends on the fat and moisture content of </a:t>
            </a:r>
            <a:r>
              <a:rPr lang="en-US" altLang="zh-TW" dirty="0" smtClean="0"/>
              <a:t>cheese</a:t>
            </a:r>
          </a:p>
          <a:p>
            <a:pPr lvl="1"/>
            <a:r>
              <a:rPr lang="en-US" altLang="zh-TW" dirty="0" smtClean="0"/>
              <a:t>The higher </a:t>
            </a:r>
            <a:r>
              <a:rPr lang="en-US" altLang="zh-TW" dirty="0"/>
              <a:t>fat and moisture content, the greater its meltability </a:t>
            </a:r>
            <a:r>
              <a:rPr lang="en-US" altLang="zh-TW" dirty="0" smtClean="0"/>
              <a:t>is</a:t>
            </a:r>
            <a:endParaRPr lang="en-US" altLang="zh-TW" dirty="0"/>
          </a:p>
          <a:p>
            <a:endParaRPr lang="en-US" dirty="0"/>
          </a:p>
          <a:p>
            <a:endParaRPr lang="en-HK" dirty="0"/>
          </a:p>
        </p:txBody>
      </p:sp>
      <p:pic>
        <p:nvPicPr>
          <p:cNvPr id="6146" name="Picture 2" descr="G:\EDB notes\IMG_0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0872" r="15663" b="7874"/>
          <a:stretch/>
        </p:blipFill>
        <p:spPr bwMode="auto">
          <a:xfrm>
            <a:off x="6519335" y="191911"/>
            <a:ext cx="2088446" cy="18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EDB notes\IMG_03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14010" r="23471" b="16905"/>
          <a:stretch/>
        </p:blipFill>
        <p:spPr bwMode="auto">
          <a:xfrm>
            <a:off x="6519335" y="2291643"/>
            <a:ext cx="2048936" cy="17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591782" y="4205111"/>
            <a:ext cx="0" cy="711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G:\EDB notes\IMG_0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1"/>
          <a:stretch/>
        </p:blipFill>
        <p:spPr bwMode="auto">
          <a:xfrm>
            <a:off x="6446232" y="4931761"/>
            <a:ext cx="2195141" cy="14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40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Cheese : texture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73974" cy="4526407"/>
          </a:xfrm>
        </p:spPr>
        <p:txBody>
          <a:bodyPr>
            <a:normAutofit fontScale="70000" lnSpcReduction="20000"/>
          </a:bodyPr>
          <a:lstStyle/>
          <a:p>
            <a:r>
              <a:rPr lang="en-HK" dirty="0"/>
              <a:t>High </a:t>
            </a:r>
            <a:r>
              <a:rPr lang="en-HK" dirty="0" smtClean="0"/>
              <a:t>temperature </a:t>
            </a:r>
            <a:r>
              <a:rPr lang="en-HK" dirty="0"/>
              <a:t>or prolonged cooking </a:t>
            </a:r>
            <a:r>
              <a:rPr lang="en-HK" dirty="0" smtClean="0"/>
              <a:t>: </a:t>
            </a:r>
          </a:p>
          <a:p>
            <a:pPr lvl="1"/>
            <a:r>
              <a:rPr lang="en-HK" dirty="0" smtClean="0"/>
              <a:t>Toughens </a:t>
            </a:r>
            <a:r>
              <a:rPr lang="en-HK" dirty="0"/>
              <a:t>cheese protein </a:t>
            </a:r>
            <a:endParaRPr lang="en-HK" dirty="0" smtClean="0"/>
          </a:p>
          <a:p>
            <a:pPr lvl="1"/>
            <a:r>
              <a:rPr lang="en-HK" dirty="0" smtClean="0"/>
              <a:t>Causes </a:t>
            </a:r>
            <a:r>
              <a:rPr lang="en-HK" dirty="0"/>
              <a:t>fat separating out create an oily stringy and inferior product</a:t>
            </a:r>
          </a:p>
          <a:p>
            <a:endParaRPr lang="en-HK" dirty="0" smtClean="0"/>
          </a:p>
          <a:p>
            <a:r>
              <a:rPr lang="en-HK" dirty="0" smtClean="0"/>
              <a:t>Normally cheese is added </a:t>
            </a:r>
            <a:r>
              <a:rPr lang="en-HK" dirty="0"/>
              <a:t>during the last stages of preparation to prevent separating </a:t>
            </a:r>
          </a:p>
          <a:p>
            <a:endParaRPr lang="en-HK" dirty="0" smtClean="0"/>
          </a:p>
          <a:p>
            <a:r>
              <a:rPr lang="en-US" dirty="0" smtClean="0"/>
              <a:t>Low </a:t>
            </a:r>
            <a:r>
              <a:rPr lang="en-US" dirty="0"/>
              <a:t>fat cheese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Separates </a:t>
            </a:r>
            <a:r>
              <a:rPr lang="en-US" dirty="0"/>
              <a:t>more easily when exposed to high heat </a:t>
            </a:r>
          </a:p>
          <a:p>
            <a:pPr lvl="1"/>
            <a:r>
              <a:rPr lang="en-US" dirty="0" smtClean="0"/>
              <a:t>Higher protein content </a:t>
            </a:r>
            <a:r>
              <a:rPr lang="en-US" dirty="0"/>
              <a:t>makes </a:t>
            </a:r>
            <a:r>
              <a:rPr lang="en-US" dirty="0" smtClean="0"/>
              <a:t>it toughen easily </a:t>
            </a:r>
            <a:r>
              <a:rPr lang="en-US" dirty="0"/>
              <a:t>when heating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good for cooking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Processed </a:t>
            </a:r>
            <a:r>
              <a:rPr lang="en-US" dirty="0"/>
              <a:t>cheeses which contain added water emulsifier can be heated without fat separating and </a:t>
            </a:r>
            <a:r>
              <a:rPr lang="en-US" dirty="0" smtClean="0"/>
              <a:t>melted more easily than </a:t>
            </a:r>
            <a:r>
              <a:rPr lang="en-US" dirty="0"/>
              <a:t>unprocessed cheese</a:t>
            </a:r>
          </a:p>
          <a:p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65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Meat</a:t>
            </a:r>
            <a:r>
              <a:rPr lang="en-US" altLang="zh-TW" dirty="0"/>
              <a:t>, Poultry and Fish 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9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Cheese : browning during heating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942326" cy="4367911"/>
          </a:xfrm>
        </p:spPr>
        <p:txBody>
          <a:bodyPr>
            <a:normAutofit/>
          </a:bodyPr>
          <a:lstStyle/>
          <a:p>
            <a:r>
              <a:rPr lang="en-HK" dirty="0"/>
              <a:t>Heating will cause browning of cheese because of Maillard reaction </a:t>
            </a:r>
          </a:p>
          <a:p>
            <a:endParaRPr lang="en-HK" dirty="0"/>
          </a:p>
        </p:txBody>
      </p:sp>
      <p:pic>
        <p:nvPicPr>
          <p:cNvPr id="7170" name="Picture 2" descr="G:\EDB notes\IMG_0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9375"/>
          <a:stretch/>
        </p:blipFill>
        <p:spPr bwMode="auto">
          <a:xfrm>
            <a:off x="6536267" y="3721500"/>
            <a:ext cx="2325511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EDB notes\IMG_03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7198" b="10314"/>
          <a:stretch/>
        </p:blipFill>
        <p:spPr bwMode="auto">
          <a:xfrm>
            <a:off x="3401359" y="3721500"/>
            <a:ext cx="2354892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EDB notes\IMG_03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14010" r="23471" b="16905"/>
          <a:stretch/>
        </p:blipFill>
        <p:spPr bwMode="auto">
          <a:xfrm>
            <a:off x="220136" y="3721500"/>
            <a:ext cx="2271638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19022" y="4705550"/>
            <a:ext cx="71684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78829" y="4705550"/>
            <a:ext cx="71684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688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Cereals, cereal products and sugar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754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TW" dirty="0" smtClean="0"/>
              <a:t>Cereals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Nearly </a:t>
            </a:r>
            <a:r>
              <a:rPr lang="en-HK" dirty="0"/>
              <a:t>indigestible </a:t>
            </a:r>
            <a:r>
              <a:rPr lang="en-HK" dirty="0" smtClean="0"/>
              <a:t>in </a:t>
            </a:r>
            <a:r>
              <a:rPr lang="en-HK" dirty="0"/>
              <a:t>natural </a:t>
            </a:r>
            <a:r>
              <a:rPr lang="en-HK" dirty="0" smtClean="0"/>
              <a:t>form</a:t>
            </a:r>
            <a:endParaRPr lang="en-HK" dirty="0"/>
          </a:p>
          <a:p>
            <a:pPr lvl="1"/>
            <a:r>
              <a:rPr lang="en-HK" dirty="0"/>
              <a:t>Hard </a:t>
            </a:r>
            <a:r>
              <a:rPr lang="en-HK" dirty="0" smtClean="0"/>
              <a:t>hull </a:t>
            </a:r>
            <a:r>
              <a:rPr lang="en-HK" dirty="0"/>
              <a:t>covering </a:t>
            </a:r>
            <a:r>
              <a:rPr lang="en-HK" dirty="0" smtClean="0"/>
              <a:t>to prevent seeds from </a:t>
            </a:r>
            <a:r>
              <a:rPr lang="en-HK" dirty="0"/>
              <a:t>immediate consumption </a:t>
            </a:r>
          </a:p>
        </p:txBody>
      </p:sp>
      <p:pic>
        <p:nvPicPr>
          <p:cNvPr id="8194" name="Picture 2" descr="G:\EDB notes\DSC00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21812"/>
          <a:stretch/>
        </p:blipFill>
        <p:spPr bwMode="auto">
          <a:xfrm>
            <a:off x="1191801" y="3395004"/>
            <a:ext cx="2332235" cy="21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EDB notes\DSC00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r="21993"/>
          <a:stretch/>
        </p:blipFill>
        <p:spPr bwMode="auto">
          <a:xfrm rot="5400000">
            <a:off x="5226577" y="3320739"/>
            <a:ext cx="2140875" cy="23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9388" y="562023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Rice 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38641" y="5610228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Oatmeal 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67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: texture changes during heating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0822" cy="4351338"/>
          </a:xfrm>
        </p:spPr>
        <p:txBody>
          <a:bodyPr/>
          <a:lstStyle/>
          <a:p>
            <a:r>
              <a:rPr lang="en-HK" dirty="0"/>
              <a:t>Heating grains in water can </a:t>
            </a:r>
            <a:r>
              <a:rPr lang="en-HK" dirty="0" smtClean="0"/>
              <a:t>soften the </a:t>
            </a:r>
            <a:r>
              <a:rPr lang="en-HK" dirty="0"/>
              <a:t>outer covering and </a:t>
            </a:r>
            <a:r>
              <a:rPr lang="en-HK" dirty="0" smtClean="0"/>
              <a:t>make </a:t>
            </a:r>
            <a:r>
              <a:rPr lang="en-HK" dirty="0"/>
              <a:t>the starchy endosperm digestible </a:t>
            </a:r>
            <a:endParaRPr lang="en-HK" dirty="0" smtClean="0"/>
          </a:p>
          <a:p>
            <a:endParaRPr lang="en-HK" dirty="0"/>
          </a:p>
          <a:p>
            <a:r>
              <a:rPr lang="en-HK" dirty="0"/>
              <a:t>Cooking </a:t>
            </a:r>
            <a:r>
              <a:rPr lang="en-HK" dirty="0" smtClean="0"/>
              <a:t> can gelatinise </a:t>
            </a:r>
            <a:r>
              <a:rPr lang="en-HK" dirty="0"/>
              <a:t>the starch improving </a:t>
            </a:r>
            <a:r>
              <a:rPr lang="en-HK" dirty="0" smtClean="0"/>
              <a:t>the flavour </a:t>
            </a:r>
            <a:r>
              <a:rPr lang="en-HK" dirty="0"/>
              <a:t>and texture since the grains </a:t>
            </a:r>
            <a:r>
              <a:rPr lang="en-HK" dirty="0" smtClean="0"/>
              <a:t>expand and are softened</a:t>
            </a:r>
          </a:p>
          <a:p>
            <a:endParaRPr lang="en-HK" dirty="0" smtClean="0"/>
          </a:p>
          <a:p>
            <a:r>
              <a:rPr lang="en-HK" dirty="0" smtClean="0">
                <a:sym typeface="Wingdings" panose="05000000000000000000" pitchFamily="2" charset="2"/>
              </a:rPr>
              <a:t>Grain’s size expands </a:t>
            </a:r>
            <a:r>
              <a:rPr lang="en-HK" dirty="0">
                <a:sym typeface="Wingdings" panose="05000000000000000000" pitchFamily="2" charset="2"/>
              </a:rPr>
              <a:t>to 2-3 times when cooked </a:t>
            </a:r>
            <a:endParaRPr lang="en-HK" dirty="0"/>
          </a:p>
          <a:p>
            <a:pPr lvl="1"/>
            <a:endParaRPr lang="en-HK" dirty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14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Rice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>
                <a:sym typeface="Wingdings" panose="05000000000000000000" pitchFamily="2" charset="2"/>
              </a:rPr>
              <a:t>Size </a:t>
            </a:r>
            <a:r>
              <a:rPr lang="en-HK" dirty="0">
                <a:sym typeface="Wingdings" panose="05000000000000000000" pitchFamily="2" charset="2"/>
              </a:rPr>
              <a:t>expands to 2-3 times when cooked</a:t>
            </a:r>
            <a:endParaRPr lang="en-HK" dirty="0"/>
          </a:p>
        </p:txBody>
      </p:sp>
      <p:pic>
        <p:nvPicPr>
          <p:cNvPr id="9218" name="Picture 2" descr="G:\EDB notes\DSC00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1663" r="9801" b="20995"/>
          <a:stretch/>
        </p:blipFill>
        <p:spPr bwMode="auto">
          <a:xfrm>
            <a:off x="2013733" y="2887039"/>
            <a:ext cx="5114496" cy="25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1425" y="54869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Raw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505237" y="5435567"/>
            <a:ext cx="93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Cooked 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57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Hot breakfast cereal : oatmeal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10242" name="Picture 2" descr="G:\EDB notes\DSC00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9806"/>
          <a:stretch/>
        </p:blipFill>
        <p:spPr bwMode="auto">
          <a:xfrm>
            <a:off x="1533689" y="2496620"/>
            <a:ext cx="5760000" cy="27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0329" y="532255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Raw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64141" y="5271183"/>
            <a:ext cx="93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Cooked 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16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Cooking of Pasta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Pasta is </a:t>
            </a:r>
            <a:r>
              <a:rPr lang="en-HK" dirty="0"/>
              <a:t>a mixture of primarily flour starch and </a:t>
            </a:r>
            <a:r>
              <a:rPr lang="en-HK" dirty="0" smtClean="0"/>
              <a:t>water</a:t>
            </a:r>
          </a:p>
          <a:p>
            <a:endParaRPr lang="en-HK" dirty="0"/>
          </a:p>
          <a:p>
            <a:r>
              <a:rPr lang="en-HK" dirty="0"/>
              <a:t>A type of flour derived from durum wheat, protein in durum wheat flour gives pasta its elasticity and helps it maintain its shape during cooking </a:t>
            </a:r>
          </a:p>
        </p:txBody>
      </p:sp>
      <p:pic>
        <p:nvPicPr>
          <p:cNvPr id="11266" name="Picture 2" descr="G:\EDB notes\DSC005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20897"/>
          <a:stretch/>
        </p:blipFill>
        <p:spPr bwMode="auto">
          <a:xfrm>
            <a:off x="2261248" y="4890498"/>
            <a:ext cx="4320000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0633" y="449395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Raw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64445" y="4493954"/>
            <a:ext cx="93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Cooked 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77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Baking of bakery products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HK" dirty="0" smtClean="0"/>
              <a:t>Flour mixture : flour </a:t>
            </a:r>
            <a:r>
              <a:rPr lang="en-HK" dirty="0"/>
              <a:t>mixed with </a:t>
            </a:r>
            <a:r>
              <a:rPr lang="en-HK" dirty="0" smtClean="0"/>
              <a:t>fats, sugars </a:t>
            </a:r>
            <a:r>
              <a:rPr lang="en-HK" dirty="0"/>
              <a:t>and leavening agents </a:t>
            </a:r>
            <a:endParaRPr lang="en-HK" dirty="0" smtClean="0"/>
          </a:p>
          <a:p>
            <a:endParaRPr lang="en-HK" dirty="0" smtClean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When </a:t>
            </a:r>
            <a:r>
              <a:rPr lang="en-HK" dirty="0">
                <a:sym typeface="Wingdings" panose="05000000000000000000" pitchFamily="2" charset="2"/>
              </a:rPr>
              <a:t>heat is applied, gases </a:t>
            </a:r>
            <a:r>
              <a:rPr lang="en-HK" dirty="0" smtClean="0">
                <a:sym typeface="Wingdings" panose="05000000000000000000" pitchFamily="2" charset="2"/>
              </a:rPr>
              <a:t>such </a:t>
            </a:r>
            <a:r>
              <a:rPr lang="en-HK" dirty="0">
                <a:sym typeface="Wingdings" panose="05000000000000000000" pitchFamily="2" charset="2"/>
              </a:rPr>
              <a:t>as </a:t>
            </a:r>
            <a:r>
              <a:rPr lang="en-HK" dirty="0" smtClean="0">
                <a:sym typeface="Wingdings" panose="05000000000000000000" pitchFamily="2" charset="2"/>
              </a:rPr>
              <a:t>steam,  </a:t>
            </a:r>
            <a:r>
              <a:rPr lang="en-HK" dirty="0">
                <a:sym typeface="Wingdings" panose="05000000000000000000" pitchFamily="2" charset="2"/>
              </a:rPr>
              <a:t>CO2 and air </a:t>
            </a:r>
            <a:r>
              <a:rPr lang="en-HK" dirty="0" smtClean="0">
                <a:sym typeface="Wingdings" panose="05000000000000000000" pitchFamily="2" charset="2"/>
              </a:rPr>
              <a:t>immediately </a:t>
            </a:r>
            <a:r>
              <a:rPr lang="en-HK" dirty="0">
                <a:sym typeface="Wingdings" panose="05000000000000000000" pitchFamily="2" charset="2"/>
              </a:rPr>
              <a:t>expand, creating pressure that stretches the elastic network of </a:t>
            </a:r>
            <a:r>
              <a:rPr lang="en-HK" dirty="0" smtClean="0">
                <a:sym typeface="Wingdings" panose="05000000000000000000" pitchFamily="2" charset="2"/>
              </a:rPr>
              <a:t>gluten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Bakery products rise </a:t>
            </a:r>
          </a:p>
          <a:p>
            <a:r>
              <a:rPr lang="en-HK" dirty="0" smtClean="0">
                <a:sym typeface="Wingdings" panose="05000000000000000000" pitchFamily="2" charset="2"/>
              </a:rPr>
              <a:t>Heat </a:t>
            </a:r>
            <a:r>
              <a:rPr lang="en-HK" dirty="0">
                <a:sym typeface="Wingdings" panose="05000000000000000000" pitchFamily="2" charset="2"/>
              </a:rPr>
              <a:t>melts the </a:t>
            </a:r>
            <a:r>
              <a:rPr lang="en-HK" dirty="0" smtClean="0">
                <a:sym typeface="Wingdings" panose="05000000000000000000" pitchFamily="2" charset="2"/>
              </a:rPr>
              <a:t>fats, gelatinises </a:t>
            </a:r>
            <a:r>
              <a:rPr lang="en-HK" dirty="0">
                <a:sym typeface="Wingdings" panose="05000000000000000000" pitchFamily="2" charset="2"/>
              </a:rPr>
              <a:t>the starches and </a:t>
            </a:r>
            <a:r>
              <a:rPr lang="en-HK" dirty="0" smtClean="0">
                <a:sym typeface="Wingdings" panose="05000000000000000000" pitchFamily="2" charset="2"/>
              </a:rPr>
              <a:t>coagulates </a:t>
            </a:r>
            <a:r>
              <a:rPr lang="en-HK" dirty="0">
                <a:sym typeface="Wingdings" panose="05000000000000000000" pitchFamily="2" charset="2"/>
              </a:rPr>
              <a:t>the protein in flour, egg and milk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Browning the outer </a:t>
            </a:r>
            <a:r>
              <a:rPr lang="en-HK" dirty="0" smtClean="0">
                <a:sym typeface="Wingdings" panose="05000000000000000000" pitchFamily="2" charset="2"/>
              </a:rPr>
              <a:t>surfaces is the result of </a:t>
            </a:r>
            <a:r>
              <a:rPr lang="en-HK" dirty="0" err="1" smtClean="0">
                <a:sym typeface="Wingdings" panose="05000000000000000000" pitchFamily="2" charset="2"/>
              </a:rPr>
              <a:t>caramelisation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of sugar, Maillard reaction and </a:t>
            </a:r>
            <a:r>
              <a:rPr lang="en-HK" dirty="0" err="1" smtClean="0">
                <a:sym typeface="Wingdings" panose="05000000000000000000" pitchFamily="2" charset="2"/>
              </a:rPr>
              <a:t>dextrinisation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of starch </a:t>
            </a:r>
            <a:r>
              <a:rPr lang="en-HK" dirty="0" smtClean="0">
                <a:sym typeface="Wingdings" panose="05000000000000000000" pitchFamily="2" charset="2"/>
              </a:rPr>
              <a:t>during baking 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58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Solubility of sugar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4837202" cy="4595723"/>
          </a:xfrm>
        </p:spPr>
        <p:txBody>
          <a:bodyPr>
            <a:normAutofit/>
          </a:bodyPr>
          <a:lstStyle/>
          <a:p>
            <a:r>
              <a:rPr lang="en-HK" dirty="0" smtClean="0"/>
              <a:t>Different types of sugars have different solubility </a:t>
            </a:r>
          </a:p>
          <a:p>
            <a:endParaRPr lang="en-HK" dirty="0" smtClean="0"/>
          </a:p>
          <a:p>
            <a:r>
              <a:rPr lang="en-HK" dirty="0" smtClean="0"/>
              <a:t>Degree of solubility of sugars influence </a:t>
            </a:r>
            <a:r>
              <a:rPr lang="en-HK" dirty="0"/>
              <a:t>the perceived mouthfeel and texture of food </a:t>
            </a:r>
            <a:endParaRPr lang="en-HK" dirty="0" smtClean="0"/>
          </a:p>
          <a:p>
            <a:endParaRPr lang="en-HK" dirty="0"/>
          </a:p>
          <a:p>
            <a:r>
              <a:rPr lang="en-HK" dirty="0"/>
              <a:t>Increasing temperature of a sugar solution allows more sugar to dissolve </a:t>
            </a:r>
          </a:p>
          <a:p>
            <a:endParaRPr lang="en-HK" dirty="0"/>
          </a:p>
          <a:p>
            <a:endParaRPr lang="en-HK" dirty="0"/>
          </a:p>
        </p:txBody>
      </p:sp>
      <p:pic>
        <p:nvPicPr>
          <p:cNvPr id="4" name="Picture 2" descr="G:\EDB notes\DSC00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20488"/>
          <a:stretch/>
        </p:blipFill>
        <p:spPr bwMode="auto">
          <a:xfrm rot="5400000">
            <a:off x="6089431" y="1626369"/>
            <a:ext cx="164386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EDB notes\DSC00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r="20601"/>
          <a:stretch/>
        </p:blipFill>
        <p:spPr bwMode="auto">
          <a:xfrm rot="5400000">
            <a:off x="6085786" y="4441490"/>
            <a:ext cx="1643871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8211" y="3339637"/>
            <a:ext cx="20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60</a:t>
            </a:r>
            <a:r>
              <a:rPr lang="en-GB" u="sng" baseline="30000" dirty="0" smtClean="0"/>
              <a:t>o</a:t>
            </a:r>
            <a:r>
              <a:rPr lang="en-GB" u="sng" dirty="0" smtClean="0"/>
              <a:t>C sugar solution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978210" y="6224962"/>
            <a:ext cx="21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120</a:t>
            </a:r>
            <a:r>
              <a:rPr lang="en-GB" u="sng" baseline="30000" dirty="0" smtClean="0"/>
              <a:t>o</a:t>
            </a:r>
            <a:r>
              <a:rPr lang="en-GB" u="sng" dirty="0" smtClean="0"/>
              <a:t>C sugar solution </a:t>
            </a:r>
            <a:endParaRPr lang="en-GB" u="sng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09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1" y="150796"/>
            <a:ext cx="8655357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activity</a:t>
            </a:r>
            <a:br>
              <a:rPr lang="en-US" sz="2800" dirty="0" smtClean="0"/>
            </a:br>
            <a:r>
              <a:rPr lang="en-US" sz="2800" dirty="0" err="1" smtClean="0"/>
              <a:t>Crystallisation</a:t>
            </a:r>
            <a:r>
              <a:rPr lang="en-US" sz="2800" dirty="0" smtClean="0"/>
              <a:t> : Effects of temperature on sugar solubility  </a:t>
            </a:r>
            <a:endParaRPr lang="en-GB" sz="2800" dirty="0"/>
          </a:p>
        </p:txBody>
      </p:sp>
      <p:pic>
        <p:nvPicPr>
          <p:cNvPr id="12292" name="Picture 4" descr="G:\EDB notes\DSC00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11722" r="11925" b="28566"/>
          <a:stretch/>
        </p:blipFill>
        <p:spPr bwMode="auto">
          <a:xfrm>
            <a:off x="1721270" y="1661025"/>
            <a:ext cx="3049643" cy="15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EDB notes\DSC006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3815" b="22246"/>
          <a:stretch/>
        </p:blipFill>
        <p:spPr bwMode="auto">
          <a:xfrm>
            <a:off x="5663705" y="1661025"/>
            <a:ext cx="3097485" cy="15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:\EDB notes\DSC006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7693" r="6166" b="20243"/>
          <a:stretch/>
        </p:blipFill>
        <p:spPr bwMode="auto">
          <a:xfrm>
            <a:off x="5701598" y="3971367"/>
            <a:ext cx="3059591" cy="1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G:\EDB notes\DSC006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9029"/>
          <a:stretch/>
        </p:blipFill>
        <p:spPr bwMode="auto">
          <a:xfrm>
            <a:off x="3462112" y="3971367"/>
            <a:ext cx="127298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G:\EDB notes\DSC006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r="14827" b="17434"/>
          <a:stretch/>
        </p:blipFill>
        <p:spPr bwMode="auto">
          <a:xfrm>
            <a:off x="251575" y="5044446"/>
            <a:ext cx="2452966" cy="10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24626" y="5588580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 smtClean="0"/>
              <a:t>60</a:t>
            </a:r>
            <a:r>
              <a:rPr lang="en-GB" sz="1100" u="sng" baseline="30000" dirty="0" smtClean="0"/>
              <a:t>o</a:t>
            </a:r>
            <a:r>
              <a:rPr lang="en-GB" sz="1100" u="sng" dirty="0" smtClean="0"/>
              <a:t>C sugar solution </a:t>
            </a:r>
            <a:endParaRPr lang="en-GB" sz="11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377583" y="324713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u="sng" dirty="0" smtClean="0"/>
              <a:t>120</a:t>
            </a:r>
            <a:r>
              <a:rPr lang="en-GB" sz="1050" u="sng" baseline="30000" dirty="0" smtClean="0"/>
              <a:t>o</a:t>
            </a:r>
            <a:r>
              <a:rPr lang="en-GB" sz="1050" u="sng" dirty="0" smtClean="0"/>
              <a:t>C sugar solution </a:t>
            </a:r>
            <a:endParaRPr lang="en-GB" sz="1050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12705" y="2444836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4416" y="1863943"/>
            <a:ext cx="64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Cooling for 30 mins</a:t>
            </a:r>
            <a:endParaRPr lang="en-GB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714609" y="3588869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2338" y="3361584"/>
            <a:ext cx="823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Cooling for another 60 mins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78423" y="4283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u="sng" dirty="0" smtClean="0"/>
              <a:t>120</a:t>
            </a:r>
            <a:r>
              <a:rPr lang="en-GB" sz="1050" u="sng" baseline="30000" dirty="0" smtClean="0"/>
              <a:t>o</a:t>
            </a:r>
            <a:r>
              <a:rPr lang="en-GB" sz="1050" u="sng" dirty="0" smtClean="0"/>
              <a:t>C sugar solution </a:t>
            </a:r>
            <a:endParaRPr lang="en-GB" sz="105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4094" y="6168572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 smtClean="0"/>
              <a:t>Sugar crystal formed from </a:t>
            </a:r>
            <a:r>
              <a:rPr lang="en-GB" sz="1100" u="sng" dirty="0"/>
              <a:t>120</a:t>
            </a:r>
            <a:r>
              <a:rPr lang="en-GB" sz="1100" u="sng" baseline="30000" dirty="0"/>
              <a:t>o</a:t>
            </a:r>
            <a:r>
              <a:rPr lang="en-GB" sz="1100" u="sng" dirty="0"/>
              <a:t>C sugar solution </a:t>
            </a:r>
          </a:p>
          <a:p>
            <a:endParaRPr lang="en-GB" u="sng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41278" y="4727173"/>
            <a:ext cx="552453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21270" y="3230779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 smtClean="0"/>
              <a:t>60</a:t>
            </a:r>
            <a:r>
              <a:rPr lang="en-GB" sz="1100" u="sng" baseline="30000" dirty="0" smtClean="0"/>
              <a:t>o</a:t>
            </a:r>
            <a:r>
              <a:rPr lang="en-GB" sz="1100" u="sng" dirty="0" smtClean="0"/>
              <a:t>C sugar solution </a:t>
            </a:r>
            <a:endParaRPr lang="en-GB" sz="11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46459" y="1324350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Turbid solution 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462112" y="133663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Clear solution 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67860" y="314563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u="sng" dirty="0" smtClean="0"/>
              <a:t>120</a:t>
            </a:r>
            <a:r>
              <a:rPr lang="en-GB" sz="1050" u="sng" baseline="30000" dirty="0" smtClean="0"/>
              <a:t>o</a:t>
            </a:r>
            <a:r>
              <a:rPr lang="en-GB" sz="1050" u="sng" dirty="0" smtClean="0"/>
              <a:t>C sugar solution </a:t>
            </a:r>
            <a:endParaRPr lang="en-GB" sz="105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711547" y="3129286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 smtClean="0"/>
              <a:t>60</a:t>
            </a:r>
            <a:r>
              <a:rPr lang="en-GB" sz="1100" u="sng" baseline="30000" dirty="0" smtClean="0"/>
              <a:t>o</a:t>
            </a:r>
            <a:r>
              <a:rPr lang="en-GB" sz="1100" u="sng" dirty="0" smtClean="0"/>
              <a:t>C sugar solution </a:t>
            </a:r>
            <a:endParaRPr lang="en-GB" sz="11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7367860" y="5527391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u="sng" dirty="0" smtClean="0"/>
              <a:t>120</a:t>
            </a:r>
            <a:r>
              <a:rPr lang="en-GB" sz="1050" u="sng" baseline="30000" dirty="0" smtClean="0"/>
              <a:t>o</a:t>
            </a:r>
            <a:r>
              <a:rPr lang="en-GB" sz="1050" u="sng" dirty="0" smtClean="0"/>
              <a:t>C sugar solution </a:t>
            </a:r>
            <a:endParaRPr lang="en-GB" sz="105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5711547" y="5511038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 smtClean="0"/>
              <a:t>60</a:t>
            </a:r>
            <a:r>
              <a:rPr lang="en-GB" sz="1100" u="sng" baseline="30000" dirty="0" smtClean="0"/>
              <a:t>o</a:t>
            </a:r>
            <a:r>
              <a:rPr lang="en-GB" sz="1100" u="sng" dirty="0" smtClean="0"/>
              <a:t>C sugar solution </a:t>
            </a:r>
            <a:endParaRPr lang="en-GB" sz="1100" u="sng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886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Meat and poultry - structure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5106106" cy="4439708"/>
          </a:xfrm>
        </p:spPr>
        <p:txBody>
          <a:bodyPr>
            <a:normAutofit fontScale="92500" lnSpcReduction="10000"/>
          </a:bodyPr>
          <a:lstStyle/>
          <a:p>
            <a:r>
              <a:rPr lang="en-HK" dirty="0" smtClean="0"/>
              <a:t>Meat and poultry are made up of muscles, </a:t>
            </a:r>
            <a:r>
              <a:rPr lang="en-HK" dirty="0"/>
              <a:t>connective tissues, adipose </a:t>
            </a:r>
            <a:r>
              <a:rPr lang="en-HK" dirty="0" smtClean="0"/>
              <a:t>tissues </a:t>
            </a:r>
            <a:r>
              <a:rPr lang="en-HK" dirty="0"/>
              <a:t>and </a:t>
            </a:r>
            <a:r>
              <a:rPr lang="en-HK" dirty="0" smtClean="0"/>
              <a:t>bones</a:t>
            </a:r>
          </a:p>
          <a:p>
            <a:endParaRPr lang="en-HK" dirty="0"/>
          </a:p>
          <a:p>
            <a:r>
              <a:rPr lang="en-HK" dirty="0" smtClean="0"/>
              <a:t>Connective tissue is a </a:t>
            </a:r>
            <a:r>
              <a:rPr lang="en-HK" dirty="0"/>
              <a:t>glue that holds muscle </a:t>
            </a:r>
            <a:r>
              <a:rPr lang="en-HK" dirty="0" smtClean="0"/>
              <a:t>fibres together </a:t>
            </a:r>
          </a:p>
          <a:p>
            <a:endParaRPr lang="en-HK" dirty="0"/>
          </a:p>
          <a:p>
            <a:r>
              <a:rPr lang="en-HK" dirty="0"/>
              <a:t>Most abundant protein in connective tissue is collagen </a:t>
            </a:r>
            <a:endParaRPr lang="en-HK" dirty="0" smtClean="0"/>
          </a:p>
          <a:p>
            <a:pPr lvl="1"/>
            <a:r>
              <a:rPr lang="en-HK" dirty="0" smtClean="0"/>
              <a:t>Tough </a:t>
            </a:r>
            <a:r>
              <a:rPr lang="en-HK" dirty="0"/>
              <a:t>and fibrous, </a:t>
            </a:r>
            <a:endParaRPr lang="en-HK" dirty="0" smtClean="0"/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Can convert </a:t>
            </a:r>
            <a:r>
              <a:rPr lang="en-HK" dirty="0">
                <a:sym typeface="Wingdings" panose="05000000000000000000" pitchFamily="2" charset="2"/>
              </a:rPr>
              <a:t>to </a:t>
            </a:r>
            <a:r>
              <a:rPr lang="en-HK" dirty="0" err="1" smtClean="0">
                <a:sym typeface="Wingdings" panose="05000000000000000000" pitchFamily="2" charset="2"/>
              </a:rPr>
              <a:t>gelatin</a:t>
            </a:r>
            <a:r>
              <a:rPr lang="en-US" dirty="0" smtClean="0">
                <a:sym typeface="Wingdings" panose="05000000000000000000" pitchFamily="2" charset="2"/>
              </a:rPr>
              <a:t>e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when exposed to moist </a:t>
            </a:r>
            <a:r>
              <a:rPr lang="en-HK" dirty="0" smtClean="0">
                <a:sym typeface="Wingdings" panose="05000000000000000000" pitchFamily="2" charset="2"/>
              </a:rPr>
              <a:t>heat 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/>
          </a:p>
        </p:txBody>
      </p:sp>
      <p:pic>
        <p:nvPicPr>
          <p:cNvPr id="1026" name="Picture 2" descr="G:\EDB\EDB notes\DSC004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2099" r="8133" b="13000"/>
          <a:stretch/>
        </p:blipFill>
        <p:spPr bwMode="auto">
          <a:xfrm>
            <a:off x="5305775" y="2077155"/>
            <a:ext cx="3251201" cy="20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100711" y="1682044"/>
            <a:ext cx="259645" cy="16594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6976" y="1357867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Muscle fibres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575" y="3719688"/>
            <a:ext cx="259644" cy="10329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9953" y="476711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Adipose tissue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59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Browning of sugar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196417" cy="4530019"/>
          </a:xfrm>
        </p:spPr>
        <p:txBody>
          <a:bodyPr>
            <a:normAutofit lnSpcReduction="10000"/>
          </a:bodyPr>
          <a:lstStyle/>
          <a:p>
            <a:r>
              <a:rPr lang="en-HK" dirty="0" err="1" smtClean="0"/>
              <a:t>Caramelisation</a:t>
            </a:r>
            <a:r>
              <a:rPr lang="en-HK" dirty="0" smtClean="0"/>
              <a:t> </a:t>
            </a:r>
            <a:r>
              <a:rPr lang="en-HK" dirty="0"/>
              <a:t>: </a:t>
            </a:r>
            <a:r>
              <a:rPr lang="en-HK" dirty="0" smtClean="0"/>
              <a:t>heating of sugars</a:t>
            </a:r>
            <a:endParaRPr lang="en-HK" dirty="0"/>
          </a:p>
          <a:p>
            <a:pPr lvl="1"/>
            <a:r>
              <a:rPr lang="en-HK" dirty="0" smtClean="0"/>
              <a:t>Sugars start </a:t>
            </a:r>
            <a:r>
              <a:rPr lang="en-HK" dirty="0"/>
              <a:t>to </a:t>
            </a:r>
            <a:r>
              <a:rPr lang="en-HK" dirty="0" smtClean="0"/>
              <a:t>melt when heated </a:t>
            </a:r>
          </a:p>
          <a:p>
            <a:pPr lvl="1"/>
            <a:r>
              <a:rPr lang="en-HK" dirty="0" smtClean="0"/>
              <a:t>If </a:t>
            </a:r>
            <a:r>
              <a:rPr lang="en-HK" dirty="0"/>
              <a:t>heating continues </a:t>
            </a:r>
            <a:r>
              <a:rPr lang="en-HK" dirty="0" smtClean="0"/>
              <a:t> and the </a:t>
            </a:r>
            <a:r>
              <a:rPr lang="en-HK" dirty="0" err="1" smtClean="0"/>
              <a:t>caramelisation</a:t>
            </a:r>
            <a:r>
              <a:rPr lang="en-HK" dirty="0" smtClean="0"/>
              <a:t> temperature is reached, </a:t>
            </a:r>
            <a:r>
              <a:rPr lang="en-HK" dirty="0"/>
              <a:t>the melted </a:t>
            </a:r>
            <a:r>
              <a:rPr lang="en-HK" dirty="0" smtClean="0"/>
              <a:t>sugars </a:t>
            </a:r>
            <a:r>
              <a:rPr lang="en-HK" dirty="0"/>
              <a:t>will become smooth </a:t>
            </a:r>
            <a:r>
              <a:rPr lang="en-HK" dirty="0" smtClean="0"/>
              <a:t>glossy then </a:t>
            </a:r>
            <a:r>
              <a:rPr lang="en-HK" dirty="0"/>
              <a:t>start to </a:t>
            </a:r>
            <a:r>
              <a:rPr lang="en-HK" dirty="0" smtClean="0"/>
              <a:t>caramelise</a:t>
            </a:r>
          </a:p>
          <a:p>
            <a:pPr lvl="1"/>
            <a:endParaRPr lang="en-HK" dirty="0"/>
          </a:p>
          <a:p>
            <a:r>
              <a:rPr lang="en-HK" dirty="0"/>
              <a:t>Fructose </a:t>
            </a:r>
            <a:r>
              <a:rPr lang="en-HK" dirty="0" smtClean="0"/>
              <a:t>starts caramelise </a:t>
            </a:r>
            <a:r>
              <a:rPr lang="en-HK" dirty="0"/>
              <a:t>at slightly lower temperature </a:t>
            </a:r>
            <a:r>
              <a:rPr lang="en-HK" dirty="0" smtClean="0"/>
              <a:t>110</a:t>
            </a:r>
            <a:r>
              <a:rPr lang="en-HK" baseline="30000" dirty="0" smtClean="0"/>
              <a:t>o</a:t>
            </a:r>
            <a:r>
              <a:rPr lang="en-HK" dirty="0" smtClean="0"/>
              <a:t>C when compared to sucrose at 160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endParaRPr lang="en-HK" baseline="30000" dirty="0"/>
          </a:p>
        </p:txBody>
      </p:sp>
      <p:pic>
        <p:nvPicPr>
          <p:cNvPr id="3074" name="Picture 2" descr="G:\EDB notes\DSC0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60" y="2873550"/>
            <a:ext cx="2880000" cy="16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105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27" y="24129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Learning activity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Caramelisation</a:t>
            </a:r>
            <a:r>
              <a:rPr lang="en-US" sz="3600" dirty="0" smtClean="0"/>
              <a:t> of different sugars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274" y="1577269"/>
            <a:ext cx="2552919" cy="3757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Heating of Fructose</a:t>
            </a:r>
            <a:endParaRPr lang="en-GB" u="sng" dirty="0"/>
          </a:p>
        </p:txBody>
      </p:sp>
      <p:pic>
        <p:nvPicPr>
          <p:cNvPr id="2050" name="Picture 2" descr="G:\EDB notes\DSC00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7" t="17393" r="21881" b="25949"/>
          <a:stretch/>
        </p:blipFill>
        <p:spPr bwMode="auto">
          <a:xfrm>
            <a:off x="3950415" y="2306408"/>
            <a:ext cx="2165131" cy="13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2093907"/>
            <a:ext cx="2360893" cy="13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EDB notes\DSC0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3632125"/>
            <a:ext cx="2360893" cy="13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EDB notes\DSC007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b="2947"/>
          <a:stretch/>
        </p:blipFill>
        <p:spPr bwMode="auto">
          <a:xfrm>
            <a:off x="6467486" y="2306409"/>
            <a:ext cx="2165131" cy="13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EDB notes\DSC007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1" b="9535"/>
          <a:stretch/>
        </p:blipFill>
        <p:spPr bwMode="auto">
          <a:xfrm>
            <a:off x="3950414" y="4611352"/>
            <a:ext cx="2165132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EDB notes\DSC007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5240787"/>
            <a:ext cx="2412799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7209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~110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54271" y="1566862"/>
            <a:ext cx="2552919" cy="375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/>
              <a:t>Heating of Sucrose</a:t>
            </a:r>
            <a:endParaRPr lang="en-GB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411031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~130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65" y="573355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~155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pic>
        <p:nvPicPr>
          <p:cNvPr id="2057" name="Picture 9" descr="G:\EDB notes\DSC007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7771" r="12543"/>
          <a:stretch/>
        </p:blipFill>
        <p:spPr bwMode="auto">
          <a:xfrm>
            <a:off x="6406489" y="4611352"/>
            <a:ext cx="2226127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04817" y="374098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~110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79026" y="371422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~130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604816" y="610288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~160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79027" y="607061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~180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058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Fats and oils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1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Function of fats </a:t>
            </a:r>
            <a:r>
              <a:rPr lang="en-HK" dirty="0"/>
              <a:t>and </a:t>
            </a:r>
            <a:r>
              <a:rPr lang="en-HK" dirty="0" smtClean="0"/>
              <a:t>oils in food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 smtClean="0"/>
              <a:t>Contribute </a:t>
            </a:r>
            <a:r>
              <a:rPr lang="en-HK" dirty="0"/>
              <a:t>to the flavour, </a:t>
            </a:r>
            <a:r>
              <a:rPr lang="en-HK" dirty="0" smtClean="0"/>
              <a:t>colour, </a:t>
            </a:r>
            <a:r>
              <a:rPr lang="en-HK" dirty="0"/>
              <a:t>texture and mouthfeel of food </a:t>
            </a:r>
          </a:p>
          <a:p>
            <a:endParaRPr lang="en-HK" dirty="0"/>
          </a:p>
          <a:p>
            <a:r>
              <a:rPr lang="en-HK" dirty="0"/>
              <a:t>Fat is a medium of heat transfer, it can help transfer heat to food without burning them </a:t>
            </a:r>
          </a:p>
          <a:p>
            <a:endParaRPr lang="en-HK" dirty="0"/>
          </a:p>
          <a:p>
            <a:r>
              <a:rPr lang="en-HK" dirty="0"/>
              <a:t>Not all fat is suitable for high temperature processing </a:t>
            </a:r>
          </a:p>
          <a:p>
            <a:endParaRPr lang="en-HK" dirty="0"/>
          </a:p>
          <a:p>
            <a:r>
              <a:rPr lang="en-HK" dirty="0" smtClean="0"/>
              <a:t>Fats and oils for deep frying must </a:t>
            </a:r>
            <a:r>
              <a:rPr lang="en-HK" dirty="0"/>
              <a:t>be </a:t>
            </a:r>
            <a:r>
              <a:rPr lang="en-HK" dirty="0" smtClean="0"/>
              <a:t>heat </a:t>
            </a:r>
            <a:r>
              <a:rPr lang="en-HK" dirty="0"/>
              <a:t>stable </a:t>
            </a:r>
          </a:p>
          <a:p>
            <a:pPr lvl="1"/>
            <a:r>
              <a:rPr lang="en-HK" dirty="0" smtClean="0"/>
              <a:t>High smoke point </a:t>
            </a:r>
          </a:p>
          <a:p>
            <a:pPr lvl="1"/>
            <a:r>
              <a:rPr lang="en-HK" dirty="0" smtClean="0"/>
              <a:t>Do not </a:t>
            </a:r>
            <a:r>
              <a:rPr lang="en-HK" dirty="0"/>
              <a:t>develop rancid off flavour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10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Smoke point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Temperature </a:t>
            </a:r>
            <a:r>
              <a:rPr lang="en-HK" dirty="0"/>
              <a:t>at which fat or oil begins to </a:t>
            </a:r>
            <a:r>
              <a:rPr lang="en-HK" dirty="0" smtClean="0"/>
              <a:t>smoke</a:t>
            </a:r>
          </a:p>
          <a:p>
            <a:pPr lvl="1"/>
            <a:r>
              <a:rPr lang="en-HK" dirty="0" smtClean="0"/>
              <a:t>Release </a:t>
            </a:r>
            <a:r>
              <a:rPr lang="en-HK" dirty="0"/>
              <a:t>of free glycerol followed by breakdown of glycerol to </a:t>
            </a:r>
            <a:r>
              <a:rPr lang="en-HK" dirty="0" smtClean="0"/>
              <a:t>Acrolein </a:t>
            </a:r>
            <a:endParaRPr lang="en-HK" dirty="0"/>
          </a:p>
          <a:p>
            <a:endParaRPr lang="en-HK" dirty="0"/>
          </a:p>
          <a:p>
            <a:pPr lvl="1"/>
            <a:r>
              <a:rPr lang="en-HK" dirty="0"/>
              <a:t>Acrolein has offensive </a:t>
            </a:r>
            <a:r>
              <a:rPr lang="en-HK" dirty="0" smtClean="0"/>
              <a:t>odour and harmful </a:t>
            </a:r>
            <a:r>
              <a:rPr lang="en-HK" dirty="0"/>
              <a:t>to mucous membrane of mouth and nasal passage</a:t>
            </a: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654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Smoke point of different fats and oils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Butter : 121  - 148</a:t>
            </a:r>
            <a:r>
              <a:rPr lang="en-HK" baseline="30000" dirty="0"/>
              <a:t>o</a:t>
            </a:r>
            <a:r>
              <a:rPr lang="en-HK" dirty="0"/>
              <a:t>C</a:t>
            </a:r>
            <a:endParaRPr lang="en-HK" baseline="30000" dirty="0"/>
          </a:p>
          <a:p>
            <a:r>
              <a:rPr lang="en-HK" dirty="0" smtClean="0"/>
              <a:t>Lard : 183 - 205</a:t>
            </a:r>
            <a:r>
              <a:rPr lang="en-HK" baseline="30000" dirty="0"/>
              <a:t>o</a:t>
            </a:r>
            <a:r>
              <a:rPr lang="en-HK" dirty="0"/>
              <a:t>C</a:t>
            </a:r>
            <a:endParaRPr lang="en-HK" baseline="30000" dirty="0"/>
          </a:p>
          <a:p>
            <a:r>
              <a:rPr lang="en-HK" dirty="0" smtClean="0"/>
              <a:t>Most olive oil : ~ 199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endParaRPr lang="en-HK" baseline="30000" dirty="0"/>
          </a:p>
          <a:p>
            <a:r>
              <a:rPr lang="en-HK" dirty="0" smtClean="0"/>
              <a:t>Most vegetable oil : 227 - 232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endParaRPr lang="en-HK" baseline="30000" dirty="0" smtClean="0"/>
          </a:p>
          <a:p>
            <a:pPr lvl="1"/>
            <a:r>
              <a:rPr lang="en-HK" dirty="0" smtClean="0"/>
              <a:t>Refined peanut oil : ~ 232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</a:p>
          <a:p>
            <a:pPr lvl="1"/>
            <a:r>
              <a:rPr lang="en-HK" dirty="0" smtClean="0"/>
              <a:t>Refined canola oil : ~204</a:t>
            </a:r>
            <a:r>
              <a:rPr lang="en-HK" baseline="30000" dirty="0" smtClean="0"/>
              <a:t>o</a:t>
            </a:r>
            <a:r>
              <a:rPr lang="en-HK" dirty="0" smtClean="0"/>
              <a:t>C 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14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Flash point and fire point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37398" cy="4684904"/>
          </a:xfrm>
        </p:spPr>
        <p:txBody>
          <a:bodyPr>
            <a:normAutofit/>
          </a:bodyPr>
          <a:lstStyle/>
          <a:p>
            <a:r>
              <a:rPr lang="en-HK" sz="3200" dirty="0"/>
              <a:t>When keep on </a:t>
            </a:r>
            <a:r>
              <a:rPr lang="en-HK" sz="3200" dirty="0" smtClean="0"/>
              <a:t>heating fats: </a:t>
            </a:r>
          </a:p>
          <a:p>
            <a:endParaRPr lang="en-HK" sz="3200" dirty="0" smtClean="0"/>
          </a:p>
          <a:p>
            <a:pPr lvl="1"/>
            <a:r>
              <a:rPr lang="en-HK" sz="2800" dirty="0" smtClean="0"/>
              <a:t>Reaching </a:t>
            </a:r>
            <a:r>
              <a:rPr lang="en-HK" sz="2800" dirty="0"/>
              <a:t>flash point(~</a:t>
            </a:r>
            <a:r>
              <a:rPr lang="en-HK" sz="2800" dirty="0" smtClean="0"/>
              <a:t>316</a:t>
            </a:r>
            <a:r>
              <a:rPr lang="en-HK" sz="2800" baseline="30000" dirty="0" smtClean="0"/>
              <a:t>o</a:t>
            </a:r>
            <a:r>
              <a:rPr lang="en-HK" sz="2800" dirty="0" smtClean="0"/>
              <a:t>C) </a:t>
            </a:r>
          </a:p>
          <a:p>
            <a:pPr lvl="2"/>
            <a:r>
              <a:rPr lang="en-HK" sz="2400" dirty="0" smtClean="0"/>
              <a:t>Temperature </a:t>
            </a:r>
            <a:r>
              <a:rPr lang="en-HK" sz="2400" dirty="0"/>
              <a:t>at tiny wisps of fire streak to the surface of heated </a:t>
            </a:r>
            <a:r>
              <a:rPr lang="en-HK" sz="2400" dirty="0" smtClean="0"/>
              <a:t>substance</a:t>
            </a:r>
          </a:p>
          <a:p>
            <a:pPr lvl="2"/>
            <a:endParaRPr lang="en-HK" sz="2400" dirty="0"/>
          </a:p>
          <a:p>
            <a:pPr marL="685800" lvl="2">
              <a:spcBef>
                <a:spcPts val="1000"/>
              </a:spcBef>
            </a:pPr>
            <a:r>
              <a:rPr lang="en-HK" sz="2800" dirty="0"/>
              <a:t>Reaching fire point (~</a:t>
            </a:r>
            <a:r>
              <a:rPr lang="en-HK" sz="2800" dirty="0" smtClean="0"/>
              <a:t>370</a:t>
            </a:r>
            <a:r>
              <a:rPr lang="en-HK" sz="2800" baseline="30000" dirty="0" smtClean="0"/>
              <a:t>o</a:t>
            </a:r>
            <a:r>
              <a:rPr lang="en-HK" sz="2800" dirty="0" smtClean="0"/>
              <a:t>C)</a:t>
            </a:r>
            <a:endParaRPr lang="en-HK" sz="2800" dirty="0"/>
          </a:p>
          <a:p>
            <a:pPr lvl="2"/>
            <a:r>
              <a:rPr lang="en-HK" sz="2400" dirty="0" smtClean="0"/>
              <a:t>Temperature </a:t>
            </a:r>
            <a:r>
              <a:rPr lang="en-HK" sz="2400" dirty="0"/>
              <a:t>at which heated substance </a:t>
            </a:r>
            <a:r>
              <a:rPr lang="en-HK" sz="2400" dirty="0" smtClean="0"/>
              <a:t>bursts </a:t>
            </a:r>
            <a:r>
              <a:rPr lang="en-HK" sz="2400" dirty="0"/>
              <a:t>into flames and burns for at least 5 </a:t>
            </a:r>
            <a:r>
              <a:rPr lang="en-HK" sz="2400" dirty="0" smtClean="0"/>
              <a:t>seconds   </a:t>
            </a:r>
            <a:endParaRPr lang="en-HK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34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Overheating of </a:t>
            </a:r>
            <a:r>
              <a:rPr lang="en-HK" dirty="0" smtClean="0"/>
              <a:t>deep frying </a:t>
            </a:r>
            <a:r>
              <a:rPr lang="en-HK" dirty="0"/>
              <a:t>fats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>
            <a:normAutofit/>
          </a:bodyPr>
          <a:lstStyle/>
          <a:p>
            <a:r>
              <a:rPr lang="en-HK" dirty="0"/>
              <a:t>Rapid deterioration of fat through </a:t>
            </a:r>
            <a:r>
              <a:rPr lang="en-HK" dirty="0" smtClean="0"/>
              <a:t>polymerisation </a:t>
            </a:r>
            <a:endParaRPr lang="en-HK" dirty="0"/>
          </a:p>
          <a:p>
            <a:endParaRPr lang="en-HK" dirty="0"/>
          </a:p>
          <a:p>
            <a:r>
              <a:rPr lang="en-HK" dirty="0"/>
              <a:t>Increase the viscosity of overheated fat </a:t>
            </a:r>
            <a:endParaRPr lang="en-HK" dirty="0" smtClean="0"/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Higher </a:t>
            </a:r>
            <a:r>
              <a:rPr lang="en-HK" dirty="0">
                <a:sym typeface="Wingdings" panose="05000000000000000000" pitchFamily="2" charset="2"/>
              </a:rPr>
              <a:t>absorption of fat in the fried food making them greasy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Optimal frying temperatures </a:t>
            </a:r>
            <a:r>
              <a:rPr lang="en-HK" dirty="0" smtClean="0">
                <a:sym typeface="Wingdings" panose="05000000000000000000" pitchFamily="2" charset="2"/>
              </a:rPr>
              <a:t>:</a:t>
            </a:r>
            <a:endParaRPr lang="en-HK" baseline="30000" dirty="0"/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191- 199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for </a:t>
            </a:r>
            <a:r>
              <a:rPr lang="en-HK" dirty="0" smtClean="0">
                <a:sym typeface="Wingdings" panose="05000000000000000000" pitchFamily="2" charset="2"/>
              </a:rPr>
              <a:t>small </a:t>
            </a:r>
            <a:r>
              <a:rPr lang="en-HK" dirty="0">
                <a:sym typeface="Wingdings" panose="05000000000000000000" pitchFamily="2" charset="2"/>
              </a:rPr>
              <a:t>piece of food 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177-185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for </a:t>
            </a:r>
            <a:r>
              <a:rPr lang="en-HK" dirty="0" smtClean="0">
                <a:sym typeface="Wingdings" panose="05000000000000000000" pitchFamily="2" charset="2"/>
              </a:rPr>
              <a:t>large piece </a:t>
            </a:r>
            <a:r>
              <a:rPr lang="en-HK" dirty="0">
                <a:sym typeface="Wingdings" panose="05000000000000000000" pitchFamily="2" charset="2"/>
              </a:rPr>
              <a:t>of food 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110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Changes in reused deep </a:t>
            </a:r>
            <a:r>
              <a:rPr lang="en-HK" dirty="0"/>
              <a:t>frying </a:t>
            </a:r>
            <a:r>
              <a:rPr lang="en-HK" dirty="0" smtClean="0"/>
              <a:t>fats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HK" dirty="0" smtClean="0"/>
              <a:t>More </a:t>
            </a:r>
            <a:r>
              <a:rPr lang="en-HK" dirty="0"/>
              <a:t>viscous </a:t>
            </a:r>
            <a:endParaRPr lang="en-HK" dirty="0" smtClean="0"/>
          </a:p>
          <a:p>
            <a:endParaRPr lang="en-HK" dirty="0" smtClean="0"/>
          </a:p>
          <a:p>
            <a:r>
              <a:rPr lang="en-HK" dirty="0" smtClean="0"/>
              <a:t>Darker colour</a:t>
            </a:r>
            <a:endParaRPr lang="en-HK" dirty="0"/>
          </a:p>
          <a:p>
            <a:pPr lvl="1"/>
            <a:r>
              <a:rPr lang="en-HK" dirty="0"/>
              <a:t>Pick up protein and carbohydrate from food </a:t>
            </a:r>
            <a:r>
              <a:rPr lang="en-HK" dirty="0">
                <a:sym typeface="Wingdings" panose="05000000000000000000" pitchFamily="2" charset="2"/>
              </a:rPr>
              <a:t> </a:t>
            </a:r>
            <a:r>
              <a:rPr lang="en-HK" dirty="0" smtClean="0">
                <a:sym typeface="Wingdings" panose="05000000000000000000" pitchFamily="2" charset="2"/>
              </a:rPr>
              <a:t>browning</a:t>
            </a:r>
          </a:p>
          <a:p>
            <a:pPr lvl="1"/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/>
              <a:t>Having smoke </a:t>
            </a:r>
            <a:r>
              <a:rPr lang="en-HK" dirty="0"/>
              <a:t>easily </a:t>
            </a:r>
          </a:p>
          <a:p>
            <a:pPr lvl="1"/>
            <a:r>
              <a:rPr lang="en-HK" dirty="0" smtClean="0"/>
              <a:t>Smoke </a:t>
            </a:r>
            <a:r>
              <a:rPr lang="en-HK" dirty="0"/>
              <a:t>point </a:t>
            </a:r>
            <a:r>
              <a:rPr lang="en-HK" dirty="0" smtClean="0"/>
              <a:t>gets </a:t>
            </a:r>
            <a:r>
              <a:rPr lang="en-HK" dirty="0"/>
              <a:t>lower </a:t>
            </a:r>
            <a:endParaRPr lang="en-HK" dirty="0" smtClean="0"/>
          </a:p>
          <a:p>
            <a:pPr lvl="1"/>
            <a:r>
              <a:rPr lang="en-HK" dirty="0" smtClean="0"/>
              <a:t>Each </a:t>
            </a:r>
            <a:r>
              <a:rPr lang="en-HK" dirty="0"/>
              <a:t>heating </a:t>
            </a:r>
            <a:r>
              <a:rPr lang="en-HK" dirty="0" smtClean="0"/>
              <a:t>hydrolyses </a:t>
            </a:r>
            <a:r>
              <a:rPr lang="en-HK" dirty="0"/>
              <a:t>some of </a:t>
            </a:r>
            <a:r>
              <a:rPr lang="en-HK"/>
              <a:t>the </a:t>
            </a:r>
            <a:r>
              <a:rPr lang="en-HK" smtClean="0"/>
              <a:t>triglycerides </a:t>
            </a:r>
            <a:r>
              <a:rPr lang="en-HK" dirty="0"/>
              <a:t>into smaller molecules </a:t>
            </a:r>
            <a:endParaRPr lang="en-HK" dirty="0" smtClean="0"/>
          </a:p>
          <a:p>
            <a:pPr lvl="1"/>
            <a:endParaRPr lang="en-HK" dirty="0" smtClean="0"/>
          </a:p>
          <a:p>
            <a:r>
              <a:rPr lang="en-HK" altLang="zh-TW" dirty="0" smtClean="0"/>
              <a:t>Higher chance of rancidity </a:t>
            </a:r>
          </a:p>
          <a:p>
            <a:pPr lvl="1"/>
            <a:r>
              <a:rPr lang="en-HK" altLang="zh-TW" dirty="0" smtClean="0"/>
              <a:t>Trigger </a:t>
            </a:r>
            <a:r>
              <a:rPr lang="en-HK" altLang="zh-TW" dirty="0"/>
              <a:t>by high temperature </a:t>
            </a:r>
            <a:r>
              <a:rPr lang="en-HK" altLang="zh-TW" dirty="0" smtClean="0"/>
              <a:t>process </a:t>
            </a:r>
          </a:p>
          <a:p>
            <a:pPr lvl="1"/>
            <a:r>
              <a:rPr lang="en-HK" altLang="zh-TW" dirty="0" smtClean="0"/>
              <a:t>Fat </a:t>
            </a:r>
            <a:r>
              <a:rPr lang="en-HK" altLang="zh-TW" dirty="0"/>
              <a:t>is broken down </a:t>
            </a:r>
            <a:r>
              <a:rPr lang="en-HK" altLang="zh-TW" dirty="0" smtClean="0"/>
              <a:t>into </a:t>
            </a:r>
            <a:r>
              <a:rPr lang="en-HK" altLang="zh-TW" dirty="0"/>
              <a:t>smaller </a:t>
            </a:r>
            <a:r>
              <a:rPr lang="en-HK" altLang="zh-TW" dirty="0" smtClean="0"/>
              <a:t>units </a:t>
            </a:r>
            <a:r>
              <a:rPr lang="en-HK" altLang="zh-TW" dirty="0"/>
              <a:t>such as acids, alcohols aldehydes and ketones results in rancid of </a:t>
            </a:r>
            <a:r>
              <a:rPr lang="en-HK" altLang="zh-TW" dirty="0" smtClean="0"/>
              <a:t>odour </a:t>
            </a:r>
            <a:r>
              <a:rPr lang="en-HK" altLang="zh-TW" dirty="0"/>
              <a:t>and flavour</a:t>
            </a: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462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58" y="33125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activity </a:t>
            </a:r>
            <a:br>
              <a:rPr lang="en-US" dirty="0" smtClean="0"/>
            </a:br>
            <a:r>
              <a:rPr lang="en-US" dirty="0" smtClean="0"/>
              <a:t>Deep frying of French fries with different fats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78" y="1882513"/>
            <a:ext cx="8274498" cy="25370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Changes in fats </a:t>
            </a:r>
          </a:p>
        </p:txBody>
      </p:sp>
      <p:pic>
        <p:nvPicPr>
          <p:cNvPr id="13314" name="Picture 2" descr="G:\EDB notes\DSC006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19512" r="13977" b="17866"/>
          <a:stretch/>
        </p:blipFill>
        <p:spPr bwMode="auto">
          <a:xfrm>
            <a:off x="528917" y="2806238"/>
            <a:ext cx="2232211" cy="10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EDB notes\DSC006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4196" r="12451" b="42588"/>
          <a:stretch/>
        </p:blipFill>
        <p:spPr bwMode="auto">
          <a:xfrm>
            <a:off x="6296845" y="2773972"/>
            <a:ext cx="2185133" cy="10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EDB notes\DSC006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1" t="14633" r="5605" b="32151"/>
          <a:stretch/>
        </p:blipFill>
        <p:spPr bwMode="auto">
          <a:xfrm>
            <a:off x="1057972" y="5262281"/>
            <a:ext cx="1201134" cy="11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78" y="2436906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Butter :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6995" y="3888905"/>
            <a:ext cx="169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Before           After 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9643" y="240464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Canola oil : </a:t>
            </a:r>
            <a:endParaRPr lang="en-GB" dirty="0"/>
          </a:p>
        </p:txBody>
      </p:sp>
      <p:pic>
        <p:nvPicPr>
          <p:cNvPr id="13319" name="Picture 7" descr="G:\EDB notes\DSC006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8442" r="8482" b="26958"/>
          <a:stretch/>
        </p:blipFill>
        <p:spPr bwMode="auto">
          <a:xfrm>
            <a:off x="3391457" y="2773972"/>
            <a:ext cx="2281555" cy="10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46406" y="3888905"/>
            <a:ext cx="198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Before                After 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9735" y="2356543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Peanut oil :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96845" y="3888905"/>
            <a:ext cx="198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Before                After 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86356" y="4591062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French Fries </a:t>
            </a:r>
            <a:endParaRPr lang="en-GB" sz="2800" dirty="0"/>
          </a:p>
        </p:txBody>
      </p:sp>
      <p:pic>
        <p:nvPicPr>
          <p:cNvPr id="17" name="Picture 5" descr="G:\EDB notes\DSC006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14633" r="35550" b="33786"/>
          <a:stretch/>
        </p:blipFill>
        <p:spPr bwMode="auto">
          <a:xfrm>
            <a:off x="3793784" y="5262281"/>
            <a:ext cx="1201134" cy="11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G:\EDB notes\DSC0069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r="70779" b="32151"/>
          <a:stretch/>
        </p:blipFill>
        <p:spPr bwMode="auto">
          <a:xfrm>
            <a:off x="6822278" y="5262281"/>
            <a:ext cx="1201134" cy="11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657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4815"/>
            <a:ext cx="7886700" cy="1325563"/>
          </a:xfrm>
        </p:spPr>
        <p:txBody>
          <a:bodyPr/>
          <a:lstStyle/>
          <a:p>
            <a:r>
              <a:rPr lang="en-HK" dirty="0" smtClean="0"/>
              <a:t>Meat and poultry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488" y="1433690"/>
            <a:ext cx="8363712" cy="5137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HK" sz="3500" dirty="0"/>
              <a:t>Texture changes during heating </a:t>
            </a:r>
            <a:endParaRPr lang="en-HK" sz="3500" dirty="0" smtClean="0"/>
          </a:p>
          <a:p>
            <a:pPr marL="0" indent="0">
              <a:buNone/>
            </a:pPr>
            <a:endParaRPr lang="en-HK" sz="3500" dirty="0" smtClean="0"/>
          </a:p>
          <a:p>
            <a:r>
              <a:rPr lang="en-HK" dirty="0" smtClean="0"/>
              <a:t>Meat becomes </a:t>
            </a:r>
            <a:r>
              <a:rPr lang="en-HK" dirty="0"/>
              <a:t>tender </a:t>
            </a:r>
            <a:r>
              <a:rPr lang="en-HK" dirty="0" smtClean="0"/>
              <a:t>when cooked, </a:t>
            </a:r>
            <a:r>
              <a:rPr lang="en-HK" dirty="0"/>
              <a:t>however it </a:t>
            </a:r>
            <a:r>
              <a:rPr lang="en-HK" dirty="0" smtClean="0"/>
              <a:t>becomes tough and dry, resulting in some shrinkage and moisture loss if </a:t>
            </a:r>
            <a:r>
              <a:rPr lang="en-HK" dirty="0"/>
              <a:t>cooked </a:t>
            </a:r>
            <a:r>
              <a:rPr lang="en-HK" dirty="0" smtClean="0"/>
              <a:t>for a prolonged time or at a high temperature </a:t>
            </a:r>
          </a:p>
          <a:p>
            <a:pPr lvl="1"/>
            <a:endParaRPr lang="en-HK" dirty="0"/>
          </a:p>
          <a:p>
            <a:pPr lvl="1"/>
            <a:r>
              <a:rPr lang="en-HK" dirty="0" smtClean="0"/>
              <a:t>at 38</a:t>
            </a:r>
            <a:r>
              <a:rPr lang="en-HK" baseline="30000" dirty="0" smtClean="0"/>
              <a:t>o</a:t>
            </a:r>
            <a:r>
              <a:rPr lang="en-HK" dirty="0" smtClean="0"/>
              <a:t>C </a:t>
            </a:r>
            <a:r>
              <a:rPr lang="en-HK" dirty="0" smtClean="0">
                <a:sym typeface="Wingdings" panose="05000000000000000000" pitchFamily="2" charset="2"/>
              </a:rPr>
              <a:t>: proteins start </a:t>
            </a:r>
            <a:r>
              <a:rPr lang="en-HK" dirty="0">
                <a:sym typeface="Wingdings" panose="05000000000000000000" pitchFamily="2" charset="2"/>
              </a:rPr>
              <a:t>to unfold </a:t>
            </a:r>
            <a:r>
              <a:rPr lang="en-HK" dirty="0" smtClean="0">
                <a:sym typeface="Wingdings" panose="05000000000000000000" pitchFamily="2" charset="2"/>
              </a:rPr>
              <a:t>(red </a:t>
            </a:r>
            <a:r>
              <a:rPr lang="en-HK" dirty="0" smtClean="0">
                <a:sym typeface="Wingdings" panose="05000000000000000000" pitchFamily="2" charset="2"/>
              </a:rPr>
              <a:t>in </a:t>
            </a:r>
            <a:r>
              <a:rPr lang="en-HK" dirty="0" smtClean="0">
                <a:sym typeface="Wingdings" panose="05000000000000000000" pitchFamily="2" charset="2"/>
              </a:rPr>
              <a:t>colour)</a:t>
            </a: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at 49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: p</a:t>
            </a:r>
            <a:r>
              <a:rPr lang="en-HK" altLang="zh-TW" dirty="0" smtClean="0">
                <a:sym typeface="Wingdings" panose="05000000000000000000" pitchFamily="2" charset="2"/>
              </a:rPr>
              <a:t>roteins </a:t>
            </a:r>
            <a:r>
              <a:rPr lang="en-HK" altLang="zh-TW" dirty="0">
                <a:sym typeface="Wingdings" panose="05000000000000000000" pitchFamily="2" charset="2"/>
              </a:rPr>
              <a:t>start to coagulate(clump together) and lose water </a:t>
            </a:r>
            <a:r>
              <a:rPr lang="en-HK" altLang="zh-TW" dirty="0" smtClean="0">
                <a:sym typeface="Wingdings" panose="05000000000000000000" pitchFamily="2" charset="2"/>
              </a:rPr>
              <a:t></a:t>
            </a:r>
            <a:r>
              <a:rPr lang="en-HK" altLang="zh-TW" u="sng" dirty="0" smtClean="0">
                <a:sym typeface="Wingdings" panose="05000000000000000000" pitchFamily="2" charset="2"/>
              </a:rPr>
              <a:t>firm</a:t>
            </a:r>
            <a:r>
              <a:rPr lang="en-HK" altLang="zh-TW" dirty="0" smtClean="0">
                <a:sym typeface="Wingdings" panose="05000000000000000000" pitchFamily="2" charset="2"/>
              </a:rPr>
              <a:t>(pink in colour)</a:t>
            </a:r>
          </a:p>
          <a:p>
            <a:pPr lvl="1"/>
            <a:r>
              <a:rPr lang="en-HK" altLang="zh-TW" dirty="0" smtClean="0">
                <a:sym typeface="Wingdings" panose="05000000000000000000" pitchFamily="2" charset="2"/>
              </a:rPr>
              <a:t>at 60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: connective tissues shrink and more </a:t>
            </a:r>
            <a:r>
              <a:rPr lang="en-HK" dirty="0">
                <a:sym typeface="Wingdings" panose="05000000000000000000" pitchFamily="2" charset="2"/>
              </a:rPr>
              <a:t>moisture is lost </a:t>
            </a:r>
            <a:r>
              <a:rPr lang="en-HK" dirty="0" smtClean="0">
                <a:sym typeface="Wingdings" panose="05000000000000000000" pitchFamily="2" charset="2"/>
              </a:rPr>
              <a:t>(pinkish brown in colour) </a:t>
            </a:r>
          </a:p>
          <a:p>
            <a:pPr lvl="1"/>
            <a:r>
              <a:rPr lang="en-HK" altLang="zh-TW" dirty="0" smtClean="0">
                <a:sym typeface="Wingdings" panose="05000000000000000000" pitchFamily="2" charset="2"/>
              </a:rPr>
              <a:t>at 66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: connective tissues </a:t>
            </a:r>
            <a:r>
              <a:rPr lang="en-HK" dirty="0">
                <a:sym typeface="Wingdings" panose="05000000000000000000" pitchFamily="2" charset="2"/>
              </a:rPr>
              <a:t>begin dissolving into </a:t>
            </a:r>
            <a:r>
              <a:rPr lang="en-HK" dirty="0" smtClean="0">
                <a:sym typeface="Wingdings" panose="05000000000000000000" pitchFamily="2" charset="2"/>
              </a:rPr>
              <a:t>gelatine-like </a:t>
            </a:r>
            <a:r>
              <a:rPr lang="en-HK" dirty="0">
                <a:sym typeface="Wingdings" panose="05000000000000000000" pitchFamily="2" charset="2"/>
              </a:rPr>
              <a:t>substance </a:t>
            </a:r>
            <a:r>
              <a:rPr lang="en-HK" dirty="0" smtClean="0">
                <a:sym typeface="Wingdings" panose="05000000000000000000" pitchFamily="2" charset="2"/>
              </a:rPr>
              <a:t>while proteins </a:t>
            </a:r>
            <a:r>
              <a:rPr lang="en-HK" dirty="0">
                <a:sym typeface="Wingdings" panose="05000000000000000000" pitchFamily="2" charset="2"/>
              </a:rPr>
              <a:t>are densely packed and </a:t>
            </a:r>
            <a:r>
              <a:rPr lang="en-HK" dirty="0" smtClean="0">
                <a:sym typeface="Wingdings" panose="05000000000000000000" pitchFamily="2" charset="2"/>
              </a:rPr>
              <a:t>become </a:t>
            </a:r>
            <a:r>
              <a:rPr lang="en-HK" u="sng" dirty="0" smtClean="0">
                <a:sym typeface="Wingdings" panose="05000000000000000000" pitchFamily="2" charset="2"/>
              </a:rPr>
              <a:t>tough</a:t>
            </a:r>
            <a:r>
              <a:rPr lang="en-HK" dirty="0" smtClean="0">
                <a:sym typeface="Wingdings" panose="05000000000000000000" pitchFamily="2" charset="2"/>
              </a:rPr>
              <a:t> (brown  in colour)</a:t>
            </a:r>
          </a:p>
          <a:p>
            <a:pPr lvl="1"/>
            <a:r>
              <a:rPr lang="en-HK" altLang="zh-TW" dirty="0" smtClean="0">
                <a:sym typeface="Wingdings" panose="05000000000000000000" pitchFamily="2" charset="2"/>
              </a:rPr>
              <a:t>at 77</a:t>
            </a:r>
            <a:r>
              <a:rPr lang="en-HK" baseline="30000" dirty="0" smtClean="0"/>
              <a:t>o</a:t>
            </a:r>
            <a:r>
              <a:rPr lang="en-HK" dirty="0" smtClean="0"/>
              <a:t>C</a:t>
            </a:r>
            <a:r>
              <a:rPr lang="en-HK" dirty="0" smtClean="0">
                <a:sym typeface="Wingdings" panose="05000000000000000000" pitchFamily="2" charset="2"/>
              </a:rPr>
              <a:t>: proteins </a:t>
            </a:r>
            <a:r>
              <a:rPr lang="en-HK" dirty="0">
                <a:sym typeface="Wingdings" panose="05000000000000000000" pitchFamily="2" charset="2"/>
              </a:rPr>
              <a:t>are entirely coagulated, most </a:t>
            </a:r>
            <a:r>
              <a:rPr lang="en-HK" dirty="0" smtClean="0">
                <a:sym typeface="Wingdings" panose="05000000000000000000" pitchFamily="2" charset="2"/>
              </a:rPr>
              <a:t>of the moisture is lost </a:t>
            </a:r>
            <a:r>
              <a:rPr lang="en-HK" dirty="0">
                <a:sym typeface="Wingdings" panose="05000000000000000000" pitchFamily="2" charset="2"/>
              </a:rPr>
              <a:t>and </a:t>
            </a:r>
            <a:r>
              <a:rPr lang="en-HK" dirty="0" smtClean="0">
                <a:sym typeface="Wingdings" panose="05000000000000000000" pitchFamily="2" charset="2"/>
              </a:rPr>
              <a:t>become </a:t>
            </a:r>
            <a:r>
              <a:rPr lang="en-HK" u="sng" dirty="0">
                <a:sym typeface="Wingdings" panose="05000000000000000000" pitchFamily="2" charset="2"/>
              </a:rPr>
              <a:t>hard</a:t>
            </a:r>
            <a:r>
              <a:rPr lang="en-HK" altLang="zh-TW" dirty="0">
                <a:sym typeface="Wingdings" panose="05000000000000000000" pitchFamily="2" charset="2"/>
              </a:rPr>
              <a:t> 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77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Fruits and vegetables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42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Vegetables : texture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761640" cy="4711809"/>
          </a:xfrm>
        </p:spPr>
        <p:txBody>
          <a:bodyPr>
            <a:normAutofit/>
          </a:bodyPr>
          <a:lstStyle/>
          <a:p>
            <a:r>
              <a:rPr lang="en-HK" dirty="0"/>
              <a:t>High </a:t>
            </a:r>
            <a:r>
              <a:rPr lang="en-HK" dirty="0" smtClean="0"/>
              <a:t>temperature: </a:t>
            </a:r>
          </a:p>
          <a:p>
            <a:pPr lvl="1"/>
            <a:r>
              <a:rPr lang="en-HK" dirty="0" smtClean="0"/>
              <a:t>Gelatinises starch</a:t>
            </a:r>
          </a:p>
          <a:p>
            <a:pPr lvl="1"/>
            <a:r>
              <a:rPr lang="en-HK" dirty="0" smtClean="0"/>
              <a:t>Decreases </a:t>
            </a:r>
            <a:r>
              <a:rPr lang="en-HK" dirty="0"/>
              <a:t>bulk by softening the cellulose </a:t>
            </a:r>
            <a:endParaRPr lang="en-HK" dirty="0" smtClean="0"/>
          </a:p>
          <a:p>
            <a:pPr lvl="1"/>
            <a:r>
              <a:rPr lang="en-HK" dirty="0" smtClean="0"/>
              <a:t>Causes </a:t>
            </a:r>
            <a:r>
              <a:rPr lang="en-HK" dirty="0"/>
              <a:t>a reduction in turgor due to water loss </a:t>
            </a:r>
            <a:endParaRPr lang="en-HK" dirty="0" smtClean="0"/>
          </a:p>
          <a:p>
            <a:endParaRPr lang="en-HK" dirty="0"/>
          </a:p>
          <a:p>
            <a:r>
              <a:rPr lang="en-HK" dirty="0"/>
              <a:t>Long cooking time is suitable for potatoes or legumes but not for most </a:t>
            </a:r>
            <a:r>
              <a:rPr lang="en-HK" dirty="0" smtClean="0"/>
              <a:t>vegetables</a:t>
            </a:r>
            <a:endParaRPr lang="en-HK" dirty="0"/>
          </a:p>
          <a:p>
            <a:endParaRPr lang="en-HK" dirty="0"/>
          </a:p>
        </p:txBody>
      </p:sp>
      <p:pic>
        <p:nvPicPr>
          <p:cNvPr id="22530" name="Picture 2" descr="G:\EDB notes\DSC005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6204"/>
          <a:stretch/>
        </p:blipFill>
        <p:spPr bwMode="auto">
          <a:xfrm>
            <a:off x="6090597" y="2634243"/>
            <a:ext cx="2538395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0154" y="1851277"/>
            <a:ext cx="137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Cooked vegetable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90598" y="1851277"/>
            <a:ext cx="137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Raw vegetable 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01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Vegetables : </a:t>
            </a:r>
            <a:r>
              <a:rPr lang="en-HK" dirty="0" smtClean="0"/>
              <a:t>texture </a:t>
            </a:r>
            <a:r>
              <a:rPr lang="en-HK" dirty="0"/>
              <a:t>changes during heating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Adding alkaline ingredients can speed up the breakdown of cellulose and produce a mushy texture </a:t>
            </a:r>
            <a:endParaRPr lang="en-GB" dirty="0"/>
          </a:p>
        </p:txBody>
      </p:sp>
      <p:pic>
        <p:nvPicPr>
          <p:cNvPr id="17410" name="Picture 2" descr="G:\EDB notes\DSC007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20782"/>
          <a:stretch/>
        </p:blipFill>
        <p:spPr bwMode="auto">
          <a:xfrm>
            <a:off x="1444184" y="3552495"/>
            <a:ext cx="6165303" cy="22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4185" y="3150307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u="sng" dirty="0" smtClean="0"/>
              <a:t>Baking soda in water</a:t>
            </a:r>
            <a:endParaRPr lang="en-GB" sz="1600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7216" y="3149927"/>
            <a:ext cx="1799240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u="sng" dirty="0" smtClean="0"/>
              <a:t>Water only</a:t>
            </a:r>
            <a:endParaRPr lang="en-GB" sz="16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00042" y="3149927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u="sng" dirty="0" smtClean="0"/>
              <a:t>Vinegar in water</a:t>
            </a:r>
            <a:endParaRPr lang="en-GB" sz="16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669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Vegetables </a:t>
            </a:r>
            <a:r>
              <a:rPr lang="en-HK" smtClean="0"/>
              <a:t>: flavour </a:t>
            </a:r>
            <a:r>
              <a:rPr lang="en-HK" dirty="0" smtClean="0"/>
              <a:t>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/>
          <a:lstStyle/>
          <a:p>
            <a:r>
              <a:rPr lang="en-HK" dirty="0"/>
              <a:t>Vegetables obtain </a:t>
            </a:r>
            <a:r>
              <a:rPr lang="en-HK" dirty="0" smtClean="0"/>
              <a:t>their </a:t>
            </a:r>
            <a:r>
              <a:rPr lang="en-HK" dirty="0"/>
              <a:t>flavour from volatile oils, organic acids, </a:t>
            </a:r>
            <a:r>
              <a:rPr lang="en-HK" dirty="0" smtClean="0"/>
              <a:t>sulphur </a:t>
            </a:r>
            <a:r>
              <a:rPr lang="en-HK" dirty="0"/>
              <a:t>compounds , mineral </a:t>
            </a:r>
            <a:r>
              <a:rPr lang="en-HK" dirty="0" smtClean="0"/>
              <a:t>s</a:t>
            </a:r>
            <a:r>
              <a:rPr lang="en-US" altLang="zh-TW" dirty="0" smtClean="0"/>
              <a:t>al</a:t>
            </a:r>
            <a:r>
              <a:rPr lang="en-HK" dirty="0" err="1" smtClean="0"/>
              <a:t>ts</a:t>
            </a:r>
            <a:r>
              <a:rPr lang="en-HK" dirty="0"/>
              <a:t>, carbohydrates and </a:t>
            </a:r>
            <a:r>
              <a:rPr lang="en-HK" dirty="0" smtClean="0"/>
              <a:t>polyphenolic </a:t>
            </a:r>
            <a:r>
              <a:rPr lang="en-HK" dirty="0"/>
              <a:t>compounds </a:t>
            </a:r>
          </a:p>
          <a:p>
            <a:endParaRPr lang="en-HK" dirty="0"/>
          </a:p>
          <a:p>
            <a:r>
              <a:rPr lang="en-HK" dirty="0"/>
              <a:t>Cooking with water will lose the flavour of </a:t>
            </a:r>
            <a:r>
              <a:rPr lang="en-HK" dirty="0" smtClean="0"/>
              <a:t>vegetables</a:t>
            </a:r>
            <a:endParaRPr lang="en-HK" dirty="0"/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39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Odour released during heating 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61782" cy="4351338"/>
          </a:xfrm>
        </p:spPr>
        <p:txBody>
          <a:bodyPr/>
          <a:lstStyle/>
          <a:p>
            <a:r>
              <a:rPr lang="en-HK" dirty="0" smtClean="0"/>
              <a:t>When onion </a:t>
            </a:r>
            <a:r>
              <a:rPr lang="en-HK" dirty="0"/>
              <a:t>and </a:t>
            </a:r>
            <a:r>
              <a:rPr lang="en-HK" dirty="0" smtClean="0"/>
              <a:t>cabbage are cooked, </a:t>
            </a:r>
            <a:r>
              <a:rPr lang="en-HK" dirty="0"/>
              <a:t>pungent </a:t>
            </a:r>
            <a:r>
              <a:rPr lang="en-HK" dirty="0" smtClean="0"/>
              <a:t>odour is </a:t>
            </a:r>
            <a:r>
              <a:rPr lang="en-HK" dirty="0"/>
              <a:t>released especially </a:t>
            </a:r>
            <a:r>
              <a:rPr lang="en-HK" dirty="0" smtClean="0"/>
              <a:t>when </a:t>
            </a:r>
            <a:r>
              <a:rPr lang="en-HK" dirty="0"/>
              <a:t>overheating </a:t>
            </a:r>
          </a:p>
          <a:p>
            <a:endParaRPr lang="en-HK" dirty="0"/>
          </a:p>
          <a:p>
            <a:r>
              <a:rPr lang="en-HK" dirty="0"/>
              <a:t>In cabbage, heat </a:t>
            </a:r>
            <a:r>
              <a:rPr lang="en-HK" dirty="0" smtClean="0"/>
              <a:t>triggers </a:t>
            </a:r>
            <a:r>
              <a:rPr lang="en-HK" dirty="0"/>
              <a:t>the enzyme to release excess hydrogen </a:t>
            </a:r>
            <a:r>
              <a:rPr lang="en-HK" dirty="0" smtClean="0"/>
              <a:t>sulphide</a:t>
            </a:r>
            <a:endParaRPr lang="en-HK" dirty="0"/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253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Fruits : texture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86166" cy="4351338"/>
          </a:xfrm>
        </p:spPr>
        <p:txBody>
          <a:bodyPr/>
          <a:lstStyle/>
          <a:p>
            <a:r>
              <a:rPr lang="en-HK" dirty="0" smtClean="0"/>
              <a:t>Fruits </a:t>
            </a:r>
            <a:r>
              <a:rPr lang="en-HK" dirty="0"/>
              <a:t>will </a:t>
            </a:r>
            <a:r>
              <a:rPr lang="en-HK" dirty="0" smtClean="0"/>
              <a:t>become soft </a:t>
            </a:r>
            <a:r>
              <a:rPr lang="en-HK" dirty="0"/>
              <a:t>when cooked and </a:t>
            </a:r>
            <a:r>
              <a:rPr lang="en-HK" dirty="0" smtClean="0"/>
              <a:t>mushy if cooked for a long time  </a:t>
            </a:r>
            <a:r>
              <a:rPr lang="en-HK" dirty="0"/>
              <a:t>	</a:t>
            </a:r>
          </a:p>
          <a:p>
            <a:pPr lvl="1"/>
            <a:r>
              <a:rPr lang="en-HK" altLang="zh-TW" dirty="0" smtClean="0"/>
              <a:t>Conversion </a:t>
            </a:r>
            <a:r>
              <a:rPr lang="en-HK" altLang="zh-TW" dirty="0"/>
              <a:t>of fruit protopectin to pectin </a:t>
            </a:r>
            <a:endParaRPr lang="en-HK" altLang="zh-TW" dirty="0" smtClean="0"/>
          </a:p>
          <a:p>
            <a:pPr lvl="1"/>
            <a:endParaRPr lang="en-HK" altLang="zh-TW" dirty="0"/>
          </a:p>
          <a:p>
            <a:pPr lvl="1"/>
            <a:r>
              <a:rPr lang="en-HK" dirty="0"/>
              <a:t>Degradation of cellulose and hemicellulose </a:t>
            </a:r>
            <a:endParaRPr lang="en-HK" dirty="0" smtClean="0"/>
          </a:p>
          <a:p>
            <a:pPr lvl="1"/>
            <a:endParaRPr lang="en-HK" dirty="0"/>
          </a:p>
          <a:p>
            <a:pPr lvl="1"/>
            <a:r>
              <a:rPr lang="en-HK" dirty="0"/>
              <a:t>Denaturation of cell membrane protein </a:t>
            </a:r>
            <a:r>
              <a:rPr lang="en-HK" dirty="0">
                <a:sym typeface="Wingdings" panose="05000000000000000000" pitchFamily="2" charset="2"/>
              </a:rPr>
              <a:t> cell membrane </a:t>
            </a:r>
            <a:r>
              <a:rPr lang="en-HK" dirty="0" smtClean="0">
                <a:sym typeface="Wingdings" panose="05000000000000000000" pitchFamily="2" charset="2"/>
              </a:rPr>
              <a:t>loses its </a:t>
            </a:r>
            <a:r>
              <a:rPr lang="en-HK" dirty="0">
                <a:sym typeface="Wingdings" panose="05000000000000000000" pitchFamily="2" charset="2"/>
              </a:rPr>
              <a:t>function to </a:t>
            </a:r>
            <a:r>
              <a:rPr lang="en-HK" dirty="0" smtClean="0">
                <a:sym typeface="Wingdings" panose="05000000000000000000" pitchFamily="2" charset="2"/>
              </a:rPr>
              <a:t>maintain </a:t>
            </a:r>
            <a:r>
              <a:rPr lang="en-HK" dirty="0">
                <a:sym typeface="Wingdings" panose="05000000000000000000" pitchFamily="2" charset="2"/>
              </a:rPr>
              <a:t>turgor</a:t>
            </a:r>
            <a:endParaRPr lang="en-HK" dirty="0"/>
          </a:p>
          <a:p>
            <a:endParaRPr lang="en-HK" dirty="0"/>
          </a:p>
        </p:txBody>
      </p:sp>
      <p:pic>
        <p:nvPicPr>
          <p:cNvPr id="23555" name="Picture 3" descr="G:\EDB notes\DSC00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15614"/>
          <a:stretch/>
        </p:blipFill>
        <p:spPr bwMode="auto">
          <a:xfrm>
            <a:off x="694065" y="5181600"/>
            <a:ext cx="2880000" cy="12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G:\EDB notes\DSC006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5496" r="10362" b="24712"/>
          <a:stretch/>
        </p:blipFill>
        <p:spPr bwMode="auto">
          <a:xfrm>
            <a:off x="5139559" y="5181599"/>
            <a:ext cx="3121572" cy="12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622" y="6468383"/>
            <a:ext cx="234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Raw                   Cooked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07882" y="6456404"/>
            <a:ext cx="25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                     Cooked 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72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Fruits : flavour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Sugars and acids contribute to </a:t>
            </a:r>
            <a:r>
              <a:rPr lang="en-HK" dirty="0" smtClean="0"/>
              <a:t>the sweet </a:t>
            </a:r>
            <a:r>
              <a:rPr lang="en-HK" dirty="0"/>
              <a:t>and sour </a:t>
            </a:r>
            <a:r>
              <a:rPr lang="en-HK" dirty="0" smtClean="0"/>
              <a:t>taste in fruits</a:t>
            </a:r>
          </a:p>
          <a:p>
            <a:endParaRPr lang="en-HK" dirty="0" smtClean="0"/>
          </a:p>
          <a:p>
            <a:r>
              <a:rPr lang="en-HK" dirty="0" smtClean="0"/>
              <a:t>Phenolic, aromatic </a:t>
            </a:r>
            <a:r>
              <a:rPr lang="en-HK" dirty="0"/>
              <a:t>compounds and essential oils contribute to the </a:t>
            </a:r>
            <a:r>
              <a:rPr lang="en-HK" dirty="0" smtClean="0"/>
              <a:t>flavour</a:t>
            </a:r>
          </a:p>
          <a:p>
            <a:endParaRPr lang="en-HK" dirty="0"/>
          </a:p>
          <a:p>
            <a:r>
              <a:rPr lang="en-HK" dirty="0"/>
              <a:t>Some flavour substances and volatile compound can be lost during heating so aroma will be lost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973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Fruits and vegetables : colour pigments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Chlorophyll, carotenoids and anthocyanins are three common pigments in fruits and </a:t>
            </a:r>
            <a:r>
              <a:rPr lang="en-HK" dirty="0" smtClean="0"/>
              <a:t>vegetables </a:t>
            </a:r>
            <a:endParaRPr lang="en-HK" dirty="0"/>
          </a:p>
          <a:p>
            <a:endParaRPr lang="en-HK" dirty="0"/>
          </a:p>
          <a:p>
            <a:r>
              <a:rPr lang="en-HK" dirty="0"/>
              <a:t>There will be loss of pigmentation during heating 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386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Chlorophyll </a:t>
            </a:r>
            <a:r>
              <a:rPr lang="en-HK" dirty="0" smtClean="0"/>
              <a:t>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Chlorophyll is r</a:t>
            </a:r>
            <a:r>
              <a:rPr lang="en-HK" dirty="0" err="1" smtClean="0"/>
              <a:t>ich</a:t>
            </a:r>
            <a:r>
              <a:rPr lang="en-HK" dirty="0" smtClean="0"/>
              <a:t> in broccoli </a:t>
            </a:r>
            <a:r>
              <a:rPr lang="en-HK" dirty="0"/>
              <a:t>, choi </a:t>
            </a:r>
            <a:r>
              <a:rPr lang="en-HK" dirty="0" smtClean="0"/>
              <a:t>sum and kiwi </a:t>
            </a:r>
            <a:endParaRPr lang="en-HK" dirty="0"/>
          </a:p>
          <a:p>
            <a:pPr marL="228600" lvl="1">
              <a:spcBef>
                <a:spcPts val="1000"/>
              </a:spcBef>
            </a:pPr>
            <a:r>
              <a:rPr lang="en-HK" dirty="0" smtClean="0"/>
              <a:t>Chlorophyll </a:t>
            </a:r>
            <a:r>
              <a:rPr lang="en-HK" dirty="0"/>
              <a:t>(blue green) </a:t>
            </a:r>
            <a:r>
              <a:rPr lang="en-HK" dirty="0">
                <a:sym typeface="Wingdings" panose="05000000000000000000" pitchFamily="2" charset="2"/>
              </a:rPr>
              <a:t> </a:t>
            </a:r>
            <a:r>
              <a:rPr lang="en-HK" dirty="0" smtClean="0">
                <a:sym typeface="Wingdings" panose="05000000000000000000" pitchFamily="2" charset="2"/>
              </a:rPr>
              <a:t>bright green when start </a:t>
            </a:r>
            <a:r>
              <a:rPr lang="en-US" dirty="0" smtClean="0">
                <a:sym typeface="Wingdings" panose="05000000000000000000" pitchFamily="2" charset="2"/>
              </a:rPr>
              <a:t>heating </a:t>
            </a:r>
            <a:r>
              <a:rPr lang="en-HK" dirty="0" smtClean="0">
                <a:sym typeface="Wingdings" panose="05000000000000000000" pitchFamily="2" charset="2"/>
              </a:rPr>
              <a:t> </a:t>
            </a:r>
            <a:r>
              <a:rPr lang="en-HK" dirty="0">
                <a:sym typeface="Wingdings" panose="05000000000000000000" pitchFamily="2" charset="2"/>
              </a:rPr>
              <a:t>(deficient of air</a:t>
            </a:r>
            <a:r>
              <a:rPr lang="en-HK" dirty="0" smtClean="0">
                <a:sym typeface="Wingdings" panose="05000000000000000000" pitchFamily="2" charset="2"/>
              </a:rPr>
              <a:t>) </a:t>
            </a:r>
          </a:p>
          <a:p>
            <a:pPr marL="228600" lvl="1">
              <a:spcBef>
                <a:spcPts val="1000"/>
              </a:spcBef>
            </a:pPr>
            <a:r>
              <a:rPr lang="en-HK" dirty="0" smtClean="0">
                <a:sym typeface="Wingdings" panose="05000000000000000000" pitchFamily="2" charset="2"/>
              </a:rPr>
              <a:t>Application </a:t>
            </a:r>
            <a:r>
              <a:rPr lang="en-HK" dirty="0">
                <a:sym typeface="Wingdings" panose="05000000000000000000" pitchFamily="2" charset="2"/>
              </a:rPr>
              <a:t>of heat </a:t>
            </a:r>
            <a:r>
              <a:rPr lang="en-HK" dirty="0" smtClean="0">
                <a:sym typeface="Wingdings" panose="05000000000000000000" pitchFamily="2" charset="2"/>
              </a:rPr>
              <a:t>continues </a:t>
            </a:r>
            <a:r>
              <a:rPr lang="en-HK" dirty="0">
                <a:sym typeface="Wingdings" panose="05000000000000000000" pitchFamily="2" charset="2"/>
              </a:rPr>
              <a:t>acid in cells </a:t>
            </a:r>
            <a:r>
              <a:rPr lang="en-HK" dirty="0" smtClean="0">
                <a:sym typeface="Wingdings" panose="05000000000000000000" pitchFamily="2" charset="2"/>
              </a:rPr>
              <a:t>released form </a:t>
            </a:r>
            <a:r>
              <a:rPr lang="en-HK" dirty="0" err="1">
                <a:sym typeface="Wingdings" panose="05000000000000000000" pitchFamily="2" charset="2"/>
              </a:rPr>
              <a:t>pheophytin</a:t>
            </a:r>
            <a:r>
              <a:rPr lang="en-HK" dirty="0">
                <a:sym typeface="Wingdings" panose="05000000000000000000" pitchFamily="2" charset="2"/>
              </a:rPr>
              <a:t> (dull olive brown )</a:t>
            </a:r>
            <a:r>
              <a:rPr lang="en-HK" dirty="0"/>
              <a:t> </a:t>
            </a:r>
          </a:p>
        </p:txBody>
      </p:sp>
      <p:pic>
        <p:nvPicPr>
          <p:cNvPr id="14338" name="Picture 2" descr="G:\EDB notes\DSC0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14" y="4366383"/>
            <a:ext cx="4320000" cy="24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72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Chlorophyll changes during heating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156"/>
            <a:ext cx="7886700" cy="4351338"/>
          </a:xfrm>
        </p:spPr>
        <p:txBody>
          <a:bodyPr/>
          <a:lstStyle/>
          <a:p>
            <a:r>
              <a:rPr lang="en-HK" dirty="0" smtClean="0"/>
              <a:t>Fat </a:t>
            </a:r>
            <a:r>
              <a:rPr lang="en-HK" dirty="0"/>
              <a:t>soluble </a:t>
            </a:r>
            <a:endParaRPr lang="en-HK" dirty="0" smtClean="0"/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Chlorophyll leaching </a:t>
            </a:r>
            <a:r>
              <a:rPr lang="en-HK" dirty="0">
                <a:sym typeface="Wingdings" panose="05000000000000000000" pitchFamily="2" charset="2"/>
              </a:rPr>
              <a:t>out to the medium </a:t>
            </a:r>
            <a:r>
              <a:rPr lang="en-HK" dirty="0" smtClean="0">
                <a:sym typeface="Wingdings" panose="05000000000000000000" pitchFamily="2" charset="2"/>
              </a:rPr>
              <a:t>when boiling with fat </a:t>
            </a:r>
            <a:endParaRPr lang="en-HK" dirty="0"/>
          </a:p>
          <a:p>
            <a:endParaRPr lang="en-GB" dirty="0"/>
          </a:p>
        </p:txBody>
      </p:sp>
      <p:pic>
        <p:nvPicPr>
          <p:cNvPr id="15362" name="Picture 2" descr="G:\EDB notes\DSC005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11312"/>
          <a:stretch/>
        </p:blipFill>
        <p:spPr bwMode="auto">
          <a:xfrm>
            <a:off x="1839310" y="3775130"/>
            <a:ext cx="1996966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EDB notes\DSC005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r="12778"/>
          <a:stretch/>
        </p:blipFill>
        <p:spPr bwMode="auto">
          <a:xfrm>
            <a:off x="5349765" y="3775130"/>
            <a:ext cx="2133601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11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Meat and poultry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050" y="1509536"/>
            <a:ext cx="8086372" cy="4688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HK" sz="4600" dirty="0"/>
              <a:t>Connective tissues </a:t>
            </a:r>
            <a:r>
              <a:rPr lang="en-HK" sz="4600" dirty="0" smtClean="0"/>
              <a:t>vs</a:t>
            </a:r>
            <a:r>
              <a:rPr lang="en-HK" sz="4600" dirty="0"/>
              <a:t>. </a:t>
            </a:r>
            <a:r>
              <a:rPr lang="en-HK" sz="4600" dirty="0" smtClean="0"/>
              <a:t>protein </a:t>
            </a:r>
            <a:endParaRPr lang="en-HK" sz="5700" dirty="0" smtClean="0">
              <a:sym typeface="Wingdings" panose="05000000000000000000" pitchFamily="2" charset="2"/>
            </a:endParaRPr>
          </a:p>
          <a:p>
            <a:r>
              <a:rPr lang="en-HK" sz="3100" dirty="0" smtClean="0">
                <a:sym typeface="Wingdings" panose="05000000000000000000" pitchFamily="2" charset="2"/>
              </a:rPr>
              <a:t>Proteins </a:t>
            </a:r>
            <a:r>
              <a:rPr lang="en-HK" sz="3100" dirty="0">
                <a:sym typeface="Wingdings" panose="05000000000000000000" pitchFamily="2" charset="2"/>
              </a:rPr>
              <a:t>denature, coagulate and become </a:t>
            </a:r>
            <a:r>
              <a:rPr lang="en-HK" sz="3100" dirty="0" smtClean="0">
                <a:sym typeface="Wingdings" panose="05000000000000000000" pitchFamily="2" charset="2"/>
              </a:rPr>
              <a:t>tough </a:t>
            </a:r>
            <a:r>
              <a:rPr lang="en-HK" sz="3100" dirty="0">
                <a:sym typeface="Wingdings" panose="05000000000000000000" pitchFamily="2" charset="2"/>
              </a:rPr>
              <a:t>when temperature </a:t>
            </a:r>
            <a:r>
              <a:rPr lang="en-HK" sz="3100" dirty="0" smtClean="0">
                <a:sym typeface="Wingdings" panose="05000000000000000000" pitchFamily="2" charset="2"/>
              </a:rPr>
              <a:t>increases</a:t>
            </a:r>
            <a:endParaRPr lang="en-HK" sz="3100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sz="3100" dirty="0" smtClean="0">
                <a:sym typeface="Wingdings" panose="05000000000000000000" pitchFamily="2" charset="2"/>
              </a:rPr>
              <a:t>When temperature is higher </a:t>
            </a:r>
            <a:r>
              <a:rPr lang="en-HK" sz="3100" dirty="0">
                <a:sym typeface="Wingdings" panose="05000000000000000000" pitchFamily="2" charset="2"/>
              </a:rPr>
              <a:t>than </a:t>
            </a:r>
            <a:r>
              <a:rPr lang="en-HK" sz="3100" dirty="0" smtClean="0">
                <a:sym typeface="Wingdings" panose="05000000000000000000" pitchFamily="2" charset="2"/>
              </a:rPr>
              <a:t>60</a:t>
            </a:r>
            <a:r>
              <a:rPr lang="en-HK" sz="3100" baseline="30000" dirty="0" smtClean="0">
                <a:sym typeface="Wingdings" panose="05000000000000000000" pitchFamily="2" charset="2"/>
              </a:rPr>
              <a:t>o</a:t>
            </a:r>
            <a:r>
              <a:rPr lang="en-HK" sz="3100" dirty="0" smtClean="0">
                <a:sym typeface="Wingdings" panose="05000000000000000000" pitchFamily="2" charset="2"/>
              </a:rPr>
              <a:t>C, hydrogen </a:t>
            </a:r>
            <a:r>
              <a:rPr lang="en-HK" sz="3100" dirty="0">
                <a:sym typeface="Wingdings" panose="05000000000000000000" pitchFamily="2" charset="2"/>
              </a:rPr>
              <a:t>bonds in collagen are broken, some collagen </a:t>
            </a:r>
            <a:r>
              <a:rPr lang="en-HK" sz="3100" dirty="0" smtClean="0">
                <a:sym typeface="Wingdings" panose="05000000000000000000" pitchFamily="2" charset="2"/>
              </a:rPr>
              <a:t>are </a:t>
            </a:r>
            <a:r>
              <a:rPr lang="en-HK" sz="3100" dirty="0">
                <a:sym typeface="Wingdings" panose="05000000000000000000" pitchFamily="2" charset="2"/>
              </a:rPr>
              <a:t>converted to </a:t>
            </a:r>
            <a:r>
              <a:rPr lang="en-HK" sz="3100" dirty="0" smtClean="0">
                <a:sym typeface="Wingdings" panose="05000000000000000000" pitchFamily="2" charset="2"/>
              </a:rPr>
              <a:t>gelatine, then </a:t>
            </a:r>
            <a:r>
              <a:rPr lang="en-HK" sz="3100" dirty="0">
                <a:sym typeface="Wingdings" panose="05000000000000000000" pitchFamily="2" charset="2"/>
              </a:rPr>
              <a:t>connective </a:t>
            </a:r>
            <a:r>
              <a:rPr lang="en-HK" sz="3100" dirty="0" smtClean="0">
                <a:sym typeface="Wingdings" panose="05000000000000000000" pitchFamily="2" charset="2"/>
              </a:rPr>
              <a:t>tissues </a:t>
            </a:r>
            <a:r>
              <a:rPr lang="en-HK" sz="3100" dirty="0">
                <a:sym typeface="Wingdings" panose="05000000000000000000" pitchFamily="2" charset="2"/>
              </a:rPr>
              <a:t>begin dissolving into </a:t>
            </a:r>
            <a:r>
              <a:rPr lang="en-HK" sz="3100" dirty="0" smtClean="0">
                <a:sym typeface="Wingdings" panose="05000000000000000000" pitchFamily="2" charset="2"/>
              </a:rPr>
              <a:t>gelatine-like substance</a:t>
            </a:r>
          </a:p>
          <a:p>
            <a:pPr lvl="1"/>
            <a:r>
              <a:rPr lang="en-HK" sz="3100" dirty="0" smtClean="0">
                <a:sym typeface="Wingdings" panose="05000000000000000000" pitchFamily="2" charset="2"/>
              </a:rPr>
              <a:t>Meats </a:t>
            </a:r>
            <a:r>
              <a:rPr lang="en-HK" sz="3100" dirty="0">
                <a:sym typeface="Wingdings" panose="05000000000000000000" pitchFamily="2" charset="2"/>
              </a:rPr>
              <a:t>become </a:t>
            </a:r>
            <a:r>
              <a:rPr lang="en-HK" sz="3100" dirty="0" smtClean="0">
                <a:sym typeface="Wingdings" panose="05000000000000000000" pitchFamily="2" charset="2"/>
              </a:rPr>
              <a:t>soft </a:t>
            </a:r>
            <a:r>
              <a:rPr lang="en-HK" sz="3100" dirty="0">
                <a:sym typeface="Wingdings" panose="05000000000000000000" pitchFamily="2" charset="2"/>
              </a:rPr>
              <a:t>and tender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There is tension between softening connective tissues and toughening of muscle </a:t>
            </a:r>
            <a:r>
              <a:rPr lang="en-HK" dirty="0" smtClean="0">
                <a:sym typeface="Wingdings" panose="05000000000000000000" pitchFamily="2" charset="2"/>
              </a:rPr>
              <a:t>proteins 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>
                <a:sym typeface="Wingdings" panose="05000000000000000000" pitchFamily="2" charset="2"/>
              </a:rPr>
              <a:t>Meat with more collagen should use cooking method which can soften the </a:t>
            </a:r>
            <a:r>
              <a:rPr lang="en-HK" dirty="0" smtClean="0">
                <a:sym typeface="Wingdings" panose="05000000000000000000" pitchFamily="2" charset="2"/>
              </a:rPr>
              <a:t>collagen (</a:t>
            </a:r>
            <a:r>
              <a:rPr lang="en-HK" dirty="0" smtClean="0">
                <a:sym typeface="Wingdings" panose="05000000000000000000" pitchFamily="2" charset="2"/>
              </a:rPr>
              <a:t>moist </a:t>
            </a:r>
            <a:r>
              <a:rPr lang="en-HK" dirty="0">
                <a:sym typeface="Wingdings" panose="05000000000000000000" pitchFamily="2" charset="2"/>
              </a:rPr>
              <a:t>heat, </a:t>
            </a:r>
            <a:r>
              <a:rPr lang="en-HK" dirty="0" smtClean="0">
                <a:sym typeface="Wingdings" panose="05000000000000000000" pitchFamily="2" charset="2"/>
              </a:rPr>
              <a:t>solubilise  </a:t>
            </a:r>
            <a:r>
              <a:rPr lang="en-HK" dirty="0">
                <a:sym typeface="Wingdings" panose="05000000000000000000" pitchFamily="2" charset="2"/>
              </a:rPr>
              <a:t>collagen)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417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vegetables green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alkaline such as baking soda is added in the water, acid from vegetables will be neutralised and the chlorophyll in vegetables can keep </a:t>
            </a:r>
            <a:r>
              <a:rPr lang="en-US" dirty="0" smtClean="0"/>
              <a:t>its </a:t>
            </a:r>
            <a:r>
              <a:rPr lang="en-US" smtClean="0"/>
              <a:t>colour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Drawback : loss of vitamins is much faster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97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15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activity </a:t>
            </a:r>
            <a:br>
              <a:rPr lang="en-GB" dirty="0" smtClean="0"/>
            </a:br>
            <a:r>
              <a:rPr lang="en-GB" dirty="0" smtClean="0"/>
              <a:t>Heating green vegetables under different pH conditions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64" y="2251184"/>
            <a:ext cx="2009446" cy="40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u="sng" dirty="0" smtClean="0"/>
              <a:t>Baking soda in water</a:t>
            </a:r>
            <a:endParaRPr lang="en-GB" sz="1600" u="sng" dirty="0"/>
          </a:p>
        </p:txBody>
      </p:sp>
      <p:pic>
        <p:nvPicPr>
          <p:cNvPr id="18434" name="Picture 2" descr="G:\EDB notes\DSC00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0" b="26288"/>
          <a:stretch/>
        </p:blipFill>
        <p:spPr bwMode="auto">
          <a:xfrm>
            <a:off x="245399" y="2669627"/>
            <a:ext cx="8646353" cy="26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3230" y="2267059"/>
            <a:ext cx="1799240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u="sng" dirty="0" smtClean="0"/>
              <a:t>Water only</a:t>
            </a:r>
            <a:endParaRPr lang="en-GB" sz="16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93575" y="2267059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u="sng" dirty="0" smtClean="0"/>
              <a:t>Vinegar in water</a:t>
            </a:r>
            <a:endParaRPr lang="en-GB" sz="16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29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Carotenoid changes during heating 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 smtClean="0"/>
              <a:t>Carotenoid is </a:t>
            </a:r>
            <a:r>
              <a:rPr lang="en-HK" dirty="0"/>
              <a:t>r</a:t>
            </a:r>
            <a:r>
              <a:rPr lang="en-HK" dirty="0" smtClean="0"/>
              <a:t>ich </a:t>
            </a:r>
            <a:r>
              <a:rPr lang="en-HK" dirty="0"/>
              <a:t>in </a:t>
            </a:r>
            <a:r>
              <a:rPr lang="en-HK" dirty="0" smtClean="0"/>
              <a:t>carrots, sweet potatoes </a:t>
            </a:r>
            <a:r>
              <a:rPr lang="en-HK" dirty="0"/>
              <a:t>,lemon </a:t>
            </a:r>
            <a:r>
              <a:rPr lang="en-HK" dirty="0" smtClean="0"/>
              <a:t>and oranges</a:t>
            </a:r>
          </a:p>
          <a:p>
            <a:endParaRPr lang="en-HK" dirty="0" smtClean="0"/>
          </a:p>
          <a:p>
            <a:r>
              <a:rPr lang="en-HK" dirty="0" smtClean="0"/>
              <a:t>Carotenoid is fat </a:t>
            </a:r>
            <a:r>
              <a:rPr lang="en-HK" dirty="0"/>
              <a:t>soluble </a:t>
            </a:r>
            <a:r>
              <a:rPr lang="en-HK" dirty="0">
                <a:sym typeface="Wingdings" panose="05000000000000000000" pitchFamily="2" charset="2"/>
              </a:rPr>
              <a:t> leaching out when cooking with fat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Lead </a:t>
            </a:r>
            <a:r>
              <a:rPr lang="en-HK" dirty="0">
                <a:sym typeface="Wingdings" panose="05000000000000000000" pitchFamily="2" charset="2"/>
              </a:rPr>
              <a:t>to degradation of the </a:t>
            </a:r>
            <a:r>
              <a:rPr lang="en-HK" dirty="0" smtClean="0">
                <a:sym typeface="Wingdings" panose="05000000000000000000" pitchFamily="2" charset="2"/>
              </a:rPr>
              <a:t>pigment when undergo oxidation </a:t>
            </a:r>
            <a:r>
              <a:rPr lang="en-HK" dirty="0">
                <a:sym typeface="Wingdings" panose="05000000000000000000" pitchFamily="2" charset="2"/>
              </a:rPr>
              <a:t> lighter orange </a:t>
            </a:r>
            <a:r>
              <a:rPr lang="en-HK" dirty="0" smtClean="0">
                <a:sym typeface="Wingdings" panose="05000000000000000000" pitchFamily="2" charset="2"/>
              </a:rPr>
              <a:t>colour</a:t>
            </a:r>
            <a:endParaRPr lang="en-HK" dirty="0">
              <a:sym typeface="Wingdings" panose="05000000000000000000" pitchFamily="2" charset="2"/>
            </a:endParaRPr>
          </a:p>
          <a:p>
            <a:pPr lvl="1"/>
            <a:r>
              <a:rPr lang="en-HK" dirty="0" smtClean="0">
                <a:sym typeface="Wingdings" panose="05000000000000000000" pitchFamily="2" charset="2"/>
              </a:rPr>
              <a:t>Boiling for a </a:t>
            </a:r>
            <a:r>
              <a:rPr lang="en-HK" dirty="0">
                <a:sym typeface="Wingdings" panose="05000000000000000000" pitchFamily="2" charset="2"/>
              </a:rPr>
              <a:t>long time (contact with oxygen)  </a:t>
            </a:r>
            <a:r>
              <a:rPr lang="en-HK" dirty="0" smtClean="0">
                <a:sym typeface="Wingdings" panose="05000000000000000000" pitchFamily="2" charset="2"/>
              </a:rPr>
              <a:t>pale food colour 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765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Carrots boiled in water for long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Carotenoid leach out to boiling water </a:t>
            </a:r>
          </a:p>
          <a:p>
            <a:r>
              <a:rPr lang="en-GB" dirty="0" smtClean="0"/>
              <a:t>Cooked carrots became pale in colour when compared to the raw ones</a:t>
            </a:r>
            <a:endParaRPr lang="en-GB" dirty="0"/>
          </a:p>
        </p:txBody>
      </p:sp>
      <p:pic>
        <p:nvPicPr>
          <p:cNvPr id="19458" name="Picture 2" descr="G:\EDB notes\DSC005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6371" r="2524"/>
          <a:stretch/>
        </p:blipFill>
        <p:spPr bwMode="auto">
          <a:xfrm>
            <a:off x="2638096" y="3478923"/>
            <a:ext cx="3720694" cy="2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434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Anthocyanin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4521419" cy="4575176"/>
          </a:xfrm>
        </p:spPr>
        <p:txBody>
          <a:bodyPr>
            <a:normAutofit fontScale="92500" lnSpcReduction="20000"/>
          </a:bodyPr>
          <a:lstStyle/>
          <a:p>
            <a:r>
              <a:rPr lang="en-HK" dirty="0" smtClean="0"/>
              <a:t>Anthocyanin is rich in </a:t>
            </a:r>
            <a:r>
              <a:rPr lang="en-HK" dirty="0"/>
              <a:t>red </a:t>
            </a:r>
            <a:r>
              <a:rPr lang="en-HK" dirty="0" smtClean="0"/>
              <a:t>cabbage, blueberry and red cherry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Anthocyanin </a:t>
            </a:r>
            <a:r>
              <a:rPr lang="en-HK" dirty="0">
                <a:sym typeface="Wingdings" panose="05000000000000000000" pitchFamily="2" charset="2"/>
              </a:rPr>
              <a:t>will be red in </a:t>
            </a:r>
            <a:r>
              <a:rPr lang="en-HK" dirty="0" smtClean="0">
                <a:sym typeface="Wingdings" panose="05000000000000000000" pitchFamily="2" charset="2"/>
              </a:rPr>
              <a:t>colour in an </a:t>
            </a:r>
            <a:r>
              <a:rPr lang="en-HK" dirty="0">
                <a:sym typeface="Wingdings" panose="05000000000000000000" pitchFamily="2" charset="2"/>
              </a:rPr>
              <a:t>acidic environment, </a:t>
            </a:r>
            <a:r>
              <a:rPr lang="en-HK" dirty="0" smtClean="0">
                <a:sym typeface="Wingdings" panose="05000000000000000000" pitchFamily="2" charset="2"/>
              </a:rPr>
              <a:t>while blue </a:t>
            </a:r>
            <a:r>
              <a:rPr lang="en-HK" dirty="0">
                <a:sym typeface="Wingdings" panose="05000000000000000000" pitchFamily="2" charset="2"/>
              </a:rPr>
              <a:t>in </a:t>
            </a:r>
            <a:r>
              <a:rPr lang="en-HK" dirty="0" smtClean="0">
                <a:sym typeface="Wingdings" panose="05000000000000000000" pitchFamily="2" charset="2"/>
              </a:rPr>
              <a:t>colour in </a:t>
            </a:r>
            <a:r>
              <a:rPr lang="en-HK" dirty="0">
                <a:sym typeface="Wingdings" panose="05000000000000000000" pitchFamily="2" charset="2"/>
              </a:rPr>
              <a:t>alkaline situation </a:t>
            </a:r>
            <a:endParaRPr lang="en-HK" dirty="0" smtClean="0">
              <a:sym typeface="Wingdings" panose="05000000000000000000" pitchFamily="2" charset="2"/>
            </a:endParaRPr>
          </a:p>
          <a:p>
            <a:endParaRPr lang="en-HK" dirty="0"/>
          </a:p>
          <a:p>
            <a:r>
              <a:rPr lang="en-HK" dirty="0" smtClean="0"/>
              <a:t>Anthocyanin is water </a:t>
            </a:r>
            <a:r>
              <a:rPr lang="en-HK" dirty="0"/>
              <a:t>soluble </a:t>
            </a:r>
            <a:r>
              <a:rPr lang="en-HK" dirty="0">
                <a:sym typeface="Wingdings" panose="05000000000000000000" pitchFamily="2" charset="2"/>
              </a:rPr>
              <a:t> leaching </a:t>
            </a:r>
            <a:r>
              <a:rPr lang="en-HK" dirty="0" smtClean="0">
                <a:sym typeface="Wingdings" panose="05000000000000000000" pitchFamily="2" charset="2"/>
              </a:rPr>
              <a:t>out during boiling </a:t>
            </a:r>
            <a:r>
              <a:rPr lang="en-HK" dirty="0">
                <a:sym typeface="Wingdings" panose="05000000000000000000" pitchFamily="2" charset="2"/>
              </a:rPr>
              <a:t> </a:t>
            </a:r>
            <a:r>
              <a:rPr lang="en-HK" dirty="0" smtClean="0">
                <a:sym typeface="Wingdings" panose="05000000000000000000" pitchFamily="2" charset="2"/>
              </a:rPr>
              <a:t>becomes dull </a:t>
            </a:r>
            <a:r>
              <a:rPr lang="en-HK" dirty="0">
                <a:sym typeface="Wingdings" panose="05000000000000000000" pitchFamily="2" charset="2"/>
              </a:rPr>
              <a:t>reddish brown </a:t>
            </a:r>
          </a:p>
          <a:p>
            <a:endParaRPr lang="en-HK" dirty="0">
              <a:sym typeface="Wingdings" panose="05000000000000000000" pitchFamily="2" charset="2"/>
            </a:endParaRPr>
          </a:p>
        </p:txBody>
      </p:sp>
      <p:pic>
        <p:nvPicPr>
          <p:cNvPr id="20482" name="Picture 2" descr="G:\EDB notes\DSC00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b="18884"/>
          <a:stretch/>
        </p:blipFill>
        <p:spPr bwMode="auto">
          <a:xfrm>
            <a:off x="5107918" y="3090042"/>
            <a:ext cx="3600000" cy="12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1611" y="2166712"/>
            <a:ext cx="124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baking soda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87151" y="2628377"/>
            <a:ext cx="124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66384" y="2443711"/>
            <a:ext cx="124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vinegar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14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Anthocyanin, pH and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Baked </a:t>
            </a:r>
            <a:r>
              <a:rPr lang="en-HK" dirty="0" smtClean="0"/>
              <a:t>goods </a:t>
            </a:r>
            <a:r>
              <a:rPr lang="en-HK" dirty="0"/>
              <a:t>with baking soda or powder in the flour mixture will </a:t>
            </a:r>
            <a:r>
              <a:rPr lang="en-HK" dirty="0" smtClean="0"/>
              <a:t>discolour anthocyanin </a:t>
            </a:r>
            <a:r>
              <a:rPr lang="en-HK" dirty="0"/>
              <a:t>to </a:t>
            </a:r>
            <a:r>
              <a:rPr lang="en-HK" dirty="0" smtClean="0"/>
              <a:t>blue </a:t>
            </a:r>
          </a:p>
          <a:p>
            <a:endParaRPr lang="en-HK" dirty="0"/>
          </a:p>
          <a:p>
            <a:r>
              <a:rPr lang="en-HK" dirty="0" smtClean="0"/>
              <a:t>Use </a:t>
            </a:r>
            <a:r>
              <a:rPr lang="en-HK" dirty="0"/>
              <a:t>sour cream instead of milk can maintain its </a:t>
            </a:r>
            <a:r>
              <a:rPr lang="en-HK" dirty="0" smtClean="0"/>
              <a:t>colour </a:t>
            </a:r>
            <a:endParaRPr lang="en-HK" dirty="0"/>
          </a:p>
          <a:p>
            <a:endParaRPr lang="en-HK" dirty="0"/>
          </a:p>
          <a:p>
            <a:r>
              <a:rPr lang="en-HK" dirty="0" smtClean="0"/>
              <a:t>Red </a:t>
            </a:r>
            <a:r>
              <a:rPr lang="en-HK" dirty="0"/>
              <a:t>cabbage can be prevented from </a:t>
            </a:r>
            <a:r>
              <a:rPr lang="en-HK" dirty="0" smtClean="0"/>
              <a:t>turning blue </a:t>
            </a:r>
            <a:r>
              <a:rPr lang="en-HK" dirty="0"/>
              <a:t>when vinegar is added during cooking </a:t>
            </a: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62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Blanching of vegetables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Polyphenol oxidase can be </a:t>
            </a:r>
            <a:r>
              <a:rPr lang="en-HK" dirty="0" smtClean="0"/>
              <a:t>destroyed </a:t>
            </a:r>
            <a:r>
              <a:rPr lang="en-HK" dirty="0"/>
              <a:t>during </a:t>
            </a:r>
            <a:r>
              <a:rPr lang="en-HK" dirty="0" smtClean="0"/>
              <a:t>heating</a:t>
            </a:r>
          </a:p>
          <a:p>
            <a:r>
              <a:rPr lang="en-HK" dirty="0" smtClean="0"/>
              <a:t>Enzymatic </a:t>
            </a:r>
            <a:r>
              <a:rPr lang="en-HK" dirty="0"/>
              <a:t>browning </a:t>
            </a:r>
            <a:r>
              <a:rPr lang="en-HK" dirty="0" smtClean="0"/>
              <a:t>is prevented </a:t>
            </a:r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pic>
        <p:nvPicPr>
          <p:cNvPr id="21506" name="Picture 2" descr="G:\EDB notes\DSC00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2714" b="11859"/>
          <a:stretch/>
        </p:blipFill>
        <p:spPr bwMode="auto">
          <a:xfrm>
            <a:off x="2406868" y="3563007"/>
            <a:ext cx="4315685" cy="1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9446" y="5791200"/>
            <a:ext cx="18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potato exposed to air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3548" y="5791199"/>
            <a:ext cx="18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Blanched potato exposed to air 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5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Nutrient </a:t>
            </a:r>
            <a:r>
              <a:rPr lang="en-HK" dirty="0" smtClean="0"/>
              <a:t>lost during cooking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Leaching is the greatest </a:t>
            </a:r>
            <a:r>
              <a:rPr lang="en-HK" dirty="0" smtClean="0"/>
              <a:t>reason </a:t>
            </a:r>
            <a:r>
              <a:rPr lang="en-HK" dirty="0"/>
              <a:t>of </a:t>
            </a:r>
            <a:r>
              <a:rPr lang="en-HK" dirty="0" smtClean="0"/>
              <a:t>vitamins </a:t>
            </a:r>
            <a:r>
              <a:rPr lang="en-HK" dirty="0"/>
              <a:t>and </a:t>
            </a:r>
            <a:r>
              <a:rPr lang="en-HK" dirty="0" smtClean="0"/>
              <a:t>minerals </a:t>
            </a:r>
            <a:r>
              <a:rPr lang="en-HK" dirty="0"/>
              <a:t>loss in </a:t>
            </a:r>
            <a:r>
              <a:rPr lang="en-HK" dirty="0" smtClean="0"/>
              <a:t>fruits </a:t>
            </a:r>
            <a:r>
              <a:rPr lang="en-HK" dirty="0"/>
              <a:t>and vegetables </a:t>
            </a:r>
          </a:p>
          <a:p>
            <a:endParaRPr lang="en-HK" dirty="0" smtClean="0"/>
          </a:p>
          <a:p>
            <a:r>
              <a:rPr lang="en-HK" dirty="0" smtClean="0"/>
              <a:t>Minimise the loss through </a:t>
            </a:r>
            <a:endParaRPr lang="en-HK" dirty="0"/>
          </a:p>
          <a:p>
            <a:pPr lvl="1"/>
            <a:r>
              <a:rPr lang="en-HK" dirty="0" smtClean="0"/>
              <a:t>Avoid peeling of skin </a:t>
            </a:r>
            <a:r>
              <a:rPr lang="en-HK" dirty="0"/>
              <a:t>when possible </a:t>
            </a:r>
          </a:p>
          <a:p>
            <a:pPr lvl="1"/>
            <a:r>
              <a:rPr lang="en-HK" dirty="0" smtClean="0"/>
              <a:t>Cutting </a:t>
            </a:r>
            <a:r>
              <a:rPr lang="en-HK" dirty="0"/>
              <a:t>vegetables into </a:t>
            </a:r>
            <a:r>
              <a:rPr lang="en-HK" dirty="0" smtClean="0"/>
              <a:t>fewer and </a:t>
            </a:r>
            <a:r>
              <a:rPr lang="en-HK" dirty="0"/>
              <a:t>larger </a:t>
            </a:r>
            <a:r>
              <a:rPr lang="en-HK" dirty="0" smtClean="0"/>
              <a:t>chunks</a:t>
            </a:r>
            <a:endParaRPr lang="en-HK" dirty="0"/>
          </a:p>
          <a:p>
            <a:pPr lvl="1"/>
            <a:r>
              <a:rPr lang="en-HK" dirty="0" smtClean="0"/>
              <a:t>Cooking </a:t>
            </a:r>
            <a:r>
              <a:rPr lang="en-HK" dirty="0"/>
              <a:t>to the point of just doneness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465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8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Meat and poultry - fat </a:t>
            </a:r>
            <a:r>
              <a:rPr lang="en-HK" dirty="0"/>
              <a:t>in </a:t>
            </a:r>
            <a:r>
              <a:rPr lang="en-HK" dirty="0" smtClean="0"/>
              <a:t>meat and poultry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9184" y="1825625"/>
            <a:ext cx="8522208" cy="4351338"/>
          </a:xfrm>
        </p:spPr>
        <p:txBody>
          <a:bodyPr/>
          <a:lstStyle/>
          <a:p>
            <a:r>
              <a:rPr lang="en-HK" dirty="0" smtClean="0"/>
              <a:t>Fats </a:t>
            </a:r>
            <a:r>
              <a:rPr lang="en-HK" dirty="0"/>
              <a:t>in meat </a:t>
            </a:r>
            <a:r>
              <a:rPr lang="en-HK" dirty="0" smtClean="0"/>
              <a:t>and poultry melt </a:t>
            </a:r>
            <a:r>
              <a:rPr lang="en-HK" dirty="0"/>
              <a:t>which </a:t>
            </a:r>
            <a:r>
              <a:rPr lang="en-HK" dirty="0" smtClean="0"/>
              <a:t>enhance </a:t>
            </a:r>
            <a:r>
              <a:rPr lang="en-HK" dirty="0"/>
              <a:t>the tenderness, </a:t>
            </a:r>
            <a:r>
              <a:rPr lang="en-HK" dirty="0" smtClean="0"/>
              <a:t>juiciness </a:t>
            </a:r>
            <a:r>
              <a:rPr lang="en-HK" dirty="0"/>
              <a:t>and flavour </a:t>
            </a:r>
            <a:r>
              <a:rPr lang="en-HK" dirty="0" smtClean="0"/>
              <a:t>of meat and poultry</a:t>
            </a:r>
          </a:p>
          <a:p>
            <a:endParaRPr lang="en-HK" dirty="0" smtClean="0"/>
          </a:p>
          <a:p>
            <a:r>
              <a:rPr lang="en-HK" dirty="0" smtClean="0"/>
              <a:t>Fats should be added to lean meats to improve texture and flavour</a:t>
            </a:r>
            <a:endParaRPr lang="en-HK" dirty="0"/>
          </a:p>
          <a:p>
            <a:endParaRPr lang="en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371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Meat : flavour changes during heating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Coagulation of protein, melting and breaking down of fat </a:t>
            </a:r>
            <a:r>
              <a:rPr lang="en-HK" dirty="0">
                <a:sym typeface="Wingdings" panose="05000000000000000000" pitchFamily="2" charset="2"/>
              </a:rPr>
              <a:t> contribute to flavour </a:t>
            </a: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en-HK" dirty="0" smtClean="0">
                <a:sym typeface="Wingdings" panose="05000000000000000000" pitchFamily="2" charset="2"/>
              </a:rPr>
              <a:t>Trace </a:t>
            </a:r>
            <a:r>
              <a:rPr lang="en-HK" dirty="0">
                <a:sym typeface="Wingdings" panose="05000000000000000000" pitchFamily="2" charset="2"/>
              </a:rPr>
              <a:t>amount of carbohydrates in meat can </a:t>
            </a:r>
            <a:r>
              <a:rPr lang="en-HK" dirty="0" smtClean="0">
                <a:sym typeface="Wingdings" panose="05000000000000000000" pitchFamily="2" charset="2"/>
              </a:rPr>
              <a:t>contribute </a:t>
            </a:r>
            <a:r>
              <a:rPr lang="en-HK" dirty="0">
                <a:sym typeface="Wingdings" panose="05000000000000000000" pitchFamily="2" charset="2"/>
              </a:rPr>
              <a:t>to special flavour of browned meat through Maillard </a:t>
            </a:r>
            <a:r>
              <a:rPr lang="en-HK" dirty="0" smtClean="0">
                <a:sym typeface="Wingdings" panose="05000000000000000000" pitchFamily="2" charset="2"/>
              </a:rPr>
              <a:t>Reaction during heating 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/>
          </a:p>
        </p:txBody>
      </p:sp>
      <p:pic>
        <p:nvPicPr>
          <p:cNvPr id="6147" name="Picture 3" descr="G:\EDB notes\DSC00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5299" b="16304"/>
          <a:stretch/>
        </p:blipFill>
        <p:spPr bwMode="auto">
          <a:xfrm>
            <a:off x="5980387" y="4752973"/>
            <a:ext cx="2743199" cy="18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786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 smtClean="0"/>
              <a:t>Meat and poultry - colour pigments</a:t>
            </a:r>
            <a:endParaRPr lang="en-HK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" y="1825625"/>
            <a:ext cx="5340096" cy="4294759"/>
          </a:xfrm>
        </p:spPr>
        <p:txBody>
          <a:bodyPr>
            <a:normAutofit lnSpcReduction="10000"/>
          </a:bodyPr>
          <a:lstStyle/>
          <a:p>
            <a:r>
              <a:rPr lang="en-HK" dirty="0" smtClean="0"/>
              <a:t>Colour </a:t>
            </a:r>
            <a:r>
              <a:rPr lang="en-HK" dirty="0"/>
              <a:t>of meat is derived from pigment-containing </a:t>
            </a:r>
            <a:r>
              <a:rPr lang="en-HK" dirty="0" smtClean="0"/>
              <a:t>protein</a:t>
            </a:r>
          </a:p>
          <a:p>
            <a:pPr lvl="1"/>
            <a:r>
              <a:rPr lang="en-HK" u="sng" dirty="0" smtClean="0"/>
              <a:t>Myoglobin (mainly) </a:t>
            </a:r>
          </a:p>
          <a:p>
            <a:pPr lvl="1"/>
            <a:r>
              <a:rPr lang="en-HK" dirty="0" smtClean="0"/>
              <a:t>Haemoglobin (lesser extend)</a:t>
            </a:r>
          </a:p>
          <a:p>
            <a:pPr lvl="1"/>
            <a:endParaRPr lang="en-HK" dirty="0"/>
          </a:p>
          <a:p>
            <a:r>
              <a:rPr lang="en-HK" dirty="0"/>
              <a:t>The higher concentration of </a:t>
            </a:r>
            <a:r>
              <a:rPr lang="en-HK" dirty="0" smtClean="0"/>
              <a:t>myoglobin in raw status, </a:t>
            </a:r>
            <a:r>
              <a:rPr lang="en-HK" dirty="0"/>
              <a:t>the more intense </a:t>
            </a:r>
            <a:r>
              <a:rPr lang="en-HK" dirty="0" smtClean="0"/>
              <a:t>its colour (bright red)</a:t>
            </a:r>
            <a:endParaRPr lang="en-HK" dirty="0"/>
          </a:p>
          <a:p>
            <a:r>
              <a:rPr lang="en-HK" dirty="0" smtClean="0"/>
              <a:t>Number </a:t>
            </a:r>
            <a:r>
              <a:rPr lang="en-HK" dirty="0"/>
              <a:t>of myoglobin and haemoglobin in </a:t>
            </a:r>
            <a:r>
              <a:rPr lang="en-HK" dirty="0" smtClean="0"/>
              <a:t>beef and pork are </a:t>
            </a:r>
            <a:r>
              <a:rPr lang="en-HK" dirty="0"/>
              <a:t>more than poultry </a:t>
            </a:r>
            <a:r>
              <a:rPr lang="en-HK" dirty="0" smtClean="0"/>
              <a:t>and </a:t>
            </a:r>
            <a:r>
              <a:rPr lang="en-HK" dirty="0"/>
              <a:t>fish</a:t>
            </a:r>
          </a:p>
          <a:p>
            <a:endParaRPr lang="en-HK" dirty="0"/>
          </a:p>
        </p:txBody>
      </p:sp>
      <p:pic>
        <p:nvPicPr>
          <p:cNvPr id="1026" name="Picture 2" descr="G:\EDB notes\DSC00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20507" r="22579" b="21242"/>
          <a:stretch/>
        </p:blipFill>
        <p:spPr bwMode="auto">
          <a:xfrm>
            <a:off x="4777483" y="1840991"/>
            <a:ext cx="1983533" cy="13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DB notes\DSC00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23475" r="26384" b="29479"/>
          <a:stretch/>
        </p:blipFill>
        <p:spPr bwMode="auto">
          <a:xfrm>
            <a:off x="6971544" y="1840992"/>
            <a:ext cx="2098577" cy="13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B notes\DSC003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t="24834" r="24913" b="23689"/>
          <a:stretch/>
        </p:blipFill>
        <p:spPr bwMode="auto">
          <a:xfrm>
            <a:off x="5652136" y="3357901"/>
            <a:ext cx="2217759" cy="15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B notes\DSC003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4953" r="25068" b="5419"/>
          <a:stretch/>
        </p:blipFill>
        <p:spPr bwMode="auto">
          <a:xfrm>
            <a:off x="6971544" y="5016824"/>
            <a:ext cx="1598400" cy="16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6673" y="1471659"/>
            <a:ext cx="6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Beef</a:t>
            </a:r>
            <a:endParaRPr lang="en-GB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716325" y="147166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Pork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899821" y="3947055"/>
            <a:ext cx="91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Chicken</a:t>
            </a:r>
            <a:endParaRPr lang="en-GB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324209" y="563711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Fish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5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2768</Words>
  <Application>Microsoft Office PowerPoint</Application>
  <PresentationFormat>如螢幕大小 (4:3)</PresentationFormat>
  <Paragraphs>476</Paragraphs>
  <Slides>68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4" baseType="lpstr">
      <vt:lpstr>新細明體</vt:lpstr>
      <vt:lpstr>Arial</vt:lpstr>
      <vt:lpstr>Calibri</vt:lpstr>
      <vt:lpstr>Calibri Light</vt:lpstr>
      <vt:lpstr>Wingdings</vt:lpstr>
      <vt:lpstr>Office 佈景主題</vt:lpstr>
      <vt:lpstr> </vt:lpstr>
      <vt:lpstr>Topics</vt:lpstr>
      <vt:lpstr>Meat, Poultry and Fish </vt:lpstr>
      <vt:lpstr>Meat and poultry - structure</vt:lpstr>
      <vt:lpstr>Meat and poultry</vt:lpstr>
      <vt:lpstr>Meat and poultry</vt:lpstr>
      <vt:lpstr>Meat and poultry - fat in meat and poultry during heating </vt:lpstr>
      <vt:lpstr>Meat : flavour changes during heating </vt:lpstr>
      <vt:lpstr>Meat and poultry - colour pigments</vt:lpstr>
      <vt:lpstr>Meat and poultry - colour changes during heating</vt:lpstr>
      <vt:lpstr>Beef : colour changes during heating </vt:lpstr>
      <vt:lpstr>Pork : colour changes during heating </vt:lpstr>
      <vt:lpstr>Chicken: colour changes during heating </vt:lpstr>
      <vt:lpstr>Meat - browning on the surface</vt:lpstr>
      <vt:lpstr>Processed meat </vt:lpstr>
      <vt:lpstr>Fish - structure</vt:lpstr>
      <vt:lpstr>Fish : texture changes during heating</vt:lpstr>
      <vt:lpstr> Fish – colour of flesh</vt:lpstr>
      <vt:lpstr>Fish with orange flesh</vt:lpstr>
      <vt:lpstr>Fish : colour changes during heating </vt:lpstr>
      <vt:lpstr>Eggs and dairy products</vt:lpstr>
      <vt:lpstr>Egg : texture changes during heating </vt:lpstr>
      <vt:lpstr>Boiling of eggs across time </vt:lpstr>
      <vt:lpstr>Egg : texture changes during heating </vt:lpstr>
      <vt:lpstr>Egg : colour changes during heating </vt:lpstr>
      <vt:lpstr>Milk : texture changes during heating </vt:lpstr>
      <vt:lpstr>Milk : flavour changes during heating</vt:lpstr>
      <vt:lpstr>Cheese : Meltability</vt:lpstr>
      <vt:lpstr>Cheese : texture changes during heating </vt:lpstr>
      <vt:lpstr>Cheese : browning during heating</vt:lpstr>
      <vt:lpstr>Cereals, cereal products and sugar</vt:lpstr>
      <vt:lpstr>Cereals</vt:lpstr>
      <vt:lpstr>Cereal : texture changes during heating</vt:lpstr>
      <vt:lpstr>Rice</vt:lpstr>
      <vt:lpstr>Hot breakfast cereal : oatmeal</vt:lpstr>
      <vt:lpstr>Cooking of Pasta</vt:lpstr>
      <vt:lpstr>Baking of bakery products</vt:lpstr>
      <vt:lpstr>Solubility of sugar </vt:lpstr>
      <vt:lpstr>Learning activity Crystallisation : Effects of temperature on sugar solubility  </vt:lpstr>
      <vt:lpstr>Browning of sugar </vt:lpstr>
      <vt:lpstr>Learning activity  Caramelisation of different sugars </vt:lpstr>
      <vt:lpstr>Fats and oils</vt:lpstr>
      <vt:lpstr>Function of fats and oils in food </vt:lpstr>
      <vt:lpstr>Smoke point  </vt:lpstr>
      <vt:lpstr>Smoke point of different fats and oils </vt:lpstr>
      <vt:lpstr>Flash point and fire point</vt:lpstr>
      <vt:lpstr>Overheating of deep frying fats</vt:lpstr>
      <vt:lpstr>Changes in reused deep frying fats</vt:lpstr>
      <vt:lpstr>Learning activity  Deep frying of French fries with different fats</vt:lpstr>
      <vt:lpstr>Fruits and vegetables</vt:lpstr>
      <vt:lpstr>Vegetables : texture changes during heating </vt:lpstr>
      <vt:lpstr>Vegetables : texture changes during heating </vt:lpstr>
      <vt:lpstr>Vegetables : flavour changes during heating </vt:lpstr>
      <vt:lpstr>Odour released during heating  </vt:lpstr>
      <vt:lpstr>Fruits : texture changes during heating </vt:lpstr>
      <vt:lpstr>Fruits : flavour changes during heating </vt:lpstr>
      <vt:lpstr>Fruits and vegetables : colour pigments</vt:lpstr>
      <vt:lpstr>Chlorophyll changes during heating </vt:lpstr>
      <vt:lpstr>Chlorophyll changes during heating </vt:lpstr>
      <vt:lpstr>Keeping vegetables green</vt:lpstr>
      <vt:lpstr>Learning activity  Heating green vegetables under different pH conditions  </vt:lpstr>
      <vt:lpstr>Carotenoid changes during heating  </vt:lpstr>
      <vt:lpstr>Carrots boiled in water for long </vt:lpstr>
      <vt:lpstr>Anthocyanin changes during heating </vt:lpstr>
      <vt:lpstr>Anthocyanin, pH and heating </vt:lpstr>
      <vt:lpstr>Blanching of vegetables</vt:lpstr>
      <vt:lpstr>Nutrient lost during cooking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Lilian Yeung</dc:creator>
  <cp:lastModifiedBy>LOK, Kwan-wai</cp:lastModifiedBy>
  <cp:revision>295</cp:revision>
  <cp:lastPrinted>2016-07-22T01:59:37Z</cp:lastPrinted>
  <dcterms:created xsi:type="dcterms:W3CDTF">2016-07-17T00:48:39Z</dcterms:created>
  <dcterms:modified xsi:type="dcterms:W3CDTF">2019-10-29T07:55:08Z</dcterms:modified>
</cp:coreProperties>
</file>