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1" r:id="rId4"/>
    <p:sldId id="263" r:id="rId5"/>
    <p:sldId id="262" r:id="rId6"/>
    <p:sldId id="264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5" autoAdjust="0"/>
    <p:restoredTop sz="96590"/>
  </p:normalViewPr>
  <p:slideViewPr>
    <p:cSldViewPr snapToGrid="0">
      <p:cViewPr varScale="1">
        <p:scale>
          <a:sx n="58" d="100"/>
          <a:sy n="58" d="100"/>
        </p:scale>
        <p:origin x="10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via Lai" userId="a5089820-96cb-4caa-8bce-d20d73a3bd3d" providerId="ADAL" clId="{1F4BA39E-F349-FF40-A34E-BE2C2F8049A7}"/>
    <pc:docChg chg="custSel addSld delSld modSld sldOrd">
      <pc:chgData name="Jovia Lai" userId="a5089820-96cb-4caa-8bce-d20d73a3bd3d" providerId="ADAL" clId="{1F4BA39E-F349-FF40-A34E-BE2C2F8049A7}" dt="2021-10-22T10:09:18.241" v="241" actId="114"/>
      <pc:docMkLst>
        <pc:docMk/>
      </pc:docMkLst>
      <pc:sldChg chg="modSp">
        <pc:chgData name="Jovia Lai" userId="a5089820-96cb-4caa-8bce-d20d73a3bd3d" providerId="ADAL" clId="{1F4BA39E-F349-FF40-A34E-BE2C2F8049A7}" dt="2021-10-22T09:41:31.551" v="25" actId="20577"/>
        <pc:sldMkLst>
          <pc:docMk/>
          <pc:sldMk cId="628989497" sldId="257"/>
        </pc:sldMkLst>
        <pc:spChg chg="mod">
          <ac:chgData name="Jovia Lai" userId="a5089820-96cb-4caa-8bce-d20d73a3bd3d" providerId="ADAL" clId="{1F4BA39E-F349-FF40-A34E-BE2C2F8049A7}" dt="2021-10-22T09:41:31.551" v="25" actId="20577"/>
          <ac:spMkLst>
            <pc:docMk/>
            <pc:sldMk cId="628989497" sldId="257"/>
            <ac:spMk id="3" creationId="{00000000-0000-0000-0000-000000000000}"/>
          </ac:spMkLst>
        </pc:spChg>
      </pc:sldChg>
      <pc:sldChg chg="del">
        <pc:chgData name="Jovia Lai" userId="a5089820-96cb-4caa-8bce-d20d73a3bd3d" providerId="ADAL" clId="{1F4BA39E-F349-FF40-A34E-BE2C2F8049A7}" dt="2021-10-22T09:41:34.021" v="26" actId="2696"/>
        <pc:sldMkLst>
          <pc:docMk/>
          <pc:sldMk cId="3949126410" sldId="258"/>
        </pc:sldMkLst>
      </pc:sldChg>
      <pc:sldChg chg="modSp">
        <pc:chgData name="Jovia Lai" userId="a5089820-96cb-4caa-8bce-d20d73a3bd3d" providerId="ADAL" clId="{1F4BA39E-F349-FF40-A34E-BE2C2F8049A7}" dt="2021-10-22T09:43:16.798" v="65" actId="20577"/>
        <pc:sldMkLst>
          <pc:docMk/>
          <pc:sldMk cId="4132458731" sldId="259"/>
        </pc:sldMkLst>
        <pc:spChg chg="mod">
          <ac:chgData name="Jovia Lai" userId="a5089820-96cb-4caa-8bce-d20d73a3bd3d" providerId="ADAL" clId="{1F4BA39E-F349-FF40-A34E-BE2C2F8049A7}" dt="2021-10-22T09:41:46.887" v="28"/>
          <ac:spMkLst>
            <pc:docMk/>
            <pc:sldMk cId="4132458731" sldId="259"/>
            <ac:spMk id="3" creationId="{00000000-0000-0000-0000-000000000000}"/>
          </ac:spMkLst>
        </pc:spChg>
        <pc:spChg chg="mod">
          <ac:chgData name="Jovia Lai" userId="a5089820-96cb-4caa-8bce-d20d73a3bd3d" providerId="ADAL" clId="{1F4BA39E-F349-FF40-A34E-BE2C2F8049A7}" dt="2021-10-22T09:43:16.798" v="65" actId="20577"/>
          <ac:spMkLst>
            <pc:docMk/>
            <pc:sldMk cId="4132458731" sldId="259"/>
            <ac:spMk id="4" creationId="{00000000-0000-0000-0000-000000000000}"/>
          </ac:spMkLst>
        </pc:spChg>
      </pc:sldChg>
      <pc:sldChg chg="modSp add del">
        <pc:chgData name="Jovia Lai" userId="a5089820-96cb-4caa-8bce-d20d73a3bd3d" providerId="ADAL" clId="{1F4BA39E-F349-FF40-A34E-BE2C2F8049A7}" dt="2021-10-22T09:46:40.873" v="86" actId="2696"/>
        <pc:sldMkLst>
          <pc:docMk/>
          <pc:sldMk cId="591059995" sldId="260"/>
        </pc:sldMkLst>
        <pc:spChg chg="mod">
          <ac:chgData name="Jovia Lai" userId="a5089820-96cb-4caa-8bce-d20d73a3bd3d" providerId="ADAL" clId="{1F4BA39E-F349-FF40-A34E-BE2C2F8049A7}" dt="2021-10-22T09:45:11.933" v="80" actId="20577"/>
          <ac:spMkLst>
            <pc:docMk/>
            <pc:sldMk cId="591059995" sldId="260"/>
            <ac:spMk id="4" creationId="{00000000-0000-0000-0000-000000000000}"/>
          </ac:spMkLst>
        </pc:spChg>
      </pc:sldChg>
      <pc:sldChg chg="del">
        <pc:chgData name="Jovia Lai" userId="a5089820-96cb-4caa-8bce-d20d73a3bd3d" providerId="ADAL" clId="{1F4BA39E-F349-FF40-A34E-BE2C2F8049A7}" dt="2021-10-22T09:41:51.516" v="32" actId="2696"/>
        <pc:sldMkLst>
          <pc:docMk/>
          <pc:sldMk cId="2871892883" sldId="260"/>
        </pc:sldMkLst>
      </pc:sldChg>
      <pc:sldChg chg="del">
        <pc:chgData name="Jovia Lai" userId="a5089820-96cb-4caa-8bce-d20d73a3bd3d" providerId="ADAL" clId="{1F4BA39E-F349-FF40-A34E-BE2C2F8049A7}" dt="2021-10-22T09:41:51.675" v="33" actId="2696"/>
        <pc:sldMkLst>
          <pc:docMk/>
          <pc:sldMk cId="190588190" sldId="261"/>
        </pc:sldMkLst>
      </pc:sldChg>
      <pc:sldChg chg="modSp add">
        <pc:chgData name="Jovia Lai" userId="a5089820-96cb-4caa-8bce-d20d73a3bd3d" providerId="ADAL" clId="{1F4BA39E-F349-FF40-A34E-BE2C2F8049A7}" dt="2021-10-22T10:09:01.163" v="239" actId="114"/>
        <pc:sldMkLst>
          <pc:docMk/>
          <pc:sldMk cId="3831221968" sldId="261"/>
        </pc:sldMkLst>
        <pc:spChg chg="mod">
          <ac:chgData name="Jovia Lai" userId="a5089820-96cb-4caa-8bce-d20d73a3bd3d" providerId="ADAL" clId="{1F4BA39E-F349-FF40-A34E-BE2C2F8049A7}" dt="2021-10-22T10:09:01.163" v="239" actId="114"/>
          <ac:spMkLst>
            <pc:docMk/>
            <pc:sldMk cId="3831221968" sldId="261"/>
            <ac:spMk id="4" creationId="{00000000-0000-0000-0000-000000000000}"/>
          </ac:spMkLst>
        </pc:spChg>
      </pc:sldChg>
      <pc:sldChg chg="add del">
        <pc:chgData name="Jovia Lai" userId="a5089820-96cb-4caa-8bce-d20d73a3bd3d" providerId="ADAL" clId="{1F4BA39E-F349-FF40-A34E-BE2C2F8049A7}" dt="2021-10-22T09:47:37.843" v="103" actId="2696"/>
        <pc:sldMkLst>
          <pc:docMk/>
          <pc:sldMk cId="1128186703" sldId="262"/>
        </pc:sldMkLst>
      </pc:sldChg>
      <pc:sldChg chg="modSp add">
        <pc:chgData name="Jovia Lai" userId="a5089820-96cb-4caa-8bce-d20d73a3bd3d" providerId="ADAL" clId="{1F4BA39E-F349-FF40-A34E-BE2C2F8049A7}" dt="2021-10-22T10:03:39.943" v="212" actId="313"/>
        <pc:sldMkLst>
          <pc:docMk/>
          <pc:sldMk cId="2016941507" sldId="262"/>
        </pc:sldMkLst>
        <pc:spChg chg="mod">
          <ac:chgData name="Jovia Lai" userId="a5089820-96cb-4caa-8bce-d20d73a3bd3d" providerId="ADAL" clId="{1F4BA39E-F349-FF40-A34E-BE2C2F8049A7}" dt="2021-10-22T10:03:39.943" v="212" actId="313"/>
          <ac:spMkLst>
            <pc:docMk/>
            <pc:sldMk cId="2016941507" sldId="262"/>
            <ac:spMk id="4" creationId="{00000000-0000-0000-0000-000000000000}"/>
          </ac:spMkLst>
        </pc:spChg>
      </pc:sldChg>
      <pc:sldChg chg="del">
        <pc:chgData name="Jovia Lai" userId="a5089820-96cb-4caa-8bce-d20d73a3bd3d" providerId="ADAL" clId="{1F4BA39E-F349-FF40-A34E-BE2C2F8049A7}" dt="2021-10-22T09:41:51.874" v="34" actId="2696"/>
        <pc:sldMkLst>
          <pc:docMk/>
          <pc:sldMk cId="2155638141" sldId="262"/>
        </pc:sldMkLst>
      </pc:sldChg>
      <pc:sldChg chg="modSp add ord">
        <pc:chgData name="Jovia Lai" userId="a5089820-96cb-4caa-8bce-d20d73a3bd3d" providerId="ADAL" clId="{1F4BA39E-F349-FF40-A34E-BE2C2F8049A7}" dt="2021-10-22T10:09:18.241" v="241" actId="114"/>
        <pc:sldMkLst>
          <pc:docMk/>
          <pc:sldMk cId="1345727244" sldId="263"/>
        </pc:sldMkLst>
        <pc:spChg chg="mod">
          <ac:chgData name="Jovia Lai" userId="a5089820-96cb-4caa-8bce-d20d73a3bd3d" providerId="ADAL" clId="{1F4BA39E-F349-FF40-A34E-BE2C2F8049A7}" dt="2021-10-22T10:09:18.241" v="241" actId="114"/>
          <ac:spMkLst>
            <pc:docMk/>
            <pc:sldMk cId="1345727244" sldId="263"/>
            <ac:spMk id="4" creationId="{00000000-0000-0000-0000-000000000000}"/>
          </ac:spMkLst>
        </pc:spChg>
      </pc:sldChg>
      <pc:sldChg chg="del">
        <pc:chgData name="Jovia Lai" userId="a5089820-96cb-4caa-8bce-d20d73a3bd3d" providerId="ADAL" clId="{1F4BA39E-F349-FF40-A34E-BE2C2F8049A7}" dt="2021-10-22T09:41:52.091" v="35" actId="2696"/>
        <pc:sldMkLst>
          <pc:docMk/>
          <pc:sldMk cId="4207681909" sldId="263"/>
        </pc:sldMkLst>
      </pc:sldChg>
      <pc:sldChg chg="del">
        <pc:chgData name="Jovia Lai" userId="a5089820-96cb-4caa-8bce-d20d73a3bd3d" providerId="ADAL" clId="{1F4BA39E-F349-FF40-A34E-BE2C2F8049A7}" dt="2021-10-22T09:41:52.331" v="36" actId="2696"/>
        <pc:sldMkLst>
          <pc:docMk/>
          <pc:sldMk cId="1006367007" sldId="264"/>
        </pc:sldMkLst>
      </pc:sldChg>
      <pc:sldChg chg="modSp add">
        <pc:chgData name="Jovia Lai" userId="a5089820-96cb-4caa-8bce-d20d73a3bd3d" providerId="ADAL" clId="{1F4BA39E-F349-FF40-A34E-BE2C2F8049A7}" dt="2021-10-22T10:08:41.836" v="237" actId="114"/>
        <pc:sldMkLst>
          <pc:docMk/>
          <pc:sldMk cId="1360591806" sldId="264"/>
        </pc:sldMkLst>
        <pc:spChg chg="mod">
          <ac:chgData name="Jovia Lai" userId="a5089820-96cb-4caa-8bce-d20d73a3bd3d" providerId="ADAL" clId="{1F4BA39E-F349-FF40-A34E-BE2C2F8049A7}" dt="2021-10-22T10:08:41.836" v="237" actId="114"/>
          <ac:spMkLst>
            <pc:docMk/>
            <pc:sldMk cId="1360591806" sldId="264"/>
            <ac:spMk id="4" creationId="{00000000-0000-0000-0000-000000000000}"/>
          </ac:spMkLst>
        </pc:spChg>
      </pc:sldChg>
      <pc:sldChg chg="del">
        <pc:chgData name="Jovia Lai" userId="a5089820-96cb-4caa-8bce-d20d73a3bd3d" providerId="ADAL" clId="{1F4BA39E-F349-FF40-A34E-BE2C2F8049A7}" dt="2021-10-22T09:41:52.661" v="37" actId="2696"/>
        <pc:sldMkLst>
          <pc:docMk/>
          <pc:sldMk cId="2010986446" sldId="265"/>
        </pc:sldMkLst>
      </pc:sldChg>
      <pc:sldChg chg="del">
        <pc:chgData name="Jovia Lai" userId="a5089820-96cb-4caa-8bce-d20d73a3bd3d" providerId="ADAL" clId="{1F4BA39E-F349-FF40-A34E-BE2C2F8049A7}" dt="2021-10-22T09:41:53.079" v="38" actId="2696"/>
        <pc:sldMkLst>
          <pc:docMk/>
          <pc:sldMk cId="1162335327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HK"/>
              <a:t>Technology &amp; living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HK" dirty="0"/>
              <a:t>Textile Technology</a:t>
            </a:r>
          </a:p>
          <a:p>
            <a:r>
              <a:rPr lang="en-US" altLang="zh-HK" dirty="0"/>
              <a:t>S3.2.2 Fabric Finishing</a:t>
            </a:r>
          </a:p>
        </p:txBody>
      </p:sp>
    </p:spTree>
    <p:extLst>
      <p:ext uri="{BB962C8B-B14F-4D97-AF65-F5344CB8AC3E}">
        <p14:creationId xmlns:p14="http://schemas.microsoft.com/office/powerpoint/2010/main" val="628989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1929" y="504884"/>
            <a:ext cx="5707063" cy="546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lvl="1">
              <a:lnSpc>
                <a:spcPct val="90000"/>
              </a:lnSpc>
            </a:pPr>
            <a:r>
              <a:rPr lang="en-HK" sz="2800" b="1" dirty="0"/>
              <a:t>Definition Of Fabric Finishing</a:t>
            </a:r>
            <a:endParaRPr lang="en-GB" altLang="zh-TW" sz="2800" b="1" dirty="0"/>
          </a:p>
          <a:p>
            <a:pPr marL="534988" lvl="1">
              <a:lnSpc>
                <a:spcPct val="90000"/>
              </a:lnSpc>
            </a:pPr>
            <a:endParaRPr lang="en-HK" sz="2400" dirty="0"/>
          </a:p>
          <a:p>
            <a:pPr marL="534988" lvl="1">
              <a:lnSpc>
                <a:spcPct val="90000"/>
              </a:lnSpc>
            </a:pPr>
            <a:r>
              <a:rPr lang="en-HK" sz="2400" dirty="0"/>
              <a:t>In textile manufacturing, finishing refers to the processes that </a:t>
            </a:r>
            <a:r>
              <a:rPr lang="en-HK" sz="2400" dirty="0" smtClean="0"/>
              <a:t>improve </a:t>
            </a:r>
            <a:r>
              <a:rPr lang="en-HK" sz="2400" dirty="0"/>
              <a:t>the look, performance or "hand feel" of the finished textile </a:t>
            </a:r>
            <a:r>
              <a:rPr lang="en-HK" sz="2400" dirty="0" smtClean="0"/>
              <a:t>products </a:t>
            </a:r>
            <a:r>
              <a:rPr lang="en-HK" sz="2400" dirty="0"/>
              <a:t>or clothing. </a:t>
            </a:r>
          </a:p>
          <a:p>
            <a:pPr marL="534988" lvl="1">
              <a:lnSpc>
                <a:spcPct val="90000"/>
              </a:lnSpc>
            </a:pPr>
            <a:endParaRPr lang="en-HK" sz="2400" dirty="0"/>
          </a:p>
          <a:p>
            <a:pPr marL="534988" lvl="1">
              <a:lnSpc>
                <a:spcPct val="90000"/>
              </a:lnSpc>
            </a:pPr>
            <a:r>
              <a:rPr lang="en-HK" sz="2400" dirty="0"/>
              <a:t>Textile finishing decides the ultimate appearance and aesthetic properties of textile </a:t>
            </a:r>
            <a:r>
              <a:rPr lang="en-HK" sz="2400" dirty="0" smtClean="0"/>
              <a:t>materials. </a:t>
            </a:r>
            <a:endParaRPr lang="en-HK" sz="2400" dirty="0"/>
          </a:p>
          <a:p>
            <a:pPr marL="534988" lvl="1">
              <a:lnSpc>
                <a:spcPct val="90000"/>
              </a:lnSpc>
            </a:pPr>
            <a:endParaRPr lang="en-HK" sz="2400" dirty="0"/>
          </a:p>
          <a:p>
            <a:pPr marL="534988" lvl="1">
              <a:lnSpc>
                <a:spcPct val="90000"/>
              </a:lnSpc>
            </a:pPr>
            <a:r>
              <a:rPr lang="en-HK" sz="2400" dirty="0"/>
              <a:t>Additionally, it is </a:t>
            </a:r>
            <a:r>
              <a:rPr lang="en-HK" sz="2400" dirty="0" smtClean="0"/>
              <a:t>able to </a:t>
            </a:r>
            <a:r>
              <a:rPr lang="en-HK" sz="2400" dirty="0"/>
              <a:t>change various physical and chemical properties </a:t>
            </a:r>
            <a:r>
              <a:rPr lang="en-HK" sz="2400"/>
              <a:t>of </a:t>
            </a:r>
            <a:r>
              <a:rPr lang="en-HK" sz="2400" smtClean="0"/>
              <a:t>fabrics </a:t>
            </a:r>
            <a:r>
              <a:rPr lang="en-HK" sz="2400" dirty="0"/>
              <a:t>per consumer needs. </a:t>
            </a:r>
            <a:endParaRPr lang="en-GB" altLang="zh-TW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6" t="23119" r="10742" b="7916"/>
          <a:stretch/>
        </p:blipFill>
        <p:spPr>
          <a:xfrm>
            <a:off x="6772812" y="1585538"/>
            <a:ext cx="5178939" cy="3586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48657" y="5172075"/>
            <a:ext cx="3103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Photo(s</a:t>
            </a:r>
            <a:r>
              <a:rPr lang="en-US" sz="1200" i="1" dirty="0"/>
              <a:t>) is/are owned and provided by HKDI.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32458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8927" y="653438"/>
            <a:ext cx="5335588" cy="566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lvl="1">
              <a:lnSpc>
                <a:spcPct val="90000"/>
              </a:lnSpc>
            </a:pPr>
            <a:r>
              <a:rPr lang="en-HK" sz="2800" b="1" dirty="0"/>
              <a:t>Repellent finishes</a:t>
            </a:r>
          </a:p>
          <a:p>
            <a:pPr marL="534988" lvl="1">
              <a:lnSpc>
                <a:spcPct val="90000"/>
              </a:lnSpc>
            </a:pPr>
            <a:endParaRPr lang="en-HK" altLang="zh-TW" sz="2200" dirty="0"/>
          </a:p>
          <a:p>
            <a:pPr marL="534988" lvl="1">
              <a:lnSpc>
                <a:spcPct val="90000"/>
              </a:lnSpc>
            </a:pPr>
            <a:r>
              <a:rPr lang="en-HK" sz="2200" dirty="0"/>
              <a:t>Finishes that </a:t>
            </a:r>
            <a:r>
              <a:rPr lang="en-HK" sz="2200" b="1" i="1" dirty="0"/>
              <a:t>repel water, oil, stains and dirt</a:t>
            </a:r>
            <a:r>
              <a:rPr lang="en-HK" sz="2200" dirty="0"/>
              <a:t> are very important for the various end uses of clothing, home and technical textiles. </a:t>
            </a:r>
          </a:p>
          <a:p>
            <a:pPr marL="534988" lvl="1">
              <a:lnSpc>
                <a:spcPct val="90000"/>
              </a:lnSpc>
            </a:pPr>
            <a:endParaRPr lang="en-HK" sz="2200" dirty="0"/>
          </a:p>
          <a:p>
            <a:pPr marL="534988" lvl="1">
              <a:lnSpc>
                <a:spcPct val="90000"/>
              </a:lnSpc>
            </a:pPr>
            <a:r>
              <a:rPr lang="en-HK" sz="2200" dirty="0"/>
              <a:t>All of these properties can be achieved by suitably adjusting the hydrophilicity and hydrophobicity of </a:t>
            </a:r>
            <a:r>
              <a:rPr lang="en-HK" sz="2200" dirty="0" err="1" smtClean="0"/>
              <a:t>fabircs</a:t>
            </a:r>
            <a:r>
              <a:rPr lang="en-HK" sz="2200" dirty="0" smtClean="0"/>
              <a:t>. </a:t>
            </a:r>
            <a:endParaRPr lang="en-HK" sz="2200" dirty="0"/>
          </a:p>
          <a:p>
            <a:pPr marL="534988" lvl="1">
              <a:lnSpc>
                <a:spcPct val="90000"/>
              </a:lnSpc>
            </a:pPr>
            <a:endParaRPr lang="en-HK" sz="2200" dirty="0"/>
          </a:p>
          <a:p>
            <a:pPr marL="534988" lvl="1">
              <a:lnSpc>
                <a:spcPct val="90000"/>
              </a:lnSpc>
            </a:pPr>
            <a:r>
              <a:rPr lang="en-HK" sz="2200" dirty="0"/>
              <a:t>In recent years, there has been a large demand for easy-care </a:t>
            </a:r>
            <a:r>
              <a:rPr lang="en-HK" sz="2200" dirty="0" smtClean="0"/>
              <a:t>fabric finishes </a:t>
            </a:r>
            <a:r>
              <a:rPr lang="en-HK" sz="2200" dirty="0"/>
              <a:t>by which multiple functional properties like </a:t>
            </a:r>
            <a:r>
              <a:rPr lang="en-HK" sz="2200" b="1" i="1" dirty="0"/>
              <a:t>crease recovery, water repellence and stain resistance </a:t>
            </a:r>
            <a:r>
              <a:rPr lang="en-HK" sz="2200" dirty="0"/>
              <a:t>can be achieved in a single </a:t>
            </a:r>
            <a:r>
              <a:rPr lang="en-HK" sz="2200" dirty="0" smtClean="0"/>
              <a:t>step </a:t>
            </a:r>
            <a:r>
              <a:rPr lang="en-HK" sz="2200" dirty="0"/>
              <a:t>using minimal chemicals. </a:t>
            </a:r>
            <a:endParaRPr lang="en-GB" altLang="zh-TW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5" t="38334" r="25193" b="1874"/>
          <a:stretch/>
        </p:blipFill>
        <p:spPr>
          <a:xfrm>
            <a:off x="6129337" y="1585537"/>
            <a:ext cx="5614988" cy="41005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41231" y="5694355"/>
            <a:ext cx="3103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Photo(s</a:t>
            </a:r>
            <a:r>
              <a:rPr lang="en-US" sz="1200" i="1" dirty="0"/>
              <a:t>) is/are owned and provided by HKDI.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3122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1807" y="434607"/>
            <a:ext cx="5578475" cy="613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lvl="1">
              <a:lnSpc>
                <a:spcPct val="90000"/>
              </a:lnSpc>
            </a:pPr>
            <a:r>
              <a:rPr lang="en-HK" sz="2800" b="1" dirty="0"/>
              <a:t>Easy-care finishing</a:t>
            </a:r>
            <a:endParaRPr lang="en-HK" altLang="zh-TW" sz="2800" b="1" dirty="0"/>
          </a:p>
          <a:p>
            <a:pPr marL="534988" lvl="1">
              <a:lnSpc>
                <a:spcPct val="90000"/>
              </a:lnSpc>
            </a:pPr>
            <a:endParaRPr lang="en-HK" sz="2400" dirty="0"/>
          </a:p>
          <a:p>
            <a:pPr marL="534988" lvl="1">
              <a:lnSpc>
                <a:spcPct val="90000"/>
              </a:lnSpc>
            </a:pPr>
            <a:r>
              <a:rPr lang="en-HK" sz="2400" dirty="0"/>
              <a:t>Two of the main disadvantages of cellulosic materials is that they </a:t>
            </a:r>
            <a:r>
              <a:rPr lang="en-HK" sz="2400" b="1" i="1" dirty="0"/>
              <a:t>wrinkle and shrink</a:t>
            </a:r>
            <a:r>
              <a:rPr lang="en-HK" sz="2400" dirty="0"/>
              <a:t> after washing. </a:t>
            </a:r>
            <a:endParaRPr lang="en-HK" sz="2400" dirty="0" smtClean="0"/>
          </a:p>
          <a:p>
            <a:pPr marL="534988" lvl="1">
              <a:lnSpc>
                <a:spcPct val="90000"/>
              </a:lnSpc>
            </a:pPr>
            <a:endParaRPr lang="en-HK" sz="2400" dirty="0"/>
          </a:p>
          <a:p>
            <a:pPr marL="534988" lvl="1">
              <a:lnSpc>
                <a:spcPct val="90000"/>
              </a:lnSpc>
            </a:pPr>
            <a:r>
              <a:rPr lang="en-HK" sz="2400" dirty="0" smtClean="0"/>
              <a:t>A </a:t>
            </a:r>
            <a:r>
              <a:rPr lang="en-HK" sz="2400" dirty="0"/>
              <a:t>special kind of finish is necessary to over come these problems. </a:t>
            </a:r>
          </a:p>
          <a:p>
            <a:pPr marL="534988" lvl="1">
              <a:lnSpc>
                <a:spcPct val="90000"/>
              </a:lnSpc>
            </a:pPr>
            <a:endParaRPr lang="en-HK" sz="2400" dirty="0"/>
          </a:p>
          <a:p>
            <a:pPr marL="534988" lvl="1">
              <a:lnSpc>
                <a:spcPct val="90000"/>
              </a:lnSpc>
            </a:pPr>
            <a:r>
              <a:rPr lang="en-HK" sz="2400" dirty="0"/>
              <a:t>The problem arises mainly due to swelling and breakage of hydrogen bonds </a:t>
            </a:r>
            <a:r>
              <a:rPr lang="en-HK" sz="2400" dirty="0" smtClean="0"/>
              <a:t>of fibre knots during </a:t>
            </a:r>
            <a:r>
              <a:rPr lang="en-HK" sz="2400" dirty="0"/>
              <a:t>the wetting of the cellulose. </a:t>
            </a:r>
          </a:p>
          <a:p>
            <a:pPr marL="534988" lvl="1">
              <a:lnSpc>
                <a:spcPct val="90000"/>
              </a:lnSpc>
            </a:pPr>
            <a:endParaRPr lang="en-HK" sz="2400" dirty="0" smtClean="0"/>
          </a:p>
          <a:p>
            <a:pPr marL="534988" lvl="1">
              <a:lnSpc>
                <a:spcPct val="90000"/>
              </a:lnSpc>
            </a:pPr>
            <a:r>
              <a:rPr lang="en-US" altLang="zh-TW" sz="2400" dirty="0" err="1" smtClean="0"/>
              <a:t>Stabilising</a:t>
            </a:r>
            <a:r>
              <a:rPr lang="en-US" altLang="zh-TW" sz="2400" dirty="0" smtClean="0"/>
              <a:t> the c</a:t>
            </a:r>
            <a:r>
              <a:rPr lang="en-HK" sz="2400" dirty="0" smtClean="0"/>
              <a:t>ross-links </a:t>
            </a:r>
            <a:r>
              <a:rPr lang="en-HK" sz="2400" dirty="0"/>
              <a:t>between the fibres prevent wrinkling and creasing after wetting and reduce shrinkage due to laundering. </a:t>
            </a:r>
            <a:endParaRPr lang="en-GB" altLang="zh-TW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7" t="31876" r="36987" b="20931"/>
          <a:stretch/>
        </p:blipFill>
        <p:spPr>
          <a:xfrm>
            <a:off x="6800850" y="1585538"/>
            <a:ext cx="4751950" cy="3829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49706" y="5414587"/>
            <a:ext cx="3103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Photo(s</a:t>
            </a:r>
            <a:r>
              <a:rPr lang="en-US" sz="1200" i="1" dirty="0"/>
              <a:t>) is/are owned and provided by HKDI.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4572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2299" y="388506"/>
            <a:ext cx="6448351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lvl="1">
              <a:lnSpc>
                <a:spcPct val="90000"/>
              </a:lnSpc>
            </a:pPr>
            <a:r>
              <a:rPr lang="en-HK" sz="2800" b="1" dirty="0" smtClean="0"/>
              <a:t>Fire- retardant and flame-resistance  finishes</a:t>
            </a:r>
            <a:endParaRPr lang="en-HK" sz="2800" b="1" dirty="0"/>
          </a:p>
          <a:p>
            <a:pPr marL="534988" lvl="1">
              <a:lnSpc>
                <a:spcPct val="90000"/>
              </a:lnSpc>
            </a:pPr>
            <a:endParaRPr lang="en-HK" altLang="zh-TW" sz="2200" dirty="0"/>
          </a:p>
          <a:p>
            <a:pPr marL="534988" lvl="1">
              <a:lnSpc>
                <a:spcPct val="90000"/>
              </a:lnSpc>
            </a:pPr>
            <a:r>
              <a:rPr lang="en-HK" sz="2200" dirty="0"/>
              <a:t>Flame-resistant and fire-retardant fabrics are essential safety tools in a variety of </a:t>
            </a:r>
            <a:r>
              <a:rPr lang="en-HK" sz="2200" dirty="0" smtClean="0"/>
              <a:t>industrial and commercial </a:t>
            </a:r>
            <a:r>
              <a:rPr lang="en-HK" sz="2200" dirty="0"/>
              <a:t>applications. </a:t>
            </a:r>
          </a:p>
          <a:p>
            <a:pPr marL="534988" lvl="1">
              <a:lnSpc>
                <a:spcPct val="90000"/>
              </a:lnSpc>
            </a:pPr>
            <a:endParaRPr lang="en-HK" sz="2200" b="1" dirty="0"/>
          </a:p>
          <a:p>
            <a:pPr marL="534988" lvl="1">
              <a:lnSpc>
                <a:spcPct val="90000"/>
              </a:lnSpc>
            </a:pPr>
            <a:r>
              <a:rPr lang="en-HK" sz="2200" b="1" u="sng" dirty="0"/>
              <a:t>Fire-Retardant Fabric vs. Fire-Resistant Fabric</a:t>
            </a:r>
          </a:p>
          <a:p>
            <a:pPr marL="534988" lvl="1">
              <a:lnSpc>
                <a:spcPct val="90000"/>
              </a:lnSpc>
            </a:pPr>
            <a:endParaRPr lang="en-HK" sz="2200" b="1" dirty="0"/>
          </a:p>
          <a:p>
            <a:pPr marL="534988" lvl="1">
              <a:lnSpc>
                <a:spcPct val="90000"/>
              </a:lnSpc>
            </a:pPr>
            <a:r>
              <a:rPr lang="en-HK" sz="2200" dirty="0"/>
              <a:t>Fire-retardant fabrics and fire-resistant fabrics are two different classes of material. </a:t>
            </a:r>
          </a:p>
          <a:p>
            <a:pPr marL="534988" lvl="1">
              <a:lnSpc>
                <a:spcPct val="90000"/>
              </a:lnSpc>
            </a:pPr>
            <a:endParaRPr lang="en-HK" sz="2200" b="1" dirty="0"/>
          </a:p>
          <a:p>
            <a:pPr marL="534988" lvl="1">
              <a:lnSpc>
                <a:spcPct val="90000"/>
              </a:lnSpc>
            </a:pPr>
            <a:r>
              <a:rPr lang="en-HK" sz="2200" b="1" i="1" dirty="0"/>
              <a:t>Fire-retardant fabrics: </a:t>
            </a:r>
            <a:r>
              <a:rPr lang="en-HK" sz="2200" dirty="0"/>
              <a:t>They will burn, but at a much slower rate than untreated </a:t>
            </a:r>
            <a:r>
              <a:rPr lang="en-HK" sz="2200" dirty="0" smtClean="0"/>
              <a:t>fabrics</a:t>
            </a:r>
            <a:r>
              <a:rPr lang="en-HK" sz="2200" dirty="0"/>
              <a:t>. </a:t>
            </a:r>
          </a:p>
          <a:p>
            <a:pPr marL="534988" lvl="1">
              <a:lnSpc>
                <a:spcPct val="90000"/>
              </a:lnSpc>
            </a:pPr>
            <a:endParaRPr lang="en-HK" sz="2200" b="1" dirty="0"/>
          </a:p>
          <a:p>
            <a:pPr marL="534988" lvl="1">
              <a:lnSpc>
                <a:spcPct val="90000"/>
              </a:lnSpc>
            </a:pPr>
            <a:r>
              <a:rPr lang="en-HK" sz="2200" b="1" i="1" dirty="0"/>
              <a:t>Flame-resistant fabrics: </a:t>
            </a:r>
            <a:r>
              <a:rPr lang="en-HK" sz="2200" dirty="0"/>
              <a:t>are made up of </a:t>
            </a:r>
            <a:r>
              <a:rPr lang="en-HK" sz="2200" dirty="0" smtClean="0"/>
              <a:t> synthetic </a:t>
            </a:r>
            <a:r>
              <a:rPr lang="en-HK" sz="2200" dirty="0"/>
              <a:t>fibres that resist ignition under exposure to flame or heat. Instead of burning, these fabrics will eventually begin to melt. </a:t>
            </a:r>
            <a:endParaRPr lang="en-GB" altLang="zh-TW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3" t="29786" r="11297" b="29375"/>
          <a:stretch/>
        </p:blipFill>
        <p:spPr>
          <a:xfrm>
            <a:off x="7070650" y="1585538"/>
            <a:ext cx="4865593" cy="38151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33149" y="5409015"/>
            <a:ext cx="3103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Photo(s</a:t>
            </a:r>
            <a:r>
              <a:rPr lang="en-US" sz="1200" i="1" dirty="0"/>
              <a:t>) is/are owned and provided by HKDI.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694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2670" y="716209"/>
            <a:ext cx="6448351" cy="557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lvl="1">
              <a:lnSpc>
                <a:spcPct val="90000"/>
              </a:lnSpc>
            </a:pPr>
            <a:r>
              <a:rPr lang="en-HK" sz="2200" dirty="0"/>
              <a:t>Finishes for protection against microbial, insect and UV radiation</a:t>
            </a:r>
          </a:p>
          <a:p>
            <a:pPr marL="534988" lvl="1">
              <a:lnSpc>
                <a:spcPct val="90000"/>
              </a:lnSpc>
            </a:pPr>
            <a:endParaRPr lang="en-HK" altLang="zh-TW" sz="2200" dirty="0"/>
          </a:p>
          <a:p>
            <a:pPr marL="534988" lvl="1">
              <a:lnSpc>
                <a:spcPct val="90000"/>
              </a:lnSpc>
            </a:pPr>
            <a:r>
              <a:rPr lang="en-HK" sz="2200" b="1" i="1" dirty="0"/>
              <a:t>Insect-resistant finishes </a:t>
            </a:r>
            <a:r>
              <a:rPr lang="en-HK" sz="2200" dirty="0"/>
              <a:t>are required to protect wool and other animal fibres from attacks by the moths and beetles. </a:t>
            </a:r>
          </a:p>
          <a:p>
            <a:pPr marL="534988" lvl="1">
              <a:lnSpc>
                <a:spcPct val="90000"/>
              </a:lnSpc>
            </a:pPr>
            <a:endParaRPr lang="en-HK" sz="2200" dirty="0"/>
          </a:p>
          <a:p>
            <a:pPr marL="534988" lvl="1">
              <a:lnSpc>
                <a:spcPct val="90000"/>
              </a:lnSpc>
            </a:pPr>
            <a:r>
              <a:rPr lang="en-HK" sz="2200" b="1" i="1" dirty="0"/>
              <a:t>Mosquito-repellent textiles </a:t>
            </a:r>
            <a:r>
              <a:rPr lang="en-HK" sz="2200" dirty="0"/>
              <a:t>protects people from the bite of mosquitoes and thereby assure safety from the infectious diseases they spread. Permethrin is widely used against a wide range of pests including mosquitoes, lice, ticks, fleas, mites and black flies. </a:t>
            </a:r>
          </a:p>
          <a:p>
            <a:pPr marL="534988" lvl="1">
              <a:lnSpc>
                <a:spcPct val="90000"/>
              </a:lnSpc>
            </a:pPr>
            <a:endParaRPr lang="en-HK" sz="2200" dirty="0"/>
          </a:p>
          <a:p>
            <a:pPr marL="534988" lvl="1">
              <a:lnSpc>
                <a:spcPct val="90000"/>
              </a:lnSpc>
            </a:pPr>
            <a:r>
              <a:rPr lang="en-HK" sz="2200" dirty="0"/>
              <a:t>The damaging effects of solar UV are also well known, and the development of effective </a:t>
            </a:r>
            <a:r>
              <a:rPr lang="en-HK" sz="2200" b="1" i="1" dirty="0"/>
              <a:t>UV-protective finishes </a:t>
            </a:r>
            <a:r>
              <a:rPr lang="en-HK" sz="2200" dirty="0"/>
              <a:t>is of great importance to human health, society and environment.</a:t>
            </a:r>
            <a:endParaRPr lang="en-GB" altLang="zh-TW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800225"/>
            <a:ext cx="4648244" cy="31003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84150" y="4900613"/>
            <a:ext cx="3103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Photo(s</a:t>
            </a:r>
            <a:r>
              <a:rPr lang="en-US" sz="1200" i="1" dirty="0"/>
              <a:t>) is/are owned and provided by HKDI.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6059180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TM10001105[[fn=裁剪]]</Template>
  <TotalTime>168</TotalTime>
  <Words>466</Words>
  <Application>Microsoft Office PowerPoint</Application>
  <PresentationFormat>寬螢幕</PresentationFormat>
  <Paragraphs>49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9" baseType="lpstr">
      <vt:lpstr>微軟正黑體</vt:lpstr>
      <vt:lpstr>Franklin Gothic Book</vt:lpstr>
      <vt:lpstr>Crop</vt:lpstr>
      <vt:lpstr>Technology &amp; living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&amp; living</dc:title>
  <dc:creator>Jo Lau Yuk Lan</dc:creator>
  <cp:lastModifiedBy>POON, Suk-mei Cindy</cp:lastModifiedBy>
  <cp:revision>20</cp:revision>
  <dcterms:created xsi:type="dcterms:W3CDTF">2021-10-12T06:51:22Z</dcterms:created>
  <dcterms:modified xsi:type="dcterms:W3CDTF">2022-01-05T03:09:32Z</dcterms:modified>
</cp:coreProperties>
</file>