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257" r:id="rId3"/>
    <p:sldId id="258" r:id="rId4"/>
    <p:sldId id="295" r:id="rId5"/>
    <p:sldId id="297" r:id="rId6"/>
    <p:sldId id="299" r:id="rId7"/>
    <p:sldId id="308" r:id="rId8"/>
    <p:sldId id="260" r:id="rId9"/>
    <p:sldId id="309" r:id="rId10"/>
    <p:sldId id="261" r:id="rId11"/>
    <p:sldId id="310" r:id="rId12"/>
    <p:sldId id="311" r:id="rId13"/>
    <p:sldId id="312" r:id="rId14"/>
    <p:sldId id="264" r:id="rId15"/>
    <p:sldId id="313" r:id="rId16"/>
    <p:sldId id="316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BDA090-C5C0-4190-A706-CAA2CEC336AD}" type="datetimeFigureOut">
              <a:rPr lang="zh-HK" altLang="en-US"/>
              <a:pPr>
                <a:defRPr/>
              </a:pPr>
              <a:t>30/10/2019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090C6E-4920-4CF5-96D4-B2054E4B661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113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9FBCDE6-B61E-409C-96AB-C55C8DDD15C4}" type="slidenum">
              <a:rPr lang="zh-HK" altLang="en-US" smtClean="0"/>
              <a:pPr eaLnBrk="1" hangingPunct="1"/>
              <a:t>17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0434C7C-FA63-43FA-911C-40E538DCBE78}" type="slidenum">
              <a:rPr lang="zh-HK" altLang="en-US" smtClean="0"/>
              <a:pPr eaLnBrk="1" hangingPunct="1"/>
              <a:t>18</a:t>
            </a:fld>
            <a:endParaRPr lang="zh-H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D525-1B5A-4F4C-BC5B-35201CBD8EE1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5BEF-75B7-4AD2-A79D-3556F45EF30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550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4C65-80CC-4973-9BA5-753B1560EBC0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9740-51FC-4D36-9578-E895EA6FE54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179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3178-E3F8-4468-B3DB-91D2D6724682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1930-3A08-4DAE-9481-9D0ED88CF29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704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F22E-3B62-4221-B5A1-14564C7F9C82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2807-597D-4841-89D3-7C85436155C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225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D1D5-69CF-4617-9A92-112B24A88A97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B2DE-25A2-4E85-8D0A-9414D2BA79D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76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9431-F14F-4738-B740-7A43B6724A34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2758-AC51-4AE0-B627-E383496DCF3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6615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6AC1-441D-4DEE-AD34-146701B46B76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9420-F7CB-43C1-8261-3B971225199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861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6EA4-C3F2-469D-ACB3-D8508F06BC07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C7C4-758E-4454-8AD6-2E5AB338191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67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B373-8191-4840-B552-8A330D32EC00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88B5-D452-46D8-8913-9AEB512BF2E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662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762E-D832-473F-837B-D962EE03F076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BC8A-E2AE-4BB6-BA2E-9FCC30906BF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182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0A10-4EE1-4FA7-8CD1-B4C22AF17DC1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B222-2C62-4444-BE84-A3DA6D70284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098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01F2A7-EF52-473C-9487-A7A3572CFA5E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4F37BB-ADCA-4AED-A528-376ECC18669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8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6247" y="2754794"/>
            <a:ext cx="81115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cs typeface="+mn-cs"/>
              </a:rPr>
              <a:t>Food test: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cs typeface="+mn-cs"/>
              </a:rPr>
              <a:t>Fats and oils emulsions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17281"/>
          <a:stretch/>
        </p:blipFill>
        <p:spPr>
          <a:xfrm>
            <a:off x="2771800" y="1426998"/>
            <a:ext cx="2592288" cy="3339219"/>
          </a:xfrm>
          <a:effectLst>
            <a:softEdge rad="112500"/>
          </a:effectLst>
        </p:spPr>
      </p:pic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2843808" y="4642494"/>
            <a:ext cx="2376264" cy="156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6197242"/>
            <a:ext cx="25202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tsp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of dry mustard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6100" r="5511" b="29367"/>
          <a:stretch/>
        </p:blipFill>
        <p:spPr>
          <a:xfrm>
            <a:off x="9608" y="1865149"/>
            <a:ext cx="28342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15005" r="6981" b="13773"/>
          <a:stretch/>
        </p:blipFill>
        <p:spPr>
          <a:xfrm>
            <a:off x="6347845" y="1556792"/>
            <a:ext cx="2760659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160184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5: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Add 1tsp of dry mustard to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25ml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oil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92725" y="386080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5457418"/>
            <a:ext cx="25202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Dry mustard added to oil-vinegar mixture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624"/>
            <a:ext cx="91440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5:</a:t>
            </a:r>
            <a:endParaRPr lang="en-US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2.</a:t>
            </a:r>
            <a:r>
              <a:rPr lang="zh-TW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shaking for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517233"/>
            <a:ext cx="27363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5522098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517232"/>
            <a:ext cx="25202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pic>
        <p:nvPicPr>
          <p:cNvPr id="12" name="Content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3280" b="8508"/>
          <a:stretch/>
        </p:blipFill>
        <p:spPr>
          <a:xfrm>
            <a:off x="415138" y="1550454"/>
            <a:ext cx="2690499" cy="399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D:\Users\myso\Dropbox\EDB\Gigi\Raw pics\20150820_1529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8779" b="3792"/>
          <a:stretch/>
        </p:blipFill>
        <p:spPr bwMode="auto">
          <a:xfrm rot="5400000">
            <a:off x="5455129" y="2367915"/>
            <a:ext cx="3888432" cy="2554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722438"/>
            <a:ext cx="25527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6341258"/>
            <a:ext cx="25202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tsp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of pepper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6100" r="5511" b="29367"/>
          <a:stretch/>
        </p:blipFill>
        <p:spPr>
          <a:xfrm>
            <a:off x="9608" y="1865149"/>
            <a:ext cx="28342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120114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6:</a:t>
            </a:r>
            <a:endParaRPr lang="en-US" sz="2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Add 1tsp of pepper to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25ml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oil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92725" y="386080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5457418"/>
            <a:ext cx="25202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Pepper added to oil-vinegar mixture</a:t>
            </a:r>
          </a:p>
        </p:txBody>
      </p:sp>
      <p:pic>
        <p:nvPicPr>
          <p:cNvPr id="13319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6628"/>
          <a:stretch>
            <a:fillRect/>
          </a:stretch>
        </p:blipFill>
        <p:spPr>
          <a:xfrm>
            <a:off x="2933700" y="4992688"/>
            <a:ext cx="2197100" cy="1217612"/>
          </a:xfrm>
        </p:spPr>
      </p:pic>
      <p:pic>
        <p:nvPicPr>
          <p:cNvPr id="13320" name="Picture 8" descr="D:\Users\myso\Dropbox\EDB\Gigi\Raw pics\20150820_1529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4631" r="8086" b="3005"/>
          <a:stretch/>
        </p:blipFill>
        <p:spPr bwMode="auto">
          <a:xfrm rot="5400000">
            <a:off x="2369011" y="2327551"/>
            <a:ext cx="3320013" cy="195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:\Users\myso\Dropbox\EDB\Gigi\Raw pics\20150820_1531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r="13229" b="1"/>
          <a:stretch/>
        </p:blipFill>
        <p:spPr bwMode="auto">
          <a:xfrm rot="5400000">
            <a:off x="5698505" y="2414563"/>
            <a:ext cx="3991482" cy="235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12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624"/>
            <a:ext cx="91440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6:</a:t>
            </a:r>
            <a:endParaRPr lang="en-US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2.</a:t>
            </a:r>
            <a:r>
              <a:rPr lang="zh-TW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shaking for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3"/>
            <a:ext cx="27363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5550331"/>
            <a:ext cx="267906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517232"/>
            <a:ext cx="25202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20640" r="7517" b="13398"/>
          <a:stretch/>
        </p:blipFill>
        <p:spPr>
          <a:xfrm>
            <a:off x="2915816" y="1556792"/>
            <a:ext cx="2868462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5640" r="7975" b="13556"/>
          <a:stretch/>
        </p:blipFill>
        <p:spPr>
          <a:xfrm>
            <a:off x="6156175" y="1585025"/>
            <a:ext cx="2679067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D:\Users\myso\Dropbox\EDB\Gigi\Raw pics\20150820_1531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r="13229" b="1"/>
          <a:stretch/>
        </p:blipFill>
        <p:spPr bwMode="auto">
          <a:xfrm rot="5400000">
            <a:off x="-422175" y="2343461"/>
            <a:ext cx="3991482" cy="235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13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24712"/>
          <a:stretch/>
        </p:blipFill>
        <p:spPr>
          <a:xfrm>
            <a:off x="2915816" y="2955589"/>
            <a:ext cx="2232248" cy="186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5443"/>
          <a:stretch/>
        </p:blipFill>
        <p:spPr>
          <a:xfrm>
            <a:off x="2886967" y="1412776"/>
            <a:ext cx="2261097" cy="1614822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25680" y="6411973"/>
            <a:ext cx="292644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 tsp of beaten egg yolk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300192" y="5619885"/>
            <a:ext cx="27363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Egg yolk added to oil-vinegar mixture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88176"/>
            <a:ext cx="9144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7: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Add 1tsp of egg yolk to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25ml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50ml oil </a:t>
            </a:r>
          </a:p>
        </p:txBody>
      </p:sp>
      <p:pic>
        <p:nvPicPr>
          <p:cNvPr id="15370" name="Picture 10" descr="D:\Users\myso\Dropbox\EDB\Gigi\Raw pics\20150820_1535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0591"/>
          <a:stretch/>
        </p:blipFill>
        <p:spPr bwMode="auto">
          <a:xfrm>
            <a:off x="2915816" y="4827797"/>
            <a:ext cx="2232248" cy="163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6100" r="11570" b="29367"/>
          <a:stretch/>
        </p:blipFill>
        <p:spPr>
          <a:xfrm>
            <a:off x="215800" y="1731453"/>
            <a:ext cx="2587203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1" name="Picture 11" descr="D:\Users\myso\Dropbox\EDB\Gigi\Raw pics\20150820_1536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039"/>
          <a:stretch/>
        </p:blipFill>
        <p:spPr bwMode="auto">
          <a:xfrm rot="5400000">
            <a:off x="5538224" y="2353453"/>
            <a:ext cx="4116224" cy="256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292725" y="3890963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14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7: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2.</a:t>
            </a:r>
            <a:r>
              <a:rPr lang="zh-TW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shaking for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5689482"/>
            <a:ext cx="27363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2688" y="5694347"/>
            <a:ext cx="269979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689481"/>
            <a:ext cx="25202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pic>
        <p:nvPicPr>
          <p:cNvPr id="13" name="Picture 11" descr="D:\Users\myso\Dropbox\EDB\Gigi\Raw pics\20150820_153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039"/>
          <a:stretch/>
        </p:blipFill>
        <p:spPr bwMode="auto">
          <a:xfrm rot="5400000">
            <a:off x="-592823" y="2144338"/>
            <a:ext cx="4500000" cy="2805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D:\Users\myso\Dropbox\EDB\Gigi\Raw pics\20150820_1539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737" r="11324"/>
          <a:stretch/>
        </p:blipFill>
        <p:spPr bwMode="auto">
          <a:xfrm rot="5400000">
            <a:off x="5234186" y="2091878"/>
            <a:ext cx="4528951" cy="288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D:\Users\myso\Dropbox\EDB\Gigi\Raw pics\20150820_153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5189" r="14274"/>
          <a:stretch/>
        </p:blipFill>
        <p:spPr bwMode="auto">
          <a:xfrm rot="5400000">
            <a:off x="2266647" y="2070816"/>
            <a:ext cx="4532730" cy="299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15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1666" y="2702530"/>
            <a:ext cx="574067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Conclusions</a:t>
            </a:r>
            <a:endParaRPr lang="zh-TW" alt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16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0" y="-27384"/>
            <a:ext cx="91440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Vinegar-oil ratio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836712"/>
            <a:ext cx="367716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 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</a:t>
            </a: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3</a:t>
            </a:r>
            <a:endParaRPr lang="zh-TW" altLang="en-US" sz="3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r="13518" b="22400"/>
          <a:stretch/>
        </p:blipFill>
        <p:spPr>
          <a:xfrm>
            <a:off x="349740" y="1484784"/>
            <a:ext cx="2642754" cy="36000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9984" r="13023" b="26416"/>
          <a:stretch/>
        </p:blipFill>
        <p:spPr>
          <a:xfrm>
            <a:off x="3488971" y="1484784"/>
            <a:ext cx="230188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5580" r="13158" b="23072"/>
          <a:stretch/>
        </p:blipFill>
        <p:spPr>
          <a:xfrm>
            <a:off x="6530630" y="1484784"/>
            <a:ext cx="236185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79512" y="5013176"/>
            <a:ext cx="287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25ml vinegar </a:t>
            </a: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</a:t>
            </a: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50ml oil </a:t>
            </a:r>
            <a:endParaRPr lang="zh-HK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03848" y="5013176"/>
            <a:ext cx="287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50ml vinegar </a:t>
            </a: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</a:t>
            </a: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25ml oil </a:t>
            </a:r>
            <a:endParaRPr lang="zh-HK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46826" y="5013176"/>
            <a:ext cx="289717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50ml vinegar </a:t>
            </a: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</a:t>
            </a:r>
            <a:r>
              <a:rPr lang="en-US" altLang="zh-HK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50ml oil </a:t>
            </a:r>
            <a:endParaRPr lang="zh-HK" altLang="en-US" dirty="0"/>
          </a:p>
        </p:txBody>
      </p: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106363" y="5589588"/>
            <a:ext cx="8929687" cy="1103312"/>
            <a:chOff x="35496" y="5589240"/>
            <a:chExt cx="9073008" cy="1103463"/>
          </a:xfrm>
        </p:grpSpPr>
        <p:sp>
          <p:nvSpPr>
            <p:cNvPr id="10" name="圓角矩形 9"/>
            <p:cNvSpPr/>
            <p:nvPr/>
          </p:nvSpPr>
          <p:spPr>
            <a:xfrm>
              <a:off x="972636" y="5660687"/>
              <a:ext cx="8135868" cy="1032016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zh-HK" sz="2000" dirty="0"/>
                <a:t>Both Sample 2 and 3 separate into 2 layers immediately after vigorous shaking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zh-HK" sz="2000" b="1" dirty="0">
                  <a:solidFill>
                    <a:srgbClr val="FF0000"/>
                  </a:solidFill>
                </a:rPr>
                <a:t>25ml vinegar and </a:t>
              </a:r>
              <a:r>
                <a:rPr lang="en-US" altLang="zh-HK" sz="2000" b="1" dirty="0">
                  <a:solidFill>
                    <a:srgbClr val="FF0000"/>
                  </a:solidFill>
                </a:rPr>
                <a:t>50ml oil </a:t>
              </a:r>
              <a:r>
                <a:rPr lang="en-US" altLang="zh-HK" sz="2000" dirty="0"/>
                <a:t>produce the most stable emulsion</a:t>
              </a:r>
              <a:endParaRPr lang="zh-HK" altLang="en-US" sz="2000" dirty="0"/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35496" y="5589240"/>
              <a:ext cx="1274722" cy="1103463"/>
              <a:chOff x="179512" y="5805264"/>
              <a:chExt cx="821465" cy="914400"/>
            </a:xfrm>
            <a:solidFill>
              <a:srgbClr val="FFFF00"/>
            </a:solidFill>
          </p:grpSpPr>
          <p:sp>
            <p:nvSpPr>
              <p:cNvPr id="11" name="五角星形 10"/>
              <p:cNvSpPr/>
              <p:nvPr/>
            </p:nvSpPr>
            <p:spPr>
              <a:xfrm rot="19391811">
                <a:off x="208889" y="5877272"/>
                <a:ext cx="792088" cy="84239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2200"/>
              </a:p>
            </p:txBody>
          </p:sp>
          <p:sp>
            <p:nvSpPr>
              <p:cNvPr id="12" name="五角星形 11"/>
              <p:cNvSpPr/>
              <p:nvPr/>
            </p:nvSpPr>
            <p:spPr>
              <a:xfrm>
                <a:off x="179512" y="5805264"/>
                <a:ext cx="792088" cy="84239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2200"/>
              </a:p>
            </p:txBody>
          </p:sp>
        </p:grpSp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17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0" y="-27384"/>
            <a:ext cx="91440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Emulsifiers</a:t>
            </a:r>
          </a:p>
        </p:txBody>
      </p:sp>
      <p:sp>
        <p:nvSpPr>
          <p:cNvPr id="3" name="矩形 2"/>
          <p:cNvSpPr/>
          <p:nvPr/>
        </p:nvSpPr>
        <p:spPr>
          <a:xfrm>
            <a:off x="1979912" y="764704"/>
            <a:ext cx="1800000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 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</a:t>
            </a: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5 </a:t>
            </a: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6 </a:t>
            </a:r>
            <a:r>
              <a:rPr lang="en-US" altLang="zh-TW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altLang="zh-TW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7</a:t>
            </a:r>
            <a:endParaRPr lang="zh-TW" altLang="en-US" sz="3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1333" r="13518" b="22400"/>
          <a:stretch/>
        </p:blipFill>
        <p:spPr>
          <a:xfrm>
            <a:off x="-72296" y="1426740"/>
            <a:ext cx="1980000" cy="2941553"/>
          </a:xfrm>
          <a:prstGeom prst="rect">
            <a:avLst/>
          </a:prstGeom>
          <a:effectLst>
            <a:softEdge rad="112500"/>
          </a:effectLst>
        </p:spPr>
      </p:pic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34925" y="5589588"/>
            <a:ext cx="9001125" cy="1103312"/>
            <a:chOff x="35496" y="5589240"/>
            <a:chExt cx="9000439" cy="1103463"/>
          </a:xfrm>
        </p:grpSpPr>
        <p:sp>
          <p:nvSpPr>
            <p:cNvPr id="10" name="圓角矩形 9"/>
            <p:cNvSpPr/>
            <p:nvPr/>
          </p:nvSpPr>
          <p:spPr>
            <a:xfrm>
              <a:off x="972050" y="5660687"/>
              <a:ext cx="8063885" cy="10320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zh-HK" sz="2000" dirty="0"/>
                <a:t>One minute after vigorous shaking, only the vinegar-oil emulsions that are </a:t>
              </a:r>
              <a:r>
                <a:rPr lang="en-US" altLang="zh-HK" sz="2000" dirty="0" err="1"/>
                <a:t>stabilised</a:t>
              </a:r>
              <a:r>
                <a:rPr lang="en-US" altLang="zh-HK" sz="2000" dirty="0"/>
                <a:t> by egg yolk are not separated into 2 layers</a:t>
              </a:r>
              <a:endParaRPr lang="en-US" altLang="zh-HK" sz="2000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zh-HK" sz="2000" b="1" dirty="0">
                  <a:solidFill>
                    <a:srgbClr val="FF0000"/>
                  </a:solidFill>
                </a:rPr>
                <a:t>Egg yolk </a:t>
              </a:r>
              <a:r>
                <a:rPr lang="en-US" altLang="zh-HK" sz="2000" dirty="0"/>
                <a:t>is the most effective emulsifier to </a:t>
              </a:r>
              <a:r>
                <a:rPr lang="en-US" altLang="zh-HK" sz="2000" dirty="0" err="1"/>
                <a:t>stabilise</a:t>
              </a:r>
              <a:r>
                <a:rPr lang="en-US" altLang="zh-HK" sz="2000" dirty="0"/>
                <a:t> vinegar-oil emulsion</a:t>
              </a:r>
              <a:endParaRPr lang="zh-HK" altLang="en-US" sz="2000" dirty="0"/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35496" y="5589240"/>
              <a:ext cx="1274722" cy="1103463"/>
              <a:chOff x="179512" y="5805264"/>
              <a:chExt cx="821465" cy="914400"/>
            </a:xfrm>
            <a:solidFill>
              <a:srgbClr val="FFFF00"/>
            </a:solidFill>
          </p:grpSpPr>
          <p:sp>
            <p:nvSpPr>
              <p:cNvPr id="11" name="五角星形 10"/>
              <p:cNvSpPr/>
              <p:nvPr/>
            </p:nvSpPr>
            <p:spPr>
              <a:xfrm rot="19391811">
                <a:off x="208889" y="5877272"/>
                <a:ext cx="792088" cy="84239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2200"/>
              </a:p>
            </p:txBody>
          </p:sp>
          <p:sp>
            <p:nvSpPr>
              <p:cNvPr id="12" name="五角星形 11"/>
              <p:cNvSpPr/>
              <p:nvPr/>
            </p:nvSpPr>
            <p:spPr>
              <a:xfrm>
                <a:off x="179512" y="5805264"/>
                <a:ext cx="792088" cy="84239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HK" altLang="en-US" sz="2200"/>
              </a:p>
            </p:txBody>
          </p:sp>
        </p:grpSp>
      </p:grpSp>
      <p:pic>
        <p:nvPicPr>
          <p:cNvPr id="14" name="Picture 7" descr="D:\Users\myso\Dropbox\EDB\Gigi\Raw pics\20150820_1539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737" r="11324"/>
          <a:stretch/>
        </p:blipFill>
        <p:spPr bwMode="auto">
          <a:xfrm rot="5400000">
            <a:off x="6670936" y="1857927"/>
            <a:ext cx="311072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5640" r="7975" b="13556"/>
          <a:stretch/>
        </p:blipFill>
        <p:spPr>
          <a:xfrm>
            <a:off x="5400312" y="1370399"/>
            <a:ext cx="1980000" cy="300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D:\Users\myso\Dropbox\EDB\Gigi\Raw pics\20150820_1529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8779" b="3792"/>
          <a:stretch/>
        </p:blipFill>
        <p:spPr bwMode="auto">
          <a:xfrm rot="5400000">
            <a:off x="3041914" y="1850764"/>
            <a:ext cx="3096396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9886" b="10685"/>
          <a:stretch/>
        </p:blipFill>
        <p:spPr>
          <a:xfrm>
            <a:off x="1763688" y="1308157"/>
            <a:ext cx="1980000" cy="308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-29430" y="4293096"/>
            <a:ext cx="20811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No emulsifier added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1849" y="4330422"/>
            <a:ext cx="16120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4: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Paprika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5896" y="4316903"/>
            <a:ext cx="190007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5: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Dry mustard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0112" y="4316903"/>
            <a:ext cx="16120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6: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Pepper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4457" y="4316903"/>
            <a:ext cx="161203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7: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Beaten egg yolk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18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ryanso\Dropbox\EDB\Gigi\Raw pics\20150820_105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3810"/>
            <a:ext cx="7039680" cy="395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07504" y="4293096"/>
            <a:ext cx="1800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Measuring cylinder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451" y="1238962"/>
            <a:ext cx="189917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Glass bottle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Equipment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3944669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Measuring spoons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491706" y="4471798"/>
            <a:ext cx="1368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Timer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273533" y="4448236"/>
            <a:ext cx="1790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Paper towel</a:t>
            </a:r>
          </a:p>
        </p:txBody>
      </p:sp>
      <p:pic>
        <p:nvPicPr>
          <p:cNvPr id="3082" name="Picture 10" descr="C:\Users\ryanso\Dropbox\EDB\Gigi\Raw pics\20150820_1049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1099" b="20396"/>
          <a:stretch/>
        </p:blipFill>
        <p:spPr bwMode="auto">
          <a:xfrm>
            <a:off x="7206469" y="1485184"/>
            <a:ext cx="1849683" cy="295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2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2"/>
          <p:cNvGrpSpPr>
            <a:grpSpLocks/>
          </p:cNvGrpSpPr>
          <p:nvPr/>
        </p:nvGrpSpPr>
        <p:grpSpPr bwMode="auto">
          <a:xfrm>
            <a:off x="468313" y="987425"/>
            <a:ext cx="8259762" cy="5522913"/>
            <a:chOff x="467544" y="986992"/>
            <a:chExt cx="8259968" cy="5523543"/>
          </a:xfrm>
        </p:grpSpPr>
        <p:pic>
          <p:nvPicPr>
            <p:cNvPr id="4111" name="Picture 15" descr="C:\Users\ryanso\Dropbox\EDB\Gigi\Raw pics\20150820_11183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" r="10499"/>
            <a:stretch/>
          </p:blipFill>
          <p:spPr bwMode="auto">
            <a:xfrm>
              <a:off x="467544" y="986992"/>
              <a:ext cx="8259968" cy="5523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圓角矩形 1"/>
            <p:cNvSpPr/>
            <p:nvPr/>
          </p:nvSpPr>
          <p:spPr>
            <a:xfrm rot="171688">
              <a:off x="1096210" y="4549748"/>
              <a:ext cx="662004" cy="21592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  <p:sp>
          <p:nvSpPr>
            <p:cNvPr id="17" name="圓角矩形 16"/>
            <p:cNvSpPr/>
            <p:nvPr/>
          </p:nvSpPr>
          <p:spPr>
            <a:xfrm rot="171688">
              <a:off x="4696749" y="4826005"/>
              <a:ext cx="662004" cy="2159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  <p:sp>
          <p:nvSpPr>
            <p:cNvPr id="18" name="圓角矩形 17"/>
            <p:cNvSpPr/>
            <p:nvPr/>
          </p:nvSpPr>
          <p:spPr>
            <a:xfrm rot="171688">
              <a:off x="5777863" y="4381454"/>
              <a:ext cx="662005" cy="21592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  <p:sp>
          <p:nvSpPr>
            <p:cNvPr id="19" name="圓角矩形 18"/>
            <p:cNvSpPr/>
            <p:nvPr/>
          </p:nvSpPr>
          <p:spPr>
            <a:xfrm rot="21315070">
              <a:off x="7324127" y="4929205"/>
              <a:ext cx="801708" cy="422323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7584" y="6279703"/>
            <a:ext cx="161203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Vinegar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9812" y="5641610"/>
            <a:ext cx="12241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Oil</a:t>
            </a:r>
          </a:p>
        </p:txBody>
      </p:sp>
      <p:pic>
        <p:nvPicPr>
          <p:cNvPr id="10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24712"/>
          <a:stretch/>
        </p:blipFill>
        <p:spPr>
          <a:xfrm>
            <a:off x="6588224" y="1044017"/>
            <a:ext cx="2376264" cy="198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4"/>
          <p:cNvSpPr txBox="1"/>
          <p:nvPr/>
        </p:nvSpPr>
        <p:spPr>
          <a:xfrm>
            <a:off x="0" y="17625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Materials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4283968" y="6254814"/>
            <a:ext cx="15841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Paprika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6588224" y="6103275"/>
            <a:ext cx="21053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Dry mustard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5489332" y="5517232"/>
            <a:ext cx="138692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Pepper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6444208" y="2967335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Beaten egg yolk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19467" b="25067"/>
          <a:stretch/>
        </p:blipFill>
        <p:spPr>
          <a:xfrm>
            <a:off x="179512" y="1124744"/>
            <a:ext cx="3853679" cy="4048021"/>
          </a:xfrm>
          <a:effectLst>
            <a:softEdge rad="112500"/>
          </a:effectLst>
        </p:spPr>
      </p:pic>
      <p:pic>
        <p:nvPicPr>
          <p:cNvPr id="3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6100" r="5511" b="29367"/>
          <a:stretch/>
        </p:blipFill>
        <p:spPr>
          <a:xfrm>
            <a:off x="5260032" y="811309"/>
            <a:ext cx="3704456" cy="470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5165868"/>
            <a:ext cx="36004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Mix vinegar and oil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68763" y="3716338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6056" y="5445224"/>
            <a:ext cx="406794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Oil and vinegar are immiscible 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Oil forms a layer on top of vinegar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Procedures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4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r="13518" b="22400"/>
          <a:stretch/>
        </p:blipFill>
        <p:spPr>
          <a:xfrm>
            <a:off x="3321155" y="1163366"/>
            <a:ext cx="2907029" cy="3960000"/>
          </a:xfrm>
          <a:effectLst>
            <a:softEdge rad="112500"/>
          </a:effectLst>
        </p:spPr>
      </p:pic>
      <p:pic>
        <p:nvPicPr>
          <p:cNvPr id="3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29733" r="18257" b="20042"/>
          <a:stretch/>
        </p:blipFill>
        <p:spPr>
          <a:xfrm>
            <a:off x="6198086" y="1163806"/>
            <a:ext cx="283841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60184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1: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shaking of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25ml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oil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for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5123366"/>
            <a:ext cx="2706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5128231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6100" r="5511" b="29367"/>
          <a:stretch/>
        </p:blipFill>
        <p:spPr>
          <a:xfrm>
            <a:off x="153938" y="1163366"/>
            <a:ext cx="3117274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5123365"/>
            <a:ext cx="295232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5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25732" r="13632" b="22186"/>
          <a:stretch/>
        </p:blipFill>
        <p:spPr>
          <a:xfrm>
            <a:off x="213217" y="1395794"/>
            <a:ext cx="2918623" cy="4140000"/>
          </a:xfrm>
          <a:effectLst>
            <a:softEdge rad="112500"/>
          </a:effectLst>
        </p:spPr>
      </p:pic>
      <p:pic>
        <p:nvPicPr>
          <p:cNvPr id="3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9984" r="13023" b="26416"/>
          <a:stretch/>
        </p:blipFill>
        <p:spPr>
          <a:xfrm>
            <a:off x="3292981" y="1449240"/>
            <a:ext cx="2647171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17466" r="12088" b="23467"/>
          <a:stretch/>
        </p:blipFill>
        <p:spPr>
          <a:xfrm>
            <a:off x="6155366" y="1449240"/>
            <a:ext cx="2953138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2:</a:t>
            </a:r>
            <a:endParaRPr lang="en-US" sz="2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shaking of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25ml oil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for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5517233"/>
            <a:ext cx="25202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5522098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280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6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Sample 3: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shaking of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oil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for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5517233"/>
            <a:ext cx="25202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5522098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280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pic>
        <p:nvPicPr>
          <p:cNvPr id="11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21163" r="4564" b="11449"/>
          <a:stretch/>
        </p:blipFill>
        <p:spPr>
          <a:xfrm>
            <a:off x="179512" y="1557232"/>
            <a:ext cx="2797430" cy="3960000"/>
          </a:xfrm>
          <a:effectLst>
            <a:softEdge rad="112500"/>
          </a:effectLst>
        </p:spPr>
      </p:pic>
      <p:pic>
        <p:nvPicPr>
          <p:cNvPr id="12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5580" r="13158" b="23072"/>
          <a:stretch/>
        </p:blipFill>
        <p:spPr>
          <a:xfrm>
            <a:off x="3246121" y="1557232"/>
            <a:ext cx="259803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0124" r="11421" b="16718"/>
          <a:stretch/>
        </p:blipFill>
        <p:spPr>
          <a:xfrm>
            <a:off x="6202195" y="1556792"/>
            <a:ext cx="269028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7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15666" r="12950" b="22601"/>
          <a:stretch/>
        </p:blipFill>
        <p:spPr>
          <a:xfrm>
            <a:off x="2915816" y="1268760"/>
            <a:ext cx="2458537" cy="3744416"/>
          </a:xfrm>
          <a:effectLst>
            <a:softEdge rad="112500"/>
          </a:effectLst>
        </p:spPr>
      </p:pic>
      <p:pic>
        <p:nvPicPr>
          <p:cNvPr id="2050" name="Picture 2" descr="D:\Users\myso\Documents\EDB\Emulsions\emulsion\4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r="50000"/>
          <a:stretch/>
        </p:blipFill>
        <p:spPr bwMode="auto">
          <a:xfrm rot="5400000">
            <a:off x="3384615" y="4545871"/>
            <a:ext cx="151067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1575" y="6432571"/>
            <a:ext cx="230425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tsp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of paprika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6100" r="5511" b="29367"/>
          <a:stretch/>
        </p:blipFill>
        <p:spPr>
          <a:xfrm>
            <a:off x="107504" y="1988840"/>
            <a:ext cx="28342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88176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4:</a:t>
            </a:r>
            <a:endParaRPr lang="en-US" sz="2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Add 1tsp of paprika to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25ml vinegar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and 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50ml oil </a:t>
            </a: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7471" r="-2926" b="9607"/>
          <a:stretch/>
        </p:blipFill>
        <p:spPr>
          <a:xfrm>
            <a:off x="6516216" y="1339425"/>
            <a:ext cx="2520280" cy="412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44208" y="5405154"/>
            <a:ext cx="25202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Paprika added to oil-vinegar mixture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64163" y="3933825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2807-597D-4841-89D3-7C85436155C5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17125" b="6957"/>
          <a:stretch/>
        </p:blipFill>
        <p:spPr>
          <a:xfrm>
            <a:off x="3019672" y="1269240"/>
            <a:ext cx="293885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9886" b="10685"/>
          <a:stretch/>
        </p:blipFill>
        <p:spPr>
          <a:xfrm>
            <a:off x="6188024" y="1269240"/>
            <a:ext cx="2776464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7471" r="-2926" b="9607"/>
          <a:stretch/>
        </p:blipFill>
        <p:spPr>
          <a:xfrm>
            <a:off x="229887" y="1196752"/>
            <a:ext cx="268592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4624"/>
            <a:ext cx="91440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4:</a:t>
            </a:r>
            <a:endParaRPr lang="en-US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2.</a:t>
            </a:r>
            <a:r>
              <a:rPr lang="zh-TW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Vigorous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shaking for </a:t>
            </a:r>
            <a:r>
              <a:rPr 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30seconds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517233"/>
            <a:ext cx="27363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Immediately after shaking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5522098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1min after shaking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517232"/>
            <a:ext cx="25202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Before shaking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88B5-D452-46D8-8913-9AEB512BF2EF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404</Words>
  <Application>Microsoft Office PowerPoint</Application>
  <PresentationFormat>如螢幕大小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Berlin Sans FB Demi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HKUSPACE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myso</dc:creator>
  <cp:lastModifiedBy>LOK, Kwan-wai</cp:lastModifiedBy>
  <cp:revision>101</cp:revision>
  <dcterms:created xsi:type="dcterms:W3CDTF">2015-08-17T08:50:27Z</dcterms:created>
  <dcterms:modified xsi:type="dcterms:W3CDTF">2019-10-30T03:55:12Z</dcterms:modified>
</cp:coreProperties>
</file>