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12"/>
  </p:notesMasterIdLst>
  <p:sldIdLst>
    <p:sldId id="256" r:id="rId2"/>
    <p:sldId id="274" r:id="rId3"/>
    <p:sldId id="261" r:id="rId4"/>
    <p:sldId id="275" r:id="rId5"/>
    <p:sldId id="259" r:id="rId6"/>
    <p:sldId id="262" r:id="rId7"/>
    <p:sldId id="268" r:id="rId8"/>
    <p:sldId id="267" r:id="rId9"/>
    <p:sldId id="273" r:id="rId10"/>
    <p:sldId id="271" r:id="rId1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818D109-7E5F-4870-BED2-8E65AAB70CA3}" type="datetimeFigureOut">
              <a:rPr lang="en-US" altLang="zh-HK"/>
              <a:pPr>
                <a:defRPr/>
              </a:pPr>
              <a:t>10/30/2019</a:t>
            </a:fld>
            <a:endParaRPr lang="en-US" altLang="zh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D74E337-0F80-4F7B-B9BA-950E1B673888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779619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zh-HK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67C9DD01-40BD-4B24-8212-F50EFC290A91}" type="slidenum">
              <a:rPr lang="en-US" altLang="zh-HK" smtClean="0"/>
              <a:pPr eaLnBrk="1" hangingPunct="1"/>
              <a:t>5</a:t>
            </a:fld>
            <a:endParaRPr lang="en-US" altLang="zh-H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zh-HK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66DFFF4-4C5B-4637-A7D8-84B7A69903AF}" type="slidenum">
              <a:rPr lang="en-US" altLang="zh-HK" smtClean="0"/>
              <a:pPr eaLnBrk="1" hangingPunct="1"/>
              <a:t>6</a:t>
            </a:fld>
            <a:endParaRPr lang="en-US" altLang="zh-H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zh-HK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8415669-7934-4CA6-8763-D8DEFE6A2962}" type="slidenum">
              <a:rPr lang="en-US" altLang="zh-HK" smtClean="0"/>
              <a:pPr eaLnBrk="1" hangingPunct="1"/>
              <a:t>8</a:t>
            </a:fld>
            <a:endParaRPr lang="en-US" altLang="zh-H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A5FD4-0F07-4F2E-9E13-9A47EA78190D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2B505-FCDC-41FB-B828-446B06935ED5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7238364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13FEA-35F3-4371-AF24-062DC87054E7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59C7D-DAD1-497B-9894-9C3EDF11649A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238422676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D0DEF-0284-4ED0-AC1C-61E92F2AEF79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63B45-13D5-4B7D-BF71-3A71FC31DD34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60994834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580B-76BC-4899-AFBA-4212C85FB99B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E43BD-446B-43CF-8812-AB3A95F8DD5B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417350453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53C98-969F-4D1A-AD2C-868AD77E02FA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E4E77-21A5-4919-B895-6B8796C4998F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71943262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DC3EB-0301-46FA-938A-ADBB86A437D8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31973-7278-4027-9764-655B44403912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729391161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9913D-E1EB-4A85-B1C7-94ADA39FADFD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7F4D4-9301-49C8-827D-F88B0B83E0D5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199731053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5E1D2-397C-4F88-A016-76DE3A6736CB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C18F5-E670-482C-885B-DD26EEEC7058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558516573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BD38C-DF31-48CF-BBA7-A72713AB0CCA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D1AF0-2614-492F-B0DE-440DFFDC6053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79610494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94A48-4D12-4A08-9A7E-BD53E30A34A3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31860-2080-428E-BCCC-A54D70943EC6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449192242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5E550-CC4E-4903-8FAA-A59D57E1FBFD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D8D6C-27B4-4E44-95F6-FE7D93044D1E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47472040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7D4EBE-F77F-4B47-9DE6-68F0F2A86224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F14902-5EDB-44BD-B5BC-3C1DB2EC8E74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0" y="1997075"/>
            <a:ext cx="9144000" cy="2152650"/>
          </a:xfrm>
        </p:spPr>
        <p:txBody>
          <a:bodyPr/>
          <a:lstStyle/>
          <a:p>
            <a:pPr eaLnBrk="1" hangingPunct="1"/>
            <a:r>
              <a:rPr lang="en-US" sz="6000" dirty="0" smtClean="0">
                <a:solidFill>
                  <a:schemeClr val="bg1"/>
                </a:solidFill>
                <a:latin typeface="Berlin Sans FB Demi" pitchFamily="34" charset="0"/>
              </a:rPr>
              <a:t>Food test:</a:t>
            </a:r>
            <a:br>
              <a:rPr lang="en-US" sz="6000" dirty="0" smtClean="0">
                <a:solidFill>
                  <a:schemeClr val="bg1"/>
                </a:solidFill>
                <a:latin typeface="Berlin Sans FB Demi" pitchFamily="34" charset="0"/>
              </a:rPr>
            </a:br>
            <a:r>
              <a:rPr lang="en-US" sz="6000" dirty="0" smtClean="0">
                <a:solidFill>
                  <a:schemeClr val="bg1"/>
                </a:solidFill>
                <a:latin typeface="Berlin Sans FB Demi" pitchFamily="34" charset="0"/>
              </a:rPr>
              <a:t>Enzymatic browning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D1AF0-2614-492F-B0DE-440DFFDC6053}" type="slidenum">
              <a:rPr lang="en-US" altLang="zh-HK" smtClean="0"/>
              <a:pPr>
                <a:defRPr/>
              </a:pPr>
              <a:t>1</a:t>
            </a:fld>
            <a:endParaRPr lang="en-US" altLang="zh-HK"/>
          </a:p>
        </p:txBody>
      </p:sp>
    </p:spTree>
  </p:cSld>
  <p:clrMapOvr>
    <a:masterClrMapping/>
  </p:clrMapOvr>
  <p:transition spd="slow" advTm="2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/>
        </p:nvSpPr>
        <p:spPr>
          <a:xfrm>
            <a:off x="106363" y="5483225"/>
            <a:ext cx="8934450" cy="969963"/>
          </a:xfrm>
          <a:prstGeom prst="snip2DiagRect">
            <a:avLst>
              <a:gd name="adj1" fmla="val 0"/>
              <a:gd name="adj2" fmla="val 8761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600" dirty="0"/>
              <a:t>The enzyme works very slowly in highly acidic conditions. Ascorbic </a:t>
            </a:r>
            <a:r>
              <a:rPr lang="en-US" sz="2600" dirty="0">
                <a:solidFill>
                  <a:srgbClr val="0070C0"/>
                </a:solidFill>
              </a:rPr>
              <a:t>acid</a:t>
            </a:r>
            <a:r>
              <a:rPr lang="en-US" sz="2600" dirty="0"/>
              <a:t> in lemon juice inhibits enzymatic browning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107950" y="3644900"/>
            <a:ext cx="8963025" cy="1065213"/>
          </a:xfrm>
          <a:prstGeom prst="snip2Diag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600" dirty="0"/>
              <a:t>Chloride ions in </a:t>
            </a:r>
            <a:r>
              <a:rPr lang="en-US" sz="2600" dirty="0">
                <a:solidFill>
                  <a:srgbClr val="0070C0"/>
                </a:solidFill>
              </a:rPr>
              <a:t>salt</a:t>
            </a:r>
            <a:r>
              <a:rPr lang="en-US" sz="2600" dirty="0"/>
              <a:t> inhibits the enzyme so that brine will retard enzymatic browning but at the cost of </a:t>
            </a:r>
            <a:r>
              <a:rPr lang="en-US" sz="2600" dirty="0" err="1"/>
              <a:t>flavour</a:t>
            </a:r>
            <a:endParaRPr lang="en-US" sz="2600" dirty="0"/>
          </a:p>
        </p:txBody>
      </p:sp>
      <p:sp>
        <p:nvSpPr>
          <p:cNvPr id="9" name="Snip Diagonal Corner Rectangle 8"/>
          <p:cNvSpPr/>
          <p:nvPr/>
        </p:nvSpPr>
        <p:spPr>
          <a:xfrm>
            <a:off x="107950" y="1498600"/>
            <a:ext cx="8963025" cy="1138238"/>
          </a:xfrm>
          <a:prstGeom prst="snip2Diag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Immerse the cuts in </a:t>
            </a:r>
            <a:r>
              <a:rPr lang="en-US" sz="2800" dirty="0">
                <a:solidFill>
                  <a:srgbClr val="0070C0"/>
                </a:solidFill>
              </a:rPr>
              <a:t>water</a:t>
            </a:r>
            <a:r>
              <a:rPr lang="en-US" sz="2800" dirty="0"/>
              <a:t> limits the enzyme ‘s access to oxygen and slows the browning reaction temporally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496" y="620688"/>
            <a:ext cx="194976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blipFill>
                  <a:blip r:embed="rId3"/>
                  <a:tile tx="0" ty="0" sx="100000" sy="100000" flip="none" algn="tl"/>
                </a:blipFill>
              </a:rPr>
              <a:t>Water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950" y="2780928"/>
            <a:ext cx="17091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blipFill>
                  <a:blip r:embed="rId3"/>
                  <a:tile tx="0" ty="0" sx="100000" sy="100000" flip="none" algn="tl"/>
                </a:blipFill>
              </a:rPr>
              <a:t>Brine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26437" y="4713655"/>
            <a:ext cx="30043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blipFill>
                  <a:blip r:embed="rId3"/>
                  <a:tile tx="0" ty="0" sx="100000" sy="100000" flip="none" algn="tl"/>
                </a:blipFill>
              </a:rPr>
              <a:t>Lemon juice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68344" y="250293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D1AF0-2614-492F-B0DE-440DFFDC6053}" type="slidenum">
              <a:rPr lang="en-US" altLang="zh-HK" smtClean="0"/>
              <a:pPr>
                <a:defRPr/>
              </a:pPr>
              <a:t>10</a:t>
            </a:fld>
            <a:endParaRPr lang="en-US" altLang="zh-HK"/>
          </a:p>
        </p:txBody>
      </p:sp>
    </p:spTree>
  </p:cSld>
  <p:clrMapOvr>
    <a:masterClrMapping/>
  </p:clrMapOvr>
  <p:transition spd="slow" advTm="18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C:\Users\ryanso\Dropbox\EDB\Gigi\Raw pics\20150820_1049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r="15155"/>
          <a:stretch/>
        </p:blipFill>
        <p:spPr bwMode="auto">
          <a:xfrm>
            <a:off x="5098682" y="1118229"/>
            <a:ext cx="3865806" cy="2814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C:\Users\ryanso\Dropbox\EDB\Gigi\Raw pics\20150820_1048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9"/>
          <a:stretch/>
        </p:blipFill>
        <p:spPr bwMode="auto">
          <a:xfrm>
            <a:off x="5018682" y="4021857"/>
            <a:ext cx="4067196" cy="2431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C:\Users\ryanso\Dropbox\EDB\Gigi\Raw pics\20150820_1056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" r="7659" b="6289"/>
          <a:stretch/>
        </p:blipFill>
        <p:spPr bwMode="auto">
          <a:xfrm>
            <a:off x="107504" y="2204864"/>
            <a:ext cx="4861361" cy="2975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59632" y="2310198"/>
            <a:ext cx="13954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Beakers</a:t>
            </a:r>
          </a:p>
        </p:txBody>
      </p:sp>
      <p:sp>
        <p:nvSpPr>
          <p:cNvPr id="8199" name="TextBox 9"/>
          <p:cNvSpPr txBox="1">
            <a:spLocks noChangeArrowheads="1"/>
          </p:cNvSpPr>
          <p:nvPr/>
        </p:nvSpPr>
        <p:spPr bwMode="auto">
          <a:xfrm>
            <a:off x="2810606" y="4869160"/>
            <a:ext cx="19774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Electronic weigh scale</a:t>
            </a:r>
          </a:p>
        </p:txBody>
      </p:sp>
      <p:sp>
        <p:nvSpPr>
          <p:cNvPr id="8201" name="TextBox 11"/>
          <p:cNvSpPr txBox="1">
            <a:spLocks noChangeArrowheads="1"/>
          </p:cNvSpPr>
          <p:nvPr/>
        </p:nvSpPr>
        <p:spPr bwMode="auto">
          <a:xfrm>
            <a:off x="1547664" y="5055567"/>
            <a:ext cx="1059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Timer</a:t>
            </a:r>
          </a:p>
        </p:txBody>
      </p:sp>
      <p:sp>
        <p:nvSpPr>
          <p:cNvPr id="8203" name="TextBox 13"/>
          <p:cNvSpPr txBox="1">
            <a:spLocks noChangeArrowheads="1"/>
          </p:cNvSpPr>
          <p:nvPr/>
        </p:nvSpPr>
        <p:spPr bwMode="auto">
          <a:xfrm>
            <a:off x="-36512" y="4172818"/>
            <a:ext cx="16029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Measuring cylinder</a:t>
            </a:r>
          </a:p>
        </p:txBody>
      </p:sp>
      <p:sp>
        <p:nvSpPr>
          <p:cNvPr id="8204" name="TextBox 14"/>
          <p:cNvSpPr txBox="1">
            <a:spLocks noChangeArrowheads="1"/>
          </p:cNvSpPr>
          <p:nvPr/>
        </p:nvSpPr>
        <p:spPr bwMode="auto">
          <a:xfrm>
            <a:off x="7667638" y="2996952"/>
            <a:ext cx="11747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Paper towel</a:t>
            </a:r>
          </a:p>
        </p:txBody>
      </p:sp>
      <p:sp>
        <p:nvSpPr>
          <p:cNvPr id="8205" name="TextBox 15"/>
          <p:cNvSpPr txBox="1">
            <a:spLocks noChangeArrowheads="1"/>
          </p:cNvSpPr>
          <p:nvPr/>
        </p:nvSpPr>
        <p:spPr bwMode="auto">
          <a:xfrm>
            <a:off x="5209831" y="2199510"/>
            <a:ext cx="1044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Plate</a:t>
            </a:r>
          </a:p>
        </p:txBody>
      </p:sp>
      <p:sp>
        <p:nvSpPr>
          <p:cNvPr id="8206" name="TextBox 16"/>
          <p:cNvSpPr txBox="1">
            <a:spLocks noChangeArrowheads="1"/>
          </p:cNvSpPr>
          <p:nvPr/>
        </p:nvSpPr>
        <p:spPr bwMode="auto">
          <a:xfrm>
            <a:off x="7861592" y="5148075"/>
            <a:ext cx="12241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Paring knife</a:t>
            </a:r>
          </a:p>
        </p:txBody>
      </p:sp>
      <p:sp>
        <p:nvSpPr>
          <p:cNvPr id="8208" name="TextBox 18"/>
          <p:cNvSpPr txBox="1">
            <a:spLocks noChangeArrowheads="1"/>
          </p:cNvSpPr>
          <p:nvPr/>
        </p:nvSpPr>
        <p:spPr bwMode="auto">
          <a:xfrm>
            <a:off x="5652120" y="5949280"/>
            <a:ext cx="22494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Chopping board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01414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Equipment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D1AF0-2614-492F-B0DE-440DFFDC6053}" type="slidenum">
              <a:rPr lang="en-US" altLang="zh-HK" smtClean="0"/>
              <a:pPr>
                <a:defRPr/>
              </a:pPr>
              <a:t>2</a:t>
            </a:fld>
            <a:endParaRPr lang="en-US" altLang="zh-HK"/>
          </a:p>
        </p:txBody>
      </p:sp>
    </p:spTree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群組 6"/>
          <p:cNvGrpSpPr>
            <a:grpSpLocks/>
          </p:cNvGrpSpPr>
          <p:nvPr/>
        </p:nvGrpSpPr>
        <p:grpSpPr bwMode="auto">
          <a:xfrm>
            <a:off x="34925" y="1538288"/>
            <a:ext cx="6248400" cy="4168775"/>
            <a:chOff x="35496" y="1340767"/>
            <a:chExt cx="6248574" cy="4169299"/>
          </a:xfrm>
        </p:grpSpPr>
        <p:pic>
          <p:nvPicPr>
            <p:cNvPr id="9228" name="Picture 12" descr="C:\Users\ryanso\Dropbox\EDB\Gigi\Raw pics\20150820_11154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9" r="12049"/>
            <a:stretch/>
          </p:blipFill>
          <p:spPr bwMode="auto">
            <a:xfrm>
              <a:off x="35496" y="1340767"/>
              <a:ext cx="6248574" cy="41692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圓角矩形 1"/>
            <p:cNvSpPr/>
            <p:nvPr/>
          </p:nvSpPr>
          <p:spPr>
            <a:xfrm rot="21252811">
              <a:off x="1164240" y="3711202"/>
              <a:ext cx="673119" cy="18734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pic>
        <p:nvPicPr>
          <p:cNvPr id="4" name="Picture 2" descr="D:\Users\myso\Dropbox\EDB\Gigi\Raw pics\20150812_1028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7" b="10947"/>
          <a:stretch>
            <a:fillRect/>
          </a:stretch>
        </p:blipFill>
        <p:spPr bwMode="auto">
          <a:xfrm>
            <a:off x="6444208" y="3510557"/>
            <a:ext cx="2268538" cy="2798763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6443434" y="6207695"/>
            <a:ext cx="2269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Banana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1056578" y="5209961"/>
            <a:ext cx="1210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Vinegar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2771800" y="5137953"/>
            <a:ext cx="929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Sugar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4572000" y="5271591"/>
            <a:ext cx="6912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Salt</a:t>
            </a:r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6991174" y="2751311"/>
            <a:ext cx="1080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Lemon</a:t>
            </a:r>
          </a:p>
        </p:txBody>
      </p:sp>
      <p:pic>
        <p:nvPicPr>
          <p:cNvPr id="9227" name="Picture 11" descr="C:\Users\ryanso\Dropbox\EDB\Gigi\Raw pics\20150820_1116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5" t="50000" r="35103" b="8669"/>
          <a:stretch/>
        </p:blipFill>
        <p:spPr bwMode="auto">
          <a:xfrm>
            <a:off x="6443433" y="1206164"/>
            <a:ext cx="2161015" cy="1689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273422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Materials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D1AF0-2614-492F-B0DE-440DFFDC6053}" type="slidenum">
              <a:rPr lang="en-US" altLang="zh-HK" smtClean="0"/>
              <a:pPr>
                <a:defRPr/>
              </a:pPr>
              <a:t>3</a:t>
            </a:fld>
            <a:endParaRPr lang="en-US" altLang="zh-HK"/>
          </a:p>
        </p:txBody>
      </p:sp>
    </p:spTree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1997" y="2420888"/>
            <a:ext cx="4960012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Procedures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D1AF0-2614-492F-B0DE-440DFFDC6053}" type="slidenum">
              <a:rPr lang="en-US" altLang="zh-HK" smtClean="0"/>
              <a:pPr>
                <a:defRPr/>
              </a:pPr>
              <a:t>4</a:t>
            </a:fld>
            <a:endParaRPr lang="en-US" altLang="zh-HK"/>
          </a:p>
        </p:txBody>
      </p:sp>
    </p:spTree>
  </p:cSld>
  <p:clrMapOvr>
    <a:masterClrMapping/>
  </p:clrMapOvr>
  <p:transition spd="slow" advTm="2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3" descr="D:\Users\myso\Dropbox\EDB\Gigi\Raw pics\20150812_1037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7" b="15680"/>
          <a:stretch>
            <a:fillRect/>
          </a:stretch>
        </p:blipFill>
        <p:spPr bwMode="auto">
          <a:xfrm>
            <a:off x="251520" y="1340768"/>
            <a:ext cx="1855788" cy="20970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D:\Users\myso\Dropbox\EDB\Gigi\Raw pics\20150812_1037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8" b="16615"/>
          <a:stretch>
            <a:fillRect/>
          </a:stretch>
        </p:blipFill>
        <p:spPr bwMode="auto">
          <a:xfrm>
            <a:off x="2548766" y="1402323"/>
            <a:ext cx="1857600" cy="202618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D:\Users\myso\Dropbox\EDB\Gigi\Raw pics\20150812_1043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5"/>
          <a:stretch>
            <a:fillRect/>
          </a:stretch>
        </p:blipFill>
        <p:spPr bwMode="auto">
          <a:xfrm>
            <a:off x="35496" y="4211265"/>
            <a:ext cx="1706517" cy="216024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D:\Users\myso\Dropbox\EDB\Gigi\Raw pics\20150812_1048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3" r="9746" b="20702"/>
          <a:stretch>
            <a:fillRect/>
          </a:stretch>
        </p:blipFill>
        <p:spPr bwMode="auto">
          <a:xfrm>
            <a:off x="7354450" y="1270501"/>
            <a:ext cx="1789549" cy="208649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7" descr="D:\Users\myso\Dropbox\EDB\Gigi\Raw pics\20150812_10441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5"/>
          <a:stretch/>
        </p:blipFill>
        <p:spPr bwMode="auto">
          <a:xfrm>
            <a:off x="4764422" y="1268760"/>
            <a:ext cx="1319746" cy="221946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8" descr="D:\Users\myso\Dropbox\EDB\Gigi\Raw pics\20150812_10483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t="21718" r="9367" b="17719"/>
          <a:stretch>
            <a:fillRect/>
          </a:stretch>
        </p:blipFill>
        <p:spPr bwMode="auto">
          <a:xfrm>
            <a:off x="2825315" y="4283273"/>
            <a:ext cx="1674677" cy="208823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0" descr="D:\Users\myso\Dropbox\EDB\Gigi\Raw pics\20150812_105403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2" b="10882"/>
          <a:stretch/>
        </p:blipFill>
        <p:spPr bwMode="auto">
          <a:xfrm>
            <a:off x="7250904" y="4147765"/>
            <a:ext cx="1857600" cy="23526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8" y="3430588"/>
            <a:ext cx="2254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HK" sz="22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Sample 2:</a:t>
            </a:r>
          </a:p>
          <a:p>
            <a:pPr algn="ctr" eaLnBrk="1" hangingPunct="1">
              <a:defRPr/>
            </a:pPr>
            <a:r>
              <a:rPr lang="en-US" altLang="zh-HK" sz="22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60ml Water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95513" y="3419475"/>
            <a:ext cx="24272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HK" sz="22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Sample 4: </a:t>
            </a:r>
          </a:p>
          <a:p>
            <a:pPr algn="ctr" eaLnBrk="1" hangingPunct="1">
              <a:defRPr/>
            </a:pPr>
            <a:r>
              <a:rPr lang="en-US" altLang="zh-HK" sz="22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60ml Vinegar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925" y="6372225"/>
            <a:ext cx="44656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HK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Sample 3: </a:t>
            </a:r>
            <a:r>
              <a:rPr lang="en-US" altLang="zh-HK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60ml Lemon </a:t>
            </a:r>
            <a:r>
              <a:rPr lang="en-US" altLang="zh-HK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juice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64088" y="3502169"/>
            <a:ext cx="4321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HK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Sample 5: </a:t>
            </a:r>
            <a:r>
              <a:rPr lang="en-US" altLang="zh-TW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60ml </a:t>
            </a:r>
            <a:r>
              <a:rPr lang="en-US" altLang="zh-HK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Sugar </a:t>
            </a:r>
            <a:r>
              <a:rPr lang="en-US" altLang="zh-HK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syrup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03800" y="6443663"/>
            <a:ext cx="40814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HK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Sample 6: </a:t>
            </a:r>
            <a:r>
              <a:rPr lang="en-US" altLang="zh-HK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60ml Brine</a:t>
            </a:r>
            <a:endParaRPr lang="en-US" altLang="zh-HK" sz="2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11863" y="1425575"/>
            <a:ext cx="15605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HK">
                <a:solidFill>
                  <a:srgbClr val="FFC000"/>
                </a:solidFill>
              </a:rPr>
              <a:t>Dissolve </a:t>
            </a:r>
            <a:r>
              <a:rPr lang="en-US" altLang="zh-HK">
                <a:solidFill>
                  <a:srgbClr val="FFFF00"/>
                </a:solidFill>
              </a:rPr>
              <a:t>25g sugar</a:t>
            </a:r>
            <a:r>
              <a:rPr lang="en-US" altLang="zh-HK">
                <a:solidFill>
                  <a:srgbClr val="FFC000"/>
                </a:solidFill>
              </a:rPr>
              <a:t> in </a:t>
            </a:r>
            <a:r>
              <a:rPr lang="en-US" altLang="zh-HK">
                <a:solidFill>
                  <a:srgbClr val="FFFF00"/>
                </a:solidFill>
              </a:rPr>
              <a:t>60ml water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32513" y="2420938"/>
            <a:ext cx="131445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819775" y="4519613"/>
            <a:ext cx="15605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HK">
                <a:solidFill>
                  <a:srgbClr val="FFC000"/>
                </a:solidFill>
              </a:rPr>
              <a:t>Dissolve </a:t>
            </a:r>
            <a:r>
              <a:rPr lang="en-US" altLang="zh-HK">
                <a:solidFill>
                  <a:srgbClr val="FFFF00"/>
                </a:solidFill>
              </a:rPr>
              <a:t>13g salt</a:t>
            </a:r>
            <a:r>
              <a:rPr lang="en-US" altLang="zh-HK">
                <a:solidFill>
                  <a:srgbClr val="FFC000"/>
                </a:solidFill>
              </a:rPr>
              <a:t> in </a:t>
            </a:r>
            <a:r>
              <a:rPr lang="en-US" altLang="zh-HK">
                <a:solidFill>
                  <a:srgbClr val="FFFF00"/>
                </a:solidFill>
              </a:rPr>
              <a:t>60ml water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940425" y="5516563"/>
            <a:ext cx="131445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403350" y="4554538"/>
            <a:ext cx="15605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HK">
                <a:solidFill>
                  <a:srgbClr val="FFC000"/>
                </a:solidFill>
              </a:rPr>
              <a:t>Squeeze lemon to get lemon juice</a:t>
            </a:r>
            <a:endParaRPr lang="en-US" altLang="zh-HK">
              <a:solidFill>
                <a:srgbClr val="FFFF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524000" y="5516563"/>
            <a:ext cx="1312863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3" name="Picture 23" descr="D:\Users\myso\Dropbox\EDB\Gigi\Raw pics\20150820_14344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" r="13839"/>
          <a:stretch/>
        </p:blipFill>
        <p:spPr bwMode="auto">
          <a:xfrm rot="5400000">
            <a:off x="4196094" y="4595679"/>
            <a:ext cx="2223716" cy="1471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8592" y="129406"/>
            <a:ext cx="61868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Prepare the solution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68344" y="250293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820744" y="265533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C18F5-E670-482C-885B-DD26EEEC7058}" type="slidenum">
              <a:rPr lang="en-US" altLang="zh-HK" smtClean="0"/>
              <a:pPr>
                <a:defRPr/>
              </a:pPr>
              <a:t>5</a:t>
            </a:fld>
            <a:endParaRPr lang="en-US" altLang="zh-HK" dirty="0"/>
          </a:p>
        </p:txBody>
      </p:sp>
    </p:spTree>
  </p:cSld>
  <p:clrMapOvr>
    <a:masterClrMapping/>
  </p:clrMapOvr>
  <p:transition spd="slow" advClick="0" advTm="22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-6350"/>
            <a:ext cx="9144000" cy="9144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dirty="0" smtClean="0"/>
              <a:t>Procedures</a:t>
            </a:r>
          </a:p>
        </p:txBody>
      </p:sp>
      <p:pic>
        <p:nvPicPr>
          <p:cNvPr id="28" name="Picture 2" descr="D:\Users\myso\Dropbox\EDB\Gigi\Raw pics\20150812_1054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00" y="1504860"/>
            <a:ext cx="3548088" cy="1996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6288" y="2083495"/>
            <a:ext cx="260985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200" dirty="0"/>
              <a:t>Cut </a:t>
            </a:r>
            <a:r>
              <a:rPr lang="en-US" sz="2200" dirty="0" smtClean="0"/>
              <a:t>banana into </a:t>
            </a:r>
            <a:r>
              <a:rPr lang="en-US" sz="2200" dirty="0"/>
              <a:t>12 pieces of equal size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8313" y="6092825"/>
            <a:ext cx="8424862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Immerse the fruit slices into each sample so they are completely covered</a:t>
            </a:r>
          </a:p>
        </p:txBody>
      </p:sp>
      <p:pic>
        <p:nvPicPr>
          <p:cNvPr id="30" name="Content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5" t="4947" r="19878"/>
          <a:stretch/>
        </p:blipFill>
        <p:spPr>
          <a:xfrm rot="5400000">
            <a:off x="6935091" y="3919651"/>
            <a:ext cx="2088000" cy="1970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Content Placeholder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8" t="13459" r="20686"/>
          <a:stretch/>
        </p:blipFill>
        <p:spPr>
          <a:xfrm rot="5400000">
            <a:off x="1851681" y="3975388"/>
            <a:ext cx="2088000" cy="1859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Content Placeholder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6" t="9546" r="15622"/>
          <a:stretch/>
        </p:blipFill>
        <p:spPr>
          <a:xfrm rot="5400000">
            <a:off x="5243917" y="4026649"/>
            <a:ext cx="2088000" cy="1756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Content Placeholder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6" r="18834"/>
          <a:stretch/>
        </p:blipFill>
        <p:spPr>
          <a:xfrm rot="5400000">
            <a:off x="3574384" y="3934221"/>
            <a:ext cx="2088000" cy="1941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Content Placeholder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5639" r="17442" b="3394"/>
          <a:stretch/>
        </p:blipFill>
        <p:spPr>
          <a:xfrm rot="5400000">
            <a:off x="180187" y="4036735"/>
            <a:ext cx="2088000" cy="178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758846" y="129406"/>
            <a:ext cx="76263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Prepare the fruit samples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668344" y="250293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C18F5-E670-482C-885B-DD26EEEC7058}" type="slidenum">
              <a:rPr lang="en-US" altLang="zh-HK" smtClean="0"/>
              <a:pPr>
                <a:defRPr/>
              </a:pPr>
              <a:t>6</a:t>
            </a:fld>
            <a:endParaRPr lang="en-US" altLang="zh-HK"/>
          </a:p>
        </p:txBody>
      </p:sp>
    </p:spTree>
  </p:cSld>
  <p:clrMapOvr>
    <a:masterClrMapping/>
  </p:clrMapOvr>
  <p:transition spd="slow" advClick="0" advTm="13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8557" y="2420888"/>
            <a:ext cx="354565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Results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D1AF0-2614-492F-B0DE-440DFFDC6053}" type="slidenum">
              <a:rPr lang="en-US" altLang="zh-HK" smtClean="0"/>
              <a:pPr>
                <a:defRPr/>
              </a:pPr>
              <a:t>7</a:t>
            </a:fld>
            <a:endParaRPr lang="en-US" altLang="zh-HK"/>
          </a:p>
        </p:txBody>
      </p:sp>
    </p:spTree>
  </p:cSld>
  <p:clrMapOvr>
    <a:masterClrMapping/>
  </p:clrMapOvr>
  <p:transition spd="slow" advTm="2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"/>
          <p:cNvGrpSpPr>
            <a:grpSpLocks/>
          </p:cNvGrpSpPr>
          <p:nvPr/>
        </p:nvGrpSpPr>
        <p:grpSpPr bwMode="auto">
          <a:xfrm>
            <a:off x="971550" y="1292225"/>
            <a:ext cx="3384550" cy="1560513"/>
            <a:chOff x="827584" y="905401"/>
            <a:chExt cx="3724940" cy="1897288"/>
          </a:xfrm>
        </p:grpSpPr>
        <p:pic>
          <p:nvPicPr>
            <p:cNvPr id="9273" name="Picture 8" descr="D:\Users\myso\Dropbox\EDB\Gigi\Raw pics\20150820_15225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80" r="11453" b="14703"/>
            <a:stretch>
              <a:fillRect/>
            </a:stretch>
          </p:blipFill>
          <p:spPr bwMode="auto">
            <a:xfrm>
              <a:off x="827584" y="905401"/>
              <a:ext cx="3724940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74" name="TextBox 1"/>
            <p:cNvSpPr txBox="1">
              <a:spLocks noChangeArrowheads="1"/>
            </p:cNvSpPr>
            <p:nvPr/>
          </p:nvSpPr>
          <p:spPr bwMode="auto">
            <a:xfrm>
              <a:off x="1475656" y="2276873"/>
              <a:ext cx="346159" cy="52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9275" name="TextBox 15"/>
            <p:cNvSpPr txBox="1">
              <a:spLocks noChangeArrowheads="1"/>
            </p:cNvSpPr>
            <p:nvPr/>
          </p:nvSpPr>
          <p:spPr bwMode="auto">
            <a:xfrm>
              <a:off x="2555776" y="2276872"/>
              <a:ext cx="346159" cy="52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9276" name="TextBox 16"/>
            <p:cNvSpPr txBox="1">
              <a:spLocks noChangeArrowheads="1"/>
            </p:cNvSpPr>
            <p:nvPr/>
          </p:nvSpPr>
          <p:spPr bwMode="auto">
            <a:xfrm>
              <a:off x="3694250" y="2276872"/>
              <a:ext cx="346159" cy="52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9219" name="Group 6"/>
          <p:cNvGrpSpPr>
            <a:grpSpLocks/>
          </p:cNvGrpSpPr>
          <p:nvPr/>
        </p:nvGrpSpPr>
        <p:grpSpPr bwMode="auto">
          <a:xfrm>
            <a:off x="5076825" y="1296169"/>
            <a:ext cx="3382963" cy="1628775"/>
            <a:chOff x="5148192" y="908920"/>
            <a:chExt cx="3744288" cy="1927024"/>
          </a:xfrm>
        </p:grpSpPr>
        <p:pic>
          <p:nvPicPr>
            <p:cNvPr id="9269" name="Picture 9" descr="D:\Users\myso\Dropbox\EDB\Gigi\Raw pics\20150820_15230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03" r="7661" b="13612"/>
            <a:stretch>
              <a:fillRect/>
            </a:stretch>
          </p:blipFill>
          <p:spPr bwMode="auto">
            <a:xfrm>
              <a:off x="5148192" y="908920"/>
              <a:ext cx="3744288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70" name="TextBox 17"/>
            <p:cNvSpPr txBox="1">
              <a:spLocks noChangeArrowheads="1"/>
            </p:cNvSpPr>
            <p:nvPr/>
          </p:nvSpPr>
          <p:spPr bwMode="auto">
            <a:xfrm>
              <a:off x="5750112" y="2259165"/>
              <a:ext cx="375573" cy="53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70C0"/>
                  </a:solidFill>
                </a:rPr>
                <a:t>4</a:t>
              </a:r>
            </a:p>
          </p:txBody>
        </p:sp>
        <p:sp>
          <p:nvSpPr>
            <p:cNvPr id="9271" name="TextBox 18"/>
            <p:cNvSpPr txBox="1">
              <a:spLocks noChangeArrowheads="1"/>
            </p:cNvSpPr>
            <p:nvPr/>
          </p:nvSpPr>
          <p:spPr bwMode="auto">
            <a:xfrm>
              <a:off x="6876255" y="2301803"/>
              <a:ext cx="375573" cy="53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70C0"/>
                  </a:solidFill>
                </a:rPr>
                <a:t>5</a:t>
              </a:r>
            </a:p>
          </p:txBody>
        </p:sp>
        <p:sp>
          <p:nvSpPr>
            <p:cNvPr id="9272" name="TextBox 19"/>
            <p:cNvSpPr txBox="1">
              <a:spLocks noChangeArrowheads="1"/>
            </p:cNvSpPr>
            <p:nvPr/>
          </p:nvSpPr>
          <p:spPr bwMode="auto">
            <a:xfrm>
              <a:off x="7956376" y="2205673"/>
              <a:ext cx="375573" cy="53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70C0"/>
                  </a:solidFill>
                </a:rPr>
                <a:t>6</a:t>
              </a:r>
            </a:p>
          </p:txBody>
        </p:sp>
      </p:grp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971550" y="3159125"/>
            <a:ext cx="3529013" cy="1552575"/>
            <a:chOff x="827584" y="2996952"/>
            <a:chExt cx="3724940" cy="1921857"/>
          </a:xfrm>
        </p:grpSpPr>
        <p:pic>
          <p:nvPicPr>
            <p:cNvPr id="9265" name="Picture 12" descr="D:\Users\myso\Dropbox\EDB\Gigi\Raw pics\20150820_15395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1" t="15419" r="6339" b="9309"/>
            <a:stretch>
              <a:fillRect/>
            </a:stretch>
          </p:blipFill>
          <p:spPr bwMode="auto">
            <a:xfrm>
              <a:off x="827584" y="2996952"/>
              <a:ext cx="3724940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6" name="TextBox 20"/>
            <p:cNvSpPr txBox="1">
              <a:spLocks noChangeArrowheads="1"/>
            </p:cNvSpPr>
            <p:nvPr/>
          </p:nvSpPr>
          <p:spPr bwMode="auto">
            <a:xfrm>
              <a:off x="1454651" y="4423054"/>
              <a:ext cx="342356" cy="495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9267" name="TextBox 21"/>
            <p:cNvSpPr txBox="1">
              <a:spLocks noChangeArrowheads="1"/>
            </p:cNvSpPr>
            <p:nvPr/>
          </p:nvSpPr>
          <p:spPr bwMode="auto">
            <a:xfrm>
              <a:off x="2316868" y="4333832"/>
              <a:ext cx="342356" cy="495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9268" name="TextBox 22"/>
            <p:cNvSpPr txBox="1">
              <a:spLocks noChangeArrowheads="1"/>
            </p:cNvSpPr>
            <p:nvPr/>
          </p:nvSpPr>
          <p:spPr bwMode="auto">
            <a:xfrm>
              <a:off x="3491880" y="4284184"/>
              <a:ext cx="342356" cy="495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9221" name="Group 7"/>
          <p:cNvGrpSpPr>
            <a:grpSpLocks/>
          </p:cNvGrpSpPr>
          <p:nvPr/>
        </p:nvGrpSpPr>
        <p:grpSpPr bwMode="auto">
          <a:xfrm>
            <a:off x="5076825" y="3173139"/>
            <a:ext cx="3382963" cy="1624013"/>
            <a:chOff x="5148192" y="2924944"/>
            <a:chExt cx="3770222" cy="1959980"/>
          </a:xfrm>
        </p:grpSpPr>
        <p:pic>
          <p:nvPicPr>
            <p:cNvPr id="9261" name="Picture 10" descr="D:\Users\myso\Dropbox\EDB\Gigi\Raw pics\20150820_154004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0" t="11708" r="5318" b="13995"/>
            <a:stretch>
              <a:fillRect/>
            </a:stretch>
          </p:blipFill>
          <p:spPr bwMode="auto">
            <a:xfrm>
              <a:off x="5148192" y="2924944"/>
              <a:ext cx="3770222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2" name="TextBox 23"/>
            <p:cNvSpPr txBox="1">
              <a:spLocks noChangeArrowheads="1"/>
            </p:cNvSpPr>
            <p:nvPr/>
          </p:nvSpPr>
          <p:spPr bwMode="auto">
            <a:xfrm>
              <a:off x="5756834" y="4365104"/>
              <a:ext cx="350380" cy="519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70C0"/>
                  </a:solidFill>
                </a:rPr>
                <a:t>4</a:t>
              </a:r>
            </a:p>
          </p:txBody>
        </p:sp>
        <p:sp>
          <p:nvSpPr>
            <p:cNvPr id="9263" name="TextBox 24"/>
            <p:cNvSpPr txBox="1">
              <a:spLocks noChangeArrowheads="1"/>
            </p:cNvSpPr>
            <p:nvPr/>
          </p:nvSpPr>
          <p:spPr bwMode="auto">
            <a:xfrm>
              <a:off x="6908962" y="4328231"/>
              <a:ext cx="350380" cy="519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70C0"/>
                  </a:solidFill>
                </a:rPr>
                <a:t>5</a:t>
              </a:r>
            </a:p>
          </p:txBody>
        </p:sp>
        <p:sp>
          <p:nvSpPr>
            <p:cNvPr id="9264" name="TextBox 25"/>
            <p:cNvSpPr txBox="1">
              <a:spLocks noChangeArrowheads="1"/>
            </p:cNvSpPr>
            <p:nvPr/>
          </p:nvSpPr>
          <p:spPr bwMode="auto">
            <a:xfrm>
              <a:off x="7917075" y="4234679"/>
              <a:ext cx="350380" cy="519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70C0"/>
                  </a:solidFill>
                </a:rPr>
                <a:t>6</a:t>
              </a:r>
            </a:p>
          </p:txBody>
        </p:sp>
      </p:grpSp>
      <p:grpSp>
        <p:nvGrpSpPr>
          <p:cNvPr id="9222" name="Group 5"/>
          <p:cNvGrpSpPr>
            <a:grpSpLocks/>
          </p:cNvGrpSpPr>
          <p:nvPr/>
        </p:nvGrpSpPr>
        <p:grpSpPr bwMode="auto">
          <a:xfrm>
            <a:off x="971550" y="4966990"/>
            <a:ext cx="3529013" cy="1585912"/>
            <a:chOff x="861998" y="4941368"/>
            <a:chExt cx="3690526" cy="1868861"/>
          </a:xfrm>
        </p:grpSpPr>
        <p:pic>
          <p:nvPicPr>
            <p:cNvPr id="9257" name="Picture 4" descr="D:\Users\myso\Dropbox\EDB\Gigi\Raw pics\20150820_162815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1" t="13368" r="9106" b="12885"/>
            <a:stretch>
              <a:fillRect/>
            </a:stretch>
          </p:blipFill>
          <p:spPr bwMode="auto">
            <a:xfrm>
              <a:off x="861998" y="4941368"/>
              <a:ext cx="3690526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8" name="TextBox 26"/>
            <p:cNvSpPr txBox="1">
              <a:spLocks noChangeArrowheads="1"/>
            </p:cNvSpPr>
            <p:nvPr/>
          </p:nvSpPr>
          <p:spPr bwMode="auto">
            <a:xfrm>
              <a:off x="1475656" y="6310481"/>
              <a:ext cx="346484" cy="499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9259" name="TextBox 27"/>
            <p:cNvSpPr txBox="1">
              <a:spLocks noChangeArrowheads="1"/>
            </p:cNvSpPr>
            <p:nvPr/>
          </p:nvSpPr>
          <p:spPr bwMode="auto">
            <a:xfrm>
              <a:off x="2411760" y="6310481"/>
              <a:ext cx="346484" cy="499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9260" name="TextBox 28"/>
            <p:cNvSpPr txBox="1">
              <a:spLocks noChangeArrowheads="1"/>
            </p:cNvSpPr>
            <p:nvPr/>
          </p:nvSpPr>
          <p:spPr bwMode="auto">
            <a:xfrm>
              <a:off x="3524586" y="6310481"/>
              <a:ext cx="346484" cy="499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9223" name="Group 8"/>
          <p:cNvGrpSpPr>
            <a:grpSpLocks/>
          </p:cNvGrpSpPr>
          <p:nvPr/>
        </p:nvGrpSpPr>
        <p:grpSpPr bwMode="auto">
          <a:xfrm>
            <a:off x="5148263" y="4966990"/>
            <a:ext cx="3311525" cy="1630362"/>
            <a:chOff x="5148192" y="4941368"/>
            <a:chExt cx="3744288" cy="1927150"/>
          </a:xfrm>
        </p:grpSpPr>
        <p:pic>
          <p:nvPicPr>
            <p:cNvPr id="9253" name="Picture 2" descr="D:\Users\myso\Dropbox\EDB\Gigi\Raw pics\20150820_162849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8" b="6908"/>
            <a:stretch>
              <a:fillRect/>
            </a:stretch>
          </p:blipFill>
          <p:spPr bwMode="auto">
            <a:xfrm>
              <a:off x="5148192" y="4941368"/>
              <a:ext cx="3744288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4" name="TextBox 29"/>
            <p:cNvSpPr txBox="1">
              <a:spLocks noChangeArrowheads="1"/>
            </p:cNvSpPr>
            <p:nvPr/>
          </p:nvSpPr>
          <p:spPr bwMode="auto">
            <a:xfrm>
              <a:off x="5684826" y="6373197"/>
              <a:ext cx="355535" cy="49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70C0"/>
                  </a:solidFill>
                </a:rPr>
                <a:t>4</a:t>
              </a:r>
            </a:p>
          </p:txBody>
        </p:sp>
        <p:sp>
          <p:nvSpPr>
            <p:cNvPr id="9255" name="TextBox 30"/>
            <p:cNvSpPr txBox="1">
              <a:spLocks noChangeArrowheads="1"/>
            </p:cNvSpPr>
            <p:nvPr/>
          </p:nvSpPr>
          <p:spPr bwMode="auto">
            <a:xfrm>
              <a:off x="6857462" y="6318053"/>
              <a:ext cx="355535" cy="49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70C0"/>
                  </a:solidFill>
                </a:rPr>
                <a:t>5</a:t>
              </a:r>
            </a:p>
          </p:txBody>
        </p:sp>
        <p:sp>
          <p:nvSpPr>
            <p:cNvPr id="9256" name="TextBox 31"/>
            <p:cNvSpPr txBox="1">
              <a:spLocks noChangeArrowheads="1"/>
            </p:cNvSpPr>
            <p:nvPr/>
          </p:nvSpPr>
          <p:spPr bwMode="auto">
            <a:xfrm>
              <a:off x="7915671" y="6278515"/>
              <a:ext cx="355535" cy="49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70C0"/>
                  </a:solidFill>
                </a:rPr>
                <a:t>6</a:t>
              </a: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9750" y="112713"/>
          <a:ext cx="8135940" cy="1012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2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24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24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153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Sample</a:t>
                      </a:r>
                      <a:endParaRPr lang="en-US" sz="1800" b="1" dirty="0"/>
                    </a:p>
                  </a:txBody>
                  <a:tcPr marL="91429" marR="91429" marT="45806" marB="458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29" marR="91429" marT="45806" marB="458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29" marR="91429" marT="45806" marB="458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1429" marR="91429" marT="45806" marB="458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29" marR="91429" marT="45806" marB="458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29" marR="91429" marT="45806" marB="458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L="91429" marR="91429" marT="45806" marB="458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2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Treatment</a:t>
                      </a:r>
                      <a:endParaRPr lang="en-US" sz="1800" b="1" dirty="0"/>
                    </a:p>
                  </a:txBody>
                  <a:tcPr marL="91429" marR="91429" marT="45806" marB="458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Nil</a:t>
                      </a:r>
                      <a:endParaRPr lang="en-US" sz="1800" dirty="0"/>
                    </a:p>
                  </a:txBody>
                  <a:tcPr marL="91429" marR="91429" marT="45806" marB="458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Water</a:t>
                      </a:r>
                      <a:endParaRPr lang="en-US" sz="1800" dirty="0"/>
                    </a:p>
                  </a:txBody>
                  <a:tcPr marL="91429" marR="91429" marT="45806" marB="458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Lemon juice</a:t>
                      </a:r>
                      <a:endParaRPr lang="en-US" sz="1800" dirty="0"/>
                    </a:p>
                  </a:txBody>
                  <a:tcPr marL="91429" marR="91429" marT="45806" marB="458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Vinegar</a:t>
                      </a:r>
                      <a:endParaRPr lang="en-US" sz="1800" dirty="0"/>
                    </a:p>
                  </a:txBody>
                  <a:tcPr marL="91429" marR="91429" marT="45806" marB="458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Sugar syrup</a:t>
                      </a:r>
                      <a:endParaRPr lang="en-US" sz="1800" dirty="0"/>
                    </a:p>
                  </a:txBody>
                  <a:tcPr marL="91429" marR="91429" marT="45806" marB="458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Brine </a:t>
                      </a:r>
                      <a:endParaRPr lang="en-US" sz="1800" dirty="0"/>
                    </a:p>
                  </a:txBody>
                  <a:tcPr marL="91429" marR="91429" marT="45806" marB="458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0" y="4836868"/>
            <a:ext cx="17852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5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en-US" altLang="zh-HK" sz="2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60 minutes</a:t>
            </a:r>
          </a:p>
        </p:txBody>
      </p:sp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44147" y="3035949"/>
            <a:ext cx="17852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5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en-US" altLang="zh-HK" sz="2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20 minutes</a:t>
            </a: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987" y="1224136"/>
            <a:ext cx="16105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5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en-US" altLang="zh-HK" sz="2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5 minutes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668344" y="250293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C18F5-E670-482C-885B-DD26EEEC7058}" type="slidenum">
              <a:rPr lang="en-US" altLang="zh-HK" smtClean="0"/>
              <a:pPr>
                <a:defRPr/>
              </a:pPr>
              <a:t>8</a:t>
            </a:fld>
            <a:endParaRPr lang="en-US" altLang="zh-HK"/>
          </a:p>
        </p:txBody>
      </p:sp>
    </p:spTree>
  </p:cSld>
  <p:clrMapOvr>
    <a:masterClrMapping/>
  </p:clrMapOvr>
  <p:transition spd="slow" advTm="22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411413" y="989013"/>
            <a:ext cx="4321175" cy="4032250"/>
          </a:xfrm>
          <a:prstGeom prst="triangl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HK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3431321"/>
            <a:ext cx="2520279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blipFill>
                  <a:blip r:embed="rId2"/>
                  <a:tile tx="0" ty="0" sx="100000" sy="100000" flip="none" algn="tl"/>
                </a:blipFill>
              </a:rPr>
              <a:t>Enzymatic browning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627313" y="260350"/>
            <a:ext cx="36881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HK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Cut fruit/ vegetables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6948488" y="4729163"/>
            <a:ext cx="14541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HK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Oxygen</a:t>
            </a: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611188" y="4652963"/>
            <a:ext cx="16628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HK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Enzymes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180975" y="5603875"/>
            <a:ext cx="8855075" cy="1065213"/>
          </a:xfrm>
          <a:prstGeom prst="snip2Diag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600" dirty="0"/>
              <a:t>Browning takes place when the enzymes (polyphenol oxidase) in plant (cut fruits/vegetables) are exposed to oxygen in the air</a:t>
            </a:r>
          </a:p>
        </p:txBody>
      </p:sp>
      <p:sp>
        <p:nvSpPr>
          <p:cNvPr id="9" name="Rectangle 8"/>
          <p:cNvSpPr/>
          <p:nvPr/>
        </p:nvSpPr>
        <p:spPr>
          <a:xfrm>
            <a:off x="7668344" y="250293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D1AF0-2614-492F-B0DE-440DFFDC6053}" type="slidenum">
              <a:rPr lang="en-US" altLang="zh-HK" smtClean="0"/>
              <a:pPr>
                <a:defRPr/>
              </a:pPr>
              <a:t>9</a:t>
            </a:fld>
            <a:endParaRPr lang="en-US" altLang="zh-HK"/>
          </a:p>
        </p:txBody>
      </p:sp>
    </p:spTree>
  </p:cSld>
  <p:clrMapOvr>
    <a:masterClrMapping/>
  </p:clrMapOvr>
  <p:transition spd="slow" advTm="12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</TotalTime>
  <Words>244</Words>
  <Application>Microsoft Office PowerPoint</Application>
  <PresentationFormat>如螢幕大小 (4:3)</PresentationFormat>
  <Paragraphs>92</Paragraphs>
  <Slides>10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新細明體</vt:lpstr>
      <vt:lpstr>Arial</vt:lpstr>
      <vt:lpstr>Berlin Sans FB Demi</vt:lpstr>
      <vt:lpstr>Calibri</vt:lpstr>
      <vt:lpstr>Office Theme</vt:lpstr>
      <vt:lpstr>Food test: Enzymatic browning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HKUSPACE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Enzymatic browning</dc:title>
  <dc:creator>myso</dc:creator>
  <cp:lastModifiedBy>LOK, Kwan-wai</cp:lastModifiedBy>
  <cp:revision>119</cp:revision>
  <cp:lastPrinted>2015-08-19T06:34:04Z</cp:lastPrinted>
  <dcterms:created xsi:type="dcterms:W3CDTF">2015-08-17T03:05:09Z</dcterms:created>
  <dcterms:modified xsi:type="dcterms:W3CDTF">2019-10-30T04:04:13Z</dcterms:modified>
</cp:coreProperties>
</file>