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65" r:id="rId2"/>
    <p:sldId id="266" r:id="rId3"/>
    <p:sldId id="267" r:id="rId4"/>
    <p:sldId id="289" r:id="rId5"/>
    <p:sldId id="280" r:id="rId6"/>
    <p:sldId id="282" r:id="rId7"/>
    <p:sldId id="284" r:id="rId8"/>
    <p:sldId id="285" r:id="rId9"/>
    <p:sldId id="286" r:id="rId10"/>
    <p:sldId id="273" r:id="rId11"/>
    <p:sldId id="268" r:id="rId12"/>
    <p:sldId id="271" r:id="rId13"/>
    <p:sldId id="277" r:id="rId14"/>
    <p:sldId id="278" r:id="rId15"/>
    <p:sldId id="279" r:id="rId16"/>
    <p:sldId id="274" r:id="rId17"/>
    <p:sldId id="287" r:id="rId18"/>
    <p:sldId id="288" r:id="rId19"/>
    <p:sldId id="275" r:id="rId20"/>
    <p:sldId id="276" r:id="rId21"/>
  </p:sldIdLst>
  <p:sldSz cx="9144000" cy="6858000" type="screen4x3"/>
  <p:notesSz cx="6858000" cy="9144000"/>
  <p:embeddedFontLst>
    <p:embeddedFont>
      <p:font typeface="Berlin Sans FB Demi" panose="020E0802020502020306" pitchFamily="34" charset="0"/>
      <p:bold r:id="rId23"/>
    </p:embeddedFont>
    <p:embeddedFont>
      <p:font typeface="Webdings" panose="05030102010509060703" pitchFamily="18" charset="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0604" autoAdjust="0"/>
    <p:restoredTop sz="94514" autoAdjust="0"/>
  </p:normalViewPr>
  <p:slideViewPr>
    <p:cSldViewPr>
      <p:cViewPr varScale="1">
        <p:scale>
          <a:sx n="65" d="100"/>
          <a:sy n="65" d="100"/>
        </p:scale>
        <p:origin x="21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57DE8D4-F243-42AA-BA9F-096B16779FE2}" type="datetimeFigureOut">
              <a:rPr lang="en-US"/>
              <a:pPr>
                <a:defRPr/>
              </a:pPr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5284F1AC-A4B3-4C44-A1EF-45AC94C33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72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96660-4527-41AB-81B3-E7293FB22EB8}" type="datetime1">
              <a:rPr lang="en-US" altLang="zh-HK" smtClean="0"/>
              <a:t>10/30/2019</a:t>
            </a:fld>
            <a:endParaRPr lang="en-US" altLang="zh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28D6D-A27B-4057-80D3-8FCA581567C4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75385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5538D-04BD-49AE-9DE6-BAE6F0CCB606}" type="datetime1">
              <a:rPr lang="en-US" altLang="zh-HK" smtClean="0"/>
              <a:t>10/30/2019</a:t>
            </a:fld>
            <a:endParaRPr lang="en-US" altLang="zh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95B7C-3668-48AA-8E5E-83032053152E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6761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680D6-9474-41A1-9BE5-D8E23032D15A}" type="datetime1">
              <a:rPr lang="en-US" altLang="zh-HK" smtClean="0"/>
              <a:t>10/30/2019</a:t>
            </a:fld>
            <a:endParaRPr lang="en-US" altLang="zh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29B27-F88F-447C-AD8B-B777ABD53CF8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0812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2BC3A-4BF7-4424-A93E-C2B70F4AE628}" type="datetime1">
              <a:rPr lang="en-US" altLang="zh-HK" smtClean="0"/>
              <a:t>10/30/2019</a:t>
            </a:fld>
            <a:endParaRPr lang="en-US" altLang="zh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B1894-A039-4D5D-8C82-C0662E2DC414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8892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15DBB-F3C0-444C-A191-6CAEEBBA3D08}" type="datetime1">
              <a:rPr lang="en-US" altLang="zh-HK" smtClean="0"/>
              <a:t>10/30/2019</a:t>
            </a:fld>
            <a:endParaRPr lang="en-US" altLang="zh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191A0-F9A8-4BAF-AC88-072AEC5B9975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12882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BE3A9-6877-42D2-8E70-8509AA8B16A9}" type="datetime1">
              <a:rPr lang="en-US" altLang="zh-HK" smtClean="0"/>
              <a:t>10/30/2019</a:t>
            </a:fld>
            <a:endParaRPr lang="en-US" altLang="zh-H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D4C14-59C8-4DB5-8EEB-EA51A67830AC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89561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C1D4A-E763-43C1-8F8A-39D0FCA891AF}" type="datetime1">
              <a:rPr lang="en-US" altLang="zh-HK" smtClean="0"/>
              <a:t>10/30/2019</a:t>
            </a:fld>
            <a:endParaRPr lang="en-US" altLang="zh-H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89AF1-9913-4FD9-ACAF-6543880108CD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8663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9821C-DEAF-4309-8105-C3AFA134C2B6}" type="datetime1">
              <a:rPr lang="en-US" altLang="zh-HK" smtClean="0"/>
              <a:t>10/30/2019</a:t>
            </a:fld>
            <a:endParaRPr lang="en-US" altLang="zh-H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B3975-414E-4EFA-8646-993DD695D2A9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54590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5D64A-4038-40E5-9C71-BAC440BD54F2}" type="datetime1">
              <a:rPr lang="en-US" altLang="zh-HK" smtClean="0"/>
              <a:t>10/30/2019</a:t>
            </a:fld>
            <a:endParaRPr lang="en-US" altLang="zh-H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91917-8805-450A-99E7-3198DCF09CFC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6429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9E376-0EA0-4149-99FE-A50B222E3532}" type="datetime1">
              <a:rPr lang="en-US" altLang="zh-HK" smtClean="0"/>
              <a:t>10/30/2019</a:t>
            </a:fld>
            <a:endParaRPr lang="en-US" altLang="zh-H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8AC4B-44F0-423D-9875-609465739F1A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153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B97FE-D0A9-4478-A2D2-D197F7D687F1}" type="datetime1">
              <a:rPr lang="en-US" altLang="zh-HK" smtClean="0"/>
              <a:t>10/30/2019</a:t>
            </a:fld>
            <a:endParaRPr lang="en-US" altLang="zh-H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12AF1-3894-4184-B81B-9BAF8508C08F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871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8980568-D946-4342-9AE5-5B5509A19461}" type="datetime1">
              <a:rPr lang="en-US" altLang="zh-HK" smtClean="0"/>
              <a:t>10/30/2019</a:t>
            </a:fld>
            <a:endParaRPr lang="en-US" altLang="zh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CA1CBC9-713A-4CA8-B3E2-97C4580DA159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204864"/>
            <a:ext cx="8640960" cy="26161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+mn-cs"/>
              </a:rPr>
              <a:t>Food test: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600" dirty="0">
                <a:solidFill>
                  <a:schemeClr val="bg1"/>
                </a:solidFill>
                <a:latin typeface="Berlin Sans FB Demi" pitchFamily="34" charset="0"/>
                <a:cs typeface="+mn-cs"/>
              </a:rPr>
              <a:t>Stability of foams-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200" dirty="0">
                <a:solidFill>
                  <a:schemeClr val="bg1"/>
                </a:solidFill>
                <a:latin typeface="Berlin Sans FB Demi" pitchFamily="34" charset="0"/>
                <a:cs typeface="+mn-cs"/>
              </a:rPr>
              <a:t>Effect of added ingredients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1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99176" y="2636912"/>
            <a:ext cx="354565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Results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10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7456"/>
            <a:ext cx="864096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+mn-cs"/>
              </a:rPr>
              <a:t>Sample 1: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+mn-cs"/>
              </a:rPr>
              <a:t>egg white only</a:t>
            </a:r>
          </a:p>
        </p:txBody>
      </p:sp>
      <p:pic>
        <p:nvPicPr>
          <p:cNvPr id="12291" name="Picture 6" descr="D:\Users\myso\Dropbox\EDB\Gigi\Raw pics\20150820_170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r="4536" b="9238"/>
          <a:stretch>
            <a:fillRect/>
          </a:stretch>
        </p:blipFill>
        <p:spPr bwMode="auto">
          <a:xfrm>
            <a:off x="6872288" y="2133600"/>
            <a:ext cx="2163762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D:\Users\myso\Dropbox\EDB\Gigi\Raw pics\20150820_1652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8" b="13351"/>
          <a:stretch>
            <a:fillRect/>
          </a:stretch>
        </p:blipFill>
        <p:spPr bwMode="auto">
          <a:xfrm>
            <a:off x="3375025" y="2147888"/>
            <a:ext cx="2492375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D:\Users\myso\Dropbox\EDB\Gigi\Raw pics\20150820_1646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4548"/>
          <a:stretch>
            <a:fillRect/>
          </a:stretch>
        </p:blipFill>
        <p:spPr bwMode="auto">
          <a:xfrm>
            <a:off x="250825" y="1516063"/>
            <a:ext cx="2566988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D:\Users\myso\Dropbox\EDB\Gigi\Raw pics\20150820_1651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9" r="17851"/>
          <a:stretch>
            <a:fillRect/>
          </a:stretch>
        </p:blipFill>
        <p:spPr bwMode="auto">
          <a:xfrm>
            <a:off x="250825" y="3976688"/>
            <a:ext cx="252095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5724525" y="3933825"/>
            <a:ext cx="1295400" cy="0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806732" y="3502169"/>
            <a:ext cx="1069524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20mins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1520" y="3474520"/>
            <a:ext cx="2711833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Beating for 1 minute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1521" y="6093296"/>
            <a:ext cx="252028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Beating for another 4 minutes</a:t>
            </a:r>
          </a:p>
        </p:txBody>
      </p:sp>
      <p:sp>
        <p:nvSpPr>
          <p:cNvPr id="11" name="Oval 10"/>
          <p:cNvSpPr/>
          <p:nvPr/>
        </p:nvSpPr>
        <p:spPr>
          <a:xfrm>
            <a:off x="467544" y="692696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11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44624"/>
            <a:ext cx="864096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+mn-cs"/>
              </a:rPr>
              <a:t>Sample 2: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+mn-cs"/>
              </a:rPr>
              <a:t>egg white + sugar</a:t>
            </a:r>
          </a:p>
        </p:txBody>
      </p:sp>
      <p:pic>
        <p:nvPicPr>
          <p:cNvPr id="13315" name="Picture 3" descr="D:\Users\myso\Dropbox\EDB\Gigi\Raw pics\20150820_162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8315" b="17757"/>
          <a:stretch>
            <a:fillRect/>
          </a:stretch>
        </p:blipFill>
        <p:spPr bwMode="auto">
          <a:xfrm>
            <a:off x="6581775" y="2133600"/>
            <a:ext cx="2420938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D:\Users\myso\Dropbox\EDB\Gigi\Raw pics\20150820_1613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" r="4427" b="13921"/>
          <a:stretch>
            <a:fillRect/>
          </a:stretch>
        </p:blipFill>
        <p:spPr bwMode="auto">
          <a:xfrm>
            <a:off x="3276600" y="2168525"/>
            <a:ext cx="23844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 descr="D:\Users\myso\Dropbox\EDB\Gigi\Raw pics\20150820_1606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r="11163"/>
          <a:stretch>
            <a:fillRect/>
          </a:stretch>
        </p:blipFill>
        <p:spPr bwMode="auto">
          <a:xfrm>
            <a:off x="250825" y="1557338"/>
            <a:ext cx="2520950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 descr="D:\Users\myso\Dropbox\EDB\Gigi\Raw pics\20150820_1612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r="14166"/>
          <a:stretch>
            <a:fillRect/>
          </a:stretch>
        </p:blipFill>
        <p:spPr bwMode="auto">
          <a:xfrm>
            <a:off x="250825" y="4149725"/>
            <a:ext cx="252095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5435600" y="4076700"/>
            <a:ext cx="1296988" cy="0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518700" y="3646185"/>
            <a:ext cx="1069524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20mins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520" y="3474520"/>
            <a:ext cx="2711833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Beating for 1 minute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521" y="6093296"/>
            <a:ext cx="252028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Beating for another 4 minutes</a:t>
            </a:r>
          </a:p>
        </p:txBody>
      </p:sp>
      <p:sp>
        <p:nvSpPr>
          <p:cNvPr id="11" name="Oval 10"/>
          <p:cNvSpPr/>
          <p:nvPr/>
        </p:nvSpPr>
        <p:spPr>
          <a:xfrm>
            <a:off x="467544" y="692696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12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44624"/>
            <a:ext cx="864096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+mn-cs"/>
              </a:rPr>
              <a:t>Sample 3: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+mn-cs"/>
              </a:rPr>
              <a:t>egg white + cream of tartar</a:t>
            </a:r>
          </a:p>
        </p:txBody>
      </p:sp>
      <p:pic>
        <p:nvPicPr>
          <p:cNvPr id="14339" name="Picture 4" descr="D:\Users\myso\Dropbox\EDB\Gigi\Raw pics\20150820_162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r="13220"/>
          <a:stretch>
            <a:fillRect/>
          </a:stretch>
        </p:blipFill>
        <p:spPr bwMode="auto">
          <a:xfrm>
            <a:off x="250825" y="1557338"/>
            <a:ext cx="2525713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D:\Users\myso\Dropbox\EDB\Gigi\Raw pics\20150820_1625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2" r="10567"/>
          <a:stretch>
            <a:fillRect/>
          </a:stretch>
        </p:blipFill>
        <p:spPr bwMode="auto">
          <a:xfrm>
            <a:off x="249238" y="4076700"/>
            <a:ext cx="25273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D:\Users\myso\Dropbox\EDB\Gigi\Raw pics\20150820_1622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1" r="22939" b="19307"/>
          <a:stretch>
            <a:fillRect/>
          </a:stretch>
        </p:blipFill>
        <p:spPr bwMode="auto">
          <a:xfrm>
            <a:off x="6759575" y="1700213"/>
            <a:ext cx="19161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D:\Users\myso\Dropbox\EDB\Gigi\Raw pics\20150820_1622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8626" b="18109"/>
          <a:stretch>
            <a:fillRect/>
          </a:stretch>
        </p:blipFill>
        <p:spPr bwMode="auto">
          <a:xfrm>
            <a:off x="3859213" y="1646238"/>
            <a:ext cx="2728912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58864" y="6427113"/>
            <a:ext cx="4817592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After standing for 20mins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520" y="3502169"/>
            <a:ext cx="2711833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Beating for 1 minute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521" y="6093296"/>
            <a:ext cx="252028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Beating for another 4 minutes</a:t>
            </a:r>
          </a:p>
        </p:txBody>
      </p:sp>
      <p:sp>
        <p:nvSpPr>
          <p:cNvPr id="11" name="Oval 10"/>
          <p:cNvSpPr/>
          <p:nvPr/>
        </p:nvSpPr>
        <p:spPr>
          <a:xfrm>
            <a:off x="467544" y="692696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13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77723"/>
            <a:ext cx="864096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+mn-cs"/>
              </a:rPr>
              <a:t>Sample 4: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+mn-cs"/>
              </a:rPr>
              <a:t>egg white + cream of tartar+ sugar+ egg yolk</a:t>
            </a:r>
          </a:p>
        </p:txBody>
      </p:sp>
      <p:pic>
        <p:nvPicPr>
          <p:cNvPr id="15363" name="Picture 5" descr="D:\Users\myso\Dropbox\EDB\Gigi\Raw pics\20150820_163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0" r="14987"/>
          <a:stretch>
            <a:fillRect/>
          </a:stretch>
        </p:blipFill>
        <p:spPr bwMode="auto">
          <a:xfrm>
            <a:off x="268288" y="1773238"/>
            <a:ext cx="2503487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D:\Users\myso\Dropbox\EDB\Gigi\Raw pics\20150820_1641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14034"/>
          <a:stretch>
            <a:fillRect/>
          </a:stretch>
        </p:blipFill>
        <p:spPr bwMode="auto">
          <a:xfrm>
            <a:off x="250825" y="4221163"/>
            <a:ext cx="252095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 descr="D:\Users\myso\Dropbox\EDB\Gigi\Raw pics\20150820_1643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8" t="6580" r="3876" b="26646"/>
          <a:stretch>
            <a:fillRect/>
          </a:stretch>
        </p:blipFill>
        <p:spPr bwMode="auto">
          <a:xfrm>
            <a:off x="6659563" y="2241550"/>
            <a:ext cx="231457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D:\Users\myso\Dropbox\EDB\Gigi\Raw pics\20150820_1643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2"/>
          <a:stretch>
            <a:fillRect/>
          </a:stretch>
        </p:blipFill>
        <p:spPr bwMode="auto">
          <a:xfrm>
            <a:off x="3122613" y="1952625"/>
            <a:ext cx="2744787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5724525" y="3933825"/>
            <a:ext cx="1295400" cy="0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806732" y="3502169"/>
            <a:ext cx="1069524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20mins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2" y="3646185"/>
            <a:ext cx="2711833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Beating for 1 minute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521" y="6093296"/>
            <a:ext cx="252028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Beating for another 4 minutes</a:t>
            </a:r>
          </a:p>
        </p:txBody>
      </p:sp>
      <p:sp>
        <p:nvSpPr>
          <p:cNvPr id="11" name="Oval 10"/>
          <p:cNvSpPr/>
          <p:nvPr/>
        </p:nvSpPr>
        <p:spPr>
          <a:xfrm>
            <a:off x="467544" y="692696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14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77723"/>
            <a:ext cx="864096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+mn-cs"/>
              </a:rPr>
              <a:t>Sample 5: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+mn-cs"/>
              </a:rPr>
              <a:t>egg white + cream of tartar + sugar</a:t>
            </a:r>
          </a:p>
        </p:txBody>
      </p:sp>
      <p:pic>
        <p:nvPicPr>
          <p:cNvPr id="16387" name="Picture 2" descr="D:\Users\myso\Dropbox\EDB\Gigi\Raw pics\20150820_1556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2" r="14197"/>
          <a:stretch>
            <a:fillRect/>
          </a:stretch>
        </p:blipFill>
        <p:spPr bwMode="auto">
          <a:xfrm>
            <a:off x="215900" y="1938338"/>
            <a:ext cx="255587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D:\Users\myso\Dropbox\EDB\Gigi\Raw pics\20150820_160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/>
          <a:stretch>
            <a:fillRect/>
          </a:stretch>
        </p:blipFill>
        <p:spPr bwMode="auto">
          <a:xfrm>
            <a:off x="234950" y="4435475"/>
            <a:ext cx="25368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D:\Users\myso\Dropbox\EDB\Gigi\Raw pics\20150820_1604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13974" r="13774" b="20238"/>
          <a:stretch>
            <a:fillRect/>
          </a:stretch>
        </p:blipFill>
        <p:spPr bwMode="auto">
          <a:xfrm>
            <a:off x="6659563" y="2060575"/>
            <a:ext cx="23050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D:\Users\myso\Dropbox\EDB\Gigi\Raw pics\20150820_1603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b="12857"/>
          <a:stretch>
            <a:fillRect/>
          </a:stretch>
        </p:blipFill>
        <p:spPr bwMode="auto">
          <a:xfrm>
            <a:off x="3276600" y="2168525"/>
            <a:ext cx="240665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5724525" y="3933825"/>
            <a:ext cx="1295400" cy="0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806732" y="3502169"/>
            <a:ext cx="1069524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20mins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1975" y="3934217"/>
            <a:ext cx="2711833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Beating for 1 minute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1521" y="6093296"/>
            <a:ext cx="252028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Beating for another 4 minutes</a:t>
            </a:r>
          </a:p>
        </p:txBody>
      </p:sp>
      <p:sp>
        <p:nvSpPr>
          <p:cNvPr id="11" name="Oval 10"/>
          <p:cNvSpPr/>
          <p:nvPr/>
        </p:nvSpPr>
        <p:spPr>
          <a:xfrm>
            <a:off x="467544" y="692696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15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2348880"/>
            <a:ext cx="5904656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erlin Sans FB Demi" pitchFamily="34" charset="0"/>
                <a:cs typeface="+mn-cs"/>
              </a:rPr>
              <a:t>Summary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16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29406"/>
            <a:ext cx="871296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erlin Sans FB Demi" pitchFamily="34" charset="0"/>
                <a:cs typeface="+mn-cs"/>
              </a:rPr>
              <a:t>After beating for 1 min…</a:t>
            </a:r>
          </a:p>
        </p:txBody>
      </p:sp>
      <p:pic>
        <p:nvPicPr>
          <p:cNvPr id="18435" name="Picture 2" descr="D:\Users\myso\Dropbox\EDB\Gigi\Raw pics\20150820_1556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2" r="14197"/>
          <a:stretch>
            <a:fillRect/>
          </a:stretch>
        </p:blipFill>
        <p:spPr bwMode="auto">
          <a:xfrm>
            <a:off x="4810125" y="4170363"/>
            <a:ext cx="2700338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10524" y="6309320"/>
            <a:ext cx="2699999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</a:t>
            </a:r>
            <a:r>
              <a:rPr lang="en-US" sz="3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5</a:t>
            </a:r>
            <a:endParaRPr lang="en-US" sz="3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8437" name="Picture 3" descr="D:\Users\myso\Dropbox\EDB\Gigi\Raw pics\20150820_1606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r="11163"/>
          <a:stretch>
            <a:fillRect/>
          </a:stretch>
        </p:blipFill>
        <p:spPr bwMode="auto">
          <a:xfrm>
            <a:off x="3203575" y="1260475"/>
            <a:ext cx="270033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03848" y="3379058"/>
            <a:ext cx="2700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2</a:t>
            </a:r>
          </a:p>
        </p:txBody>
      </p:sp>
      <p:pic>
        <p:nvPicPr>
          <p:cNvPr id="18439" name="Picture 4" descr="D:\Users\myso\Dropbox\EDB\Gigi\Raw pics\20150820_1620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r="13220"/>
          <a:stretch>
            <a:fillRect/>
          </a:stretch>
        </p:blipFill>
        <p:spPr bwMode="auto">
          <a:xfrm>
            <a:off x="6156325" y="1233488"/>
            <a:ext cx="27082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56177" y="3346046"/>
            <a:ext cx="2708694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3</a:t>
            </a:r>
          </a:p>
        </p:txBody>
      </p:sp>
      <p:pic>
        <p:nvPicPr>
          <p:cNvPr id="18441" name="Picture 5" descr="D:\Users\myso\Dropbox\EDB\Gigi\Raw pics\20150820_1635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0" r="14987"/>
          <a:stretch>
            <a:fillRect/>
          </a:stretch>
        </p:blipFill>
        <p:spPr bwMode="auto">
          <a:xfrm>
            <a:off x="1638300" y="4221163"/>
            <a:ext cx="2700338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38552" y="6309320"/>
            <a:ext cx="2700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4</a:t>
            </a:r>
          </a:p>
        </p:txBody>
      </p:sp>
      <p:pic>
        <p:nvPicPr>
          <p:cNvPr id="18443" name="Picture 6" descr="D:\Users\myso\Dropbox\EDB\Gigi\Raw pics\20150820_1646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4548"/>
          <a:stretch>
            <a:fillRect/>
          </a:stretch>
        </p:blipFill>
        <p:spPr bwMode="auto">
          <a:xfrm>
            <a:off x="250825" y="1268413"/>
            <a:ext cx="270033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51521" y="3377169"/>
            <a:ext cx="2700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</a:t>
            </a:r>
            <a:r>
              <a:rPr lang="en-US" sz="3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1</a:t>
            </a:r>
            <a:endParaRPr lang="en-US" sz="3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7544" y="692696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17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29406"/>
            <a:ext cx="8712968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erlin Sans FB Demi" pitchFamily="34" charset="0"/>
                <a:cs typeface="+mn-cs"/>
              </a:rPr>
              <a:t>After beating for another 4mins…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3848" y="3379058"/>
            <a:ext cx="2700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2</a:t>
            </a:r>
          </a:p>
        </p:txBody>
      </p:sp>
      <p:sp>
        <p:nvSpPr>
          <p:cNvPr id="4" name="Rectangle 3"/>
          <p:cNvSpPr/>
          <p:nvPr/>
        </p:nvSpPr>
        <p:spPr>
          <a:xfrm>
            <a:off x="6156177" y="3346046"/>
            <a:ext cx="2708694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3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1" y="3377169"/>
            <a:ext cx="2700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1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0524" y="6309320"/>
            <a:ext cx="2699999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5</a:t>
            </a:r>
          </a:p>
        </p:txBody>
      </p:sp>
      <p:sp>
        <p:nvSpPr>
          <p:cNvPr id="7" name="Rectangle 6"/>
          <p:cNvSpPr/>
          <p:nvPr/>
        </p:nvSpPr>
        <p:spPr>
          <a:xfrm>
            <a:off x="1638552" y="6309320"/>
            <a:ext cx="2700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4</a:t>
            </a:r>
          </a:p>
        </p:txBody>
      </p:sp>
      <p:pic>
        <p:nvPicPr>
          <p:cNvPr id="19464" name="Picture 2" descr="D:\Users\myso\Dropbox\EDB\Gigi\Raw pics\20150820_1601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/>
          <a:stretch>
            <a:fillRect/>
          </a:stretch>
        </p:blipFill>
        <p:spPr bwMode="auto">
          <a:xfrm>
            <a:off x="4932363" y="4221163"/>
            <a:ext cx="31686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3" descr="D:\Users\myso\Dropbox\EDB\Gigi\Raw pics\20150820_1612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r="14166"/>
          <a:stretch>
            <a:fillRect/>
          </a:stretch>
        </p:blipFill>
        <p:spPr bwMode="auto">
          <a:xfrm>
            <a:off x="3240088" y="1249363"/>
            <a:ext cx="2700337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" descr="D:\Users\myso\Dropbox\EDB\Gigi\Raw pics\20150820_1625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2" r="10567"/>
          <a:stretch>
            <a:fillRect/>
          </a:stretch>
        </p:blipFill>
        <p:spPr bwMode="auto">
          <a:xfrm>
            <a:off x="6227763" y="1177925"/>
            <a:ext cx="2700337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5" descr="D:\Users\myso\Dropbox\EDB\Gigi\Raw pics\20150820_1641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14034"/>
          <a:stretch>
            <a:fillRect/>
          </a:stretch>
        </p:blipFill>
        <p:spPr bwMode="auto">
          <a:xfrm>
            <a:off x="1584325" y="4221163"/>
            <a:ext cx="270033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6" descr="D:\Users\myso\Dropbox\EDB\Gigi\Raw pics\20150820_1651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9" r="17851"/>
          <a:stretch>
            <a:fillRect/>
          </a:stretch>
        </p:blipFill>
        <p:spPr bwMode="auto">
          <a:xfrm>
            <a:off x="303213" y="1098550"/>
            <a:ext cx="2700337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467544" y="692696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18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460419" y="2276872"/>
            <a:ext cx="914400" cy="91440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88640"/>
            <a:ext cx="885698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erlin Sans FB Demi" pitchFamily="34" charset="0"/>
                <a:cs typeface="+mn-cs"/>
              </a:rPr>
              <a:t>20mins after standing in funnel…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5220" y="3716753"/>
            <a:ext cx="178866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2</a:t>
            </a:r>
          </a:p>
        </p:txBody>
      </p:sp>
      <p:sp>
        <p:nvSpPr>
          <p:cNvPr id="4" name="Rectangle 3"/>
          <p:cNvSpPr/>
          <p:nvPr/>
        </p:nvSpPr>
        <p:spPr>
          <a:xfrm>
            <a:off x="3668441" y="3727129"/>
            <a:ext cx="1742428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755" y="3716753"/>
            <a:ext cx="174124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1</a:t>
            </a:r>
          </a:p>
        </p:txBody>
      </p:sp>
      <p:sp>
        <p:nvSpPr>
          <p:cNvPr id="6" name="Rectangle 5"/>
          <p:cNvSpPr/>
          <p:nvPr/>
        </p:nvSpPr>
        <p:spPr>
          <a:xfrm>
            <a:off x="7344225" y="3706406"/>
            <a:ext cx="162026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5</a:t>
            </a:r>
          </a:p>
        </p:txBody>
      </p:sp>
      <p:sp>
        <p:nvSpPr>
          <p:cNvPr id="7" name="Rectangle 6"/>
          <p:cNvSpPr/>
          <p:nvPr/>
        </p:nvSpPr>
        <p:spPr>
          <a:xfrm>
            <a:off x="5551662" y="3738047"/>
            <a:ext cx="1697791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Sample 4</a:t>
            </a:r>
          </a:p>
        </p:txBody>
      </p:sp>
      <p:pic>
        <p:nvPicPr>
          <p:cNvPr id="20488" name="Picture 8" descr="D:\Users\myso\Dropbox\EDB\Gigi\Raw pics\20150820_160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13974" r="13774" b="20238"/>
          <a:stretch>
            <a:fillRect/>
          </a:stretch>
        </p:blipFill>
        <p:spPr bwMode="auto">
          <a:xfrm>
            <a:off x="7383463" y="1196975"/>
            <a:ext cx="15811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" descr="D:\Users\myso\Dropbox\EDB\Gigi\Raw pics\20150820_1643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8" t="6580" r="3876" b="30557"/>
          <a:stretch>
            <a:fillRect/>
          </a:stretch>
        </p:blipFill>
        <p:spPr bwMode="auto">
          <a:xfrm>
            <a:off x="5580063" y="1344613"/>
            <a:ext cx="16700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4" descr="D:\Users\myso\Dropbox\EDB\Gigi\Raw pics\20150820_1622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8626" b="18109"/>
          <a:stretch>
            <a:fillRect/>
          </a:stretch>
        </p:blipFill>
        <p:spPr bwMode="auto">
          <a:xfrm>
            <a:off x="3690938" y="1196975"/>
            <a:ext cx="17446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3" descr="D:\Users\myso\Dropbox\EDB\Gigi\Raw pics\20150820_1622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8315" b="17757"/>
          <a:stretch>
            <a:fillRect/>
          </a:stretch>
        </p:blipFill>
        <p:spPr bwMode="auto">
          <a:xfrm>
            <a:off x="1816100" y="1196975"/>
            <a:ext cx="17478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6" descr="D:\Users\myso\Dropbox\EDB\Gigi\Raw pics\20150820_1709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r="4536" b="9238"/>
          <a:stretch>
            <a:fillRect/>
          </a:stretch>
        </p:blipFill>
        <p:spPr bwMode="auto">
          <a:xfrm>
            <a:off x="179388" y="1206500"/>
            <a:ext cx="15621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圓角矩形 9"/>
          <p:cNvSpPr/>
          <p:nvPr/>
        </p:nvSpPr>
        <p:spPr bwMode="auto">
          <a:xfrm>
            <a:off x="1040147" y="4580560"/>
            <a:ext cx="7420285" cy="64864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US" altLang="zh-HK" sz="2800" b="1" dirty="0">
                <a:ln w="11430"/>
                <a:blipFill>
                  <a:blip r:embed="rId8"/>
                  <a:tile tx="0" ty="0" sx="100000" sy="100000" flip="none" algn="tl"/>
                </a:blip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Egg foam cannot be formed in sample 4</a:t>
            </a:r>
            <a:endParaRPr lang="zh-HK" altLang="en-US" sz="2800" dirty="0"/>
          </a:p>
        </p:txBody>
      </p:sp>
      <p:grpSp>
        <p:nvGrpSpPr>
          <p:cNvPr id="18" name="群組 12"/>
          <p:cNvGrpSpPr/>
          <p:nvPr/>
        </p:nvGrpSpPr>
        <p:grpSpPr bwMode="auto">
          <a:xfrm>
            <a:off x="502544" y="4365104"/>
            <a:ext cx="1041659" cy="916543"/>
            <a:chOff x="269596" y="5805266"/>
            <a:chExt cx="702003" cy="759610"/>
          </a:xfrm>
          <a:solidFill>
            <a:srgbClr val="FFFF00"/>
          </a:solidFill>
        </p:grpSpPr>
        <p:sp>
          <p:nvSpPr>
            <p:cNvPr id="19" name="五角星形 10"/>
            <p:cNvSpPr/>
            <p:nvPr/>
          </p:nvSpPr>
          <p:spPr>
            <a:xfrm rot="19391811">
              <a:off x="269596" y="5851295"/>
              <a:ext cx="691344" cy="713581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HK" altLang="en-US" sz="2200"/>
            </a:p>
          </p:txBody>
        </p:sp>
        <p:sp>
          <p:nvSpPr>
            <p:cNvPr id="20" name="五角星形 11"/>
            <p:cNvSpPr/>
            <p:nvPr/>
          </p:nvSpPr>
          <p:spPr>
            <a:xfrm>
              <a:off x="280255" y="5805266"/>
              <a:ext cx="691344" cy="71358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HK" altLang="en-US" sz="2200"/>
            </a:p>
          </p:txBody>
        </p:sp>
      </p:grpSp>
      <p:sp>
        <p:nvSpPr>
          <p:cNvPr id="21" name="圓角矩形 9"/>
          <p:cNvSpPr/>
          <p:nvPr/>
        </p:nvSpPr>
        <p:spPr bwMode="auto">
          <a:xfrm>
            <a:off x="1403648" y="5444656"/>
            <a:ext cx="5980125" cy="108068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US" altLang="zh-HK" sz="2800" b="1" dirty="0">
                <a:ln w="11430"/>
                <a:blipFill>
                  <a:blip r:embed="rId8"/>
                  <a:tile tx="0" ty="0" sx="100000" sy="100000" flip="none" algn="tl"/>
                </a:blip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 leakage in sample 2, 3 and 5</a:t>
            </a:r>
            <a:endParaRPr lang="zh-HK" altLang="en-US" sz="2800" dirty="0"/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altLang="zh-HK" sz="2800" b="1" dirty="0">
                <a:ln w="11430"/>
                <a:blipFill>
                  <a:blip r:embed="rId8"/>
                  <a:tile tx="0" ty="0" sx="100000" sy="100000" flip="none" algn="tl"/>
                </a:blip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Significant leakage in sample 1</a:t>
            </a:r>
            <a:endParaRPr lang="zh-HK" altLang="en-US" sz="2800" dirty="0"/>
          </a:p>
        </p:txBody>
      </p:sp>
      <p:grpSp>
        <p:nvGrpSpPr>
          <p:cNvPr id="22" name="群組 12"/>
          <p:cNvGrpSpPr/>
          <p:nvPr/>
        </p:nvGrpSpPr>
        <p:grpSpPr bwMode="auto">
          <a:xfrm>
            <a:off x="510162" y="5373216"/>
            <a:ext cx="1181518" cy="1080120"/>
            <a:chOff x="269596" y="5805266"/>
            <a:chExt cx="702003" cy="759610"/>
          </a:xfrm>
          <a:solidFill>
            <a:srgbClr val="FFFF00"/>
          </a:solidFill>
        </p:grpSpPr>
        <p:sp>
          <p:nvSpPr>
            <p:cNvPr id="23" name="五角星形 10"/>
            <p:cNvSpPr/>
            <p:nvPr/>
          </p:nvSpPr>
          <p:spPr>
            <a:xfrm rot="19391811">
              <a:off x="269596" y="5851295"/>
              <a:ext cx="691344" cy="713581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HK" altLang="en-US" sz="2200"/>
            </a:p>
          </p:txBody>
        </p:sp>
        <p:sp>
          <p:nvSpPr>
            <p:cNvPr id="24" name="五角星形 11"/>
            <p:cNvSpPr/>
            <p:nvPr/>
          </p:nvSpPr>
          <p:spPr>
            <a:xfrm>
              <a:off x="280255" y="5805266"/>
              <a:ext cx="691344" cy="71358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HK" altLang="en-US" sz="2200"/>
            </a:p>
          </p:txBody>
        </p:sp>
      </p:grp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19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5" descr="C:\Users\ryanso\Dropbox\EDB\Gigi\Raw pics\20150820_1105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r="11311"/>
          <a:stretch/>
        </p:blipFill>
        <p:spPr bwMode="auto">
          <a:xfrm>
            <a:off x="35496" y="1029419"/>
            <a:ext cx="5181090" cy="3473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:\Users\ryanso\Dropbox\EDB\Gigi\Raw pics\20150820_110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22706"/>
            <a:ext cx="4862745" cy="2735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3688" y="44624"/>
            <a:ext cx="568863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erlin Sans FB Demi" pitchFamily="34" charset="0"/>
                <a:cs typeface="+mn-cs"/>
              </a:rPr>
              <a:t>Equipment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6422939" y="6351711"/>
            <a:ext cx="26855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zh-HK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Measuring spoons</a:t>
            </a:r>
          </a:p>
        </p:txBody>
      </p:sp>
      <p:sp>
        <p:nvSpPr>
          <p:cNvPr id="3080" name="Rectangle 7"/>
          <p:cNvSpPr>
            <a:spLocks noChangeArrowheads="1"/>
          </p:cNvSpPr>
          <p:nvPr/>
        </p:nvSpPr>
        <p:spPr bwMode="auto">
          <a:xfrm>
            <a:off x="6872298" y="4479503"/>
            <a:ext cx="12202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HK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Funnels</a:t>
            </a:r>
          </a:p>
        </p:txBody>
      </p:sp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3199817" y="4869160"/>
            <a:ext cx="15922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HK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Measuring cylinder </a:t>
            </a:r>
          </a:p>
        </p:txBody>
      </p:sp>
      <p:sp>
        <p:nvSpPr>
          <p:cNvPr id="3086" name="Rectangle 13"/>
          <p:cNvSpPr>
            <a:spLocks noChangeArrowheads="1"/>
          </p:cNvSpPr>
          <p:nvPr/>
        </p:nvSpPr>
        <p:spPr bwMode="auto">
          <a:xfrm>
            <a:off x="4427984" y="6060686"/>
            <a:ext cx="958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HK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Timer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4709516" y="2644155"/>
            <a:ext cx="2160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HK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Weighing scale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3068960"/>
            <a:ext cx="12942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zh-HK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Mixing bowl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3995936" y="1301859"/>
            <a:ext cx="24270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zh-HK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Portable electric mixer</a:t>
            </a: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186694" y="4221088"/>
            <a:ext cx="2212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HK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Rubber scraper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2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1569368" y="2564904"/>
            <a:ext cx="914400" cy="91440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2" y="44624"/>
            <a:ext cx="885698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erlin Sans FB Demi" pitchFamily="34" charset="0"/>
                <a:cs typeface="+mn-cs"/>
              </a:rPr>
              <a:t>Why?</a:t>
            </a:r>
          </a:p>
        </p:txBody>
      </p:sp>
      <p:sp>
        <p:nvSpPr>
          <p:cNvPr id="14" name="圓角矩形 9"/>
          <p:cNvSpPr/>
          <p:nvPr/>
        </p:nvSpPr>
        <p:spPr bwMode="auto">
          <a:xfrm>
            <a:off x="897861" y="1340768"/>
            <a:ext cx="7420285" cy="64864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US" altLang="zh-HK" sz="2800" b="1" dirty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Egg foam cannot be formed in sample 4</a:t>
            </a:r>
            <a:endParaRPr lang="zh-HK" altLang="en-US" sz="2800" dirty="0"/>
          </a:p>
        </p:txBody>
      </p:sp>
      <p:grpSp>
        <p:nvGrpSpPr>
          <p:cNvPr id="15" name="群組 12"/>
          <p:cNvGrpSpPr/>
          <p:nvPr/>
        </p:nvGrpSpPr>
        <p:grpSpPr bwMode="auto">
          <a:xfrm>
            <a:off x="360258" y="1125312"/>
            <a:ext cx="1041659" cy="916543"/>
            <a:chOff x="269596" y="5805266"/>
            <a:chExt cx="702003" cy="759610"/>
          </a:xfrm>
          <a:solidFill>
            <a:srgbClr val="FFFF00"/>
          </a:solidFill>
        </p:grpSpPr>
        <p:sp>
          <p:nvSpPr>
            <p:cNvPr id="16" name="五角星形 10"/>
            <p:cNvSpPr/>
            <p:nvPr/>
          </p:nvSpPr>
          <p:spPr>
            <a:xfrm rot="19391811">
              <a:off x="269596" y="5851295"/>
              <a:ext cx="691344" cy="713581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HK" altLang="en-US" sz="2200"/>
            </a:p>
          </p:txBody>
        </p:sp>
        <p:sp>
          <p:nvSpPr>
            <p:cNvPr id="17" name="五角星形 11"/>
            <p:cNvSpPr/>
            <p:nvPr/>
          </p:nvSpPr>
          <p:spPr>
            <a:xfrm>
              <a:off x="280255" y="5805266"/>
              <a:ext cx="691344" cy="71358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HK" altLang="en-US" sz="2200"/>
            </a:p>
          </p:txBody>
        </p:sp>
      </p:grpSp>
      <p:sp>
        <p:nvSpPr>
          <p:cNvPr id="18" name="Rounded Rectangular Callout 17"/>
          <p:cNvSpPr/>
          <p:nvPr/>
        </p:nvSpPr>
        <p:spPr>
          <a:xfrm>
            <a:off x="873125" y="2205038"/>
            <a:ext cx="7445375" cy="1395412"/>
          </a:xfrm>
          <a:prstGeom prst="wedgeRoundRectCallout">
            <a:avLst>
              <a:gd name="adj1" fmla="val 2655"/>
              <a:gd name="adj2" fmla="val -55220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HK" sz="2800" b="1" dirty="0">
                <a:solidFill>
                  <a:srgbClr val="FF0000"/>
                </a:solidFill>
              </a:rPr>
              <a:t>Fat</a:t>
            </a:r>
            <a:r>
              <a:rPr lang="en-US" altLang="zh-HK" sz="2800" dirty="0"/>
              <a:t> delays the formation of egg foams</a:t>
            </a:r>
          </a:p>
          <a:p>
            <a:pPr marL="914400" lvl="1" indent="-457200">
              <a:buFont typeface="Calibri" pitchFamily="34" charset="0"/>
              <a:buChar char="−"/>
              <a:defRPr/>
            </a:pPr>
            <a:r>
              <a:rPr lang="en-US" altLang="zh-HK" sz="2400" dirty="0"/>
              <a:t>The fat compounds in the yolk interfere with the alignment of protein around air cells</a:t>
            </a:r>
            <a:endParaRPr lang="zh-HK" altLang="en-US" sz="2400" dirty="0"/>
          </a:p>
        </p:txBody>
      </p:sp>
      <p:sp>
        <p:nvSpPr>
          <p:cNvPr id="19" name="圓角矩形 9"/>
          <p:cNvSpPr/>
          <p:nvPr/>
        </p:nvSpPr>
        <p:spPr bwMode="auto">
          <a:xfrm>
            <a:off x="1184163" y="4220520"/>
            <a:ext cx="7060245" cy="108068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US" altLang="zh-HK" sz="2800" b="1" dirty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 leakage in sample 2, 3 and 5</a:t>
            </a:r>
            <a:endParaRPr lang="zh-HK" altLang="en-US" sz="2800" dirty="0"/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altLang="zh-HK" sz="2800" b="1" dirty="0">
                <a:ln w="11430"/>
                <a:blipFill>
                  <a:blip r:embed="rId3"/>
                  <a:tile tx="0" ty="0" sx="100000" sy="100000" flip="none" algn="tl"/>
                </a:blip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Significant leakage in sample 1</a:t>
            </a:r>
            <a:endParaRPr lang="zh-HK" altLang="en-US" sz="2800" dirty="0"/>
          </a:p>
        </p:txBody>
      </p:sp>
      <p:grpSp>
        <p:nvGrpSpPr>
          <p:cNvPr id="20" name="群組 12"/>
          <p:cNvGrpSpPr/>
          <p:nvPr/>
        </p:nvGrpSpPr>
        <p:grpSpPr bwMode="auto">
          <a:xfrm>
            <a:off x="290677" y="4149080"/>
            <a:ext cx="1181518" cy="1080120"/>
            <a:chOff x="269596" y="5805266"/>
            <a:chExt cx="702003" cy="759610"/>
          </a:xfrm>
          <a:solidFill>
            <a:srgbClr val="FFFF00"/>
          </a:solidFill>
        </p:grpSpPr>
        <p:sp>
          <p:nvSpPr>
            <p:cNvPr id="21" name="五角星形 10"/>
            <p:cNvSpPr/>
            <p:nvPr/>
          </p:nvSpPr>
          <p:spPr>
            <a:xfrm rot="19391811">
              <a:off x="269596" y="5851295"/>
              <a:ext cx="691344" cy="713581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HK" altLang="en-US" sz="2200"/>
            </a:p>
          </p:txBody>
        </p:sp>
        <p:sp>
          <p:nvSpPr>
            <p:cNvPr id="22" name="五角星形 11"/>
            <p:cNvSpPr/>
            <p:nvPr/>
          </p:nvSpPr>
          <p:spPr>
            <a:xfrm>
              <a:off x="280255" y="5805266"/>
              <a:ext cx="691344" cy="71358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HK" altLang="en-US" sz="2200"/>
            </a:p>
          </p:txBody>
        </p:sp>
      </p:grpSp>
      <p:sp>
        <p:nvSpPr>
          <p:cNvPr id="23" name="Rounded Rectangular Callout 22"/>
          <p:cNvSpPr/>
          <p:nvPr/>
        </p:nvSpPr>
        <p:spPr>
          <a:xfrm>
            <a:off x="971550" y="5465763"/>
            <a:ext cx="7272338" cy="987425"/>
          </a:xfrm>
          <a:prstGeom prst="wedgeRoundRectCallout">
            <a:avLst>
              <a:gd name="adj1" fmla="val -9384"/>
              <a:gd name="adj2" fmla="val -6462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HK" sz="2600" b="1" dirty="0">
                <a:solidFill>
                  <a:srgbClr val="FF0000"/>
                </a:solidFill>
              </a:rPr>
              <a:t>Sugar and acidic ingredients, e.g. cream of tartar, </a:t>
            </a:r>
            <a:r>
              <a:rPr lang="en-US" altLang="zh-HK" sz="2600" dirty="0"/>
              <a:t>are effective in </a:t>
            </a:r>
            <a:r>
              <a:rPr lang="en-US" altLang="zh-HK" sz="2600" dirty="0" err="1"/>
              <a:t>stabilising</a:t>
            </a:r>
            <a:r>
              <a:rPr lang="en-US" altLang="zh-HK" sz="2600" dirty="0"/>
              <a:t> egg foams</a:t>
            </a:r>
            <a:endParaRPr lang="zh-HK" altLang="en-US" sz="26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20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 descr="C:\Users\ryanso\Dropbox\EDB\Gigi\Raw pics\20150820_1128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19772" r="5787" b="9919"/>
          <a:stretch/>
        </p:blipFill>
        <p:spPr bwMode="auto">
          <a:xfrm>
            <a:off x="395536" y="1268760"/>
            <a:ext cx="8424936" cy="3615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3688" y="188640"/>
            <a:ext cx="568863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erlin Sans FB Demi" pitchFamily="34" charset="0"/>
                <a:cs typeface="+mn-cs"/>
              </a:rPr>
              <a:t>Materials</a:t>
            </a:r>
          </a:p>
        </p:txBody>
      </p:sp>
      <p:sp>
        <p:nvSpPr>
          <p:cNvPr id="4100" name="TextBox 2"/>
          <p:cNvSpPr txBox="1">
            <a:spLocks noChangeArrowheads="1"/>
          </p:cNvSpPr>
          <p:nvPr/>
        </p:nvSpPr>
        <p:spPr bwMode="auto">
          <a:xfrm>
            <a:off x="1475656" y="4195189"/>
            <a:ext cx="99007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HK" sz="2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Sugar</a:t>
            </a: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5940152" y="4236878"/>
            <a:ext cx="25209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HK" sz="26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Cream of tartar</a:t>
            </a:r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3992742" y="4179114"/>
            <a:ext cx="82541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HK" sz="2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Eggs</a:t>
            </a:r>
          </a:p>
        </p:txBody>
      </p:sp>
      <p:pic>
        <p:nvPicPr>
          <p:cNvPr id="12" name="Picture 18" descr="C:\Users\ryanso\Dropbox\EDB\Gigi\Raw pics\20150820_1144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8" b="9265"/>
          <a:stretch/>
        </p:blipFill>
        <p:spPr bwMode="auto">
          <a:xfrm>
            <a:off x="1985706" y="4812819"/>
            <a:ext cx="4370713" cy="2045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394326" y="5877399"/>
            <a:ext cx="30530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zh-HK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Plastic wrap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3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3566" y="2636912"/>
            <a:ext cx="5436874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Procedures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4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3850" y="1450975"/>
          <a:ext cx="8569325" cy="2986723"/>
        </p:xfrm>
        <a:graphic>
          <a:graphicData uri="http://schemas.openxmlformats.org/drawingml/2006/table">
            <a:tbl>
              <a:tblPr/>
              <a:tblGrid>
                <a:gridCol w="153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0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Sample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Ingredients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Egg white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Cream of tartar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Sugar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  <a:cs typeface="新細明體" pitchFamily="18" charset="-120"/>
                        </a:rPr>
                        <a:t>(add after beating for 1 minute)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Egg yolk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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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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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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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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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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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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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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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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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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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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Webdings" pitchFamily="18" charset="2"/>
                        </a:rPr>
                        <a:t>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9512" y="129406"/>
            <a:ext cx="871296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erlin Sans FB Demi" pitchFamily="34" charset="0"/>
                <a:cs typeface="+mn-cs"/>
              </a:rPr>
              <a:t>Prepare the samples…</a:t>
            </a:r>
          </a:p>
        </p:txBody>
      </p:sp>
      <p:pic>
        <p:nvPicPr>
          <p:cNvPr id="5" name="Picture 4" descr="D:\Users\myso\Dropbox\EDB\Gigi\Raw pics\20150812_1443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2"/>
          <a:stretch/>
        </p:blipFill>
        <p:spPr bwMode="auto">
          <a:xfrm>
            <a:off x="35496" y="4869160"/>
            <a:ext cx="2880320" cy="1802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Users\myso\Dropbox\EDB\Gigi\Raw pics\20150812_1442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r="16924"/>
          <a:stretch/>
        </p:blipFill>
        <p:spPr bwMode="auto">
          <a:xfrm>
            <a:off x="2915816" y="4869160"/>
            <a:ext cx="2517936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myso\Dropbox\EDB\Gigi\Raw pics\20150812_1444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5" t="10533" r="29983" b="4789"/>
          <a:stretch/>
        </p:blipFill>
        <p:spPr bwMode="auto">
          <a:xfrm>
            <a:off x="5364088" y="4869159"/>
            <a:ext cx="1656184" cy="1805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3568" y="6381328"/>
            <a:ext cx="1560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HK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Egg white 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87824" y="6381328"/>
            <a:ext cx="2239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HK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Cream of tartar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0619" y="6381328"/>
            <a:ext cx="9296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HK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Sugar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6626" name="Picture 2" descr="D:\Users\myso\Dropbox\EDB\Gigi\Raw pics\20150820_15353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r="8170"/>
          <a:stretch/>
        </p:blipFill>
        <p:spPr bwMode="auto">
          <a:xfrm>
            <a:off x="6952181" y="5013176"/>
            <a:ext cx="2171189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092280" y="6381328"/>
            <a:ext cx="1872208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HK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Egg yolk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467544" y="692696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5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Users\myso\Dropbox\EDB\Gigi\Raw pics\20150812_144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296811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168805"/>
            <a:ext cx="83254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Use the electric mixer to beat the egg white samples</a:t>
            </a:r>
          </a:p>
        </p:txBody>
      </p:sp>
      <p:sp>
        <p:nvSpPr>
          <p:cNvPr id="4" name="Oval 3"/>
          <p:cNvSpPr/>
          <p:nvPr/>
        </p:nvSpPr>
        <p:spPr>
          <a:xfrm>
            <a:off x="467544" y="692696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6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Users\myso\Dropbox\EDB\Gigi\Raw pics\20150820_1544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651" r="6985" b="18787"/>
          <a:stretch>
            <a:fillRect/>
          </a:stretch>
        </p:blipFill>
        <p:spPr bwMode="auto">
          <a:xfrm>
            <a:off x="611188" y="620713"/>
            <a:ext cx="3097212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D:\Users\myso\Dropbox\EDB\Gigi\Raw pics\20150820_1611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28600"/>
            <a:ext cx="3095625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5211197"/>
            <a:ext cx="3888432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Place a funnel on top of a measuring cylinder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2020" y="5693252"/>
            <a:ext cx="439198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Use a rubber scraper to put the foam into the funnel</a:t>
            </a:r>
          </a:p>
        </p:txBody>
      </p:sp>
      <p:sp>
        <p:nvSpPr>
          <p:cNvPr id="8" name="Oval 7"/>
          <p:cNvSpPr/>
          <p:nvPr/>
        </p:nvSpPr>
        <p:spPr>
          <a:xfrm>
            <a:off x="467544" y="692696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7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D:\Users\myso\Dropbox\EDB\Gigi\Raw pics\20150820_161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3" r="5986" b="14240"/>
          <a:stretch>
            <a:fillRect/>
          </a:stretch>
        </p:blipFill>
        <p:spPr bwMode="auto">
          <a:xfrm>
            <a:off x="1042988" y="620713"/>
            <a:ext cx="3241675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D:\Users\myso\Dropbox\EDB\Gigi\Raw pics\20150820_1604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13211" r="18185" b="22119"/>
          <a:stretch>
            <a:fillRect/>
          </a:stretch>
        </p:blipFill>
        <p:spPr bwMode="auto">
          <a:xfrm>
            <a:off x="4764088" y="568325"/>
            <a:ext cx="32639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5" y="5589240"/>
            <a:ext cx="828092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Level the foam and cover the top of the funnel with plastic wrap</a:t>
            </a:r>
          </a:p>
        </p:txBody>
      </p:sp>
      <p:sp>
        <p:nvSpPr>
          <p:cNvPr id="5" name="Oval 4"/>
          <p:cNvSpPr/>
          <p:nvPr/>
        </p:nvSpPr>
        <p:spPr>
          <a:xfrm>
            <a:off x="467544" y="692696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8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Users\myso\Dropbox\EDB\Gigi\Raw pics\20150820_170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4" b="9377"/>
          <a:stretch>
            <a:fillRect/>
          </a:stretch>
        </p:blipFill>
        <p:spPr bwMode="auto">
          <a:xfrm>
            <a:off x="2843213" y="0"/>
            <a:ext cx="338455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251520" y="5827911"/>
            <a:ext cx="85689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altLang="zh-HK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Record the volume of any leakage found in the measuring cylinder after 20 minutes</a:t>
            </a:r>
          </a:p>
        </p:txBody>
      </p:sp>
      <p:sp>
        <p:nvSpPr>
          <p:cNvPr id="4" name="Oval 3"/>
          <p:cNvSpPr/>
          <p:nvPr/>
        </p:nvSpPr>
        <p:spPr>
          <a:xfrm>
            <a:off x="467544" y="692696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91917-8805-450A-99E7-3198DCF09CFC}" type="slidenum">
              <a:rPr lang="en-US" altLang="zh-HK" smtClean="0"/>
              <a:pPr>
                <a:defRPr/>
              </a:pPr>
              <a:t>9</a:t>
            </a:fld>
            <a:endParaRPr lang="en-US" altLang="zh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402</Words>
  <Application>Microsoft Office PowerPoint</Application>
  <PresentationFormat>如螢幕大小 (4:3)</PresentationFormat>
  <Paragraphs>135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6" baseType="lpstr">
      <vt:lpstr>Berlin Sans FB Demi</vt:lpstr>
      <vt:lpstr>新細明體</vt:lpstr>
      <vt:lpstr>Arial</vt:lpstr>
      <vt:lpstr>Webdings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HKUSPACE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myso</dc:creator>
  <cp:lastModifiedBy>LOK, Kwan-wai</cp:lastModifiedBy>
  <cp:revision>142</cp:revision>
  <dcterms:created xsi:type="dcterms:W3CDTF">2015-08-19T03:58:35Z</dcterms:created>
  <dcterms:modified xsi:type="dcterms:W3CDTF">2019-10-30T04:10:05Z</dcterms:modified>
</cp:coreProperties>
</file>