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0" r:id="rId6"/>
    <p:sldId id="263" r:id="rId7"/>
    <p:sldId id="264" r:id="rId8"/>
    <p:sldId id="265" r:id="rId9"/>
    <p:sldId id="269" r:id="rId10"/>
    <p:sldId id="270" r:id="rId11"/>
    <p:sldId id="261" r:id="rId12"/>
    <p:sldId id="262" r:id="rId13"/>
    <p:sldId id="266" r:id="rId14"/>
    <p:sldId id="267" r:id="rId15"/>
  </p:sldIdLst>
  <p:sldSz cx="9144000" cy="6858000" type="screen4x3"/>
  <p:notesSz cx="6797675" cy="9926638"/>
  <p:embeddedFontLst>
    <p:embeddedFont>
      <p:font typeface="Berlin Sans FB Demi" panose="020E0802020502020306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3A0E6-055A-41CB-8577-778FF4C5C955}" type="datetimeFigureOut">
              <a:rPr lang="zh-TW" altLang="en-US" smtClean="0"/>
              <a:t>2019/10/30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7B2A-D0C2-47A9-AFC3-A537DFA43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32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4EA2-D2B5-4A6B-A657-635AAECA0106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6A87-5692-4A9F-9972-3D2CCDC4979C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237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F17F-95E0-4AD7-BB30-05C5300AC076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728A-69DE-41E3-BD47-7CBF9EFE13C8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276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AEFE-FA44-4CD6-8401-FA44C2B9273B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7366-B8E9-4442-97C3-AD6CBBAD166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722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A85F-B85D-4D29-958F-9208C8A21EC0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D427-57D7-49A4-BE59-2234FACD286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401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DF41-1AD9-4DE0-AA94-7F5FE4185CB3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71A2-92D8-494D-A76F-045195E90AA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950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EAE1-CA35-4146-BAED-A05B0FCA015F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9423-EA1A-4A2B-8448-7027378705AA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21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C0F8-75F9-4092-8C96-6C9CA49FBBC5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AC73-CE02-4592-9F8D-D05676078B6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134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2F89-B900-45FC-B170-A81C626A0526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251B-DC1E-421B-98DF-9C8A68B2301D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2665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ADBD-19F4-4BC9-A91E-8CB14DA440AE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2141-6B81-4CD1-96BA-D9F778FB810D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209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C334-5C9F-4ED4-AD4C-1772A5F9A52C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DB68-C992-4F98-B221-90301BC4605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28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FDAE-F716-4341-AE56-9B4E8036DBE8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C7F6-C532-40C2-9420-1E0E5A56572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805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3E0150-94B4-4630-8CA9-4D3CAB232022}" type="datetime1">
              <a:rPr lang="en-US" altLang="zh-HK" smtClean="0"/>
              <a:t>10/30/2019</a:t>
            </a:fld>
            <a:endParaRPr lang="en-US" altLang="zh-HK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2A86B5-638F-416E-8C2D-F2BD49C0F22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 idx="4294967295"/>
          </p:nvPr>
        </p:nvSpPr>
        <p:spPr>
          <a:xfrm>
            <a:off x="323850" y="2708275"/>
            <a:ext cx="8569325" cy="1362075"/>
          </a:xfrm>
        </p:spPr>
        <p:txBody>
          <a:bodyPr/>
          <a:lstStyle/>
          <a:p>
            <a:pPr eaLnBrk="1" hangingPunct="1"/>
            <a:r>
              <a:rPr lang="en-US" altLang="zh-HK" sz="5500" smtClean="0">
                <a:solidFill>
                  <a:schemeClr val="bg1"/>
                </a:solidFill>
                <a:latin typeface="Berlin Sans FB Demi" pitchFamily="34" charset="0"/>
              </a:rPr>
              <a:t>Food test:</a:t>
            </a:r>
            <a:br>
              <a:rPr lang="en-US" altLang="zh-HK" sz="5500" smtClean="0"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altLang="zh-HK" sz="5500" smtClean="0">
                <a:solidFill>
                  <a:schemeClr val="bg1"/>
                </a:solidFill>
                <a:latin typeface="Berlin Sans FB Demi" pitchFamily="34" charset="0"/>
              </a:rPr>
              <a:t>Shortening power of fats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1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9176" y="2636912"/>
            <a:ext cx="354565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10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01414"/>
            <a:ext cx="56886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  <a:cs typeface="+mn-cs"/>
              </a:rPr>
              <a:t>Before baking</a:t>
            </a:r>
          </a:p>
        </p:txBody>
      </p:sp>
      <p:pic>
        <p:nvPicPr>
          <p:cNvPr id="12291" name="Picture 3" descr="C:\Users\ryanso\Documents\Gigi\EDB PPT\Raw pics\20150820_140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18456" r="7954" b="17178"/>
          <a:stretch>
            <a:fillRect/>
          </a:stretch>
        </p:blipFill>
        <p:spPr bwMode="auto">
          <a:xfrm>
            <a:off x="184150" y="1989138"/>
            <a:ext cx="5502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ryanso\Documents\Gigi\EDB PPT\Raw pics\20150820_121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/>
          <a:stretch>
            <a:fillRect/>
          </a:stretch>
        </p:blipFill>
        <p:spPr bwMode="auto">
          <a:xfrm>
            <a:off x="5686425" y="1989138"/>
            <a:ext cx="3349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1560" y="4222249"/>
            <a:ext cx="96494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Butter</a:t>
            </a:r>
            <a:endParaRPr lang="zh-HK" altLang="en-US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55976" y="4222249"/>
            <a:ext cx="71660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Lard</a:t>
            </a:r>
            <a:endParaRPr lang="zh-HK" altLang="en-US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06560" y="4222249"/>
            <a:ext cx="14573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Margarine</a:t>
            </a:r>
            <a:endParaRPr lang="zh-HK" altLang="en-US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94981" y="4200014"/>
            <a:ext cx="53251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Oil</a:t>
            </a:r>
            <a:endParaRPr lang="zh-HK" altLang="en-US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940425" y="4797425"/>
            <a:ext cx="2876550" cy="714375"/>
          </a:xfrm>
          <a:prstGeom prst="wedgeRoundRectCallout">
            <a:avLst>
              <a:gd name="adj1" fmla="val 10488"/>
              <a:gd name="adj2" fmla="val -8065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HK" dirty="0">
                <a:solidFill>
                  <a:srgbClr val="0070C0"/>
                </a:solidFill>
              </a:rPr>
              <a:t>The vegetable oil sample is too watery to be baked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08304" y="13833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11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188640"/>
            <a:ext cx="56886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  <a:cs typeface="+mn-cs"/>
              </a:rPr>
              <a:t>After baking</a:t>
            </a:r>
          </a:p>
        </p:txBody>
      </p:sp>
      <p:pic>
        <p:nvPicPr>
          <p:cNvPr id="13315" name="Picture 3" descr="C:\Users\ryanso\Dropbox\EDB\Gigi\Raw pics\20150820_144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5025" r="11081" b="12334"/>
          <a:stretch>
            <a:fillRect/>
          </a:stretch>
        </p:blipFill>
        <p:spPr bwMode="auto">
          <a:xfrm>
            <a:off x="250825" y="2349500"/>
            <a:ext cx="29987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ryanso\Dropbox\EDB\Gigi\Raw pics\20150820_144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b="15167"/>
          <a:stretch>
            <a:fillRect/>
          </a:stretch>
        </p:blipFill>
        <p:spPr bwMode="auto">
          <a:xfrm>
            <a:off x="244475" y="4227513"/>
            <a:ext cx="30051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ryanso\Dropbox\EDB\Gigi\Raw pics\20150820_1449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r="4323" b="13118"/>
          <a:stretch>
            <a:fillRect/>
          </a:stretch>
        </p:blipFill>
        <p:spPr bwMode="auto">
          <a:xfrm>
            <a:off x="3430588" y="2330450"/>
            <a:ext cx="28146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ryanso\Dropbox\EDB\Gigi\Raw pics\20150820_1448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12079" r="4993" b="11035"/>
          <a:stretch>
            <a:fillRect/>
          </a:stretch>
        </p:blipFill>
        <p:spPr bwMode="auto">
          <a:xfrm>
            <a:off x="3425825" y="4275138"/>
            <a:ext cx="2820988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:\Users\ryanso\Dropbox\EDB\Gigi\Raw pics\20150820_1449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b="9911"/>
          <a:stretch>
            <a:fillRect/>
          </a:stretch>
        </p:blipFill>
        <p:spPr bwMode="auto">
          <a:xfrm>
            <a:off x="6443663" y="4221163"/>
            <a:ext cx="25209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:\Users\ryanso\Dropbox\EDB\Gigi\Raw pics\20150820_1450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9274"/>
          <a:stretch>
            <a:fillRect/>
          </a:stretch>
        </p:blipFill>
        <p:spPr bwMode="auto">
          <a:xfrm>
            <a:off x="6443663" y="2357438"/>
            <a:ext cx="25209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51519" y="1825660"/>
            <a:ext cx="299761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Butter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44208" y="1825660"/>
            <a:ext cx="2520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Lard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26289" y="1825660"/>
            <a:ext cx="282118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Margarine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08304" y="13833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12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188640"/>
            <a:ext cx="56886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  <a:cs typeface="+mn-cs"/>
              </a:rPr>
              <a:t>After baking</a:t>
            </a:r>
          </a:p>
        </p:txBody>
      </p:sp>
      <p:pic>
        <p:nvPicPr>
          <p:cNvPr id="14339" name="Picture 4" descr="C:\Users\ryanso\Dropbox\EDB\Gigi\Raw pics\20150820_144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b="15167"/>
          <a:stretch>
            <a:fillRect/>
          </a:stretch>
        </p:blipFill>
        <p:spPr bwMode="auto">
          <a:xfrm>
            <a:off x="244475" y="1725613"/>
            <a:ext cx="30051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ryanso\Dropbox\EDB\Gigi\Raw pics\20150820_144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12079" r="4993" b="11035"/>
          <a:stretch>
            <a:fillRect/>
          </a:stretch>
        </p:blipFill>
        <p:spPr bwMode="auto">
          <a:xfrm>
            <a:off x="3425825" y="1773238"/>
            <a:ext cx="2820988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C:\Users\ryanso\Dropbox\EDB\Gigi\Raw pics\20150820_1449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b="9911"/>
          <a:stretch>
            <a:fillRect/>
          </a:stretch>
        </p:blipFill>
        <p:spPr bwMode="auto">
          <a:xfrm>
            <a:off x="6443663" y="1704975"/>
            <a:ext cx="25209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51519" y="1265106"/>
            <a:ext cx="299761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Butter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44208" y="1288745"/>
            <a:ext cx="2520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Lard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26289" y="1265106"/>
            <a:ext cx="282118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Margarine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圓角矩形 9"/>
          <p:cNvSpPr/>
          <p:nvPr/>
        </p:nvSpPr>
        <p:spPr bwMode="auto">
          <a:xfrm>
            <a:off x="897861" y="3573016"/>
            <a:ext cx="7420285" cy="108012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zh-HK" sz="2800" b="1" dirty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Butter and margarine have </a:t>
            </a:r>
            <a:r>
              <a:rPr lang="en-US" altLang="zh-HK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 shortening </a:t>
            </a:r>
            <a:r>
              <a:rPr lang="en-US" altLang="zh-HK" sz="2800" b="1" dirty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potential </a:t>
            </a:r>
            <a:r>
              <a:rPr lang="en-US" altLang="zh-HK" sz="2800" b="1" dirty="0" smtClean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 </a:t>
            </a:r>
            <a:r>
              <a:rPr lang="en-US" altLang="zh-HK" sz="2800" b="1" dirty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lard</a:t>
            </a:r>
            <a:endParaRPr lang="zh-HK" altLang="en-US" sz="2800" dirty="0"/>
          </a:p>
        </p:txBody>
      </p:sp>
      <p:grpSp>
        <p:nvGrpSpPr>
          <p:cNvPr id="22" name="群組 12"/>
          <p:cNvGrpSpPr/>
          <p:nvPr/>
        </p:nvGrpSpPr>
        <p:grpSpPr bwMode="auto">
          <a:xfrm>
            <a:off x="251520" y="3429000"/>
            <a:ext cx="1181518" cy="1138018"/>
            <a:chOff x="269596" y="5805266"/>
            <a:chExt cx="702003" cy="759610"/>
          </a:xfrm>
          <a:solidFill>
            <a:srgbClr val="FFFF00"/>
          </a:solidFill>
        </p:grpSpPr>
        <p:sp>
          <p:nvSpPr>
            <p:cNvPr id="23" name="五角星形 10"/>
            <p:cNvSpPr/>
            <p:nvPr/>
          </p:nvSpPr>
          <p:spPr>
            <a:xfrm rot="19391811">
              <a:off x="269596" y="5851295"/>
              <a:ext cx="691344" cy="713581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 sz="2200"/>
            </a:p>
          </p:txBody>
        </p:sp>
        <p:sp>
          <p:nvSpPr>
            <p:cNvPr id="24" name="五角星形 11"/>
            <p:cNvSpPr/>
            <p:nvPr/>
          </p:nvSpPr>
          <p:spPr>
            <a:xfrm>
              <a:off x="280255" y="5805266"/>
              <a:ext cx="691344" cy="71358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 sz="2200"/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898525" y="4838700"/>
            <a:ext cx="7419975" cy="1974850"/>
          </a:xfrm>
          <a:prstGeom prst="wedgeRoundRectCallout">
            <a:avLst>
              <a:gd name="adj1" fmla="val -34825"/>
              <a:gd name="adj2" fmla="val -5951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63550" lvl="3" indent="-285750">
              <a:buFont typeface="Calibri" panose="020F0502020204030204" pitchFamily="34" charset="0"/>
              <a:buChar char="̶"/>
              <a:defRPr/>
            </a:pPr>
            <a:r>
              <a:rPr lang="en-US" altLang="zh-HK" sz="2200" dirty="0">
                <a:solidFill>
                  <a:srgbClr val="0070C0"/>
                </a:solidFill>
              </a:rPr>
              <a:t>butter and margarine contain water and/or milk (20%) in addition to a variety of fat (80%)</a:t>
            </a:r>
          </a:p>
          <a:p>
            <a:pPr marL="463550" lvl="4" indent="-285750">
              <a:buFont typeface="Calibri" panose="020F0502020204030204" pitchFamily="34" charset="0"/>
              <a:buChar char="̶"/>
              <a:defRPr/>
            </a:pPr>
            <a:r>
              <a:rPr lang="en-US" altLang="zh-HK" sz="2200" dirty="0">
                <a:solidFill>
                  <a:srgbClr val="0070C0"/>
                </a:solidFill>
              </a:rPr>
              <a:t>water in butter and margarine hydrates the starch in flour</a:t>
            </a:r>
          </a:p>
          <a:p>
            <a:pPr marL="463550" lvl="4" indent="-285750">
              <a:buFont typeface="Calibri" panose="020F0502020204030204" pitchFamily="34" charset="0"/>
              <a:buChar char="̶"/>
              <a:defRPr/>
            </a:pPr>
            <a:r>
              <a:rPr lang="en-US" altLang="zh-HK" sz="2200" dirty="0">
                <a:solidFill>
                  <a:srgbClr val="0070C0"/>
                </a:solidFill>
              </a:rPr>
              <a:t>extra water also means extra toughness as a result of increased gluten development</a:t>
            </a:r>
            <a:endParaRPr lang="zh-HK" altLang="en-US" sz="2200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08304" y="13833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13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188640"/>
            <a:ext cx="56886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  <a:cs typeface="+mn-cs"/>
              </a:rPr>
              <a:t>After baking</a:t>
            </a:r>
          </a:p>
        </p:txBody>
      </p:sp>
      <p:pic>
        <p:nvPicPr>
          <p:cNvPr id="15363" name="Picture 4" descr="C:\Users\ryanso\Dropbox\EDB\Gigi\Raw pics\20150820_144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b="15167"/>
          <a:stretch>
            <a:fillRect/>
          </a:stretch>
        </p:blipFill>
        <p:spPr bwMode="auto">
          <a:xfrm>
            <a:off x="244475" y="1946275"/>
            <a:ext cx="30051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C:\Users\ryanso\Dropbox\EDB\Gigi\Raw pics\20150820_144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12079" r="4993" b="11035"/>
          <a:stretch>
            <a:fillRect/>
          </a:stretch>
        </p:blipFill>
        <p:spPr bwMode="auto">
          <a:xfrm>
            <a:off x="3425825" y="1993900"/>
            <a:ext cx="28209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C:\Users\ryanso\Dropbox\EDB\Gigi\Raw pics\20150820_1449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b="9911"/>
          <a:stretch>
            <a:fillRect/>
          </a:stretch>
        </p:blipFill>
        <p:spPr bwMode="auto">
          <a:xfrm>
            <a:off x="6443663" y="1925638"/>
            <a:ext cx="25209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51519" y="1412776"/>
            <a:ext cx="299761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Butter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44208" y="1436415"/>
            <a:ext cx="2520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Lard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26289" y="1412776"/>
            <a:ext cx="282118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Margarine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圓角矩形 9"/>
          <p:cNvSpPr/>
          <p:nvPr/>
        </p:nvSpPr>
        <p:spPr bwMode="auto">
          <a:xfrm>
            <a:off x="897861" y="4004496"/>
            <a:ext cx="7420285" cy="64864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zh-HK" sz="2800" b="1" dirty="0">
                <a:ln w="11430"/>
                <a:blipFill>
                  <a:blip r:embed="rId6"/>
                  <a:tile tx="0" ty="0" sx="100000" sy="100000" flip="none" algn="tl"/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Lards form a desirable flaky product</a:t>
            </a:r>
            <a:endParaRPr lang="zh-HK" altLang="en-US" sz="2800" dirty="0"/>
          </a:p>
        </p:txBody>
      </p:sp>
      <p:grpSp>
        <p:nvGrpSpPr>
          <p:cNvPr id="19" name="群組 12"/>
          <p:cNvGrpSpPr/>
          <p:nvPr/>
        </p:nvGrpSpPr>
        <p:grpSpPr bwMode="auto">
          <a:xfrm>
            <a:off x="360258" y="3789040"/>
            <a:ext cx="1041659" cy="916543"/>
            <a:chOff x="269596" y="5805266"/>
            <a:chExt cx="702003" cy="759610"/>
          </a:xfrm>
          <a:solidFill>
            <a:srgbClr val="FFFF00"/>
          </a:solidFill>
        </p:grpSpPr>
        <p:sp>
          <p:nvSpPr>
            <p:cNvPr id="20" name="五角星形 10"/>
            <p:cNvSpPr/>
            <p:nvPr/>
          </p:nvSpPr>
          <p:spPr>
            <a:xfrm rot="19391811">
              <a:off x="269596" y="5851295"/>
              <a:ext cx="691344" cy="713581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 sz="2200"/>
            </a:p>
          </p:txBody>
        </p:sp>
        <p:sp>
          <p:nvSpPr>
            <p:cNvPr id="21" name="五角星形 11"/>
            <p:cNvSpPr/>
            <p:nvPr/>
          </p:nvSpPr>
          <p:spPr>
            <a:xfrm>
              <a:off x="280255" y="5805266"/>
              <a:ext cx="691344" cy="71358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 sz="2200"/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860425" y="4868863"/>
            <a:ext cx="7458075" cy="1430337"/>
          </a:xfrm>
          <a:prstGeom prst="wedgeRoundRectCallout">
            <a:avLst>
              <a:gd name="adj1" fmla="val -35648"/>
              <a:gd name="adj2" fmla="val -605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altLang="zh-HK" sz="2600" dirty="0">
                <a:solidFill>
                  <a:srgbClr val="0070C0"/>
                </a:solidFill>
              </a:rPr>
              <a:t>The pea-sized chunks of lard melt within the gluten structure of flour, creating many layers (flakes) in baked products</a:t>
            </a:r>
            <a:endParaRPr lang="zh-HK" altLang="en-US" sz="2600" dirty="0"/>
          </a:p>
        </p:txBody>
      </p:sp>
      <p:sp>
        <p:nvSpPr>
          <p:cNvPr id="14" name="Oval 13"/>
          <p:cNvSpPr/>
          <p:nvPr/>
        </p:nvSpPr>
        <p:spPr>
          <a:xfrm>
            <a:off x="7308304" y="13833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14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ryanso\Dropbox\EDB\Gigi\Raw pics\20150820_110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3" y="1092119"/>
            <a:ext cx="627269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ryanso\Dropbox\EDB\Gigi\Raw pics\20150820_110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241409" cy="2948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-14610"/>
            <a:ext cx="5688632" cy="779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  <a:cs typeface="+mn-cs"/>
              </a:rPr>
              <a:t>Equipment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034437" y="5806425"/>
            <a:ext cx="1905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Mixing bowl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9552" y="3573016"/>
            <a:ext cx="89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Forks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7093935" y="5949280"/>
            <a:ext cx="1685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Baking tray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144659" y="1340768"/>
            <a:ext cx="1599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Rolling pin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541207" y="2708920"/>
            <a:ext cx="1851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Pastry brush</a:t>
            </a:r>
          </a:p>
        </p:txBody>
      </p:sp>
      <p:sp>
        <p:nvSpPr>
          <p:cNvPr id="2" name="Oval 1"/>
          <p:cNvSpPr/>
          <p:nvPr/>
        </p:nvSpPr>
        <p:spPr>
          <a:xfrm>
            <a:off x="7308304" y="213285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2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7463" y="1052513"/>
            <a:ext cx="4841875" cy="3451225"/>
            <a:chOff x="17924" y="1052736"/>
            <a:chExt cx="4842108" cy="3451137"/>
          </a:xfrm>
        </p:grpSpPr>
        <p:pic>
          <p:nvPicPr>
            <p:cNvPr id="4112" name="Picture 16" descr="C:\Users\ryanso\Dropbox\EDB\Gigi\Raw pics\20150820_11261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1" r="10858"/>
            <a:stretch/>
          </p:blipFill>
          <p:spPr bwMode="auto">
            <a:xfrm>
              <a:off x="17924" y="1052736"/>
              <a:ext cx="4842108" cy="34511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683118" y="3097384"/>
              <a:ext cx="360380" cy="115884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4102" y="2637021"/>
              <a:ext cx="611217" cy="360353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114" name="Picture 18" descr="C:\Users\ryanso\Dropbox\EDB\Gigi\Raw pics\20150820_1144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 b="9265"/>
          <a:stretch/>
        </p:blipFill>
        <p:spPr bwMode="auto">
          <a:xfrm>
            <a:off x="4788024" y="1311811"/>
            <a:ext cx="4370713" cy="2045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ryanso\Dropbox\EDB\Gigi\Raw pics\20150820_1124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3963" r="3585" b="7974"/>
          <a:stretch/>
        </p:blipFill>
        <p:spPr bwMode="auto">
          <a:xfrm>
            <a:off x="3980274" y="4006142"/>
            <a:ext cx="5128230" cy="2720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57398"/>
            <a:ext cx="5688632" cy="779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  <a:cs typeface="+mn-cs"/>
              </a:rPr>
              <a:t>Materials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851358" y="896312"/>
            <a:ext cx="2128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Canola oil</a:t>
            </a:r>
          </a:p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(Vegetable oil)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7658083" y="5827197"/>
            <a:ext cx="1033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Butter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456732" y="6309320"/>
            <a:ext cx="2131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Margarine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576359" y="4191471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Plain flour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5148064" y="4006142"/>
            <a:ext cx="1398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Pure lard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3131840" y="3975447"/>
            <a:ext cx="691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Salt</a:t>
            </a: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5292080" y="2996952"/>
            <a:ext cx="3053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HK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Plastic wrap</a:t>
            </a:r>
          </a:p>
        </p:txBody>
      </p:sp>
      <p:sp>
        <p:nvSpPr>
          <p:cNvPr id="17" name="Oval 16"/>
          <p:cNvSpPr/>
          <p:nvPr/>
        </p:nvSpPr>
        <p:spPr>
          <a:xfrm>
            <a:off x="7308304" y="213285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3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66" y="2636912"/>
            <a:ext cx="543687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Procedures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4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967" y="129406"/>
            <a:ext cx="864138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erlin Sans FB Demi" pitchFamily="34" charset="0"/>
                <a:cs typeface="+mn-cs"/>
              </a:rPr>
              <a:t>Prepare the samples…</a:t>
            </a:r>
          </a:p>
        </p:txBody>
      </p:sp>
      <p:pic>
        <p:nvPicPr>
          <p:cNvPr id="5123" name="Picture 3" descr="C:\Users\ryanso\Documents\Gigi\EDB PPT\Raw pics\20150820_1141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/>
          <a:stretch/>
        </p:blipFill>
        <p:spPr bwMode="auto">
          <a:xfrm>
            <a:off x="4067944" y="2591832"/>
            <a:ext cx="4856045" cy="2997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yanso\Documents\Gigi\EDB PPT\Raw pics\20150820_1139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r="24677"/>
          <a:stretch/>
        </p:blipFill>
        <p:spPr bwMode="auto">
          <a:xfrm rot="5400000">
            <a:off x="-246835" y="2372445"/>
            <a:ext cx="4438677" cy="3435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8836" y="1177588"/>
            <a:ext cx="7426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Add 65g flour and 1/8 </a:t>
            </a:r>
            <a:r>
              <a:rPr lang="en-US" altLang="zh-HK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tsp</a:t>
            </a: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salt in a mixing bowl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7308304" y="213285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5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ryanso\Documents\Gigi\EDB PPT\Raw pics\20150820_120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96752"/>
            <a:ext cx="41608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ryanso\Documents\Gigi\EDB PPT\Raw pics\20150820_120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/>
          <a:stretch>
            <a:fillRect/>
          </a:stretch>
        </p:blipFill>
        <p:spPr bwMode="auto">
          <a:xfrm>
            <a:off x="4732338" y="1196752"/>
            <a:ext cx="39592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ryanso\Documents\Gigi\EDB PPT\Raw pics\20150820_1207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71665"/>
            <a:ext cx="41608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ryanso\Documents\Gigi\EDB PPT\Raw pics\20150820_1208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706590"/>
            <a:ext cx="41608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003699" y="3058919"/>
            <a:ext cx="157671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70g butter</a:t>
            </a:r>
            <a:endParaRPr lang="zh-HK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96786" y="5579199"/>
            <a:ext cx="12597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70g lard</a:t>
            </a:r>
            <a:endParaRPr lang="zh-HK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108155" y="3058919"/>
            <a:ext cx="20994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70g margarine</a:t>
            </a:r>
            <a:endParaRPr lang="zh-HK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684943" y="5652368"/>
            <a:ext cx="12570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70ml oil</a:t>
            </a:r>
            <a:endParaRPr lang="zh-HK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699" y="488285"/>
            <a:ext cx="864235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Cut the solid fats into the flour and mix with a fork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08304" y="13833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6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yanso\Documents\Gigi\EDB PPT\Raw pics\20150820_121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7"/>
          <a:stretch>
            <a:fillRect/>
          </a:stretch>
        </p:blipFill>
        <p:spPr bwMode="auto">
          <a:xfrm>
            <a:off x="250825" y="1340768"/>
            <a:ext cx="41608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ryanso\Documents\Gigi\EDB PPT\Raw pics\20150820_121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4"/>
          <a:stretch>
            <a:fillRect/>
          </a:stretch>
        </p:blipFill>
        <p:spPr bwMode="auto">
          <a:xfrm>
            <a:off x="4732338" y="1361406"/>
            <a:ext cx="41433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ryanso\Documents\Gigi\EDB PPT\Raw pics\20150820_121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8068"/>
            <a:ext cx="41592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ryanso\Documents\Gigi\EDB PPT\Raw pics\20150820_1219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6"/>
          <a:stretch>
            <a:fillRect/>
          </a:stretch>
        </p:blipFill>
        <p:spPr bwMode="auto">
          <a:xfrm>
            <a:off x="268288" y="3812506"/>
            <a:ext cx="41433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C:\Users\ryanso\Documents\Gigi\EDB PPT\Raw pics\20150820_1207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7431"/>
            <a:ext cx="41608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3463040" y="3233862"/>
            <a:ext cx="10332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Butter</a:t>
            </a:r>
            <a:endParaRPr lang="zh-HK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639370" y="5754142"/>
            <a:ext cx="7627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Lard</a:t>
            </a:r>
            <a:endParaRPr lang="zh-HK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380312" y="3233862"/>
            <a:ext cx="15672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Margarine</a:t>
            </a:r>
            <a:endParaRPr lang="zh-HK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287954" y="5724525"/>
            <a:ext cx="5629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Oil</a:t>
            </a:r>
            <a:endParaRPr lang="zh-HK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8624887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Mix until the average piece of fat about the size of a pea</a:t>
            </a:r>
          </a:p>
        </p:txBody>
      </p:sp>
      <p:sp>
        <p:nvSpPr>
          <p:cNvPr id="12" name="Oval 11"/>
          <p:cNvSpPr/>
          <p:nvPr/>
        </p:nvSpPr>
        <p:spPr>
          <a:xfrm>
            <a:off x="7308304" y="13833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7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ryanso\Documents\Gigi\EDB PPT\Raw pics\20150820_123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r="19044"/>
          <a:stretch>
            <a:fillRect/>
          </a:stretch>
        </p:blipFill>
        <p:spPr bwMode="auto">
          <a:xfrm>
            <a:off x="179388" y="887413"/>
            <a:ext cx="427831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ryanso\Documents\Gigi\EDB PPT\Raw pics\20150820_124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6033"/>
          <a:stretch>
            <a:fillRect/>
          </a:stretch>
        </p:blipFill>
        <p:spPr bwMode="auto">
          <a:xfrm>
            <a:off x="4716463" y="915988"/>
            <a:ext cx="430688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79512" y="4345940"/>
            <a:ext cx="427840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 a well in the </a:t>
            </a:r>
            <a:r>
              <a:rPr lang="en-US" altLang="zh-HK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centre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61374" y="4420269"/>
            <a:ext cx="436227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Add cold water and </a:t>
            </a:r>
          </a:p>
          <a:p>
            <a:pPr algn="ctr"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knead the mixture into a ball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7308304" y="13833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8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yanso\Documents\Gigi\EDB PPT\Raw pics\20150820_124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1294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755576" y="5063718"/>
            <a:ext cx="777686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Flour the work surface and rolling pin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zh-HK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Roll out the dough into a long rectangle</a:t>
            </a:r>
            <a:endParaRPr lang="zh-HK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308304" y="13833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2141-6B81-4CD1-96BA-D9F778FB810D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239</Words>
  <Application>Microsoft Office PowerPoint</Application>
  <PresentationFormat>如螢幕大小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Berlin Sans FB Demi</vt:lpstr>
      <vt:lpstr>新細明體</vt:lpstr>
      <vt:lpstr>Arial</vt:lpstr>
      <vt:lpstr>Calibri</vt:lpstr>
      <vt:lpstr>Office 佈景主題</vt:lpstr>
      <vt:lpstr>Food test: Shortening power of fats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HKUSPACE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test: Shortening power of fats</dc:title>
  <dc:creator>myso</dc:creator>
  <cp:lastModifiedBy>LOK, Kwan-wai</cp:lastModifiedBy>
  <cp:revision>82</cp:revision>
  <cp:lastPrinted>2015-08-19T06:42:51Z</cp:lastPrinted>
  <dcterms:created xsi:type="dcterms:W3CDTF">2015-08-18T09:36:18Z</dcterms:created>
  <dcterms:modified xsi:type="dcterms:W3CDTF">2019-10-30T04:16:45Z</dcterms:modified>
</cp:coreProperties>
</file>