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71" r:id="rId4"/>
    <p:sldId id="272" r:id="rId5"/>
    <p:sldId id="276" r:id="rId6"/>
    <p:sldId id="273" r:id="rId7"/>
    <p:sldId id="274" r:id="rId8"/>
    <p:sldId id="275" r:id="rId9"/>
    <p:sldId id="257" r:id="rId10"/>
    <p:sldId id="259" r:id="rId11"/>
    <p:sldId id="260" r:id="rId12"/>
    <p:sldId id="261" r:id="rId13"/>
    <p:sldId id="262" r:id="rId14"/>
    <p:sldId id="265" r:id="rId15"/>
    <p:sldId id="264" r:id="rId16"/>
    <p:sldId id="277" r:id="rId17"/>
    <p:sldId id="266" r:id="rId18"/>
    <p:sldId id="268" r:id="rId19"/>
    <p:sldId id="267" r:id="rId20"/>
    <p:sldId id="270" r:id="rId21"/>
    <p:sldId id="269"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33C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86323" autoAdjust="0"/>
  </p:normalViewPr>
  <p:slideViewPr>
    <p:cSldViewPr snapToGrid="0">
      <p:cViewPr varScale="1">
        <p:scale>
          <a:sx n="46" d="100"/>
          <a:sy n="46" d="100"/>
        </p:scale>
        <p:origin x="66" y="348"/>
      </p:cViewPr>
      <p:guideLst>
        <p:guide orient="horz" pos="2160"/>
        <p:guide pos="3840"/>
      </p:guideLst>
    </p:cSldViewPr>
  </p:slideViewPr>
  <p:outlineViewPr>
    <p:cViewPr>
      <p:scale>
        <a:sx n="33" d="100"/>
        <a:sy n="33" d="100"/>
      </p:scale>
      <p:origin x="114"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E4950-D947-407F-8289-5642BE9A084E}" type="datetimeFigureOut">
              <a:rPr lang="zh-TW" altLang="en-US" smtClean="0"/>
              <a:t>2019/10/29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BC6C8-0353-4C83-8FB9-21B23D546168}" type="slidenum">
              <a:rPr lang="zh-TW" altLang="en-US" smtClean="0"/>
              <a:t>‹#›</a:t>
            </a:fld>
            <a:endParaRPr lang="zh-TW" altLang="en-US"/>
          </a:p>
        </p:txBody>
      </p:sp>
    </p:spTree>
    <p:extLst>
      <p:ext uri="{BB962C8B-B14F-4D97-AF65-F5344CB8AC3E}">
        <p14:creationId xmlns:p14="http://schemas.microsoft.com/office/powerpoint/2010/main" val="299703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79BC6C8-0353-4C83-8FB9-21B23D546168}" type="slidenum">
              <a:rPr lang="zh-TW" altLang="en-US" smtClean="0"/>
              <a:t>3</a:t>
            </a:fld>
            <a:endParaRPr lang="zh-TW" altLang="en-US"/>
          </a:p>
        </p:txBody>
      </p:sp>
    </p:spTree>
    <p:extLst>
      <p:ext uri="{BB962C8B-B14F-4D97-AF65-F5344CB8AC3E}">
        <p14:creationId xmlns:p14="http://schemas.microsoft.com/office/powerpoint/2010/main" val="161232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03E099-1E10-4F5C-AFA2-755D5618FC6C}" type="datetime1">
              <a:rPr lang="en-US" altLang="zh-TW" smtClean="0"/>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536E4A-F50A-4588-8849-8F3DADCB8A9F}" type="slidenum">
              <a:rPr lang="en-US" altLang="en-US"/>
              <a:pPr>
                <a:defRPr/>
              </a:pPr>
              <a:t>‹#›</a:t>
            </a:fld>
            <a:endParaRPr lang="en-US" altLang="en-US"/>
          </a:p>
        </p:txBody>
      </p:sp>
    </p:spTree>
    <p:extLst>
      <p:ext uri="{BB962C8B-B14F-4D97-AF65-F5344CB8AC3E}">
        <p14:creationId xmlns:p14="http://schemas.microsoft.com/office/powerpoint/2010/main" val="256203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4BA485-608A-469A-9D9E-A18317830AC8}" type="datetime1">
              <a:rPr lang="en-US" altLang="zh-TW" smtClean="0"/>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96EE9-12F4-4711-BFDD-C6F4855E9338}" type="slidenum">
              <a:rPr lang="en-US" altLang="en-US"/>
              <a:pPr>
                <a:defRPr/>
              </a:pPr>
              <a:t>‹#›</a:t>
            </a:fld>
            <a:endParaRPr lang="en-US" altLang="en-US"/>
          </a:p>
        </p:txBody>
      </p:sp>
    </p:spTree>
    <p:extLst>
      <p:ext uri="{BB962C8B-B14F-4D97-AF65-F5344CB8AC3E}">
        <p14:creationId xmlns:p14="http://schemas.microsoft.com/office/powerpoint/2010/main" val="11118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DDA7BF-85FC-43DA-9BD5-C660D16448AE}" type="datetime1">
              <a:rPr lang="en-US" altLang="zh-TW" smtClean="0"/>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D4E1E-C10D-4ECB-9D14-3A4BF7B6E7CA}" type="slidenum">
              <a:rPr lang="en-US" altLang="en-US"/>
              <a:pPr>
                <a:defRPr/>
              </a:pPr>
              <a:t>‹#›</a:t>
            </a:fld>
            <a:endParaRPr lang="en-US" altLang="en-US"/>
          </a:p>
        </p:txBody>
      </p:sp>
    </p:spTree>
    <p:extLst>
      <p:ext uri="{BB962C8B-B14F-4D97-AF65-F5344CB8AC3E}">
        <p14:creationId xmlns:p14="http://schemas.microsoft.com/office/powerpoint/2010/main" val="911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1973E0-C0C3-43B7-8EEE-16C2D228BD2F}" type="datetime1">
              <a:rPr lang="en-US" altLang="zh-TW" smtClean="0"/>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3DCED5-6D2C-4A94-A713-3CECB49373F4}" type="slidenum">
              <a:rPr lang="en-US" altLang="en-US"/>
              <a:pPr>
                <a:defRPr/>
              </a:pPr>
              <a:t>‹#›</a:t>
            </a:fld>
            <a:endParaRPr lang="en-US" altLang="en-US"/>
          </a:p>
        </p:txBody>
      </p:sp>
    </p:spTree>
    <p:extLst>
      <p:ext uri="{BB962C8B-B14F-4D97-AF65-F5344CB8AC3E}">
        <p14:creationId xmlns:p14="http://schemas.microsoft.com/office/powerpoint/2010/main" val="19042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50ABFF-CC57-40C1-AC05-B928C5B58491}" type="datetime1">
              <a:rPr lang="en-US" altLang="zh-TW" smtClean="0"/>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871411-BA9D-4440-8F6F-1FD7FEF03435}" type="slidenum">
              <a:rPr lang="en-US" altLang="en-US"/>
              <a:pPr>
                <a:defRPr/>
              </a:pPr>
              <a:t>‹#›</a:t>
            </a:fld>
            <a:endParaRPr lang="en-US" altLang="en-US"/>
          </a:p>
        </p:txBody>
      </p:sp>
    </p:spTree>
    <p:extLst>
      <p:ext uri="{BB962C8B-B14F-4D97-AF65-F5344CB8AC3E}">
        <p14:creationId xmlns:p14="http://schemas.microsoft.com/office/powerpoint/2010/main" val="128076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96AC173-80D8-419A-AE78-025EB82AF1E0}" type="datetime1">
              <a:rPr lang="en-US" altLang="zh-TW" smtClean="0"/>
              <a:t>10/29/2019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7AD7DE-42D5-4491-9BF3-9ABEFF95C541}" type="slidenum">
              <a:rPr lang="en-US" altLang="en-US"/>
              <a:pPr>
                <a:defRPr/>
              </a:pPr>
              <a:t>‹#›</a:t>
            </a:fld>
            <a:endParaRPr lang="en-US" altLang="en-US"/>
          </a:p>
        </p:txBody>
      </p:sp>
    </p:spTree>
    <p:extLst>
      <p:ext uri="{BB962C8B-B14F-4D97-AF65-F5344CB8AC3E}">
        <p14:creationId xmlns:p14="http://schemas.microsoft.com/office/powerpoint/2010/main" val="36567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D56D1B-E123-4805-822C-05A76F4E32E4}" type="datetime1">
              <a:rPr lang="en-US" altLang="zh-TW" smtClean="0"/>
              <a:t>10/29/2019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2754D5-742C-4B31-98DC-ABC4E0F5ED29}" type="slidenum">
              <a:rPr lang="en-US" altLang="en-US"/>
              <a:pPr>
                <a:defRPr/>
              </a:pPr>
              <a:t>‹#›</a:t>
            </a:fld>
            <a:endParaRPr lang="en-US" altLang="en-US"/>
          </a:p>
        </p:txBody>
      </p:sp>
    </p:spTree>
    <p:extLst>
      <p:ext uri="{BB962C8B-B14F-4D97-AF65-F5344CB8AC3E}">
        <p14:creationId xmlns:p14="http://schemas.microsoft.com/office/powerpoint/2010/main" val="331767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29BC581-E822-494C-A215-601BD962B5D2}" type="datetime1">
              <a:rPr lang="en-US" altLang="zh-TW" smtClean="0"/>
              <a:t>10/29/2019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AC07CDB-51A6-4521-88DC-3F8EDA4ACE51}" type="slidenum">
              <a:rPr lang="en-US" altLang="en-US"/>
              <a:pPr>
                <a:defRPr/>
              </a:pPr>
              <a:t>‹#›</a:t>
            </a:fld>
            <a:endParaRPr lang="en-US" altLang="en-US"/>
          </a:p>
        </p:txBody>
      </p:sp>
    </p:spTree>
    <p:extLst>
      <p:ext uri="{BB962C8B-B14F-4D97-AF65-F5344CB8AC3E}">
        <p14:creationId xmlns:p14="http://schemas.microsoft.com/office/powerpoint/2010/main" val="187049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1A58EB-CEE9-4FD1-BBD2-5FDE1B88D321}" type="datetime1">
              <a:rPr lang="en-US" altLang="zh-TW" smtClean="0"/>
              <a:t>10/29/2019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E73777-E381-4E9B-BB42-5F19E7FC5134}" type="slidenum">
              <a:rPr lang="en-US" altLang="en-US"/>
              <a:pPr>
                <a:defRPr/>
              </a:pPr>
              <a:t>‹#›</a:t>
            </a:fld>
            <a:endParaRPr lang="en-US" altLang="en-US"/>
          </a:p>
        </p:txBody>
      </p:sp>
    </p:spTree>
    <p:extLst>
      <p:ext uri="{BB962C8B-B14F-4D97-AF65-F5344CB8AC3E}">
        <p14:creationId xmlns:p14="http://schemas.microsoft.com/office/powerpoint/2010/main" val="259079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D48FE8-B38F-4DA1-8F81-80DCB8720A22}" type="datetime1">
              <a:rPr lang="en-US" altLang="zh-TW" smtClean="0"/>
              <a:t>10/29/2019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60E054-0ED4-4913-A2B8-00869884D043}" type="slidenum">
              <a:rPr lang="en-US" altLang="en-US"/>
              <a:pPr>
                <a:defRPr/>
              </a:pPr>
              <a:t>‹#›</a:t>
            </a:fld>
            <a:endParaRPr lang="en-US" altLang="en-US"/>
          </a:p>
        </p:txBody>
      </p:sp>
    </p:spTree>
    <p:extLst>
      <p:ext uri="{BB962C8B-B14F-4D97-AF65-F5344CB8AC3E}">
        <p14:creationId xmlns:p14="http://schemas.microsoft.com/office/powerpoint/2010/main" val="60018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B35671-8209-4D8B-B68F-7AAB0EE59597}" type="datetime1">
              <a:rPr lang="en-US" altLang="zh-TW" smtClean="0"/>
              <a:t>10/29/2019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F6F534-5AC6-4A6B-A8B6-99106E6DE842}" type="slidenum">
              <a:rPr lang="en-US" altLang="en-US"/>
              <a:pPr>
                <a:defRPr/>
              </a:pPr>
              <a:t>‹#›</a:t>
            </a:fld>
            <a:endParaRPr lang="en-US" altLang="en-US"/>
          </a:p>
        </p:txBody>
      </p:sp>
    </p:spTree>
    <p:extLst>
      <p:ext uri="{BB962C8B-B14F-4D97-AF65-F5344CB8AC3E}">
        <p14:creationId xmlns:p14="http://schemas.microsoft.com/office/powerpoint/2010/main" val="196570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EB3966A-6DD7-47D9-B7E2-0841AD78AB44}" type="datetime1">
              <a:rPr lang="en-US" altLang="zh-TW"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4A26EC9-CE82-4BF8-9496-16E166E46C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dirty="0"/>
              <a:t>Heat transference and cooking </a:t>
            </a:r>
            <a:r>
              <a:rPr lang="en-US" altLang="en-US" dirty="0" smtClean="0"/>
              <a:t>methods</a:t>
            </a:r>
            <a:endParaRPr lang="en-US" altLang="en-US" dirty="0"/>
          </a:p>
        </p:txBody>
      </p:sp>
      <p:sp>
        <p:nvSpPr>
          <p:cNvPr id="2" name="投影片編號版面配置區 1"/>
          <p:cNvSpPr>
            <a:spLocks noGrp="1"/>
          </p:cNvSpPr>
          <p:nvPr>
            <p:ph type="sldNum" sz="quarter" idx="12"/>
          </p:nvPr>
        </p:nvSpPr>
        <p:spPr/>
        <p:txBody>
          <a:bodyPr/>
          <a:lstStyle/>
          <a:p>
            <a:pPr>
              <a:defRPr/>
            </a:pPr>
            <a:fld id="{AF536E4A-F50A-4588-8849-8F3DADCB8A9F}"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Conduction</a:t>
            </a:r>
          </a:p>
        </p:txBody>
      </p:sp>
      <p:sp>
        <p:nvSpPr>
          <p:cNvPr id="11267" name="Content Placeholder 2"/>
          <p:cNvSpPr>
            <a:spLocks noGrp="1"/>
          </p:cNvSpPr>
          <p:nvPr>
            <p:ph idx="1"/>
          </p:nvPr>
        </p:nvSpPr>
        <p:spPr/>
        <p:txBody>
          <a:bodyPr/>
          <a:lstStyle/>
          <a:p>
            <a:pPr eaLnBrk="1" hangingPunct="1"/>
            <a:r>
              <a:rPr lang="en-US" altLang="en-US" dirty="0"/>
              <a:t>Based on the principle that adding heat to molecules increases their kinetic energy, thus increases their ability to transfer heat to </a:t>
            </a:r>
            <a:r>
              <a:rPr lang="en-US" altLang="en-US" dirty="0" err="1"/>
              <a:t>neighbouring</a:t>
            </a:r>
            <a:r>
              <a:rPr lang="en-US" altLang="en-US" dirty="0"/>
              <a:t> molecules</a:t>
            </a:r>
          </a:p>
          <a:p>
            <a:pPr eaLnBrk="1" hangingPunct="1"/>
            <a:r>
              <a:rPr lang="en-US" altLang="en-US" dirty="0"/>
              <a:t>There is transfer of heat through direct contact from one object or substance to another</a:t>
            </a:r>
          </a:p>
          <a:p>
            <a:pPr eaLnBrk="1" hangingPunct="1"/>
            <a:r>
              <a:rPr lang="en-US" altLang="en-US" dirty="0"/>
              <a:t>Transfer can occur in any of the three states: solid, liquid, or </a:t>
            </a:r>
            <a:r>
              <a:rPr lang="en-US" altLang="en-US" dirty="0" err="1"/>
              <a:t>vapour</a:t>
            </a:r>
            <a:endParaRPr lang="en-US" altLang="en-US" dirty="0"/>
          </a:p>
          <a:p>
            <a:pPr eaLnBrk="1" hangingPunct="1"/>
            <a:r>
              <a:rPr lang="en-US" altLang="en-US" dirty="0"/>
              <a:t>Heat is transferred from a heat source (</a:t>
            </a:r>
            <a:r>
              <a:rPr lang="en-US" altLang="en-US" dirty="0" smtClean="0"/>
              <a:t>gas stove/electrical appliance), </a:t>
            </a:r>
            <a:r>
              <a:rPr lang="en-US" altLang="en-US" dirty="0"/>
              <a:t>through a cooking utensil to food</a:t>
            </a:r>
          </a:p>
          <a:p>
            <a:pPr eaLnBrk="1" hangingPunct="1"/>
            <a:endParaRPr lang="en-US" altLang="en-US" dirty="0"/>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Block Arc 39"/>
          <p:cNvSpPr/>
          <p:nvPr/>
        </p:nvSpPr>
        <p:spPr>
          <a:xfrm flipV="1">
            <a:off x="7694613" y="-215900"/>
            <a:ext cx="3905250" cy="4017963"/>
          </a:xfrm>
          <a:prstGeom prst="blockArc">
            <a:avLst>
              <a:gd name="adj1" fmla="val 10799999"/>
              <a:gd name="adj2" fmla="val 1"/>
              <a:gd name="adj3" fmla="val 5159"/>
            </a:avLst>
          </a:prstGeom>
          <a:pattFill prst="pct5">
            <a:fgClr>
              <a:schemeClr val="accent2">
                <a:lumMod val="5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2291" name="Title 1"/>
          <p:cNvSpPr>
            <a:spLocks noGrp="1"/>
          </p:cNvSpPr>
          <p:nvPr>
            <p:ph type="title"/>
          </p:nvPr>
        </p:nvSpPr>
        <p:spPr/>
        <p:txBody>
          <a:bodyPr/>
          <a:lstStyle/>
          <a:p>
            <a:pPr eaLnBrk="1" hangingPunct="1"/>
            <a:r>
              <a:rPr lang="en-US" altLang="en-US"/>
              <a:t>Conduction</a:t>
            </a:r>
          </a:p>
        </p:txBody>
      </p:sp>
      <p:sp>
        <p:nvSpPr>
          <p:cNvPr id="3" name="Content Placeholder 2"/>
          <p:cNvSpPr>
            <a:spLocks noGrp="1"/>
          </p:cNvSpPr>
          <p:nvPr>
            <p:ph sz="half" idx="1"/>
          </p:nvPr>
        </p:nvSpPr>
        <p:spPr/>
        <p:txBody>
          <a:bodyPr rtlCol="0">
            <a:normAutofit fontScale="92500"/>
          </a:bodyPr>
          <a:lstStyle/>
          <a:p>
            <a:pPr eaLnBrk="1" fontAlgn="auto" hangingPunct="1">
              <a:spcAft>
                <a:spcPts val="0"/>
              </a:spcAft>
              <a:defRPr/>
            </a:pPr>
            <a:r>
              <a:rPr lang="en-US" dirty="0"/>
              <a:t>In preparing foods on a cooker, heat is transferred by conduction</a:t>
            </a:r>
          </a:p>
          <a:p>
            <a:pPr eaLnBrk="1" fontAlgn="auto" hangingPunct="1">
              <a:spcAft>
                <a:spcPts val="0"/>
              </a:spcAft>
              <a:defRPr/>
            </a:pPr>
            <a:r>
              <a:rPr lang="en-US" dirty="0"/>
              <a:t>Heat from the electric coil or gas flame is conducted to the pan or fryer and then to </a:t>
            </a:r>
            <a:r>
              <a:rPr lang="en-US" dirty="0" smtClean="0"/>
              <a:t>the food or liquid</a:t>
            </a:r>
            <a:endParaRPr lang="en-US" dirty="0"/>
          </a:p>
          <a:p>
            <a:pPr eaLnBrk="1" fontAlgn="auto" hangingPunct="1">
              <a:spcAft>
                <a:spcPts val="0"/>
              </a:spcAft>
              <a:defRPr/>
            </a:pPr>
            <a:r>
              <a:rPr lang="en-US" dirty="0"/>
              <a:t>In some cases, the cooking utensil is the conductor; while others, the fat (shallow-frying) or water (boiling) are the conductor</a:t>
            </a:r>
          </a:p>
          <a:p>
            <a:pPr marL="0" indent="0" eaLnBrk="1" fontAlgn="auto" hangingPunct="1">
              <a:spcAft>
                <a:spcPts val="0"/>
              </a:spcAft>
              <a:buFont typeface="Arial" panose="020B0604020202020204" pitchFamily="34" charset="0"/>
              <a:buNone/>
              <a:defRPr/>
            </a:pPr>
            <a:endParaRPr lang="en-US" dirty="0"/>
          </a:p>
        </p:txBody>
      </p:sp>
      <p:sp>
        <p:nvSpPr>
          <p:cNvPr id="5" name="Flowchart: Magnetic Disk 4"/>
          <p:cNvSpPr/>
          <p:nvPr/>
        </p:nvSpPr>
        <p:spPr>
          <a:xfrm>
            <a:off x="8153400" y="3938588"/>
            <a:ext cx="2960688" cy="557212"/>
          </a:xfrm>
          <a:prstGeom prst="flowChartMagneticDisk">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294" name="Group 13"/>
          <p:cNvGrpSpPr>
            <a:grpSpLocks/>
          </p:cNvGrpSpPr>
          <p:nvPr/>
        </p:nvGrpSpPr>
        <p:grpSpPr bwMode="auto">
          <a:xfrm>
            <a:off x="8926513" y="3748088"/>
            <a:ext cx="179387" cy="244475"/>
            <a:chOff x="7915585" y="4831875"/>
            <a:chExt cx="179348" cy="244215"/>
          </a:xfrm>
        </p:grpSpPr>
        <p:sp>
          <p:nvSpPr>
            <p:cNvPr id="6" name="Teardrop 5"/>
            <p:cNvSpPr/>
            <p:nvPr/>
          </p:nvSpPr>
          <p:spPr>
            <a:xfrm rot="19476467">
              <a:off x="7915585" y="4831875"/>
              <a:ext cx="179348" cy="244215"/>
            </a:xfrm>
            <a:prstGeom prst="teardrop">
              <a:avLst>
                <a:gd name="adj" fmla="val 1727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ardrop 11"/>
            <p:cNvSpPr/>
            <p:nvPr/>
          </p:nvSpPr>
          <p:spPr>
            <a:xfrm rot="19353990">
              <a:off x="7947328" y="4884206"/>
              <a:ext cx="115862" cy="139551"/>
            </a:xfrm>
            <a:prstGeom prst="teardrop">
              <a:avLst>
                <a:gd name="adj" fmla="val 172765"/>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ardrop 12"/>
            <p:cNvSpPr/>
            <p:nvPr/>
          </p:nvSpPr>
          <p:spPr>
            <a:xfrm rot="19353990">
              <a:off x="7961612" y="4922266"/>
              <a:ext cx="82532" cy="87220"/>
            </a:xfrm>
            <a:prstGeom prst="teardrop">
              <a:avLst>
                <a:gd name="adj" fmla="val 17276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2295" name="Group 14"/>
          <p:cNvGrpSpPr>
            <a:grpSpLocks/>
          </p:cNvGrpSpPr>
          <p:nvPr/>
        </p:nvGrpSpPr>
        <p:grpSpPr bwMode="auto">
          <a:xfrm>
            <a:off x="9159875" y="3843338"/>
            <a:ext cx="179388" cy="242887"/>
            <a:chOff x="7915585" y="4831875"/>
            <a:chExt cx="179348" cy="244215"/>
          </a:xfrm>
        </p:grpSpPr>
        <p:sp>
          <p:nvSpPr>
            <p:cNvPr id="16" name="Teardrop 15"/>
            <p:cNvSpPr/>
            <p:nvPr/>
          </p:nvSpPr>
          <p:spPr>
            <a:xfrm rot="19476467">
              <a:off x="7915585" y="4831875"/>
              <a:ext cx="179348" cy="244215"/>
            </a:xfrm>
            <a:prstGeom prst="teardrop">
              <a:avLst>
                <a:gd name="adj" fmla="val 1727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eardrop 16"/>
            <p:cNvSpPr/>
            <p:nvPr/>
          </p:nvSpPr>
          <p:spPr>
            <a:xfrm rot="19353990">
              <a:off x="7947328" y="4884548"/>
              <a:ext cx="115862" cy="138868"/>
            </a:xfrm>
            <a:prstGeom prst="teardrop">
              <a:avLst>
                <a:gd name="adj" fmla="val 172765"/>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Teardrop 17"/>
            <p:cNvSpPr/>
            <p:nvPr/>
          </p:nvSpPr>
          <p:spPr>
            <a:xfrm rot="19353990">
              <a:off x="7961613" y="4922857"/>
              <a:ext cx="82532" cy="86194"/>
            </a:xfrm>
            <a:prstGeom prst="teardrop">
              <a:avLst>
                <a:gd name="adj" fmla="val 17276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2296" name="Group 18"/>
          <p:cNvGrpSpPr>
            <a:grpSpLocks/>
          </p:cNvGrpSpPr>
          <p:nvPr/>
        </p:nvGrpSpPr>
        <p:grpSpPr bwMode="auto">
          <a:xfrm>
            <a:off x="9367838" y="3870325"/>
            <a:ext cx="179387" cy="244475"/>
            <a:chOff x="7915585" y="4831875"/>
            <a:chExt cx="179348" cy="244215"/>
          </a:xfrm>
        </p:grpSpPr>
        <p:sp>
          <p:nvSpPr>
            <p:cNvPr id="20" name="Teardrop 19"/>
            <p:cNvSpPr/>
            <p:nvPr/>
          </p:nvSpPr>
          <p:spPr>
            <a:xfrm rot="19476467">
              <a:off x="7915585" y="4831875"/>
              <a:ext cx="179348" cy="244215"/>
            </a:xfrm>
            <a:prstGeom prst="teardrop">
              <a:avLst>
                <a:gd name="adj" fmla="val 1727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ardrop 20"/>
            <p:cNvSpPr/>
            <p:nvPr/>
          </p:nvSpPr>
          <p:spPr>
            <a:xfrm rot="19353990">
              <a:off x="7947328" y="4884207"/>
              <a:ext cx="115862" cy="139551"/>
            </a:xfrm>
            <a:prstGeom prst="teardrop">
              <a:avLst>
                <a:gd name="adj" fmla="val 172765"/>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eardrop 21"/>
            <p:cNvSpPr/>
            <p:nvPr/>
          </p:nvSpPr>
          <p:spPr>
            <a:xfrm rot="19353990">
              <a:off x="7961612" y="4922267"/>
              <a:ext cx="82532" cy="87219"/>
            </a:xfrm>
            <a:prstGeom prst="teardrop">
              <a:avLst>
                <a:gd name="adj" fmla="val 17276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2297" name="Group 22"/>
          <p:cNvGrpSpPr>
            <a:grpSpLocks/>
          </p:cNvGrpSpPr>
          <p:nvPr/>
        </p:nvGrpSpPr>
        <p:grpSpPr bwMode="auto">
          <a:xfrm>
            <a:off x="9586913" y="3887788"/>
            <a:ext cx="179387" cy="244475"/>
            <a:chOff x="7915585" y="4831875"/>
            <a:chExt cx="179348" cy="244215"/>
          </a:xfrm>
        </p:grpSpPr>
        <p:sp>
          <p:nvSpPr>
            <p:cNvPr id="24" name="Teardrop 23"/>
            <p:cNvSpPr/>
            <p:nvPr/>
          </p:nvSpPr>
          <p:spPr>
            <a:xfrm rot="19476467">
              <a:off x="7915585" y="4831875"/>
              <a:ext cx="179348" cy="244215"/>
            </a:xfrm>
            <a:prstGeom prst="teardrop">
              <a:avLst>
                <a:gd name="adj" fmla="val 1727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ardrop 24"/>
            <p:cNvSpPr/>
            <p:nvPr/>
          </p:nvSpPr>
          <p:spPr>
            <a:xfrm rot="19353990">
              <a:off x="7947328" y="4884206"/>
              <a:ext cx="115862" cy="139551"/>
            </a:xfrm>
            <a:prstGeom prst="teardrop">
              <a:avLst>
                <a:gd name="adj" fmla="val 172765"/>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Teardrop 25"/>
            <p:cNvSpPr/>
            <p:nvPr/>
          </p:nvSpPr>
          <p:spPr>
            <a:xfrm rot="19353990">
              <a:off x="7961612" y="4922266"/>
              <a:ext cx="82532" cy="87220"/>
            </a:xfrm>
            <a:prstGeom prst="teardrop">
              <a:avLst>
                <a:gd name="adj" fmla="val 17276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2298" name="Group 26"/>
          <p:cNvGrpSpPr>
            <a:grpSpLocks/>
          </p:cNvGrpSpPr>
          <p:nvPr/>
        </p:nvGrpSpPr>
        <p:grpSpPr bwMode="auto">
          <a:xfrm>
            <a:off x="9802813" y="3886200"/>
            <a:ext cx="179387" cy="244475"/>
            <a:chOff x="7915585" y="4831875"/>
            <a:chExt cx="179348" cy="244215"/>
          </a:xfrm>
        </p:grpSpPr>
        <p:sp>
          <p:nvSpPr>
            <p:cNvPr id="28" name="Teardrop 27"/>
            <p:cNvSpPr/>
            <p:nvPr/>
          </p:nvSpPr>
          <p:spPr>
            <a:xfrm rot="19476467">
              <a:off x="7915585" y="4831875"/>
              <a:ext cx="179348" cy="244215"/>
            </a:xfrm>
            <a:prstGeom prst="teardrop">
              <a:avLst>
                <a:gd name="adj" fmla="val 1727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Teardrop 28"/>
            <p:cNvSpPr/>
            <p:nvPr/>
          </p:nvSpPr>
          <p:spPr>
            <a:xfrm rot="19353990">
              <a:off x="7947328" y="4884207"/>
              <a:ext cx="115862" cy="139551"/>
            </a:xfrm>
            <a:prstGeom prst="teardrop">
              <a:avLst>
                <a:gd name="adj" fmla="val 172765"/>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Teardrop 29"/>
            <p:cNvSpPr/>
            <p:nvPr/>
          </p:nvSpPr>
          <p:spPr>
            <a:xfrm rot="19353990">
              <a:off x="7961612" y="4922267"/>
              <a:ext cx="82532" cy="87219"/>
            </a:xfrm>
            <a:prstGeom prst="teardrop">
              <a:avLst>
                <a:gd name="adj" fmla="val 17276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2299" name="Group 30"/>
          <p:cNvGrpSpPr>
            <a:grpSpLocks/>
          </p:cNvGrpSpPr>
          <p:nvPr/>
        </p:nvGrpSpPr>
        <p:grpSpPr bwMode="auto">
          <a:xfrm>
            <a:off x="9971088" y="3883025"/>
            <a:ext cx="179387" cy="244475"/>
            <a:chOff x="7915585" y="4831875"/>
            <a:chExt cx="179348" cy="244215"/>
          </a:xfrm>
        </p:grpSpPr>
        <p:sp>
          <p:nvSpPr>
            <p:cNvPr id="32" name="Teardrop 31"/>
            <p:cNvSpPr/>
            <p:nvPr/>
          </p:nvSpPr>
          <p:spPr>
            <a:xfrm rot="19476467">
              <a:off x="7915585" y="4831875"/>
              <a:ext cx="179348" cy="244215"/>
            </a:xfrm>
            <a:prstGeom prst="teardrop">
              <a:avLst>
                <a:gd name="adj" fmla="val 1727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Teardrop 32"/>
            <p:cNvSpPr/>
            <p:nvPr/>
          </p:nvSpPr>
          <p:spPr>
            <a:xfrm rot="19353990">
              <a:off x="7947328" y="4884207"/>
              <a:ext cx="115862" cy="139551"/>
            </a:xfrm>
            <a:prstGeom prst="teardrop">
              <a:avLst>
                <a:gd name="adj" fmla="val 172765"/>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Teardrop 33"/>
            <p:cNvSpPr/>
            <p:nvPr/>
          </p:nvSpPr>
          <p:spPr>
            <a:xfrm rot="19353990">
              <a:off x="7961612" y="4922267"/>
              <a:ext cx="82532" cy="87219"/>
            </a:xfrm>
            <a:prstGeom prst="teardrop">
              <a:avLst>
                <a:gd name="adj" fmla="val 17276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2300" name="Group 34"/>
          <p:cNvGrpSpPr>
            <a:grpSpLocks/>
          </p:cNvGrpSpPr>
          <p:nvPr/>
        </p:nvGrpSpPr>
        <p:grpSpPr bwMode="auto">
          <a:xfrm>
            <a:off x="10185400" y="3810000"/>
            <a:ext cx="179388" cy="244475"/>
            <a:chOff x="7915585" y="4831875"/>
            <a:chExt cx="179348" cy="244215"/>
          </a:xfrm>
        </p:grpSpPr>
        <p:sp>
          <p:nvSpPr>
            <p:cNvPr id="36" name="Teardrop 35"/>
            <p:cNvSpPr/>
            <p:nvPr/>
          </p:nvSpPr>
          <p:spPr>
            <a:xfrm rot="19476467">
              <a:off x="7915585" y="4831875"/>
              <a:ext cx="179348" cy="244215"/>
            </a:xfrm>
            <a:prstGeom prst="teardrop">
              <a:avLst>
                <a:gd name="adj" fmla="val 1727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ardrop 36"/>
            <p:cNvSpPr/>
            <p:nvPr/>
          </p:nvSpPr>
          <p:spPr>
            <a:xfrm rot="19353990">
              <a:off x="7947328" y="4884207"/>
              <a:ext cx="115862" cy="139551"/>
            </a:xfrm>
            <a:prstGeom prst="teardrop">
              <a:avLst>
                <a:gd name="adj" fmla="val 172765"/>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Teardrop 37"/>
            <p:cNvSpPr/>
            <p:nvPr/>
          </p:nvSpPr>
          <p:spPr>
            <a:xfrm rot="19353990">
              <a:off x="7961613" y="4922267"/>
              <a:ext cx="82532" cy="87219"/>
            </a:xfrm>
            <a:prstGeom prst="teardrop">
              <a:avLst>
                <a:gd name="adj" fmla="val 17276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45" name="Freeform 44"/>
          <p:cNvSpPr/>
          <p:nvPr/>
        </p:nvSpPr>
        <p:spPr>
          <a:xfrm>
            <a:off x="7947025" y="2066925"/>
            <a:ext cx="3406775" cy="152400"/>
          </a:xfrm>
          <a:custGeom>
            <a:avLst/>
            <a:gdLst>
              <a:gd name="connsiteX0" fmla="*/ 0 w 3439886"/>
              <a:gd name="connsiteY0" fmla="*/ 88618 h 198990"/>
              <a:gd name="connsiteX1" fmla="*/ 65315 w 3439886"/>
              <a:gd name="connsiteY1" fmla="*/ 1532 h 198990"/>
              <a:gd name="connsiteX2" fmla="*/ 239486 w 3439886"/>
              <a:gd name="connsiteY2" fmla="*/ 153932 h 198990"/>
              <a:gd name="connsiteX3" fmla="*/ 391886 w 3439886"/>
              <a:gd name="connsiteY3" fmla="*/ 45075 h 198990"/>
              <a:gd name="connsiteX4" fmla="*/ 609600 w 3439886"/>
              <a:gd name="connsiteY4" fmla="*/ 175703 h 198990"/>
              <a:gd name="connsiteX5" fmla="*/ 718457 w 3439886"/>
              <a:gd name="connsiteY5" fmla="*/ 66846 h 198990"/>
              <a:gd name="connsiteX6" fmla="*/ 1001486 w 3439886"/>
              <a:gd name="connsiteY6" fmla="*/ 132161 h 198990"/>
              <a:gd name="connsiteX7" fmla="*/ 1132115 w 3439886"/>
              <a:gd name="connsiteY7" fmla="*/ 23303 h 198990"/>
              <a:gd name="connsiteX8" fmla="*/ 1393372 w 3439886"/>
              <a:gd name="connsiteY8" fmla="*/ 153932 h 198990"/>
              <a:gd name="connsiteX9" fmla="*/ 1524000 w 3439886"/>
              <a:gd name="connsiteY9" fmla="*/ 45075 h 198990"/>
              <a:gd name="connsiteX10" fmla="*/ 1872343 w 3439886"/>
              <a:gd name="connsiteY10" fmla="*/ 153932 h 198990"/>
              <a:gd name="connsiteX11" fmla="*/ 2133600 w 3439886"/>
              <a:gd name="connsiteY11" fmla="*/ 1532 h 198990"/>
              <a:gd name="connsiteX12" fmla="*/ 2220686 w 3439886"/>
              <a:gd name="connsiteY12" fmla="*/ 110389 h 198990"/>
              <a:gd name="connsiteX13" fmla="*/ 2286000 w 3439886"/>
              <a:gd name="connsiteY13" fmla="*/ 45075 h 198990"/>
              <a:gd name="connsiteX14" fmla="*/ 2481943 w 3439886"/>
              <a:gd name="connsiteY14" fmla="*/ 110389 h 198990"/>
              <a:gd name="connsiteX15" fmla="*/ 2699657 w 3439886"/>
              <a:gd name="connsiteY15" fmla="*/ 23303 h 198990"/>
              <a:gd name="connsiteX16" fmla="*/ 2830286 w 3439886"/>
              <a:gd name="connsiteY16" fmla="*/ 197475 h 198990"/>
              <a:gd name="connsiteX17" fmla="*/ 3048000 w 3439886"/>
              <a:gd name="connsiteY17" fmla="*/ 110389 h 198990"/>
              <a:gd name="connsiteX18" fmla="*/ 3178629 w 3439886"/>
              <a:gd name="connsiteY18" fmla="*/ 153932 h 198990"/>
              <a:gd name="connsiteX19" fmla="*/ 3396343 w 3439886"/>
              <a:gd name="connsiteY19" fmla="*/ 66846 h 198990"/>
              <a:gd name="connsiteX20" fmla="*/ 3439886 w 3439886"/>
              <a:gd name="connsiteY20" fmla="*/ 175703 h 19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9886" h="198990">
                <a:moveTo>
                  <a:pt x="0" y="88618"/>
                </a:moveTo>
                <a:cubicBezTo>
                  <a:pt x="12700" y="39632"/>
                  <a:pt x="25401" y="-9354"/>
                  <a:pt x="65315" y="1532"/>
                </a:cubicBezTo>
                <a:cubicBezTo>
                  <a:pt x="105229" y="12418"/>
                  <a:pt x="185058" y="146675"/>
                  <a:pt x="239486" y="153932"/>
                </a:cubicBezTo>
                <a:cubicBezTo>
                  <a:pt x="293914" y="161189"/>
                  <a:pt x="330200" y="41447"/>
                  <a:pt x="391886" y="45075"/>
                </a:cubicBezTo>
                <a:cubicBezTo>
                  <a:pt x="453572" y="48703"/>
                  <a:pt x="555172" y="172075"/>
                  <a:pt x="609600" y="175703"/>
                </a:cubicBezTo>
                <a:cubicBezTo>
                  <a:pt x="664028" y="179331"/>
                  <a:pt x="653143" y="74103"/>
                  <a:pt x="718457" y="66846"/>
                </a:cubicBezTo>
                <a:cubicBezTo>
                  <a:pt x="783771" y="59589"/>
                  <a:pt x="932543" y="139418"/>
                  <a:pt x="1001486" y="132161"/>
                </a:cubicBezTo>
                <a:cubicBezTo>
                  <a:pt x="1070429" y="124904"/>
                  <a:pt x="1066801" y="19674"/>
                  <a:pt x="1132115" y="23303"/>
                </a:cubicBezTo>
                <a:cubicBezTo>
                  <a:pt x="1197429" y="26932"/>
                  <a:pt x="1328058" y="150303"/>
                  <a:pt x="1393372" y="153932"/>
                </a:cubicBezTo>
                <a:cubicBezTo>
                  <a:pt x="1458686" y="157561"/>
                  <a:pt x="1444172" y="45075"/>
                  <a:pt x="1524000" y="45075"/>
                </a:cubicBezTo>
                <a:cubicBezTo>
                  <a:pt x="1603828" y="45075"/>
                  <a:pt x="1770743" y="161189"/>
                  <a:pt x="1872343" y="153932"/>
                </a:cubicBezTo>
                <a:cubicBezTo>
                  <a:pt x="1973943" y="146675"/>
                  <a:pt x="2075543" y="8789"/>
                  <a:pt x="2133600" y="1532"/>
                </a:cubicBezTo>
                <a:cubicBezTo>
                  <a:pt x="2191657" y="-5725"/>
                  <a:pt x="2195286" y="103132"/>
                  <a:pt x="2220686" y="110389"/>
                </a:cubicBezTo>
                <a:cubicBezTo>
                  <a:pt x="2246086" y="117646"/>
                  <a:pt x="2242457" y="45075"/>
                  <a:pt x="2286000" y="45075"/>
                </a:cubicBezTo>
                <a:cubicBezTo>
                  <a:pt x="2329543" y="45075"/>
                  <a:pt x="2413000" y="114018"/>
                  <a:pt x="2481943" y="110389"/>
                </a:cubicBezTo>
                <a:cubicBezTo>
                  <a:pt x="2550886" y="106760"/>
                  <a:pt x="2641600" y="8789"/>
                  <a:pt x="2699657" y="23303"/>
                </a:cubicBezTo>
                <a:cubicBezTo>
                  <a:pt x="2757714" y="37817"/>
                  <a:pt x="2772229" y="182961"/>
                  <a:pt x="2830286" y="197475"/>
                </a:cubicBezTo>
                <a:cubicBezTo>
                  <a:pt x="2888343" y="211989"/>
                  <a:pt x="2989943" y="117646"/>
                  <a:pt x="3048000" y="110389"/>
                </a:cubicBezTo>
                <a:cubicBezTo>
                  <a:pt x="3106057" y="103132"/>
                  <a:pt x="3120572" y="161189"/>
                  <a:pt x="3178629" y="153932"/>
                </a:cubicBezTo>
                <a:cubicBezTo>
                  <a:pt x="3236686" y="146675"/>
                  <a:pt x="3352800" y="63218"/>
                  <a:pt x="3396343" y="66846"/>
                </a:cubicBezTo>
                <a:cubicBezTo>
                  <a:pt x="3439886" y="70474"/>
                  <a:pt x="3439886" y="123088"/>
                  <a:pt x="3439886" y="1757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Flowchart: Connector 45"/>
          <p:cNvSpPr/>
          <p:nvPr/>
        </p:nvSpPr>
        <p:spPr>
          <a:xfrm>
            <a:off x="8012113" y="2738438"/>
            <a:ext cx="479425" cy="592137"/>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Flowchart: Connector 46"/>
          <p:cNvSpPr/>
          <p:nvPr/>
        </p:nvSpPr>
        <p:spPr>
          <a:xfrm>
            <a:off x="6253163" y="3841750"/>
            <a:ext cx="1476375" cy="1449388"/>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49" name="Straight Connector 48"/>
          <p:cNvCxnSpPr>
            <a:stCxn id="46" idx="1"/>
            <a:endCxn id="47" idx="0"/>
          </p:cNvCxnSpPr>
          <p:nvPr/>
        </p:nvCxnSpPr>
        <p:spPr>
          <a:xfrm flipH="1">
            <a:off x="6991350" y="2824163"/>
            <a:ext cx="1090613" cy="1017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5"/>
            <a:endCxn id="47" idx="6"/>
          </p:cNvCxnSpPr>
          <p:nvPr/>
        </p:nvCxnSpPr>
        <p:spPr>
          <a:xfrm flipH="1">
            <a:off x="7729538" y="3243263"/>
            <a:ext cx="690562" cy="1322387"/>
          </a:xfrm>
          <a:prstGeom prst="line">
            <a:avLst/>
          </a:prstGeom>
        </p:spPr>
        <p:style>
          <a:lnRef idx="1">
            <a:schemeClr val="accent1"/>
          </a:lnRef>
          <a:fillRef idx="0">
            <a:schemeClr val="accent1"/>
          </a:fillRef>
          <a:effectRef idx="0">
            <a:schemeClr val="accent1"/>
          </a:effectRef>
          <a:fontRef idx="minor">
            <a:schemeClr val="tx1"/>
          </a:fontRef>
        </p:style>
      </p:cxnSp>
      <p:sp>
        <p:nvSpPr>
          <p:cNvPr id="76" name="Arc 75"/>
          <p:cNvSpPr/>
          <p:nvPr/>
        </p:nvSpPr>
        <p:spPr>
          <a:xfrm rot="21422911" flipH="1" flipV="1">
            <a:off x="6307138" y="2473325"/>
            <a:ext cx="2616200" cy="2817813"/>
          </a:xfrm>
          <a:prstGeom prst="arc">
            <a:avLst>
              <a:gd name="adj1" fmla="val 17208012"/>
              <a:gd name="adj2" fmla="val 20892949"/>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7" name="Arc 76"/>
          <p:cNvSpPr/>
          <p:nvPr/>
        </p:nvSpPr>
        <p:spPr>
          <a:xfrm rot="21422911" flipH="1" flipV="1">
            <a:off x="6719888" y="2132013"/>
            <a:ext cx="2616200" cy="2817812"/>
          </a:xfrm>
          <a:prstGeom prst="arc">
            <a:avLst>
              <a:gd name="adj1" fmla="val 17328504"/>
              <a:gd name="adj2" fmla="val 20892949"/>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8" name="Flowchart: Connector 77"/>
          <p:cNvSpPr/>
          <p:nvPr/>
        </p:nvSpPr>
        <p:spPr>
          <a:xfrm>
            <a:off x="6649015" y="4036228"/>
            <a:ext cx="111735" cy="120075"/>
          </a:xfrm>
          <a:prstGeom prst="flowChartConnector">
            <a:avLst/>
          </a:prstGeom>
          <a:solidFill>
            <a:schemeClr val="accent2"/>
          </a:solidFill>
          <a:ln>
            <a:solidFill>
              <a:schemeClr val="accent2">
                <a:lumMod val="75000"/>
              </a:schemeClr>
            </a:solidFill>
          </a:ln>
          <a:effectLst>
            <a:glow rad="1016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3" name="Flowchart: Connector 82"/>
          <p:cNvSpPr/>
          <p:nvPr/>
        </p:nvSpPr>
        <p:spPr>
          <a:xfrm>
            <a:off x="6761817" y="4318358"/>
            <a:ext cx="111735" cy="120075"/>
          </a:xfrm>
          <a:prstGeom prst="flowChartConnector">
            <a:avLst/>
          </a:prstGeom>
          <a:solidFill>
            <a:schemeClr val="accent2"/>
          </a:solidFill>
          <a:ln>
            <a:solidFill>
              <a:schemeClr val="accent2">
                <a:lumMod val="75000"/>
              </a:schemeClr>
            </a:solidFill>
          </a:ln>
          <a:effectLst>
            <a:glow rad="101600">
              <a:schemeClr val="accent2">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4" name="Flowchart: Connector 83"/>
          <p:cNvSpPr/>
          <p:nvPr/>
        </p:nvSpPr>
        <p:spPr>
          <a:xfrm>
            <a:off x="6850694" y="4493428"/>
            <a:ext cx="111735" cy="120075"/>
          </a:xfrm>
          <a:prstGeom prst="flowChartConnector">
            <a:avLst/>
          </a:prstGeom>
          <a:solidFill>
            <a:schemeClr val="accent2"/>
          </a:solidFill>
          <a:ln>
            <a:solidFill>
              <a:schemeClr val="accent2">
                <a:lumMod val="75000"/>
              </a:schemeClr>
            </a:solidFill>
          </a:ln>
          <a:effectLst>
            <a:glow rad="101600">
              <a:schemeClr val="accent2">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5" name="Flowchart: Connector 84"/>
          <p:cNvSpPr/>
          <p:nvPr/>
        </p:nvSpPr>
        <p:spPr>
          <a:xfrm>
            <a:off x="7061478" y="4694164"/>
            <a:ext cx="111735" cy="120075"/>
          </a:xfrm>
          <a:prstGeom prst="flowChartConnector">
            <a:avLst/>
          </a:prstGeom>
          <a:solidFill>
            <a:schemeClr val="accent2"/>
          </a:solidFill>
          <a:ln>
            <a:solidFill>
              <a:schemeClr val="accent2">
                <a:lumMod val="75000"/>
              </a:schemeClr>
            </a:solidFill>
          </a:ln>
          <a:effectLst>
            <a:glow rad="101600">
              <a:schemeClr val="accent2">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 name="Flowchart: Connector 85"/>
          <p:cNvSpPr/>
          <p:nvPr/>
        </p:nvSpPr>
        <p:spPr>
          <a:xfrm>
            <a:off x="6594931" y="4531541"/>
            <a:ext cx="111735" cy="120075"/>
          </a:xfrm>
          <a:prstGeom prst="flowChartConnector">
            <a:avLst/>
          </a:prstGeom>
          <a:solidFill>
            <a:schemeClr val="accent2"/>
          </a:solidFill>
          <a:ln>
            <a:solidFill>
              <a:schemeClr val="accent2">
                <a:lumMod val="75000"/>
              </a:schemeClr>
            </a:solidFill>
          </a:ln>
          <a:effectLst>
            <a:glow rad="1016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7" name="Flowchart: Connector 86"/>
          <p:cNvSpPr/>
          <p:nvPr/>
        </p:nvSpPr>
        <p:spPr>
          <a:xfrm>
            <a:off x="7385799" y="4895016"/>
            <a:ext cx="111735" cy="120075"/>
          </a:xfrm>
          <a:prstGeom prst="flowChartConnector">
            <a:avLst/>
          </a:prstGeom>
          <a:solidFill>
            <a:schemeClr val="accent2"/>
          </a:solidFill>
          <a:ln>
            <a:solidFill>
              <a:schemeClr val="accent2">
                <a:lumMod val="75000"/>
              </a:schemeClr>
            </a:solidFill>
          </a:ln>
          <a:effectLst>
            <a:glow rad="1016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Flowchart: Connector 87"/>
          <p:cNvSpPr/>
          <p:nvPr/>
        </p:nvSpPr>
        <p:spPr>
          <a:xfrm>
            <a:off x="6496241" y="4217384"/>
            <a:ext cx="111735" cy="120075"/>
          </a:xfrm>
          <a:prstGeom prst="flowChartConnector">
            <a:avLst/>
          </a:prstGeom>
          <a:solidFill>
            <a:schemeClr val="accent2"/>
          </a:solidFill>
          <a:ln>
            <a:solidFill>
              <a:schemeClr val="accent2">
                <a:lumMod val="75000"/>
              </a:schemeClr>
            </a:solidFill>
          </a:ln>
          <a:effectLst>
            <a:glow rad="1016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9" name="Flowchart: Connector 88"/>
          <p:cNvSpPr/>
          <p:nvPr/>
        </p:nvSpPr>
        <p:spPr>
          <a:xfrm>
            <a:off x="6794827" y="4694164"/>
            <a:ext cx="111735" cy="120075"/>
          </a:xfrm>
          <a:prstGeom prst="flowChartConnector">
            <a:avLst/>
          </a:prstGeom>
          <a:solidFill>
            <a:schemeClr val="accent2"/>
          </a:solidFill>
          <a:ln>
            <a:solidFill>
              <a:schemeClr val="accent2">
                <a:lumMod val="75000"/>
              </a:schemeClr>
            </a:solidFill>
          </a:ln>
          <a:effectLst>
            <a:glow rad="101600">
              <a:schemeClr val="accent2">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0" name="Flowchart: Connector 89"/>
          <p:cNvSpPr/>
          <p:nvPr/>
        </p:nvSpPr>
        <p:spPr>
          <a:xfrm>
            <a:off x="7130862" y="4938984"/>
            <a:ext cx="111735" cy="120075"/>
          </a:xfrm>
          <a:prstGeom prst="flowChartConnector">
            <a:avLst/>
          </a:prstGeom>
          <a:solidFill>
            <a:schemeClr val="accent2"/>
          </a:solidFill>
          <a:ln>
            <a:solidFill>
              <a:schemeClr val="accent2">
                <a:lumMod val="75000"/>
              </a:schemeClr>
            </a:solidFill>
          </a:ln>
          <a:effectLst>
            <a:glow rad="1016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投影片編號版面配置區 1"/>
          <p:cNvSpPr>
            <a:spLocks noGrp="1"/>
          </p:cNvSpPr>
          <p:nvPr>
            <p:ph type="sldNum" sz="quarter" idx="12"/>
          </p:nvPr>
        </p:nvSpPr>
        <p:spPr/>
        <p:txBody>
          <a:bodyPr/>
          <a:lstStyle/>
          <a:p>
            <a:pPr>
              <a:defRPr/>
            </a:pPr>
            <a:fld id="{BF7AD7DE-42D5-4491-9BF3-9ABEFF95C541}" type="slidenum">
              <a:rPr lang="en-US" altLang="en-US" smtClean="0"/>
              <a:pPr>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t>Conduction</a:t>
            </a:r>
          </a:p>
        </p:txBody>
      </p:sp>
      <p:sp>
        <p:nvSpPr>
          <p:cNvPr id="13315" name="Content Placeholder 2"/>
          <p:cNvSpPr>
            <a:spLocks noGrp="1"/>
          </p:cNvSpPr>
          <p:nvPr>
            <p:ph idx="1"/>
          </p:nvPr>
        </p:nvSpPr>
        <p:spPr/>
        <p:txBody>
          <a:bodyPr/>
          <a:lstStyle/>
          <a:p>
            <a:pPr eaLnBrk="1" hangingPunct="1"/>
            <a:r>
              <a:rPr lang="en-US" altLang="en-US" dirty="0"/>
              <a:t>The material of the pan greatly affect the speed and efficiency of heat transfer</a:t>
            </a:r>
          </a:p>
          <a:p>
            <a:pPr lvl="1" eaLnBrk="1" hangingPunct="1"/>
            <a:r>
              <a:rPr lang="en-US" altLang="en-US" dirty="0"/>
              <a:t>Copper is an excellent heat conductor and is often used to line the bottom of stainless steel pans</a:t>
            </a:r>
          </a:p>
          <a:p>
            <a:pPr lvl="1" eaLnBrk="1" hangingPunct="1"/>
            <a:r>
              <a:rPr lang="en-US" altLang="en-US" dirty="0" smtClean="0"/>
              <a:t>Iron </a:t>
            </a:r>
            <a:r>
              <a:rPr lang="en-US" altLang="en-US" dirty="0"/>
              <a:t>and aluminum are also effective </a:t>
            </a:r>
            <a:r>
              <a:rPr lang="en-US" altLang="en-US" dirty="0" smtClean="0"/>
              <a:t>conductor of heat and thus good </a:t>
            </a:r>
            <a:r>
              <a:rPr lang="en-US" altLang="en-US" dirty="0"/>
              <a:t>for </a:t>
            </a:r>
            <a:r>
              <a:rPr lang="en-US" altLang="en-US" dirty="0" smtClean="0"/>
              <a:t>making cooking utensils</a:t>
            </a:r>
            <a:endParaRPr lang="en-US" altLang="en-US" dirty="0"/>
          </a:p>
          <a:p>
            <a:pPr lvl="1" eaLnBrk="1" hangingPunct="1"/>
            <a:r>
              <a:rPr lang="en-US" altLang="en-US" dirty="0"/>
              <a:t>Stainless steel is not as effective as a heat conductor. It is a metal alloy, in which chromium is added. Chromium oxide forms on the surface of stainless steel to prevent it from corrosion, rusting or staining with water</a:t>
            </a:r>
          </a:p>
          <a:p>
            <a:pPr eaLnBrk="1" hangingPunct="1"/>
            <a:r>
              <a:rPr lang="en-US" altLang="en-US" dirty="0"/>
              <a:t>Examples of cooking method in which means of heat transfer is mainly conduction: grilling, boiling, frying</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t>Convection</a:t>
            </a:r>
          </a:p>
        </p:txBody>
      </p:sp>
      <p:sp>
        <p:nvSpPr>
          <p:cNvPr id="14339" name="Content Placeholder 2"/>
          <p:cNvSpPr>
            <a:spLocks noGrp="1"/>
          </p:cNvSpPr>
          <p:nvPr>
            <p:ph idx="1"/>
          </p:nvPr>
        </p:nvSpPr>
        <p:spPr/>
        <p:txBody>
          <a:bodyPr/>
          <a:lstStyle/>
          <a:p>
            <a:pPr eaLnBrk="1" hangingPunct="1"/>
            <a:r>
              <a:rPr lang="en-US" altLang="en-US" dirty="0"/>
              <a:t>Distribution of heat by the movement of liquid or </a:t>
            </a:r>
            <a:r>
              <a:rPr lang="en-US" altLang="en-US" dirty="0" err="1"/>
              <a:t>vapour</a:t>
            </a:r>
            <a:endParaRPr lang="en-US" altLang="en-US" dirty="0"/>
          </a:p>
          <a:p>
            <a:pPr eaLnBrk="1" hangingPunct="1"/>
            <a:r>
              <a:rPr lang="en-US" altLang="en-US" dirty="0"/>
              <a:t>Relies on the principle that </a:t>
            </a:r>
            <a:r>
              <a:rPr lang="en-US" altLang="en-US" dirty="0" smtClean="0"/>
              <a:t>Heated </a:t>
            </a:r>
            <a:r>
              <a:rPr lang="en-US" altLang="en-US" dirty="0"/>
              <a:t>air or liquid expands, becomes less dense, and rises to the </a:t>
            </a:r>
            <a:r>
              <a:rPr lang="en-US" altLang="en-US" dirty="0" smtClean="0"/>
              <a:t>surface</a:t>
            </a:r>
          </a:p>
          <a:p>
            <a:pPr eaLnBrk="1" hangingPunct="1"/>
            <a:r>
              <a:rPr lang="en-US" altLang="en-US" dirty="0" smtClean="0"/>
              <a:t>The cooler and </a:t>
            </a:r>
            <a:r>
              <a:rPr lang="en-US" altLang="en-US" dirty="0"/>
              <a:t>heavier air or liquid originally on top moves to the bottom, where it is heated, thus creating continuous circular </a:t>
            </a:r>
            <a:r>
              <a:rPr lang="en-US" altLang="en-US" dirty="0" smtClean="0"/>
              <a:t>currents</a:t>
            </a:r>
            <a:endParaRPr lang="en-US" altLang="en-US" dirty="0"/>
          </a:p>
          <a:p>
            <a:pPr eaLnBrk="1" hangingPunct="1"/>
            <a:r>
              <a:rPr lang="en-US" altLang="en-US" dirty="0"/>
              <a:t>Advantage: convection moves the heat more quickly and evenly around the food, which speeds up cooking time</a:t>
            </a:r>
          </a:p>
          <a:p>
            <a:pPr eaLnBrk="1" hangingPunct="1"/>
            <a:r>
              <a:rPr lang="en-US" altLang="en-US" dirty="0"/>
              <a:t>Disadvantage: in the case of convection oven, moving air causes foods to lose moisture</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t>Convection</a:t>
            </a:r>
          </a:p>
        </p:txBody>
      </p:sp>
      <p:sp>
        <p:nvSpPr>
          <p:cNvPr id="15363" name="Content Placeholder 2"/>
          <p:cNvSpPr>
            <a:spLocks noGrp="1"/>
          </p:cNvSpPr>
          <p:nvPr>
            <p:ph idx="1"/>
          </p:nvPr>
        </p:nvSpPr>
        <p:spPr/>
        <p:txBody>
          <a:bodyPr/>
          <a:lstStyle/>
          <a:p>
            <a:pPr eaLnBrk="1" hangingPunct="1"/>
            <a:r>
              <a:rPr lang="en-US" altLang="en-US" dirty="0"/>
              <a:t>Convection may be either natural movement or forced movement</a:t>
            </a:r>
          </a:p>
          <a:p>
            <a:pPr lvl="1" eaLnBrk="1" hangingPunct="1"/>
            <a:r>
              <a:rPr lang="en-US" altLang="en-US" dirty="0"/>
              <a:t>Natural movement: difference in density or temperature within a liquid or </a:t>
            </a:r>
            <a:r>
              <a:rPr lang="en-US" altLang="en-US" dirty="0" err="1"/>
              <a:t>vapour</a:t>
            </a:r>
            <a:r>
              <a:rPr lang="en-US" altLang="en-US" dirty="0"/>
              <a:t> (hot air rises, cool air falls; same thing as in liquid)</a:t>
            </a:r>
          </a:p>
          <a:p>
            <a:pPr lvl="1" eaLnBrk="1" hangingPunct="1"/>
            <a:r>
              <a:rPr lang="en-US" altLang="en-US" dirty="0"/>
              <a:t>Forced movement: caused by a mechanical device, for example:</a:t>
            </a:r>
          </a:p>
          <a:p>
            <a:pPr lvl="2" eaLnBrk="1" hangingPunct="1"/>
            <a:r>
              <a:rPr lang="en-US" altLang="en-US" dirty="0"/>
              <a:t>Fan in convection oven or convection steamer to </a:t>
            </a:r>
            <a:r>
              <a:rPr lang="en-US" altLang="en-US" dirty="0" smtClean="0"/>
              <a:t>cook food faster</a:t>
            </a:r>
            <a:endParaRPr lang="en-US" altLang="en-US" dirty="0"/>
          </a:p>
          <a:p>
            <a:pPr lvl="2" eaLnBrk="1" hangingPunct="1"/>
            <a:r>
              <a:rPr lang="en-US" altLang="en-US" dirty="0"/>
              <a:t>Reel oven with shelves that rotates food rather than air</a:t>
            </a:r>
          </a:p>
          <a:p>
            <a:pPr lvl="2" eaLnBrk="1" hangingPunct="1"/>
            <a:r>
              <a:rPr lang="en-US" altLang="en-US" dirty="0"/>
              <a:t>Stirring action redistributes heat to prevent concentration of heat at the bottom of a container, and to prevent scorching and burning</a:t>
            </a:r>
          </a:p>
          <a:p>
            <a:pPr eaLnBrk="1" hangingPunct="1"/>
            <a:r>
              <a:rPr lang="en-US" altLang="en-US" dirty="0"/>
              <a:t>Examples of cooking method in which means of heat transfer is mainly convection: baking, roasting, simmering, steaming, and deep frying</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t>Convection</a:t>
            </a:r>
          </a:p>
        </p:txBody>
      </p:sp>
      <p:sp>
        <p:nvSpPr>
          <p:cNvPr id="16387" name="Flowchart: Magnetic Disk 45"/>
          <p:cNvSpPr>
            <a:spLocks noChangeArrowheads="1"/>
          </p:cNvSpPr>
          <p:nvPr/>
        </p:nvSpPr>
        <p:spPr bwMode="auto">
          <a:xfrm>
            <a:off x="4840288" y="2241550"/>
            <a:ext cx="2303462" cy="2987675"/>
          </a:xfrm>
          <a:prstGeom prst="flowChartMagneticDisk">
            <a:avLst/>
          </a:prstGeom>
          <a:solidFill>
            <a:srgbClr val="CCEC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388" name="Curved Right Arrow 46"/>
          <p:cNvSpPr>
            <a:spLocks noChangeArrowheads="1"/>
          </p:cNvSpPr>
          <p:nvPr/>
        </p:nvSpPr>
        <p:spPr bwMode="auto">
          <a:xfrm>
            <a:off x="5127625" y="4005263"/>
            <a:ext cx="215900" cy="936625"/>
          </a:xfrm>
          <a:prstGeom prst="curvedRightArrow">
            <a:avLst>
              <a:gd name="adj1" fmla="val 25025"/>
              <a:gd name="adj2" fmla="val 50050"/>
              <a:gd name="adj3" fmla="val 25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48" name="Curved Right Arrow 47"/>
          <p:cNvSpPr/>
          <p:nvPr/>
        </p:nvSpPr>
        <p:spPr bwMode="auto">
          <a:xfrm>
            <a:off x="5434075" y="4005064"/>
            <a:ext cx="216024" cy="936104"/>
          </a:xfrm>
          <a:prstGeom prst="curvedRightArrow">
            <a:avLst/>
          </a:prstGeom>
          <a:solidFill>
            <a:srgbClr val="FF0000"/>
          </a:solidFill>
          <a:ln w="9525" cap="flat" cmpd="sng" algn="ctr">
            <a:noFill/>
            <a:prstDash val="solid"/>
            <a:round/>
            <a:headEnd type="none" w="med" len="med"/>
            <a:tailEnd type="none" w="med" len="med"/>
          </a:ln>
          <a:effectLst/>
          <a:scene3d>
            <a:camera prst="orthographicFront">
              <a:rot lat="10800000" lon="10800000" rev="0"/>
            </a:camera>
            <a:lightRig rig="threePt" dir="t"/>
          </a:scene3d>
          <a:extLst/>
        </p:spPr>
        <p:txBody>
          <a:bodyPr/>
          <a:lstStyle/>
          <a:p>
            <a:pPr eaLnBrk="1" hangingPunct="1">
              <a:defRPr/>
            </a:pPr>
            <a:endParaRPr kumimoji="1" lang="en-US">
              <a:latin typeface="Verdana" panose="020B0604030504040204" pitchFamily="34" charset="0"/>
              <a:ea typeface="新細明體" panose="02020500000000000000" pitchFamily="18" charset="-120"/>
            </a:endParaRPr>
          </a:p>
        </p:txBody>
      </p:sp>
      <p:sp>
        <p:nvSpPr>
          <p:cNvPr id="16390" name="Curved Right Arrow 48"/>
          <p:cNvSpPr>
            <a:spLocks noChangeArrowheads="1"/>
          </p:cNvSpPr>
          <p:nvPr/>
        </p:nvSpPr>
        <p:spPr bwMode="auto">
          <a:xfrm>
            <a:off x="6334125" y="4005263"/>
            <a:ext cx="215900" cy="936625"/>
          </a:xfrm>
          <a:prstGeom prst="curvedRightArrow">
            <a:avLst>
              <a:gd name="adj1" fmla="val 25025"/>
              <a:gd name="adj2" fmla="val 50050"/>
              <a:gd name="adj3" fmla="val 25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50" name="Curved Right Arrow 49"/>
          <p:cNvSpPr/>
          <p:nvPr/>
        </p:nvSpPr>
        <p:spPr bwMode="auto">
          <a:xfrm>
            <a:off x="6640433" y="4005064"/>
            <a:ext cx="216024" cy="936104"/>
          </a:xfrm>
          <a:prstGeom prst="curvedRightArrow">
            <a:avLst/>
          </a:prstGeom>
          <a:solidFill>
            <a:srgbClr val="FF0000"/>
          </a:solidFill>
          <a:ln w="9525" cap="flat" cmpd="sng" algn="ctr">
            <a:noFill/>
            <a:prstDash val="solid"/>
            <a:round/>
            <a:headEnd type="none" w="med" len="med"/>
            <a:tailEnd type="none" w="med" len="med"/>
          </a:ln>
          <a:effectLst/>
          <a:scene3d>
            <a:camera prst="orthographicFront">
              <a:rot lat="10800000" lon="10800000" rev="0"/>
            </a:camera>
            <a:lightRig rig="threePt" dir="t"/>
          </a:scene3d>
          <a:extLst/>
        </p:spPr>
        <p:txBody>
          <a:bodyPr/>
          <a:lstStyle/>
          <a:p>
            <a:pPr eaLnBrk="1" hangingPunct="1">
              <a:defRPr/>
            </a:pPr>
            <a:endParaRPr kumimoji="1" lang="en-US">
              <a:latin typeface="Verdana" panose="020B0604030504040204" pitchFamily="34" charset="0"/>
              <a:ea typeface="新細明體" panose="02020500000000000000" pitchFamily="18" charset="-120"/>
            </a:endParaRPr>
          </a:p>
        </p:txBody>
      </p:sp>
      <p:sp>
        <p:nvSpPr>
          <p:cNvPr id="16392" name="Oval 50"/>
          <p:cNvSpPr>
            <a:spLocks noChangeArrowheads="1"/>
          </p:cNvSpPr>
          <p:nvPr/>
        </p:nvSpPr>
        <p:spPr bwMode="auto">
          <a:xfrm>
            <a:off x="4840288" y="2673350"/>
            <a:ext cx="2303462" cy="1042988"/>
          </a:xfrm>
          <a:prstGeom prst="ellipse">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52" name="Teardrop 51"/>
          <p:cNvSpPr/>
          <p:nvPr/>
        </p:nvSpPr>
        <p:spPr bwMode="auto">
          <a:xfrm>
            <a:off x="5542087" y="5052882"/>
            <a:ext cx="864096" cy="928700"/>
          </a:xfrm>
          <a:prstGeom prst="teardrop">
            <a:avLst/>
          </a:prstGeom>
          <a:solidFill>
            <a:srgbClr val="FFC000"/>
          </a:solidFill>
          <a:ln w="9525" cap="flat" cmpd="sng" algn="ctr">
            <a:noFill/>
            <a:prstDash val="solid"/>
            <a:round/>
            <a:headEnd type="none" w="med" len="med"/>
            <a:tailEnd type="none" w="med" len="med"/>
          </a:ln>
          <a:effectLst/>
          <a:scene3d>
            <a:camera prst="orthographicFront">
              <a:rot lat="0" lon="0" rev="2700000"/>
            </a:camera>
            <a:lightRig rig="threePt" dir="t"/>
          </a:scene3d>
          <a:extLst/>
        </p:spPr>
        <p:txBody>
          <a:bodyPr/>
          <a:lstStyle/>
          <a:p>
            <a:pPr eaLnBrk="1" hangingPunct="1">
              <a:defRPr/>
            </a:pPr>
            <a:endParaRPr kumimoji="1" lang="en-US">
              <a:latin typeface="Verdana" panose="020B0604030504040204" pitchFamily="34" charset="0"/>
              <a:ea typeface="新細明體" panose="02020500000000000000" pitchFamily="18" charset="-120"/>
            </a:endParaRPr>
          </a:p>
        </p:txBody>
      </p:sp>
      <p:sp>
        <p:nvSpPr>
          <p:cNvPr id="53" name="Teardrop 52"/>
          <p:cNvSpPr/>
          <p:nvPr/>
        </p:nvSpPr>
        <p:spPr bwMode="auto">
          <a:xfrm>
            <a:off x="5718139" y="5250077"/>
            <a:ext cx="511992" cy="772725"/>
          </a:xfrm>
          <a:prstGeom prst="teardrop">
            <a:avLst/>
          </a:prstGeom>
          <a:solidFill>
            <a:srgbClr val="FF6600"/>
          </a:solidFill>
          <a:ln w="9525" cap="flat" cmpd="sng" algn="ctr">
            <a:noFill/>
            <a:prstDash val="solid"/>
            <a:round/>
            <a:headEnd type="none" w="med" len="med"/>
            <a:tailEnd type="none" w="med" len="med"/>
          </a:ln>
          <a:effectLst/>
          <a:scene3d>
            <a:camera prst="orthographicFront">
              <a:rot lat="0" lon="0" rev="2700000"/>
            </a:camera>
            <a:lightRig rig="threePt" dir="t"/>
          </a:scene3d>
          <a:extLst/>
        </p:spPr>
        <p:txBody>
          <a:bodyPr/>
          <a:lstStyle/>
          <a:p>
            <a:pPr eaLnBrk="1" hangingPunct="1">
              <a:defRPr/>
            </a:pPr>
            <a:endParaRPr kumimoji="1" lang="en-US">
              <a:latin typeface="Verdana" panose="020B0604030504040204" pitchFamily="34" charset="0"/>
              <a:ea typeface="新細明體" panose="02020500000000000000" pitchFamily="18" charset="-120"/>
            </a:endParaRPr>
          </a:p>
        </p:txBody>
      </p:sp>
      <p:sp>
        <p:nvSpPr>
          <p:cNvPr id="54" name="Teardrop 53"/>
          <p:cNvSpPr/>
          <p:nvPr/>
        </p:nvSpPr>
        <p:spPr bwMode="auto">
          <a:xfrm>
            <a:off x="5942056" y="5651721"/>
            <a:ext cx="333878" cy="299991"/>
          </a:xfrm>
          <a:prstGeom prst="teardrop">
            <a:avLst/>
          </a:prstGeom>
          <a:solidFill>
            <a:srgbClr val="002060"/>
          </a:solidFill>
          <a:ln w="9525" cap="flat" cmpd="sng" algn="ctr">
            <a:noFill/>
            <a:prstDash val="solid"/>
            <a:round/>
            <a:headEnd type="none" w="med" len="med"/>
            <a:tailEnd type="none" w="med" len="med"/>
          </a:ln>
          <a:effectLst/>
          <a:scene3d>
            <a:camera prst="orthographicFront">
              <a:rot lat="0" lon="0" rev="2700000"/>
            </a:camera>
            <a:lightRig rig="threePt" dir="t"/>
          </a:scene3d>
          <a:extLst/>
        </p:spPr>
        <p:txBody>
          <a:bodyPr/>
          <a:lstStyle/>
          <a:p>
            <a:pPr eaLnBrk="1" hangingPunct="1">
              <a:defRPr/>
            </a:pPr>
            <a:endParaRPr kumimoji="1" lang="en-US">
              <a:latin typeface="Verdana" panose="020B0604030504040204" pitchFamily="34" charset="0"/>
              <a:ea typeface="新細明體" panose="02020500000000000000" pitchFamily="18" charset="-120"/>
            </a:endParaRPr>
          </a:p>
        </p:txBody>
      </p:sp>
      <p:cxnSp>
        <p:nvCxnSpPr>
          <p:cNvPr id="16396" name="Curved Connector 54"/>
          <p:cNvCxnSpPr>
            <a:cxnSpLocks noChangeShapeType="1"/>
          </p:cNvCxnSpPr>
          <p:nvPr/>
        </p:nvCxnSpPr>
        <p:spPr bwMode="auto">
          <a:xfrm rot="16200000" flipH="1">
            <a:off x="5195888" y="2457450"/>
            <a:ext cx="630238" cy="153987"/>
          </a:xfrm>
          <a:prstGeom prst="curvedConnector3">
            <a:avLst>
              <a:gd name="adj1" fmla="val 50000"/>
            </a:avLst>
          </a:prstGeom>
          <a:noFill/>
          <a:ln w="9525" algn="ctr">
            <a:solidFill>
              <a:schemeClr val="tx1"/>
            </a:solidFill>
            <a:prstDash val="sys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16397" name="Curved Connector 55"/>
          <p:cNvCxnSpPr>
            <a:cxnSpLocks noChangeShapeType="1"/>
          </p:cNvCxnSpPr>
          <p:nvPr/>
        </p:nvCxnSpPr>
        <p:spPr bwMode="auto">
          <a:xfrm rot="5400000">
            <a:off x="5705476" y="2393950"/>
            <a:ext cx="654050" cy="200025"/>
          </a:xfrm>
          <a:prstGeom prst="curvedConnector3">
            <a:avLst>
              <a:gd name="adj1" fmla="val 50000"/>
            </a:avLst>
          </a:prstGeom>
          <a:noFill/>
          <a:ln w="9525" algn="ctr">
            <a:solidFill>
              <a:schemeClr val="tx1"/>
            </a:solidFill>
            <a:prstDash val="sys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16398" name="Curved Connector 56"/>
          <p:cNvCxnSpPr>
            <a:cxnSpLocks noChangeShapeType="1"/>
          </p:cNvCxnSpPr>
          <p:nvPr/>
        </p:nvCxnSpPr>
        <p:spPr bwMode="auto">
          <a:xfrm rot="5400000">
            <a:off x="6175375" y="2530475"/>
            <a:ext cx="628650" cy="120650"/>
          </a:xfrm>
          <a:prstGeom prst="curvedConnector3">
            <a:avLst>
              <a:gd name="adj1" fmla="val 50000"/>
            </a:avLst>
          </a:prstGeom>
          <a:noFill/>
          <a:ln w="9525" algn="ctr">
            <a:solidFill>
              <a:schemeClr val="tx1"/>
            </a:solidFill>
            <a:prstDash val="sys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16399" name="Curved Connector 57"/>
          <p:cNvCxnSpPr>
            <a:cxnSpLocks noChangeShapeType="1"/>
          </p:cNvCxnSpPr>
          <p:nvPr/>
        </p:nvCxnSpPr>
        <p:spPr bwMode="auto">
          <a:xfrm rot="16200000" flipH="1">
            <a:off x="4826000" y="2595563"/>
            <a:ext cx="630237" cy="153988"/>
          </a:xfrm>
          <a:prstGeom prst="curvedConnector3">
            <a:avLst>
              <a:gd name="adj1" fmla="val 50000"/>
            </a:avLst>
          </a:prstGeom>
          <a:noFill/>
          <a:ln w="9525" algn="ctr">
            <a:solidFill>
              <a:schemeClr val="tx1"/>
            </a:solidFill>
            <a:prstDash val="sys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16400" name="Curved Connector 58"/>
          <p:cNvCxnSpPr>
            <a:cxnSpLocks noChangeShapeType="1"/>
          </p:cNvCxnSpPr>
          <p:nvPr/>
        </p:nvCxnSpPr>
        <p:spPr bwMode="auto">
          <a:xfrm rot="5400000">
            <a:off x="6611937" y="2571751"/>
            <a:ext cx="627063" cy="271462"/>
          </a:xfrm>
          <a:prstGeom prst="curvedConnector3">
            <a:avLst>
              <a:gd name="adj1" fmla="val 50000"/>
            </a:avLst>
          </a:prstGeom>
          <a:noFill/>
          <a:ln w="9525" algn="ctr">
            <a:solidFill>
              <a:schemeClr val="tx1"/>
            </a:solidFill>
            <a:prstDash val="sys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16401" name="Curved Connector 59"/>
          <p:cNvCxnSpPr>
            <a:cxnSpLocks noChangeShapeType="1"/>
          </p:cNvCxnSpPr>
          <p:nvPr/>
        </p:nvCxnSpPr>
        <p:spPr bwMode="auto">
          <a:xfrm rot="16200000" flipH="1">
            <a:off x="5314157" y="2056606"/>
            <a:ext cx="628650" cy="153987"/>
          </a:xfrm>
          <a:prstGeom prst="curvedConnector3">
            <a:avLst>
              <a:gd name="adj1" fmla="val 50000"/>
            </a:avLst>
          </a:prstGeom>
          <a:noFill/>
          <a:ln w="9525" algn="ctr">
            <a:solidFill>
              <a:schemeClr val="tx1"/>
            </a:solidFill>
            <a:prstDash val="sys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16402" name="Curved Connector 60"/>
          <p:cNvCxnSpPr>
            <a:cxnSpLocks noChangeShapeType="1"/>
          </p:cNvCxnSpPr>
          <p:nvPr/>
        </p:nvCxnSpPr>
        <p:spPr bwMode="auto">
          <a:xfrm rot="5400000">
            <a:off x="6306345" y="2021681"/>
            <a:ext cx="360362" cy="149225"/>
          </a:xfrm>
          <a:prstGeom prst="curvedConnector3">
            <a:avLst>
              <a:gd name="adj1" fmla="val 50000"/>
            </a:avLst>
          </a:prstGeom>
          <a:noFill/>
          <a:ln w="9525" algn="ctr">
            <a:solidFill>
              <a:schemeClr val="tx1"/>
            </a:solidFill>
            <a:prstDash val="sys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16403" name="Curved Connector 61"/>
          <p:cNvCxnSpPr>
            <a:cxnSpLocks noChangeShapeType="1"/>
          </p:cNvCxnSpPr>
          <p:nvPr/>
        </p:nvCxnSpPr>
        <p:spPr bwMode="auto">
          <a:xfrm rot="5400000">
            <a:off x="5835650" y="2074863"/>
            <a:ext cx="385763" cy="71437"/>
          </a:xfrm>
          <a:prstGeom prst="curvedConnector3">
            <a:avLst>
              <a:gd name="adj1" fmla="val 50000"/>
            </a:avLst>
          </a:prstGeom>
          <a:noFill/>
          <a:ln w="9525" algn="ctr">
            <a:solidFill>
              <a:schemeClr val="tx1"/>
            </a:solidFill>
            <a:prstDash val="sys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16404" name="Curved Connector 62"/>
          <p:cNvCxnSpPr>
            <a:cxnSpLocks noChangeShapeType="1"/>
          </p:cNvCxnSpPr>
          <p:nvPr/>
        </p:nvCxnSpPr>
        <p:spPr bwMode="auto">
          <a:xfrm rot="16200000" flipH="1">
            <a:off x="4977606" y="2104232"/>
            <a:ext cx="344487" cy="127000"/>
          </a:xfrm>
          <a:prstGeom prst="curvedConnector3">
            <a:avLst>
              <a:gd name="adj1" fmla="val 50000"/>
            </a:avLst>
          </a:prstGeom>
          <a:noFill/>
          <a:ln w="9525" algn="ctr">
            <a:solidFill>
              <a:schemeClr val="tx1"/>
            </a:solidFill>
            <a:prstDash val="sys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16405" name="Oval 63"/>
          <p:cNvSpPr>
            <a:spLocks noChangeArrowheads="1"/>
          </p:cNvSpPr>
          <p:nvPr/>
        </p:nvSpPr>
        <p:spPr bwMode="auto">
          <a:xfrm>
            <a:off x="5127625" y="3141663"/>
            <a:ext cx="85725" cy="71437"/>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06" name="Oval 64"/>
          <p:cNvSpPr>
            <a:spLocks noChangeArrowheads="1"/>
          </p:cNvSpPr>
          <p:nvPr/>
        </p:nvSpPr>
        <p:spPr bwMode="auto">
          <a:xfrm>
            <a:off x="5280025" y="3294063"/>
            <a:ext cx="85725" cy="71437"/>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07" name="Oval 65"/>
          <p:cNvSpPr>
            <a:spLocks noChangeArrowheads="1"/>
          </p:cNvSpPr>
          <p:nvPr/>
        </p:nvSpPr>
        <p:spPr bwMode="auto">
          <a:xfrm>
            <a:off x="5432425" y="3446463"/>
            <a:ext cx="85725" cy="71437"/>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08" name="Oval 66"/>
          <p:cNvSpPr>
            <a:spLocks noChangeArrowheads="1"/>
          </p:cNvSpPr>
          <p:nvPr/>
        </p:nvSpPr>
        <p:spPr bwMode="auto">
          <a:xfrm>
            <a:off x="5586413" y="2984500"/>
            <a:ext cx="84137" cy="71438"/>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09" name="Oval 67"/>
          <p:cNvSpPr>
            <a:spLocks noChangeArrowheads="1"/>
          </p:cNvSpPr>
          <p:nvPr/>
        </p:nvSpPr>
        <p:spPr bwMode="auto">
          <a:xfrm>
            <a:off x="5329238" y="2911475"/>
            <a:ext cx="85725" cy="71438"/>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0" name="Oval 68"/>
          <p:cNvSpPr>
            <a:spLocks noChangeArrowheads="1"/>
          </p:cNvSpPr>
          <p:nvPr/>
        </p:nvSpPr>
        <p:spPr bwMode="auto">
          <a:xfrm>
            <a:off x="5973763" y="2905125"/>
            <a:ext cx="85725" cy="71438"/>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1" name="Oval 69"/>
          <p:cNvSpPr>
            <a:spLocks noChangeArrowheads="1"/>
          </p:cNvSpPr>
          <p:nvPr/>
        </p:nvSpPr>
        <p:spPr bwMode="auto">
          <a:xfrm>
            <a:off x="6343650" y="2828925"/>
            <a:ext cx="85725" cy="71438"/>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2" name="Oval 70"/>
          <p:cNvSpPr>
            <a:spLocks noChangeArrowheads="1"/>
          </p:cNvSpPr>
          <p:nvPr/>
        </p:nvSpPr>
        <p:spPr bwMode="auto">
          <a:xfrm>
            <a:off x="6723063" y="2974975"/>
            <a:ext cx="85725" cy="73025"/>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3" name="Oval 71"/>
          <p:cNvSpPr>
            <a:spLocks noChangeArrowheads="1"/>
          </p:cNvSpPr>
          <p:nvPr/>
        </p:nvSpPr>
        <p:spPr bwMode="auto">
          <a:xfrm>
            <a:off x="5835650" y="3021013"/>
            <a:ext cx="84138" cy="71437"/>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4" name="Oval 72"/>
          <p:cNvSpPr>
            <a:spLocks noChangeArrowheads="1"/>
          </p:cNvSpPr>
          <p:nvPr/>
        </p:nvSpPr>
        <p:spPr bwMode="auto">
          <a:xfrm>
            <a:off x="6700838" y="3276600"/>
            <a:ext cx="84137" cy="73025"/>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5" name="Oval 73"/>
          <p:cNvSpPr>
            <a:spLocks noChangeArrowheads="1"/>
          </p:cNvSpPr>
          <p:nvPr/>
        </p:nvSpPr>
        <p:spPr bwMode="auto">
          <a:xfrm>
            <a:off x="5988050" y="3173413"/>
            <a:ext cx="84138" cy="71437"/>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6" name="Oval 74"/>
          <p:cNvSpPr>
            <a:spLocks noChangeArrowheads="1"/>
          </p:cNvSpPr>
          <p:nvPr/>
        </p:nvSpPr>
        <p:spPr bwMode="auto">
          <a:xfrm>
            <a:off x="6140450" y="3325813"/>
            <a:ext cx="84138" cy="71437"/>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7" name="Oval 75"/>
          <p:cNvSpPr>
            <a:spLocks noChangeArrowheads="1"/>
          </p:cNvSpPr>
          <p:nvPr/>
        </p:nvSpPr>
        <p:spPr bwMode="auto">
          <a:xfrm>
            <a:off x="6437313" y="3060700"/>
            <a:ext cx="85725" cy="73025"/>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8" name="Oval 76"/>
          <p:cNvSpPr>
            <a:spLocks noChangeArrowheads="1"/>
          </p:cNvSpPr>
          <p:nvPr/>
        </p:nvSpPr>
        <p:spPr bwMode="auto">
          <a:xfrm>
            <a:off x="6364288" y="3316288"/>
            <a:ext cx="84137" cy="73025"/>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19" name="Oval 77"/>
          <p:cNvSpPr>
            <a:spLocks noChangeArrowheads="1"/>
          </p:cNvSpPr>
          <p:nvPr/>
        </p:nvSpPr>
        <p:spPr bwMode="auto">
          <a:xfrm>
            <a:off x="5749925" y="3448050"/>
            <a:ext cx="85725" cy="71438"/>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20" name="Oval 78"/>
          <p:cNvSpPr>
            <a:spLocks noChangeArrowheads="1"/>
          </p:cNvSpPr>
          <p:nvPr/>
        </p:nvSpPr>
        <p:spPr bwMode="auto">
          <a:xfrm>
            <a:off x="5573713" y="3336925"/>
            <a:ext cx="84137" cy="71438"/>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21" name="Oval 79"/>
          <p:cNvSpPr>
            <a:spLocks noChangeArrowheads="1"/>
          </p:cNvSpPr>
          <p:nvPr/>
        </p:nvSpPr>
        <p:spPr bwMode="auto">
          <a:xfrm>
            <a:off x="6126163" y="3446463"/>
            <a:ext cx="84137" cy="71437"/>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22" name="Oval 80"/>
          <p:cNvSpPr>
            <a:spLocks noChangeArrowheads="1"/>
          </p:cNvSpPr>
          <p:nvPr/>
        </p:nvSpPr>
        <p:spPr bwMode="auto">
          <a:xfrm>
            <a:off x="6292850" y="3478213"/>
            <a:ext cx="84138" cy="71437"/>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23" name="Oval 81"/>
          <p:cNvSpPr>
            <a:spLocks noChangeArrowheads="1"/>
          </p:cNvSpPr>
          <p:nvPr/>
        </p:nvSpPr>
        <p:spPr bwMode="auto">
          <a:xfrm>
            <a:off x="6278563" y="3055938"/>
            <a:ext cx="85725" cy="73025"/>
          </a:xfrm>
          <a:prstGeom prst="ellipse">
            <a:avLst/>
          </a:prstGeom>
          <a:solidFill>
            <a:srgbClr val="CCFFFF"/>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kumimoji="1" lang="en-US" altLang="en-US" sz="1800">
              <a:latin typeface="Verdana" panose="020B0604030504040204" pitchFamily="34" charset="0"/>
              <a:ea typeface="新細明體" panose="02020500000000000000" pitchFamily="18" charset="-120"/>
            </a:endParaRPr>
          </a:p>
        </p:txBody>
      </p:sp>
      <p:sp>
        <p:nvSpPr>
          <p:cNvPr id="16424" name="Text Box 3"/>
          <p:cNvSpPr txBox="1">
            <a:spLocks noChangeArrowheads="1"/>
          </p:cNvSpPr>
          <p:nvPr/>
        </p:nvSpPr>
        <p:spPr bwMode="auto">
          <a:xfrm>
            <a:off x="3832225" y="6011863"/>
            <a:ext cx="4038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TW" sz="1800"/>
              <a:t>Convection by natural movement</a:t>
            </a:r>
          </a:p>
        </p:txBody>
      </p:sp>
      <p:sp>
        <p:nvSpPr>
          <p:cNvPr id="16425" name="TextBox 83"/>
          <p:cNvSpPr txBox="1">
            <a:spLocks noChangeArrowheads="1"/>
          </p:cNvSpPr>
          <p:nvPr/>
        </p:nvSpPr>
        <p:spPr bwMode="auto">
          <a:xfrm>
            <a:off x="7648575" y="2673350"/>
            <a:ext cx="1963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Hot, less dense</a:t>
            </a:r>
          </a:p>
          <a:p>
            <a:pPr eaLnBrk="1" hangingPunct="1">
              <a:lnSpc>
                <a:spcPct val="100000"/>
              </a:lnSpc>
              <a:spcBef>
                <a:spcPct val="0"/>
              </a:spcBef>
              <a:buFontTx/>
              <a:buNone/>
            </a:pPr>
            <a:r>
              <a:rPr lang="en-US" altLang="en-US" sz="1800"/>
              <a:t>water rises</a:t>
            </a:r>
          </a:p>
        </p:txBody>
      </p:sp>
      <p:sp>
        <p:nvSpPr>
          <p:cNvPr id="16426" name="TextBox 84"/>
          <p:cNvSpPr txBox="1">
            <a:spLocks noChangeArrowheads="1"/>
          </p:cNvSpPr>
          <p:nvPr/>
        </p:nvSpPr>
        <p:spPr bwMode="auto">
          <a:xfrm>
            <a:off x="2392363" y="2982913"/>
            <a:ext cx="20177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Water cools, becomes more dense, sinks</a:t>
            </a:r>
          </a:p>
        </p:txBody>
      </p:sp>
      <p:cxnSp>
        <p:nvCxnSpPr>
          <p:cNvPr id="16427" name="Straight Connector 85"/>
          <p:cNvCxnSpPr>
            <a:cxnSpLocks noChangeShapeType="1"/>
          </p:cNvCxnSpPr>
          <p:nvPr/>
        </p:nvCxnSpPr>
        <p:spPr bwMode="auto">
          <a:xfrm>
            <a:off x="4044950" y="3906838"/>
            <a:ext cx="1041400" cy="8223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8" name="Straight Connector 86"/>
          <p:cNvCxnSpPr>
            <a:cxnSpLocks noChangeShapeType="1"/>
            <a:stCxn id="16425" idx="1"/>
          </p:cNvCxnSpPr>
          <p:nvPr/>
        </p:nvCxnSpPr>
        <p:spPr bwMode="auto">
          <a:xfrm flipH="1">
            <a:off x="5649913" y="2995613"/>
            <a:ext cx="1998662" cy="10096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Conduction vs. convection</a:t>
            </a:r>
          </a:p>
        </p:txBody>
      </p:sp>
      <p:sp>
        <p:nvSpPr>
          <p:cNvPr id="17411" name="Text Placeholder 2"/>
          <p:cNvSpPr>
            <a:spLocks noGrp="1"/>
          </p:cNvSpPr>
          <p:nvPr>
            <p:ph type="body" idx="1"/>
          </p:nvPr>
        </p:nvSpPr>
        <p:spPr>
          <a:xfrm>
            <a:off x="839788" y="1512888"/>
            <a:ext cx="5157787" cy="823912"/>
          </a:xfrm>
        </p:spPr>
        <p:txBody>
          <a:bodyPr/>
          <a:lstStyle/>
          <a:p>
            <a:pPr eaLnBrk="1" hangingPunct="1"/>
            <a:r>
              <a:rPr lang="en-US" altLang="en-US" sz="2000" b="0"/>
              <a:t>Boiled potato</a:t>
            </a:r>
          </a:p>
          <a:p>
            <a:pPr eaLnBrk="1" hangingPunct="1"/>
            <a:r>
              <a:rPr lang="en-US" altLang="en-US" sz="2000" b="0"/>
              <a:t>Boiling time: 40 minutes</a:t>
            </a:r>
          </a:p>
        </p:txBody>
      </p:sp>
      <p:sp>
        <p:nvSpPr>
          <p:cNvPr id="17412" name="Content Placeholder 3"/>
          <p:cNvSpPr>
            <a:spLocks noGrp="1" noChangeAspect="1"/>
          </p:cNvSpPr>
          <p:nvPr>
            <p:ph sz="half" idx="2"/>
          </p:nvPr>
        </p:nvSpPr>
        <p:spPr>
          <a:xfrm>
            <a:off x="839788" y="2336800"/>
            <a:ext cx="5157787" cy="3684588"/>
          </a:xfrm>
        </p:spPr>
        <p:txBody>
          <a:bodyPr/>
          <a:lstStyle/>
          <a:p>
            <a:endParaRPr lang="en-US" altLang="en-US"/>
          </a:p>
        </p:txBody>
      </p:sp>
      <p:sp>
        <p:nvSpPr>
          <p:cNvPr id="17413" name="Text Placeholder 4"/>
          <p:cNvSpPr>
            <a:spLocks noGrp="1"/>
          </p:cNvSpPr>
          <p:nvPr>
            <p:ph type="body" sz="quarter" idx="3"/>
          </p:nvPr>
        </p:nvSpPr>
        <p:spPr>
          <a:xfrm>
            <a:off x="6172200" y="1512888"/>
            <a:ext cx="5183188" cy="823912"/>
          </a:xfrm>
        </p:spPr>
        <p:txBody>
          <a:bodyPr/>
          <a:lstStyle/>
          <a:p>
            <a:pPr eaLnBrk="1" hangingPunct="1"/>
            <a:r>
              <a:rPr lang="en-US" altLang="en-US" sz="2000" b="0"/>
              <a:t>Baked potato</a:t>
            </a:r>
          </a:p>
          <a:p>
            <a:pPr eaLnBrk="1" hangingPunct="1"/>
            <a:r>
              <a:rPr lang="en-US" altLang="en-US" sz="2000" b="0"/>
              <a:t>Baking time: 40 minutes (excluding pre-heat)</a:t>
            </a:r>
          </a:p>
        </p:txBody>
      </p:sp>
      <p:sp>
        <p:nvSpPr>
          <p:cNvPr id="17414" name="Content Placeholder 5"/>
          <p:cNvSpPr>
            <a:spLocks noGrp="1"/>
          </p:cNvSpPr>
          <p:nvPr>
            <p:ph sz="quarter" idx="4"/>
          </p:nvPr>
        </p:nvSpPr>
        <p:spPr>
          <a:xfrm>
            <a:off x="6172200" y="2336800"/>
            <a:ext cx="5183188" cy="3684588"/>
          </a:xfrm>
        </p:spPr>
        <p:txBody>
          <a:bodyPr/>
          <a:lstStyle/>
          <a:p>
            <a:endParaRPr lang="en-US" altLang="en-US"/>
          </a:p>
        </p:txBody>
      </p:sp>
      <p:pic>
        <p:nvPicPr>
          <p:cNvPr id="17415" name="Picture 9"/>
          <p:cNvPicPr>
            <a:picLocks noChangeAspect="1"/>
          </p:cNvPicPr>
          <p:nvPr/>
        </p:nvPicPr>
        <p:blipFill>
          <a:blip r:embed="rId2">
            <a:extLst>
              <a:ext uri="{28A0092B-C50C-407E-A947-70E740481C1C}">
                <a14:useLocalDpi xmlns:a14="http://schemas.microsoft.com/office/drawing/2010/main" val="0"/>
              </a:ext>
            </a:extLst>
          </a:blip>
          <a:srcRect l="19591" t="2" r="2" b="56702"/>
          <a:stretch>
            <a:fillRect/>
          </a:stretch>
        </p:blipFill>
        <p:spPr bwMode="auto">
          <a:xfrm>
            <a:off x="868363" y="2336800"/>
            <a:ext cx="5129212"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p:cNvPicPr>
            <a:picLocks noChangeAspect="1"/>
          </p:cNvPicPr>
          <p:nvPr/>
        </p:nvPicPr>
        <p:blipFill>
          <a:blip r:embed="rId3">
            <a:extLst>
              <a:ext uri="{28A0092B-C50C-407E-A947-70E740481C1C}">
                <a14:useLocalDpi xmlns:a14="http://schemas.microsoft.com/office/drawing/2010/main" val="0"/>
              </a:ext>
            </a:extLst>
          </a:blip>
          <a:srcRect l="13261" t="2" b="53590"/>
          <a:stretch>
            <a:fillRect/>
          </a:stretch>
        </p:blipFill>
        <p:spPr bwMode="auto">
          <a:xfrm>
            <a:off x="6172200" y="2336800"/>
            <a:ext cx="5183188"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1"/>
          <p:cNvSpPr txBox="1">
            <a:spLocks noChangeArrowheads="1"/>
          </p:cNvSpPr>
          <p:nvPr/>
        </p:nvSpPr>
        <p:spPr bwMode="auto">
          <a:xfrm>
            <a:off x="854075" y="6156325"/>
            <a:ext cx="10358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t>Boiled potato takes less time to cook, because water conducts heat more efficiently than air does.</a:t>
            </a:r>
          </a:p>
          <a:p>
            <a:pPr>
              <a:lnSpc>
                <a:spcPct val="100000"/>
              </a:lnSpc>
              <a:spcBef>
                <a:spcPct val="0"/>
              </a:spcBef>
              <a:buFontTx/>
              <a:buNone/>
            </a:pPr>
            <a:endParaRPr lang="en-US" altLang="en-US" sz="2000"/>
          </a:p>
        </p:txBody>
      </p:sp>
      <p:sp>
        <p:nvSpPr>
          <p:cNvPr id="2" name="投影片編號版面配置區 1"/>
          <p:cNvSpPr>
            <a:spLocks noGrp="1"/>
          </p:cNvSpPr>
          <p:nvPr>
            <p:ph type="sldNum" sz="quarter" idx="12"/>
          </p:nvPr>
        </p:nvSpPr>
        <p:spPr/>
        <p:txBody>
          <a:bodyPr/>
          <a:lstStyle/>
          <a:p>
            <a:pPr>
              <a:defRPr/>
            </a:pPr>
            <a:fld id="{A02754D5-742C-4B31-98DC-ABC4E0F5ED29}" type="slidenum">
              <a:rPr lang="en-US" altLang="en-US" smtClean="0"/>
              <a:pPr>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lstStyle/>
          <a:p>
            <a:pPr eaLnBrk="1" hangingPunct="1"/>
            <a:r>
              <a:rPr lang="en-US" altLang="en-US"/>
              <a:t>Radiation</a:t>
            </a:r>
          </a:p>
        </p:txBody>
      </p:sp>
      <p:sp>
        <p:nvSpPr>
          <p:cNvPr id="18435" name="Content Placeholder 7"/>
          <p:cNvSpPr>
            <a:spLocks noGrp="1"/>
          </p:cNvSpPr>
          <p:nvPr>
            <p:ph idx="1"/>
          </p:nvPr>
        </p:nvSpPr>
        <p:spPr/>
        <p:txBody>
          <a:bodyPr/>
          <a:lstStyle/>
          <a:p>
            <a:pPr eaLnBrk="1" hangingPunct="1"/>
            <a:r>
              <a:rPr lang="en-US" altLang="en-US" dirty="0"/>
              <a:t>Generation of heat energy by electromagnetic </a:t>
            </a:r>
            <a:r>
              <a:rPr lang="en-US" altLang="en-US" dirty="0" smtClean="0"/>
              <a:t>wave</a:t>
            </a:r>
          </a:p>
          <a:p>
            <a:pPr eaLnBrk="1" hangingPunct="1"/>
            <a:r>
              <a:rPr lang="en-US" altLang="en-US" dirty="0" smtClean="0"/>
              <a:t>Electromagnet </a:t>
            </a:r>
            <a:r>
              <a:rPr lang="en-US" altLang="en-US" dirty="0"/>
              <a:t>does not possess energy but induce heat by molecular action upon entering food</a:t>
            </a:r>
          </a:p>
          <a:p>
            <a:pPr eaLnBrk="1" hangingPunct="1"/>
            <a:r>
              <a:rPr lang="en-US" altLang="en-US" dirty="0"/>
              <a:t>There are two types of electromagnetic radiation that is applied in the heating of food</a:t>
            </a:r>
          </a:p>
          <a:p>
            <a:pPr lvl="1" eaLnBrk="1" hangingPunct="1"/>
            <a:r>
              <a:rPr lang="en-US" altLang="en-US" dirty="0"/>
              <a:t>Infrared waves</a:t>
            </a:r>
          </a:p>
          <a:p>
            <a:pPr lvl="1" eaLnBrk="1" hangingPunct="1"/>
            <a:r>
              <a:rPr lang="en-US" altLang="en-US" dirty="0"/>
              <a:t>Microwaves</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p:txBody>
          <a:bodyPr/>
          <a:lstStyle/>
          <a:p>
            <a:pPr eaLnBrk="1" hangingPunct="1"/>
            <a:r>
              <a:rPr lang="en-US" altLang="en-US"/>
              <a:t>Radiation -- Infrared waves</a:t>
            </a:r>
          </a:p>
        </p:txBody>
      </p:sp>
      <p:sp>
        <p:nvSpPr>
          <p:cNvPr id="8" name="Content Placeholder 7"/>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dirty="0"/>
              <a:t>Infrared waves</a:t>
            </a:r>
          </a:p>
          <a:p>
            <a:pPr eaLnBrk="1" fontAlgn="auto" hangingPunct="1">
              <a:spcAft>
                <a:spcPts val="0"/>
              </a:spcAft>
              <a:defRPr/>
            </a:pPr>
            <a:r>
              <a:rPr lang="en-US" dirty="0"/>
              <a:t>Infrared waves have longer wavelength than visible light</a:t>
            </a:r>
          </a:p>
          <a:p>
            <a:pPr eaLnBrk="1" fontAlgn="auto" hangingPunct="1">
              <a:spcAft>
                <a:spcPts val="0"/>
              </a:spcAft>
              <a:defRPr/>
            </a:pPr>
            <a:r>
              <a:rPr lang="en-US" dirty="0"/>
              <a:t>It emits radiation which cooks the food</a:t>
            </a:r>
          </a:p>
          <a:p>
            <a:pPr eaLnBrk="1" fontAlgn="auto" hangingPunct="1">
              <a:spcAft>
                <a:spcPts val="0"/>
              </a:spcAft>
              <a:defRPr/>
            </a:pPr>
            <a:r>
              <a:rPr lang="en-US" dirty="0"/>
              <a:t>In restaurants, infrared radiation is used to keep foods warm and to heat up frozen foods </a:t>
            </a:r>
          </a:p>
          <a:p>
            <a:pPr eaLnBrk="1" fontAlgn="auto" hangingPunct="1">
              <a:spcAft>
                <a:spcPts val="0"/>
              </a:spcAft>
              <a:defRPr/>
            </a:pPr>
            <a:r>
              <a:rPr lang="en-US" dirty="0"/>
              <a:t>Examples of equipment that </a:t>
            </a:r>
            <a:r>
              <a:rPr lang="en-US" dirty="0" smtClean="0"/>
              <a:t>produce </a:t>
            </a:r>
            <a:r>
              <a:rPr lang="en-US" dirty="0"/>
              <a:t>infrared waves: broiler, infrared lamps</a:t>
            </a:r>
          </a:p>
          <a:p>
            <a:pPr eaLnBrk="1" fontAlgn="auto" hangingPunct="1">
              <a:spcAft>
                <a:spcPts val="0"/>
              </a:spcAft>
              <a:defRPr/>
            </a:pPr>
            <a:r>
              <a:rPr lang="en-US" dirty="0"/>
              <a:t>Infrared waves are also present in cooking which requires flames</a:t>
            </a:r>
          </a:p>
          <a:p>
            <a:pPr lvl="1" eaLnBrk="1" fontAlgn="auto" hangingPunct="1">
              <a:spcAft>
                <a:spcPts val="0"/>
              </a:spcAft>
              <a:defRPr/>
            </a:pPr>
            <a:endParaRPr lang="en-US" dirty="0"/>
          </a:p>
          <a:p>
            <a:pPr eaLnBrk="1" fontAlgn="auto" hangingPunct="1">
              <a:spcAft>
                <a:spcPts val="0"/>
              </a:spcAft>
              <a:defRPr/>
            </a:pPr>
            <a:endParaRPr lang="en-US" dirty="0"/>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a:t>Radiation -- Microwaves</a:t>
            </a:r>
          </a:p>
        </p:txBody>
      </p:sp>
      <p:sp>
        <p:nvSpPr>
          <p:cNvPr id="3" name="Content Placeholder 2"/>
          <p:cNvSpPr>
            <a:spLocks noGrp="1"/>
          </p:cNvSpPr>
          <p:nvPr>
            <p:ph sz="half" idx="1"/>
          </p:nvPr>
        </p:nvSpPr>
        <p:spPr/>
        <p:txBody>
          <a:bodyPr rtlCol="0">
            <a:normAutofit/>
          </a:bodyPr>
          <a:lstStyle/>
          <a:p>
            <a:pPr marL="0" indent="0" eaLnBrk="1" fontAlgn="auto" hangingPunct="1">
              <a:spcAft>
                <a:spcPts val="0"/>
              </a:spcAft>
              <a:buFont typeface="Arial" panose="020B0604020202020204" pitchFamily="34" charset="0"/>
              <a:buNone/>
              <a:defRPr/>
            </a:pPr>
            <a:r>
              <a:rPr lang="en-US" dirty="0"/>
              <a:t>Microwaves</a:t>
            </a:r>
          </a:p>
          <a:p>
            <a:pPr eaLnBrk="1" fontAlgn="auto" hangingPunct="1">
              <a:spcAft>
                <a:spcPts val="0"/>
              </a:spcAft>
              <a:defRPr/>
            </a:pPr>
            <a:r>
              <a:rPr lang="en-US" dirty="0"/>
              <a:t>Very short wavelength generated by electromagnetic tube</a:t>
            </a:r>
          </a:p>
          <a:p>
            <a:pPr eaLnBrk="1" fontAlgn="auto" hangingPunct="1">
              <a:spcAft>
                <a:spcPts val="0"/>
              </a:spcAft>
              <a:defRPr/>
            </a:pPr>
            <a:r>
              <a:rPr lang="en-US" dirty="0"/>
              <a:t>Penetrate </a:t>
            </a:r>
            <a:r>
              <a:rPr lang="en-US" dirty="0" smtClean="0"/>
              <a:t>into </a:t>
            </a:r>
            <a:r>
              <a:rPr lang="en-US" dirty="0"/>
              <a:t>the food and </a:t>
            </a:r>
            <a:r>
              <a:rPr lang="en-US" dirty="0" smtClean="0"/>
              <a:t>causes water molecules to rotate, hence the </a:t>
            </a:r>
            <a:r>
              <a:rPr lang="en-US" dirty="0"/>
              <a:t>friction </a:t>
            </a:r>
            <a:r>
              <a:rPr lang="en-US" dirty="0" smtClean="0"/>
              <a:t>between water molecules creates </a:t>
            </a:r>
            <a:r>
              <a:rPr lang="en-US" dirty="0"/>
              <a:t>heat</a:t>
            </a:r>
          </a:p>
        </p:txBody>
      </p:sp>
      <p:sp>
        <p:nvSpPr>
          <p:cNvPr id="20484" name="Content Placeholder 3"/>
          <p:cNvSpPr>
            <a:spLocks noGrp="1"/>
          </p:cNvSpPr>
          <p:nvPr>
            <p:ph sz="half" idx="2"/>
          </p:nvPr>
        </p:nvSpPr>
        <p:spPr/>
        <p:txBody>
          <a:bodyPr/>
          <a:lstStyle/>
          <a:p>
            <a:pPr marL="0" indent="0" eaLnBrk="1" hangingPunct="1">
              <a:buFont typeface="Arial" panose="020B0604020202020204" pitchFamily="34" charset="0"/>
              <a:buNone/>
            </a:pPr>
            <a:r>
              <a:rPr lang="en-US" altLang="en-US" dirty="0" smtClean="0"/>
              <a:t>Rotation of water molecules causes </a:t>
            </a:r>
            <a:r>
              <a:rPr lang="en-US" altLang="en-US" dirty="0"/>
              <a:t>friction, hence creates heat</a:t>
            </a:r>
          </a:p>
        </p:txBody>
      </p:sp>
      <p:grpSp>
        <p:nvGrpSpPr>
          <p:cNvPr id="20485" name="Group 98"/>
          <p:cNvGrpSpPr>
            <a:grpSpLocks/>
          </p:cNvGrpSpPr>
          <p:nvPr/>
        </p:nvGrpSpPr>
        <p:grpSpPr bwMode="auto">
          <a:xfrm>
            <a:off x="7131050" y="2797175"/>
            <a:ext cx="2835275" cy="3413125"/>
            <a:chOff x="7131339" y="2796982"/>
            <a:chExt cx="2835081" cy="3412999"/>
          </a:xfrm>
        </p:grpSpPr>
        <p:sp>
          <p:nvSpPr>
            <p:cNvPr id="5" name="Flowchart: Connector 4"/>
            <p:cNvSpPr/>
            <p:nvPr/>
          </p:nvSpPr>
          <p:spPr>
            <a:xfrm>
              <a:off x="7144718" y="3347638"/>
              <a:ext cx="457200" cy="457200"/>
            </a:xfrm>
            <a:prstGeom prst="flowChartConnector">
              <a:avLst/>
            </a:prstGeom>
            <a:solidFill>
              <a:srgbClr val="FF7C80"/>
            </a:solidFill>
            <a:ln>
              <a:solidFill>
                <a:srgbClr val="FF7C80"/>
              </a:solidFill>
            </a:ln>
            <a:effectLst>
              <a:glow>
                <a:schemeClr val="accent1">
                  <a:alpha val="40000"/>
                </a:schemeClr>
              </a:glow>
              <a:outerShdw blurRad="50800" dist="38100" dir="5400000" algn="t" rotWithShape="0">
                <a:prstClr val="black">
                  <a:alpha val="40000"/>
                </a:prstClr>
              </a:outerShdw>
              <a:softEdge rad="0"/>
            </a:effectLst>
            <a:scene3d>
              <a:camera prst="orthographicFront"/>
              <a:lightRig rig="balanced"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a:p>
              <a:pPr algn="ctr" eaLnBrk="1" fontAlgn="auto" hangingPunct="1">
                <a:spcBef>
                  <a:spcPts val="0"/>
                </a:spcBef>
                <a:spcAft>
                  <a:spcPts val="0"/>
                </a:spcAft>
                <a:defRPr/>
              </a:pPr>
              <a:r>
                <a:rPr lang="en-US" b="1" dirty="0"/>
                <a:t>-</a:t>
              </a:r>
            </a:p>
          </p:txBody>
        </p:sp>
        <p:sp>
          <p:nvSpPr>
            <p:cNvPr id="6" name="Flowchart: Connector 5"/>
            <p:cNvSpPr/>
            <p:nvPr/>
          </p:nvSpPr>
          <p:spPr>
            <a:xfrm>
              <a:off x="7131339" y="3320877"/>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8" name="Flowchart: Connector 7"/>
            <p:cNvSpPr/>
            <p:nvPr/>
          </p:nvSpPr>
          <p:spPr>
            <a:xfrm>
              <a:off x="7434696" y="3308653"/>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11" name="Curved Down Arrow 10"/>
            <p:cNvSpPr/>
            <p:nvPr/>
          </p:nvSpPr>
          <p:spPr>
            <a:xfrm rot="4216723">
              <a:off x="7421030" y="3281949"/>
              <a:ext cx="514331" cy="217473"/>
            </a:xfrm>
            <a:prstGeom prst="curvedDownArrow">
              <a:avLst>
                <a:gd name="adj1" fmla="val 970"/>
                <a:gd name="adj2" fmla="val 47794"/>
                <a:gd name="adj3" fmla="val 3110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0496" name="Group 62"/>
            <p:cNvGrpSpPr>
              <a:grpSpLocks/>
            </p:cNvGrpSpPr>
            <p:nvPr/>
          </p:nvGrpSpPr>
          <p:grpSpPr bwMode="auto">
            <a:xfrm rot="5640000">
              <a:off x="7516093" y="4018842"/>
              <a:ext cx="486237" cy="496185"/>
              <a:chOff x="7283739" y="4337745"/>
              <a:chExt cx="486237" cy="496185"/>
            </a:xfrm>
          </p:grpSpPr>
          <p:sp>
            <p:nvSpPr>
              <p:cNvPr id="59" name="Flowchart: Connector 58"/>
              <p:cNvSpPr/>
              <p:nvPr/>
            </p:nvSpPr>
            <p:spPr>
              <a:xfrm>
                <a:off x="7297118" y="4376730"/>
                <a:ext cx="457200" cy="457200"/>
              </a:xfrm>
              <a:prstGeom prst="flowChartConnector">
                <a:avLst/>
              </a:prstGeom>
              <a:solidFill>
                <a:srgbClr val="FF7C80"/>
              </a:solidFill>
              <a:ln>
                <a:solidFill>
                  <a:srgbClr val="FF7C80"/>
                </a:solidFill>
              </a:ln>
              <a:effectLst>
                <a:glow>
                  <a:schemeClr val="accent1">
                    <a:alpha val="40000"/>
                  </a:schemeClr>
                </a:glow>
                <a:outerShdw blurRad="50800" dist="38100" dir="5400000" algn="t" rotWithShape="0">
                  <a:prstClr val="black">
                    <a:alpha val="40000"/>
                  </a:prstClr>
                </a:outerShdw>
                <a:softEdge rad="0"/>
              </a:effectLst>
              <a:scene3d>
                <a:camera prst="orthographicFront"/>
                <a:lightRig rig="balanced"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a:p>
                <a:pPr algn="ctr" eaLnBrk="1" fontAlgn="auto" hangingPunct="1">
                  <a:spcBef>
                    <a:spcPts val="0"/>
                  </a:spcBef>
                  <a:spcAft>
                    <a:spcPts val="0"/>
                  </a:spcAft>
                  <a:defRPr/>
                </a:pPr>
                <a:r>
                  <a:rPr lang="en-US" b="1" dirty="0"/>
                  <a:t>-</a:t>
                </a:r>
              </a:p>
            </p:txBody>
          </p:sp>
          <p:sp>
            <p:nvSpPr>
              <p:cNvPr id="60" name="Flowchart: Connector 59"/>
              <p:cNvSpPr/>
              <p:nvPr/>
            </p:nvSpPr>
            <p:spPr>
              <a:xfrm>
                <a:off x="7283739" y="4349969"/>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61" name="Flowchart: Connector 60"/>
              <p:cNvSpPr/>
              <p:nvPr/>
            </p:nvSpPr>
            <p:spPr>
              <a:xfrm>
                <a:off x="7587096" y="4337745"/>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grpSp>
        <p:sp>
          <p:nvSpPr>
            <p:cNvPr id="62" name="Curved Down Arrow 61"/>
            <p:cNvSpPr/>
            <p:nvPr/>
          </p:nvSpPr>
          <p:spPr>
            <a:xfrm rot="10140000">
              <a:off x="7563109" y="4482845"/>
              <a:ext cx="514315" cy="219067"/>
            </a:xfrm>
            <a:prstGeom prst="curvedDownArrow">
              <a:avLst>
                <a:gd name="adj1" fmla="val 970"/>
                <a:gd name="adj2" fmla="val 47794"/>
                <a:gd name="adj3" fmla="val 3110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0498" name="Group 67"/>
            <p:cNvGrpSpPr>
              <a:grpSpLocks/>
            </p:cNvGrpSpPr>
            <p:nvPr/>
          </p:nvGrpSpPr>
          <p:grpSpPr bwMode="auto">
            <a:xfrm rot="1800000">
              <a:off x="8257631" y="3044244"/>
              <a:ext cx="486237" cy="496185"/>
              <a:chOff x="8113297" y="3461053"/>
              <a:chExt cx="486237" cy="496185"/>
            </a:xfrm>
          </p:grpSpPr>
          <p:sp>
            <p:nvSpPr>
              <p:cNvPr id="64" name="Flowchart: Connector 63"/>
              <p:cNvSpPr/>
              <p:nvPr/>
            </p:nvSpPr>
            <p:spPr>
              <a:xfrm>
                <a:off x="8126676" y="3500038"/>
                <a:ext cx="457200" cy="457200"/>
              </a:xfrm>
              <a:prstGeom prst="flowChartConnector">
                <a:avLst/>
              </a:prstGeom>
              <a:solidFill>
                <a:srgbClr val="FF7C80"/>
              </a:solidFill>
              <a:ln>
                <a:solidFill>
                  <a:srgbClr val="FF7C80"/>
                </a:solidFill>
              </a:ln>
              <a:effectLst>
                <a:glow>
                  <a:schemeClr val="accent1">
                    <a:alpha val="40000"/>
                  </a:schemeClr>
                </a:glow>
                <a:outerShdw blurRad="50800" dist="38100" dir="5400000" algn="t" rotWithShape="0">
                  <a:prstClr val="black">
                    <a:alpha val="40000"/>
                  </a:prstClr>
                </a:outerShdw>
                <a:softEdge rad="0"/>
              </a:effectLst>
              <a:scene3d>
                <a:camera prst="orthographicFront"/>
                <a:lightRig rig="balanced"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a:p>
                <a:pPr algn="ctr" eaLnBrk="1" fontAlgn="auto" hangingPunct="1">
                  <a:spcBef>
                    <a:spcPts val="0"/>
                  </a:spcBef>
                  <a:spcAft>
                    <a:spcPts val="0"/>
                  </a:spcAft>
                  <a:defRPr/>
                </a:pPr>
                <a:r>
                  <a:rPr lang="en-US" b="1" dirty="0"/>
                  <a:t>-</a:t>
                </a:r>
              </a:p>
            </p:txBody>
          </p:sp>
          <p:sp>
            <p:nvSpPr>
              <p:cNvPr id="65" name="Flowchart: Connector 64"/>
              <p:cNvSpPr/>
              <p:nvPr/>
            </p:nvSpPr>
            <p:spPr>
              <a:xfrm>
                <a:off x="8113297" y="3473277"/>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66" name="Flowchart: Connector 65"/>
              <p:cNvSpPr/>
              <p:nvPr/>
            </p:nvSpPr>
            <p:spPr>
              <a:xfrm>
                <a:off x="8416654" y="3461053"/>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grpSp>
        <p:sp>
          <p:nvSpPr>
            <p:cNvPr id="67" name="Curved Down Arrow 66"/>
            <p:cNvSpPr/>
            <p:nvPr/>
          </p:nvSpPr>
          <p:spPr>
            <a:xfrm>
              <a:off x="8261562" y="2796982"/>
              <a:ext cx="514315" cy="217480"/>
            </a:xfrm>
            <a:prstGeom prst="curvedDownArrow">
              <a:avLst>
                <a:gd name="adj1" fmla="val 970"/>
                <a:gd name="adj2" fmla="val 47794"/>
                <a:gd name="adj3" fmla="val 3110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0500" name="Group 72"/>
            <p:cNvGrpSpPr>
              <a:grpSpLocks/>
            </p:cNvGrpSpPr>
            <p:nvPr/>
          </p:nvGrpSpPr>
          <p:grpSpPr bwMode="auto">
            <a:xfrm rot="-2880000">
              <a:off x="8081827" y="5529597"/>
              <a:ext cx="486237" cy="496185"/>
              <a:chOff x="7283739" y="5280425"/>
              <a:chExt cx="486237" cy="496185"/>
            </a:xfrm>
          </p:grpSpPr>
          <p:sp>
            <p:nvSpPr>
              <p:cNvPr id="69" name="Flowchart: Connector 68"/>
              <p:cNvSpPr/>
              <p:nvPr/>
            </p:nvSpPr>
            <p:spPr>
              <a:xfrm>
                <a:off x="7297118" y="5319410"/>
                <a:ext cx="457200" cy="457200"/>
              </a:xfrm>
              <a:prstGeom prst="flowChartConnector">
                <a:avLst/>
              </a:prstGeom>
              <a:solidFill>
                <a:srgbClr val="FF7C80"/>
              </a:solidFill>
              <a:ln>
                <a:solidFill>
                  <a:srgbClr val="FF7C80"/>
                </a:solidFill>
              </a:ln>
              <a:effectLst>
                <a:glow>
                  <a:schemeClr val="accent1">
                    <a:alpha val="40000"/>
                  </a:schemeClr>
                </a:glow>
                <a:outerShdw blurRad="50800" dist="38100" dir="5400000" algn="t" rotWithShape="0">
                  <a:prstClr val="black">
                    <a:alpha val="40000"/>
                  </a:prstClr>
                </a:outerShdw>
                <a:softEdge rad="0"/>
              </a:effectLst>
              <a:scene3d>
                <a:camera prst="orthographicFront"/>
                <a:lightRig rig="balanced"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a:p>
                <a:pPr algn="ctr" eaLnBrk="1" fontAlgn="auto" hangingPunct="1">
                  <a:spcBef>
                    <a:spcPts val="0"/>
                  </a:spcBef>
                  <a:spcAft>
                    <a:spcPts val="0"/>
                  </a:spcAft>
                  <a:defRPr/>
                </a:pPr>
                <a:r>
                  <a:rPr lang="en-US" b="1" dirty="0"/>
                  <a:t>-</a:t>
                </a:r>
              </a:p>
            </p:txBody>
          </p:sp>
          <p:sp>
            <p:nvSpPr>
              <p:cNvPr id="70" name="Flowchart: Connector 69"/>
              <p:cNvSpPr/>
              <p:nvPr/>
            </p:nvSpPr>
            <p:spPr>
              <a:xfrm>
                <a:off x="7283739" y="5292649"/>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71" name="Flowchart: Connector 70"/>
              <p:cNvSpPr/>
              <p:nvPr/>
            </p:nvSpPr>
            <p:spPr>
              <a:xfrm>
                <a:off x="7587096" y="5280425"/>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grpSp>
        <p:sp>
          <p:nvSpPr>
            <p:cNvPr id="72" name="Curved Down Arrow 71"/>
            <p:cNvSpPr/>
            <p:nvPr/>
          </p:nvSpPr>
          <p:spPr>
            <a:xfrm rot="12000000">
              <a:off x="7961545" y="5987739"/>
              <a:ext cx="514315" cy="217480"/>
            </a:xfrm>
            <a:prstGeom prst="curvedDownArrow">
              <a:avLst>
                <a:gd name="adj1" fmla="val 970"/>
                <a:gd name="adj2" fmla="val 47794"/>
                <a:gd name="adj3" fmla="val 3110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0502" name="Group 77"/>
            <p:cNvGrpSpPr>
              <a:grpSpLocks/>
            </p:cNvGrpSpPr>
            <p:nvPr/>
          </p:nvGrpSpPr>
          <p:grpSpPr bwMode="auto">
            <a:xfrm rot="7440000">
              <a:off x="9059043" y="4087421"/>
              <a:ext cx="486237" cy="496185"/>
              <a:chOff x="9103111" y="4384879"/>
              <a:chExt cx="486237" cy="496185"/>
            </a:xfrm>
          </p:grpSpPr>
          <p:sp>
            <p:nvSpPr>
              <p:cNvPr id="74" name="Flowchart: Connector 73"/>
              <p:cNvSpPr/>
              <p:nvPr/>
            </p:nvSpPr>
            <p:spPr>
              <a:xfrm>
                <a:off x="9116490" y="4423864"/>
                <a:ext cx="457200" cy="457200"/>
              </a:xfrm>
              <a:prstGeom prst="flowChartConnector">
                <a:avLst/>
              </a:prstGeom>
              <a:solidFill>
                <a:srgbClr val="FF7C80"/>
              </a:solidFill>
              <a:ln>
                <a:solidFill>
                  <a:srgbClr val="FF7C80"/>
                </a:solidFill>
              </a:ln>
              <a:effectLst>
                <a:glow>
                  <a:schemeClr val="accent1">
                    <a:alpha val="40000"/>
                  </a:schemeClr>
                </a:glow>
                <a:outerShdw blurRad="50800" dist="38100" dir="5400000" algn="t" rotWithShape="0">
                  <a:prstClr val="black">
                    <a:alpha val="40000"/>
                  </a:prstClr>
                </a:outerShdw>
                <a:softEdge rad="0"/>
              </a:effectLst>
              <a:scene3d>
                <a:camera prst="orthographicFront"/>
                <a:lightRig rig="balanced"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a:p>
                <a:pPr algn="ctr" eaLnBrk="1" fontAlgn="auto" hangingPunct="1">
                  <a:spcBef>
                    <a:spcPts val="0"/>
                  </a:spcBef>
                  <a:spcAft>
                    <a:spcPts val="0"/>
                  </a:spcAft>
                  <a:defRPr/>
                </a:pPr>
                <a:r>
                  <a:rPr lang="en-US" b="1" dirty="0"/>
                  <a:t>-</a:t>
                </a:r>
              </a:p>
            </p:txBody>
          </p:sp>
          <p:sp>
            <p:nvSpPr>
              <p:cNvPr id="75" name="Flowchart: Connector 74"/>
              <p:cNvSpPr/>
              <p:nvPr/>
            </p:nvSpPr>
            <p:spPr>
              <a:xfrm>
                <a:off x="9103111" y="4397103"/>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76" name="Flowchart: Connector 75"/>
              <p:cNvSpPr/>
              <p:nvPr/>
            </p:nvSpPr>
            <p:spPr>
              <a:xfrm>
                <a:off x="9406468" y="4384879"/>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grpSp>
        <p:sp>
          <p:nvSpPr>
            <p:cNvPr id="77" name="Curved Down Arrow 76"/>
            <p:cNvSpPr/>
            <p:nvPr/>
          </p:nvSpPr>
          <p:spPr>
            <a:xfrm rot="3924362">
              <a:off x="9383840" y="4152660"/>
              <a:ext cx="514331" cy="219060"/>
            </a:xfrm>
            <a:prstGeom prst="curvedDownArrow">
              <a:avLst>
                <a:gd name="adj1" fmla="val 970"/>
                <a:gd name="adj2" fmla="val 47794"/>
                <a:gd name="adj3" fmla="val 3110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0504" name="Group 82"/>
            <p:cNvGrpSpPr>
              <a:grpSpLocks/>
            </p:cNvGrpSpPr>
            <p:nvPr/>
          </p:nvGrpSpPr>
          <p:grpSpPr bwMode="auto">
            <a:xfrm rot="-6360000">
              <a:off x="9253853" y="5020068"/>
              <a:ext cx="486237" cy="496185"/>
              <a:chOff x="9315214" y="5374693"/>
              <a:chExt cx="486237" cy="496185"/>
            </a:xfrm>
          </p:grpSpPr>
          <p:sp>
            <p:nvSpPr>
              <p:cNvPr id="79" name="Flowchart: Connector 78"/>
              <p:cNvSpPr/>
              <p:nvPr/>
            </p:nvSpPr>
            <p:spPr>
              <a:xfrm>
                <a:off x="9328593" y="5413678"/>
                <a:ext cx="457200" cy="457200"/>
              </a:xfrm>
              <a:prstGeom prst="flowChartConnector">
                <a:avLst/>
              </a:prstGeom>
              <a:solidFill>
                <a:srgbClr val="FF7C80"/>
              </a:solidFill>
              <a:ln>
                <a:solidFill>
                  <a:srgbClr val="FF7C80"/>
                </a:solidFill>
              </a:ln>
              <a:effectLst>
                <a:glow>
                  <a:schemeClr val="accent1">
                    <a:alpha val="40000"/>
                  </a:schemeClr>
                </a:glow>
                <a:outerShdw blurRad="50800" dist="38100" dir="5400000" algn="t" rotWithShape="0">
                  <a:prstClr val="black">
                    <a:alpha val="40000"/>
                  </a:prstClr>
                </a:outerShdw>
                <a:softEdge rad="0"/>
              </a:effectLst>
              <a:scene3d>
                <a:camera prst="orthographicFront"/>
                <a:lightRig rig="balanced"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a:p>
                <a:pPr algn="ctr" eaLnBrk="1" fontAlgn="auto" hangingPunct="1">
                  <a:spcBef>
                    <a:spcPts val="0"/>
                  </a:spcBef>
                  <a:spcAft>
                    <a:spcPts val="0"/>
                  </a:spcAft>
                  <a:defRPr/>
                </a:pPr>
                <a:r>
                  <a:rPr lang="en-US" b="1" dirty="0"/>
                  <a:t>-</a:t>
                </a:r>
              </a:p>
            </p:txBody>
          </p:sp>
          <p:sp>
            <p:nvSpPr>
              <p:cNvPr id="80" name="Flowchart: Connector 79"/>
              <p:cNvSpPr/>
              <p:nvPr/>
            </p:nvSpPr>
            <p:spPr>
              <a:xfrm>
                <a:off x="9315214" y="5386917"/>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81" name="Flowchart: Connector 80"/>
              <p:cNvSpPr/>
              <p:nvPr/>
            </p:nvSpPr>
            <p:spPr>
              <a:xfrm>
                <a:off x="9618571" y="5374693"/>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grpSp>
        <p:sp>
          <p:nvSpPr>
            <p:cNvPr id="82" name="Curved Down Arrow 81"/>
            <p:cNvSpPr/>
            <p:nvPr/>
          </p:nvSpPr>
          <p:spPr>
            <a:xfrm rot="4216723">
              <a:off x="9541785" y="5078932"/>
              <a:ext cx="514331" cy="217473"/>
            </a:xfrm>
            <a:prstGeom prst="curvedDownArrow">
              <a:avLst>
                <a:gd name="adj1" fmla="val 970"/>
                <a:gd name="adj2" fmla="val 47794"/>
                <a:gd name="adj3" fmla="val 3110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0506" name="Group 87"/>
            <p:cNvGrpSpPr>
              <a:grpSpLocks/>
            </p:cNvGrpSpPr>
            <p:nvPr/>
          </p:nvGrpSpPr>
          <p:grpSpPr bwMode="auto">
            <a:xfrm rot="8880000">
              <a:off x="9480183" y="3461053"/>
              <a:ext cx="486237" cy="496185"/>
              <a:chOff x="9480183" y="3461053"/>
              <a:chExt cx="486237" cy="496185"/>
            </a:xfrm>
          </p:grpSpPr>
          <p:sp>
            <p:nvSpPr>
              <p:cNvPr id="84" name="Flowchart: Connector 83"/>
              <p:cNvSpPr/>
              <p:nvPr/>
            </p:nvSpPr>
            <p:spPr>
              <a:xfrm>
                <a:off x="9493562" y="3500038"/>
                <a:ext cx="457200" cy="457200"/>
              </a:xfrm>
              <a:prstGeom prst="flowChartConnector">
                <a:avLst/>
              </a:prstGeom>
              <a:solidFill>
                <a:srgbClr val="FF7C80"/>
              </a:solidFill>
              <a:ln>
                <a:solidFill>
                  <a:srgbClr val="FF7C80"/>
                </a:solidFill>
              </a:ln>
              <a:effectLst>
                <a:glow>
                  <a:schemeClr val="accent1">
                    <a:alpha val="40000"/>
                  </a:schemeClr>
                </a:glow>
                <a:outerShdw blurRad="50800" dist="38100" dir="5400000" algn="t" rotWithShape="0">
                  <a:prstClr val="black">
                    <a:alpha val="40000"/>
                  </a:prstClr>
                </a:outerShdw>
                <a:softEdge rad="0"/>
              </a:effectLst>
              <a:scene3d>
                <a:camera prst="orthographicFront"/>
                <a:lightRig rig="balanced"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a:p>
                <a:pPr algn="ctr" eaLnBrk="1" fontAlgn="auto" hangingPunct="1">
                  <a:spcBef>
                    <a:spcPts val="0"/>
                  </a:spcBef>
                  <a:spcAft>
                    <a:spcPts val="0"/>
                  </a:spcAft>
                  <a:defRPr/>
                </a:pPr>
                <a:r>
                  <a:rPr lang="en-US" b="1" dirty="0"/>
                  <a:t>-</a:t>
                </a:r>
              </a:p>
            </p:txBody>
          </p:sp>
          <p:sp>
            <p:nvSpPr>
              <p:cNvPr id="85" name="Flowchart: Connector 84"/>
              <p:cNvSpPr/>
              <p:nvPr/>
            </p:nvSpPr>
            <p:spPr>
              <a:xfrm>
                <a:off x="9480183" y="3473277"/>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86" name="Flowchart: Connector 85"/>
              <p:cNvSpPr/>
              <p:nvPr/>
            </p:nvSpPr>
            <p:spPr>
              <a:xfrm>
                <a:off x="9783540" y="3461053"/>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grpSp>
        <p:sp>
          <p:nvSpPr>
            <p:cNvPr id="87" name="Curved Down Arrow 86"/>
            <p:cNvSpPr/>
            <p:nvPr/>
          </p:nvSpPr>
          <p:spPr>
            <a:xfrm rot="17758637">
              <a:off x="9166368" y="3454186"/>
              <a:ext cx="514331" cy="219060"/>
            </a:xfrm>
            <a:prstGeom prst="curvedDownArrow">
              <a:avLst>
                <a:gd name="adj1" fmla="val 970"/>
                <a:gd name="adj2" fmla="val 47794"/>
                <a:gd name="adj3" fmla="val 3110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0508" name="Group 92"/>
            <p:cNvGrpSpPr>
              <a:grpSpLocks/>
            </p:cNvGrpSpPr>
            <p:nvPr/>
          </p:nvGrpSpPr>
          <p:grpSpPr bwMode="auto">
            <a:xfrm rot="-6600000">
              <a:off x="8301833" y="4196343"/>
              <a:ext cx="486237" cy="496185"/>
              <a:chOff x="8301833" y="4196343"/>
              <a:chExt cx="486237" cy="496185"/>
            </a:xfrm>
          </p:grpSpPr>
          <p:sp>
            <p:nvSpPr>
              <p:cNvPr id="89" name="Flowchart: Connector 88"/>
              <p:cNvSpPr/>
              <p:nvPr/>
            </p:nvSpPr>
            <p:spPr>
              <a:xfrm>
                <a:off x="8315212" y="4235328"/>
                <a:ext cx="457200" cy="457200"/>
              </a:xfrm>
              <a:prstGeom prst="flowChartConnector">
                <a:avLst/>
              </a:prstGeom>
              <a:solidFill>
                <a:srgbClr val="FF7C80"/>
              </a:solidFill>
              <a:ln>
                <a:solidFill>
                  <a:srgbClr val="FF7C80"/>
                </a:solidFill>
              </a:ln>
              <a:effectLst>
                <a:glow>
                  <a:schemeClr val="accent1">
                    <a:alpha val="40000"/>
                  </a:schemeClr>
                </a:glow>
                <a:outerShdw blurRad="50800" dist="38100" dir="5400000" algn="t" rotWithShape="0">
                  <a:prstClr val="black">
                    <a:alpha val="40000"/>
                  </a:prstClr>
                </a:outerShdw>
                <a:softEdge rad="0"/>
              </a:effectLst>
              <a:scene3d>
                <a:camera prst="orthographicFront"/>
                <a:lightRig rig="balanced"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a:p>
                <a:pPr algn="ctr" eaLnBrk="1" fontAlgn="auto" hangingPunct="1">
                  <a:spcBef>
                    <a:spcPts val="0"/>
                  </a:spcBef>
                  <a:spcAft>
                    <a:spcPts val="0"/>
                  </a:spcAft>
                  <a:defRPr/>
                </a:pPr>
                <a:r>
                  <a:rPr lang="en-US" b="1" dirty="0"/>
                  <a:t>-</a:t>
                </a:r>
              </a:p>
            </p:txBody>
          </p:sp>
          <p:sp>
            <p:nvSpPr>
              <p:cNvPr id="90" name="Flowchart: Connector 89"/>
              <p:cNvSpPr/>
              <p:nvPr/>
            </p:nvSpPr>
            <p:spPr>
              <a:xfrm>
                <a:off x="8301833" y="4208567"/>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91" name="Flowchart: Connector 90"/>
              <p:cNvSpPr/>
              <p:nvPr/>
            </p:nvSpPr>
            <p:spPr>
              <a:xfrm>
                <a:off x="8605190" y="4196343"/>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grpSp>
        <p:sp>
          <p:nvSpPr>
            <p:cNvPr id="92" name="Curved Down Arrow 91"/>
            <p:cNvSpPr/>
            <p:nvPr/>
          </p:nvSpPr>
          <p:spPr>
            <a:xfrm rot="8815476">
              <a:off x="8436175" y="4711436"/>
              <a:ext cx="514315" cy="217480"/>
            </a:xfrm>
            <a:prstGeom prst="curvedDownArrow">
              <a:avLst>
                <a:gd name="adj1" fmla="val 970"/>
                <a:gd name="adj2" fmla="val 47794"/>
                <a:gd name="adj3" fmla="val 3110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0510" name="Group 97"/>
            <p:cNvGrpSpPr>
              <a:grpSpLocks/>
            </p:cNvGrpSpPr>
            <p:nvPr/>
          </p:nvGrpSpPr>
          <p:grpSpPr bwMode="auto">
            <a:xfrm rot="3720000">
              <a:off x="7274312" y="5718770"/>
              <a:ext cx="486237" cy="496185"/>
              <a:chOff x="7274312" y="5718770"/>
              <a:chExt cx="486237" cy="496185"/>
            </a:xfrm>
          </p:grpSpPr>
          <p:sp>
            <p:nvSpPr>
              <p:cNvPr id="94" name="Flowchart: Connector 93"/>
              <p:cNvSpPr/>
              <p:nvPr/>
            </p:nvSpPr>
            <p:spPr>
              <a:xfrm>
                <a:off x="7287691" y="5757755"/>
                <a:ext cx="457200" cy="457200"/>
              </a:xfrm>
              <a:prstGeom prst="flowChartConnector">
                <a:avLst/>
              </a:prstGeom>
              <a:solidFill>
                <a:srgbClr val="FF7C80"/>
              </a:solidFill>
              <a:ln>
                <a:solidFill>
                  <a:srgbClr val="FF7C80"/>
                </a:solidFill>
              </a:ln>
              <a:effectLst>
                <a:glow>
                  <a:schemeClr val="accent1">
                    <a:alpha val="40000"/>
                  </a:schemeClr>
                </a:glow>
                <a:outerShdw blurRad="50800" dist="38100" dir="5400000" algn="t" rotWithShape="0">
                  <a:prstClr val="black">
                    <a:alpha val="40000"/>
                  </a:prstClr>
                </a:outerShdw>
                <a:softEdge rad="0"/>
              </a:effectLst>
              <a:scene3d>
                <a:camera prst="orthographicFront"/>
                <a:lightRig rig="balanced"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a:p>
                <a:pPr algn="ctr" eaLnBrk="1" fontAlgn="auto" hangingPunct="1">
                  <a:spcBef>
                    <a:spcPts val="0"/>
                  </a:spcBef>
                  <a:spcAft>
                    <a:spcPts val="0"/>
                  </a:spcAft>
                  <a:defRPr/>
                </a:pPr>
                <a:r>
                  <a:rPr lang="en-US" b="1" dirty="0"/>
                  <a:t>-</a:t>
                </a:r>
              </a:p>
            </p:txBody>
          </p:sp>
          <p:sp>
            <p:nvSpPr>
              <p:cNvPr id="95" name="Flowchart: Connector 94"/>
              <p:cNvSpPr/>
              <p:nvPr/>
            </p:nvSpPr>
            <p:spPr>
              <a:xfrm>
                <a:off x="7274312" y="5730994"/>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sp>
            <p:nvSpPr>
              <p:cNvPr id="96" name="Flowchart: Connector 95"/>
              <p:cNvSpPr/>
              <p:nvPr/>
            </p:nvSpPr>
            <p:spPr>
              <a:xfrm>
                <a:off x="7577669" y="5718770"/>
                <a:ext cx="182880" cy="182880"/>
              </a:xfrm>
              <a:prstGeom prst="flowChartConnector">
                <a:avLst/>
              </a:prstGeom>
              <a:solidFill>
                <a:srgbClr val="33CCFF"/>
              </a:solidFill>
              <a:ln>
                <a:solidFill>
                  <a:srgbClr val="33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lumMod val="50000"/>
                        <a:lumOff val="50000"/>
                      </a:schemeClr>
                    </a:solidFill>
                  </a:rPr>
                  <a:t>+</a:t>
                </a:r>
              </a:p>
            </p:txBody>
          </p:sp>
        </p:grpSp>
        <p:sp>
          <p:nvSpPr>
            <p:cNvPr id="97" name="Curved Down Arrow 96"/>
            <p:cNvSpPr/>
            <p:nvPr/>
          </p:nvSpPr>
          <p:spPr>
            <a:xfrm rot="2400000">
              <a:off x="7453580" y="5505157"/>
              <a:ext cx="514315" cy="217480"/>
            </a:xfrm>
            <a:prstGeom prst="curvedDownArrow">
              <a:avLst>
                <a:gd name="adj1" fmla="val 970"/>
                <a:gd name="adj2" fmla="val 47794"/>
                <a:gd name="adj3" fmla="val 3110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sp>
        <p:nvSpPr>
          <p:cNvPr id="2" name="投影片編號版面配置區 1"/>
          <p:cNvSpPr>
            <a:spLocks noGrp="1"/>
          </p:cNvSpPr>
          <p:nvPr>
            <p:ph type="sldNum" sz="quarter" idx="12"/>
          </p:nvPr>
        </p:nvSpPr>
        <p:spPr/>
        <p:txBody>
          <a:bodyPr/>
          <a:lstStyle/>
          <a:p>
            <a:pPr>
              <a:defRPr/>
            </a:pPr>
            <a:fld id="{BF7AD7DE-42D5-4491-9BF3-9ABEFF95C541}"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a:t>Topics</a:t>
            </a:r>
          </a:p>
        </p:txBody>
      </p:sp>
      <p:sp>
        <p:nvSpPr>
          <p:cNvPr id="3075" name="Content Placeholder 2"/>
          <p:cNvSpPr>
            <a:spLocks noGrp="1"/>
          </p:cNvSpPr>
          <p:nvPr>
            <p:ph idx="1"/>
          </p:nvPr>
        </p:nvSpPr>
        <p:spPr/>
        <p:txBody>
          <a:bodyPr/>
          <a:lstStyle/>
          <a:p>
            <a:pPr eaLnBrk="1" hangingPunct="1"/>
            <a:r>
              <a:rPr lang="en-US" altLang="en-US" dirty="0"/>
              <a:t>Heating foods</a:t>
            </a:r>
          </a:p>
          <a:p>
            <a:pPr eaLnBrk="1" hangingPunct="1"/>
            <a:r>
              <a:rPr lang="en-US" altLang="en-US" dirty="0"/>
              <a:t>Moist-heat </a:t>
            </a:r>
            <a:r>
              <a:rPr lang="en-US" altLang="en-US" dirty="0" smtClean="0"/>
              <a:t>method</a:t>
            </a:r>
            <a:endParaRPr lang="en-US" altLang="en-US" dirty="0"/>
          </a:p>
          <a:p>
            <a:pPr eaLnBrk="1" hangingPunct="1"/>
            <a:r>
              <a:rPr lang="en-US" altLang="en-US" dirty="0"/>
              <a:t>Dry-heat </a:t>
            </a:r>
            <a:r>
              <a:rPr lang="en-US" altLang="en-US" dirty="0" smtClean="0"/>
              <a:t>method</a:t>
            </a:r>
            <a:endParaRPr lang="en-US" altLang="en-US" dirty="0"/>
          </a:p>
          <a:p>
            <a:pPr eaLnBrk="1" hangingPunct="1"/>
            <a:r>
              <a:rPr lang="en-US" altLang="en-US" dirty="0"/>
              <a:t>Types of heat transfer</a:t>
            </a:r>
          </a:p>
          <a:p>
            <a:pPr eaLnBrk="1" hangingPunct="1"/>
            <a:r>
              <a:rPr lang="en-US" altLang="en-US" dirty="0"/>
              <a:t>Conduction</a:t>
            </a:r>
          </a:p>
          <a:p>
            <a:pPr eaLnBrk="1" hangingPunct="1"/>
            <a:r>
              <a:rPr lang="en-US" altLang="en-US" dirty="0"/>
              <a:t>Convection</a:t>
            </a:r>
          </a:p>
          <a:p>
            <a:pPr eaLnBrk="1" hangingPunct="1"/>
            <a:r>
              <a:rPr lang="en-US" altLang="en-US" dirty="0"/>
              <a:t>Conduction vs. </a:t>
            </a:r>
            <a:r>
              <a:rPr lang="en-US" altLang="en-US" dirty="0" smtClean="0"/>
              <a:t>Convection</a:t>
            </a:r>
            <a:endParaRPr lang="en-US" altLang="en-US" dirty="0"/>
          </a:p>
          <a:p>
            <a:pPr eaLnBrk="1" hangingPunct="1"/>
            <a:r>
              <a:rPr lang="en-US" altLang="en-US" dirty="0"/>
              <a:t>Radiation</a:t>
            </a:r>
          </a:p>
          <a:p>
            <a:pPr eaLnBrk="1" hangingPunct="1"/>
            <a:r>
              <a:rPr lang="en-US" altLang="en-US" dirty="0"/>
              <a:t>Measuring heat</a:t>
            </a:r>
          </a:p>
          <a:p>
            <a:pPr eaLnBrk="1" hangingPunct="1"/>
            <a:endParaRPr lang="en-US" altLang="en-US" dirty="0"/>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t>Radiation -- Microwaves</a:t>
            </a:r>
          </a:p>
        </p:txBody>
      </p:sp>
      <p:sp>
        <p:nvSpPr>
          <p:cNvPr id="21507" name="Content Placeholder 2"/>
          <p:cNvSpPr>
            <a:spLocks noGrp="1"/>
          </p:cNvSpPr>
          <p:nvPr>
            <p:ph idx="1"/>
          </p:nvPr>
        </p:nvSpPr>
        <p:spPr/>
        <p:txBody>
          <a:bodyPr/>
          <a:lstStyle/>
          <a:p>
            <a:pPr eaLnBrk="1" hangingPunct="1"/>
            <a:r>
              <a:rPr lang="en-US" altLang="en-US" dirty="0"/>
              <a:t>Microwave does not work on water-less material, thus some plastic and paper plates can be used</a:t>
            </a:r>
          </a:p>
          <a:p>
            <a:pPr eaLnBrk="1" hangingPunct="1"/>
            <a:r>
              <a:rPr lang="en-US" altLang="en-US" dirty="0"/>
              <a:t>Most microwaves penetrate only about 2 inches into food, the rest in the core is heated by conduction</a:t>
            </a:r>
          </a:p>
          <a:p>
            <a:pPr eaLnBrk="1" hangingPunct="1"/>
            <a:r>
              <a:rPr lang="en-US" altLang="en-US" dirty="0" smtClean="0"/>
              <a:t>Commonly </a:t>
            </a:r>
            <a:r>
              <a:rPr lang="en-US" altLang="en-US" dirty="0"/>
              <a:t>used in </a:t>
            </a:r>
            <a:r>
              <a:rPr lang="en-US" altLang="en-US" dirty="0" smtClean="0"/>
              <a:t>hospital </a:t>
            </a:r>
            <a:r>
              <a:rPr lang="en-US" altLang="en-US" dirty="0"/>
              <a:t>galleys, lunch box production, vending operations, and convenience store</a:t>
            </a:r>
          </a:p>
          <a:p>
            <a:pPr lvl="1" eaLnBrk="1" hangingPunct="1"/>
            <a:endParaRPr lang="en-US" altLang="en-US" dirty="0"/>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t>Measuring heat</a:t>
            </a:r>
          </a:p>
        </p:txBody>
      </p:sp>
      <p:sp>
        <p:nvSpPr>
          <p:cNvPr id="22531" name="Content Placeholder 2"/>
          <p:cNvSpPr>
            <a:spLocks noGrp="1"/>
          </p:cNvSpPr>
          <p:nvPr>
            <p:ph idx="1"/>
          </p:nvPr>
        </p:nvSpPr>
        <p:spPr/>
        <p:txBody>
          <a:bodyPr/>
          <a:lstStyle/>
          <a:p>
            <a:pPr eaLnBrk="1" hangingPunct="1"/>
            <a:r>
              <a:rPr lang="en-US" altLang="en-US" dirty="0"/>
              <a:t>Heat is a form of energy that can be measured</a:t>
            </a:r>
          </a:p>
          <a:p>
            <a:pPr eaLnBrk="1" hangingPunct="1"/>
            <a:r>
              <a:rPr lang="en-US" altLang="en-US" dirty="0"/>
              <a:t>Two main scales used to measure heat intensity:</a:t>
            </a:r>
          </a:p>
          <a:p>
            <a:pPr lvl="1" eaLnBrk="1" hangingPunct="1"/>
            <a:r>
              <a:rPr lang="en-US" altLang="en-US" dirty="0"/>
              <a:t>Fahrenheit (</a:t>
            </a:r>
            <a:r>
              <a:rPr lang="en-US" altLang="en-US" baseline="30000" dirty="0" err="1"/>
              <a:t>o</a:t>
            </a:r>
            <a:r>
              <a:rPr lang="en-US" altLang="en-US" dirty="0" err="1"/>
              <a:t>F</a:t>
            </a:r>
            <a:r>
              <a:rPr lang="en-US" altLang="en-US" dirty="0"/>
              <a:t>)</a:t>
            </a:r>
          </a:p>
          <a:p>
            <a:pPr lvl="1" eaLnBrk="1" hangingPunct="1"/>
            <a:r>
              <a:rPr lang="en-US" altLang="en-US" dirty="0"/>
              <a:t>Celsius or centigrade (</a:t>
            </a:r>
            <a:r>
              <a:rPr lang="en-US" altLang="en-US" baseline="30000" dirty="0" err="1"/>
              <a:t>o</a:t>
            </a:r>
            <a:r>
              <a:rPr lang="en-US" altLang="en-US" dirty="0" err="1"/>
              <a:t>C</a:t>
            </a:r>
            <a:r>
              <a:rPr lang="en-US" altLang="en-US" dirty="0"/>
              <a:t>)</a:t>
            </a:r>
          </a:p>
          <a:p>
            <a:pPr eaLnBrk="1" hangingPunct="1"/>
            <a:r>
              <a:rPr lang="en-US" altLang="en-US" dirty="0"/>
              <a:t>Freezing and boiling are extremes in the range in temperatures encountered in food preparation </a:t>
            </a:r>
          </a:p>
          <a:p>
            <a:pPr eaLnBrk="1" hangingPunct="1"/>
            <a:r>
              <a:rPr lang="en-US" altLang="en-US" smtClean="0"/>
              <a:t>Freezing </a:t>
            </a:r>
            <a:r>
              <a:rPr lang="en-US" altLang="en-US" dirty="0"/>
              <a:t>point of water is 0</a:t>
            </a:r>
            <a:r>
              <a:rPr lang="en-US" altLang="en-US" baseline="30000" dirty="0"/>
              <a:t>o</a:t>
            </a:r>
            <a:r>
              <a:rPr lang="en-US" altLang="en-US" dirty="0"/>
              <a:t>C; boiling point of water is 100</a:t>
            </a:r>
            <a:r>
              <a:rPr lang="en-US" altLang="en-US" baseline="30000" dirty="0"/>
              <a:t>o</a:t>
            </a:r>
            <a:r>
              <a:rPr lang="en-US" altLang="en-US" dirty="0"/>
              <a:t>C</a:t>
            </a:r>
          </a:p>
          <a:p>
            <a:pPr eaLnBrk="1" hangingPunct="1"/>
            <a:r>
              <a:rPr lang="en-US" altLang="en-US" dirty="0"/>
              <a:t>Thermometers are used to measure temperatures</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21</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t>Heating foods</a:t>
            </a:r>
          </a:p>
        </p:txBody>
      </p:sp>
      <p:sp>
        <p:nvSpPr>
          <p:cNvPr id="3" name="Content Placeholder 2"/>
          <p:cNvSpPr>
            <a:spLocks noGrp="1"/>
          </p:cNvSpPr>
          <p:nvPr>
            <p:ph idx="1"/>
          </p:nvPr>
        </p:nvSpPr>
        <p:spPr/>
        <p:txBody>
          <a:bodyPr/>
          <a:lstStyle/>
          <a:p>
            <a:pPr marL="0" indent="0" eaLnBrk="1" hangingPunct="1">
              <a:buFont typeface="Arial" panose="020B0604020202020204" pitchFamily="34" charset="0"/>
              <a:buNone/>
              <a:defRPr/>
            </a:pPr>
            <a:r>
              <a:rPr lang="en-US" dirty="0"/>
              <a:t>Objectives of Food Production</a:t>
            </a:r>
          </a:p>
          <a:p>
            <a:pPr eaLnBrk="1" hangingPunct="1">
              <a:defRPr/>
            </a:pPr>
            <a:r>
              <a:rPr lang="en-US" dirty="0"/>
              <a:t>Destruction of harmful microorganisms, thus making food safer for human consumption</a:t>
            </a:r>
          </a:p>
          <a:p>
            <a:pPr eaLnBrk="1" hangingPunct="1">
              <a:defRPr/>
            </a:pPr>
            <a:r>
              <a:rPr lang="en-US" dirty="0"/>
              <a:t>Increase digestibility</a:t>
            </a:r>
          </a:p>
          <a:p>
            <a:pPr eaLnBrk="1" hangingPunct="1">
              <a:defRPr/>
            </a:pPr>
            <a:r>
              <a:rPr lang="en-US" dirty="0"/>
              <a:t>Change and enhancement of </a:t>
            </a:r>
            <a:r>
              <a:rPr lang="en-US" dirty="0" err="1"/>
              <a:t>flavour</a:t>
            </a:r>
            <a:r>
              <a:rPr lang="en-US" dirty="0"/>
              <a:t>, form, </a:t>
            </a:r>
            <a:r>
              <a:rPr lang="en-US" dirty="0" err="1"/>
              <a:t>colour</a:t>
            </a:r>
            <a:r>
              <a:rPr lang="en-US" dirty="0"/>
              <a:t>, texture, and aroma</a:t>
            </a:r>
          </a:p>
          <a:p>
            <a:pPr eaLnBrk="1" hangingPunct="1">
              <a:defRPr/>
            </a:pPr>
            <a:endParaRPr lang="en-US" dirty="0"/>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a:t>Heating foods</a:t>
            </a:r>
          </a:p>
        </p:txBody>
      </p:sp>
      <p:sp>
        <p:nvSpPr>
          <p:cNvPr id="5123" name="Content Placeholder 2"/>
          <p:cNvSpPr>
            <a:spLocks noGrp="1"/>
          </p:cNvSpPr>
          <p:nvPr>
            <p:ph idx="1"/>
          </p:nvPr>
        </p:nvSpPr>
        <p:spPr/>
        <p:txBody>
          <a:bodyPr/>
          <a:lstStyle/>
          <a:p>
            <a:pPr eaLnBrk="1" hangingPunct="1"/>
            <a:r>
              <a:rPr lang="en-US" altLang="en-US"/>
              <a:t>During food preparation, heat is transferred by either moist- or dry-heat methods</a:t>
            </a:r>
          </a:p>
          <a:p>
            <a:pPr eaLnBrk="1" hangingPunct="1"/>
            <a:r>
              <a:rPr lang="en-US" altLang="en-US"/>
              <a:t>Depending on the composition of foods, different methods are used</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Heating foods</a:t>
            </a:r>
          </a:p>
        </p:txBody>
      </p:sp>
      <p:sp>
        <p:nvSpPr>
          <p:cNvPr id="3" name="Content Placeholder 2"/>
          <p:cNvSpPr>
            <a:spLocks noGrp="1"/>
          </p:cNvSpPr>
          <p:nvPr>
            <p:ph idx="1"/>
          </p:nvPr>
        </p:nvSpPr>
        <p:spPr/>
        <p:txBody>
          <a:bodyPr/>
          <a:lstStyle/>
          <a:p>
            <a:pPr marL="0" indent="0">
              <a:buFont typeface="Arial" charset="0"/>
              <a:buNone/>
              <a:defRPr/>
            </a:pPr>
            <a:r>
              <a:rPr lang="en-US" dirty="0"/>
              <a:t>Example – tough cut of meat is usually cooked by moist-heat method</a:t>
            </a:r>
          </a:p>
          <a:p>
            <a:pPr>
              <a:buFont typeface="Arial" charset="0"/>
              <a:buChar char="•"/>
              <a:defRPr/>
            </a:pPr>
            <a:r>
              <a:rPr lang="en-US" dirty="0"/>
              <a:t>The muscle portion of most meat, poultry, and fish is composed of 75% water and 20% protein. The ability of these items to hold water and contain fat affects their juiciness.</a:t>
            </a:r>
          </a:p>
          <a:p>
            <a:pPr>
              <a:buFont typeface="Arial" charset="0"/>
              <a:buChar char="•"/>
              <a:defRPr/>
            </a:pPr>
            <a:r>
              <a:rPr lang="en-US" i="1" dirty="0"/>
              <a:t>Collagen</a:t>
            </a:r>
            <a:r>
              <a:rPr lang="en-US" dirty="0"/>
              <a:t>, an important protein found in meat and poultry, forms the basic structure of connective tissue. It is the structure that is broken down by the application of heat, especially moist heat. The greater the breakdown is, the more tender the final product.</a:t>
            </a:r>
          </a:p>
          <a:p>
            <a:pPr>
              <a:buFont typeface="Arial" charset="0"/>
              <a:buChar char="•"/>
              <a:defRPr/>
            </a:pPr>
            <a:r>
              <a:rPr lang="en-US" i="1" dirty="0"/>
              <a:t>Elastin</a:t>
            </a:r>
            <a:r>
              <a:rPr lang="en-US" dirty="0"/>
              <a:t>, another connective protein, is found in concentrated deposits appearing as a yellow, rubbery mass. It is changed very little by cooking.</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a:t>Moist-heat </a:t>
            </a:r>
            <a:r>
              <a:rPr lang="en-US" altLang="en-US" dirty="0" smtClean="0"/>
              <a:t>method</a:t>
            </a:r>
            <a:endParaRPr lang="en-US" altLang="en-US" dirty="0"/>
          </a:p>
        </p:txBody>
      </p:sp>
      <p:sp>
        <p:nvSpPr>
          <p:cNvPr id="7171" name="Content Placeholder 2"/>
          <p:cNvSpPr>
            <a:spLocks noGrp="1"/>
          </p:cNvSpPr>
          <p:nvPr>
            <p:ph idx="1"/>
          </p:nvPr>
        </p:nvSpPr>
        <p:spPr/>
        <p:txBody>
          <a:bodyPr/>
          <a:lstStyle/>
          <a:p>
            <a:pPr eaLnBrk="1" hangingPunct="1"/>
            <a:r>
              <a:rPr lang="en-US" altLang="en-US" dirty="0"/>
              <a:t>A method of cooking in which heat is transferred by water, any water-based liquid, or steam</a:t>
            </a:r>
          </a:p>
          <a:p>
            <a:pPr eaLnBrk="1" hangingPunct="1"/>
            <a:r>
              <a:rPr lang="en-US" altLang="en-US" dirty="0"/>
              <a:t>Liquids are used not only to heat the food, but may also contribute </a:t>
            </a:r>
            <a:r>
              <a:rPr lang="en-US" altLang="en-US" dirty="0" smtClean="0"/>
              <a:t>to the </a:t>
            </a:r>
            <a:r>
              <a:rPr lang="en-US" altLang="en-US" dirty="0" err="1" smtClean="0"/>
              <a:t>flavour</a:t>
            </a:r>
            <a:r>
              <a:rPr lang="en-US" altLang="en-US" dirty="0"/>
              <a:t>, </a:t>
            </a:r>
            <a:r>
              <a:rPr lang="en-US" altLang="en-US" dirty="0" err="1"/>
              <a:t>colour</a:t>
            </a:r>
            <a:r>
              <a:rPr lang="en-US" altLang="en-US" dirty="0"/>
              <a:t> texture, and appearance</a:t>
            </a:r>
          </a:p>
          <a:p>
            <a:pPr eaLnBrk="1" hangingPunct="1"/>
            <a:r>
              <a:rPr lang="en-US" altLang="en-US" dirty="0"/>
              <a:t>Moist-heat </a:t>
            </a:r>
            <a:r>
              <a:rPr lang="en-US" altLang="en-US" dirty="0" smtClean="0"/>
              <a:t>method helps </a:t>
            </a:r>
            <a:r>
              <a:rPr lang="en-US" altLang="en-US" dirty="0"/>
              <a:t>to soften the fibrous protein in meats and the cellulose in plants, making them more tender</a:t>
            </a:r>
          </a:p>
          <a:p>
            <a:pPr eaLnBrk="1" hangingPunct="1"/>
            <a:r>
              <a:rPr lang="en-US" altLang="en-US" dirty="0"/>
              <a:t>Liquids generated from heating foods can also be used as a </a:t>
            </a:r>
            <a:r>
              <a:rPr lang="en-US" altLang="en-US" dirty="0" err="1"/>
              <a:t>flavourful</a:t>
            </a:r>
            <a:r>
              <a:rPr lang="en-US" altLang="en-US" dirty="0"/>
              <a:t> stock to make soups or sauces</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a:t>Moist-heat </a:t>
            </a:r>
            <a:r>
              <a:rPr lang="en-US" altLang="en-US" dirty="0" smtClean="0"/>
              <a:t>method</a:t>
            </a:r>
            <a:endParaRPr lang="en-US" altLang="en-US" dirty="0"/>
          </a:p>
        </p:txBody>
      </p:sp>
      <p:sp>
        <p:nvSpPr>
          <p:cNvPr id="8195" name="Content Placeholder 2"/>
          <p:cNvSpPr>
            <a:spLocks noGrp="1"/>
          </p:cNvSpPr>
          <p:nvPr>
            <p:ph idx="1"/>
          </p:nvPr>
        </p:nvSpPr>
        <p:spPr/>
        <p:txBody>
          <a:bodyPr/>
          <a:lstStyle/>
          <a:p>
            <a:pPr eaLnBrk="1" hangingPunct="1"/>
            <a:r>
              <a:rPr lang="en-US" altLang="en-US" dirty="0"/>
              <a:t>Drawback: </a:t>
            </a:r>
            <a:r>
              <a:rPr lang="en-US" altLang="en-US" dirty="0" err="1"/>
              <a:t>colour</a:t>
            </a:r>
            <a:r>
              <a:rPr lang="en-US" altLang="en-US" dirty="0"/>
              <a:t>, </a:t>
            </a:r>
            <a:r>
              <a:rPr lang="en-US" altLang="en-US" dirty="0" err="1"/>
              <a:t>flavour</a:t>
            </a:r>
            <a:r>
              <a:rPr lang="en-US" altLang="en-US" dirty="0"/>
              <a:t> compounds, vitamins, and minerals may leach out and be lost in the liquid</a:t>
            </a:r>
          </a:p>
          <a:p>
            <a:pPr eaLnBrk="1" hangingPunct="1"/>
            <a:r>
              <a:rPr lang="en-US" altLang="en-US" dirty="0"/>
              <a:t>Examples of moist-heat </a:t>
            </a:r>
            <a:r>
              <a:rPr lang="en-US" altLang="en-US" dirty="0" smtClean="0"/>
              <a:t>method </a:t>
            </a:r>
            <a:r>
              <a:rPr lang="en-US" altLang="en-US" dirty="0"/>
              <a:t>include scalding, poaching, simmering, stewing, braising, boiling, double-boiling, blanching, and steaming</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t>Dry-heat method </a:t>
            </a:r>
          </a:p>
        </p:txBody>
      </p:sp>
      <p:sp>
        <p:nvSpPr>
          <p:cNvPr id="9219" name="Content Placeholder 2"/>
          <p:cNvSpPr>
            <a:spLocks noGrp="1"/>
          </p:cNvSpPr>
          <p:nvPr>
            <p:ph idx="1"/>
          </p:nvPr>
        </p:nvSpPr>
        <p:spPr/>
        <p:txBody>
          <a:bodyPr/>
          <a:lstStyle/>
          <a:p>
            <a:pPr eaLnBrk="1" hangingPunct="1"/>
            <a:r>
              <a:rPr lang="en-US" altLang="en-US" dirty="0"/>
              <a:t>A method of cooking in which heat is transferred by air, radiation, fat, or metal</a:t>
            </a:r>
          </a:p>
          <a:p>
            <a:pPr eaLnBrk="1" hangingPunct="1"/>
            <a:r>
              <a:rPr lang="en-US" altLang="en-US" dirty="0"/>
              <a:t>Higher temperatures are reached in dry-heat </a:t>
            </a:r>
            <a:r>
              <a:rPr lang="en-US" altLang="en-US" dirty="0" smtClean="0"/>
              <a:t>methods </a:t>
            </a:r>
            <a:r>
              <a:rPr lang="en-US" altLang="en-US" dirty="0"/>
              <a:t>than they are in moist-heat methods, because water can be heated only to its boiling point of 100</a:t>
            </a:r>
            <a:r>
              <a:rPr lang="en-US" altLang="en-US" baseline="30000" dirty="0"/>
              <a:t>o</a:t>
            </a:r>
            <a:r>
              <a:rPr lang="en-US" altLang="en-US" dirty="0"/>
              <a:t>C, or slightly higher under pressure, whereas ovens can reach up to 260</a:t>
            </a:r>
            <a:r>
              <a:rPr lang="en-US" altLang="en-US" baseline="30000" dirty="0"/>
              <a:t>o</a:t>
            </a:r>
            <a:r>
              <a:rPr lang="en-US" altLang="en-US" dirty="0"/>
              <a:t>C</a:t>
            </a:r>
          </a:p>
          <a:p>
            <a:pPr eaLnBrk="1" hangingPunct="1"/>
            <a:r>
              <a:rPr lang="en-US" altLang="en-US" dirty="0"/>
              <a:t>Examples of dry-heat method </a:t>
            </a:r>
            <a:r>
              <a:rPr lang="en-US" altLang="en-US" dirty="0" smtClean="0"/>
              <a:t>include </a:t>
            </a:r>
            <a:r>
              <a:rPr lang="en-US" altLang="en-US" dirty="0"/>
              <a:t>baking, roasting, broiling, grilling, barbequing, </a:t>
            </a:r>
            <a:r>
              <a:rPr lang="en-US" altLang="zh-TW" dirty="0"/>
              <a:t>rotisserie cooking, stir frying, shallow frying, and deep frying</a:t>
            </a:r>
            <a:endParaRPr lang="en-US" altLang="en-US" dirty="0"/>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t>Types of heat transfer</a:t>
            </a:r>
          </a:p>
        </p:txBody>
      </p:sp>
      <p:sp>
        <p:nvSpPr>
          <p:cNvPr id="10243" name="Content Placeholder 2"/>
          <p:cNvSpPr>
            <a:spLocks noGrp="1"/>
          </p:cNvSpPr>
          <p:nvPr>
            <p:ph idx="1"/>
          </p:nvPr>
        </p:nvSpPr>
        <p:spPr/>
        <p:txBody>
          <a:bodyPr/>
          <a:lstStyle/>
          <a:p>
            <a:pPr eaLnBrk="1" hangingPunct="1"/>
            <a:r>
              <a:rPr lang="en-US" altLang="en-US" dirty="0"/>
              <a:t>In heating food, heat energy is generally </a:t>
            </a:r>
            <a:r>
              <a:rPr lang="en-US" altLang="en-US" dirty="0" smtClean="0"/>
              <a:t>generated by:</a:t>
            </a:r>
            <a:endParaRPr lang="en-US" altLang="en-US" dirty="0"/>
          </a:p>
          <a:p>
            <a:pPr lvl="1" eaLnBrk="1" hangingPunct="1"/>
            <a:r>
              <a:rPr lang="en-US" altLang="en-US" dirty="0"/>
              <a:t>Primary energy sources: electricity and gas (natural or butane)</a:t>
            </a:r>
          </a:p>
          <a:p>
            <a:pPr lvl="1" eaLnBrk="1" hangingPunct="1"/>
            <a:r>
              <a:rPr lang="en-US" altLang="en-US" dirty="0"/>
              <a:t>Secondary energy sources: wood, coal, and charcoal</a:t>
            </a:r>
          </a:p>
          <a:p>
            <a:pPr eaLnBrk="1" hangingPunct="1"/>
            <a:r>
              <a:rPr lang="en-US" altLang="en-US" dirty="0"/>
              <a:t>All of these produce heat energy that can be transferred through:</a:t>
            </a:r>
          </a:p>
          <a:p>
            <a:pPr lvl="1" eaLnBrk="1" hangingPunct="1"/>
            <a:r>
              <a:rPr lang="en-US" altLang="en-US" dirty="0"/>
              <a:t>Conduction</a:t>
            </a:r>
          </a:p>
          <a:p>
            <a:pPr lvl="1" eaLnBrk="1" hangingPunct="1"/>
            <a:r>
              <a:rPr lang="en-US" altLang="en-US" dirty="0"/>
              <a:t>Convection, or</a:t>
            </a:r>
          </a:p>
          <a:p>
            <a:pPr lvl="1" eaLnBrk="1" hangingPunct="1"/>
            <a:r>
              <a:rPr lang="en-US" altLang="en-US" dirty="0"/>
              <a:t>Radiation</a:t>
            </a:r>
          </a:p>
        </p:txBody>
      </p:sp>
      <p:sp>
        <p:nvSpPr>
          <p:cNvPr id="2" name="投影片編號版面配置區 1"/>
          <p:cNvSpPr>
            <a:spLocks noGrp="1"/>
          </p:cNvSpPr>
          <p:nvPr>
            <p:ph type="sldNum" sz="quarter" idx="12"/>
          </p:nvPr>
        </p:nvSpPr>
        <p:spPr/>
        <p:txBody>
          <a:bodyPr/>
          <a:lstStyle/>
          <a:p>
            <a:pPr>
              <a:defRPr/>
            </a:pPr>
            <a:fld id="{B63DCED5-6D2C-4A94-A713-3CECB49373F4}"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1303</Words>
  <Application>Microsoft Office PowerPoint</Application>
  <PresentationFormat>寬螢幕</PresentationFormat>
  <Paragraphs>172</Paragraphs>
  <Slides>21</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新細明體</vt:lpstr>
      <vt:lpstr>Arial</vt:lpstr>
      <vt:lpstr>Calibri</vt:lpstr>
      <vt:lpstr>Calibri Light</vt:lpstr>
      <vt:lpstr>Verdana</vt:lpstr>
      <vt:lpstr>Office Theme</vt:lpstr>
      <vt:lpstr>Heat transference and cooking methods</vt:lpstr>
      <vt:lpstr>Topics</vt:lpstr>
      <vt:lpstr>Heating foods</vt:lpstr>
      <vt:lpstr>Heating foods</vt:lpstr>
      <vt:lpstr>Heating foods</vt:lpstr>
      <vt:lpstr>Moist-heat method</vt:lpstr>
      <vt:lpstr>Moist-heat method</vt:lpstr>
      <vt:lpstr>Dry-heat method </vt:lpstr>
      <vt:lpstr>Types of heat transfer</vt:lpstr>
      <vt:lpstr>Conduction</vt:lpstr>
      <vt:lpstr>Conduction</vt:lpstr>
      <vt:lpstr>Conduction</vt:lpstr>
      <vt:lpstr>Convection</vt:lpstr>
      <vt:lpstr>Convection</vt:lpstr>
      <vt:lpstr>Convection</vt:lpstr>
      <vt:lpstr>Conduction vs. convection</vt:lpstr>
      <vt:lpstr>Radiation</vt:lpstr>
      <vt:lpstr>Radiation -- Infrared waves</vt:lpstr>
      <vt:lpstr>Radiation -- Microwaves</vt:lpstr>
      <vt:lpstr>Radiation -- Microwaves</vt:lpstr>
      <vt:lpstr>Measuring heat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transference and cooking method</dc:title>
  <dc:creator>tuunc06-p02</dc:creator>
  <cp:lastModifiedBy>LOK, Kwan-wai</cp:lastModifiedBy>
  <cp:revision>76</cp:revision>
  <dcterms:created xsi:type="dcterms:W3CDTF">2016-07-22T07:12:47Z</dcterms:created>
  <dcterms:modified xsi:type="dcterms:W3CDTF">2019-10-29T07:22:00Z</dcterms:modified>
</cp:coreProperties>
</file>