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258" r:id="rId2"/>
    <p:sldId id="393" r:id="rId3"/>
    <p:sldId id="395" r:id="rId4"/>
    <p:sldId id="394" r:id="rId5"/>
    <p:sldId id="323" r:id="rId6"/>
    <p:sldId id="320" r:id="rId7"/>
    <p:sldId id="392" r:id="rId8"/>
    <p:sldId id="259" r:id="rId9"/>
    <p:sldId id="260" r:id="rId10"/>
    <p:sldId id="377" r:id="rId11"/>
    <p:sldId id="371" r:id="rId12"/>
    <p:sldId id="372" r:id="rId13"/>
    <p:sldId id="373" r:id="rId14"/>
    <p:sldId id="374" r:id="rId15"/>
    <p:sldId id="397" r:id="rId16"/>
    <p:sldId id="267" r:id="rId17"/>
    <p:sldId id="321" r:id="rId18"/>
    <p:sldId id="325" r:id="rId19"/>
    <p:sldId id="313" r:id="rId20"/>
    <p:sldId id="324" r:id="rId21"/>
    <p:sldId id="270" r:id="rId22"/>
    <p:sldId id="271" r:id="rId23"/>
    <p:sldId id="389" r:id="rId24"/>
    <p:sldId id="388" r:id="rId25"/>
    <p:sldId id="423" r:id="rId26"/>
    <p:sldId id="417" r:id="rId27"/>
    <p:sldId id="418" r:id="rId28"/>
    <p:sldId id="419" r:id="rId29"/>
    <p:sldId id="420" r:id="rId30"/>
    <p:sldId id="421" r:id="rId31"/>
    <p:sldId id="425" r:id="rId32"/>
    <p:sldId id="346" r:id="rId33"/>
    <p:sldId id="427" r:id="rId34"/>
    <p:sldId id="426" r:id="rId35"/>
    <p:sldId id="432" r:id="rId36"/>
    <p:sldId id="433" r:id="rId37"/>
    <p:sldId id="428" r:id="rId38"/>
    <p:sldId id="341" r:id="rId39"/>
    <p:sldId id="342" r:id="rId40"/>
    <p:sldId id="348" r:id="rId41"/>
    <p:sldId id="365" r:id="rId42"/>
    <p:sldId id="359" r:id="rId43"/>
    <p:sldId id="424" r:id="rId44"/>
    <p:sldId id="452" r:id="rId45"/>
    <p:sldId id="435" r:id="rId46"/>
    <p:sldId id="437" r:id="rId47"/>
    <p:sldId id="440" r:id="rId48"/>
    <p:sldId id="443" r:id="rId49"/>
    <p:sldId id="444" r:id="rId50"/>
    <p:sldId id="445" r:id="rId51"/>
    <p:sldId id="451" r:id="rId52"/>
    <p:sldId id="439" r:id="rId53"/>
    <p:sldId id="441" r:id="rId54"/>
    <p:sldId id="446" r:id="rId55"/>
    <p:sldId id="447" r:id="rId56"/>
    <p:sldId id="360" r:id="rId57"/>
    <p:sldId id="462" r:id="rId58"/>
    <p:sldId id="461" r:id="rId59"/>
    <p:sldId id="464" r:id="rId60"/>
    <p:sldId id="329" r:id="rId61"/>
    <p:sldId id="466" r:id="rId62"/>
    <p:sldId id="455" r:id="rId63"/>
    <p:sldId id="416" r:id="rId64"/>
    <p:sldId id="430" r:id="rId65"/>
    <p:sldId id="453" r:id="rId66"/>
    <p:sldId id="431" r:id="rId67"/>
    <p:sldId id="326" r:id="rId68"/>
    <p:sldId id="474" r:id="rId69"/>
    <p:sldId id="275" r:id="rId70"/>
    <p:sldId id="276" r:id="rId71"/>
    <p:sldId id="476" r:id="rId72"/>
    <p:sldId id="277" r:id="rId73"/>
    <p:sldId id="407" r:id="rId74"/>
    <p:sldId id="409" r:id="rId75"/>
    <p:sldId id="398" r:id="rId76"/>
    <p:sldId id="399" r:id="rId77"/>
    <p:sldId id="400" r:id="rId78"/>
    <p:sldId id="401" r:id="rId79"/>
    <p:sldId id="402" r:id="rId80"/>
    <p:sldId id="403" r:id="rId81"/>
    <p:sldId id="404" r:id="rId82"/>
    <p:sldId id="405" r:id="rId83"/>
    <p:sldId id="406" r:id="rId84"/>
    <p:sldId id="408" r:id="rId85"/>
    <p:sldId id="475" r:id="rId86"/>
    <p:sldId id="471" r:id="rId8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162" autoAdjust="0"/>
  </p:normalViewPr>
  <p:slideViewPr>
    <p:cSldViewPr>
      <p:cViewPr varScale="1">
        <p:scale>
          <a:sx n="80" d="100"/>
          <a:sy n="80" d="100"/>
        </p:scale>
        <p:origin x="84" y="1044"/>
      </p:cViewPr>
      <p:guideLst>
        <p:guide orient="horz" pos="2160"/>
        <p:guide pos="2880"/>
      </p:guideLst>
    </p:cSldViewPr>
  </p:slideViewPr>
  <p:notesTextViewPr>
    <p:cViewPr>
      <p:scale>
        <a:sx n="1" d="1"/>
        <a:sy n="1" d="1"/>
      </p:scale>
      <p:origin x="0" y="0"/>
    </p:cViewPr>
  </p:notesTextViewPr>
  <p:sorterViewPr>
    <p:cViewPr>
      <p:scale>
        <a:sx n="100" d="100"/>
        <a:sy n="100" d="100"/>
      </p:scale>
      <p:origin x="0" y="-195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E30C053-AA02-4C5E-B22C-C34D512C12E1}" type="slidenum">
              <a:rPr lang="en-US" smtClean="0"/>
              <a:t>‹#›</a:t>
            </a:fld>
            <a:endParaRPr lang="en-US"/>
          </a:p>
        </p:txBody>
      </p:sp>
    </p:spTree>
    <p:extLst>
      <p:ext uri="{BB962C8B-B14F-4D97-AF65-F5344CB8AC3E}">
        <p14:creationId xmlns:p14="http://schemas.microsoft.com/office/powerpoint/2010/main" val="39127693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E4C5D7D-D1EB-4015-8E3E-F1AB35F5A810}" type="slidenum">
              <a:rPr lang="en-US" smtClean="0"/>
              <a:pPr/>
              <a:t>‹#›</a:t>
            </a:fld>
            <a:endParaRPr lang="en-US"/>
          </a:p>
        </p:txBody>
      </p:sp>
    </p:spTree>
    <p:extLst>
      <p:ext uri="{BB962C8B-B14F-4D97-AF65-F5344CB8AC3E}">
        <p14:creationId xmlns:p14="http://schemas.microsoft.com/office/powerpoint/2010/main" val="109104556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C5D7D-D1EB-4015-8E3E-F1AB35F5A810}" type="slidenum">
              <a:rPr lang="en-US" smtClean="0"/>
              <a:pPr/>
              <a:t>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886128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40A20D-8F19-4CB2-BCAF-30B9B68ECB99}" type="datetime1">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281746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EEE217-7ADA-4670-969D-8CCD23E739FA}" type="datetime1">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167881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E107AA-CBBF-42FA-828A-7D8B83F90DAA}" type="datetime1">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290344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CFC89-895D-4F83-A5F2-3F0243EE05DB}" type="datetime1">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10098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36B3DB-30ED-4B26-A47A-6859E0A421CE}" type="datetime1">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4818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E3E09E-135E-4270-B73F-E80619A3639A}" type="datetime1">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251977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C28227-FD51-49EB-82DD-808C4524DC98}" type="datetime1">
              <a:rPr lang="en-US" smtClean="0"/>
              <a:pPr/>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125039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41D696-AA6B-4888-9042-4D7D7E969AB4}" type="datetime1">
              <a:rPr lang="en-US" smtClean="0"/>
              <a:pPr/>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125475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DD2F3-0616-4150-8A82-EA071D53F977}" type="datetime1">
              <a:rPr lang="en-US" smtClean="0"/>
              <a:pPr/>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200313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2DB584-419E-41DD-976F-61E2B17F7FCA}" type="datetime1">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174528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D1C2E6-DE38-471E-B1F8-D5D6D7002E88}" type="datetime1">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7B5DF-5DA9-46A7-9A59-86908C82C3B1}" type="slidenum">
              <a:rPr lang="en-US" smtClean="0"/>
              <a:pPr/>
              <a:t>‹#›</a:t>
            </a:fld>
            <a:endParaRPr lang="en-US"/>
          </a:p>
        </p:txBody>
      </p:sp>
    </p:spTree>
    <p:extLst>
      <p:ext uri="{BB962C8B-B14F-4D97-AF65-F5344CB8AC3E}">
        <p14:creationId xmlns:p14="http://schemas.microsoft.com/office/powerpoint/2010/main" val="73490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5D3F1-56F9-4484-B094-5106E5B215D5}" type="datetime1">
              <a:rPr lang="en-US" smtClean="0"/>
              <a:pPr/>
              <a:t>9/16/2021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B7B5DF-5DA9-46A7-9A59-86908C82C3B1}" type="slidenum">
              <a:rPr lang="en-US" smtClean="0"/>
              <a:pPr/>
              <a:t>‹#›</a:t>
            </a:fld>
            <a:endParaRPr lang="en-US"/>
          </a:p>
        </p:txBody>
      </p:sp>
    </p:spTree>
    <p:extLst>
      <p:ext uri="{BB962C8B-B14F-4D97-AF65-F5344CB8AC3E}">
        <p14:creationId xmlns:p14="http://schemas.microsoft.com/office/powerpoint/2010/main" val="312880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5.jpeg"/><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7.jpe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1508105"/>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Importance of health to personal physical, mental and social well-being</a:t>
            </a:r>
          </a:p>
          <a:p>
            <a:endParaRPr lang="en-US" sz="2000" dirty="0" smtClean="0"/>
          </a:p>
        </p:txBody>
      </p:sp>
      <p:sp>
        <p:nvSpPr>
          <p:cNvPr id="3" name="Rectangle 2"/>
          <p:cNvSpPr/>
          <p:nvPr/>
        </p:nvSpPr>
        <p:spPr>
          <a:xfrm>
            <a:off x="251520" y="1720840"/>
            <a:ext cx="8640960" cy="1200329"/>
          </a:xfrm>
          <a:prstGeom prst="rect">
            <a:avLst/>
          </a:prstGeom>
          <a:solidFill>
            <a:srgbClr val="CCCC00"/>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400" dirty="0">
                <a:solidFill>
                  <a:schemeClr val="tx1"/>
                </a:solidFill>
              </a:rPr>
              <a:t>According to World Health Organization, the definition of “health” is a state of complete physical, mental and social well-being and not merely the absence of disease or infirmity</a:t>
            </a:r>
            <a:r>
              <a:rPr lang="en-US" sz="2400" dirty="0" smtClean="0">
                <a:solidFill>
                  <a:schemeClr val="tx1"/>
                </a:solidFill>
              </a:rPr>
              <a:t>.</a:t>
            </a:r>
            <a:endParaRPr lang="en-US" sz="2400" dirty="0">
              <a:solidFill>
                <a:schemeClr val="tx1"/>
              </a:solidFill>
            </a:endParaRPr>
          </a:p>
        </p:txBody>
      </p:sp>
      <p:sp>
        <p:nvSpPr>
          <p:cNvPr id="4" name="Rectangle 3"/>
          <p:cNvSpPr/>
          <p:nvPr/>
        </p:nvSpPr>
        <p:spPr>
          <a:xfrm>
            <a:off x="395536" y="6196382"/>
            <a:ext cx="7524328" cy="369332"/>
          </a:xfrm>
          <a:prstGeom prst="rect">
            <a:avLst/>
          </a:prstGeom>
        </p:spPr>
        <p:txBody>
          <a:bodyPr wrap="square">
            <a:spAutoFit/>
          </a:bodyPr>
          <a:lstStyle/>
          <a:p>
            <a:r>
              <a:rPr lang="en-US" dirty="0" smtClean="0"/>
              <a:t>Source</a:t>
            </a:r>
            <a:r>
              <a:rPr lang="en-US" dirty="0"/>
              <a:t>: </a:t>
            </a:r>
            <a:r>
              <a:rPr lang="en-US" dirty="0" smtClean="0"/>
              <a:t>World Health Organization</a:t>
            </a:r>
            <a:endParaRPr lang="en-US" dirty="0"/>
          </a:p>
        </p:txBody>
      </p:sp>
      <p:sp>
        <p:nvSpPr>
          <p:cNvPr id="5" name="Rectangle 4"/>
          <p:cNvSpPr/>
          <p:nvPr/>
        </p:nvSpPr>
        <p:spPr>
          <a:xfrm>
            <a:off x="971600" y="3212976"/>
            <a:ext cx="7416824" cy="1938992"/>
          </a:xfrm>
          <a:prstGeom prst="rect">
            <a:avLst/>
          </a:prstGeom>
        </p:spPr>
        <p:txBody>
          <a:bodyPr wrap="square">
            <a:spAutoFit/>
          </a:bodyPr>
          <a:lstStyle/>
          <a:p>
            <a:r>
              <a:rPr lang="en-US" sz="2400" dirty="0"/>
              <a:t>Health is important for us to adapt and manage different format of physical, emotional and social challenges.  Foods provide nutrients, substances that provide energy, structural materials, and regulating agents to support the growth, maintenance, and repair of the body’s tissue.</a:t>
            </a:r>
          </a:p>
        </p:txBody>
      </p:sp>
      <p:sp>
        <p:nvSpPr>
          <p:cNvPr id="7" name="Slide Number Placeholder 6"/>
          <p:cNvSpPr>
            <a:spLocks noGrp="1"/>
          </p:cNvSpPr>
          <p:nvPr>
            <p:ph type="sldNum" sz="quarter" idx="12"/>
          </p:nvPr>
        </p:nvSpPr>
        <p:spPr/>
        <p:txBody>
          <a:bodyPr/>
          <a:lstStyle/>
          <a:p>
            <a:fld id="{99B7B5DF-5DA9-46A7-9A59-86908C82C3B1}" type="slidenum">
              <a:rPr lang="en-US" smtClean="0"/>
              <a:pPr/>
              <a:t>1</a:t>
            </a:fld>
            <a:endParaRPr lang="en-US" dirty="0"/>
          </a:p>
        </p:txBody>
      </p:sp>
    </p:spTree>
    <p:extLst>
      <p:ext uri="{BB962C8B-B14F-4D97-AF65-F5344CB8AC3E}">
        <p14:creationId xmlns:p14="http://schemas.microsoft.com/office/powerpoint/2010/main" val="336628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84976" cy="1200329"/>
          </a:xfrm>
          <a:prstGeom prst="rect">
            <a:avLst/>
          </a:prstGeom>
        </p:spPr>
        <p:txBody>
          <a:bodyPr wrap="square">
            <a:spAutoFit/>
          </a:bodyPr>
          <a:lstStyle/>
          <a:p>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Dietary goals and food pyramid in different countries</a:t>
            </a:r>
          </a:p>
        </p:txBody>
      </p:sp>
      <p:sp>
        <p:nvSpPr>
          <p:cNvPr id="3" name="Rectangle 2"/>
          <p:cNvSpPr/>
          <p:nvPr/>
        </p:nvSpPr>
        <p:spPr>
          <a:xfrm>
            <a:off x="251520" y="1412776"/>
            <a:ext cx="3816424" cy="4401205"/>
          </a:xfrm>
          <a:prstGeom prst="rect">
            <a:avLst/>
          </a:prstGeom>
        </p:spPr>
        <p:txBody>
          <a:bodyPr wrap="square">
            <a:spAutoFit/>
          </a:bodyPr>
          <a:lstStyle/>
          <a:p>
            <a:r>
              <a:rPr lang="en-US" sz="2000" b="1" u="sng" dirty="0" smtClean="0"/>
              <a:t>The </a:t>
            </a:r>
            <a:r>
              <a:rPr lang="en-US" sz="2000" b="1" u="sng" dirty="0" err="1"/>
              <a:t>Eatwell</a:t>
            </a:r>
            <a:r>
              <a:rPr lang="en-US" sz="2000" b="1" u="sng" dirty="0"/>
              <a:t> Plate – UK </a:t>
            </a:r>
          </a:p>
          <a:p>
            <a:pPr marL="342900" indent="-342900">
              <a:buFont typeface="Arial" pitchFamily="34" charset="0"/>
              <a:buChar char="•"/>
            </a:pPr>
            <a:r>
              <a:rPr lang="en-US" sz="2000" dirty="0" smtClean="0"/>
              <a:t>Plenty </a:t>
            </a:r>
            <a:r>
              <a:rPr lang="en-US" sz="2000" dirty="0"/>
              <a:t>of fruit and vegetables </a:t>
            </a:r>
          </a:p>
          <a:p>
            <a:pPr marL="342900" indent="-342900">
              <a:buFont typeface="Arial" pitchFamily="34" charset="0"/>
              <a:buChar char="•"/>
            </a:pPr>
            <a:r>
              <a:rPr lang="en-US" sz="2000" dirty="0" smtClean="0"/>
              <a:t>At </a:t>
            </a:r>
            <a:r>
              <a:rPr lang="en-US" sz="2000" dirty="0"/>
              <a:t>least five portions of a variety of fruit and </a:t>
            </a:r>
            <a:r>
              <a:rPr lang="en-US" sz="2000" dirty="0" smtClean="0"/>
              <a:t>vegetable </a:t>
            </a:r>
            <a:r>
              <a:rPr lang="en-US" sz="2000" dirty="0"/>
              <a:t>every day. </a:t>
            </a:r>
          </a:p>
          <a:p>
            <a:pPr marL="342900" indent="-342900">
              <a:buFont typeface="Arial" pitchFamily="34" charset="0"/>
              <a:buChar char="•"/>
            </a:pPr>
            <a:r>
              <a:rPr lang="en-US" sz="2000" dirty="0" smtClean="0"/>
              <a:t>Plenty </a:t>
            </a:r>
            <a:r>
              <a:rPr lang="en-US" sz="2000" dirty="0"/>
              <a:t>of potatoes, bread, rice, pasta and other starchy foods </a:t>
            </a:r>
          </a:p>
          <a:p>
            <a:pPr marL="342900" indent="-342900">
              <a:buFont typeface="Arial" pitchFamily="34" charset="0"/>
              <a:buChar char="•"/>
            </a:pPr>
            <a:r>
              <a:rPr lang="en-US" sz="2000" dirty="0" smtClean="0"/>
              <a:t>Some </a:t>
            </a:r>
            <a:r>
              <a:rPr lang="en-US" sz="2000" dirty="0"/>
              <a:t>milk and dairy foods </a:t>
            </a:r>
          </a:p>
          <a:p>
            <a:pPr marL="342900" indent="-342900">
              <a:buFont typeface="Arial" pitchFamily="34" charset="0"/>
              <a:buChar char="•"/>
            </a:pPr>
            <a:r>
              <a:rPr lang="en-US" sz="2000" dirty="0" smtClean="0"/>
              <a:t>Some </a:t>
            </a:r>
            <a:r>
              <a:rPr lang="en-US" sz="2000" dirty="0"/>
              <a:t>meat, fish, eggs, beans and other non-dairy sources of protein </a:t>
            </a:r>
          </a:p>
          <a:p>
            <a:pPr marL="342900" indent="-342900">
              <a:buFont typeface="Arial" pitchFamily="34" charset="0"/>
              <a:buChar char="•"/>
            </a:pPr>
            <a:r>
              <a:rPr lang="en-US" sz="2000" dirty="0" smtClean="0"/>
              <a:t>Just </a:t>
            </a:r>
            <a:r>
              <a:rPr lang="en-US" sz="2000" dirty="0"/>
              <a:t>a small amount of foods and drinks high in </a:t>
            </a:r>
            <a:r>
              <a:rPr lang="en-US" sz="2000" dirty="0" smtClean="0"/>
              <a:t>fats </a:t>
            </a:r>
            <a:r>
              <a:rPr lang="en-US" sz="2000" dirty="0"/>
              <a:t>and/or sugar </a:t>
            </a:r>
          </a:p>
        </p:txBody>
      </p:sp>
      <p:pic>
        <p:nvPicPr>
          <p:cNvPr id="37890" name="Picture 2" descr="The eatwell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984" y="1423442"/>
            <a:ext cx="4895305" cy="36617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998" y="6165304"/>
            <a:ext cx="9112002" cy="369332"/>
          </a:xfrm>
          <a:prstGeom prst="rect">
            <a:avLst/>
          </a:prstGeom>
        </p:spPr>
        <p:txBody>
          <a:bodyPr wrap="square">
            <a:spAutoFit/>
          </a:bodyPr>
          <a:lstStyle/>
          <a:p>
            <a:r>
              <a:rPr lang="en-US" dirty="0" smtClean="0"/>
              <a:t>Source: National Health Service, United Kingdom</a:t>
            </a:r>
            <a:endParaRPr lang="en-US" dirty="0"/>
          </a:p>
        </p:txBody>
      </p:sp>
      <p:sp>
        <p:nvSpPr>
          <p:cNvPr id="6" name="Slide Number Placeholder 5"/>
          <p:cNvSpPr>
            <a:spLocks noGrp="1"/>
          </p:cNvSpPr>
          <p:nvPr>
            <p:ph type="sldNum" sz="quarter" idx="12"/>
          </p:nvPr>
        </p:nvSpPr>
        <p:spPr/>
        <p:txBody>
          <a:bodyPr/>
          <a:lstStyle/>
          <a:p>
            <a:fld id="{99B7B5DF-5DA9-46A7-9A59-86908C82C3B1}" type="slidenum">
              <a:rPr lang="en-US" smtClean="0"/>
              <a:pPr/>
              <a:t>10</a:t>
            </a:fld>
            <a:endParaRPr lang="en-US"/>
          </a:p>
        </p:txBody>
      </p:sp>
    </p:spTree>
    <p:extLst>
      <p:ext uri="{BB962C8B-B14F-4D97-AF65-F5344CB8AC3E}">
        <p14:creationId xmlns:p14="http://schemas.microsoft.com/office/powerpoint/2010/main" val="877806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555269"/>
            <a:ext cx="4572000" cy="430887"/>
          </a:xfrm>
          <a:prstGeom prst="rect">
            <a:avLst/>
          </a:prstGeom>
        </p:spPr>
        <p:txBody>
          <a:bodyPr>
            <a:spAutoFit/>
          </a:bodyPr>
          <a:lstStyle/>
          <a:p>
            <a:r>
              <a:rPr lang="en-US" sz="2200" b="1" u="sng" dirty="0" err="1" smtClean="0"/>
              <a:t>MyPlate</a:t>
            </a:r>
            <a:r>
              <a:rPr lang="en-US" sz="2200" b="1" u="sng" dirty="0" smtClean="0"/>
              <a:t> </a:t>
            </a:r>
            <a:r>
              <a:rPr lang="en-US" sz="2200" b="1" u="sng" dirty="0"/>
              <a:t>– US </a:t>
            </a:r>
          </a:p>
        </p:txBody>
      </p:sp>
      <p:sp>
        <p:nvSpPr>
          <p:cNvPr id="7" name="Rectangle 6"/>
          <p:cNvSpPr/>
          <p:nvPr/>
        </p:nvSpPr>
        <p:spPr>
          <a:xfrm>
            <a:off x="251520" y="6237597"/>
            <a:ext cx="4728346" cy="369332"/>
          </a:xfrm>
          <a:prstGeom prst="rect">
            <a:avLst/>
          </a:prstGeom>
        </p:spPr>
        <p:txBody>
          <a:bodyPr wrap="none">
            <a:spAutoFit/>
          </a:bodyPr>
          <a:lstStyle/>
          <a:p>
            <a:r>
              <a:rPr lang="en-US" dirty="0" smtClean="0"/>
              <a:t>Source: United </a:t>
            </a:r>
            <a:r>
              <a:rPr lang="en-US" altLang="zh-TW" dirty="0" smtClean="0"/>
              <a:t>States</a:t>
            </a:r>
            <a:r>
              <a:rPr lang="en-US" dirty="0" smtClean="0"/>
              <a:t> Department of Agriculture</a:t>
            </a:r>
            <a:endParaRPr lang="en-US" dirty="0"/>
          </a:p>
        </p:txBody>
      </p:sp>
      <p:pic>
        <p:nvPicPr>
          <p:cNvPr id="49154" name="Picture 2" descr="http://upload.wikimedia.org/wikipedia/commons/5/50/USDA_MyPlate_g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421" y="1494254"/>
            <a:ext cx="5050198" cy="4591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520" y="188640"/>
            <a:ext cx="8784976" cy="1200329"/>
          </a:xfrm>
          <a:prstGeom prst="rect">
            <a:avLst/>
          </a:prstGeom>
        </p:spPr>
        <p:txBody>
          <a:bodyPr wrap="square">
            <a:spAutoFit/>
          </a:bodyPr>
          <a:lstStyle/>
          <a:p>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Dietary goals and food pyramid in different countries</a:t>
            </a:r>
          </a:p>
        </p:txBody>
      </p:sp>
      <p:sp>
        <p:nvSpPr>
          <p:cNvPr id="3" name="Slide Number Placeholder 2"/>
          <p:cNvSpPr>
            <a:spLocks noGrp="1"/>
          </p:cNvSpPr>
          <p:nvPr>
            <p:ph type="sldNum" sz="quarter" idx="12"/>
          </p:nvPr>
        </p:nvSpPr>
        <p:spPr/>
        <p:txBody>
          <a:bodyPr/>
          <a:lstStyle/>
          <a:p>
            <a:fld id="{99B7B5DF-5DA9-46A7-9A59-86908C82C3B1}" type="slidenum">
              <a:rPr lang="en-US" smtClean="0"/>
              <a:pPr/>
              <a:t>11</a:t>
            </a:fld>
            <a:endParaRPr lang="en-US"/>
          </a:p>
        </p:txBody>
      </p:sp>
    </p:spTree>
    <p:extLst>
      <p:ext uri="{BB962C8B-B14F-4D97-AF65-F5344CB8AC3E}">
        <p14:creationId xmlns:p14="http://schemas.microsoft.com/office/powerpoint/2010/main" val="667255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1291407"/>
            <a:ext cx="5760640" cy="769441"/>
          </a:xfrm>
          <a:prstGeom prst="rect">
            <a:avLst/>
          </a:prstGeom>
        </p:spPr>
        <p:txBody>
          <a:bodyPr wrap="square">
            <a:spAutoFit/>
          </a:bodyPr>
          <a:lstStyle/>
          <a:p>
            <a:endParaRPr lang="en-US" sz="2200" b="1" u="sng" dirty="0"/>
          </a:p>
          <a:p>
            <a:r>
              <a:rPr lang="en-US" altLang="zh-TW" sz="2200" b="1" u="sng" dirty="0"/>
              <a:t>Dietary Pagoda </a:t>
            </a:r>
            <a:r>
              <a:rPr lang="zh-TW" altLang="en-US" sz="2200" b="1" u="sng" dirty="0"/>
              <a:t>膳食寶塔</a:t>
            </a:r>
            <a:r>
              <a:rPr lang="en-US" altLang="zh-TW" sz="2200" b="1" u="sng" dirty="0"/>
              <a:t>(</a:t>
            </a:r>
            <a:r>
              <a:rPr lang="zh-TW" altLang="en-US" sz="2200" b="1" u="sng" dirty="0"/>
              <a:t>中國營養學會</a:t>
            </a:r>
            <a:r>
              <a:rPr lang="en-US" altLang="zh-TW" sz="2200" b="1" u="sng" dirty="0"/>
              <a:t>) </a:t>
            </a:r>
            <a:endParaRPr lang="en-US" sz="2200" b="1" u="sng" dirty="0"/>
          </a:p>
        </p:txBody>
      </p:sp>
      <p:pic>
        <p:nvPicPr>
          <p:cNvPr id="47108" name="Picture 4" descr="http://www.cnsoc.org/files/201001/201001301413084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182" y="2043425"/>
            <a:ext cx="4260364" cy="4139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311" y="6309983"/>
            <a:ext cx="6318448" cy="369332"/>
          </a:xfrm>
          <a:prstGeom prst="rect">
            <a:avLst/>
          </a:prstGeom>
        </p:spPr>
        <p:txBody>
          <a:bodyPr wrap="square">
            <a:spAutoFit/>
          </a:bodyPr>
          <a:lstStyle/>
          <a:p>
            <a:r>
              <a:rPr lang="en-US" dirty="0" smtClean="0"/>
              <a:t>Source: Chinese Nutrition Society</a:t>
            </a:r>
            <a:endParaRPr lang="en-US" dirty="0"/>
          </a:p>
        </p:txBody>
      </p:sp>
      <p:sp>
        <p:nvSpPr>
          <p:cNvPr id="6" name="Rectangle 5"/>
          <p:cNvSpPr/>
          <p:nvPr/>
        </p:nvSpPr>
        <p:spPr>
          <a:xfrm>
            <a:off x="251520" y="188640"/>
            <a:ext cx="8784976" cy="1200329"/>
          </a:xfrm>
          <a:prstGeom prst="rect">
            <a:avLst/>
          </a:prstGeom>
        </p:spPr>
        <p:txBody>
          <a:bodyPr wrap="square">
            <a:spAutoFit/>
          </a:bodyPr>
          <a:lstStyle/>
          <a:p>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Dietary goals and food pyramid in different countries</a:t>
            </a:r>
          </a:p>
        </p:txBody>
      </p:sp>
      <p:sp>
        <p:nvSpPr>
          <p:cNvPr id="4" name="Slide Number Placeholder 3"/>
          <p:cNvSpPr>
            <a:spLocks noGrp="1"/>
          </p:cNvSpPr>
          <p:nvPr>
            <p:ph type="sldNum" sz="quarter" idx="12"/>
          </p:nvPr>
        </p:nvSpPr>
        <p:spPr/>
        <p:txBody>
          <a:bodyPr/>
          <a:lstStyle/>
          <a:p>
            <a:fld id="{99B7B5DF-5DA9-46A7-9A59-86908C82C3B1}" type="slidenum">
              <a:rPr lang="en-US" smtClean="0"/>
              <a:pPr/>
              <a:t>12</a:t>
            </a:fld>
            <a:endParaRPr lang="en-US"/>
          </a:p>
        </p:txBody>
      </p:sp>
    </p:spTree>
    <p:extLst>
      <p:ext uri="{BB962C8B-B14F-4D97-AF65-F5344CB8AC3E}">
        <p14:creationId xmlns:p14="http://schemas.microsoft.com/office/powerpoint/2010/main" val="3756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98" y="6374873"/>
            <a:ext cx="3250633" cy="369332"/>
          </a:xfrm>
          <a:prstGeom prst="rect">
            <a:avLst/>
          </a:prstGeom>
        </p:spPr>
        <p:txBody>
          <a:bodyPr wrap="none">
            <a:spAutoFit/>
          </a:bodyPr>
          <a:lstStyle/>
          <a:p>
            <a:r>
              <a:rPr lang="en-US" dirty="0" smtClean="0"/>
              <a:t>Source: Eat For Health,  </a:t>
            </a:r>
            <a:r>
              <a:rPr lang="en-US" altLang="zh-TW" dirty="0" smtClean="0"/>
              <a:t>Australia</a:t>
            </a:r>
            <a:endParaRPr lang="en-US" dirty="0"/>
          </a:p>
        </p:txBody>
      </p:sp>
      <p:pic>
        <p:nvPicPr>
          <p:cNvPr id="501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125" t="12110" r="30781" b="21094"/>
          <a:stretch/>
        </p:blipFill>
        <p:spPr bwMode="auto">
          <a:xfrm>
            <a:off x="3347864" y="1124744"/>
            <a:ext cx="4032448" cy="524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1520" y="1410876"/>
            <a:ext cx="3096344" cy="2123658"/>
          </a:xfrm>
          <a:prstGeom prst="rect">
            <a:avLst/>
          </a:prstGeom>
        </p:spPr>
        <p:txBody>
          <a:bodyPr wrap="square">
            <a:spAutoFit/>
          </a:bodyPr>
          <a:lstStyle/>
          <a:p>
            <a:r>
              <a:rPr lang="en-US" sz="2200" dirty="0"/>
              <a:t>The </a:t>
            </a:r>
            <a:r>
              <a:rPr lang="en-US" sz="2200" i="1" dirty="0"/>
              <a:t>Australian Dietary Guidelines</a:t>
            </a:r>
            <a:r>
              <a:rPr lang="en-US" sz="2200" dirty="0"/>
              <a:t> have information about the types and amounts of foods, food groups and dietary </a:t>
            </a:r>
            <a:r>
              <a:rPr lang="en-US" sz="2200" dirty="0" smtClean="0"/>
              <a:t>patterns.</a:t>
            </a:r>
            <a:endParaRPr lang="en-US" sz="2200" dirty="0"/>
          </a:p>
        </p:txBody>
      </p:sp>
      <p:sp>
        <p:nvSpPr>
          <p:cNvPr id="6" name="Rectangle 5"/>
          <p:cNvSpPr/>
          <p:nvPr/>
        </p:nvSpPr>
        <p:spPr>
          <a:xfrm>
            <a:off x="251520" y="188640"/>
            <a:ext cx="8784976" cy="1200329"/>
          </a:xfrm>
          <a:prstGeom prst="rect">
            <a:avLst/>
          </a:prstGeom>
        </p:spPr>
        <p:txBody>
          <a:bodyPr wrap="square">
            <a:spAutoFit/>
          </a:bodyPr>
          <a:lstStyle/>
          <a:p>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Dietary goals and food pyramid in different countries</a:t>
            </a:r>
          </a:p>
        </p:txBody>
      </p:sp>
      <p:sp>
        <p:nvSpPr>
          <p:cNvPr id="5" name="Slide Number Placeholder 4"/>
          <p:cNvSpPr>
            <a:spLocks noGrp="1"/>
          </p:cNvSpPr>
          <p:nvPr>
            <p:ph type="sldNum" sz="quarter" idx="12"/>
          </p:nvPr>
        </p:nvSpPr>
        <p:spPr/>
        <p:txBody>
          <a:bodyPr/>
          <a:lstStyle/>
          <a:p>
            <a:fld id="{99B7B5DF-5DA9-46A7-9A59-86908C82C3B1}" type="slidenum">
              <a:rPr lang="en-US" smtClean="0"/>
              <a:pPr/>
              <a:t>13</a:t>
            </a:fld>
            <a:endParaRPr lang="en-US"/>
          </a:p>
        </p:txBody>
      </p:sp>
    </p:spTree>
    <p:extLst>
      <p:ext uri="{BB962C8B-B14F-4D97-AF65-F5344CB8AC3E}">
        <p14:creationId xmlns:p14="http://schemas.microsoft.com/office/powerpoint/2010/main" val="3756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633" y="6352190"/>
            <a:ext cx="8784976" cy="369332"/>
          </a:xfrm>
          <a:prstGeom prst="rect">
            <a:avLst/>
          </a:prstGeom>
        </p:spPr>
        <p:txBody>
          <a:bodyPr wrap="square">
            <a:spAutoFit/>
          </a:bodyPr>
          <a:lstStyle/>
          <a:p>
            <a:r>
              <a:rPr lang="en-US" dirty="0" smtClean="0"/>
              <a:t>Source: Health Canada</a:t>
            </a:r>
            <a:endParaRPr lang="en-US" dirty="0"/>
          </a:p>
        </p:txBody>
      </p:sp>
      <p:pic>
        <p:nvPicPr>
          <p:cNvPr id="51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688" t="38086" r="1250" b="8398"/>
          <a:stretch/>
        </p:blipFill>
        <p:spPr bwMode="auto">
          <a:xfrm>
            <a:off x="4283968" y="980728"/>
            <a:ext cx="4176559" cy="52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1520" y="188640"/>
            <a:ext cx="8784976" cy="1200329"/>
          </a:xfrm>
          <a:prstGeom prst="rect">
            <a:avLst/>
          </a:prstGeom>
        </p:spPr>
        <p:txBody>
          <a:bodyPr wrap="square">
            <a:spAutoFit/>
          </a:bodyPr>
          <a:lstStyle/>
          <a:p>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Dietary goals and food pyramid in different countries</a:t>
            </a:r>
          </a:p>
        </p:txBody>
      </p:sp>
      <p:sp>
        <p:nvSpPr>
          <p:cNvPr id="4" name="Slide Number Placeholder 3"/>
          <p:cNvSpPr>
            <a:spLocks noGrp="1"/>
          </p:cNvSpPr>
          <p:nvPr>
            <p:ph type="sldNum" sz="quarter" idx="12"/>
          </p:nvPr>
        </p:nvSpPr>
        <p:spPr/>
        <p:txBody>
          <a:bodyPr/>
          <a:lstStyle/>
          <a:p>
            <a:fld id="{99B7B5DF-5DA9-46A7-9A59-86908C82C3B1}" type="slidenum">
              <a:rPr lang="en-US" smtClean="0"/>
              <a:pPr/>
              <a:t>14</a:t>
            </a:fld>
            <a:endParaRPr lang="en-US"/>
          </a:p>
        </p:txBody>
      </p:sp>
    </p:spTree>
    <p:extLst>
      <p:ext uri="{BB962C8B-B14F-4D97-AF65-F5344CB8AC3E}">
        <p14:creationId xmlns:p14="http://schemas.microsoft.com/office/powerpoint/2010/main" val="3756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68960"/>
            <a:ext cx="80486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6" name="Text Box 3"/>
          <p:cNvSpPr txBox="1">
            <a:spLocks noChangeArrowheads="1"/>
          </p:cNvSpPr>
          <p:nvPr/>
        </p:nvSpPr>
        <p:spPr bwMode="auto">
          <a:xfrm>
            <a:off x="71438" y="214313"/>
            <a:ext cx="8851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ts val="600"/>
              </a:spcBef>
            </a:pPr>
            <a:r>
              <a:rPr lang="en-US" altLang="zh-TW" sz="3600" kern="10" dirty="0">
                <a:ln w="11430"/>
                <a:solidFill>
                  <a:srgbClr val="336600"/>
                </a:solidFill>
                <a:effectLst>
                  <a:outerShdw blurRad="50800" dist="39000" dir="5460000" algn="tl">
                    <a:srgbClr val="000000">
                      <a:alpha val="38000"/>
                    </a:srgbClr>
                  </a:outerShdw>
                </a:effectLst>
                <a:latin typeface="FrankRuehl" pitchFamily="34" charset="-79"/>
                <a:ea typeface="+mn-ea"/>
                <a:cs typeface="FrankRuehl" pitchFamily="34" charset="-79"/>
              </a:rPr>
              <a:t>Adolescence is a period of rapid </a:t>
            </a:r>
            <a:r>
              <a:rPr lang="en-US" altLang="zh-TW" sz="3600" kern="10" dirty="0" smtClean="0">
                <a:ln w="11430"/>
                <a:solidFill>
                  <a:srgbClr val="336600"/>
                </a:solidFill>
                <a:effectLst>
                  <a:outerShdw blurRad="50800" dist="39000" dir="5460000" algn="tl">
                    <a:srgbClr val="000000">
                      <a:alpha val="38000"/>
                    </a:srgbClr>
                  </a:outerShdw>
                </a:effectLst>
                <a:latin typeface="FrankRuehl" pitchFamily="34" charset="-79"/>
                <a:ea typeface="+mn-ea"/>
                <a:cs typeface="FrankRuehl" pitchFamily="34" charset="-79"/>
              </a:rPr>
              <a:t>growth </a:t>
            </a:r>
            <a:endParaRPr lang="en-US" altLang="zh-TW" sz="3600" kern="10" dirty="0">
              <a:ln w="11430"/>
              <a:solidFill>
                <a:srgbClr val="336600"/>
              </a:solidFill>
              <a:effectLst>
                <a:outerShdw blurRad="50800" dist="39000" dir="5460000" algn="tl">
                  <a:srgbClr val="000000">
                    <a:alpha val="38000"/>
                  </a:srgbClr>
                </a:outerShdw>
              </a:effectLst>
              <a:latin typeface="FrankRuehl" pitchFamily="34" charset="-79"/>
              <a:ea typeface="+mn-ea"/>
              <a:cs typeface="FrankRuehl" pitchFamily="34" charset="-79"/>
            </a:endParaRPr>
          </a:p>
        </p:txBody>
      </p:sp>
      <p:sp>
        <p:nvSpPr>
          <p:cNvPr id="3" name="Rectangle 2"/>
          <p:cNvSpPr/>
          <p:nvPr/>
        </p:nvSpPr>
        <p:spPr>
          <a:xfrm>
            <a:off x="611560" y="980728"/>
            <a:ext cx="7910916" cy="2015936"/>
          </a:xfrm>
          <a:prstGeom prst="rect">
            <a:avLst/>
          </a:prstGeom>
        </p:spPr>
        <p:txBody>
          <a:bodyPr wrap="square">
            <a:spAutoFit/>
          </a:bodyPr>
          <a:lstStyle/>
          <a:p>
            <a:pPr marL="342900" indent="-342900">
              <a:spcBef>
                <a:spcPts val="600"/>
              </a:spcBef>
              <a:buFont typeface="Arial" pitchFamily="34" charset="0"/>
              <a:buChar char="•"/>
            </a:pPr>
            <a:r>
              <a:rPr lang="en-US" altLang="zh-TW" sz="2400" dirty="0"/>
              <a:t>Up to 45% of skeletal growth takes place and much of the adult height is achieved during adolescence.</a:t>
            </a:r>
          </a:p>
          <a:p>
            <a:pPr marL="342900" indent="-342900">
              <a:spcBef>
                <a:spcPts val="600"/>
              </a:spcBef>
              <a:buFont typeface="Arial" pitchFamily="34" charset="0"/>
              <a:buChar char="•"/>
            </a:pPr>
            <a:r>
              <a:rPr lang="en-US" altLang="zh-TW" sz="2400" dirty="0"/>
              <a:t>As a result of the tremendous growth that occurs during adolescence, the requirements for protein and energy are greatly increased above childhood requirements.</a:t>
            </a:r>
          </a:p>
        </p:txBody>
      </p:sp>
      <p:sp>
        <p:nvSpPr>
          <p:cNvPr id="5" name="Slide Number Placeholder 4"/>
          <p:cNvSpPr>
            <a:spLocks noGrp="1"/>
          </p:cNvSpPr>
          <p:nvPr>
            <p:ph type="sldNum" sz="quarter" idx="12"/>
          </p:nvPr>
        </p:nvSpPr>
        <p:spPr/>
        <p:txBody>
          <a:bodyPr/>
          <a:lstStyle/>
          <a:p>
            <a:fld id="{99B7B5DF-5DA9-46A7-9A59-86908C82C3B1}" type="slidenum">
              <a:rPr lang="en-US" smtClean="0"/>
              <a:pPr/>
              <a:t>15</a:t>
            </a:fld>
            <a:endParaRPr lang="en-US"/>
          </a:p>
        </p:txBody>
      </p:sp>
    </p:spTree>
    <p:extLst>
      <p:ext uri="{BB962C8B-B14F-4D97-AF65-F5344CB8AC3E}">
        <p14:creationId xmlns:p14="http://schemas.microsoft.com/office/powerpoint/2010/main" val="3774501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82013"/>
            <a:ext cx="8352928" cy="2769989"/>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Importance of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 a balanced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t>
            </a:r>
          </a:p>
          <a:p>
            <a:endParaRPr lang="en-US" dirty="0" smtClean="0"/>
          </a:p>
          <a:p>
            <a:r>
              <a:rPr lang="en-US" sz="2400" dirty="0" smtClean="0"/>
              <a:t>Different </a:t>
            </a:r>
            <a:r>
              <a:rPr lang="en-US" sz="2400" dirty="0"/>
              <a:t>food groups serve different purposes in meeting our nutritional needs. We have to vary our food choices every day to get sufficient nutrients for maintaining </a:t>
            </a:r>
            <a:r>
              <a:rPr lang="en-US" sz="2400" dirty="0" smtClean="0"/>
              <a:t>a balanced diet to help keep the body and mind strong and healthy. Each </a:t>
            </a:r>
            <a:r>
              <a:rPr lang="en-US" sz="2400" dirty="0"/>
              <a:t>food </a:t>
            </a:r>
            <a:r>
              <a:rPr lang="en-US" sz="2400" dirty="0" smtClean="0"/>
              <a:t>group </a:t>
            </a:r>
            <a:r>
              <a:rPr lang="en-US" sz="2400" dirty="0"/>
              <a:t>provide specific set of nutrients.</a:t>
            </a:r>
          </a:p>
        </p:txBody>
      </p:sp>
      <p:sp>
        <p:nvSpPr>
          <p:cNvPr id="3" name="Rectangle 2"/>
          <p:cNvSpPr/>
          <p:nvPr/>
        </p:nvSpPr>
        <p:spPr>
          <a:xfrm>
            <a:off x="1259632" y="3284984"/>
            <a:ext cx="6696744" cy="33239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500" b="1" u="sng" dirty="0"/>
              <a:t>List of food groups:</a:t>
            </a:r>
          </a:p>
          <a:p>
            <a:pPr marL="800100" lvl="1" indent="-342900">
              <a:buFont typeface="Arial" pitchFamily="34" charset="0"/>
              <a:buChar char="•"/>
            </a:pPr>
            <a:r>
              <a:rPr lang="en-US" sz="2500" dirty="0"/>
              <a:t>Grains &amp; Cereals</a:t>
            </a:r>
          </a:p>
          <a:p>
            <a:pPr marL="800100" lvl="1" indent="-342900">
              <a:buFont typeface="Arial" pitchFamily="34" charset="0"/>
              <a:buChar char="•"/>
            </a:pPr>
            <a:r>
              <a:rPr lang="en-US" sz="2500" dirty="0"/>
              <a:t>Fruits</a:t>
            </a:r>
          </a:p>
          <a:p>
            <a:pPr marL="800100" lvl="1" indent="-342900">
              <a:buFont typeface="Arial" pitchFamily="34" charset="0"/>
              <a:buChar char="•"/>
            </a:pPr>
            <a:r>
              <a:rPr lang="en-US" sz="2500" dirty="0"/>
              <a:t>Vegetables</a:t>
            </a:r>
          </a:p>
          <a:p>
            <a:pPr marL="800100" lvl="1" indent="-342900">
              <a:buFont typeface="Arial" pitchFamily="34" charset="0"/>
              <a:buChar char="•"/>
            </a:pPr>
            <a:r>
              <a:rPr lang="en-US" sz="2500" dirty="0"/>
              <a:t>Meat, Poultry, Fish, Eggs &amp; Beans</a:t>
            </a:r>
          </a:p>
          <a:p>
            <a:pPr marL="800100" lvl="1" indent="-342900">
              <a:buFont typeface="Arial" pitchFamily="34" charset="0"/>
              <a:buChar char="•"/>
            </a:pPr>
            <a:r>
              <a:rPr lang="en-US" sz="2500" dirty="0"/>
              <a:t>Milk &amp; Dairy Products</a:t>
            </a:r>
          </a:p>
          <a:p>
            <a:pPr marL="800100" lvl="1" indent="-342900">
              <a:buFont typeface="Arial" pitchFamily="34" charset="0"/>
              <a:buChar char="•"/>
            </a:pPr>
            <a:r>
              <a:rPr lang="en-US" sz="2500" dirty="0"/>
              <a:t>Sweets &amp; Oils</a:t>
            </a:r>
          </a:p>
          <a:p>
            <a:pPr marL="800100" lvl="1" indent="-342900">
              <a:buFont typeface="Arial" pitchFamily="34" charset="0"/>
              <a:buChar char="•"/>
            </a:pPr>
            <a:r>
              <a:rPr lang="en-US" sz="2500" dirty="0"/>
              <a:t>Fluids</a:t>
            </a:r>
          </a:p>
        </p:txBody>
      </p:sp>
      <p:sp>
        <p:nvSpPr>
          <p:cNvPr id="5" name="Slide Number Placeholder 4"/>
          <p:cNvSpPr>
            <a:spLocks noGrp="1"/>
          </p:cNvSpPr>
          <p:nvPr>
            <p:ph type="sldNum" sz="quarter" idx="12"/>
          </p:nvPr>
        </p:nvSpPr>
        <p:spPr/>
        <p:txBody>
          <a:bodyPr/>
          <a:lstStyle/>
          <a:p>
            <a:fld id="{99B7B5DF-5DA9-46A7-9A59-86908C82C3B1}" type="slidenum">
              <a:rPr lang="en-US" smtClean="0"/>
              <a:pPr/>
              <a:t>16</a:t>
            </a:fld>
            <a:endParaRPr lang="en-US"/>
          </a:p>
        </p:txBody>
      </p:sp>
    </p:spTree>
    <p:extLst>
      <p:ext uri="{BB962C8B-B14F-4D97-AF65-F5344CB8AC3E}">
        <p14:creationId xmlns:p14="http://schemas.microsoft.com/office/powerpoint/2010/main" val="3366280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539750" y="1627188"/>
            <a:ext cx="1873250" cy="647700"/>
          </a:xfrm>
          <a:prstGeom prst="rect">
            <a:avLst/>
          </a:prstGeom>
          <a:solidFill>
            <a:srgbClr val="CCFFCC"/>
          </a:solidFill>
          <a:ln w="25400">
            <a:solidFill>
              <a:srgbClr val="339966"/>
            </a:solidFill>
            <a:miter lim="800000"/>
            <a:headEnd/>
            <a:tailEnd/>
          </a:ln>
        </p:spPr>
        <p:txBody>
          <a:bodyPr wrap="none" anchor="ctr"/>
          <a:lstStyle/>
          <a:p>
            <a:endParaRPr lang="zh-TW" altLang="en-US"/>
          </a:p>
        </p:txBody>
      </p:sp>
      <p:sp>
        <p:nvSpPr>
          <p:cNvPr id="46082" name="Text Box 4"/>
          <p:cNvSpPr txBox="1">
            <a:spLocks noChangeArrowheads="1"/>
          </p:cNvSpPr>
          <p:nvPr/>
        </p:nvSpPr>
        <p:spPr bwMode="auto">
          <a:xfrm>
            <a:off x="648494" y="1700213"/>
            <a:ext cx="1655762" cy="473075"/>
          </a:xfrm>
          <a:prstGeom prst="rect">
            <a:avLst/>
          </a:prstGeom>
          <a:noFill/>
          <a:ln w="9525">
            <a:noFill/>
            <a:miter lim="800000"/>
            <a:headEnd/>
            <a:tailEnd/>
          </a:ln>
        </p:spPr>
        <p:txBody>
          <a:bodyPr>
            <a:spAutoFit/>
          </a:bodyPr>
          <a:lstStyle/>
          <a:p>
            <a:pPr>
              <a:spcBef>
                <a:spcPct val="50000"/>
              </a:spcBef>
            </a:pPr>
            <a:r>
              <a:rPr lang="en-US" altLang="zh-TW" sz="2500" b="1" dirty="0"/>
              <a:t>nutrients</a:t>
            </a:r>
          </a:p>
        </p:txBody>
      </p:sp>
      <p:sp>
        <p:nvSpPr>
          <p:cNvPr id="46083" name="Rectangle 5"/>
          <p:cNvSpPr>
            <a:spLocks noChangeArrowheads="1"/>
          </p:cNvSpPr>
          <p:nvPr/>
        </p:nvSpPr>
        <p:spPr bwMode="auto">
          <a:xfrm>
            <a:off x="3132138" y="1627188"/>
            <a:ext cx="1873250" cy="647700"/>
          </a:xfrm>
          <a:prstGeom prst="rect">
            <a:avLst/>
          </a:prstGeom>
          <a:solidFill>
            <a:srgbClr val="CCFFCC"/>
          </a:solidFill>
          <a:ln w="25400">
            <a:solidFill>
              <a:srgbClr val="339966"/>
            </a:solidFill>
            <a:miter lim="800000"/>
            <a:headEnd/>
            <a:tailEnd/>
          </a:ln>
        </p:spPr>
        <p:txBody>
          <a:bodyPr wrap="none" anchor="ctr"/>
          <a:lstStyle/>
          <a:p>
            <a:endParaRPr lang="zh-TW" altLang="en-US"/>
          </a:p>
        </p:txBody>
      </p:sp>
      <p:sp>
        <p:nvSpPr>
          <p:cNvPr id="46084" name="Text Box 6"/>
          <p:cNvSpPr txBox="1">
            <a:spLocks noChangeArrowheads="1"/>
          </p:cNvSpPr>
          <p:nvPr/>
        </p:nvSpPr>
        <p:spPr bwMode="auto">
          <a:xfrm>
            <a:off x="3240882" y="1700213"/>
            <a:ext cx="1655763" cy="473075"/>
          </a:xfrm>
          <a:prstGeom prst="rect">
            <a:avLst/>
          </a:prstGeom>
          <a:noFill/>
          <a:ln w="9525">
            <a:noFill/>
            <a:miter lim="800000"/>
            <a:headEnd/>
            <a:tailEnd/>
          </a:ln>
        </p:spPr>
        <p:txBody>
          <a:bodyPr>
            <a:spAutoFit/>
          </a:bodyPr>
          <a:lstStyle/>
          <a:p>
            <a:pPr algn="ctr">
              <a:spcBef>
                <a:spcPct val="50000"/>
              </a:spcBef>
            </a:pPr>
            <a:r>
              <a:rPr lang="en-US" altLang="zh-TW" sz="2500" b="1" dirty="0"/>
              <a:t>foods</a:t>
            </a:r>
          </a:p>
        </p:txBody>
      </p:sp>
      <p:sp>
        <p:nvSpPr>
          <p:cNvPr id="46085" name="Line 7"/>
          <p:cNvSpPr>
            <a:spLocks noChangeShapeType="1"/>
          </p:cNvSpPr>
          <p:nvPr/>
        </p:nvSpPr>
        <p:spPr bwMode="auto">
          <a:xfrm flipV="1">
            <a:off x="2555875" y="1962150"/>
            <a:ext cx="420688" cy="12700"/>
          </a:xfrm>
          <a:prstGeom prst="line">
            <a:avLst/>
          </a:prstGeom>
          <a:noFill/>
          <a:ln w="25400">
            <a:solidFill>
              <a:schemeClr val="tx1"/>
            </a:solidFill>
            <a:round/>
            <a:headEnd/>
            <a:tailEnd type="triangle" w="lg" len="lg"/>
          </a:ln>
        </p:spPr>
        <p:txBody>
          <a:bodyPr/>
          <a:lstStyle/>
          <a:p>
            <a:endParaRPr lang="en-US"/>
          </a:p>
        </p:txBody>
      </p:sp>
      <p:sp>
        <p:nvSpPr>
          <p:cNvPr id="46086" name="Text Box 8"/>
          <p:cNvSpPr txBox="1">
            <a:spLocks noChangeArrowheads="1"/>
          </p:cNvSpPr>
          <p:nvPr/>
        </p:nvSpPr>
        <p:spPr bwMode="auto">
          <a:xfrm>
            <a:off x="250825" y="2708275"/>
            <a:ext cx="2447925" cy="3446463"/>
          </a:xfrm>
          <a:prstGeom prst="rect">
            <a:avLst/>
          </a:prstGeom>
          <a:solidFill>
            <a:srgbClr val="FFCC00">
              <a:alpha val="59999"/>
            </a:srgbClr>
          </a:solidFill>
          <a:ln w="9525">
            <a:noFill/>
            <a:miter lim="800000"/>
            <a:headEnd/>
            <a:tailEnd/>
          </a:ln>
        </p:spPr>
        <p:txBody>
          <a:bodyPr>
            <a:spAutoFit/>
          </a:bodyPr>
          <a:lstStyle/>
          <a:p>
            <a:pPr algn="ctr">
              <a:spcBef>
                <a:spcPct val="50000"/>
              </a:spcBef>
            </a:pPr>
            <a:r>
              <a:rPr lang="en-US" altLang="zh-TW" sz="2200" i="1" dirty="0"/>
              <a:t>Carbohydrates</a:t>
            </a:r>
          </a:p>
          <a:p>
            <a:pPr algn="ctr">
              <a:spcBef>
                <a:spcPct val="50000"/>
              </a:spcBef>
            </a:pPr>
            <a:r>
              <a:rPr lang="en-US" altLang="zh-TW" sz="2200" i="1" dirty="0"/>
              <a:t>Protein</a:t>
            </a:r>
          </a:p>
          <a:p>
            <a:pPr algn="ctr">
              <a:spcBef>
                <a:spcPct val="50000"/>
              </a:spcBef>
            </a:pPr>
            <a:r>
              <a:rPr lang="en-US" altLang="zh-TW" sz="2200" i="1" dirty="0" smtClean="0"/>
              <a:t>Fats</a:t>
            </a:r>
            <a:endParaRPr lang="en-US" altLang="zh-TW" sz="2200" i="1" dirty="0"/>
          </a:p>
          <a:p>
            <a:pPr algn="ctr">
              <a:spcBef>
                <a:spcPct val="50000"/>
              </a:spcBef>
            </a:pPr>
            <a:r>
              <a:rPr lang="en-US" altLang="zh-TW" sz="2200" i="1" dirty="0"/>
              <a:t>Vitamins</a:t>
            </a:r>
          </a:p>
          <a:p>
            <a:pPr algn="ctr">
              <a:spcBef>
                <a:spcPct val="50000"/>
              </a:spcBef>
            </a:pPr>
            <a:r>
              <a:rPr lang="en-US" altLang="zh-TW" sz="2200" i="1" dirty="0"/>
              <a:t>Minerals</a:t>
            </a:r>
          </a:p>
          <a:p>
            <a:pPr algn="ctr">
              <a:spcBef>
                <a:spcPct val="50000"/>
              </a:spcBef>
            </a:pPr>
            <a:r>
              <a:rPr lang="en-US" altLang="zh-TW" sz="2200" i="1" dirty="0"/>
              <a:t>Trace elements</a:t>
            </a:r>
          </a:p>
          <a:p>
            <a:pPr algn="ctr">
              <a:spcBef>
                <a:spcPct val="50000"/>
              </a:spcBef>
            </a:pPr>
            <a:r>
              <a:rPr lang="en-US" altLang="zh-TW" sz="2200" i="1" dirty="0" smtClean="0"/>
              <a:t>Dietary </a:t>
            </a:r>
            <a:r>
              <a:rPr lang="en-US" altLang="zh-TW" sz="2200" i="1" dirty="0" err="1" smtClean="0"/>
              <a:t>fibre</a:t>
            </a:r>
            <a:endParaRPr lang="en-US" altLang="zh-TW" sz="2200" i="1" dirty="0"/>
          </a:p>
        </p:txBody>
      </p:sp>
      <p:sp>
        <p:nvSpPr>
          <p:cNvPr id="46087" name="Text Box 9"/>
          <p:cNvSpPr txBox="1">
            <a:spLocks noChangeArrowheads="1"/>
          </p:cNvSpPr>
          <p:nvPr/>
        </p:nvSpPr>
        <p:spPr bwMode="auto">
          <a:xfrm>
            <a:off x="2916238" y="2492375"/>
            <a:ext cx="2447925" cy="3949700"/>
          </a:xfrm>
          <a:prstGeom prst="rect">
            <a:avLst/>
          </a:prstGeom>
          <a:solidFill>
            <a:srgbClr val="993366">
              <a:alpha val="39999"/>
            </a:srgbClr>
          </a:solidFill>
          <a:ln w="9525">
            <a:noFill/>
            <a:miter lim="800000"/>
            <a:headEnd/>
            <a:tailEnd/>
          </a:ln>
        </p:spPr>
        <p:txBody>
          <a:bodyPr>
            <a:spAutoFit/>
          </a:bodyPr>
          <a:lstStyle/>
          <a:p>
            <a:pPr algn="ctr">
              <a:spcBef>
                <a:spcPct val="50000"/>
              </a:spcBef>
            </a:pPr>
            <a:r>
              <a:rPr lang="en-US" altLang="zh-TW" sz="2200" i="1"/>
              <a:t>Grain</a:t>
            </a:r>
          </a:p>
          <a:p>
            <a:pPr algn="ctr">
              <a:spcBef>
                <a:spcPct val="50000"/>
              </a:spcBef>
            </a:pPr>
            <a:r>
              <a:rPr lang="en-US" altLang="zh-TW" sz="2200" i="1"/>
              <a:t>Vegetable</a:t>
            </a:r>
          </a:p>
          <a:p>
            <a:pPr algn="ctr">
              <a:spcBef>
                <a:spcPct val="50000"/>
              </a:spcBef>
            </a:pPr>
            <a:r>
              <a:rPr lang="en-US" altLang="zh-TW" sz="2200" i="1"/>
              <a:t>Fruits</a:t>
            </a:r>
          </a:p>
          <a:p>
            <a:pPr algn="ctr">
              <a:spcBef>
                <a:spcPct val="50000"/>
              </a:spcBef>
            </a:pPr>
            <a:r>
              <a:rPr lang="en-US" altLang="zh-TW" sz="2200" i="1"/>
              <a:t>Meat</a:t>
            </a:r>
          </a:p>
          <a:p>
            <a:pPr algn="ctr">
              <a:spcBef>
                <a:spcPct val="50000"/>
              </a:spcBef>
            </a:pPr>
            <a:r>
              <a:rPr lang="en-US" altLang="zh-TW" sz="2200" i="1"/>
              <a:t>Dairy</a:t>
            </a:r>
          </a:p>
          <a:p>
            <a:pPr algn="ctr">
              <a:spcBef>
                <a:spcPct val="50000"/>
              </a:spcBef>
            </a:pPr>
            <a:r>
              <a:rPr lang="en-US" altLang="zh-TW" sz="2200" i="1"/>
              <a:t>Oils</a:t>
            </a:r>
          </a:p>
          <a:p>
            <a:pPr algn="ctr">
              <a:spcBef>
                <a:spcPct val="50000"/>
              </a:spcBef>
            </a:pPr>
            <a:r>
              <a:rPr lang="en-US" altLang="zh-TW" sz="2200" i="1"/>
              <a:t>Salt</a:t>
            </a:r>
          </a:p>
          <a:p>
            <a:pPr algn="ctr">
              <a:spcBef>
                <a:spcPct val="50000"/>
              </a:spcBef>
            </a:pPr>
            <a:r>
              <a:rPr lang="en-US" altLang="zh-TW" sz="2200" i="1"/>
              <a:t>Sugar</a:t>
            </a:r>
          </a:p>
        </p:txBody>
      </p:sp>
      <p:sp>
        <p:nvSpPr>
          <p:cNvPr id="32777" name="Text Box 10"/>
          <p:cNvSpPr txBox="1">
            <a:spLocks noChangeArrowheads="1"/>
          </p:cNvSpPr>
          <p:nvPr/>
        </p:nvSpPr>
        <p:spPr bwMode="auto">
          <a:xfrm>
            <a:off x="500034" y="673532"/>
            <a:ext cx="8143932" cy="523220"/>
          </a:xfrm>
          <a:prstGeom prst="rect">
            <a:avLst/>
          </a:prstGeom>
          <a:solidFill>
            <a:srgbClr val="00B05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defRPr/>
            </a:pPr>
            <a:r>
              <a:rPr lang="en-US" altLang="zh-TW" sz="2800" b="1" i="1" dirty="0"/>
              <a:t>To translate nutritional knowledge into practical life</a:t>
            </a:r>
          </a:p>
        </p:txBody>
      </p:sp>
      <p:sp>
        <p:nvSpPr>
          <p:cNvPr id="46092" name="Rectangle 16"/>
          <p:cNvSpPr>
            <a:spLocks noChangeArrowheads="1"/>
          </p:cNvSpPr>
          <p:nvPr/>
        </p:nvSpPr>
        <p:spPr bwMode="auto">
          <a:xfrm>
            <a:off x="5867400" y="1628775"/>
            <a:ext cx="2881313" cy="647700"/>
          </a:xfrm>
          <a:prstGeom prst="rect">
            <a:avLst/>
          </a:prstGeom>
          <a:solidFill>
            <a:srgbClr val="CCFFCC"/>
          </a:solidFill>
          <a:ln w="25400">
            <a:solidFill>
              <a:srgbClr val="339966"/>
            </a:solidFill>
            <a:miter lim="800000"/>
            <a:headEnd/>
            <a:tailEnd/>
          </a:ln>
        </p:spPr>
        <p:txBody>
          <a:bodyPr wrap="none" anchor="ctr"/>
          <a:lstStyle/>
          <a:p>
            <a:endParaRPr lang="zh-TW" altLang="en-US"/>
          </a:p>
        </p:txBody>
      </p:sp>
      <p:sp>
        <p:nvSpPr>
          <p:cNvPr id="46093" name="Line 17"/>
          <p:cNvSpPr>
            <a:spLocks noChangeShapeType="1"/>
          </p:cNvSpPr>
          <p:nvPr/>
        </p:nvSpPr>
        <p:spPr bwMode="auto">
          <a:xfrm flipV="1">
            <a:off x="5291138" y="1963738"/>
            <a:ext cx="420687" cy="12700"/>
          </a:xfrm>
          <a:prstGeom prst="line">
            <a:avLst/>
          </a:prstGeom>
          <a:noFill/>
          <a:ln w="25400">
            <a:solidFill>
              <a:schemeClr val="tx1"/>
            </a:solidFill>
            <a:round/>
            <a:headEnd/>
            <a:tailEnd type="triangle" w="lg" len="lg"/>
          </a:ln>
        </p:spPr>
        <p:txBody>
          <a:bodyPr/>
          <a:lstStyle/>
          <a:p>
            <a:endParaRPr lang="en-US"/>
          </a:p>
        </p:txBody>
      </p:sp>
      <p:sp>
        <p:nvSpPr>
          <p:cNvPr id="46094" name="Text Box 18"/>
          <p:cNvSpPr txBox="1">
            <a:spLocks noChangeArrowheads="1"/>
          </p:cNvSpPr>
          <p:nvPr/>
        </p:nvSpPr>
        <p:spPr bwMode="auto">
          <a:xfrm>
            <a:off x="6119812" y="1700213"/>
            <a:ext cx="2376488" cy="473075"/>
          </a:xfrm>
          <a:prstGeom prst="rect">
            <a:avLst/>
          </a:prstGeom>
          <a:noFill/>
          <a:ln w="9525">
            <a:noFill/>
            <a:miter lim="800000"/>
            <a:headEnd/>
            <a:tailEnd/>
          </a:ln>
        </p:spPr>
        <p:txBody>
          <a:bodyPr>
            <a:spAutoFit/>
          </a:bodyPr>
          <a:lstStyle/>
          <a:p>
            <a:pPr algn="ctr">
              <a:spcBef>
                <a:spcPct val="50000"/>
              </a:spcBef>
            </a:pPr>
            <a:r>
              <a:rPr lang="en-US" altLang="zh-TW" sz="2500" b="1" dirty="0" smtClean="0"/>
              <a:t>balanced </a:t>
            </a:r>
            <a:r>
              <a:rPr lang="en-US" altLang="zh-TW" sz="2500" b="1" dirty="0"/>
              <a:t>diet</a:t>
            </a:r>
          </a:p>
        </p:txBody>
      </p:sp>
      <p:sp>
        <p:nvSpPr>
          <p:cNvPr id="3" name="Slide Number Placeholder 2"/>
          <p:cNvSpPr>
            <a:spLocks noGrp="1"/>
          </p:cNvSpPr>
          <p:nvPr>
            <p:ph type="sldNum" sz="quarter" idx="12"/>
          </p:nvPr>
        </p:nvSpPr>
        <p:spPr/>
        <p:txBody>
          <a:bodyPr/>
          <a:lstStyle/>
          <a:p>
            <a:fld id="{99B7B5DF-5DA9-46A7-9A59-86908C82C3B1}" type="slidenum">
              <a:rPr lang="en-US" smtClean="0"/>
              <a:pPr/>
              <a:t>17</a:t>
            </a:fld>
            <a:endParaRPr lang="en-US"/>
          </a:p>
        </p:txBody>
      </p:sp>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183" y="3395662"/>
            <a:ext cx="26289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212" t="9352" r="6595" b="7939"/>
          <a:stretch/>
        </p:blipFill>
        <p:spPr bwMode="auto">
          <a:xfrm rot="1600840">
            <a:off x="7526115" y="3402413"/>
            <a:ext cx="1450110" cy="107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7961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1120963"/>
            <a:ext cx="4680520" cy="1246495"/>
          </a:xfrm>
          <a:prstGeom prst="rect">
            <a:avLst/>
          </a:prstGeom>
        </p:spPr>
        <p:txBody>
          <a:bodyPr wrap="square">
            <a:spAutoFit/>
          </a:bodyPr>
          <a:lstStyle/>
          <a:p>
            <a:pPr lvl="0"/>
            <a:r>
              <a:rPr lang="en-US" sz="2500" dirty="0" smtClean="0"/>
              <a:t>Carbohydrates</a:t>
            </a:r>
            <a:endParaRPr lang="en-US" sz="2500" dirty="0"/>
          </a:p>
          <a:p>
            <a:pPr lvl="0"/>
            <a:r>
              <a:rPr lang="en-US" sz="2500" dirty="0" smtClean="0"/>
              <a:t>Protein</a:t>
            </a:r>
            <a:endParaRPr lang="en-US" sz="2500" dirty="0"/>
          </a:p>
          <a:p>
            <a:pPr lvl="0"/>
            <a:r>
              <a:rPr lang="en-US" sz="2500" dirty="0" smtClean="0"/>
              <a:t>Fats</a:t>
            </a:r>
            <a:endParaRPr lang="en-US" sz="2500" dirty="0"/>
          </a:p>
        </p:txBody>
      </p:sp>
      <p:cxnSp>
        <p:nvCxnSpPr>
          <p:cNvPr id="6" name="Straight Connector 5"/>
          <p:cNvCxnSpPr/>
          <p:nvPr/>
        </p:nvCxnSpPr>
        <p:spPr>
          <a:xfrm flipV="1">
            <a:off x="323528" y="980728"/>
            <a:ext cx="8280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51520" y="404664"/>
            <a:ext cx="3298980" cy="646331"/>
          </a:xfrm>
          <a:prstGeom prst="rect">
            <a:avLst/>
          </a:prstGeom>
        </p:spPr>
        <p:txBody>
          <a:bodyPr wrap="none">
            <a:spAutoFit/>
          </a:bodyPr>
          <a:lstStyle/>
          <a:p>
            <a:pPr lvl="0"/>
            <a:r>
              <a:rPr lang="en-US" sz="3600" b="1" dirty="0"/>
              <a:t>Macronutrients:</a:t>
            </a:r>
          </a:p>
        </p:txBody>
      </p:sp>
      <p:sp>
        <p:nvSpPr>
          <p:cNvPr id="8" name="Text Box 84"/>
          <p:cNvSpPr txBox="1">
            <a:spLocks noChangeArrowheads="1"/>
          </p:cNvSpPr>
          <p:nvPr/>
        </p:nvSpPr>
        <p:spPr bwMode="auto">
          <a:xfrm>
            <a:off x="645382" y="2852936"/>
            <a:ext cx="7887058" cy="2131353"/>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kumimoji="1" sz="2000">
                <a:solidFill>
                  <a:schemeClr val="tx1"/>
                </a:solidFill>
                <a:latin typeface="Arial" charset="0"/>
                <a:ea typeface="新細明體" pitchFamily="18" charset="-120"/>
              </a:defRPr>
            </a:lvl1pPr>
            <a:lvl2pPr marL="742950" indent="-285750" eaLnBrk="0" hangingPunct="0">
              <a:defRPr kumimoji="1" sz="2000">
                <a:solidFill>
                  <a:schemeClr val="tx1"/>
                </a:solidFill>
                <a:latin typeface="Arial" charset="0"/>
                <a:ea typeface="新細明體" pitchFamily="18" charset="-120"/>
              </a:defRPr>
            </a:lvl2pPr>
            <a:lvl3pPr marL="1143000" indent="-228600" eaLnBrk="0" hangingPunct="0">
              <a:defRPr kumimoji="1" sz="2000">
                <a:solidFill>
                  <a:schemeClr val="tx1"/>
                </a:solidFill>
                <a:latin typeface="Arial" charset="0"/>
                <a:ea typeface="新細明體" pitchFamily="18" charset="-120"/>
              </a:defRPr>
            </a:lvl3pPr>
            <a:lvl4pPr marL="1600200" indent="-228600" eaLnBrk="0" hangingPunct="0">
              <a:defRPr kumimoji="1" sz="2000">
                <a:solidFill>
                  <a:schemeClr val="tx1"/>
                </a:solidFill>
                <a:latin typeface="Arial" charset="0"/>
                <a:ea typeface="新細明體" pitchFamily="18" charset="-120"/>
              </a:defRPr>
            </a:lvl4pPr>
            <a:lvl5pPr marL="2057400" indent="-228600" eaLnBrk="0" hangingPunct="0">
              <a:defRPr kumimoji="1" sz="20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charset="0"/>
                <a:ea typeface="新細明體" pitchFamily="18" charset="-120"/>
              </a:defRPr>
            </a:lvl9pPr>
          </a:lstStyle>
          <a:p>
            <a:pPr eaLnBrk="1" hangingPunct="1">
              <a:spcBef>
                <a:spcPct val="30000"/>
              </a:spcBef>
              <a:buFontTx/>
              <a:buChar char="•"/>
            </a:pPr>
            <a:r>
              <a:rPr lang="en-US" altLang="zh-TW" sz="2500" i="1" dirty="0" smtClean="0"/>
              <a:t>Macro</a:t>
            </a:r>
            <a:r>
              <a:rPr lang="en-US" altLang="zh-TW" sz="2500" dirty="0" smtClean="0"/>
              <a:t> </a:t>
            </a:r>
            <a:r>
              <a:rPr lang="en-US" altLang="zh-TW" sz="2500" dirty="0"/>
              <a:t>means large, they are required in relatively large amounts by the body</a:t>
            </a:r>
          </a:p>
          <a:p>
            <a:pPr eaLnBrk="1" hangingPunct="1">
              <a:spcBef>
                <a:spcPct val="30000"/>
              </a:spcBef>
              <a:buFontTx/>
              <a:buChar char="•"/>
            </a:pPr>
            <a:r>
              <a:rPr lang="en-US" altLang="zh-TW" sz="2500" dirty="0"/>
              <a:t>Carbohydrates, F</a:t>
            </a:r>
            <a:r>
              <a:rPr lang="en-US" altLang="zh-TW" sz="2500" dirty="0" smtClean="0"/>
              <a:t>ats </a:t>
            </a:r>
            <a:r>
              <a:rPr lang="en-US" altLang="zh-TW" sz="2500" dirty="0"/>
              <a:t>and </a:t>
            </a:r>
            <a:r>
              <a:rPr lang="en-US" altLang="zh-TW" sz="2500" dirty="0" smtClean="0"/>
              <a:t>Protein </a:t>
            </a:r>
            <a:r>
              <a:rPr lang="en-US" altLang="zh-TW" sz="2500" dirty="0"/>
              <a:t>provide energy and thus are </a:t>
            </a:r>
            <a:r>
              <a:rPr lang="en-US" altLang="zh-TW" sz="2500" b="1" dirty="0"/>
              <a:t>also referred to as energy-yielding nutrients</a:t>
            </a:r>
          </a:p>
        </p:txBody>
      </p:sp>
      <p:sp>
        <p:nvSpPr>
          <p:cNvPr id="4" name="Slide Number Placeholder 3"/>
          <p:cNvSpPr>
            <a:spLocks noGrp="1"/>
          </p:cNvSpPr>
          <p:nvPr>
            <p:ph type="sldNum" sz="quarter" idx="12"/>
          </p:nvPr>
        </p:nvSpPr>
        <p:spPr/>
        <p:txBody>
          <a:bodyPr/>
          <a:lstStyle/>
          <a:p>
            <a:fld id="{99B7B5DF-5DA9-46A7-9A59-86908C82C3B1}" type="slidenum">
              <a:rPr lang="en-US" smtClean="0"/>
              <a:pPr/>
              <a:t>18</a:t>
            </a:fld>
            <a:endParaRPr lang="en-US"/>
          </a:p>
        </p:txBody>
      </p:sp>
    </p:spTree>
    <p:extLst>
      <p:ext uri="{BB962C8B-B14F-4D97-AF65-F5344CB8AC3E}">
        <p14:creationId xmlns:p14="http://schemas.microsoft.com/office/powerpoint/2010/main" val="971835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6678488" cy="1015663"/>
          </a:xfrm>
          <a:prstGeom prst="rect">
            <a:avLst/>
          </a:prstGeom>
        </p:spPr>
        <p:txBody>
          <a:bodyPr wrap="square">
            <a:spAutoFit/>
          </a:bodyPr>
          <a:lstStyle/>
          <a:p>
            <a:pPr lvl="0"/>
            <a:r>
              <a:rPr lang="en-US" sz="3500" b="1" dirty="0" smtClean="0"/>
              <a:t>Micronutrients:</a:t>
            </a:r>
          </a:p>
          <a:p>
            <a:pPr lvl="0"/>
            <a:r>
              <a:rPr lang="en-US" sz="2500" dirty="0" smtClean="0"/>
              <a:t>		</a:t>
            </a:r>
            <a:endParaRPr lang="en-US" sz="2500" dirty="0"/>
          </a:p>
        </p:txBody>
      </p:sp>
      <p:sp>
        <p:nvSpPr>
          <p:cNvPr id="3" name="Rectangle 2"/>
          <p:cNvSpPr/>
          <p:nvPr/>
        </p:nvSpPr>
        <p:spPr>
          <a:xfrm>
            <a:off x="467544" y="1841043"/>
            <a:ext cx="4680520" cy="4324261"/>
          </a:xfrm>
          <a:prstGeom prst="rect">
            <a:avLst/>
          </a:prstGeom>
        </p:spPr>
        <p:txBody>
          <a:bodyPr wrap="square">
            <a:spAutoFit/>
          </a:bodyPr>
          <a:lstStyle/>
          <a:p>
            <a:pPr lvl="0"/>
            <a:r>
              <a:rPr lang="en-US" sz="2500" b="1" dirty="0" smtClean="0"/>
              <a:t>Water Soluble:</a:t>
            </a:r>
            <a:endParaRPr lang="en-US" sz="2500" b="1" dirty="0"/>
          </a:p>
          <a:p>
            <a:pPr marL="800100" lvl="1" indent="-342900">
              <a:buFont typeface="Arial" pitchFamily="34" charset="0"/>
              <a:buChar char="•"/>
            </a:pPr>
            <a:r>
              <a:rPr lang="en-US" sz="2500" dirty="0"/>
              <a:t>Vitamin C</a:t>
            </a:r>
          </a:p>
          <a:p>
            <a:pPr marL="800100" lvl="1" indent="-342900">
              <a:buFont typeface="Arial" pitchFamily="34" charset="0"/>
              <a:buChar char="•"/>
            </a:pPr>
            <a:r>
              <a:rPr lang="en-US" sz="2500" dirty="0" smtClean="0"/>
              <a:t>B </a:t>
            </a:r>
            <a:r>
              <a:rPr lang="en-US" sz="2500" dirty="0"/>
              <a:t>Vitamins</a:t>
            </a:r>
          </a:p>
          <a:p>
            <a:pPr marL="1257300" lvl="2" indent="-342900">
              <a:buFont typeface="Arial" pitchFamily="34" charset="0"/>
              <a:buChar char="•"/>
            </a:pPr>
            <a:r>
              <a:rPr lang="en-US" sz="2500" dirty="0"/>
              <a:t>Thiamine</a:t>
            </a:r>
          </a:p>
          <a:p>
            <a:pPr marL="1257300" lvl="2" indent="-342900">
              <a:buFont typeface="Arial" pitchFamily="34" charset="0"/>
              <a:buChar char="•"/>
            </a:pPr>
            <a:r>
              <a:rPr lang="en-US" sz="2500" dirty="0"/>
              <a:t>Riboflavin</a:t>
            </a:r>
          </a:p>
          <a:p>
            <a:pPr marL="1257300" lvl="2" indent="-342900">
              <a:buFont typeface="Arial" pitchFamily="34" charset="0"/>
              <a:buChar char="•"/>
            </a:pPr>
            <a:r>
              <a:rPr lang="en-US" sz="2500" dirty="0"/>
              <a:t>Niacin</a:t>
            </a:r>
          </a:p>
          <a:p>
            <a:pPr marL="1257300" lvl="2" indent="-342900">
              <a:buFont typeface="Arial" pitchFamily="34" charset="0"/>
              <a:buChar char="•"/>
            </a:pPr>
            <a:r>
              <a:rPr lang="en-US" altLang="zh-TW" sz="2500" dirty="0"/>
              <a:t>Pantothenic acid</a:t>
            </a:r>
          </a:p>
          <a:p>
            <a:pPr marL="1257300" lvl="2" indent="-342900">
              <a:buFont typeface="Arial" pitchFamily="34" charset="0"/>
              <a:buChar char="•"/>
            </a:pPr>
            <a:r>
              <a:rPr lang="en-US" sz="2500" dirty="0" smtClean="0"/>
              <a:t>Vitamin B6 (pyridoxine)</a:t>
            </a:r>
            <a:endParaRPr lang="en-US" sz="2500" dirty="0"/>
          </a:p>
          <a:p>
            <a:pPr marL="1257300" lvl="2" indent="-342900">
              <a:buFont typeface="Arial" pitchFamily="34" charset="0"/>
              <a:buChar char="•"/>
            </a:pPr>
            <a:r>
              <a:rPr lang="en-US" altLang="zh-TW" sz="2500" dirty="0"/>
              <a:t>Biotin</a:t>
            </a:r>
          </a:p>
          <a:p>
            <a:pPr marL="1257300" lvl="2" indent="-342900">
              <a:buFont typeface="Arial" pitchFamily="34" charset="0"/>
              <a:buChar char="•"/>
            </a:pPr>
            <a:r>
              <a:rPr lang="en-US" altLang="zh-TW" sz="2500" dirty="0" smtClean="0"/>
              <a:t>Folic </a:t>
            </a:r>
            <a:r>
              <a:rPr lang="en-US" altLang="zh-TW" sz="2500" dirty="0"/>
              <a:t>acid</a:t>
            </a:r>
          </a:p>
          <a:p>
            <a:pPr marL="1257300" lvl="2" indent="-342900">
              <a:buFont typeface="Arial" pitchFamily="34" charset="0"/>
              <a:buChar char="•"/>
            </a:pPr>
            <a:r>
              <a:rPr lang="en-US" sz="2500" dirty="0" smtClean="0"/>
              <a:t>Vitamin B12 (cobalamin)</a:t>
            </a:r>
            <a:endParaRPr lang="en-US" sz="2500" dirty="0"/>
          </a:p>
        </p:txBody>
      </p:sp>
      <p:sp>
        <p:nvSpPr>
          <p:cNvPr id="4" name="Rectangle 3"/>
          <p:cNvSpPr/>
          <p:nvPr/>
        </p:nvSpPr>
        <p:spPr>
          <a:xfrm>
            <a:off x="4896544" y="1841043"/>
            <a:ext cx="2699792" cy="2015936"/>
          </a:xfrm>
          <a:prstGeom prst="rect">
            <a:avLst/>
          </a:prstGeom>
        </p:spPr>
        <p:txBody>
          <a:bodyPr wrap="square">
            <a:spAutoFit/>
          </a:bodyPr>
          <a:lstStyle/>
          <a:p>
            <a:pPr lvl="0"/>
            <a:r>
              <a:rPr lang="en-US" sz="2500" b="1" dirty="0" smtClean="0"/>
              <a:t>Fat Soluble:</a:t>
            </a:r>
            <a:endParaRPr lang="en-US" sz="2500" b="1" dirty="0"/>
          </a:p>
          <a:p>
            <a:pPr marL="800100" lvl="1" indent="-342900">
              <a:buFont typeface="Arial" pitchFamily="34" charset="0"/>
              <a:buChar char="•"/>
            </a:pPr>
            <a:r>
              <a:rPr lang="en-US" sz="2500" dirty="0" smtClean="0"/>
              <a:t>Vitamin </a:t>
            </a:r>
            <a:r>
              <a:rPr lang="en-US" sz="2500" dirty="0"/>
              <a:t>A</a:t>
            </a:r>
          </a:p>
          <a:p>
            <a:pPr marL="800100" lvl="1" indent="-342900">
              <a:buFont typeface="Arial" pitchFamily="34" charset="0"/>
              <a:buChar char="•"/>
            </a:pPr>
            <a:r>
              <a:rPr lang="en-US" sz="2500" dirty="0"/>
              <a:t>Vitamin D</a:t>
            </a:r>
          </a:p>
          <a:p>
            <a:pPr marL="800100" lvl="1" indent="-342900">
              <a:buFont typeface="Arial" pitchFamily="34" charset="0"/>
              <a:buChar char="•"/>
            </a:pPr>
            <a:r>
              <a:rPr lang="en-US" sz="2500" dirty="0"/>
              <a:t>Vitamin E</a:t>
            </a:r>
          </a:p>
          <a:p>
            <a:pPr marL="800100" lvl="1" indent="-342900">
              <a:buFont typeface="Arial" pitchFamily="34" charset="0"/>
              <a:buChar char="•"/>
            </a:pPr>
            <a:r>
              <a:rPr lang="en-US" sz="2500" dirty="0"/>
              <a:t>Vitamin </a:t>
            </a:r>
            <a:r>
              <a:rPr lang="en-US" sz="2500" dirty="0" smtClean="0"/>
              <a:t>K</a:t>
            </a:r>
            <a:endParaRPr lang="en-US" sz="2500" dirty="0"/>
          </a:p>
        </p:txBody>
      </p:sp>
      <p:cxnSp>
        <p:nvCxnSpPr>
          <p:cNvPr id="6" name="Straight Connector 5"/>
          <p:cNvCxnSpPr/>
          <p:nvPr/>
        </p:nvCxnSpPr>
        <p:spPr>
          <a:xfrm flipV="1">
            <a:off x="323528" y="1700808"/>
            <a:ext cx="8280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51520" y="1124744"/>
            <a:ext cx="1953227" cy="630942"/>
          </a:xfrm>
          <a:prstGeom prst="rect">
            <a:avLst/>
          </a:prstGeom>
        </p:spPr>
        <p:txBody>
          <a:bodyPr wrap="none">
            <a:spAutoFit/>
          </a:bodyPr>
          <a:lstStyle/>
          <a:p>
            <a:r>
              <a:rPr lang="en-US" sz="3500" b="1" dirty="0"/>
              <a:t>Vitamins:</a:t>
            </a:r>
          </a:p>
        </p:txBody>
      </p:sp>
      <p:sp>
        <p:nvSpPr>
          <p:cNvPr id="8" name="Slide Number Placeholder 7"/>
          <p:cNvSpPr>
            <a:spLocks noGrp="1"/>
          </p:cNvSpPr>
          <p:nvPr>
            <p:ph type="sldNum" sz="quarter" idx="12"/>
          </p:nvPr>
        </p:nvSpPr>
        <p:spPr/>
        <p:txBody>
          <a:bodyPr/>
          <a:lstStyle/>
          <a:p>
            <a:fld id="{99B7B5DF-5DA9-46A7-9A59-86908C82C3B1}" type="slidenum">
              <a:rPr lang="en-US" smtClean="0"/>
              <a:pPr/>
              <a:t>19</a:t>
            </a:fld>
            <a:endParaRPr lang="en-US"/>
          </a:p>
        </p:txBody>
      </p:sp>
    </p:spTree>
    <p:extLst>
      <p:ext uri="{BB962C8B-B14F-4D97-AF65-F5344CB8AC3E}">
        <p14:creationId xmlns:p14="http://schemas.microsoft.com/office/powerpoint/2010/main" val="2263150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The importance of nutrition</a:t>
            </a:r>
            <a:endParaRPr lang="en-US" sz="2000" dirty="0" smtClean="0"/>
          </a:p>
        </p:txBody>
      </p:sp>
      <p:sp>
        <p:nvSpPr>
          <p:cNvPr id="3" name="Rectangle 2"/>
          <p:cNvSpPr/>
          <p:nvPr/>
        </p:nvSpPr>
        <p:spPr>
          <a:xfrm>
            <a:off x="647564" y="1052736"/>
            <a:ext cx="7848872" cy="4154984"/>
          </a:xfrm>
          <a:prstGeom prst="rect">
            <a:avLst/>
          </a:prstGeom>
          <a:solidFill>
            <a:srgbClr val="CCCC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400" dirty="0">
                <a:solidFill>
                  <a:schemeClr val="tx1"/>
                </a:solidFill>
              </a:rPr>
              <a:t>“</a:t>
            </a:r>
            <a:r>
              <a:rPr lang="en-US" sz="2400" b="1" dirty="0">
                <a:solidFill>
                  <a:schemeClr val="tx1"/>
                </a:solidFill>
              </a:rPr>
              <a:t>Nutrition is an input to and foundation for health and development. </a:t>
            </a:r>
            <a:r>
              <a:rPr lang="en-US" sz="2400" dirty="0">
                <a:solidFill>
                  <a:schemeClr val="tx1"/>
                </a:solidFill>
              </a:rPr>
              <a:t>Interaction of infection and malnutrition is well-documented. Better nutrition means stronger immune systems, less illness and better health. Healthy children learn better. Healthy people are stronger, are more productive and more able to create opportunities to gradually break the cycles of both poverty and hunger in a sustainable way. Better nutrition is a prime entry point to ending poverty and a milestone to achieving better quality of life</a:t>
            </a:r>
            <a:r>
              <a:rPr lang="en-US" sz="2400" dirty="0" smtClean="0">
                <a:solidFill>
                  <a:schemeClr val="tx1"/>
                </a:solidFill>
              </a:rPr>
              <a:t>.”</a:t>
            </a:r>
          </a:p>
          <a:p>
            <a:pPr algn="ctr"/>
            <a:endParaRPr lang="en-US" sz="2400" dirty="0">
              <a:solidFill>
                <a:schemeClr val="tx1"/>
              </a:solidFill>
            </a:endParaRPr>
          </a:p>
          <a:p>
            <a:pPr algn="r"/>
            <a:r>
              <a:rPr lang="en-US" sz="2400" dirty="0">
                <a:solidFill>
                  <a:schemeClr val="tx1"/>
                </a:solidFill>
              </a:rPr>
              <a:t>- WHO, 2008</a:t>
            </a:r>
          </a:p>
        </p:txBody>
      </p:sp>
      <p:sp>
        <p:nvSpPr>
          <p:cNvPr id="4" name="Rectangle 3"/>
          <p:cNvSpPr/>
          <p:nvPr/>
        </p:nvSpPr>
        <p:spPr>
          <a:xfrm>
            <a:off x="179512" y="6093296"/>
            <a:ext cx="6912768" cy="646331"/>
          </a:xfrm>
          <a:prstGeom prst="rect">
            <a:avLst/>
          </a:prstGeom>
        </p:spPr>
        <p:txBody>
          <a:bodyPr wrap="square">
            <a:spAutoFit/>
          </a:bodyPr>
          <a:lstStyle/>
          <a:p>
            <a:endParaRPr lang="en-US" dirty="0"/>
          </a:p>
          <a:p>
            <a:r>
              <a:rPr lang="en-US" dirty="0" smtClean="0"/>
              <a:t>Source: World Health Organization </a:t>
            </a:r>
            <a:endParaRPr lang="en-US" dirty="0"/>
          </a:p>
        </p:txBody>
      </p:sp>
      <p:sp>
        <p:nvSpPr>
          <p:cNvPr id="6" name="Slide Number Placeholder 5"/>
          <p:cNvSpPr>
            <a:spLocks noGrp="1"/>
          </p:cNvSpPr>
          <p:nvPr>
            <p:ph type="sldNum" sz="quarter" idx="12"/>
          </p:nvPr>
        </p:nvSpPr>
        <p:spPr/>
        <p:txBody>
          <a:bodyPr/>
          <a:lstStyle/>
          <a:p>
            <a:fld id="{99B7B5DF-5DA9-46A7-9A59-86908C82C3B1}" type="slidenum">
              <a:rPr lang="en-US" smtClean="0"/>
              <a:pPr/>
              <a:t>2</a:t>
            </a:fld>
            <a:endParaRPr lang="en-US"/>
          </a:p>
        </p:txBody>
      </p:sp>
    </p:spTree>
    <p:extLst>
      <p:ext uri="{BB962C8B-B14F-4D97-AF65-F5344CB8AC3E}">
        <p14:creationId xmlns:p14="http://schemas.microsoft.com/office/powerpoint/2010/main" val="1274479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841043"/>
            <a:ext cx="4680520" cy="3170099"/>
          </a:xfrm>
          <a:prstGeom prst="rect">
            <a:avLst/>
          </a:prstGeom>
        </p:spPr>
        <p:txBody>
          <a:bodyPr wrap="square">
            <a:spAutoFit/>
          </a:bodyPr>
          <a:lstStyle/>
          <a:p>
            <a:pPr lvl="0"/>
            <a:r>
              <a:rPr lang="en-US" sz="2500" b="1" dirty="0"/>
              <a:t>Major minerals (</a:t>
            </a:r>
            <a:r>
              <a:rPr lang="en-US" sz="2500" b="1" dirty="0" err="1"/>
              <a:t>macrominerals</a:t>
            </a:r>
            <a:r>
              <a:rPr lang="en-US" sz="2500" b="1" dirty="0"/>
              <a:t>)</a:t>
            </a:r>
          </a:p>
          <a:p>
            <a:pPr marL="800100" lvl="1" indent="-342900">
              <a:buFont typeface="Arial" pitchFamily="34" charset="0"/>
              <a:buChar char="•"/>
            </a:pPr>
            <a:r>
              <a:rPr lang="en-US" sz="2500" dirty="0"/>
              <a:t>Calcium</a:t>
            </a:r>
          </a:p>
          <a:p>
            <a:pPr marL="800100" lvl="1" indent="-342900">
              <a:buFont typeface="Arial" pitchFamily="34" charset="0"/>
              <a:buChar char="•"/>
            </a:pPr>
            <a:r>
              <a:rPr lang="en-US" sz="2500" dirty="0"/>
              <a:t>Phosphorus</a:t>
            </a:r>
          </a:p>
          <a:p>
            <a:pPr marL="800100" lvl="1" indent="-342900">
              <a:buFont typeface="Arial" pitchFamily="34" charset="0"/>
              <a:buChar char="•"/>
            </a:pPr>
            <a:r>
              <a:rPr lang="en-US" sz="2500" dirty="0"/>
              <a:t>Magnesium</a:t>
            </a:r>
          </a:p>
          <a:p>
            <a:pPr marL="800100" lvl="1" indent="-342900">
              <a:buFont typeface="Arial" pitchFamily="34" charset="0"/>
              <a:buChar char="•"/>
            </a:pPr>
            <a:r>
              <a:rPr lang="en-US" sz="2500" dirty="0"/>
              <a:t>Sodium</a:t>
            </a:r>
          </a:p>
          <a:p>
            <a:pPr marL="800100" lvl="1" indent="-342900">
              <a:buFont typeface="Arial" pitchFamily="34" charset="0"/>
              <a:buChar char="•"/>
            </a:pPr>
            <a:r>
              <a:rPr lang="en-US" sz="2500" dirty="0"/>
              <a:t>Potassium</a:t>
            </a:r>
          </a:p>
          <a:p>
            <a:pPr marL="800100" lvl="1" indent="-342900">
              <a:buFont typeface="Arial" pitchFamily="34" charset="0"/>
              <a:buChar char="•"/>
            </a:pPr>
            <a:r>
              <a:rPr lang="en-US" sz="2500" dirty="0"/>
              <a:t>Chloride</a:t>
            </a:r>
          </a:p>
          <a:p>
            <a:pPr marL="800100" lvl="1" indent="-342900">
              <a:buFont typeface="Arial" pitchFamily="34" charset="0"/>
              <a:buChar char="•"/>
            </a:pPr>
            <a:r>
              <a:rPr lang="en-US" sz="2500" dirty="0"/>
              <a:t>Sulfur</a:t>
            </a:r>
          </a:p>
        </p:txBody>
      </p:sp>
      <p:sp>
        <p:nvSpPr>
          <p:cNvPr id="4" name="Rectangle 3"/>
          <p:cNvSpPr/>
          <p:nvPr/>
        </p:nvSpPr>
        <p:spPr>
          <a:xfrm>
            <a:off x="4824536" y="1841043"/>
            <a:ext cx="4499992" cy="3554819"/>
          </a:xfrm>
          <a:prstGeom prst="rect">
            <a:avLst/>
          </a:prstGeom>
        </p:spPr>
        <p:txBody>
          <a:bodyPr wrap="square">
            <a:spAutoFit/>
          </a:bodyPr>
          <a:lstStyle/>
          <a:p>
            <a:pPr lvl="0"/>
            <a:r>
              <a:rPr lang="en-US" sz="2500" b="1" dirty="0"/>
              <a:t>Trace elements (trace minerals)</a:t>
            </a:r>
          </a:p>
          <a:p>
            <a:pPr marL="800100" lvl="1" indent="-342900">
              <a:buFont typeface="Arial" pitchFamily="34" charset="0"/>
              <a:buChar char="•"/>
            </a:pPr>
            <a:r>
              <a:rPr lang="en-US" sz="2500" dirty="0"/>
              <a:t>Iron</a:t>
            </a:r>
          </a:p>
          <a:p>
            <a:pPr marL="800100" lvl="1" indent="-342900">
              <a:buFont typeface="Arial" pitchFamily="34" charset="0"/>
              <a:buChar char="•"/>
            </a:pPr>
            <a:r>
              <a:rPr lang="en-US" sz="2500" dirty="0"/>
              <a:t>Manganese</a:t>
            </a:r>
          </a:p>
          <a:p>
            <a:pPr marL="800100" lvl="1" indent="-342900">
              <a:buFont typeface="Arial" pitchFamily="34" charset="0"/>
              <a:buChar char="•"/>
            </a:pPr>
            <a:r>
              <a:rPr lang="en-US" sz="2500" dirty="0"/>
              <a:t>Copper</a:t>
            </a:r>
          </a:p>
          <a:p>
            <a:pPr marL="800100" lvl="1" indent="-342900">
              <a:buFont typeface="Arial" pitchFamily="34" charset="0"/>
              <a:buChar char="•"/>
            </a:pPr>
            <a:r>
              <a:rPr lang="en-US" sz="2500" dirty="0"/>
              <a:t>Iodine</a:t>
            </a:r>
          </a:p>
          <a:p>
            <a:pPr marL="800100" lvl="1" indent="-342900">
              <a:buFont typeface="Arial" pitchFamily="34" charset="0"/>
              <a:buChar char="•"/>
            </a:pPr>
            <a:r>
              <a:rPr lang="en-US" sz="2500" dirty="0"/>
              <a:t>Zinc</a:t>
            </a:r>
          </a:p>
          <a:p>
            <a:pPr marL="800100" lvl="1" indent="-342900">
              <a:buFont typeface="Arial" pitchFamily="34" charset="0"/>
              <a:buChar char="•"/>
            </a:pPr>
            <a:r>
              <a:rPr lang="en-US" sz="2500" dirty="0"/>
              <a:t>Cobalt</a:t>
            </a:r>
          </a:p>
          <a:p>
            <a:pPr marL="800100" lvl="1" indent="-342900">
              <a:buFont typeface="Arial" pitchFamily="34" charset="0"/>
              <a:buChar char="•"/>
            </a:pPr>
            <a:r>
              <a:rPr lang="en-US" sz="2500" dirty="0"/>
              <a:t>Fluoride</a:t>
            </a:r>
          </a:p>
          <a:p>
            <a:pPr marL="800100" lvl="1" indent="-342900">
              <a:buFont typeface="Arial" pitchFamily="34" charset="0"/>
              <a:buChar char="•"/>
            </a:pPr>
            <a:r>
              <a:rPr lang="en-US" sz="2500" dirty="0"/>
              <a:t>S</a:t>
            </a:r>
            <a:r>
              <a:rPr lang="en-US" sz="2500" dirty="0" smtClean="0"/>
              <a:t>elenium</a:t>
            </a:r>
            <a:endParaRPr lang="en-US" sz="2500" dirty="0"/>
          </a:p>
        </p:txBody>
      </p:sp>
      <p:cxnSp>
        <p:nvCxnSpPr>
          <p:cNvPr id="6" name="Straight Connector 5"/>
          <p:cNvCxnSpPr/>
          <p:nvPr/>
        </p:nvCxnSpPr>
        <p:spPr>
          <a:xfrm flipV="1">
            <a:off x="323528" y="1700808"/>
            <a:ext cx="8280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51520" y="1124744"/>
            <a:ext cx="1939698" cy="630942"/>
          </a:xfrm>
          <a:prstGeom prst="rect">
            <a:avLst/>
          </a:prstGeom>
        </p:spPr>
        <p:txBody>
          <a:bodyPr wrap="none">
            <a:spAutoFit/>
          </a:bodyPr>
          <a:lstStyle/>
          <a:p>
            <a:r>
              <a:rPr lang="en-US" sz="3500" b="1" dirty="0"/>
              <a:t>Minerals:</a:t>
            </a:r>
          </a:p>
        </p:txBody>
      </p:sp>
      <p:sp>
        <p:nvSpPr>
          <p:cNvPr id="8" name="Rectangle 7"/>
          <p:cNvSpPr/>
          <p:nvPr/>
        </p:nvSpPr>
        <p:spPr>
          <a:xfrm>
            <a:off x="251520" y="188640"/>
            <a:ext cx="6678488" cy="1015663"/>
          </a:xfrm>
          <a:prstGeom prst="rect">
            <a:avLst/>
          </a:prstGeom>
        </p:spPr>
        <p:txBody>
          <a:bodyPr wrap="square">
            <a:spAutoFit/>
          </a:bodyPr>
          <a:lstStyle/>
          <a:p>
            <a:pPr lvl="0"/>
            <a:r>
              <a:rPr lang="en-US" sz="3500" b="1" dirty="0" smtClean="0"/>
              <a:t>Micronutrients:</a:t>
            </a:r>
          </a:p>
          <a:p>
            <a:pPr lvl="0"/>
            <a:r>
              <a:rPr lang="en-US" sz="2500" dirty="0" smtClean="0"/>
              <a:t>		</a:t>
            </a:r>
            <a:endParaRPr lang="en-US" sz="25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20</a:t>
            </a:fld>
            <a:endParaRPr lang="en-US"/>
          </a:p>
        </p:txBody>
      </p:sp>
    </p:spTree>
    <p:extLst>
      <p:ext uri="{BB962C8B-B14F-4D97-AF65-F5344CB8AC3E}">
        <p14:creationId xmlns:p14="http://schemas.microsoft.com/office/powerpoint/2010/main" val="2283406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88640"/>
            <a:ext cx="8280920" cy="3693319"/>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Basic idea and application of good eating habit and balanced diet in daily life</a:t>
            </a:r>
          </a:p>
          <a:p>
            <a:pPr lvl="0"/>
            <a:endParaRPr lang="en-US" dirty="0"/>
          </a:p>
          <a:p>
            <a:pPr marL="342900" indent="-342900">
              <a:buFont typeface="Arial" pitchFamily="34" charset="0"/>
              <a:buChar char="•"/>
            </a:pPr>
            <a:r>
              <a:rPr lang="en-US" sz="2400" dirty="0"/>
              <a:t>Good eating habit is to include several food groups in daily diet as one single food group cannot provide everything a human needs for good health. </a:t>
            </a:r>
            <a:endParaRPr lang="en-US" sz="2400" dirty="0" smtClean="0"/>
          </a:p>
          <a:p>
            <a:pPr marL="342900" indent="-342900">
              <a:buFont typeface="Arial" pitchFamily="34" charset="0"/>
              <a:buChar char="•"/>
            </a:pPr>
            <a:r>
              <a:rPr lang="en-US" sz="2400" dirty="0" smtClean="0"/>
              <a:t>The </a:t>
            </a:r>
            <a:r>
              <a:rPr lang="en-US" sz="2400" dirty="0"/>
              <a:t>crucial part of healthy eating is a balanced diet. A balanced diet means consuming from all the different </a:t>
            </a:r>
            <a:r>
              <a:rPr lang="en-US" sz="2400" dirty="0" smtClean="0"/>
              <a:t>food </a:t>
            </a:r>
            <a:r>
              <a:rPr lang="en-US" sz="2400" dirty="0"/>
              <a:t>groups in the right quantities. </a:t>
            </a:r>
          </a:p>
        </p:txBody>
      </p:sp>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8980"/>
          <a:stretch/>
        </p:blipFill>
        <p:spPr bwMode="auto">
          <a:xfrm>
            <a:off x="2051720" y="5720642"/>
            <a:ext cx="4721151" cy="102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9B7B5DF-5DA9-46A7-9A59-86908C82C3B1}" type="slidenum">
              <a:rPr lang="en-US" smtClean="0"/>
              <a:pPr/>
              <a:t>21</a:t>
            </a:fld>
            <a:endParaRPr lang="en-US"/>
          </a:p>
        </p:txBody>
      </p:sp>
      <p:pic>
        <p:nvPicPr>
          <p:cNvPr id="7" name="Picture 2" descr="D:\Users\hhyngai\Desktop\photo\1502 backup\2014 IFN Cookbook\IMG_563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026" r="13679" b="3867"/>
          <a:stretch/>
        </p:blipFill>
        <p:spPr bwMode="auto">
          <a:xfrm>
            <a:off x="2195736" y="4030887"/>
            <a:ext cx="2133402" cy="17072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601" y="4128410"/>
            <a:ext cx="172913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0212" t="9352" r="6595" b="7939"/>
          <a:stretch/>
        </p:blipFill>
        <p:spPr bwMode="auto">
          <a:xfrm rot="5400000">
            <a:off x="4211677" y="4219452"/>
            <a:ext cx="1800200" cy="133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811" r="16465"/>
          <a:stretch/>
        </p:blipFill>
        <p:spPr>
          <a:xfrm rot="5400000">
            <a:off x="6005335" y="4121585"/>
            <a:ext cx="1362489" cy="1531480"/>
          </a:xfrm>
          <a:prstGeom prst="rect">
            <a:avLst/>
          </a:prstGeom>
        </p:spPr>
      </p:pic>
      <p:pic>
        <p:nvPicPr>
          <p:cNvPr id="11" name="Picture 6" descr="http://img2.wikia.nocookie.net/__cb20130712034512/fallout/images/3/38/Glass_of_mil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668344" y="3933056"/>
            <a:ext cx="864096" cy="163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280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640960" cy="2554545"/>
          </a:xfrm>
          <a:prstGeom prst="rect">
            <a:avLst/>
          </a:prstGeom>
        </p:spPr>
        <p:txBody>
          <a:bodyPr wrap="square">
            <a:spAutoFit/>
          </a:bodyPr>
          <a:lstStyle/>
          <a:p>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planning</a:t>
            </a:r>
          </a:p>
          <a:p>
            <a:pPr lvl="0"/>
            <a:endParaRPr lang="en-US" sz="2500" dirty="0" smtClean="0"/>
          </a:p>
          <a:p>
            <a:pPr marL="342900" indent="-342900">
              <a:buFont typeface="Arial" pitchFamily="34" charset="0"/>
              <a:buChar char="•"/>
            </a:pPr>
            <a:r>
              <a:rPr lang="en-US" sz="2500" dirty="0" smtClean="0"/>
              <a:t>A </a:t>
            </a:r>
            <a:r>
              <a:rPr lang="en-US" sz="2500" dirty="0"/>
              <a:t>well planned diet delivers adequate nutrients, a balanced array of nutrients and an appropriate amount of energy. </a:t>
            </a:r>
            <a:endParaRPr lang="en-US" sz="2500" dirty="0" smtClean="0"/>
          </a:p>
          <a:p>
            <a:pPr marL="342900" indent="-342900">
              <a:buFont typeface="Arial" pitchFamily="34" charset="0"/>
              <a:buChar char="•"/>
            </a:pPr>
            <a:r>
              <a:rPr lang="en-US" sz="2500" dirty="0" smtClean="0"/>
              <a:t>It </a:t>
            </a:r>
            <a:r>
              <a:rPr lang="en-US" sz="2500" dirty="0"/>
              <a:t>is based on </a:t>
            </a:r>
            <a:r>
              <a:rPr lang="en-US" sz="2500" dirty="0" smtClean="0"/>
              <a:t>nutrient-dense </a:t>
            </a:r>
            <a:r>
              <a:rPr lang="en-US" sz="2500" dirty="0"/>
              <a:t>foods, moderation in substances that can </a:t>
            </a:r>
            <a:r>
              <a:rPr lang="en-US" sz="2500" dirty="0" smtClean="0"/>
              <a:t>affect </a:t>
            </a:r>
            <a:r>
              <a:rPr lang="en-US" sz="2500" dirty="0"/>
              <a:t>health and varied in its selections.</a:t>
            </a:r>
          </a:p>
        </p:txBody>
      </p:sp>
      <p:sp>
        <p:nvSpPr>
          <p:cNvPr id="4" name="Slide Number Placeholder 3"/>
          <p:cNvSpPr>
            <a:spLocks noGrp="1"/>
          </p:cNvSpPr>
          <p:nvPr>
            <p:ph type="sldNum" sz="quarter" idx="12"/>
          </p:nvPr>
        </p:nvSpPr>
        <p:spPr/>
        <p:txBody>
          <a:bodyPr/>
          <a:lstStyle/>
          <a:p>
            <a:fld id="{99B7B5DF-5DA9-46A7-9A59-86908C82C3B1}" type="slidenum">
              <a:rPr lang="en-US" smtClean="0"/>
              <a:pPr/>
              <a:t>22</a:t>
            </a:fld>
            <a:endParaRPr lang="en-US"/>
          </a:p>
        </p:txBody>
      </p:sp>
      <p:pic>
        <p:nvPicPr>
          <p:cNvPr id="6" name="Picture 2" descr="D:\Users\hhyngai\Desktop\photo\1502 backup\FSP class photo 2014\IMG_76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61" r="3960" b="10143"/>
          <a:stretch/>
        </p:blipFill>
        <p:spPr bwMode="auto">
          <a:xfrm>
            <a:off x="930065" y="3212976"/>
            <a:ext cx="3918516" cy="2880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Users\hhyngai\Desktop\photo\1502 backup\FSP class photo 2014\IMG_76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487028" y="3633700"/>
            <a:ext cx="3685372" cy="274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280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640960" cy="2169825"/>
          </a:xfrm>
          <a:prstGeom prst="rect">
            <a:avLst/>
          </a:prstGeom>
        </p:spPr>
        <p:txBody>
          <a:bodyPr wrap="square">
            <a:spAutoFit/>
          </a:bodyPr>
          <a:lstStyle/>
          <a:p>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Nutrient density</a:t>
            </a:r>
          </a:p>
          <a:p>
            <a:pPr lvl="0"/>
            <a:endParaRPr lang="en-US" sz="2500" dirty="0" smtClean="0"/>
          </a:p>
          <a:p>
            <a:r>
              <a:rPr lang="en-US" sz="2500" dirty="0" smtClean="0"/>
              <a:t>•</a:t>
            </a:r>
            <a:r>
              <a:rPr lang="en-US" sz="2500" dirty="0"/>
              <a:t>Foods low in calories and high in nutrients are nutrient-dense, while foods high in calories and low in nutrients are nutrient-poor (also called energy-dense or ‘empty calorie’ foods</a:t>
            </a:r>
            <a:r>
              <a:rPr lang="en-US" sz="2500" dirty="0" smtClean="0"/>
              <a:t>)</a:t>
            </a:r>
            <a:endParaRPr lang="en-US" sz="2500"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92896"/>
            <a:ext cx="7893031"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9B7B5DF-5DA9-46A7-9A59-86908C82C3B1}" type="slidenum">
              <a:rPr lang="en-US" smtClean="0"/>
              <a:pPr/>
              <a:t>23</a:t>
            </a:fld>
            <a:endParaRPr lang="en-US"/>
          </a:p>
        </p:txBody>
      </p:sp>
    </p:spTree>
    <p:extLst>
      <p:ext uri="{BB962C8B-B14F-4D97-AF65-F5344CB8AC3E}">
        <p14:creationId xmlns:p14="http://schemas.microsoft.com/office/powerpoint/2010/main" val="3691073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50306"/>
            <a:ext cx="8640960" cy="1415772"/>
          </a:xfrm>
          <a:prstGeom prst="rect">
            <a:avLst/>
          </a:prstGeom>
        </p:spPr>
        <p:txBody>
          <a:bodyPr wrap="square">
            <a:spAutoFit/>
          </a:bodyPr>
          <a:lstStyle/>
          <a:p>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Changing food habit </a:t>
            </a:r>
          </a:p>
          <a:p>
            <a:pPr lvl="0"/>
            <a:endParaRPr lang="en-US" sz="2500" dirty="0" smtClean="0"/>
          </a:p>
          <a:p>
            <a:endParaRPr lang="en-US" sz="2500" dirty="0"/>
          </a:p>
        </p:txBody>
      </p:sp>
      <p:sp>
        <p:nvSpPr>
          <p:cNvPr id="3" name="Rectangle 2"/>
          <p:cNvSpPr/>
          <p:nvPr/>
        </p:nvSpPr>
        <p:spPr>
          <a:xfrm>
            <a:off x="410444" y="1196752"/>
            <a:ext cx="8496944" cy="4154984"/>
          </a:xfrm>
          <a:prstGeom prst="rect">
            <a:avLst/>
          </a:prstGeom>
        </p:spPr>
        <p:txBody>
          <a:bodyPr wrap="square">
            <a:spAutoFit/>
          </a:bodyPr>
          <a:lstStyle/>
          <a:p>
            <a:r>
              <a:rPr lang="en-US" sz="2400" b="1" dirty="0" smtClean="0"/>
              <a:t>Globalization</a:t>
            </a:r>
            <a:r>
              <a:rPr lang="en-US" sz="2400" b="1" dirty="0"/>
              <a:t>: </a:t>
            </a:r>
          </a:p>
          <a:p>
            <a:pPr marL="342900" indent="-342900">
              <a:buFont typeface="Arial" pitchFamily="34" charset="0"/>
              <a:buChar char="•"/>
            </a:pPr>
            <a:r>
              <a:rPr lang="en-US" sz="2400" dirty="0" smtClean="0"/>
              <a:t>Local </a:t>
            </a:r>
            <a:r>
              <a:rPr lang="en-US" sz="2400" dirty="0"/>
              <a:t>to worldwide </a:t>
            </a:r>
            <a:r>
              <a:rPr lang="en-US" sz="2400" dirty="0" err="1" smtClean="0"/>
              <a:t>organisations</a:t>
            </a:r>
            <a:r>
              <a:rPr lang="en-US" sz="2400" dirty="0" smtClean="0"/>
              <a:t> </a:t>
            </a:r>
            <a:endParaRPr lang="en-US" sz="2400" dirty="0"/>
          </a:p>
          <a:p>
            <a:endParaRPr lang="en-US" sz="2400" dirty="0" smtClean="0"/>
          </a:p>
          <a:p>
            <a:r>
              <a:rPr lang="en-US" sz="2400" b="1" dirty="0" err="1" smtClean="0"/>
              <a:t>Consumerisation</a:t>
            </a:r>
            <a:r>
              <a:rPr lang="en-US" sz="2400" b="1" dirty="0"/>
              <a:t>: </a:t>
            </a:r>
          </a:p>
          <a:p>
            <a:pPr marL="342900" indent="-342900">
              <a:buFont typeface="Arial" pitchFamily="34" charset="0"/>
              <a:buChar char="•"/>
            </a:pPr>
            <a:r>
              <a:rPr lang="en-US" sz="2400" dirty="0" smtClean="0"/>
              <a:t>Indigenous </a:t>
            </a:r>
            <a:r>
              <a:rPr lang="en-US" sz="2400" dirty="0"/>
              <a:t>to mass-produced foods </a:t>
            </a:r>
          </a:p>
          <a:p>
            <a:endParaRPr lang="en-US" sz="2400" dirty="0" smtClean="0"/>
          </a:p>
          <a:p>
            <a:r>
              <a:rPr lang="en-US" sz="2400" b="1" dirty="0" smtClean="0"/>
              <a:t>Migration</a:t>
            </a:r>
            <a:r>
              <a:rPr lang="en-US" sz="2400" b="1" dirty="0"/>
              <a:t>: </a:t>
            </a:r>
          </a:p>
          <a:p>
            <a:pPr marL="342900" indent="-342900">
              <a:buFont typeface="Arial" pitchFamily="34" charset="0"/>
              <a:buChar char="•"/>
            </a:pPr>
            <a:r>
              <a:rPr lang="en-US" sz="2400" dirty="0" smtClean="0"/>
              <a:t>Original </a:t>
            </a:r>
            <a:r>
              <a:rPr lang="en-US" sz="2400" dirty="0"/>
              <a:t>to new settings </a:t>
            </a:r>
          </a:p>
          <a:p>
            <a:endParaRPr lang="en-US" sz="2400" dirty="0" smtClean="0"/>
          </a:p>
          <a:p>
            <a:r>
              <a:rPr lang="en-US" sz="2400" b="1" dirty="0" smtClean="0"/>
              <a:t>Acculturation</a:t>
            </a:r>
            <a:r>
              <a:rPr lang="en-US" sz="2400" b="1" dirty="0"/>
              <a:t>: </a:t>
            </a:r>
          </a:p>
          <a:p>
            <a:pPr marL="342900" indent="-342900">
              <a:buFont typeface="Arial" pitchFamily="34" charset="0"/>
              <a:buChar char="•"/>
            </a:pPr>
            <a:r>
              <a:rPr lang="en-US" sz="2400" dirty="0" smtClean="0"/>
              <a:t>Novel </a:t>
            </a:r>
            <a:r>
              <a:rPr lang="en-US" sz="2400" dirty="0"/>
              <a:t>foods are introduced and accepted into a majority cuisine </a:t>
            </a:r>
          </a:p>
        </p:txBody>
      </p:sp>
      <p:sp>
        <p:nvSpPr>
          <p:cNvPr id="5" name="Slide Number Placeholder 4"/>
          <p:cNvSpPr>
            <a:spLocks noGrp="1"/>
          </p:cNvSpPr>
          <p:nvPr>
            <p:ph type="sldNum" sz="quarter" idx="12"/>
          </p:nvPr>
        </p:nvSpPr>
        <p:spPr/>
        <p:txBody>
          <a:bodyPr/>
          <a:lstStyle/>
          <a:p>
            <a:fld id="{99B7B5DF-5DA9-46A7-9A59-86908C82C3B1}" type="slidenum">
              <a:rPr lang="en-US" smtClean="0"/>
              <a:pPr/>
              <a:t>24</a:t>
            </a:fld>
            <a:endParaRPr lang="en-US"/>
          </a:p>
        </p:txBody>
      </p:sp>
    </p:spTree>
    <p:extLst>
      <p:ext uri="{BB962C8B-B14F-4D97-AF65-F5344CB8AC3E}">
        <p14:creationId xmlns:p14="http://schemas.microsoft.com/office/powerpoint/2010/main" val="968107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50306"/>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pattern</a:t>
            </a:r>
            <a:endParaRPr lang="en-US" sz="2500" dirty="0"/>
          </a:p>
        </p:txBody>
      </p:sp>
      <p:sp>
        <p:nvSpPr>
          <p:cNvPr id="3" name="Rectangle 2"/>
          <p:cNvSpPr/>
          <p:nvPr/>
        </p:nvSpPr>
        <p:spPr>
          <a:xfrm>
            <a:off x="410444" y="1196752"/>
            <a:ext cx="8496944" cy="1938992"/>
          </a:xfrm>
          <a:prstGeom prst="rect">
            <a:avLst/>
          </a:prstGeom>
        </p:spPr>
        <p:txBody>
          <a:bodyPr wrap="square">
            <a:spAutoFit/>
          </a:bodyPr>
          <a:lstStyle/>
          <a:p>
            <a:pPr marL="342900" indent="-342900">
              <a:buFont typeface="Arial" pitchFamily="34" charset="0"/>
              <a:buChar char="•"/>
            </a:pPr>
            <a:r>
              <a:rPr lang="en-US" sz="2400" dirty="0" smtClean="0"/>
              <a:t>In general, people eat three meals a day- breakfast, lunch and dinner; sometimes with snacks in between meals.</a:t>
            </a:r>
            <a:endParaRPr lang="en-US" sz="2400" dirty="0"/>
          </a:p>
          <a:p>
            <a:pPr marL="342900" indent="-342900">
              <a:buFont typeface="Arial" pitchFamily="34" charset="0"/>
              <a:buChar char="•"/>
            </a:pPr>
            <a:r>
              <a:rPr lang="en-US" sz="2400" dirty="0" smtClean="0"/>
              <a:t>Each meal should compose of food </a:t>
            </a:r>
            <a:r>
              <a:rPr lang="en-US" sz="2400" dirty="0"/>
              <a:t>from each </a:t>
            </a:r>
            <a:r>
              <a:rPr lang="en-US" sz="2400" dirty="0" smtClean="0"/>
              <a:t>food group- grain/grain alternative, meat/meat alternative, </a:t>
            </a:r>
            <a:r>
              <a:rPr lang="en-US" sz="2400" dirty="0"/>
              <a:t>vegetable/fruit, </a:t>
            </a:r>
            <a:r>
              <a:rPr lang="en-US" sz="2400" dirty="0" smtClean="0"/>
              <a:t>and </a:t>
            </a:r>
            <a:r>
              <a:rPr lang="en-US" sz="2400" dirty="0"/>
              <a:t>milk/milk </a:t>
            </a:r>
            <a:r>
              <a:rPr lang="en-US" sz="2400" dirty="0" smtClean="0"/>
              <a:t>alternative. </a:t>
            </a:r>
          </a:p>
        </p:txBody>
      </p:sp>
      <p:sp>
        <p:nvSpPr>
          <p:cNvPr id="5" name="Slide Number Placeholder 4"/>
          <p:cNvSpPr>
            <a:spLocks noGrp="1"/>
          </p:cNvSpPr>
          <p:nvPr>
            <p:ph type="sldNum" sz="quarter" idx="12"/>
          </p:nvPr>
        </p:nvSpPr>
        <p:spPr/>
        <p:txBody>
          <a:bodyPr/>
          <a:lstStyle/>
          <a:p>
            <a:fld id="{99B7B5DF-5DA9-46A7-9A59-86908C82C3B1}" type="slidenum">
              <a:rPr lang="en-US" smtClean="0"/>
              <a:pPr/>
              <a:t>25</a:t>
            </a:fld>
            <a:endParaRPr lang="en-US"/>
          </a:p>
        </p:txBody>
      </p:sp>
    </p:spTree>
    <p:extLst>
      <p:ext uri="{BB962C8B-B14F-4D97-AF65-F5344CB8AC3E}">
        <p14:creationId xmlns:p14="http://schemas.microsoft.com/office/powerpoint/2010/main" val="1266050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Importance of breakfast</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TextBox 3"/>
          <p:cNvSpPr txBox="1"/>
          <p:nvPr/>
        </p:nvSpPr>
        <p:spPr>
          <a:xfrm>
            <a:off x="467544" y="908720"/>
            <a:ext cx="8208912" cy="2400657"/>
          </a:xfrm>
          <a:prstGeom prst="rect">
            <a:avLst/>
          </a:prstGeom>
          <a:noFill/>
        </p:spPr>
        <p:txBody>
          <a:bodyPr wrap="square" rtlCol="0">
            <a:spAutoFit/>
          </a:bodyPr>
          <a:lstStyle/>
          <a:p>
            <a:pPr marL="342900" indent="-342900">
              <a:buFont typeface="Arial" pitchFamily="34" charset="0"/>
              <a:buChar char="•"/>
            </a:pPr>
            <a:r>
              <a:rPr lang="en-US" sz="2500" dirty="0" smtClean="0"/>
              <a:t>Breakfast is an important meal of a day. Skipping </a:t>
            </a:r>
            <a:r>
              <a:rPr lang="en-US" sz="2500" dirty="0"/>
              <a:t>meals, especially breakfast, can </a:t>
            </a:r>
            <a:r>
              <a:rPr lang="en-US" sz="2500" dirty="0" smtClean="0"/>
              <a:t>make </a:t>
            </a:r>
            <a:r>
              <a:rPr lang="en-US" sz="2500" dirty="0"/>
              <a:t>weight control </a:t>
            </a:r>
            <a:r>
              <a:rPr lang="en-US" sz="2500" dirty="0" smtClean="0"/>
              <a:t>difficult</a:t>
            </a:r>
            <a:r>
              <a:rPr lang="en-US" sz="2500" dirty="0"/>
              <a:t>. Breakfast skippers tend to eat more food than usual at the next meal, or nibble on high-calorie snacks to stave off hunger</a:t>
            </a:r>
            <a:r>
              <a:rPr lang="en-US" sz="2500" dirty="0" smtClean="0"/>
              <a:t>.</a:t>
            </a:r>
          </a:p>
          <a:p>
            <a:pPr marL="342900" indent="-342900">
              <a:buFont typeface="Arial" pitchFamily="34" charset="0"/>
              <a:buChar char="•"/>
            </a:pPr>
            <a:endParaRPr lang="en-US" sz="25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26</a:t>
            </a:fld>
            <a:endParaRPr lang="en-US"/>
          </a:p>
        </p:txBody>
      </p:sp>
    </p:spTree>
    <p:extLst>
      <p:ext uri="{BB962C8B-B14F-4D97-AF65-F5344CB8AC3E}">
        <p14:creationId xmlns:p14="http://schemas.microsoft.com/office/powerpoint/2010/main" val="381752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Healthy breakfast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tips</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TextBox 2"/>
          <p:cNvSpPr txBox="1"/>
          <p:nvPr/>
        </p:nvSpPr>
        <p:spPr>
          <a:xfrm>
            <a:off x="359024" y="1098317"/>
            <a:ext cx="8101408" cy="3170099"/>
          </a:xfrm>
          <a:prstGeom prst="rect">
            <a:avLst/>
          </a:prstGeom>
          <a:noFill/>
        </p:spPr>
        <p:txBody>
          <a:bodyPr wrap="square" rtlCol="0">
            <a:spAutoFit/>
          </a:bodyPr>
          <a:lstStyle/>
          <a:p>
            <a:pPr marL="342900" indent="-342900">
              <a:buFont typeface="Arial" pitchFamily="34" charset="0"/>
              <a:buChar char="•"/>
            </a:pPr>
            <a:r>
              <a:rPr lang="en-US" sz="2500" dirty="0" smtClean="0"/>
              <a:t>Breakfast </a:t>
            </a:r>
            <a:r>
              <a:rPr lang="en-US" sz="2500" dirty="0"/>
              <a:t>should include a healthy source of protein and plenty </a:t>
            </a:r>
            <a:r>
              <a:rPr lang="en-US" sz="2500" dirty="0" smtClean="0"/>
              <a:t>of </a:t>
            </a:r>
            <a:r>
              <a:rPr lang="en-US" sz="2500" dirty="0" err="1" smtClean="0"/>
              <a:t>fibre</a:t>
            </a:r>
            <a:r>
              <a:rPr lang="en-US" sz="2500" dirty="0" smtClean="0"/>
              <a:t>; </a:t>
            </a:r>
            <a:r>
              <a:rPr lang="en-US" sz="2500" dirty="0"/>
              <a:t>the combination will help satisfy </a:t>
            </a:r>
            <a:r>
              <a:rPr lang="en-US" sz="2500" dirty="0" smtClean="0"/>
              <a:t>hunger </a:t>
            </a:r>
            <a:r>
              <a:rPr lang="en-US" sz="2500" dirty="0"/>
              <a:t>and will keep </a:t>
            </a:r>
            <a:r>
              <a:rPr lang="en-US" sz="2500" dirty="0" smtClean="0"/>
              <a:t>one </a:t>
            </a:r>
            <a:r>
              <a:rPr lang="en-US" sz="2500" dirty="0"/>
              <a:t>feeling full </a:t>
            </a:r>
            <a:r>
              <a:rPr lang="en-US" sz="2500" dirty="0" smtClean="0"/>
              <a:t>longer. </a:t>
            </a:r>
          </a:p>
          <a:p>
            <a:pPr marL="342900" indent="-342900">
              <a:buFont typeface="Arial" pitchFamily="34" charset="0"/>
              <a:buChar char="•"/>
            </a:pPr>
            <a:r>
              <a:rPr lang="en-US" sz="2500" dirty="0" smtClean="0"/>
              <a:t>The </a:t>
            </a:r>
            <a:r>
              <a:rPr lang="en-US" sz="2500" dirty="0"/>
              <a:t>protein should come from low-fat meat, low-fat dairy products, </a:t>
            </a:r>
            <a:r>
              <a:rPr lang="en-US" sz="2500" dirty="0" smtClean="0"/>
              <a:t>eggs, pulses or nuts.</a:t>
            </a:r>
          </a:p>
          <a:p>
            <a:pPr marL="342900" indent="-342900">
              <a:buFont typeface="Arial" pitchFamily="34" charset="0"/>
              <a:buChar char="•"/>
            </a:pPr>
            <a:r>
              <a:rPr lang="en-US" sz="2500" dirty="0" smtClean="0"/>
              <a:t>Cut </a:t>
            </a:r>
            <a:r>
              <a:rPr lang="en-US" sz="2500" dirty="0"/>
              <a:t>back on sugary breakfast </a:t>
            </a:r>
            <a:r>
              <a:rPr lang="en-US" sz="2500" dirty="0" smtClean="0"/>
              <a:t>cereals, </a:t>
            </a:r>
            <a:r>
              <a:rPr lang="en-US" sz="2500" dirty="0"/>
              <a:t>high-calorie pastries, and meats like bacon and sausage that are high in saturated fat and sodium.</a:t>
            </a:r>
          </a:p>
        </p:txBody>
      </p:sp>
      <p:sp>
        <p:nvSpPr>
          <p:cNvPr id="5" name="Slide Number Placeholder 4"/>
          <p:cNvSpPr>
            <a:spLocks noGrp="1"/>
          </p:cNvSpPr>
          <p:nvPr>
            <p:ph type="sldNum" sz="quarter" idx="12"/>
          </p:nvPr>
        </p:nvSpPr>
        <p:spPr/>
        <p:txBody>
          <a:bodyPr/>
          <a:lstStyle/>
          <a:p>
            <a:fld id="{99B7B5DF-5DA9-46A7-9A59-86908C82C3B1}" type="slidenum">
              <a:rPr lang="en-US" smtClean="0"/>
              <a:pPr/>
              <a:t>27</a:t>
            </a:fld>
            <a:endParaRPr lang="en-US"/>
          </a:p>
        </p:txBody>
      </p:sp>
    </p:spTree>
    <p:extLst>
      <p:ext uri="{BB962C8B-B14F-4D97-AF65-F5344CB8AC3E}">
        <p14:creationId xmlns:p14="http://schemas.microsoft.com/office/powerpoint/2010/main" val="352030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breakfast</a:t>
            </a:r>
          </a:p>
        </p:txBody>
      </p:sp>
      <p:sp>
        <p:nvSpPr>
          <p:cNvPr id="4" name="TextBox 3"/>
          <p:cNvSpPr txBox="1"/>
          <p:nvPr/>
        </p:nvSpPr>
        <p:spPr>
          <a:xfrm>
            <a:off x="467544" y="908720"/>
            <a:ext cx="8208912" cy="4324261"/>
          </a:xfrm>
          <a:prstGeom prst="rect">
            <a:avLst/>
          </a:prstGeom>
          <a:noFill/>
        </p:spPr>
        <p:txBody>
          <a:bodyPr wrap="square" rtlCol="0">
            <a:spAutoFit/>
          </a:bodyPr>
          <a:lstStyle/>
          <a:p>
            <a:r>
              <a:rPr lang="en-US" sz="2500" dirty="0" smtClean="0"/>
              <a:t>Examples :</a:t>
            </a:r>
          </a:p>
          <a:p>
            <a:pPr marL="800100" lvl="1" indent="-342900">
              <a:buFont typeface="Arial" pitchFamily="34" charset="0"/>
              <a:buChar char="•"/>
            </a:pPr>
            <a:r>
              <a:rPr lang="en-US" sz="2500" dirty="0" smtClean="0"/>
              <a:t>Congee with fish/meat slices and vegetables such as corn kernel and Chinese mushroom</a:t>
            </a:r>
          </a:p>
          <a:p>
            <a:pPr marL="800100" lvl="1" indent="-342900">
              <a:buFont typeface="Arial" pitchFamily="34" charset="0"/>
              <a:buChar char="•"/>
            </a:pPr>
            <a:r>
              <a:rPr lang="en-US" sz="2500" dirty="0" smtClean="0"/>
              <a:t>Rice roll (Cheung Fan) with meat and vegetables</a:t>
            </a:r>
            <a:endParaRPr lang="en-US" sz="2500" dirty="0"/>
          </a:p>
          <a:p>
            <a:pPr marL="800100" lvl="1" indent="-342900">
              <a:buFont typeface="Arial" pitchFamily="34" charset="0"/>
              <a:buChar char="•"/>
            </a:pPr>
            <a:r>
              <a:rPr lang="en-US" sz="2500" dirty="0" smtClean="0"/>
              <a:t>Stir-fried noodles / rice noodles</a:t>
            </a:r>
          </a:p>
          <a:p>
            <a:pPr marL="800100" lvl="1" indent="-342900">
              <a:buFont typeface="Arial" pitchFamily="34" charset="0"/>
              <a:buChar char="•"/>
            </a:pPr>
            <a:r>
              <a:rPr lang="en-US" sz="2500" dirty="0" smtClean="0"/>
              <a:t>Noodle in soup with meat slices and vegetables</a:t>
            </a:r>
          </a:p>
          <a:p>
            <a:pPr marL="800100" lvl="1" indent="-342900">
              <a:buFont typeface="Arial" pitchFamily="34" charset="0"/>
              <a:buChar char="•"/>
            </a:pPr>
            <a:r>
              <a:rPr lang="en-US" sz="2500" dirty="0" smtClean="0"/>
              <a:t>Steam bun with soya milk</a:t>
            </a:r>
          </a:p>
          <a:p>
            <a:pPr marL="800100" lvl="1" indent="-342900">
              <a:buFont typeface="Arial" pitchFamily="34" charset="0"/>
              <a:buChar char="•"/>
            </a:pPr>
            <a:r>
              <a:rPr lang="en-US" sz="2500" dirty="0" smtClean="0"/>
              <a:t>Dim sum + Chinese tea</a:t>
            </a:r>
          </a:p>
          <a:p>
            <a:pPr marL="800100" lvl="1" indent="-342900">
              <a:buFont typeface="Arial" pitchFamily="34" charset="0"/>
              <a:buChar char="•"/>
            </a:pPr>
            <a:endParaRPr lang="en-US" sz="2500" dirty="0" smtClean="0"/>
          </a:p>
          <a:p>
            <a:endParaRPr lang="en-US" sz="2500" dirty="0" smtClean="0"/>
          </a:p>
          <a:p>
            <a:pPr marL="342900" indent="-342900">
              <a:buFont typeface="Arial" pitchFamily="34" charset="0"/>
              <a:buChar char="•"/>
            </a:pPr>
            <a:endParaRPr lang="en-US" sz="25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28</a:t>
            </a:fld>
            <a:endParaRPr lang="en-US"/>
          </a:p>
        </p:txBody>
      </p:sp>
    </p:spTree>
    <p:extLst>
      <p:ext uri="{BB962C8B-B14F-4D97-AF65-F5344CB8AC3E}">
        <p14:creationId xmlns:p14="http://schemas.microsoft.com/office/powerpoint/2010/main" val="3844334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breakfast</a:t>
            </a:r>
          </a:p>
        </p:txBody>
      </p:sp>
      <p:sp>
        <p:nvSpPr>
          <p:cNvPr id="4" name="TextBox 3"/>
          <p:cNvSpPr txBox="1"/>
          <p:nvPr/>
        </p:nvSpPr>
        <p:spPr>
          <a:xfrm>
            <a:off x="467544" y="908720"/>
            <a:ext cx="8208912" cy="5093702"/>
          </a:xfrm>
          <a:prstGeom prst="rect">
            <a:avLst/>
          </a:prstGeom>
          <a:noFill/>
        </p:spPr>
        <p:txBody>
          <a:bodyPr wrap="square" rtlCol="0">
            <a:spAutoFit/>
          </a:bodyPr>
          <a:lstStyle/>
          <a:p>
            <a:r>
              <a:rPr lang="en-US" sz="2500" dirty="0"/>
              <a:t>Examples :</a:t>
            </a:r>
          </a:p>
          <a:p>
            <a:pPr marL="800100" lvl="1" indent="-342900">
              <a:buFont typeface="Arial" pitchFamily="34" charset="0"/>
              <a:buChar char="•"/>
            </a:pPr>
            <a:r>
              <a:rPr lang="en-US" sz="2500" dirty="0" smtClean="0"/>
              <a:t>Breakfast cereal with low fat milk</a:t>
            </a:r>
          </a:p>
          <a:p>
            <a:pPr marL="800100" lvl="1" indent="-342900">
              <a:buFont typeface="Arial" pitchFamily="34" charset="0"/>
              <a:buChar char="•"/>
            </a:pPr>
            <a:r>
              <a:rPr lang="en-US" sz="2500" dirty="0" smtClean="0"/>
              <a:t>Toast or sandwich with baked beans / jam / butter (</a:t>
            </a:r>
            <a:r>
              <a:rPr lang="en-US" sz="2500" dirty="0"/>
              <a:t>try </a:t>
            </a:r>
            <a:r>
              <a:rPr lang="en-US" sz="2500" dirty="0" smtClean="0"/>
              <a:t>whole wheat </a:t>
            </a:r>
            <a:r>
              <a:rPr lang="en-US" sz="2500" dirty="0"/>
              <a:t>or whole-grain </a:t>
            </a:r>
            <a:r>
              <a:rPr lang="en-US" sz="2500" dirty="0" smtClean="0"/>
              <a:t>bread to increase dietary </a:t>
            </a:r>
            <a:r>
              <a:rPr lang="en-US" sz="2500" dirty="0" err="1" smtClean="0"/>
              <a:t>fibre</a:t>
            </a:r>
            <a:r>
              <a:rPr lang="en-US" sz="2500" dirty="0" smtClean="0"/>
              <a:t>)</a:t>
            </a:r>
            <a:endParaRPr lang="en-US" sz="2500" dirty="0"/>
          </a:p>
          <a:p>
            <a:pPr marL="800100" lvl="1" indent="-342900">
              <a:buFont typeface="Arial" pitchFamily="34" charset="0"/>
              <a:buChar char="•"/>
            </a:pPr>
            <a:r>
              <a:rPr lang="en-US" sz="2500" dirty="0" smtClean="0"/>
              <a:t>Hot </a:t>
            </a:r>
            <a:r>
              <a:rPr lang="en-US" sz="2500" dirty="0"/>
              <a:t>cereal, such as </a:t>
            </a:r>
            <a:r>
              <a:rPr lang="en-US" sz="2500" dirty="0" smtClean="0"/>
              <a:t>oatmeal with </a:t>
            </a:r>
            <a:r>
              <a:rPr lang="en-US" sz="2500" dirty="0"/>
              <a:t>dried fruit or nuts on </a:t>
            </a:r>
            <a:r>
              <a:rPr lang="en-US" sz="2500" dirty="0" smtClean="0"/>
              <a:t>top</a:t>
            </a:r>
            <a:endParaRPr lang="en-US" sz="2500" dirty="0"/>
          </a:p>
          <a:p>
            <a:pPr marL="800100" lvl="1" indent="-342900">
              <a:buFont typeface="Arial" pitchFamily="34" charset="0"/>
              <a:buChar char="•"/>
            </a:pPr>
            <a:r>
              <a:rPr lang="en-US" sz="2500" dirty="0" smtClean="0"/>
              <a:t>Yoghurt (best with low-fat option) with </a:t>
            </a:r>
            <a:r>
              <a:rPr lang="en-US" sz="2500" dirty="0"/>
              <a:t>fruit or nuts</a:t>
            </a:r>
          </a:p>
          <a:p>
            <a:pPr marL="800100" lvl="1" indent="-342900">
              <a:buFont typeface="Arial" pitchFamily="34" charset="0"/>
              <a:buChar char="•"/>
            </a:pPr>
            <a:r>
              <a:rPr lang="en-US" sz="2500" dirty="0" smtClean="0"/>
              <a:t>Fruit </a:t>
            </a:r>
            <a:r>
              <a:rPr lang="en-US" sz="2500" dirty="0"/>
              <a:t>smoothie, such as a strawberry </a:t>
            </a:r>
            <a:r>
              <a:rPr lang="en-US" sz="2500" dirty="0" smtClean="0"/>
              <a:t>smoothie</a:t>
            </a:r>
          </a:p>
          <a:p>
            <a:pPr marL="800100" lvl="1" indent="-342900">
              <a:buFont typeface="Arial" pitchFamily="34" charset="0"/>
              <a:buChar char="•"/>
            </a:pPr>
            <a:r>
              <a:rPr lang="en-US" sz="2500" dirty="0" err="1" smtClean="0"/>
              <a:t>Omelette</a:t>
            </a:r>
            <a:r>
              <a:rPr lang="en-US" sz="2500" dirty="0" smtClean="0"/>
              <a:t> with vegetables, button mushrooms and cheese</a:t>
            </a:r>
            <a:r>
              <a:rPr lang="en-US" sz="2500" dirty="0"/>
              <a:t> (best with low-fat option)</a:t>
            </a:r>
            <a:endParaRPr lang="en-US" sz="2500" dirty="0" smtClean="0"/>
          </a:p>
          <a:p>
            <a:pPr marL="800100" lvl="1" indent="-342900">
              <a:buFont typeface="Arial" pitchFamily="34" charset="0"/>
              <a:buChar char="•"/>
            </a:pPr>
            <a:endParaRPr lang="en-US" sz="2500" dirty="0" smtClean="0"/>
          </a:p>
          <a:p>
            <a:pPr marL="342900" indent="-342900">
              <a:buFont typeface="Arial" pitchFamily="34" charset="0"/>
              <a:buChar char="•"/>
            </a:pPr>
            <a:endParaRPr lang="en-US" sz="25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29</a:t>
            </a:fld>
            <a:endParaRPr lang="en-US"/>
          </a:p>
        </p:txBody>
      </p:sp>
    </p:spTree>
    <p:extLst>
      <p:ext uri="{BB962C8B-B14F-4D97-AF65-F5344CB8AC3E}">
        <p14:creationId xmlns:p14="http://schemas.microsoft.com/office/powerpoint/2010/main" val="994722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5" name="WordArt 28"/>
          <p:cNvSpPr>
            <a:spLocks noChangeArrowheads="1" noChangeShapeType="1" noTextEdit="1"/>
          </p:cNvSpPr>
          <p:nvPr/>
        </p:nvSpPr>
        <p:spPr bwMode="auto">
          <a:xfrm>
            <a:off x="323528" y="333375"/>
            <a:ext cx="8497192" cy="5334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Relationship </a:t>
            </a:r>
            <a:r>
              <a:rPr lang="en-US" altLang="zh-TW"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among food</a:t>
            </a:r>
            <a:r>
              <a:rPr lang="en-US" altLang="zh-TW"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 nutrients &amp; nutrition</a:t>
            </a:r>
            <a:endParaRPr lang="zh-TW" alt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532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657" t="27852" r="46171" b="8203"/>
          <a:stretch/>
        </p:blipFill>
        <p:spPr bwMode="auto">
          <a:xfrm>
            <a:off x="323528" y="1008265"/>
            <a:ext cx="4968552" cy="550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5105400" y="5013176"/>
            <a:ext cx="403860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What we choose to eat and drink – </a:t>
            </a:r>
            <a:r>
              <a:rPr lang="en-US" sz="2400" b="1" dirty="0" smtClean="0">
                <a:solidFill>
                  <a:schemeClr val="tx1"/>
                </a:solidFill>
              </a:rPr>
              <a:t>influences our health, well being and quality of life</a:t>
            </a:r>
            <a:endParaRPr lang="en-US" sz="2400" dirty="0" smtClean="0">
              <a:solidFill>
                <a:schemeClr val="tx1"/>
              </a:solidFill>
            </a:endParaRPr>
          </a:p>
        </p:txBody>
      </p:sp>
      <p:sp>
        <p:nvSpPr>
          <p:cNvPr id="3" name="Slide Number Placeholder 2"/>
          <p:cNvSpPr>
            <a:spLocks noGrp="1"/>
          </p:cNvSpPr>
          <p:nvPr>
            <p:ph type="sldNum" sz="quarter" idx="12"/>
          </p:nvPr>
        </p:nvSpPr>
        <p:spPr/>
        <p:txBody>
          <a:bodyPr/>
          <a:lstStyle/>
          <a:p>
            <a:fld id="{99B7B5DF-5DA9-46A7-9A59-86908C82C3B1}" type="slidenum">
              <a:rPr lang="en-US" smtClean="0"/>
              <a:pPr/>
              <a:t>3</a:t>
            </a:fld>
            <a:endParaRPr lang="en-US"/>
          </a:p>
        </p:txBody>
      </p:sp>
    </p:spTree>
    <p:extLst>
      <p:ext uri="{BB962C8B-B14F-4D97-AF65-F5344CB8AC3E}">
        <p14:creationId xmlns:p14="http://schemas.microsoft.com/office/powerpoint/2010/main" val="1603586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One course meal for midday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or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lunch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TextBox 2"/>
          <p:cNvSpPr txBox="1"/>
          <p:nvPr/>
        </p:nvSpPr>
        <p:spPr>
          <a:xfrm>
            <a:off x="467544" y="1628800"/>
            <a:ext cx="8208912" cy="3939540"/>
          </a:xfrm>
          <a:prstGeom prst="rect">
            <a:avLst/>
          </a:prstGeom>
          <a:noFill/>
        </p:spPr>
        <p:txBody>
          <a:bodyPr wrap="square" rtlCol="0">
            <a:spAutoFit/>
          </a:bodyPr>
          <a:lstStyle/>
          <a:p>
            <a:pPr marL="342900" indent="-342900">
              <a:buFont typeface="Arial" pitchFamily="34" charset="0"/>
              <a:buChar char="•"/>
            </a:pPr>
            <a:r>
              <a:rPr lang="en-US" sz="2500" dirty="0" smtClean="0"/>
              <a:t>Midday meal or lunch usually comes in one-dish or one course only, with drinks and fruits.</a:t>
            </a:r>
          </a:p>
          <a:p>
            <a:pPr marL="342900" indent="-342900">
              <a:buFont typeface="Arial" pitchFamily="34" charset="0"/>
              <a:buChar char="•"/>
            </a:pPr>
            <a:endParaRPr lang="en-US" sz="2500" dirty="0"/>
          </a:p>
          <a:p>
            <a:r>
              <a:rPr lang="en-US" sz="2500" dirty="0"/>
              <a:t>Examples :</a:t>
            </a:r>
          </a:p>
          <a:p>
            <a:pPr marL="800100" lvl="1" indent="-342900">
              <a:buFont typeface="Arial" pitchFamily="34" charset="0"/>
              <a:buChar char="•"/>
            </a:pPr>
            <a:r>
              <a:rPr lang="en-US" sz="2500" dirty="0" smtClean="0"/>
              <a:t>Fried rice with sliced meat and vegetables</a:t>
            </a:r>
          </a:p>
          <a:p>
            <a:pPr marL="800100" lvl="1" indent="-342900">
              <a:buFont typeface="Arial" pitchFamily="34" charset="0"/>
              <a:buChar char="•"/>
            </a:pPr>
            <a:r>
              <a:rPr lang="en-US" sz="2500" dirty="0" smtClean="0"/>
              <a:t>Wonton with noodles and vegetables</a:t>
            </a:r>
          </a:p>
          <a:p>
            <a:pPr marL="800100" lvl="1" indent="-342900">
              <a:buFont typeface="Arial" pitchFamily="34" charset="0"/>
              <a:buChar char="•"/>
            </a:pPr>
            <a:r>
              <a:rPr lang="en-US" sz="2500" dirty="0"/>
              <a:t>Beans and minced pork with rice </a:t>
            </a:r>
          </a:p>
          <a:p>
            <a:pPr marL="800100" lvl="1" indent="-342900">
              <a:buFont typeface="Arial" pitchFamily="34" charset="0"/>
              <a:buChar char="•"/>
            </a:pPr>
            <a:r>
              <a:rPr lang="en-US" sz="2500" dirty="0" smtClean="0"/>
              <a:t>Spaghetti bolognaise</a:t>
            </a:r>
          </a:p>
          <a:p>
            <a:pPr marL="800100" lvl="1" indent="-342900">
              <a:buFont typeface="Arial" pitchFamily="34" charset="0"/>
              <a:buChar char="•"/>
            </a:pPr>
            <a:r>
              <a:rPr lang="en-US" sz="2500" dirty="0" smtClean="0"/>
              <a:t>Salad </a:t>
            </a:r>
            <a:r>
              <a:rPr lang="en-US" sz="2500" dirty="0"/>
              <a:t>with </a:t>
            </a:r>
            <a:r>
              <a:rPr lang="en-US" sz="2500" dirty="0" smtClean="0"/>
              <a:t>croutons</a:t>
            </a:r>
            <a:endParaRPr lang="en-US" sz="2500" dirty="0"/>
          </a:p>
          <a:p>
            <a:pPr marL="342900" indent="-342900">
              <a:buFont typeface="Arial" pitchFamily="34" charset="0"/>
              <a:buChar char="•"/>
            </a:pPr>
            <a:endParaRPr lang="en-US" sz="2500" dirty="0" smtClean="0"/>
          </a:p>
        </p:txBody>
      </p:sp>
      <p:sp>
        <p:nvSpPr>
          <p:cNvPr id="5" name="Slide Number Placeholder 4"/>
          <p:cNvSpPr>
            <a:spLocks noGrp="1"/>
          </p:cNvSpPr>
          <p:nvPr>
            <p:ph type="sldNum" sz="quarter" idx="12"/>
          </p:nvPr>
        </p:nvSpPr>
        <p:spPr/>
        <p:txBody>
          <a:bodyPr/>
          <a:lstStyle/>
          <a:p>
            <a:fld id="{99B7B5DF-5DA9-46A7-9A59-86908C82C3B1}" type="slidenum">
              <a:rPr lang="en-US" smtClean="0"/>
              <a:pPr/>
              <a:t>30</a:t>
            </a:fld>
            <a:endParaRPr lang="en-US"/>
          </a:p>
        </p:txBody>
      </p:sp>
    </p:spTree>
    <p:extLst>
      <p:ext uri="{BB962C8B-B14F-4D97-AF65-F5344CB8AC3E}">
        <p14:creationId xmlns:p14="http://schemas.microsoft.com/office/powerpoint/2010/main" val="2729385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Users\hhyngai\Desktop\photo\1502 backup\DA class photo 2014\IMG_7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24744"/>
            <a:ext cx="6768752" cy="50762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262389"/>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Rectangle 2"/>
          <p:cNvSpPr/>
          <p:nvPr/>
        </p:nvSpPr>
        <p:spPr>
          <a:xfrm>
            <a:off x="467544" y="6093295"/>
            <a:ext cx="8568952" cy="477054"/>
          </a:xfrm>
          <a:prstGeom prst="rect">
            <a:avLst/>
          </a:prstGeom>
        </p:spPr>
        <p:txBody>
          <a:bodyPr wrap="square">
            <a:spAutoFit/>
          </a:bodyPr>
          <a:lstStyle/>
          <a:p>
            <a:pPr lvl="1"/>
            <a:r>
              <a:rPr lang="en-US" sz="2500" dirty="0"/>
              <a:t>Fried </a:t>
            </a:r>
            <a:r>
              <a:rPr lang="en-US" sz="2500" dirty="0" smtClean="0"/>
              <a:t>Rice </a:t>
            </a:r>
            <a:r>
              <a:rPr lang="en-US" sz="2500" dirty="0"/>
              <a:t>with </a:t>
            </a:r>
            <a:r>
              <a:rPr lang="en-US" sz="2500" dirty="0" smtClean="0"/>
              <a:t>Dried Scallop and Vegetables</a:t>
            </a:r>
            <a:endParaRPr lang="en-US" sz="25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31</a:t>
            </a:fld>
            <a:endParaRPr lang="en-US"/>
          </a:p>
        </p:txBody>
      </p:sp>
    </p:spTree>
    <p:extLst>
      <p:ext uri="{BB962C8B-B14F-4D97-AF65-F5344CB8AC3E}">
        <p14:creationId xmlns:p14="http://schemas.microsoft.com/office/powerpoint/2010/main" val="993280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Users\hhyngai\Desktop\photo\1502 backup\DA class photo 2014\IMG_71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556792"/>
            <a:ext cx="5320133" cy="3989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1680" y="5546664"/>
            <a:ext cx="4572000" cy="477054"/>
          </a:xfrm>
          <a:prstGeom prst="rect">
            <a:avLst/>
          </a:prstGeom>
        </p:spPr>
        <p:txBody>
          <a:bodyPr>
            <a:spAutoFit/>
          </a:bodyPr>
          <a:lstStyle/>
          <a:p>
            <a:r>
              <a:rPr lang="en-US" sz="2500" dirty="0" smtClean="0"/>
              <a:t>Pork Wonton with Vegetables</a:t>
            </a:r>
            <a:endParaRPr lang="en-US" sz="2500" dirty="0"/>
          </a:p>
        </p:txBody>
      </p:sp>
      <p:sp>
        <p:nvSpPr>
          <p:cNvPr id="5" name="Rectangle 4"/>
          <p:cNvSpPr/>
          <p:nvPr/>
        </p:nvSpPr>
        <p:spPr>
          <a:xfrm>
            <a:off x="251520" y="262389"/>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6" name="Slide Number Placeholder 5"/>
          <p:cNvSpPr>
            <a:spLocks noGrp="1"/>
          </p:cNvSpPr>
          <p:nvPr>
            <p:ph type="sldNum" sz="quarter" idx="12"/>
          </p:nvPr>
        </p:nvSpPr>
        <p:spPr/>
        <p:txBody>
          <a:bodyPr/>
          <a:lstStyle/>
          <a:p>
            <a:fld id="{99B7B5DF-5DA9-46A7-9A59-86908C82C3B1}" type="slidenum">
              <a:rPr lang="en-US" smtClean="0"/>
              <a:pPr/>
              <a:t>32</a:t>
            </a:fld>
            <a:endParaRPr lang="en-US"/>
          </a:p>
        </p:txBody>
      </p:sp>
    </p:spTree>
    <p:extLst>
      <p:ext uri="{BB962C8B-B14F-4D97-AF65-F5344CB8AC3E}">
        <p14:creationId xmlns:p14="http://schemas.microsoft.com/office/powerpoint/2010/main" val="882599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Users\hhyngai\Desktop\photo\1502 backup\DA class photo 2014\IMG_73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341039"/>
            <a:ext cx="6336704" cy="47522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7624" y="6128240"/>
            <a:ext cx="5616624" cy="477054"/>
          </a:xfrm>
          <a:prstGeom prst="rect">
            <a:avLst/>
          </a:prstGeom>
        </p:spPr>
        <p:txBody>
          <a:bodyPr wrap="square">
            <a:spAutoFit/>
          </a:bodyPr>
          <a:lstStyle/>
          <a:p>
            <a:r>
              <a:rPr lang="en-US" sz="2500" dirty="0"/>
              <a:t>Beans and </a:t>
            </a:r>
            <a:r>
              <a:rPr lang="en-US" sz="2500" dirty="0" smtClean="0"/>
              <a:t>Minced Pork </a:t>
            </a:r>
            <a:r>
              <a:rPr lang="en-US" sz="2500" dirty="0"/>
              <a:t>with </a:t>
            </a:r>
            <a:r>
              <a:rPr lang="en-US" sz="2500" dirty="0" smtClean="0"/>
              <a:t>Rice </a:t>
            </a:r>
            <a:endParaRPr lang="en-US" sz="2500" dirty="0"/>
          </a:p>
        </p:txBody>
      </p:sp>
      <p:sp>
        <p:nvSpPr>
          <p:cNvPr id="5" name="Rectangle 4"/>
          <p:cNvSpPr/>
          <p:nvPr/>
        </p:nvSpPr>
        <p:spPr>
          <a:xfrm>
            <a:off x="251520" y="262389"/>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Slide Number Placeholder 3"/>
          <p:cNvSpPr>
            <a:spLocks noGrp="1"/>
          </p:cNvSpPr>
          <p:nvPr>
            <p:ph type="sldNum" sz="quarter" idx="12"/>
          </p:nvPr>
        </p:nvSpPr>
        <p:spPr/>
        <p:txBody>
          <a:bodyPr/>
          <a:lstStyle/>
          <a:p>
            <a:fld id="{99B7B5DF-5DA9-46A7-9A59-86908C82C3B1}" type="slidenum">
              <a:rPr lang="en-US" smtClean="0"/>
              <a:pPr/>
              <a:t>33</a:t>
            </a:fld>
            <a:endParaRPr lang="en-US"/>
          </a:p>
        </p:txBody>
      </p:sp>
    </p:spTree>
    <p:extLst>
      <p:ext uri="{BB962C8B-B14F-4D97-AF65-F5344CB8AC3E}">
        <p14:creationId xmlns:p14="http://schemas.microsoft.com/office/powerpoint/2010/main" val="2635316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Users\hhyngai\Desktop\photo\1502 backup\DA class photo 2014\IMG_7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627" y="1102568"/>
            <a:ext cx="7038749" cy="52787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style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2" name="Rectangle 1"/>
          <p:cNvSpPr/>
          <p:nvPr/>
        </p:nvSpPr>
        <p:spPr>
          <a:xfrm>
            <a:off x="971600" y="6093296"/>
            <a:ext cx="3366755" cy="477054"/>
          </a:xfrm>
          <a:prstGeom prst="rect">
            <a:avLst/>
          </a:prstGeom>
        </p:spPr>
        <p:txBody>
          <a:bodyPr wrap="none">
            <a:spAutoFit/>
          </a:bodyPr>
          <a:lstStyle/>
          <a:p>
            <a:pPr lvl="1"/>
            <a:r>
              <a:rPr lang="en-US" sz="2500" dirty="0" smtClean="0"/>
              <a:t>Spaghetti </a:t>
            </a:r>
            <a:r>
              <a:rPr lang="en-US" sz="2500" dirty="0"/>
              <a:t>B</a:t>
            </a:r>
            <a:r>
              <a:rPr lang="en-US" sz="2500" dirty="0" smtClean="0"/>
              <a:t>olognaise</a:t>
            </a:r>
            <a:endParaRPr lang="en-US" sz="2500" dirty="0"/>
          </a:p>
        </p:txBody>
      </p:sp>
      <p:sp>
        <p:nvSpPr>
          <p:cNvPr id="6" name="Slide Number Placeholder 5"/>
          <p:cNvSpPr>
            <a:spLocks noGrp="1"/>
          </p:cNvSpPr>
          <p:nvPr>
            <p:ph type="sldNum" sz="quarter" idx="12"/>
          </p:nvPr>
        </p:nvSpPr>
        <p:spPr/>
        <p:txBody>
          <a:bodyPr/>
          <a:lstStyle/>
          <a:p>
            <a:fld id="{99B7B5DF-5DA9-46A7-9A59-86908C82C3B1}" type="slidenum">
              <a:rPr lang="en-US" smtClean="0"/>
              <a:pPr/>
              <a:t>34</a:t>
            </a:fld>
            <a:endParaRPr lang="en-US"/>
          </a:p>
        </p:txBody>
      </p:sp>
    </p:spTree>
    <p:extLst>
      <p:ext uri="{BB962C8B-B14F-4D97-AF65-F5344CB8AC3E}">
        <p14:creationId xmlns:p14="http://schemas.microsoft.com/office/powerpoint/2010/main" val="2298897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style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2" name="Rectangle 1"/>
          <p:cNvSpPr/>
          <p:nvPr/>
        </p:nvSpPr>
        <p:spPr>
          <a:xfrm>
            <a:off x="971600" y="6093296"/>
            <a:ext cx="4628703" cy="477054"/>
          </a:xfrm>
          <a:prstGeom prst="rect">
            <a:avLst/>
          </a:prstGeom>
        </p:spPr>
        <p:txBody>
          <a:bodyPr wrap="none">
            <a:spAutoFit/>
          </a:bodyPr>
          <a:lstStyle/>
          <a:p>
            <a:pPr lvl="1"/>
            <a:r>
              <a:rPr lang="en-US" sz="2500" dirty="0" smtClean="0"/>
              <a:t>Chicken and Mushroom Penne</a:t>
            </a:r>
            <a:endParaRPr lang="en-US" sz="2500" dirty="0"/>
          </a:p>
        </p:txBody>
      </p:sp>
      <p:pic>
        <p:nvPicPr>
          <p:cNvPr id="3074" name="Picture 2" descr="D:\Users\hhyngai\Desktop\photo\2012 FSP lab\Lab 5\Group B2\IMG_24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22" t="18826" r="21172" b="31089"/>
          <a:stretch/>
        </p:blipFill>
        <p:spPr bwMode="auto">
          <a:xfrm>
            <a:off x="516439" y="1340768"/>
            <a:ext cx="8016001" cy="46535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9B7B5DF-5DA9-46A7-9A59-86908C82C3B1}" type="slidenum">
              <a:rPr lang="en-US" smtClean="0"/>
              <a:pPr/>
              <a:t>35</a:t>
            </a:fld>
            <a:endParaRPr lang="en-US"/>
          </a:p>
        </p:txBody>
      </p:sp>
    </p:spTree>
    <p:extLst>
      <p:ext uri="{BB962C8B-B14F-4D97-AF65-F5344CB8AC3E}">
        <p14:creationId xmlns:p14="http://schemas.microsoft.com/office/powerpoint/2010/main" val="3295538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Users\hhyngai\Desktop\photo\1502 backup\DA class photo 2014\IMG_73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196752"/>
            <a:ext cx="7200800" cy="54002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3112" y="6093296"/>
            <a:ext cx="6599284" cy="477054"/>
          </a:xfrm>
          <a:prstGeom prst="rect">
            <a:avLst/>
          </a:prstGeom>
        </p:spPr>
        <p:txBody>
          <a:bodyPr wrap="square">
            <a:spAutoFit/>
          </a:bodyPr>
          <a:lstStyle/>
          <a:p>
            <a:r>
              <a:rPr lang="en-US" sz="2500" dirty="0" smtClean="0"/>
              <a:t>Spinach Noodles with Tomato, Egg and Chicken</a:t>
            </a:r>
            <a:endParaRPr lang="en-US" sz="2500" dirty="0"/>
          </a:p>
        </p:txBody>
      </p:sp>
      <p:sp>
        <p:nvSpPr>
          <p:cNvPr id="5" name="Rectangle 4"/>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style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Slide Number Placeholder 3"/>
          <p:cNvSpPr>
            <a:spLocks noGrp="1"/>
          </p:cNvSpPr>
          <p:nvPr>
            <p:ph type="sldNum" sz="quarter" idx="12"/>
          </p:nvPr>
        </p:nvSpPr>
        <p:spPr/>
        <p:txBody>
          <a:bodyPr/>
          <a:lstStyle/>
          <a:p>
            <a:fld id="{99B7B5DF-5DA9-46A7-9A59-86908C82C3B1}" type="slidenum">
              <a:rPr lang="en-US" smtClean="0"/>
              <a:pPr/>
              <a:t>36</a:t>
            </a:fld>
            <a:endParaRPr lang="en-US"/>
          </a:p>
        </p:txBody>
      </p:sp>
    </p:spTree>
    <p:extLst>
      <p:ext uri="{BB962C8B-B14F-4D97-AF65-F5344CB8AC3E}">
        <p14:creationId xmlns:p14="http://schemas.microsoft.com/office/powerpoint/2010/main" val="1002790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Users\hhyngai\Desktop\photo\1502 backup\DA class photo 2014\IMG_73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96752"/>
            <a:ext cx="6768752" cy="50762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41831" y="6258435"/>
            <a:ext cx="4572000" cy="477054"/>
          </a:xfrm>
          <a:prstGeom prst="rect">
            <a:avLst/>
          </a:prstGeom>
        </p:spPr>
        <p:txBody>
          <a:bodyPr>
            <a:spAutoFit/>
          </a:bodyPr>
          <a:lstStyle/>
          <a:p>
            <a:r>
              <a:rPr lang="en-US" sz="2500" dirty="0" smtClean="0"/>
              <a:t>Salad with Croutons</a:t>
            </a:r>
            <a:endParaRPr lang="en-US" sz="2500" dirty="0"/>
          </a:p>
        </p:txBody>
      </p:sp>
      <p:sp>
        <p:nvSpPr>
          <p:cNvPr id="5" name="Rectangle 4"/>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style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Slide Number Placeholder 3"/>
          <p:cNvSpPr>
            <a:spLocks noGrp="1"/>
          </p:cNvSpPr>
          <p:nvPr>
            <p:ph type="sldNum" sz="quarter" idx="12"/>
          </p:nvPr>
        </p:nvSpPr>
        <p:spPr/>
        <p:txBody>
          <a:bodyPr/>
          <a:lstStyle/>
          <a:p>
            <a:fld id="{99B7B5DF-5DA9-46A7-9A59-86908C82C3B1}" type="slidenum">
              <a:rPr lang="en-US" smtClean="0"/>
              <a:pPr/>
              <a:t>37</a:t>
            </a:fld>
            <a:endParaRPr lang="en-US"/>
          </a:p>
        </p:txBody>
      </p:sp>
    </p:spTree>
    <p:extLst>
      <p:ext uri="{BB962C8B-B14F-4D97-AF65-F5344CB8AC3E}">
        <p14:creationId xmlns:p14="http://schemas.microsoft.com/office/powerpoint/2010/main" val="2296182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hhyngai\Desktop\photo\1502 backup\DA class photo 2014\IMG_67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268760"/>
            <a:ext cx="6750807" cy="5062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608" y="5877272"/>
            <a:ext cx="4572000" cy="477054"/>
          </a:xfrm>
          <a:prstGeom prst="rect">
            <a:avLst/>
          </a:prstGeom>
        </p:spPr>
        <p:txBody>
          <a:bodyPr>
            <a:spAutoFit/>
          </a:bodyPr>
          <a:lstStyle/>
          <a:p>
            <a:r>
              <a:rPr lang="en-US" sz="2500" dirty="0" smtClean="0"/>
              <a:t> </a:t>
            </a:r>
            <a:r>
              <a:rPr lang="en-US" sz="2500" dirty="0"/>
              <a:t>Seaweed Rice Burger </a:t>
            </a:r>
          </a:p>
        </p:txBody>
      </p:sp>
      <p:sp>
        <p:nvSpPr>
          <p:cNvPr id="5" name="Rectangle 4"/>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Special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6" name="Slide Number Placeholder 5"/>
          <p:cNvSpPr>
            <a:spLocks noGrp="1"/>
          </p:cNvSpPr>
          <p:nvPr>
            <p:ph type="sldNum" sz="quarter" idx="12"/>
          </p:nvPr>
        </p:nvSpPr>
        <p:spPr/>
        <p:txBody>
          <a:bodyPr/>
          <a:lstStyle/>
          <a:p>
            <a:fld id="{99B7B5DF-5DA9-46A7-9A59-86908C82C3B1}" type="slidenum">
              <a:rPr lang="en-US" smtClean="0"/>
              <a:pPr/>
              <a:t>38</a:t>
            </a:fld>
            <a:endParaRPr lang="en-US"/>
          </a:p>
        </p:txBody>
      </p:sp>
    </p:spTree>
    <p:extLst>
      <p:ext uri="{BB962C8B-B14F-4D97-AF65-F5344CB8AC3E}">
        <p14:creationId xmlns:p14="http://schemas.microsoft.com/office/powerpoint/2010/main" val="3469968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Users\hhyngai\Desktop\photo\1502 backup\DA class photo 2014\IMG_681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7" t="6682"/>
          <a:stretch/>
        </p:blipFill>
        <p:spPr bwMode="auto">
          <a:xfrm>
            <a:off x="1043608" y="1412776"/>
            <a:ext cx="7300906" cy="51381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5273" y="6252439"/>
            <a:ext cx="4572000" cy="477054"/>
          </a:xfrm>
          <a:prstGeom prst="rect">
            <a:avLst/>
          </a:prstGeom>
        </p:spPr>
        <p:txBody>
          <a:bodyPr>
            <a:spAutoFit/>
          </a:bodyPr>
          <a:lstStyle/>
          <a:p>
            <a:r>
              <a:rPr lang="en-US" sz="2500" dirty="0"/>
              <a:t>Fried </a:t>
            </a:r>
            <a:r>
              <a:rPr lang="en-US" sz="2500" dirty="0" smtClean="0"/>
              <a:t>Rice </a:t>
            </a:r>
            <a:r>
              <a:rPr lang="en-US" sz="2500" dirty="0" err="1"/>
              <a:t>Omelette</a:t>
            </a:r>
            <a:endParaRPr lang="en-US" sz="2500" dirty="0"/>
          </a:p>
        </p:txBody>
      </p:sp>
      <p:sp>
        <p:nvSpPr>
          <p:cNvPr id="6" name="Rectangle 5"/>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Special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Slide Number Placeholder 3"/>
          <p:cNvSpPr>
            <a:spLocks noGrp="1"/>
          </p:cNvSpPr>
          <p:nvPr>
            <p:ph type="sldNum" sz="quarter" idx="12"/>
          </p:nvPr>
        </p:nvSpPr>
        <p:spPr/>
        <p:txBody>
          <a:bodyPr/>
          <a:lstStyle/>
          <a:p>
            <a:fld id="{99B7B5DF-5DA9-46A7-9A59-86908C82C3B1}" type="slidenum">
              <a:rPr lang="en-US" smtClean="0"/>
              <a:pPr/>
              <a:t>39</a:t>
            </a:fld>
            <a:endParaRPr lang="en-US"/>
          </a:p>
        </p:txBody>
      </p:sp>
    </p:spTree>
    <p:extLst>
      <p:ext uri="{BB962C8B-B14F-4D97-AF65-F5344CB8AC3E}">
        <p14:creationId xmlns:p14="http://schemas.microsoft.com/office/powerpoint/2010/main" val="1433712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5" name="WordArt 28"/>
          <p:cNvSpPr>
            <a:spLocks noChangeArrowheads="1" noChangeShapeType="1" noTextEdit="1"/>
          </p:cNvSpPr>
          <p:nvPr/>
        </p:nvSpPr>
        <p:spPr bwMode="auto">
          <a:xfrm>
            <a:off x="323528" y="333375"/>
            <a:ext cx="3384376" cy="5334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Nutrients</a:t>
            </a:r>
            <a:endParaRPr lang="zh-TW" alt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Rectangle 3"/>
          <p:cNvSpPr/>
          <p:nvPr/>
        </p:nvSpPr>
        <p:spPr>
          <a:xfrm>
            <a:off x="509882" y="2636912"/>
            <a:ext cx="7518501" cy="4154984"/>
          </a:xfrm>
          <a:prstGeom prst="rect">
            <a:avLst/>
          </a:prstGeom>
        </p:spPr>
        <p:txBody>
          <a:bodyPr wrap="square">
            <a:spAutoFit/>
          </a:bodyPr>
          <a:lstStyle/>
          <a:p>
            <a:r>
              <a:rPr lang="en-US" sz="2400" b="1" dirty="0" smtClean="0"/>
              <a:t>Nutrients </a:t>
            </a:r>
            <a:r>
              <a:rPr lang="en-US" sz="2400" b="1" dirty="0"/>
              <a:t>can be divided into two main groups: </a:t>
            </a:r>
          </a:p>
          <a:p>
            <a:endParaRPr lang="en-US" sz="2400" dirty="0" smtClean="0"/>
          </a:p>
          <a:p>
            <a:r>
              <a:rPr lang="en-US" sz="2400" dirty="0" smtClean="0"/>
              <a:t>1.Macronutrient </a:t>
            </a:r>
            <a:endParaRPr lang="en-US" sz="2400" dirty="0"/>
          </a:p>
          <a:p>
            <a:r>
              <a:rPr lang="en-US" sz="2400" dirty="0"/>
              <a:t>•</a:t>
            </a:r>
            <a:r>
              <a:rPr lang="en-US" sz="2400" i="1" dirty="0"/>
              <a:t>‘Macro’ </a:t>
            </a:r>
            <a:r>
              <a:rPr lang="en-US" sz="2400" dirty="0"/>
              <a:t>means large </a:t>
            </a:r>
          </a:p>
          <a:p>
            <a:r>
              <a:rPr lang="en-US" sz="2400" dirty="0"/>
              <a:t>•Body needs more of them for energy and growth, including </a:t>
            </a:r>
            <a:r>
              <a:rPr lang="en-US" sz="2400" b="1" dirty="0"/>
              <a:t>carbohydrates, fats and </a:t>
            </a:r>
            <a:r>
              <a:rPr lang="en-US" sz="2400" b="1" dirty="0" smtClean="0"/>
              <a:t>protein </a:t>
            </a:r>
            <a:endParaRPr lang="en-US" sz="2400" dirty="0"/>
          </a:p>
          <a:p>
            <a:endParaRPr lang="en-US" sz="2400" dirty="0" smtClean="0"/>
          </a:p>
          <a:p>
            <a:r>
              <a:rPr lang="en-US" sz="2400" dirty="0" smtClean="0"/>
              <a:t>2.Micronutrient </a:t>
            </a:r>
            <a:endParaRPr lang="en-US" sz="2400" dirty="0"/>
          </a:p>
          <a:p>
            <a:r>
              <a:rPr lang="en-US" sz="2400" dirty="0"/>
              <a:t>•</a:t>
            </a:r>
            <a:r>
              <a:rPr lang="en-US" sz="2400" i="1" dirty="0"/>
              <a:t>‘Micro’ </a:t>
            </a:r>
            <a:r>
              <a:rPr lang="en-US" sz="2400" dirty="0"/>
              <a:t>means small </a:t>
            </a:r>
          </a:p>
          <a:p>
            <a:r>
              <a:rPr lang="en-US" sz="2400" dirty="0"/>
              <a:t>•Nutrients required in only small amounts, </a:t>
            </a:r>
            <a:r>
              <a:rPr lang="en-US" sz="2400" dirty="0" smtClean="0"/>
              <a:t>including </a:t>
            </a:r>
            <a:r>
              <a:rPr lang="en-US" sz="2400" b="1" dirty="0"/>
              <a:t>vitamins and minerals </a:t>
            </a:r>
            <a:endParaRPr lang="en-US" sz="2400" dirty="0"/>
          </a:p>
        </p:txBody>
      </p:sp>
      <p:sp>
        <p:nvSpPr>
          <p:cNvPr id="5" name="Text Box 17"/>
          <p:cNvSpPr txBox="1">
            <a:spLocks noChangeArrowheads="1"/>
          </p:cNvSpPr>
          <p:nvPr/>
        </p:nvSpPr>
        <p:spPr bwMode="auto">
          <a:xfrm>
            <a:off x="289499" y="1072962"/>
            <a:ext cx="8458965" cy="144655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新細明體" pitchFamily="18" charset="-120"/>
              </a:defRPr>
            </a:lvl1pPr>
            <a:lvl2pPr marL="742950" indent="-285750" eaLnBrk="0" hangingPunct="0">
              <a:defRPr kumimoji="1" sz="2000">
                <a:solidFill>
                  <a:schemeClr val="tx1"/>
                </a:solidFill>
                <a:latin typeface="Arial" charset="0"/>
                <a:ea typeface="新細明體" pitchFamily="18" charset="-120"/>
              </a:defRPr>
            </a:lvl2pPr>
            <a:lvl3pPr marL="1143000" indent="-228600" eaLnBrk="0" hangingPunct="0">
              <a:defRPr kumimoji="1" sz="2000">
                <a:solidFill>
                  <a:schemeClr val="tx1"/>
                </a:solidFill>
                <a:latin typeface="Arial" charset="0"/>
                <a:ea typeface="新細明體" pitchFamily="18" charset="-120"/>
              </a:defRPr>
            </a:lvl3pPr>
            <a:lvl4pPr marL="1600200" indent="-228600" eaLnBrk="0" hangingPunct="0">
              <a:defRPr kumimoji="1" sz="2000">
                <a:solidFill>
                  <a:schemeClr val="tx1"/>
                </a:solidFill>
                <a:latin typeface="Arial" charset="0"/>
                <a:ea typeface="新細明體" pitchFamily="18" charset="-120"/>
              </a:defRPr>
            </a:lvl4pPr>
            <a:lvl5pPr marL="2057400" indent="-228600" eaLnBrk="0" hangingPunct="0">
              <a:defRPr kumimoji="1" sz="20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charset="0"/>
                <a:ea typeface="新細明體" pitchFamily="18" charset="-120"/>
              </a:defRPr>
            </a:lvl9pPr>
          </a:lstStyle>
          <a:p>
            <a:pPr eaLnBrk="1" hangingPunct="1">
              <a:spcBef>
                <a:spcPct val="50000"/>
              </a:spcBef>
            </a:pPr>
            <a:r>
              <a:rPr lang="en-US" altLang="zh-TW" sz="2200" dirty="0"/>
              <a:t>Nutrients are the key players in nutrition, they are the substances that enrich the body and are essential to an organism (human</a:t>
            </a:r>
            <a:r>
              <a:rPr lang="en-US" altLang="zh-TW" sz="2200" dirty="0" smtClean="0"/>
              <a:t>). If </a:t>
            </a:r>
            <a:r>
              <a:rPr lang="en-US" altLang="zh-TW" sz="2200" dirty="0"/>
              <a:t>it cannot be </a:t>
            </a:r>
            <a:r>
              <a:rPr lang="en-US" altLang="zh-TW" sz="2200" dirty="0" err="1" smtClean="0"/>
              <a:t>synthesised</a:t>
            </a:r>
            <a:r>
              <a:rPr lang="en-US" altLang="zh-TW" sz="2200" dirty="0" smtClean="0"/>
              <a:t> </a:t>
            </a:r>
            <a:r>
              <a:rPr lang="en-US" altLang="zh-TW" sz="2200" dirty="0"/>
              <a:t>by the organism in sufficient </a:t>
            </a:r>
            <a:r>
              <a:rPr lang="en-US" altLang="zh-TW" sz="2200" dirty="0" smtClean="0"/>
              <a:t>quantities, it must </a:t>
            </a:r>
            <a:r>
              <a:rPr lang="en-US" altLang="zh-TW" sz="2200" dirty="0"/>
              <a:t>be obtained from an external source (food).</a:t>
            </a:r>
          </a:p>
        </p:txBody>
      </p:sp>
      <p:sp>
        <p:nvSpPr>
          <p:cNvPr id="3" name="Slide Number Placeholder 2"/>
          <p:cNvSpPr>
            <a:spLocks noGrp="1"/>
          </p:cNvSpPr>
          <p:nvPr>
            <p:ph type="sldNum" sz="quarter" idx="12"/>
          </p:nvPr>
        </p:nvSpPr>
        <p:spPr/>
        <p:txBody>
          <a:bodyPr/>
          <a:lstStyle/>
          <a:p>
            <a:fld id="{99B7B5DF-5DA9-46A7-9A59-86908C82C3B1}" type="slidenum">
              <a:rPr lang="en-US" smtClean="0"/>
              <a:pPr/>
              <a:t>4</a:t>
            </a:fld>
            <a:endParaRPr lang="en-US"/>
          </a:p>
        </p:txBody>
      </p:sp>
    </p:spTree>
    <p:extLst>
      <p:ext uri="{BB962C8B-B14F-4D97-AF65-F5344CB8AC3E}">
        <p14:creationId xmlns:p14="http://schemas.microsoft.com/office/powerpoint/2010/main" val="4226278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hhyngai\Desktop\photo\1502 backup\DA class photo 2014\IMG_71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566084"/>
            <a:ext cx="6768752" cy="50762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1700808"/>
            <a:ext cx="4572000" cy="477054"/>
          </a:xfrm>
          <a:prstGeom prst="rect">
            <a:avLst/>
          </a:prstGeom>
        </p:spPr>
        <p:txBody>
          <a:bodyPr>
            <a:spAutoFit/>
          </a:bodyPr>
          <a:lstStyle/>
          <a:p>
            <a:r>
              <a:rPr lang="en-US" sz="2500" dirty="0" smtClean="0"/>
              <a:t>Japanese Rice Rolls</a:t>
            </a:r>
            <a:endParaRPr lang="en-US" sz="2500" dirty="0"/>
          </a:p>
        </p:txBody>
      </p:sp>
      <p:sp>
        <p:nvSpPr>
          <p:cNvPr id="5" name="Rectangle 4"/>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Special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6" name="Slide Number Placeholder 5"/>
          <p:cNvSpPr>
            <a:spLocks noGrp="1"/>
          </p:cNvSpPr>
          <p:nvPr>
            <p:ph type="sldNum" sz="quarter" idx="12"/>
          </p:nvPr>
        </p:nvSpPr>
        <p:spPr/>
        <p:txBody>
          <a:bodyPr/>
          <a:lstStyle/>
          <a:p>
            <a:fld id="{99B7B5DF-5DA9-46A7-9A59-86908C82C3B1}" type="slidenum">
              <a:rPr lang="en-US" smtClean="0"/>
              <a:pPr/>
              <a:t>40</a:t>
            </a:fld>
            <a:endParaRPr lang="en-US"/>
          </a:p>
        </p:txBody>
      </p:sp>
    </p:spTree>
    <p:extLst>
      <p:ext uri="{BB962C8B-B14F-4D97-AF65-F5344CB8AC3E}">
        <p14:creationId xmlns:p14="http://schemas.microsoft.com/office/powerpoint/2010/main" val="882599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Users\hhyngai\Desktop\photo\1502 backup\FSP class photo 2014\IMG_76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434" y="1268760"/>
            <a:ext cx="6363131" cy="47720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Special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6" name="Rectangle 5"/>
          <p:cNvSpPr/>
          <p:nvPr/>
        </p:nvSpPr>
        <p:spPr>
          <a:xfrm>
            <a:off x="1390434" y="6043472"/>
            <a:ext cx="5110392" cy="477054"/>
          </a:xfrm>
          <a:prstGeom prst="rect">
            <a:avLst/>
          </a:prstGeom>
        </p:spPr>
        <p:txBody>
          <a:bodyPr wrap="square">
            <a:spAutoFit/>
          </a:bodyPr>
          <a:lstStyle/>
          <a:p>
            <a:r>
              <a:rPr lang="en-US" sz="2500" dirty="0" smtClean="0"/>
              <a:t>Thai Style Fried Rice with Pineapple</a:t>
            </a:r>
            <a:endParaRPr lang="en-US" sz="2500" dirty="0"/>
          </a:p>
        </p:txBody>
      </p:sp>
      <p:sp>
        <p:nvSpPr>
          <p:cNvPr id="3" name="Slide Number Placeholder 2"/>
          <p:cNvSpPr>
            <a:spLocks noGrp="1"/>
          </p:cNvSpPr>
          <p:nvPr>
            <p:ph type="sldNum" sz="quarter" idx="12"/>
          </p:nvPr>
        </p:nvSpPr>
        <p:spPr/>
        <p:txBody>
          <a:bodyPr/>
          <a:lstStyle/>
          <a:p>
            <a:fld id="{99B7B5DF-5DA9-46A7-9A59-86908C82C3B1}" type="slidenum">
              <a:rPr lang="en-US" smtClean="0"/>
              <a:pPr/>
              <a:t>41</a:t>
            </a:fld>
            <a:endParaRPr lang="en-US"/>
          </a:p>
        </p:txBody>
      </p:sp>
    </p:spTree>
    <p:extLst>
      <p:ext uri="{BB962C8B-B14F-4D97-AF65-F5344CB8AC3E}">
        <p14:creationId xmlns:p14="http://schemas.microsoft.com/office/powerpoint/2010/main" val="1747922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D:\Users\hhyngai\Desktop\photo\1502 backup\FSP class photo 2014\IMG_77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37965"/>
            <a:ext cx="6480720" cy="48602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478413"/>
            <a:ext cx="8640960"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Special midday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Rectangle 6"/>
          <p:cNvSpPr/>
          <p:nvPr/>
        </p:nvSpPr>
        <p:spPr>
          <a:xfrm>
            <a:off x="1390434" y="6043472"/>
            <a:ext cx="4572000" cy="477054"/>
          </a:xfrm>
          <a:prstGeom prst="rect">
            <a:avLst/>
          </a:prstGeom>
        </p:spPr>
        <p:txBody>
          <a:bodyPr>
            <a:spAutoFit/>
          </a:bodyPr>
          <a:lstStyle/>
          <a:p>
            <a:r>
              <a:rPr lang="en-US" sz="2500" dirty="0" smtClean="0"/>
              <a:t>Korean Style Rice Rolls</a:t>
            </a:r>
            <a:endParaRPr lang="en-US" sz="2500" dirty="0"/>
          </a:p>
        </p:txBody>
      </p:sp>
      <p:sp>
        <p:nvSpPr>
          <p:cNvPr id="3" name="Slide Number Placeholder 2"/>
          <p:cNvSpPr>
            <a:spLocks noGrp="1"/>
          </p:cNvSpPr>
          <p:nvPr>
            <p:ph type="sldNum" sz="quarter" idx="12"/>
          </p:nvPr>
        </p:nvSpPr>
        <p:spPr/>
        <p:txBody>
          <a:bodyPr/>
          <a:lstStyle/>
          <a:p>
            <a:fld id="{99B7B5DF-5DA9-46A7-9A59-86908C82C3B1}" type="slidenum">
              <a:rPr lang="en-US" smtClean="0"/>
              <a:pPr/>
              <a:t>42</a:t>
            </a:fld>
            <a:endParaRPr lang="en-US"/>
          </a:p>
        </p:txBody>
      </p:sp>
    </p:spTree>
    <p:extLst>
      <p:ext uri="{BB962C8B-B14F-4D97-AF65-F5344CB8AC3E}">
        <p14:creationId xmlns:p14="http://schemas.microsoft.com/office/powerpoint/2010/main" val="703722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Evening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TextBox 2"/>
          <p:cNvSpPr txBox="1"/>
          <p:nvPr/>
        </p:nvSpPr>
        <p:spPr>
          <a:xfrm>
            <a:off x="467544" y="908720"/>
            <a:ext cx="8208912" cy="861774"/>
          </a:xfrm>
          <a:prstGeom prst="rect">
            <a:avLst/>
          </a:prstGeom>
          <a:noFill/>
        </p:spPr>
        <p:txBody>
          <a:bodyPr wrap="square" rtlCol="0">
            <a:spAutoFit/>
          </a:bodyPr>
          <a:lstStyle/>
          <a:p>
            <a:pPr marL="342900" indent="-342900">
              <a:buFont typeface="Arial" pitchFamily="34" charset="0"/>
              <a:buChar char="•"/>
            </a:pPr>
            <a:r>
              <a:rPr lang="en-US" sz="2500" dirty="0" smtClean="0"/>
              <a:t>Evening meal often includes two or more main dishes or courses.</a:t>
            </a:r>
            <a:endParaRPr lang="en-US" sz="25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43</a:t>
            </a:fld>
            <a:endParaRPr lang="en-US"/>
          </a:p>
        </p:txBody>
      </p:sp>
    </p:spTree>
    <p:extLst>
      <p:ext uri="{BB962C8B-B14F-4D97-AF65-F5344CB8AC3E}">
        <p14:creationId xmlns:p14="http://schemas.microsoft.com/office/powerpoint/2010/main" val="3911072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evening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TextBox 2"/>
          <p:cNvSpPr txBox="1"/>
          <p:nvPr/>
        </p:nvSpPr>
        <p:spPr>
          <a:xfrm>
            <a:off x="467544" y="908720"/>
            <a:ext cx="8208912" cy="1631216"/>
          </a:xfrm>
          <a:prstGeom prst="rect">
            <a:avLst/>
          </a:prstGeom>
          <a:noFill/>
        </p:spPr>
        <p:txBody>
          <a:bodyPr wrap="square" rtlCol="0">
            <a:spAutoFit/>
          </a:bodyPr>
          <a:lstStyle/>
          <a:p>
            <a:pPr marL="342900" indent="-342900">
              <a:buFont typeface="Arial" pitchFamily="34" charset="0"/>
              <a:buChar char="•"/>
            </a:pPr>
            <a:r>
              <a:rPr lang="en-US" sz="2500" dirty="0" smtClean="0"/>
              <a:t>Chinese style evening meal usually includes:</a:t>
            </a:r>
          </a:p>
          <a:p>
            <a:pPr marL="800100" lvl="1" indent="-342900">
              <a:buFont typeface="Arial" pitchFamily="34" charset="0"/>
              <a:buChar char="•"/>
            </a:pPr>
            <a:r>
              <a:rPr lang="en-US" sz="2500" dirty="0" smtClean="0"/>
              <a:t>Soup</a:t>
            </a:r>
          </a:p>
          <a:p>
            <a:pPr marL="800100" lvl="1" indent="-342900">
              <a:buFont typeface="Arial" pitchFamily="34" charset="0"/>
              <a:buChar char="•"/>
            </a:pPr>
            <a:r>
              <a:rPr lang="en-US" sz="2500" dirty="0" smtClean="0"/>
              <a:t>Two main dishes</a:t>
            </a:r>
          </a:p>
          <a:p>
            <a:pPr marL="800100" lvl="1" indent="-342900">
              <a:buFont typeface="Arial" pitchFamily="34" charset="0"/>
              <a:buChar char="•"/>
            </a:pPr>
            <a:r>
              <a:rPr lang="en-US" sz="2500" dirty="0" smtClean="0"/>
              <a:t>Rice</a:t>
            </a:r>
          </a:p>
        </p:txBody>
      </p:sp>
      <p:pic>
        <p:nvPicPr>
          <p:cNvPr id="4" name="Picture 2" descr="D:\Users\hhyngai\Desktop\photo\1502 backup\2014 IFN Cookbook\IMG_56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88" t="9649" r="8190" b="7766"/>
          <a:stretch/>
        </p:blipFill>
        <p:spPr bwMode="auto">
          <a:xfrm>
            <a:off x="683568" y="3018070"/>
            <a:ext cx="3287415" cy="2512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27584" y="5062825"/>
            <a:ext cx="2160240" cy="1246495"/>
          </a:xfrm>
          <a:prstGeom prst="rect">
            <a:avLst/>
          </a:prstGeom>
        </p:spPr>
        <p:txBody>
          <a:bodyPr wrap="square">
            <a:spAutoFit/>
          </a:bodyPr>
          <a:lstStyle/>
          <a:p>
            <a:pPr algn="ctr"/>
            <a:r>
              <a:rPr lang="en-US" sz="2500" b="1" dirty="0" smtClean="0"/>
              <a:t>Assorted Vegetable Soup</a:t>
            </a:r>
            <a:endParaRPr lang="en-US" sz="2500" dirty="0"/>
          </a:p>
        </p:txBody>
      </p:sp>
      <p:sp>
        <p:nvSpPr>
          <p:cNvPr id="8" name="Rectangle 7"/>
          <p:cNvSpPr/>
          <p:nvPr/>
        </p:nvSpPr>
        <p:spPr>
          <a:xfrm>
            <a:off x="3184099" y="3675403"/>
            <a:ext cx="734009" cy="477054"/>
          </a:xfrm>
          <a:prstGeom prst="rect">
            <a:avLst/>
          </a:prstGeom>
        </p:spPr>
        <p:txBody>
          <a:bodyPr wrap="square">
            <a:spAutoFit/>
          </a:bodyPr>
          <a:lstStyle/>
          <a:p>
            <a:r>
              <a:rPr lang="en-US" sz="2500" b="1" dirty="0" smtClean="0"/>
              <a:t>Rice</a:t>
            </a:r>
            <a:endParaRPr lang="en-US" sz="2500" dirty="0"/>
          </a:p>
        </p:txBody>
      </p:sp>
      <p:pic>
        <p:nvPicPr>
          <p:cNvPr id="6146" name="Picture 2" descr="D:\Users\hhyngai\Desktop\photo\1502 backup\2014 IFN Cookbook\IMG_563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026" r="13679" b="3867"/>
          <a:stretch/>
        </p:blipFill>
        <p:spPr bwMode="auto">
          <a:xfrm>
            <a:off x="4644008" y="2348880"/>
            <a:ext cx="2610368" cy="20888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Users\hhyngai\Desktop\photo\1502 backup\2014 IFN Cookbook\IMG_5649.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4708"/>
          <a:stretch/>
        </p:blipFill>
        <p:spPr bwMode="auto">
          <a:xfrm>
            <a:off x="3391793" y="3891237"/>
            <a:ext cx="3556471" cy="254162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732240" y="3330216"/>
            <a:ext cx="2448272" cy="1246495"/>
          </a:xfrm>
          <a:prstGeom prst="rect">
            <a:avLst/>
          </a:prstGeom>
        </p:spPr>
        <p:txBody>
          <a:bodyPr wrap="square">
            <a:spAutoFit/>
          </a:bodyPr>
          <a:lstStyle/>
          <a:p>
            <a:pPr algn="ctr"/>
            <a:r>
              <a:rPr lang="en-US" sz="2500" b="1" dirty="0" smtClean="0"/>
              <a:t>Steamed Bean Curd with Minced Fish</a:t>
            </a:r>
            <a:endParaRPr lang="en-US" sz="2500" dirty="0"/>
          </a:p>
        </p:txBody>
      </p:sp>
      <p:sp>
        <p:nvSpPr>
          <p:cNvPr id="6" name="Slide Number Placeholder 5"/>
          <p:cNvSpPr>
            <a:spLocks noGrp="1"/>
          </p:cNvSpPr>
          <p:nvPr>
            <p:ph type="sldNum" sz="quarter" idx="12"/>
          </p:nvPr>
        </p:nvSpPr>
        <p:spPr/>
        <p:txBody>
          <a:bodyPr/>
          <a:lstStyle/>
          <a:p>
            <a:fld id="{99B7B5DF-5DA9-46A7-9A59-86908C82C3B1}" type="slidenum">
              <a:rPr lang="en-US" smtClean="0"/>
              <a:pPr/>
              <a:t>44</a:t>
            </a:fld>
            <a:endParaRPr lang="en-US"/>
          </a:p>
        </p:txBody>
      </p:sp>
      <p:sp>
        <p:nvSpPr>
          <p:cNvPr id="14" name="Rectangle 13"/>
          <p:cNvSpPr/>
          <p:nvPr/>
        </p:nvSpPr>
        <p:spPr>
          <a:xfrm>
            <a:off x="3491880" y="6120298"/>
            <a:ext cx="4709844" cy="477054"/>
          </a:xfrm>
          <a:prstGeom prst="rect">
            <a:avLst/>
          </a:prstGeom>
        </p:spPr>
        <p:txBody>
          <a:bodyPr wrap="square">
            <a:spAutoFit/>
          </a:bodyPr>
          <a:lstStyle/>
          <a:p>
            <a:r>
              <a:rPr lang="en-US" sz="2500" b="1" dirty="0" smtClean="0"/>
              <a:t>Stir-fried Assorted Vegetables</a:t>
            </a:r>
            <a:endParaRPr lang="en-US" sz="2500" dirty="0"/>
          </a:p>
        </p:txBody>
      </p:sp>
    </p:spTree>
    <p:extLst>
      <p:ext uri="{BB962C8B-B14F-4D97-AF65-F5344CB8AC3E}">
        <p14:creationId xmlns:p14="http://schemas.microsoft.com/office/powerpoint/2010/main" val="4191259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hhyngai\Desktop\photo\1502 backup\DA class photo 2014\IMG_69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758" y="1308746"/>
            <a:ext cx="6379764" cy="4784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dish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2" name="Rectangle 1"/>
          <p:cNvSpPr/>
          <p:nvPr/>
        </p:nvSpPr>
        <p:spPr>
          <a:xfrm>
            <a:off x="1288580" y="6021288"/>
            <a:ext cx="6379764" cy="477054"/>
          </a:xfrm>
          <a:prstGeom prst="rect">
            <a:avLst/>
          </a:prstGeom>
        </p:spPr>
        <p:txBody>
          <a:bodyPr wrap="square">
            <a:spAutoFit/>
          </a:bodyPr>
          <a:lstStyle/>
          <a:p>
            <a:r>
              <a:rPr lang="en-US" sz="2500" b="1" dirty="0" smtClean="0"/>
              <a:t>Fish Rolls with </a:t>
            </a:r>
            <a:r>
              <a:rPr lang="en-US" sz="2500" b="1" dirty="0" err="1"/>
              <a:t>Enoki</a:t>
            </a:r>
            <a:r>
              <a:rPr lang="en-US" sz="2500" b="1" dirty="0"/>
              <a:t> </a:t>
            </a:r>
            <a:r>
              <a:rPr lang="en-US" sz="2500" b="1" dirty="0" smtClean="0"/>
              <a:t>Mushroom </a:t>
            </a:r>
            <a:r>
              <a:rPr lang="en-US" sz="2500" b="1" dirty="0"/>
              <a:t>and </a:t>
            </a:r>
            <a:r>
              <a:rPr lang="en-US" sz="2500" b="1" dirty="0" smtClean="0"/>
              <a:t>Carrot</a:t>
            </a:r>
            <a:endParaRPr lang="en-US" sz="2500" dirty="0"/>
          </a:p>
        </p:txBody>
      </p:sp>
      <p:sp>
        <p:nvSpPr>
          <p:cNvPr id="6" name="Slide Number Placeholder 5"/>
          <p:cNvSpPr>
            <a:spLocks noGrp="1"/>
          </p:cNvSpPr>
          <p:nvPr>
            <p:ph type="sldNum" sz="quarter" idx="12"/>
          </p:nvPr>
        </p:nvSpPr>
        <p:spPr/>
        <p:txBody>
          <a:bodyPr/>
          <a:lstStyle/>
          <a:p>
            <a:fld id="{99B7B5DF-5DA9-46A7-9A59-86908C82C3B1}" type="slidenum">
              <a:rPr lang="en-US" smtClean="0"/>
              <a:pPr/>
              <a:t>45</a:t>
            </a:fld>
            <a:endParaRPr lang="en-US"/>
          </a:p>
        </p:txBody>
      </p:sp>
    </p:spTree>
    <p:extLst>
      <p:ext uri="{BB962C8B-B14F-4D97-AF65-F5344CB8AC3E}">
        <p14:creationId xmlns:p14="http://schemas.microsoft.com/office/powerpoint/2010/main" val="1125084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Users\hhyngai\Desktop\photo\1502 backup\DA class photo 2014\IMG_71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1962" y="1556792"/>
            <a:ext cx="6188350" cy="46409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4514" y="6211669"/>
            <a:ext cx="5661742" cy="477054"/>
          </a:xfrm>
          <a:prstGeom prst="rect">
            <a:avLst/>
          </a:prstGeom>
        </p:spPr>
        <p:txBody>
          <a:bodyPr wrap="square">
            <a:spAutoFit/>
          </a:bodyPr>
          <a:lstStyle/>
          <a:p>
            <a:r>
              <a:rPr lang="en-US" sz="2500" dirty="0" smtClean="0"/>
              <a:t>Vegetable Rolls with Prawn and Pork</a:t>
            </a:r>
            <a:endParaRPr lang="en-US" sz="2500" dirty="0"/>
          </a:p>
        </p:txBody>
      </p:sp>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dish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6" name="Slide Number Placeholder 5"/>
          <p:cNvSpPr>
            <a:spLocks noGrp="1"/>
          </p:cNvSpPr>
          <p:nvPr>
            <p:ph type="sldNum" sz="quarter" idx="12"/>
          </p:nvPr>
        </p:nvSpPr>
        <p:spPr/>
        <p:txBody>
          <a:bodyPr/>
          <a:lstStyle/>
          <a:p>
            <a:fld id="{99B7B5DF-5DA9-46A7-9A59-86908C82C3B1}" type="slidenum">
              <a:rPr lang="en-US" smtClean="0"/>
              <a:pPr/>
              <a:t>46</a:t>
            </a:fld>
            <a:endParaRPr lang="en-US"/>
          </a:p>
        </p:txBody>
      </p:sp>
    </p:spTree>
    <p:extLst>
      <p:ext uri="{BB962C8B-B14F-4D97-AF65-F5344CB8AC3E}">
        <p14:creationId xmlns:p14="http://schemas.microsoft.com/office/powerpoint/2010/main" val="5109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Users\hhyngai\Desktop\photo\1502 backup\DA class photo 2014\IMG_73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96752"/>
            <a:ext cx="6768752" cy="5076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6237312"/>
            <a:ext cx="5028020" cy="477054"/>
          </a:xfrm>
          <a:prstGeom prst="rect">
            <a:avLst/>
          </a:prstGeom>
        </p:spPr>
        <p:txBody>
          <a:bodyPr wrap="square">
            <a:spAutoFit/>
          </a:bodyPr>
          <a:lstStyle/>
          <a:p>
            <a:r>
              <a:rPr lang="en-US" sz="2500" b="1" dirty="0" smtClean="0"/>
              <a:t>Stuffed Cabbage with Minced Fish </a:t>
            </a:r>
            <a:endParaRPr lang="en-US" sz="2500" dirty="0"/>
          </a:p>
        </p:txBody>
      </p:sp>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dish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Slide Number Placeholder 3"/>
          <p:cNvSpPr>
            <a:spLocks noGrp="1"/>
          </p:cNvSpPr>
          <p:nvPr>
            <p:ph type="sldNum" sz="quarter" idx="12"/>
          </p:nvPr>
        </p:nvSpPr>
        <p:spPr/>
        <p:txBody>
          <a:bodyPr/>
          <a:lstStyle/>
          <a:p>
            <a:fld id="{99B7B5DF-5DA9-46A7-9A59-86908C82C3B1}" type="slidenum">
              <a:rPr lang="en-US" smtClean="0"/>
              <a:pPr/>
              <a:t>47</a:t>
            </a:fld>
            <a:endParaRPr lang="en-US"/>
          </a:p>
        </p:txBody>
      </p:sp>
    </p:spTree>
    <p:extLst>
      <p:ext uri="{BB962C8B-B14F-4D97-AF65-F5344CB8AC3E}">
        <p14:creationId xmlns:p14="http://schemas.microsoft.com/office/powerpoint/2010/main" val="1459108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6093296"/>
            <a:ext cx="7272808" cy="477054"/>
          </a:xfrm>
          <a:prstGeom prst="rect">
            <a:avLst/>
          </a:prstGeom>
        </p:spPr>
        <p:txBody>
          <a:bodyPr wrap="square">
            <a:spAutoFit/>
          </a:bodyPr>
          <a:lstStyle/>
          <a:p>
            <a:r>
              <a:rPr lang="en-US" sz="2500" b="1" dirty="0" smtClean="0"/>
              <a:t>Stir Fried Pork Slices with Assorted Vegetables</a:t>
            </a:r>
            <a:endParaRPr lang="en-US" sz="2500" dirty="0"/>
          </a:p>
        </p:txBody>
      </p:sp>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dish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4098" name="Picture 2" descr="D:\Users\hhyngai\Desktop\photo\1502 backup\2014 IFN Cookbook\IMG_56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63" t="9656" r="18116" b="26458"/>
          <a:stretch/>
        </p:blipFill>
        <p:spPr bwMode="auto">
          <a:xfrm>
            <a:off x="1141676" y="1244097"/>
            <a:ext cx="6375586" cy="47051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9B7B5DF-5DA9-46A7-9A59-86908C82C3B1}" type="slidenum">
              <a:rPr lang="en-US" smtClean="0"/>
              <a:pPr/>
              <a:t>48</a:t>
            </a:fld>
            <a:endParaRPr lang="en-US"/>
          </a:p>
        </p:txBody>
      </p:sp>
    </p:spTree>
    <p:extLst>
      <p:ext uri="{BB962C8B-B14F-4D97-AF65-F5344CB8AC3E}">
        <p14:creationId xmlns:p14="http://schemas.microsoft.com/office/powerpoint/2010/main" val="2506551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dish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4" name="Picture 3" descr="D:\Users\hhyngai\Desktop\photo\1502 backup\2014 IFN Cookbook\IMG_57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71" t="14429" r="11278" b="9912"/>
          <a:stretch/>
        </p:blipFill>
        <p:spPr bwMode="auto">
          <a:xfrm>
            <a:off x="1475656" y="1320925"/>
            <a:ext cx="5976664" cy="47730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77988" y="5832266"/>
            <a:ext cx="4572000" cy="477054"/>
          </a:xfrm>
          <a:prstGeom prst="rect">
            <a:avLst/>
          </a:prstGeom>
        </p:spPr>
        <p:txBody>
          <a:bodyPr>
            <a:spAutoFit/>
          </a:bodyPr>
          <a:lstStyle/>
          <a:p>
            <a:r>
              <a:rPr lang="en-US" sz="2500" b="1" dirty="0" smtClean="0"/>
              <a:t>Steamed Egg</a:t>
            </a:r>
            <a:endParaRPr lang="en-US" sz="2500" dirty="0"/>
          </a:p>
        </p:txBody>
      </p:sp>
      <p:sp>
        <p:nvSpPr>
          <p:cNvPr id="3" name="Slide Number Placeholder 2"/>
          <p:cNvSpPr>
            <a:spLocks noGrp="1"/>
          </p:cNvSpPr>
          <p:nvPr>
            <p:ph type="sldNum" sz="quarter" idx="12"/>
          </p:nvPr>
        </p:nvSpPr>
        <p:spPr/>
        <p:txBody>
          <a:bodyPr/>
          <a:lstStyle/>
          <a:p>
            <a:fld id="{99B7B5DF-5DA9-46A7-9A59-86908C82C3B1}" type="slidenum">
              <a:rPr lang="en-US" smtClean="0"/>
              <a:pPr/>
              <a:t>49</a:t>
            </a:fld>
            <a:endParaRPr lang="en-US"/>
          </a:p>
        </p:txBody>
      </p:sp>
    </p:spTree>
    <p:extLst>
      <p:ext uri="{BB962C8B-B14F-4D97-AF65-F5344CB8AC3E}">
        <p14:creationId xmlns:p14="http://schemas.microsoft.com/office/powerpoint/2010/main" val="250655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001273"/>
            <a:ext cx="5616624" cy="567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75" name="WordArt 28"/>
          <p:cNvSpPr>
            <a:spLocks noChangeArrowheads="1" noChangeShapeType="1" noTextEdit="1"/>
          </p:cNvSpPr>
          <p:nvPr/>
        </p:nvSpPr>
        <p:spPr bwMode="auto">
          <a:xfrm>
            <a:off x="395288" y="333375"/>
            <a:ext cx="6034100" cy="533400"/>
          </a:xfrm>
          <a:prstGeom prst="rect">
            <a:avLst/>
          </a:prstGeom>
        </p:spPr>
        <p:txBody>
          <a:bodyPr wrap="none" numCol="1"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Six classes of nutrients</a:t>
            </a:r>
            <a:endParaRPr lang="zh-TW" alt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TextBox 2"/>
          <p:cNvSpPr txBox="1"/>
          <p:nvPr/>
        </p:nvSpPr>
        <p:spPr>
          <a:xfrm>
            <a:off x="3923928" y="1799818"/>
            <a:ext cx="1584176" cy="477054"/>
          </a:xfrm>
          <a:prstGeom prst="rect">
            <a:avLst/>
          </a:prstGeom>
          <a:noFill/>
        </p:spPr>
        <p:txBody>
          <a:bodyPr wrap="square" rtlCol="0">
            <a:spAutoFit/>
          </a:bodyPr>
          <a:lstStyle/>
          <a:p>
            <a:r>
              <a:rPr lang="en-US" sz="2500" b="1" dirty="0" smtClean="0">
                <a:solidFill>
                  <a:schemeClr val="bg1"/>
                </a:solidFill>
              </a:rPr>
              <a:t>PROTEIN</a:t>
            </a:r>
            <a:endParaRPr lang="en-US" sz="2500" b="1" dirty="0">
              <a:solidFill>
                <a:schemeClr val="bg1"/>
              </a:solidFill>
            </a:endParaRPr>
          </a:p>
        </p:txBody>
      </p:sp>
      <p:sp>
        <p:nvSpPr>
          <p:cNvPr id="30" name="TextBox 29"/>
          <p:cNvSpPr txBox="1"/>
          <p:nvPr/>
        </p:nvSpPr>
        <p:spPr>
          <a:xfrm>
            <a:off x="1878246" y="3405679"/>
            <a:ext cx="2621746" cy="477054"/>
          </a:xfrm>
          <a:prstGeom prst="rect">
            <a:avLst/>
          </a:prstGeom>
          <a:noFill/>
        </p:spPr>
        <p:txBody>
          <a:bodyPr wrap="square" rtlCol="0">
            <a:spAutoFit/>
          </a:bodyPr>
          <a:lstStyle/>
          <a:p>
            <a:r>
              <a:rPr lang="en-US" sz="2500" b="1" dirty="0" smtClean="0">
                <a:solidFill>
                  <a:schemeClr val="bg1"/>
                </a:solidFill>
              </a:rPr>
              <a:t>CARBOHYDRATES</a:t>
            </a:r>
            <a:endParaRPr lang="en-US" sz="2500" b="1" dirty="0">
              <a:solidFill>
                <a:schemeClr val="bg1"/>
              </a:solidFill>
            </a:endParaRPr>
          </a:p>
        </p:txBody>
      </p:sp>
      <p:sp>
        <p:nvSpPr>
          <p:cNvPr id="31" name="TextBox 30"/>
          <p:cNvSpPr txBox="1"/>
          <p:nvPr/>
        </p:nvSpPr>
        <p:spPr>
          <a:xfrm>
            <a:off x="5508104" y="3405679"/>
            <a:ext cx="1224136" cy="477054"/>
          </a:xfrm>
          <a:prstGeom prst="rect">
            <a:avLst/>
          </a:prstGeom>
          <a:noFill/>
        </p:spPr>
        <p:txBody>
          <a:bodyPr wrap="square" rtlCol="0">
            <a:spAutoFit/>
          </a:bodyPr>
          <a:lstStyle/>
          <a:p>
            <a:r>
              <a:rPr lang="en-US" sz="2500" b="1" dirty="0" smtClean="0">
                <a:solidFill>
                  <a:schemeClr val="bg1"/>
                </a:solidFill>
              </a:rPr>
              <a:t>FATS</a:t>
            </a:r>
            <a:endParaRPr lang="en-US" sz="2500" b="1" dirty="0">
              <a:solidFill>
                <a:schemeClr val="bg1"/>
              </a:solidFill>
            </a:endParaRPr>
          </a:p>
        </p:txBody>
      </p:sp>
      <p:sp>
        <p:nvSpPr>
          <p:cNvPr id="32" name="TextBox 31"/>
          <p:cNvSpPr txBox="1"/>
          <p:nvPr/>
        </p:nvSpPr>
        <p:spPr>
          <a:xfrm>
            <a:off x="1878246" y="3861048"/>
            <a:ext cx="2621746" cy="477054"/>
          </a:xfrm>
          <a:prstGeom prst="rect">
            <a:avLst/>
          </a:prstGeom>
          <a:noFill/>
        </p:spPr>
        <p:txBody>
          <a:bodyPr wrap="square" rtlCol="0">
            <a:spAutoFit/>
          </a:bodyPr>
          <a:lstStyle/>
          <a:p>
            <a:pPr algn="ctr"/>
            <a:r>
              <a:rPr lang="en-US" sz="2500" b="1" dirty="0" smtClean="0">
                <a:solidFill>
                  <a:schemeClr val="bg1"/>
                </a:solidFill>
              </a:rPr>
              <a:t>WATER</a:t>
            </a:r>
            <a:endParaRPr lang="en-US" sz="2500" b="1" dirty="0">
              <a:solidFill>
                <a:schemeClr val="bg1"/>
              </a:solidFill>
            </a:endParaRPr>
          </a:p>
        </p:txBody>
      </p:sp>
      <p:sp>
        <p:nvSpPr>
          <p:cNvPr id="33" name="TextBox 32"/>
          <p:cNvSpPr txBox="1"/>
          <p:nvPr/>
        </p:nvSpPr>
        <p:spPr>
          <a:xfrm>
            <a:off x="5292080" y="3861048"/>
            <a:ext cx="1656184" cy="477054"/>
          </a:xfrm>
          <a:prstGeom prst="rect">
            <a:avLst/>
          </a:prstGeom>
          <a:noFill/>
        </p:spPr>
        <p:txBody>
          <a:bodyPr wrap="square" rtlCol="0">
            <a:spAutoFit/>
          </a:bodyPr>
          <a:lstStyle/>
          <a:p>
            <a:r>
              <a:rPr lang="en-US" sz="2500" b="1" dirty="0" smtClean="0">
                <a:solidFill>
                  <a:schemeClr val="bg1"/>
                </a:solidFill>
              </a:rPr>
              <a:t>VITAMINS</a:t>
            </a:r>
            <a:endParaRPr lang="en-US" sz="2500" b="1" dirty="0">
              <a:solidFill>
                <a:schemeClr val="bg1"/>
              </a:solidFill>
            </a:endParaRPr>
          </a:p>
        </p:txBody>
      </p:sp>
      <p:sp>
        <p:nvSpPr>
          <p:cNvPr id="36" name="TextBox 35"/>
          <p:cNvSpPr txBox="1"/>
          <p:nvPr/>
        </p:nvSpPr>
        <p:spPr>
          <a:xfrm>
            <a:off x="3779912" y="5688250"/>
            <a:ext cx="1584176" cy="477054"/>
          </a:xfrm>
          <a:prstGeom prst="rect">
            <a:avLst/>
          </a:prstGeom>
          <a:noFill/>
        </p:spPr>
        <p:txBody>
          <a:bodyPr wrap="square" rtlCol="0">
            <a:spAutoFit/>
          </a:bodyPr>
          <a:lstStyle/>
          <a:p>
            <a:r>
              <a:rPr lang="en-US" sz="2500" b="1" dirty="0" smtClean="0">
                <a:solidFill>
                  <a:schemeClr val="bg1"/>
                </a:solidFill>
              </a:rPr>
              <a:t>MINERALS</a:t>
            </a:r>
            <a:endParaRPr lang="en-US" sz="2500" b="1" dirty="0">
              <a:solidFill>
                <a:schemeClr val="bg1"/>
              </a:solidFill>
            </a:endParaRPr>
          </a:p>
        </p:txBody>
      </p:sp>
      <p:sp>
        <p:nvSpPr>
          <p:cNvPr id="4" name="Slide Number Placeholder 3"/>
          <p:cNvSpPr>
            <a:spLocks noGrp="1"/>
          </p:cNvSpPr>
          <p:nvPr>
            <p:ph type="sldNum" sz="quarter" idx="12"/>
          </p:nvPr>
        </p:nvSpPr>
        <p:spPr/>
        <p:txBody>
          <a:bodyPr/>
          <a:lstStyle/>
          <a:p>
            <a:fld id="{99B7B5DF-5DA9-46A7-9A59-86908C82C3B1}" type="slidenum">
              <a:rPr lang="en-US" smtClean="0"/>
              <a:pPr/>
              <a:t>5</a:t>
            </a:fld>
            <a:endParaRPr lang="en-US"/>
          </a:p>
        </p:txBody>
      </p:sp>
    </p:spTree>
    <p:extLst>
      <p:ext uri="{BB962C8B-B14F-4D97-AF65-F5344CB8AC3E}">
        <p14:creationId xmlns:p14="http://schemas.microsoft.com/office/powerpoint/2010/main" val="3941801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5818017"/>
            <a:ext cx="4572000" cy="477054"/>
          </a:xfrm>
          <a:prstGeom prst="rect">
            <a:avLst/>
          </a:prstGeom>
        </p:spPr>
        <p:txBody>
          <a:bodyPr>
            <a:spAutoFit/>
          </a:bodyPr>
          <a:lstStyle/>
          <a:p>
            <a:r>
              <a:rPr lang="en-US" sz="2500" b="1" dirty="0"/>
              <a:t>Sizzling </a:t>
            </a:r>
            <a:r>
              <a:rPr lang="en-US" sz="2500" b="1" dirty="0" smtClean="0"/>
              <a:t>Chicken Pot</a:t>
            </a:r>
            <a:endParaRPr lang="en-US" sz="2500" dirty="0"/>
          </a:p>
        </p:txBody>
      </p:sp>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dish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7170" name="Picture 2" descr="D:\Users\hhyngai\Desktop\photo\1502 backup\Cooking Competition\Photos for Candy HPCC\P10901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255255"/>
            <a:ext cx="6048672" cy="453624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9B7B5DF-5DA9-46A7-9A59-86908C82C3B1}" type="slidenum">
              <a:rPr lang="en-US" smtClean="0"/>
              <a:pPr/>
              <a:t>50</a:t>
            </a:fld>
            <a:endParaRPr lang="en-US"/>
          </a:p>
        </p:txBody>
      </p:sp>
    </p:spTree>
    <p:extLst>
      <p:ext uri="{BB962C8B-B14F-4D97-AF65-F5344CB8AC3E}">
        <p14:creationId xmlns:p14="http://schemas.microsoft.com/office/powerpoint/2010/main" val="2506551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evening meal</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TextBox 2"/>
          <p:cNvSpPr txBox="1"/>
          <p:nvPr/>
        </p:nvSpPr>
        <p:spPr>
          <a:xfrm>
            <a:off x="467544" y="908720"/>
            <a:ext cx="8208912" cy="2785378"/>
          </a:xfrm>
          <a:prstGeom prst="rect">
            <a:avLst/>
          </a:prstGeom>
          <a:noFill/>
        </p:spPr>
        <p:txBody>
          <a:bodyPr wrap="square" rtlCol="0">
            <a:spAutoFit/>
          </a:bodyPr>
          <a:lstStyle/>
          <a:p>
            <a:pPr marL="342900" indent="-342900">
              <a:buFont typeface="Arial" pitchFamily="34" charset="0"/>
              <a:buChar char="•"/>
            </a:pPr>
            <a:r>
              <a:rPr lang="en-US" sz="2500" dirty="0" smtClean="0"/>
              <a:t>Western </a:t>
            </a:r>
            <a:r>
              <a:rPr lang="en-US" sz="2500" dirty="0"/>
              <a:t>style evening meal usually includes:</a:t>
            </a:r>
          </a:p>
          <a:p>
            <a:pPr marL="800100" lvl="1" indent="-342900">
              <a:buFont typeface="Arial" pitchFamily="34" charset="0"/>
              <a:buChar char="•"/>
            </a:pPr>
            <a:r>
              <a:rPr lang="en-US" sz="2500" dirty="0"/>
              <a:t>Soup</a:t>
            </a:r>
          </a:p>
          <a:p>
            <a:pPr marL="800100" lvl="1" indent="-342900">
              <a:buFont typeface="Arial" pitchFamily="34" charset="0"/>
              <a:buChar char="•"/>
            </a:pPr>
            <a:r>
              <a:rPr lang="en-US" sz="2500" dirty="0"/>
              <a:t>Main course </a:t>
            </a:r>
            <a:r>
              <a:rPr lang="en-US" sz="2500" dirty="0" smtClean="0"/>
              <a:t>(protein food such as meat/ fish/ egg/ cheese/ beans and pulses, vegetables (for strict vegetarians) or pasta served with side vegetables)</a:t>
            </a:r>
            <a:endParaRPr lang="en-US" sz="2500" dirty="0"/>
          </a:p>
          <a:p>
            <a:pPr marL="800100" lvl="1" indent="-342900">
              <a:buFont typeface="Arial" pitchFamily="34" charset="0"/>
              <a:buChar char="•"/>
            </a:pPr>
            <a:r>
              <a:rPr lang="en-US" sz="2500" dirty="0" smtClean="0"/>
              <a:t>Dessert </a:t>
            </a:r>
            <a:endParaRPr lang="en-US" sz="2500" dirty="0"/>
          </a:p>
          <a:p>
            <a:pPr marL="800100" lvl="1" indent="-342900">
              <a:buFont typeface="Arial" pitchFamily="34" charset="0"/>
              <a:buChar char="•"/>
            </a:pPr>
            <a:r>
              <a:rPr lang="en-US" sz="2500" dirty="0"/>
              <a:t>Tea / coffee / </a:t>
            </a:r>
            <a:r>
              <a:rPr lang="en-US" sz="2500" dirty="0" smtClean="0"/>
              <a:t>drink</a:t>
            </a:r>
          </a:p>
        </p:txBody>
      </p:sp>
      <p:sp>
        <p:nvSpPr>
          <p:cNvPr id="5" name="Slide Number Placeholder 4"/>
          <p:cNvSpPr>
            <a:spLocks noGrp="1"/>
          </p:cNvSpPr>
          <p:nvPr>
            <p:ph type="sldNum" sz="quarter" idx="12"/>
          </p:nvPr>
        </p:nvSpPr>
        <p:spPr/>
        <p:txBody>
          <a:bodyPr/>
          <a:lstStyle/>
          <a:p>
            <a:fld id="{99B7B5DF-5DA9-46A7-9A59-86908C82C3B1}" type="slidenum">
              <a:rPr lang="en-US" smtClean="0"/>
              <a:pPr/>
              <a:t>51</a:t>
            </a:fld>
            <a:endParaRPr lang="en-US"/>
          </a:p>
        </p:txBody>
      </p:sp>
    </p:spTree>
    <p:extLst>
      <p:ext uri="{BB962C8B-B14F-4D97-AF65-F5344CB8AC3E}">
        <p14:creationId xmlns:p14="http://schemas.microsoft.com/office/powerpoint/2010/main" val="3845269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hhyngai\Desktop\photo\1502 backup\DA class photo 2014\IMG_73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8903" y="1412776"/>
            <a:ext cx="6406194" cy="48043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84650" y="6264314"/>
            <a:ext cx="5779638" cy="477054"/>
          </a:xfrm>
          <a:prstGeom prst="rect">
            <a:avLst/>
          </a:prstGeom>
        </p:spPr>
        <p:txBody>
          <a:bodyPr wrap="square">
            <a:spAutoFit/>
          </a:bodyPr>
          <a:lstStyle/>
          <a:p>
            <a:r>
              <a:rPr lang="en-US" sz="2500" b="1" dirty="0"/>
              <a:t>Flatfish </a:t>
            </a:r>
            <a:r>
              <a:rPr lang="en-US" sz="2500" b="1" dirty="0" smtClean="0"/>
              <a:t>Rolls with Mango </a:t>
            </a:r>
            <a:r>
              <a:rPr lang="en-US" sz="2500" b="1" dirty="0"/>
              <a:t>and </a:t>
            </a:r>
            <a:r>
              <a:rPr lang="en-US" sz="2500" b="1" dirty="0" smtClean="0"/>
              <a:t>Avocado</a:t>
            </a:r>
            <a:endParaRPr lang="en-US" sz="2500" dirty="0"/>
          </a:p>
        </p:txBody>
      </p:sp>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course</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6" name="Slide Number Placeholder 5"/>
          <p:cNvSpPr>
            <a:spLocks noGrp="1"/>
          </p:cNvSpPr>
          <p:nvPr>
            <p:ph type="sldNum" sz="quarter" idx="12"/>
          </p:nvPr>
        </p:nvSpPr>
        <p:spPr/>
        <p:txBody>
          <a:bodyPr/>
          <a:lstStyle/>
          <a:p>
            <a:fld id="{99B7B5DF-5DA9-46A7-9A59-86908C82C3B1}" type="slidenum">
              <a:rPr lang="en-US" smtClean="0"/>
              <a:pPr/>
              <a:t>52</a:t>
            </a:fld>
            <a:endParaRPr lang="en-US"/>
          </a:p>
        </p:txBody>
      </p:sp>
    </p:spTree>
    <p:extLst>
      <p:ext uri="{BB962C8B-B14F-4D97-AF65-F5344CB8AC3E}">
        <p14:creationId xmlns:p14="http://schemas.microsoft.com/office/powerpoint/2010/main" val="200682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Users\hhyngai\Desktop\photo\1502 backup\DA class photo 2014\IMG_7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124744"/>
            <a:ext cx="6696743" cy="5022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17127" y="6171848"/>
            <a:ext cx="4572000" cy="477054"/>
          </a:xfrm>
          <a:prstGeom prst="rect">
            <a:avLst/>
          </a:prstGeom>
        </p:spPr>
        <p:txBody>
          <a:bodyPr>
            <a:spAutoFit/>
          </a:bodyPr>
          <a:lstStyle/>
          <a:p>
            <a:r>
              <a:rPr lang="en-US" sz="2500" dirty="0" smtClean="0"/>
              <a:t>Vegetable </a:t>
            </a:r>
            <a:r>
              <a:rPr lang="en-US" sz="2500" dirty="0"/>
              <a:t>P</a:t>
            </a:r>
            <a:r>
              <a:rPr lang="en-US" sz="2500" dirty="0" smtClean="0"/>
              <a:t>ancake </a:t>
            </a:r>
            <a:endParaRPr lang="en-US" sz="2500" dirty="0"/>
          </a:p>
        </p:txBody>
      </p:sp>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course</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Slide Number Placeholder 3"/>
          <p:cNvSpPr>
            <a:spLocks noGrp="1"/>
          </p:cNvSpPr>
          <p:nvPr>
            <p:ph type="sldNum" sz="quarter" idx="12"/>
          </p:nvPr>
        </p:nvSpPr>
        <p:spPr/>
        <p:txBody>
          <a:bodyPr/>
          <a:lstStyle/>
          <a:p>
            <a:fld id="{99B7B5DF-5DA9-46A7-9A59-86908C82C3B1}" type="slidenum">
              <a:rPr lang="en-US" smtClean="0"/>
              <a:pPr/>
              <a:t>53</a:t>
            </a:fld>
            <a:endParaRPr lang="en-US"/>
          </a:p>
        </p:txBody>
      </p:sp>
    </p:spTree>
    <p:extLst>
      <p:ext uri="{BB962C8B-B14F-4D97-AF65-F5344CB8AC3E}">
        <p14:creationId xmlns:p14="http://schemas.microsoft.com/office/powerpoint/2010/main" val="3743730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127" y="6021288"/>
            <a:ext cx="4572000" cy="477054"/>
          </a:xfrm>
          <a:prstGeom prst="rect">
            <a:avLst/>
          </a:prstGeom>
        </p:spPr>
        <p:txBody>
          <a:bodyPr>
            <a:spAutoFit/>
          </a:bodyPr>
          <a:lstStyle/>
          <a:p>
            <a:r>
              <a:rPr lang="en-US" sz="2500" dirty="0" smtClean="0"/>
              <a:t>Beef with Potato Salad</a:t>
            </a:r>
            <a:endParaRPr lang="en-US" sz="2500" dirty="0"/>
          </a:p>
        </p:txBody>
      </p:sp>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course</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10242" name="Picture 2" descr="D:\Users\hhyngai\Desktop\photo\1502 backup\NFM photo\IMG_8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68760"/>
            <a:ext cx="6283325" cy="4699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9B7B5DF-5DA9-46A7-9A59-86908C82C3B1}" type="slidenum">
              <a:rPr lang="en-US" smtClean="0"/>
              <a:pPr/>
              <a:t>54</a:t>
            </a:fld>
            <a:endParaRPr lang="en-US"/>
          </a:p>
        </p:txBody>
      </p:sp>
    </p:spTree>
    <p:extLst>
      <p:ext uri="{BB962C8B-B14F-4D97-AF65-F5344CB8AC3E}">
        <p14:creationId xmlns:p14="http://schemas.microsoft.com/office/powerpoint/2010/main" val="2932058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127" y="5949280"/>
            <a:ext cx="4572000" cy="477054"/>
          </a:xfrm>
          <a:prstGeom prst="rect">
            <a:avLst/>
          </a:prstGeom>
        </p:spPr>
        <p:txBody>
          <a:bodyPr>
            <a:spAutoFit/>
          </a:bodyPr>
          <a:lstStyle/>
          <a:p>
            <a:r>
              <a:rPr lang="en-US" sz="2500" dirty="0" smtClean="0"/>
              <a:t>Pork Chop with Spaghetti</a:t>
            </a:r>
            <a:endParaRPr lang="en-US" sz="2500" dirty="0"/>
          </a:p>
        </p:txBody>
      </p:sp>
      <p:sp>
        <p:nvSpPr>
          <p:cNvPr id="5" name="Rectangle 4"/>
          <p:cNvSpPr/>
          <p:nvPr/>
        </p:nvSpPr>
        <p:spPr>
          <a:xfrm>
            <a:off x="323528" y="406405"/>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style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main course</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11266" name="Picture 2" descr="D:\Users\hhyngai\Desktop\photo\1502 backup\FSP class photo 2014\IMG_63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4768" y="1556792"/>
            <a:ext cx="5760311"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9B7B5DF-5DA9-46A7-9A59-86908C82C3B1}" type="slidenum">
              <a:rPr lang="en-US" smtClean="0"/>
              <a:pPr/>
              <a:t>55</a:t>
            </a:fld>
            <a:endParaRPr lang="en-US"/>
          </a:p>
        </p:txBody>
      </p:sp>
    </p:spTree>
    <p:extLst>
      <p:ext uri="{BB962C8B-B14F-4D97-AF65-F5344CB8AC3E}">
        <p14:creationId xmlns:p14="http://schemas.microsoft.com/office/powerpoint/2010/main" val="2857469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9872" y="2833772"/>
            <a:ext cx="2581964" cy="523220"/>
          </a:xfrm>
          <a:prstGeom prst="rect">
            <a:avLst/>
          </a:prstGeom>
        </p:spPr>
        <p:txBody>
          <a:bodyPr wrap="square">
            <a:spAutoFit/>
          </a:bodyPr>
          <a:lstStyle/>
          <a:p>
            <a:pPr lvl="0"/>
            <a:r>
              <a:rPr lang="en-US" sz="2800" b="1" dirty="0" smtClean="0"/>
              <a:t>Thick Soup</a:t>
            </a:r>
            <a:endParaRPr lang="en-US" sz="2000" dirty="0"/>
          </a:p>
        </p:txBody>
      </p:sp>
      <p:pic>
        <p:nvPicPr>
          <p:cNvPr id="6" name="Picture 2" descr="D:\Users\hhyngai\Desktop\photo\1502 backup\FSP class photo 2014\IMG_76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1319" y="3257008"/>
            <a:ext cx="2838873" cy="23990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3528" y="188640"/>
            <a:ext cx="8496944"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Soup</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Rectangle 6"/>
          <p:cNvSpPr/>
          <p:nvPr/>
        </p:nvSpPr>
        <p:spPr>
          <a:xfrm>
            <a:off x="35496" y="2785526"/>
            <a:ext cx="2063070" cy="523220"/>
          </a:xfrm>
          <a:prstGeom prst="rect">
            <a:avLst/>
          </a:prstGeom>
        </p:spPr>
        <p:txBody>
          <a:bodyPr wrap="square">
            <a:spAutoFit/>
          </a:bodyPr>
          <a:lstStyle/>
          <a:p>
            <a:pPr lvl="0"/>
            <a:r>
              <a:rPr lang="en-US" sz="2800" b="1" dirty="0" smtClean="0"/>
              <a:t>Clear Soup</a:t>
            </a:r>
            <a:endParaRPr lang="en-US" sz="2000" dirty="0"/>
          </a:p>
        </p:txBody>
      </p:sp>
      <p:sp>
        <p:nvSpPr>
          <p:cNvPr id="9" name="TextBox 8"/>
          <p:cNvSpPr txBox="1"/>
          <p:nvPr/>
        </p:nvSpPr>
        <p:spPr>
          <a:xfrm>
            <a:off x="467544" y="908720"/>
            <a:ext cx="8208912" cy="1246495"/>
          </a:xfrm>
          <a:prstGeom prst="rect">
            <a:avLst/>
          </a:prstGeom>
          <a:noFill/>
        </p:spPr>
        <p:txBody>
          <a:bodyPr wrap="square" rtlCol="0">
            <a:spAutoFit/>
          </a:bodyPr>
          <a:lstStyle/>
          <a:p>
            <a:pPr marL="342900" indent="-342900">
              <a:buFont typeface="Arial" pitchFamily="34" charset="0"/>
              <a:buChar char="•"/>
            </a:pPr>
            <a:r>
              <a:rPr lang="en-US" sz="2500" dirty="0" smtClean="0"/>
              <a:t>Soup is a liquid food derived from meat, poultry, fish or vegetables. It can be divided into three basic categories: clear or </a:t>
            </a:r>
            <a:r>
              <a:rPr lang="en-US" sz="2500" dirty="0" err="1" smtClean="0"/>
              <a:t>unthickened</a:t>
            </a:r>
            <a:r>
              <a:rPr lang="en-US" sz="2500" dirty="0" smtClean="0"/>
              <a:t> soups, thick soups and special soups.</a:t>
            </a:r>
          </a:p>
        </p:txBody>
      </p:sp>
      <p:sp>
        <p:nvSpPr>
          <p:cNvPr id="10" name="Rectangle 9"/>
          <p:cNvSpPr/>
          <p:nvPr/>
        </p:nvSpPr>
        <p:spPr>
          <a:xfrm>
            <a:off x="768400" y="5662409"/>
            <a:ext cx="2842334" cy="430887"/>
          </a:xfrm>
          <a:prstGeom prst="rect">
            <a:avLst/>
          </a:prstGeom>
        </p:spPr>
        <p:txBody>
          <a:bodyPr wrap="square">
            <a:spAutoFit/>
          </a:bodyPr>
          <a:lstStyle/>
          <a:p>
            <a:pPr lvl="0"/>
            <a:r>
              <a:rPr lang="en-US" sz="2200" b="1" u="sng" dirty="0" err="1" smtClean="0"/>
              <a:t>Miso</a:t>
            </a:r>
            <a:r>
              <a:rPr lang="en-US" sz="2200" b="1" u="sng" dirty="0" smtClean="0"/>
              <a:t> Soup</a:t>
            </a:r>
            <a:endParaRPr lang="en-US" sz="2200" dirty="0"/>
          </a:p>
        </p:txBody>
      </p:sp>
      <p:pic>
        <p:nvPicPr>
          <p:cNvPr id="11" name="Picture 2" descr="D:\Users\hhyngai\Desktop\photo\1502 backup\FSP class photo 2014\IMG_77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350" y="3247960"/>
            <a:ext cx="3192348" cy="23941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428992" y="5664595"/>
            <a:ext cx="3048098" cy="430887"/>
          </a:xfrm>
          <a:prstGeom prst="rect">
            <a:avLst/>
          </a:prstGeom>
        </p:spPr>
        <p:txBody>
          <a:bodyPr wrap="square">
            <a:spAutoFit/>
          </a:bodyPr>
          <a:lstStyle/>
          <a:p>
            <a:pPr lvl="0"/>
            <a:r>
              <a:rPr lang="en-US" sz="2200" b="1" u="sng" dirty="0" smtClean="0"/>
              <a:t>Cream of Pumpkin Soup</a:t>
            </a:r>
            <a:endParaRPr lang="en-US" sz="2200" dirty="0"/>
          </a:p>
        </p:txBody>
      </p:sp>
      <p:sp>
        <p:nvSpPr>
          <p:cNvPr id="13" name="Rectangle 12"/>
          <p:cNvSpPr/>
          <p:nvPr/>
        </p:nvSpPr>
        <p:spPr>
          <a:xfrm>
            <a:off x="6228184" y="2833772"/>
            <a:ext cx="2581964" cy="523220"/>
          </a:xfrm>
          <a:prstGeom prst="rect">
            <a:avLst/>
          </a:prstGeom>
        </p:spPr>
        <p:txBody>
          <a:bodyPr wrap="square">
            <a:spAutoFit/>
          </a:bodyPr>
          <a:lstStyle/>
          <a:p>
            <a:pPr lvl="0"/>
            <a:r>
              <a:rPr lang="en-US" sz="2800" b="1" dirty="0" smtClean="0"/>
              <a:t>Special Soup</a:t>
            </a:r>
            <a:endParaRPr lang="en-US" sz="2000" dirty="0"/>
          </a:p>
        </p:txBody>
      </p:sp>
      <p:sp>
        <p:nvSpPr>
          <p:cNvPr id="14" name="Rectangle 13"/>
          <p:cNvSpPr/>
          <p:nvPr/>
        </p:nvSpPr>
        <p:spPr>
          <a:xfrm>
            <a:off x="6372200" y="5664595"/>
            <a:ext cx="2842334" cy="430887"/>
          </a:xfrm>
          <a:prstGeom prst="rect">
            <a:avLst/>
          </a:prstGeom>
        </p:spPr>
        <p:txBody>
          <a:bodyPr wrap="square">
            <a:spAutoFit/>
          </a:bodyPr>
          <a:lstStyle/>
          <a:p>
            <a:pPr lvl="0"/>
            <a:r>
              <a:rPr lang="en-US" sz="2200" b="1" u="sng" dirty="0" smtClean="0"/>
              <a:t>Cold Vegetables Soup</a:t>
            </a:r>
            <a:endParaRPr lang="en-US" sz="2200" dirty="0"/>
          </a:p>
        </p:txBody>
      </p:sp>
      <p:pic>
        <p:nvPicPr>
          <p:cNvPr id="12291" name="Picture 3" descr="D:\Users\hhyngai\Desktop\photo\2008_10_27 HPCC lab\IMG_832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661" t="28543" r="24403" b="5768"/>
          <a:stretch/>
        </p:blipFill>
        <p:spPr bwMode="auto">
          <a:xfrm>
            <a:off x="6355578" y="3284984"/>
            <a:ext cx="2676158" cy="23571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9B7B5DF-5DA9-46A7-9A59-86908C82C3B1}" type="slidenum">
              <a:rPr lang="en-US" smtClean="0"/>
              <a:pPr/>
              <a:t>56</a:t>
            </a:fld>
            <a:endParaRPr lang="en-US"/>
          </a:p>
        </p:txBody>
      </p:sp>
    </p:spTree>
    <p:extLst>
      <p:ext uri="{BB962C8B-B14F-4D97-AF65-F5344CB8AC3E}">
        <p14:creationId xmlns:p14="http://schemas.microsoft.com/office/powerpoint/2010/main" val="2789233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88640"/>
            <a:ext cx="8496944"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Dessert</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9" name="TextBox 8"/>
          <p:cNvSpPr txBox="1"/>
          <p:nvPr/>
        </p:nvSpPr>
        <p:spPr>
          <a:xfrm>
            <a:off x="467544" y="908720"/>
            <a:ext cx="8208912" cy="5678478"/>
          </a:xfrm>
          <a:prstGeom prst="rect">
            <a:avLst/>
          </a:prstGeom>
          <a:noFill/>
        </p:spPr>
        <p:txBody>
          <a:bodyPr wrap="square" rtlCol="0">
            <a:spAutoFit/>
          </a:bodyPr>
          <a:lstStyle/>
          <a:p>
            <a:pPr marL="342900" indent="-342900">
              <a:buFont typeface="Arial" pitchFamily="34" charset="0"/>
              <a:buChar char="•"/>
            </a:pPr>
            <a:r>
              <a:rPr lang="en-US" sz="2500" dirty="0"/>
              <a:t>D</a:t>
            </a:r>
            <a:r>
              <a:rPr lang="en-US" sz="2500" dirty="0" smtClean="0"/>
              <a:t>essert is a sweet dish served at the end of a meal.</a:t>
            </a:r>
          </a:p>
          <a:p>
            <a:pPr marL="342900" indent="-342900">
              <a:buFont typeface="Arial" pitchFamily="34" charset="0"/>
              <a:buChar char="•"/>
            </a:pPr>
            <a:endParaRPr lang="en-US" sz="2500" dirty="0" smtClean="0"/>
          </a:p>
          <a:p>
            <a:pPr marL="342900" lvl="0" indent="-342900">
              <a:buFont typeface="Arial" pitchFamily="34" charset="0"/>
              <a:buChar char="•"/>
            </a:pPr>
            <a:r>
              <a:rPr lang="en-US" sz="2400" dirty="0"/>
              <a:t>Examples of </a:t>
            </a:r>
            <a:r>
              <a:rPr lang="en-US" sz="2400" dirty="0" smtClean="0"/>
              <a:t>Chinese desserts</a:t>
            </a:r>
            <a:endParaRPr lang="en-US" sz="2400" dirty="0"/>
          </a:p>
          <a:p>
            <a:pPr marL="800100" lvl="1" indent="-342900">
              <a:buFont typeface="Arial" pitchFamily="34" charset="0"/>
              <a:buChar char="•"/>
            </a:pPr>
            <a:r>
              <a:rPr lang="en-US" sz="2400" dirty="0" smtClean="0"/>
              <a:t>Red/green bean soup</a:t>
            </a:r>
          </a:p>
          <a:p>
            <a:pPr marL="800100" lvl="1" indent="-342900">
              <a:buFont typeface="Arial" pitchFamily="34" charset="0"/>
              <a:buChar char="•"/>
            </a:pPr>
            <a:r>
              <a:rPr lang="en-US" sz="2400" dirty="0" smtClean="0"/>
              <a:t>Black sesame paste</a:t>
            </a:r>
          </a:p>
          <a:p>
            <a:pPr marL="800100" lvl="1" indent="-342900">
              <a:buFont typeface="Arial" pitchFamily="34" charset="0"/>
              <a:buChar char="•"/>
            </a:pPr>
            <a:r>
              <a:rPr lang="en-US" sz="2400" dirty="0"/>
              <a:t>Sweet </a:t>
            </a:r>
            <a:r>
              <a:rPr lang="en-US" sz="2400" dirty="0" smtClean="0"/>
              <a:t>potato soup</a:t>
            </a:r>
          </a:p>
          <a:p>
            <a:pPr marL="800100" lvl="1" indent="-342900">
              <a:buFont typeface="Arial" pitchFamily="34" charset="0"/>
              <a:buChar char="•"/>
            </a:pPr>
            <a:r>
              <a:rPr lang="en-US" sz="2400" dirty="0" smtClean="0"/>
              <a:t>Tofu Jelly</a:t>
            </a:r>
          </a:p>
          <a:p>
            <a:pPr marL="342900" indent="-342900">
              <a:buFont typeface="Arial" pitchFamily="34" charset="0"/>
              <a:buChar char="•"/>
            </a:pPr>
            <a:endParaRPr lang="en-US" sz="2500" dirty="0"/>
          </a:p>
          <a:p>
            <a:pPr marL="342900" lvl="0" indent="-342900">
              <a:buFont typeface="Arial" pitchFamily="34" charset="0"/>
              <a:buChar char="•"/>
            </a:pPr>
            <a:r>
              <a:rPr lang="en-US" sz="2400" dirty="0" smtClean="0"/>
              <a:t>Examples of western desserts</a:t>
            </a:r>
          </a:p>
          <a:p>
            <a:pPr marL="800100" lvl="1" indent="-342900">
              <a:buFont typeface="Arial" pitchFamily="34" charset="0"/>
              <a:buChar char="•"/>
            </a:pPr>
            <a:r>
              <a:rPr lang="en-US" sz="2400" dirty="0" smtClean="0"/>
              <a:t>Jelly and pudding</a:t>
            </a:r>
            <a:endParaRPr lang="en-US" sz="2400" dirty="0"/>
          </a:p>
          <a:p>
            <a:pPr marL="800100" lvl="1" indent="-342900">
              <a:buFont typeface="Arial" pitchFamily="34" charset="0"/>
              <a:buChar char="•"/>
            </a:pPr>
            <a:r>
              <a:rPr lang="en-US" sz="2400" dirty="0"/>
              <a:t>Pies</a:t>
            </a:r>
          </a:p>
          <a:p>
            <a:pPr marL="800100" lvl="1" indent="-342900">
              <a:buFont typeface="Arial" pitchFamily="34" charset="0"/>
              <a:buChar char="•"/>
            </a:pPr>
            <a:r>
              <a:rPr lang="en-US" sz="2400" dirty="0"/>
              <a:t>Cakes</a:t>
            </a:r>
          </a:p>
          <a:p>
            <a:pPr marL="800100" lvl="1" indent="-342900">
              <a:buFont typeface="Arial" pitchFamily="34" charset="0"/>
              <a:buChar char="•"/>
            </a:pPr>
            <a:r>
              <a:rPr lang="en-US" sz="2400" dirty="0"/>
              <a:t>Candy</a:t>
            </a:r>
          </a:p>
          <a:p>
            <a:pPr marL="800100" lvl="1" indent="-342900">
              <a:buFont typeface="Arial" pitchFamily="34" charset="0"/>
              <a:buChar char="•"/>
            </a:pPr>
            <a:r>
              <a:rPr lang="en-US" sz="2400" dirty="0"/>
              <a:t>Pastries</a:t>
            </a:r>
          </a:p>
          <a:p>
            <a:pPr marL="800100" lvl="1" indent="-342900">
              <a:buFont typeface="Arial" pitchFamily="34" charset="0"/>
              <a:buChar char="•"/>
            </a:pPr>
            <a:r>
              <a:rPr lang="en-US" sz="2400" dirty="0"/>
              <a:t>Frozen </a:t>
            </a:r>
            <a:r>
              <a:rPr lang="en-US" sz="2400" dirty="0" smtClean="0"/>
              <a:t>Desserts</a:t>
            </a:r>
            <a:endParaRPr lang="en-US" sz="2500" dirty="0" smtClean="0"/>
          </a:p>
        </p:txBody>
      </p:sp>
      <p:sp>
        <p:nvSpPr>
          <p:cNvPr id="3" name="Slide Number Placeholder 2"/>
          <p:cNvSpPr>
            <a:spLocks noGrp="1"/>
          </p:cNvSpPr>
          <p:nvPr>
            <p:ph type="sldNum" sz="quarter" idx="12"/>
          </p:nvPr>
        </p:nvSpPr>
        <p:spPr/>
        <p:txBody>
          <a:bodyPr/>
          <a:lstStyle/>
          <a:p>
            <a:fld id="{99B7B5DF-5DA9-46A7-9A59-86908C82C3B1}" type="slidenum">
              <a:rPr lang="en-US" smtClean="0"/>
              <a:pPr/>
              <a:t>57</a:t>
            </a:fld>
            <a:endParaRPr lang="en-US"/>
          </a:p>
        </p:txBody>
      </p:sp>
    </p:spTree>
    <p:extLst>
      <p:ext uri="{BB962C8B-B14F-4D97-AF65-F5344CB8AC3E}">
        <p14:creationId xmlns:p14="http://schemas.microsoft.com/office/powerpoint/2010/main" val="3409117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88640"/>
            <a:ext cx="8496944"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Snack</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9" name="TextBox 8"/>
          <p:cNvSpPr txBox="1"/>
          <p:nvPr/>
        </p:nvSpPr>
        <p:spPr>
          <a:xfrm>
            <a:off x="467544" y="908720"/>
            <a:ext cx="8208912" cy="1246495"/>
          </a:xfrm>
          <a:prstGeom prst="rect">
            <a:avLst/>
          </a:prstGeom>
          <a:noFill/>
        </p:spPr>
        <p:txBody>
          <a:bodyPr wrap="square" rtlCol="0">
            <a:spAutoFit/>
          </a:bodyPr>
          <a:lstStyle/>
          <a:p>
            <a:pPr marL="342900" indent="-342900">
              <a:buFont typeface="Arial" pitchFamily="34" charset="0"/>
              <a:buChar char="•"/>
            </a:pPr>
            <a:r>
              <a:rPr lang="en-US" sz="2500" dirty="0" smtClean="0"/>
              <a:t>Snack is a light meal usually eaten in between the main meals. It can be sweet or </a:t>
            </a:r>
            <a:r>
              <a:rPr lang="en-US" sz="2500" dirty="0" err="1" smtClean="0"/>
              <a:t>savoury</a:t>
            </a:r>
            <a:r>
              <a:rPr lang="en-US" sz="2500" dirty="0" smtClean="0"/>
              <a:t>.</a:t>
            </a:r>
          </a:p>
          <a:p>
            <a:pPr marL="342900" indent="-342900">
              <a:buFont typeface="Arial" pitchFamily="34" charset="0"/>
              <a:buChar char="•"/>
            </a:pPr>
            <a:endParaRPr lang="en-US" sz="2500" dirty="0" smtClean="0"/>
          </a:p>
        </p:txBody>
      </p:sp>
      <p:pic>
        <p:nvPicPr>
          <p:cNvPr id="12" name="Picture 2" descr="D:\Users\hhyngai\Desktop\photo\1502 backup\2014 IFN Cookbook\IMG_57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37" r="19368" b="2718"/>
          <a:stretch/>
        </p:blipFill>
        <p:spPr bwMode="auto">
          <a:xfrm>
            <a:off x="5196242" y="3173348"/>
            <a:ext cx="2376264" cy="27785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124234" y="5879594"/>
            <a:ext cx="2976158" cy="477054"/>
          </a:xfrm>
          <a:prstGeom prst="rect">
            <a:avLst/>
          </a:prstGeom>
        </p:spPr>
        <p:txBody>
          <a:bodyPr wrap="square">
            <a:spAutoFit/>
          </a:bodyPr>
          <a:lstStyle/>
          <a:p>
            <a:pPr lvl="0" algn="ctr"/>
            <a:r>
              <a:rPr lang="en-US" sz="2500" b="1" dirty="0" smtClean="0"/>
              <a:t>Yoghurt with Fruits</a:t>
            </a:r>
            <a:endParaRPr lang="en-US" sz="2500" dirty="0"/>
          </a:p>
        </p:txBody>
      </p:sp>
      <p:pic>
        <p:nvPicPr>
          <p:cNvPr id="18" name="Picture 2" descr="D:\Users\hhyngai\Desktop\photo\1502 backup\DA class photo 2014\IMG_69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762" y="3173348"/>
            <a:ext cx="3624230" cy="27180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644834" y="5898396"/>
            <a:ext cx="2063070" cy="477054"/>
          </a:xfrm>
          <a:prstGeom prst="rect">
            <a:avLst/>
          </a:prstGeom>
        </p:spPr>
        <p:txBody>
          <a:bodyPr wrap="square">
            <a:spAutoFit/>
          </a:bodyPr>
          <a:lstStyle/>
          <a:p>
            <a:pPr lvl="0" algn="ctr"/>
            <a:r>
              <a:rPr lang="en-US" sz="2500" b="1" dirty="0" smtClean="0"/>
              <a:t>Hamburger </a:t>
            </a:r>
            <a:endParaRPr lang="en-US" sz="2500" dirty="0"/>
          </a:p>
        </p:txBody>
      </p:sp>
      <p:sp>
        <p:nvSpPr>
          <p:cNvPr id="21" name="Rectangle 20"/>
          <p:cNvSpPr/>
          <p:nvPr/>
        </p:nvSpPr>
        <p:spPr>
          <a:xfrm>
            <a:off x="827584" y="2722137"/>
            <a:ext cx="2832142" cy="523220"/>
          </a:xfrm>
          <a:prstGeom prst="rect">
            <a:avLst/>
          </a:prstGeom>
        </p:spPr>
        <p:txBody>
          <a:bodyPr wrap="square">
            <a:spAutoFit/>
          </a:bodyPr>
          <a:lstStyle/>
          <a:p>
            <a:pPr lvl="0"/>
            <a:r>
              <a:rPr lang="en-US" sz="2800" b="1" dirty="0" err="1" smtClean="0"/>
              <a:t>Savoury</a:t>
            </a:r>
            <a:r>
              <a:rPr lang="en-US" sz="2800" b="1" dirty="0" smtClean="0"/>
              <a:t> snack</a:t>
            </a:r>
            <a:endParaRPr lang="en-US" sz="2000" dirty="0"/>
          </a:p>
        </p:txBody>
      </p:sp>
      <p:sp>
        <p:nvSpPr>
          <p:cNvPr id="22" name="Rectangle 21"/>
          <p:cNvSpPr/>
          <p:nvPr/>
        </p:nvSpPr>
        <p:spPr>
          <a:xfrm>
            <a:off x="5124234" y="2669293"/>
            <a:ext cx="2832142" cy="523220"/>
          </a:xfrm>
          <a:prstGeom prst="rect">
            <a:avLst/>
          </a:prstGeom>
        </p:spPr>
        <p:txBody>
          <a:bodyPr wrap="square">
            <a:spAutoFit/>
          </a:bodyPr>
          <a:lstStyle/>
          <a:p>
            <a:pPr lvl="0"/>
            <a:r>
              <a:rPr lang="en-US" sz="2800" b="1" dirty="0" smtClean="0"/>
              <a:t>Sweet snack</a:t>
            </a:r>
            <a:endParaRPr lang="en-US" sz="2000" dirty="0"/>
          </a:p>
        </p:txBody>
      </p:sp>
      <p:sp>
        <p:nvSpPr>
          <p:cNvPr id="3" name="Slide Number Placeholder 2"/>
          <p:cNvSpPr>
            <a:spLocks noGrp="1"/>
          </p:cNvSpPr>
          <p:nvPr>
            <p:ph type="sldNum" sz="quarter" idx="12"/>
          </p:nvPr>
        </p:nvSpPr>
        <p:spPr/>
        <p:txBody>
          <a:bodyPr/>
          <a:lstStyle/>
          <a:p>
            <a:fld id="{99B7B5DF-5DA9-46A7-9A59-86908C82C3B1}" type="slidenum">
              <a:rPr lang="en-US" smtClean="0"/>
              <a:pPr/>
              <a:t>58</a:t>
            </a:fld>
            <a:endParaRPr lang="en-US"/>
          </a:p>
        </p:txBody>
      </p:sp>
    </p:spTree>
    <p:extLst>
      <p:ext uri="{BB962C8B-B14F-4D97-AF65-F5344CB8AC3E}">
        <p14:creationId xmlns:p14="http://schemas.microsoft.com/office/powerpoint/2010/main" val="394093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88640"/>
            <a:ext cx="8496944" cy="646331"/>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Snack</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TextBox 6"/>
          <p:cNvSpPr txBox="1"/>
          <p:nvPr/>
        </p:nvSpPr>
        <p:spPr>
          <a:xfrm>
            <a:off x="467544" y="836712"/>
            <a:ext cx="8208912" cy="2785378"/>
          </a:xfrm>
          <a:prstGeom prst="rect">
            <a:avLst/>
          </a:prstGeom>
          <a:noFill/>
        </p:spPr>
        <p:txBody>
          <a:bodyPr wrap="square" rtlCol="0">
            <a:spAutoFit/>
          </a:bodyPr>
          <a:lstStyle/>
          <a:p>
            <a:pPr marL="342900" indent="-342900">
              <a:buFont typeface="Arial" pitchFamily="34" charset="0"/>
              <a:buChar char="•"/>
            </a:pPr>
            <a:r>
              <a:rPr lang="en-US" sz="2500" dirty="0" smtClean="0"/>
              <a:t>Choices of healthy snacks:</a:t>
            </a:r>
          </a:p>
          <a:p>
            <a:pPr marL="800100" lvl="1" indent="-342900">
              <a:buFont typeface="Arial" pitchFamily="34" charset="0"/>
              <a:buChar char="•"/>
            </a:pPr>
            <a:r>
              <a:rPr lang="en-US" sz="2500" dirty="0"/>
              <a:t>Fresh fruits or dried fruits</a:t>
            </a:r>
          </a:p>
          <a:p>
            <a:pPr marL="800100" lvl="1" indent="-342900">
              <a:buFont typeface="Arial" pitchFamily="34" charset="0"/>
              <a:buChar char="•"/>
            </a:pPr>
            <a:r>
              <a:rPr lang="en-US" sz="2500" dirty="0"/>
              <a:t>Fruit and vegetables salad</a:t>
            </a:r>
          </a:p>
          <a:p>
            <a:pPr marL="800100" lvl="1" indent="-342900">
              <a:buFont typeface="Arial" pitchFamily="34" charset="0"/>
              <a:buChar char="•"/>
            </a:pPr>
            <a:r>
              <a:rPr lang="en-US" sz="2500" dirty="0" smtClean="0"/>
              <a:t>Skimmed </a:t>
            </a:r>
            <a:r>
              <a:rPr lang="en-US" sz="2500" dirty="0"/>
              <a:t>or </a:t>
            </a:r>
            <a:r>
              <a:rPr lang="en-US" sz="2500" dirty="0" smtClean="0"/>
              <a:t>low </a:t>
            </a:r>
            <a:r>
              <a:rPr lang="en-US" sz="2500" dirty="0"/>
              <a:t>fat </a:t>
            </a:r>
            <a:r>
              <a:rPr lang="en-US" sz="2500" dirty="0" smtClean="0"/>
              <a:t>milk / low sugar soya </a:t>
            </a:r>
            <a:r>
              <a:rPr lang="en-US" sz="2500" dirty="0"/>
              <a:t>milk</a:t>
            </a:r>
          </a:p>
          <a:p>
            <a:pPr marL="800100" lvl="1" indent="-342900">
              <a:buFont typeface="Arial" pitchFamily="34" charset="0"/>
              <a:buChar char="•"/>
            </a:pPr>
            <a:r>
              <a:rPr lang="en-US" sz="2500" dirty="0"/>
              <a:t>Unsalted </a:t>
            </a:r>
            <a:r>
              <a:rPr lang="en-US" sz="2500" dirty="0" smtClean="0"/>
              <a:t>nuts</a:t>
            </a:r>
            <a:endParaRPr lang="en-US" sz="2500" dirty="0"/>
          </a:p>
          <a:p>
            <a:pPr marL="800100" lvl="1" indent="-342900">
              <a:buFont typeface="Arial" pitchFamily="34" charset="0"/>
              <a:buChar char="•"/>
            </a:pPr>
            <a:r>
              <a:rPr lang="en-US" sz="2500" dirty="0"/>
              <a:t>Brown toast or </a:t>
            </a:r>
            <a:r>
              <a:rPr lang="en-US" sz="2500" dirty="0" smtClean="0"/>
              <a:t>sandwich</a:t>
            </a:r>
          </a:p>
          <a:p>
            <a:pPr marL="800100" lvl="1" indent="-342900">
              <a:buFont typeface="Arial" pitchFamily="34" charset="0"/>
              <a:buChar char="•"/>
            </a:pPr>
            <a:r>
              <a:rPr lang="en-US" sz="2500" dirty="0" smtClean="0"/>
              <a:t>Tacos and nacho</a:t>
            </a:r>
          </a:p>
        </p:txBody>
      </p:sp>
      <p:sp>
        <p:nvSpPr>
          <p:cNvPr id="8" name="Rectangle 7"/>
          <p:cNvSpPr/>
          <p:nvPr/>
        </p:nvSpPr>
        <p:spPr>
          <a:xfrm>
            <a:off x="1401202" y="6408330"/>
            <a:ext cx="3242850" cy="477054"/>
          </a:xfrm>
          <a:prstGeom prst="rect">
            <a:avLst/>
          </a:prstGeom>
        </p:spPr>
        <p:txBody>
          <a:bodyPr wrap="square">
            <a:spAutoFit/>
          </a:bodyPr>
          <a:lstStyle/>
          <a:p>
            <a:pPr lvl="0"/>
            <a:r>
              <a:rPr lang="en-US" sz="2500" b="1" dirty="0" smtClean="0"/>
              <a:t>Tacos</a:t>
            </a:r>
            <a:endParaRPr lang="en-US" sz="2500" dirty="0"/>
          </a:p>
        </p:txBody>
      </p:sp>
      <p:pic>
        <p:nvPicPr>
          <p:cNvPr id="9" name="Picture 3" descr="D:\Users\hhyngai\Desktop\photo\1502 backup\FSP class photo 2014\IMG_77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76" y="3903116"/>
            <a:ext cx="3399591" cy="25495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766661" y="6399970"/>
            <a:ext cx="3261723" cy="477054"/>
          </a:xfrm>
          <a:prstGeom prst="rect">
            <a:avLst/>
          </a:prstGeom>
        </p:spPr>
        <p:txBody>
          <a:bodyPr wrap="square">
            <a:spAutoFit/>
          </a:bodyPr>
          <a:lstStyle/>
          <a:p>
            <a:pPr lvl="0"/>
            <a:r>
              <a:rPr lang="en-US" sz="2500" b="1" dirty="0" smtClean="0"/>
              <a:t>Nacho</a:t>
            </a:r>
            <a:endParaRPr lang="en-US" sz="2500" dirty="0"/>
          </a:p>
        </p:txBody>
      </p:sp>
      <p:pic>
        <p:nvPicPr>
          <p:cNvPr id="11" name="Picture 2" descr="D:\Users\hhyngai\Desktop\photo\1502 backup\FSP class photo 2014\IMG_76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526" y="3924578"/>
            <a:ext cx="3311858" cy="24837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9B7B5DF-5DA9-46A7-9A59-86908C82C3B1}" type="slidenum">
              <a:rPr lang="en-US" smtClean="0"/>
              <a:pPr/>
              <a:t>59</a:t>
            </a:fld>
            <a:endParaRPr lang="en-US" dirty="0"/>
          </a:p>
        </p:txBody>
      </p:sp>
    </p:spTree>
    <p:extLst>
      <p:ext uri="{BB962C8B-B14F-4D97-AF65-F5344CB8AC3E}">
        <p14:creationId xmlns:p14="http://schemas.microsoft.com/office/powerpoint/2010/main" val="2629432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103188" y="912813"/>
            <a:ext cx="8964612" cy="5472112"/>
          </a:xfrm>
          <a:prstGeom prst="rect">
            <a:avLst/>
          </a:prstGeom>
          <a:gradFill rotWithShape="1">
            <a:gsLst>
              <a:gs pos="0">
                <a:srgbClr val="CC99FF">
                  <a:alpha val="67998"/>
                </a:srgbClr>
              </a:gs>
              <a:gs pos="100000">
                <a:srgbClr val="5E4776"/>
              </a:gs>
            </a:gsLst>
            <a:lin ang="0" scaled="1"/>
          </a:gradFill>
          <a:ln w="9525">
            <a:noFill/>
            <a:miter lim="800000"/>
            <a:headEnd/>
            <a:tailEnd/>
          </a:ln>
        </p:spPr>
        <p:txBody>
          <a:bodyPr wrap="none" anchor="ctr"/>
          <a:lstStyle/>
          <a:p>
            <a:endParaRPr lang="zh-TW" altLang="en-US"/>
          </a:p>
        </p:txBody>
      </p:sp>
      <p:sp>
        <p:nvSpPr>
          <p:cNvPr id="41986" name="Text Box 4"/>
          <p:cNvSpPr txBox="1">
            <a:spLocks noChangeArrowheads="1"/>
          </p:cNvSpPr>
          <p:nvPr/>
        </p:nvSpPr>
        <p:spPr bwMode="auto">
          <a:xfrm>
            <a:off x="1989138" y="1436688"/>
            <a:ext cx="2555875" cy="366712"/>
          </a:xfrm>
          <a:prstGeom prst="rect">
            <a:avLst/>
          </a:prstGeom>
          <a:solidFill>
            <a:srgbClr val="003366"/>
          </a:solidFill>
          <a:ln w="9525">
            <a:noFill/>
            <a:miter lim="800000"/>
            <a:headEnd/>
            <a:tailEnd/>
          </a:ln>
        </p:spPr>
        <p:txBody>
          <a:bodyPr>
            <a:spAutoFit/>
          </a:bodyPr>
          <a:lstStyle/>
          <a:p>
            <a:pPr algn="ctr">
              <a:spcBef>
                <a:spcPct val="50000"/>
              </a:spcBef>
            </a:pPr>
            <a:r>
              <a:rPr lang="en-US" altLang="zh-TW" sz="1800" b="1">
                <a:solidFill>
                  <a:schemeClr val="bg1"/>
                </a:solidFill>
              </a:rPr>
              <a:t>Nutrients</a:t>
            </a:r>
          </a:p>
        </p:txBody>
      </p:sp>
      <p:sp>
        <p:nvSpPr>
          <p:cNvPr id="41987" name="Line 5"/>
          <p:cNvSpPr>
            <a:spLocks noChangeShapeType="1"/>
          </p:cNvSpPr>
          <p:nvPr/>
        </p:nvSpPr>
        <p:spPr bwMode="auto">
          <a:xfrm flipH="1">
            <a:off x="1687513" y="1876425"/>
            <a:ext cx="1597025" cy="765175"/>
          </a:xfrm>
          <a:prstGeom prst="line">
            <a:avLst/>
          </a:prstGeom>
          <a:noFill/>
          <a:ln w="34925">
            <a:solidFill>
              <a:schemeClr val="tx1"/>
            </a:solidFill>
            <a:round/>
            <a:headEnd/>
            <a:tailEnd type="triangle" w="med" len="med"/>
          </a:ln>
        </p:spPr>
        <p:txBody>
          <a:bodyPr/>
          <a:lstStyle/>
          <a:p>
            <a:endParaRPr lang="en-US"/>
          </a:p>
        </p:txBody>
      </p:sp>
      <p:sp>
        <p:nvSpPr>
          <p:cNvPr id="41988" name="Text Box 6"/>
          <p:cNvSpPr txBox="1">
            <a:spLocks noChangeArrowheads="1"/>
          </p:cNvSpPr>
          <p:nvPr/>
        </p:nvSpPr>
        <p:spPr bwMode="auto">
          <a:xfrm>
            <a:off x="417513" y="5072063"/>
            <a:ext cx="2555875" cy="366712"/>
          </a:xfrm>
          <a:prstGeom prst="rect">
            <a:avLst/>
          </a:prstGeom>
          <a:solidFill>
            <a:srgbClr val="FF0000">
              <a:alpha val="50195"/>
            </a:srgbClr>
          </a:solidFill>
          <a:ln w="9525">
            <a:noFill/>
            <a:miter lim="800000"/>
            <a:headEnd/>
            <a:tailEnd/>
          </a:ln>
        </p:spPr>
        <p:txBody>
          <a:bodyPr>
            <a:spAutoFit/>
          </a:bodyPr>
          <a:lstStyle/>
          <a:p>
            <a:pPr algn="ctr">
              <a:spcBef>
                <a:spcPct val="50000"/>
              </a:spcBef>
            </a:pPr>
            <a:r>
              <a:rPr lang="en-US" altLang="zh-TW" sz="1800" b="1"/>
              <a:t>Energy</a:t>
            </a:r>
          </a:p>
        </p:txBody>
      </p:sp>
      <p:sp>
        <p:nvSpPr>
          <p:cNvPr id="41989" name="AutoShape 7"/>
          <p:cNvSpPr>
            <a:spLocks/>
          </p:cNvSpPr>
          <p:nvPr/>
        </p:nvSpPr>
        <p:spPr bwMode="auto">
          <a:xfrm rot="5400000">
            <a:off x="1439863" y="3643313"/>
            <a:ext cx="431800" cy="2374900"/>
          </a:xfrm>
          <a:prstGeom prst="rightBrace">
            <a:avLst>
              <a:gd name="adj1" fmla="val 45833"/>
              <a:gd name="adj2" fmla="val 50000"/>
            </a:avLst>
          </a:prstGeom>
          <a:noFill/>
          <a:ln w="34925">
            <a:solidFill>
              <a:schemeClr val="tx1"/>
            </a:solidFill>
            <a:round/>
            <a:headEnd/>
            <a:tailEnd/>
          </a:ln>
        </p:spPr>
        <p:txBody>
          <a:bodyPr wrap="none" anchor="ctr"/>
          <a:lstStyle/>
          <a:p>
            <a:endParaRPr lang="zh-TW" altLang="en-US"/>
          </a:p>
        </p:txBody>
      </p:sp>
      <p:sp>
        <p:nvSpPr>
          <p:cNvPr id="41990" name="Text Box 10"/>
          <p:cNvSpPr txBox="1">
            <a:spLocks noChangeArrowheads="1"/>
          </p:cNvSpPr>
          <p:nvPr/>
        </p:nvSpPr>
        <p:spPr bwMode="auto">
          <a:xfrm>
            <a:off x="414338" y="3357563"/>
            <a:ext cx="2555875" cy="366712"/>
          </a:xfrm>
          <a:prstGeom prst="rect">
            <a:avLst/>
          </a:prstGeom>
          <a:solidFill>
            <a:srgbClr val="FFCCFF"/>
          </a:solidFill>
          <a:ln w="9525">
            <a:noFill/>
            <a:miter lim="800000"/>
            <a:headEnd/>
            <a:tailEnd/>
          </a:ln>
        </p:spPr>
        <p:txBody>
          <a:bodyPr>
            <a:spAutoFit/>
          </a:bodyPr>
          <a:lstStyle/>
          <a:p>
            <a:pPr algn="ctr">
              <a:spcBef>
                <a:spcPct val="50000"/>
              </a:spcBef>
            </a:pPr>
            <a:r>
              <a:rPr lang="en-US" altLang="zh-TW" sz="1800" b="1" dirty="0" smtClean="0"/>
              <a:t>carbohydrates</a:t>
            </a:r>
            <a:endParaRPr lang="en-US" altLang="zh-TW" sz="1800" b="1" dirty="0"/>
          </a:p>
        </p:txBody>
      </p:sp>
      <p:sp>
        <p:nvSpPr>
          <p:cNvPr id="41991" name="Text Box 11"/>
          <p:cNvSpPr txBox="1">
            <a:spLocks noChangeArrowheads="1"/>
          </p:cNvSpPr>
          <p:nvPr/>
        </p:nvSpPr>
        <p:spPr bwMode="auto">
          <a:xfrm>
            <a:off x="411163" y="3836988"/>
            <a:ext cx="2555875" cy="366712"/>
          </a:xfrm>
          <a:prstGeom prst="rect">
            <a:avLst/>
          </a:prstGeom>
          <a:solidFill>
            <a:srgbClr val="FFCCFF"/>
          </a:solidFill>
          <a:ln w="9525">
            <a:noFill/>
            <a:miter lim="800000"/>
            <a:headEnd/>
            <a:tailEnd/>
          </a:ln>
        </p:spPr>
        <p:txBody>
          <a:bodyPr>
            <a:spAutoFit/>
          </a:bodyPr>
          <a:lstStyle/>
          <a:p>
            <a:pPr algn="ctr">
              <a:spcBef>
                <a:spcPct val="50000"/>
              </a:spcBef>
            </a:pPr>
            <a:r>
              <a:rPr lang="en-US" altLang="zh-TW" sz="1800" b="1"/>
              <a:t>Protein</a:t>
            </a:r>
          </a:p>
        </p:txBody>
      </p:sp>
      <p:sp>
        <p:nvSpPr>
          <p:cNvPr id="41992" name="Text Box 12"/>
          <p:cNvSpPr txBox="1">
            <a:spLocks noChangeArrowheads="1"/>
          </p:cNvSpPr>
          <p:nvPr/>
        </p:nvSpPr>
        <p:spPr bwMode="auto">
          <a:xfrm>
            <a:off x="412750" y="4300538"/>
            <a:ext cx="2555875" cy="366712"/>
          </a:xfrm>
          <a:prstGeom prst="rect">
            <a:avLst/>
          </a:prstGeom>
          <a:solidFill>
            <a:srgbClr val="FFCCFF"/>
          </a:solidFill>
          <a:ln w="9525">
            <a:noFill/>
            <a:miter lim="800000"/>
            <a:headEnd/>
            <a:tailEnd/>
          </a:ln>
        </p:spPr>
        <p:txBody>
          <a:bodyPr>
            <a:spAutoFit/>
          </a:bodyPr>
          <a:lstStyle/>
          <a:p>
            <a:pPr algn="ctr">
              <a:spcBef>
                <a:spcPct val="50000"/>
              </a:spcBef>
            </a:pPr>
            <a:r>
              <a:rPr lang="en-US" altLang="zh-TW" sz="1800" b="1" dirty="0" smtClean="0"/>
              <a:t>Fats</a:t>
            </a:r>
            <a:endParaRPr lang="en-US" altLang="zh-TW" sz="1800" b="1" dirty="0"/>
          </a:p>
        </p:txBody>
      </p:sp>
      <p:sp>
        <p:nvSpPr>
          <p:cNvPr id="41993" name="Text Box 15"/>
          <p:cNvSpPr txBox="1">
            <a:spLocks noChangeArrowheads="1"/>
          </p:cNvSpPr>
          <p:nvPr/>
        </p:nvSpPr>
        <p:spPr bwMode="auto">
          <a:xfrm>
            <a:off x="3597275" y="3397250"/>
            <a:ext cx="2555875" cy="366713"/>
          </a:xfrm>
          <a:prstGeom prst="rect">
            <a:avLst/>
          </a:prstGeom>
          <a:solidFill>
            <a:srgbClr val="CCFFCC"/>
          </a:solidFill>
          <a:ln w="9525">
            <a:noFill/>
            <a:miter lim="800000"/>
            <a:headEnd/>
            <a:tailEnd/>
          </a:ln>
        </p:spPr>
        <p:txBody>
          <a:bodyPr>
            <a:spAutoFit/>
          </a:bodyPr>
          <a:lstStyle/>
          <a:p>
            <a:pPr algn="ctr">
              <a:spcBef>
                <a:spcPct val="50000"/>
              </a:spcBef>
            </a:pPr>
            <a:r>
              <a:rPr lang="en-US" altLang="zh-TW" sz="1800" b="1"/>
              <a:t>Vitamins</a:t>
            </a:r>
          </a:p>
        </p:txBody>
      </p:sp>
      <p:sp>
        <p:nvSpPr>
          <p:cNvPr id="41994" name="Text Box 16"/>
          <p:cNvSpPr txBox="1">
            <a:spLocks noChangeArrowheads="1"/>
          </p:cNvSpPr>
          <p:nvPr/>
        </p:nvSpPr>
        <p:spPr bwMode="auto">
          <a:xfrm>
            <a:off x="3594100" y="3876675"/>
            <a:ext cx="2555875" cy="366713"/>
          </a:xfrm>
          <a:prstGeom prst="rect">
            <a:avLst/>
          </a:prstGeom>
          <a:solidFill>
            <a:srgbClr val="CCFFCC"/>
          </a:solidFill>
          <a:ln w="9525">
            <a:noFill/>
            <a:miter lim="800000"/>
            <a:headEnd/>
            <a:tailEnd/>
          </a:ln>
        </p:spPr>
        <p:txBody>
          <a:bodyPr>
            <a:spAutoFit/>
          </a:bodyPr>
          <a:lstStyle/>
          <a:p>
            <a:pPr algn="ctr">
              <a:spcBef>
                <a:spcPct val="50000"/>
              </a:spcBef>
            </a:pPr>
            <a:r>
              <a:rPr lang="en-US" altLang="zh-TW" sz="1800" b="1"/>
              <a:t>Minerals</a:t>
            </a:r>
          </a:p>
        </p:txBody>
      </p:sp>
      <p:sp>
        <p:nvSpPr>
          <p:cNvPr id="41995" name="Text Box 17"/>
          <p:cNvSpPr txBox="1">
            <a:spLocks noChangeArrowheads="1"/>
          </p:cNvSpPr>
          <p:nvPr/>
        </p:nvSpPr>
        <p:spPr bwMode="auto">
          <a:xfrm>
            <a:off x="3595688" y="4340225"/>
            <a:ext cx="2555875" cy="366713"/>
          </a:xfrm>
          <a:prstGeom prst="rect">
            <a:avLst/>
          </a:prstGeom>
          <a:solidFill>
            <a:srgbClr val="CCFFCC"/>
          </a:solidFill>
          <a:ln w="9525">
            <a:noFill/>
            <a:miter lim="800000"/>
            <a:headEnd/>
            <a:tailEnd/>
          </a:ln>
        </p:spPr>
        <p:txBody>
          <a:bodyPr>
            <a:spAutoFit/>
          </a:bodyPr>
          <a:lstStyle/>
          <a:p>
            <a:pPr algn="ctr">
              <a:spcBef>
                <a:spcPct val="50000"/>
              </a:spcBef>
            </a:pPr>
            <a:r>
              <a:rPr lang="en-US" altLang="zh-TW" sz="1800" b="1"/>
              <a:t>Trace elements</a:t>
            </a:r>
          </a:p>
        </p:txBody>
      </p:sp>
      <p:sp>
        <p:nvSpPr>
          <p:cNvPr id="41996" name="Text Box 18"/>
          <p:cNvSpPr txBox="1">
            <a:spLocks noChangeArrowheads="1"/>
          </p:cNvSpPr>
          <p:nvPr/>
        </p:nvSpPr>
        <p:spPr bwMode="auto">
          <a:xfrm>
            <a:off x="571500" y="5730875"/>
            <a:ext cx="2555875" cy="366713"/>
          </a:xfrm>
          <a:prstGeom prst="rect">
            <a:avLst/>
          </a:prstGeom>
          <a:solidFill>
            <a:srgbClr val="99CC00"/>
          </a:solidFill>
          <a:ln w="9525">
            <a:noFill/>
            <a:miter lim="800000"/>
            <a:headEnd/>
            <a:tailEnd/>
          </a:ln>
        </p:spPr>
        <p:txBody>
          <a:bodyPr>
            <a:spAutoFit/>
          </a:bodyPr>
          <a:lstStyle/>
          <a:p>
            <a:pPr algn="ctr">
              <a:spcBef>
                <a:spcPct val="50000"/>
              </a:spcBef>
            </a:pPr>
            <a:r>
              <a:rPr lang="en-US" altLang="zh-TW" sz="1800" b="1" dirty="0" smtClean="0"/>
              <a:t>Dietary </a:t>
            </a:r>
            <a:r>
              <a:rPr lang="en-US" altLang="zh-TW" sz="1800" b="1" dirty="0" err="1" smtClean="0"/>
              <a:t>fibre</a:t>
            </a:r>
            <a:endParaRPr lang="en-US" altLang="zh-TW" sz="1800" b="1" dirty="0"/>
          </a:p>
        </p:txBody>
      </p:sp>
      <p:sp>
        <p:nvSpPr>
          <p:cNvPr id="41997" name="Line 19"/>
          <p:cNvSpPr>
            <a:spLocks noChangeShapeType="1"/>
          </p:cNvSpPr>
          <p:nvPr/>
        </p:nvSpPr>
        <p:spPr bwMode="auto">
          <a:xfrm>
            <a:off x="3284538" y="1862138"/>
            <a:ext cx="1571625" cy="779462"/>
          </a:xfrm>
          <a:prstGeom prst="line">
            <a:avLst/>
          </a:prstGeom>
          <a:noFill/>
          <a:ln w="34925">
            <a:solidFill>
              <a:schemeClr val="tx1"/>
            </a:solidFill>
            <a:round/>
            <a:headEnd/>
            <a:tailEnd type="triangle" w="med" len="med"/>
          </a:ln>
        </p:spPr>
        <p:txBody>
          <a:bodyPr/>
          <a:lstStyle/>
          <a:p>
            <a:endParaRPr lang="en-US"/>
          </a:p>
        </p:txBody>
      </p:sp>
      <p:sp>
        <p:nvSpPr>
          <p:cNvPr id="41998" name="AutoShape 20"/>
          <p:cNvSpPr>
            <a:spLocks/>
          </p:cNvSpPr>
          <p:nvPr/>
        </p:nvSpPr>
        <p:spPr bwMode="auto">
          <a:xfrm>
            <a:off x="6224588" y="1128713"/>
            <a:ext cx="576262" cy="5113337"/>
          </a:xfrm>
          <a:prstGeom prst="rightBrace">
            <a:avLst>
              <a:gd name="adj1" fmla="val 73944"/>
              <a:gd name="adj2" fmla="val 50000"/>
            </a:avLst>
          </a:prstGeom>
          <a:noFill/>
          <a:ln w="34925">
            <a:solidFill>
              <a:schemeClr val="tx1"/>
            </a:solidFill>
            <a:round/>
            <a:headEnd/>
            <a:tailEnd/>
          </a:ln>
        </p:spPr>
        <p:txBody>
          <a:bodyPr wrap="none" anchor="ctr"/>
          <a:lstStyle/>
          <a:p>
            <a:endParaRPr lang="zh-TW" altLang="en-US"/>
          </a:p>
        </p:txBody>
      </p:sp>
      <p:sp>
        <p:nvSpPr>
          <p:cNvPr id="41999" name="Text Box 21"/>
          <p:cNvSpPr txBox="1">
            <a:spLocks noChangeArrowheads="1"/>
          </p:cNvSpPr>
          <p:nvPr/>
        </p:nvSpPr>
        <p:spPr bwMode="auto">
          <a:xfrm>
            <a:off x="6918325" y="4862513"/>
            <a:ext cx="2016125" cy="366712"/>
          </a:xfrm>
          <a:prstGeom prst="rect">
            <a:avLst/>
          </a:prstGeom>
          <a:solidFill>
            <a:srgbClr val="FFCC99"/>
          </a:solidFill>
          <a:ln w="9525">
            <a:noFill/>
            <a:miter lim="800000"/>
            <a:headEnd/>
            <a:tailEnd/>
          </a:ln>
        </p:spPr>
        <p:txBody>
          <a:bodyPr>
            <a:spAutoFit/>
          </a:bodyPr>
          <a:lstStyle/>
          <a:p>
            <a:pPr algn="ctr">
              <a:spcBef>
                <a:spcPct val="50000"/>
              </a:spcBef>
            </a:pPr>
            <a:r>
              <a:rPr lang="en-US" altLang="zh-TW" sz="1800" b="1"/>
              <a:t>Balanced diet</a:t>
            </a:r>
          </a:p>
        </p:txBody>
      </p:sp>
      <p:sp>
        <p:nvSpPr>
          <p:cNvPr id="42000" name="Rectangle 24"/>
          <p:cNvSpPr>
            <a:spLocks noChangeArrowheads="1"/>
          </p:cNvSpPr>
          <p:nvPr/>
        </p:nvSpPr>
        <p:spPr bwMode="auto">
          <a:xfrm>
            <a:off x="250825" y="1196975"/>
            <a:ext cx="6049963" cy="5040313"/>
          </a:xfrm>
          <a:prstGeom prst="rect">
            <a:avLst/>
          </a:prstGeom>
          <a:noFill/>
          <a:ln w="38100" cap="rnd">
            <a:solidFill>
              <a:srgbClr val="FF9900"/>
            </a:solidFill>
            <a:prstDash val="sysDot"/>
            <a:miter lim="800000"/>
            <a:headEnd/>
            <a:tailEnd/>
          </a:ln>
        </p:spPr>
        <p:txBody>
          <a:bodyPr wrap="none" anchor="ctr"/>
          <a:lstStyle/>
          <a:p>
            <a:endParaRPr lang="zh-TW" altLang="en-US"/>
          </a:p>
        </p:txBody>
      </p:sp>
      <p:sp>
        <p:nvSpPr>
          <p:cNvPr id="23575" name="WordArt 28"/>
          <p:cNvSpPr>
            <a:spLocks noChangeArrowheads="1" noChangeShapeType="1" noTextEdit="1"/>
          </p:cNvSpPr>
          <p:nvPr/>
        </p:nvSpPr>
        <p:spPr bwMode="auto">
          <a:xfrm>
            <a:off x="395288" y="333375"/>
            <a:ext cx="6034100" cy="5334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Basic nutrition principles</a:t>
            </a:r>
            <a:endParaRPr lang="zh-TW" alt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2002" name="Text Box 29"/>
          <p:cNvSpPr txBox="1">
            <a:spLocks noChangeArrowheads="1"/>
          </p:cNvSpPr>
          <p:nvPr/>
        </p:nvSpPr>
        <p:spPr bwMode="auto">
          <a:xfrm>
            <a:off x="3373438" y="5721350"/>
            <a:ext cx="2555875" cy="366713"/>
          </a:xfrm>
          <a:prstGeom prst="rect">
            <a:avLst/>
          </a:prstGeom>
          <a:solidFill>
            <a:srgbClr val="99CCFF"/>
          </a:solidFill>
          <a:ln w="9525">
            <a:noFill/>
            <a:miter lim="800000"/>
            <a:headEnd/>
            <a:tailEnd/>
          </a:ln>
        </p:spPr>
        <p:txBody>
          <a:bodyPr>
            <a:spAutoFit/>
          </a:bodyPr>
          <a:lstStyle/>
          <a:p>
            <a:pPr algn="ctr">
              <a:spcBef>
                <a:spcPct val="50000"/>
              </a:spcBef>
            </a:pPr>
            <a:r>
              <a:rPr lang="en-US" altLang="zh-TW" sz="1800" b="1"/>
              <a:t>Water </a:t>
            </a:r>
          </a:p>
        </p:txBody>
      </p:sp>
      <p:sp>
        <p:nvSpPr>
          <p:cNvPr id="42003" name="Text Box 30"/>
          <p:cNvSpPr txBox="1">
            <a:spLocks noChangeArrowheads="1"/>
          </p:cNvSpPr>
          <p:nvPr/>
        </p:nvSpPr>
        <p:spPr bwMode="auto">
          <a:xfrm>
            <a:off x="6923088" y="3500438"/>
            <a:ext cx="2016125" cy="366712"/>
          </a:xfrm>
          <a:prstGeom prst="rect">
            <a:avLst/>
          </a:prstGeom>
          <a:solidFill>
            <a:srgbClr val="CCFFFF"/>
          </a:solidFill>
          <a:ln w="9525">
            <a:noFill/>
            <a:miter lim="800000"/>
            <a:headEnd/>
            <a:tailEnd/>
          </a:ln>
        </p:spPr>
        <p:txBody>
          <a:bodyPr>
            <a:spAutoFit/>
          </a:bodyPr>
          <a:lstStyle/>
          <a:p>
            <a:pPr algn="ctr">
              <a:spcBef>
                <a:spcPct val="50000"/>
              </a:spcBef>
            </a:pPr>
            <a:r>
              <a:rPr lang="en-US" altLang="zh-TW" sz="1800" b="1"/>
              <a:t>Foods </a:t>
            </a:r>
          </a:p>
        </p:txBody>
      </p:sp>
      <p:sp>
        <p:nvSpPr>
          <p:cNvPr id="42004" name="AutoShape 31"/>
          <p:cNvSpPr>
            <a:spLocks noChangeArrowheads="1"/>
          </p:cNvSpPr>
          <p:nvPr/>
        </p:nvSpPr>
        <p:spPr bwMode="auto">
          <a:xfrm rot="5400000">
            <a:off x="7560469" y="4256882"/>
            <a:ext cx="719137" cy="215900"/>
          </a:xfrm>
          <a:custGeom>
            <a:avLst/>
            <a:gdLst>
              <a:gd name="T0" fmla="*/ 2147483647 w 21600"/>
              <a:gd name="T1" fmla="*/ 0 h 21600"/>
              <a:gd name="T2" fmla="*/ 0 w 21600"/>
              <a:gd name="T3" fmla="*/ 107800070 h 21600"/>
              <a:gd name="T4" fmla="*/ 2147483647 w 21600"/>
              <a:gd name="T5" fmla="*/ 215600141 h 21600"/>
              <a:gd name="T6" fmla="*/ 2147483647 w 21600"/>
              <a:gd name="T7" fmla="*/ 10780007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9525">
            <a:noFill/>
            <a:miter lim="800000"/>
            <a:headEnd/>
            <a:tailEnd/>
          </a:ln>
        </p:spPr>
        <p:txBody>
          <a:bodyPr wrap="none" anchor="ctr"/>
          <a:lstStyle/>
          <a:p>
            <a:endParaRPr lang="en-US"/>
          </a:p>
        </p:txBody>
      </p:sp>
      <p:sp>
        <p:nvSpPr>
          <p:cNvPr id="42005" name="Line 14"/>
          <p:cNvSpPr>
            <a:spLocks noChangeShapeType="1"/>
          </p:cNvSpPr>
          <p:nvPr/>
        </p:nvSpPr>
        <p:spPr bwMode="auto">
          <a:xfrm>
            <a:off x="4833938" y="3028950"/>
            <a:ext cx="0" cy="365125"/>
          </a:xfrm>
          <a:prstGeom prst="line">
            <a:avLst/>
          </a:prstGeom>
          <a:noFill/>
          <a:ln w="38100">
            <a:solidFill>
              <a:schemeClr val="tx1"/>
            </a:solidFill>
            <a:round/>
            <a:headEnd/>
            <a:tailEnd type="triangle" w="med" len="med"/>
          </a:ln>
        </p:spPr>
        <p:txBody>
          <a:bodyPr/>
          <a:lstStyle/>
          <a:p>
            <a:endParaRPr lang="en-US"/>
          </a:p>
        </p:txBody>
      </p:sp>
      <p:sp>
        <p:nvSpPr>
          <p:cNvPr id="42006" name="Line 14"/>
          <p:cNvSpPr>
            <a:spLocks noChangeShapeType="1"/>
          </p:cNvSpPr>
          <p:nvPr/>
        </p:nvSpPr>
        <p:spPr bwMode="auto">
          <a:xfrm>
            <a:off x="1643063" y="3000375"/>
            <a:ext cx="0" cy="365125"/>
          </a:xfrm>
          <a:prstGeom prst="line">
            <a:avLst/>
          </a:prstGeom>
          <a:noFill/>
          <a:ln w="38100">
            <a:solidFill>
              <a:schemeClr val="tx1"/>
            </a:solidFill>
            <a:round/>
            <a:headEnd/>
            <a:tailEnd type="triangle" w="med" len="med"/>
          </a:ln>
        </p:spPr>
        <p:txBody>
          <a:bodyPr/>
          <a:lstStyle/>
          <a:p>
            <a:endParaRPr lang="en-US"/>
          </a:p>
        </p:txBody>
      </p:sp>
      <p:sp>
        <p:nvSpPr>
          <p:cNvPr id="42007" name="Text Box 8"/>
          <p:cNvSpPr txBox="1">
            <a:spLocks noChangeArrowheads="1"/>
          </p:cNvSpPr>
          <p:nvPr/>
        </p:nvSpPr>
        <p:spPr bwMode="auto">
          <a:xfrm>
            <a:off x="392113" y="2668588"/>
            <a:ext cx="2555875" cy="366712"/>
          </a:xfrm>
          <a:prstGeom prst="rect">
            <a:avLst/>
          </a:prstGeom>
          <a:solidFill>
            <a:srgbClr val="FF00FF"/>
          </a:solidFill>
          <a:ln w="9525">
            <a:noFill/>
            <a:miter lim="800000"/>
            <a:headEnd/>
            <a:tailEnd/>
          </a:ln>
        </p:spPr>
        <p:txBody>
          <a:bodyPr>
            <a:spAutoFit/>
          </a:bodyPr>
          <a:lstStyle/>
          <a:p>
            <a:pPr algn="ctr">
              <a:spcBef>
                <a:spcPct val="50000"/>
              </a:spcBef>
            </a:pPr>
            <a:r>
              <a:rPr lang="en-US" altLang="zh-TW" sz="1800" b="1"/>
              <a:t>Macronutrients</a:t>
            </a:r>
          </a:p>
        </p:txBody>
      </p:sp>
      <p:sp>
        <p:nvSpPr>
          <p:cNvPr id="42008" name="Text Box 13"/>
          <p:cNvSpPr txBox="1">
            <a:spLocks noChangeArrowheads="1"/>
          </p:cNvSpPr>
          <p:nvPr/>
        </p:nvSpPr>
        <p:spPr bwMode="auto">
          <a:xfrm>
            <a:off x="3575050" y="2668588"/>
            <a:ext cx="2555875" cy="366712"/>
          </a:xfrm>
          <a:prstGeom prst="rect">
            <a:avLst/>
          </a:prstGeom>
          <a:solidFill>
            <a:srgbClr val="339966">
              <a:alpha val="70195"/>
            </a:srgbClr>
          </a:solidFill>
          <a:ln w="9525">
            <a:noFill/>
            <a:miter lim="800000"/>
            <a:headEnd/>
            <a:tailEnd/>
          </a:ln>
        </p:spPr>
        <p:txBody>
          <a:bodyPr>
            <a:spAutoFit/>
          </a:bodyPr>
          <a:lstStyle/>
          <a:p>
            <a:pPr algn="ctr">
              <a:spcBef>
                <a:spcPct val="50000"/>
              </a:spcBef>
            </a:pPr>
            <a:r>
              <a:rPr lang="en-US" altLang="zh-TW" sz="1800" b="1"/>
              <a:t>Micronutrients</a:t>
            </a:r>
          </a:p>
        </p:txBody>
      </p:sp>
      <p:sp>
        <p:nvSpPr>
          <p:cNvPr id="3" name="Slide Number Placeholder 2"/>
          <p:cNvSpPr>
            <a:spLocks noGrp="1"/>
          </p:cNvSpPr>
          <p:nvPr>
            <p:ph type="sldNum" sz="quarter" idx="12"/>
          </p:nvPr>
        </p:nvSpPr>
        <p:spPr/>
        <p:txBody>
          <a:bodyPr/>
          <a:lstStyle/>
          <a:p>
            <a:fld id="{99B7B5DF-5DA9-46A7-9A59-86908C82C3B1}" type="slidenum">
              <a:rPr lang="en-US" smtClean="0"/>
              <a:pPr/>
              <a:t>6</a:t>
            </a:fld>
            <a:endParaRPr lang="en-US"/>
          </a:p>
        </p:txBody>
      </p:sp>
    </p:spTree>
    <p:extLst>
      <p:ext uri="{BB962C8B-B14F-4D97-AF65-F5344CB8AC3E}">
        <p14:creationId xmlns:p14="http://schemas.microsoft.com/office/powerpoint/2010/main" val="34229308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8424936" cy="523220"/>
          </a:xfrm>
          <a:prstGeom prst="rect">
            <a:avLst/>
          </a:prstGeom>
        </p:spPr>
        <p:txBody>
          <a:bodyPr wrap="square">
            <a:spAutoFit/>
          </a:bodyPr>
          <a:lstStyle/>
          <a:p>
            <a:pPr lvl="0"/>
            <a:r>
              <a:rPr lang="en-US" sz="2800" b="1" u="sng" dirty="0" smtClean="0"/>
              <a:t>Beverages:</a:t>
            </a:r>
            <a:endParaRPr lang="en-US" sz="2000" dirty="0"/>
          </a:p>
        </p:txBody>
      </p:sp>
      <p:sp>
        <p:nvSpPr>
          <p:cNvPr id="3" name="TextBox 2"/>
          <p:cNvSpPr txBox="1"/>
          <p:nvPr/>
        </p:nvSpPr>
        <p:spPr>
          <a:xfrm>
            <a:off x="395536" y="1025795"/>
            <a:ext cx="8280920" cy="3554819"/>
          </a:xfrm>
          <a:prstGeom prst="rect">
            <a:avLst/>
          </a:prstGeom>
          <a:noFill/>
        </p:spPr>
        <p:txBody>
          <a:bodyPr wrap="square" rtlCol="0">
            <a:spAutoFit/>
          </a:bodyPr>
          <a:lstStyle/>
          <a:p>
            <a:pPr marL="342900" indent="-342900">
              <a:buFont typeface="Arial" pitchFamily="34" charset="0"/>
              <a:buChar char="•"/>
            </a:pPr>
            <a:r>
              <a:rPr lang="en-US" sz="2500" dirty="0" smtClean="0"/>
              <a:t>Water</a:t>
            </a:r>
          </a:p>
          <a:p>
            <a:pPr marL="342900" indent="-342900">
              <a:buFont typeface="Arial" pitchFamily="34" charset="0"/>
              <a:buChar char="•"/>
            </a:pPr>
            <a:r>
              <a:rPr lang="en-US" sz="2500" dirty="0" smtClean="0"/>
              <a:t>Tea</a:t>
            </a:r>
          </a:p>
          <a:p>
            <a:pPr marL="342900" indent="-342900">
              <a:buFont typeface="Arial" pitchFamily="34" charset="0"/>
              <a:buChar char="•"/>
            </a:pPr>
            <a:r>
              <a:rPr lang="en-US" sz="2500" dirty="0" smtClean="0"/>
              <a:t>Carbonated beverages</a:t>
            </a:r>
          </a:p>
          <a:p>
            <a:pPr marL="342900" indent="-342900">
              <a:buFont typeface="Arial" pitchFamily="34" charset="0"/>
              <a:buChar char="•"/>
            </a:pPr>
            <a:r>
              <a:rPr lang="en-US" sz="2500" dirty="0" smtClean="0"/>
              <a:t>Fruit and vegetable beverages</a:t>
            </a:r>
          </a:p>
          <a:p>
            <a:pPr marL="342900" indent="-342900">
              <a:buFont typeface="Arial" pitchFamily="34" charset="0"/>
              <a:buChar char="•"/>
            </a:pPr>
            <a:r>
              <a:rPr lang="en-US" sz="2500" dirty="0" smtClean="0"/>
              <a:t>Sports drinks</a:t>
            </a:r>
          </a:p>
          <a:p>
            <a:pPr marL="342900" indent="-342900">
              <a:buFont typeface="Arial" pitchFamily="34" charset="0"/>
              <a:buChar char="•"/>
            </a:pPr>
            <a:r>
              <a:rPr lang="en-US" sz="2500" dirty="0" smtClean="0"/>
              <a:t>Dairy beverages</a:t>
            </a:r>
          </a:p>
          <a:p>
            <a:pPr marL="342900" indent="-342900">
              <a:buFont typeface="Arial" pitchFamily="34" charset="0"/>
              <a:buChar char="•"/>
            </a:pPr>
            <a:r>
              <a:rPr lang="en-US" sz="2500" dirty="0" smtClean="0"/>
              <a:t>Alcoholic beverages</a:t>
            </a:r>
          </a:p>
          <a:p>
            <a:pPr marL="342900" indent="-342900">
              <a:buFont typeface="Arial" pitchFamily="34" charset="0"/>
              <a:buChar char="•"/>
            </a:pPr>
            <a:r>
              <a:rPr lang="en-US" sz="2500" dirty="0" smtClean="0"/>
              <a:t>Coffee</a:t>
            </a:r>
          </a:p>
          <a:p>
            <a:pPr marL="342900" indent="-342900">
              <a:buFont typeface="Arial" pitchFamily="34" charset="0"/>
              <a:buChar char="•"/>
            </a:pPr>
            <a:endParaRPr lang="en-US" sz="25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60</a:t>
            </a:fld>
            <a:endParaRPr lang="en-US"/>
          </a:p>
        </p:txBody>
      </p:sp>
    </p:spTree>
    <p:extLst>
      <p:ext uri="{BB962C8B-B14F-4D97-AF65-F5344CB8AC3E}">
        <p14:creationId xmlns:p14="http://schemas.microsoft.com/office/powerpoint/2010/main" val="714321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85500"/>
            <a:ext cx="8424936" cy="523220"/>
          </a:xfrm>
          <a:prstGeom prst="rect">
            <a:avLst/>
          </a:prstGeom>
        </p:spPr>
        <p:txBody>
          <a:bodyPr wrap="square">
            <a:spAutoFit/>
          </a:bodyPr>
          <a:lstStyle/>
          <a:p>
            <a:pPr lvl="0"/>
            <a:r>
              <a:rPr lang="en-US" sz="2800" b="1" u="sng" dirty="0" smtClean="0"/>
              <a:t>Sugary beverages:</a:t>
            </a:r>
            <a:endParaRPr lang="en-US" sz="2000" dirty="0"/>
          </a:p>
        </p:txBody>
      </p:sp>
      <p:sp>
        <p:nvSpPr>
          <p:cNvPr id="3" name="TextBox 2"/>
          <p:cNvSpPr txBox="1"/>
          <p:nvPr/>
        </p:nvSpPr>
        <p:spPr>
          <a:xfrm>
            <a:off x="395536" y="1025795"/>
            <a:ext cx="8280920" cy="2015936"/>
          </a:xfrm>
          <a:prstGeom prst="rect">
            <a:avLst/>
          </a:prstGeom>
          <a:noFill/>
        </p:spPr>
        <p:txBody>
          <a:bodyPr wrap="square" rtlCol="0">
            <a:spAutoFit/>
          </a:bodyPr>
          <a:lstStyle/>
          <a:p>
            <a:pPr marL="342900" indent="-342900">
              <a:buFont typeface="Arial" pitchFamily="34" charset="0"/>
              <a:buChar char="•"/>
            </a:pPr>
            <a:r>
              <a:rPr lang="en-US" altLang="zh-TW" sz="2500" dirty="0" smtClean="0"/>
              <a:t>Frequent consumption of sugary drinks increase the risk of overweight and obesity</a:t>
            </a:r>
          </a:p>
          <a:p>
            <a:pPr marL="342900" indent="-342900">
              <a:buFont typeface="Arial" pitchFamily="34" charset="0"/>
              <a:buChar char="•"/>
            </a:pPr>
            <a:r>
              <a:rPr lang="en-US" altLang="zh-TW" sz="2500" dirty="0" smtClean="0"/>
              <a:t>These include soft drinks, juice, lemon tea etc</a:t>
            </a:r>
          </a:p>
          <a:p>
            <a:pPr marL="342900" indent="-342900">
              <a:buFont typeface="Arial" pitchFamily="34" charset="0"/>
              <a:buChar char="•"/>
            </a:pPr>
            <a:r>
              <a:rPr lang="en-US" altLang="zh-TW" sz="2500" dirty="0" smtClean="0"/>
              <a:t>It also contributes to tooth decay in children</a:t>
            </a:r>
          </a:p>
          <a:p>
            <a:pPr marL="342900" indent="-342900">
              <a:buFont typeface="Arial" pitchFamily="34" charset="0"/>
              <a:buChar char="•"/>
            </a:pPr>
            <a:endParaRPr lang="en-US" altLang="zh-TW" sz="2500" dirty="0" smtClean="0"/>
          </a:p>
        </p:txBody>
      </p:sp>
      <p:sp>
        <p:nvSpPr>
          <p:cNvPr id="5" name="Slide Number Placeholder 4"/>
          <p:cNvSpPr>
            <a:spLocks noGrp="1"/>
          </p:cNvSpPr>
          <p:nvPr>
            <p:ph type="sldNum" sz="quarter" idx="12"/>
          </p:nvPr>
        </p:nvSpPr>
        <p:spPr/>
        <p:txBody>
          <a:bodyPr/>
          <a:lstStyle/>
          <a:p>
            <a:fld id="{99B7B5DF-5DA9-46A7-9A59-86908C82C3B1}" type="slidenum">
              <a:rPr lang="en-US" smtClean="0"/>
              <a:pPr/>
              <a:t>61</a:t>
            </a:fld>
            <a:endParaRPr lang="en-US"/>
          </a:p>
        </p:txBody>
      </p:sp>
    </p:spTree>
    <p:extLst>
      <p:ext uri="{BB962C8B-B14F-4D97-AF65-F5344CB8AC3E}">
        <p14:creationId xmlns:p14="http://schemas.microsoft.com/office/powerpoint/2010/main" val="2108126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45718"/>
            <a:ext cx="8136904" cy="5262979"/>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Principles of Meal Planning </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a:p>
            <a:pPr marL="342900" lvl="0" indent="-342900">
              <a:buFont typeface="Arial" pitchFamily="34" charset="0"/>
              <a:buChar char="•"/>
            </a:pPr>
            <a:r>
              <a:rPr lang="en-US" sz="2500" dirty="0" smtClean="0"/>
              <a:t>Nutrient recommendations, including correct serving size</a:t>
            </a:r>
          </a:p>
          <a:p>
            <a:pPr marL="342900" lvl="0" indent="-342900">
              <a:buFont typeface="Arial" pitchFamily="34" charset="0"/>
              <a:buChar char="•"/>
            </a:pPr>
            <a:r>
              <a:rPr lang="en-US" sz="2500" dirty="0" smtClean="0"/>
              <a:t>Individual preferences and needs: factors including age, culture, religion</a:t>
            </a:r>
          </a:p>
          <a:p>
            <a:pPr marL="342900" lvl="0" indent="-342900">
              <a:buFont typeface="Arial" pitchFamily="34" charset="0"/>
              <a:buChar char="•"/>
            </a:pPr>
            <a:r>
              <a:rPr lang="en-US" sz="2500" dirty="0" smtClean="0"/>
              <a:t>Costs: planning nutritive, flavourful and appealing meals within the available budget</a:t>
            </a:r>
          </a:p>
          <a:p>
            <a:pPr marL="342900" lvl="0" indent="-342900">
              <a:buFont typeface="Arial" pitchFamily="34" charset="0"/>
              <a:buChar char="•"/>
            </a:pPr>
            <a:r>
              <a:rPr lang="en-US" sz="2500" dirty="0" smtClean="0"/>
              <a:t>Cooking methods (moist-heat cooking and dry-heat cooking): alternating different cooking methods like steaming, stir-frying, boiling to avoid monotony</a:t>
            </a:r>
          </a:p>
          <a:p>
            <a:pPr marL="342900" lvl="0" indent="-342900">
              <a:buFont typeface="Arial" pitchFamily="34" charset="0"/>
              <a:buChar char="•"/>
            </a:pPr>
            <a:r>
              <a:rPr lang="en-US" sz="2500" dirty="0" smtClean="0"/>
              <a:t>Seasonal factors: availability of fresh food produce / products, methods of preparation and temperature at which food is served</a:t>
            </a:r>
          </a:p>
          <a:p>
            <a:pPr marL="342900" lvl="0" indent="-342900">
              <a:buFont typeface="Arial" pitchFamily="34" charset="0"/>
              <a:buChar char="•"/>
            </a:pPr>
            <a:endParaRPr lang="en-US" sz="2500" dirty="0"/>
          </a:p>
        </p:txBody>
      </p:sp>
      <p:sp>
        <p:nvSpPr>
          <p:cNvPr id="4" name="Slide Number Placeholder 3"/>
          <p:cNvSpPr>
            <a:spLocks noGrp="1"/>
          </p:cNvSpPr>
          <p:nvPr>
            <p:ph type="sldNum" sz="quarter" idx="12"/>
          </p:nvPr>
        </p:nvSpPr>
        <p:spPr/>
        <p:txBody>
          <a:bodyPr/>
          <a:lstStyle/>
          <a:p>
            <a:fld id="{99B7B5DF-5DA9-46A7-9A59-86908C82C3B1}" type="slidenum">
              <a:rPr lang="en-US" smtClean="0"/>
              <a:pPr/>
              <a:t>62</a:t>
            </a:fld>
            <a:endParaRPr lang="en-US"/>
          </a:p>
        </p:txBody>
      </p:sp>
    </p:spTree>
    <p:extLst>
      <p:ext uri="{BB962C8B-B14F-4D97-AF65-F5344CB8AC3E}">
        <p14:creationId xmlns:p14="http://schemas.microsoft.com/office/powerpoint/2010/main" val="65372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presentation using garnish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TextBox 3"/>
          <p:cNvSpPr txBox="1"/>
          <p:nvPr/>
        </p:nvSpPr>
        <p:spPr>
          <a:xfrm>
            <a:off x="436894" y="948198"/>
            <a:ext cx="8208912" cy="2400657"/>
          </a:xfrm>
          <a:prstGeom prst="rect">
            <a:avLst/>
          </a:prstGeom>
          <a:noFill/>
        </p:spPr>
        <p:txBody>
          <a:bodyPr wrap="square" rtlCol="0">
            <a:spAutoFit/>
          </a:bodyPr>
          <a:lstStyle/>
          <a:p>
            <a:pPr marL="342900" indent="-342900">
              <a:buFont typeface="Arial" pitchFamily="34" charset="0"/>
              <a:buChar char="•"/>
            </a:pPr>
            <a:r>
              <a:rPr lang="en-US" sz="2500" dirty="0" smtClean="0"/>
              <a:t>Garnishes </a:t>
            </a:r>
            <a:r>
              <a:rPr lang="en-US" sz="2500" dirty="0"/>
              <a:t>come in a variety of shapes and sizes, depending on the meal being served and </a:t>
            </a:r>
            <a:r>
              <a:rPr lang="en-US" sz="2500" dirty="0" smtClean="0"/>
              <a:t>service </a:t>
            </a:r>
            <a:r>
              <a:rPr lang="en-US" sz="2500" dirty="0"/>
              <a:t>required</a:t>
            </a:r>
            <a:r>
              <a:rPr lang="en-US" sz="2500" dirty="0" smtClean="0"/>
              <a:t>.</a:t>
            </a:r>
          </a:p>
          <a:p>
            <a:pPr marL="342900" indent="-342900">
              <a:buFont typeface="Arial" pitchFamily="34" charset="0"/>
              <a:buChar char="•"/>
            </a:pPr>
            <a:r>
              <a:rPr lang="en-US" sz="2500" dirty="0" smtClean="0"/>
              <a:t>A </a:t>
            </a:r>
            <a:r>
              <a:rPr lang="en-US" sz="2500" dirty="0"/>
              <a:t>common yet effective garnish used in many restaurants is a sprig of parsley (or other herb) on the side of a plate, or a wedge of lemon to be served with fish.</a:t>
            </a:r>
          </a:p>
          <a:p>
            <a:pPr marL="342900" indent="-342900">
              <a:buFont typeface="Arial" pitchFamily="34" charset="0"/>
              <a:buChar char="•"/>
            </a:pPr>
            <a:r>
              <a:rPr lang="en-US" sz="2500" dirty="0" smtClean="0"/>
              <a:t>Garnish should </a:t>
            </a:r>
            <a:r>
              <a:rPr lang="en-US" sz="2500" dirty="0"/>
              <a:t>be fresh, </a:t>
            </a:r>
            <a:r>
              <a:rPr lang="en-US" sz="2500" dirty="0" err="1"/>
              <a:t>colourful</a:t>
            </a:r>
            <a:r>
              <a:rPr lang="en-US" sz="2500" dirty="0"/>
              <a:t>, </a:t>
            </a:r>
            <a:r>
              <a:rPr lang="en-US" sz="2500" dirty="0" smtClean="0"/>
              <a:t>and edible.</a:t>
            </a:r>
            <a:endParaRPr lang="en-US" sz="25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63</a:t>
            </a:fld>
            <a:endParaRPr lang="en-US"/>
          </a:p>
        </p:txBody>
      </p:sp>
    </p:spTree>
    <p:extLst>
      <p:ext uri="{BB962C8B-B14F-4D97-AF65-F5344CB8AC3E}">
        <p14:creationId xmlns:p14="http://schemas.microsoft.com/office/powerpoint/2010/main" val="1298404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presentation using garnish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TextBox 3"/>
          <p:cNvSpPr txBox="1"/>
          <p:nvPr/>
        </p:nvSpPr>
        <p:spPr>
          <a:xfrm>
            <a:off x="436894" y="948198"/>
            <a:ext cx="8208912" cy="477054"/>
          </a:xfrm>
          <a:prstGeom prst="rect">
            <a:avLst/>
          </a:prstGeom>
          <a:noFill/>
        </p:spPr>
        <p:txBody>
          <a:bodyPr wrap="square" rtlCol="0">
            <a:spAutoFit/>
          </a:bodyPr>
          <a:lstStyle/>
          <a:p>
            <a:pPr marL="342900" indent="-342900">
              <a:buFont typeface="Arial" pitchFamily="34" charset="0"/>
              <a:buChar char="•"/>
            </a:pPr>
            <a:r>
              <a:rPr lang="en-US" sz="2500" dirty="0" smtClean="0"/>
              <a:t>Examples of garnish:</a:t>
            </a:r>
            <a:endParaRPr lang="en-US" sz="2500" dirty="0"/>
          </a:p>
        </p:txBody>
      </p:sp>
      <p:pic>
        <p:nvPicPr>
          <p:cNvPr id="1026" name="Picture 2" descr="D:\Users\hhyngai\Desktop\photo\2012 FSP lab\Lab 4\Group A2\IMG_43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0228" y="2106123"/>
            <a:ext cx="4111030" cy="4111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Users\hhyngai\Desktop\photo\2012 FSP lab\Lab 4\Group A2\IMG_43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5" y="2132855"/>
            <a:ext cx="4084297" cy="408429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99B7B5DF-5DA9-46A7-9A59-86908C82C3B1}" type="slidenum">
              <a:rPr lang="en-US" smtClean="0"/>
              <a:pPr/>
              <a:t>64</a:t>
            </a:fld>
            <a:endParaRPr lang="en-US"/>
          </a:p>
        </p:txBody>
      </p:sp>
    </p:spTree>
    <p:extLst>
      <p:ext uri="{BB962C8B-B14F-4D97-AF65-F5344CB8AC3E}">
        <p14:creationId xmlns:p14="http://schemas.microsoft.com/office/powerpoint/2010/main" val="3450050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presentation using garnish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TextBox 3"/>
          <p:cNvSpPr txBox="1"/>
          <p:nvPr/>
        </p:nvSpPr>
        <p:spPr>
          <a:xfrm>
            <a:off x="436894" y="948198"/>
            <a:ext cx="8208912" cy="477054"/>
          </a:xfrm>
          <a:prstGeom prst="rect">
            <a:avLst/>
          </a:prstGeom>
          <a:noFill/>
        </p:spPr>
        <p:txBody>
          <a:bodyPr wrap="square" rtlCol="0">
            <a:spAutoFit/>
          </a:bodyPr>
          <a:lstStyle/>
          <a:p>
            <a:pPr marL="342900" indent="-342900">
              <a:buFont typeface="Arial" pitchFamily="34" charset="0"/>
              <a:buChar char="•"/>
            </a:pPr>
            <a:r>
              <a:rPr lang="en-US" sz="2500" dirty="0" smtClean="0"/>
              <a:t>Examples of garnish:</a:t>
            </a:r>
            <a:endParaRPr lang="en-US" sz="2500" dirty="0"/>
          </a:p>
        </p:txBody>
      </p:sp>
      <p:pic>
        <p:nvPicPr>
          <p:cNvPr id="8194" name="Picture 2" descr="D:\Users\hhyngai\Desktop\photo\1502 backup\DA class photo 2014\IMG_69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7704" y="1603272"/>
            <a:ext cx="6070600" cy="45526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9B7B5DF-5DA9-46A7-9A59-86908C82C3B1}" type="slidenum">
              <a:rPr lang="en-US" smtClean="0"/>
              <a:pPr/>
              <a:t>65</a:t>
            </a:fld>
            <a:endParaRPr lang="en-US"/>
          </a:p>
        </p:txBody>
      </p:sp>
    </p:spTree>
    <p:extLst>
      <p:ext uri="{BB962C8B-B14F-4D97-AF65-F5344CB8AC3E}">
        <p14:creationId xmlns:p14="http://schemas.microsoft.com/office/powerpoint/2010/main" val="31811637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presentation using garnish</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TextBox 3"/>
          <p:cNvSpPr txBox="1"/>
          <p:nvPr/>
        </p:nvSpPr>
        <p:spPr>
          <a:xfrm>
            <a:off x="436894" y="948198"/>
            <a:ext cx="8208912" cy="477054"/>
          </a:xfrm>
          <a:prstGeom prst="rect">
            <a:avLst/>
          </a:prstGeom>
          <a:noFill/>
        </p:spPr>
        <p:txBody>
          <a:bodyPr wrap="square" rtlCol="0">
            <a:spAutoFit/>
          </a:bodyPr>
          <a:lstStyle/>
          <a:p>
            <a:pPr marL="342900" indent="-342900">
              <a:buFont typeface="Arial" pitchFamily="34" charset="0"/>
              <a:buChar char="•"/>
            </a:pPr>
            <a:r>
              <a:rPr lang="en-US" sz="2500" dirty="0" smtClean="0"/>
              <a:t>Examples of garnish:</a:t>
            </a:r>
            <a:endParaRPr lang="en-US" sz="2500" dirty="0"/>
          </a:p>
        </p:txBody>
      </p:sp>
      <p:pic>
        <p:nvPicPr>
          <p:cNvPr id="2051" name="Picture 3" descr="D:\Users\hhyngai\Desktop\photo\2012 FSP lab\Lab 4\Group A2\IMG_44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714" y="1736539"/>
            <a:ext cx="7422686" cy="463792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9B7B5DF-5DA9-46A7-9A59-86908C82C3B1}" type="slidenum">
              <a:rPr lang="en-US" smtClean="0"/>
              <a:pPr/>
              <a:t>66</a:t>
            </a:fld>
            <a:endParaRPr lang="en-US"/>
          </a:p>
        </p:txBody>
      </p:sp>
    </p:spTree>
    <p:extLst>
      <p:ext uri="{BB962C8B-B14F-4D97-AF65-F5344CB8AC3E}">
        <p14:creationId xmlns:p14="http://schemas.microsoft.com/office/powerpoint/2010/main" val="1657046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430" y="2346657"/>
            <a:ext cx="4831958" cy="349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79812" y="2007307"/>
            <a:ext cx="1368152" cy="369332"/>
          </a:xfrm>
          <a:prstGeom prst="rect">
            <a:avLst/>
          </a:prstGeom>
          <a:noFill/>
        </p:spPr>
        <p:txBody>
          <a:bodyPr wrap="square" rtlCol="0">
            <a:spAutoFit/>
          </a:bodyPr>
          <a:lstStyle/>
          <a:p>
            <a:r>
              <a:rPr lang="en-US" dirty="0" smtClean="0"/>
              <a:t>Bread plate</a:t>
            </a:r>
            <a:endParaRPr lang="en-US" dirty="0"/>
          </a:p>
        </p:txBody>
      </p:sp>
      <p:sp>
        <p:nvSpPr>
          <p:cNvPr id="8" name="TextBox 7"/>
          <p:cNvSpPr txBox="1"/>
          <p:nvPr/>
        </p:nvSpPr>
        <p:spPr>
          <a:xfrm>
            <a:off x="4752020" y="5742431"/>
            <a:ext cx="1368152" cy="369332"/>
          </a:xfrm>
          <a:prstGeom prst="rect">
            <a:avLst/>
          </a:prstGeom>
          <a:noFill/>
        </p:spPr>
        <p:txBody>
          <a:bodyPr wrap="square" rtlCol="0">
            <a:spAutoFit/>
          </a:bodyPr>
          <a:lstStyle/>
          <a:p>
            <a:r>
              <a:rPr lang="en-US" dirty="0" smtClean="0"/>
              <a:t>Main plate</a:t>
            </a:r>
            <a:endParaRPr lang="en-US" dirty="0"/>
          </a:p>
        </p:txBody>
      </p:sp>
      <p:sp>
        <p:nvSpPr>
          <p:cNvPr id="9" name="TextBox 8"/>
          <p:cNvSpPr txBox="1"/>
          <p:nvPr/>
        </p:nvSpPr>
        <p:spPr>
          <a:xfrm>
            <a:off x="214282" y="313492"/>
            <a:ext cx="8712968" cy="584775"/>
          </a:xfrm>
          <a:prstGeom prst="rect">
            <a:avLst/>
          </a:prstGeom>
          <a:noFill/>
        </p:spPr>
        <p:txBody>
          <a:bodyPr wrap="square" rtlCol="0">
            <a:spAutoFit/>
          </a:bodyPr>
          <a:lstStyle/>
          <a:p>
            <a:r>
              <a:rPr kumimoji="1" lang="en-US" sz="32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An example of table setting for Western meal</a:t>
            </a:r>
            <a:endParaRPr kumimoji="1" lang="en-US" sz="32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323824"/>
            <a:ext cx="1440160" cy="145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7" y="2835992"/>
            <a:ext cx="1440160" cy="145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348160"/>
            <a:ext cx="1440160" cy="145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1520" y="5733256"/>
            <a:ext cx="2160240" cy="923330"/>
          </a:xfrm>
          <a:prstGeom prst="rect">
            <a:avLst/>
          </a:prstGeom>
          <a:noFill/>
        </p:spPr>
        <p:txBody>
          <a:bodyPr wrap="square" rtlCol="0">
            <a:spAutoFit/>
          </a:bodyPr>
          <a:lstStyle/>
          <a:p>
            <a:pPr algn="ctr"/>
            <a:r>
              <a:rPr lang="en-US" dirty="0" smtClean="0"/>
              <a:t>3 possible positions of the butter knife on the bread plate</a:t>
            </a:r>
            <a:endParaRPr lang="en-US" dirty="0"/>
          </a:p>
        </p:txBody>
      </p:sp>
      <p:sp>
        <p:nvSpPr>
          <p:cNvPr id="3" name="Right Brace 2"/>
          <p:cNvSpPr/>
          <p:nvPr/>
        </p:nvSpPr>
        <p:spPr>
          <a:xfrm>
            <a:off x="2396634" y="1677202"/>
            <a:ext cx="375165" cy="4011649"/>
          </a:xfrm>
          <a:prstGeom prst="rightBrace">
            <a:avLst>
              <a:gd name="adj1" fmla="val 113120"/>
              <a:gd name="adj2" fmla="val 42655"/>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99B7B5DF-5DA9-46A7-9A59-86908C82C3B1}" type="slidenum">
              <a:rPr lang="en-US" smtClean="0"/>
              <a:pPr/>
              <a:t>67</a:t>
            </a:fld>
            <a:endParaRPr lang="en-US"/>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606251"/>
            <a:ext cx="1008112" cy="173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1295651" y="943383"/>
            <a:ext cx="231199" cy="135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1490229" y="4388395"/>
            <a:ext cx="231199" cy="135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9080" y="2906718"/>
            <a:ext cx="231175" cy="135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865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313492"/>
            <a:ext cx="8712968" cy="584775"/>
          </a:xfrm>
          <a:prstGeom prst="rect">
            <a:avLst/>
          </a:prstGeom>
          <a:noFill/>
        </p:spPr>
        <p:txBody>
          <a:bodyPr wrap="square" rtlCol="0">
            <a:spAutoFit/>
          </a:bodyPr>
          <a:lstStyle/>
          <a:p>
            <a:r>
              <a:rPr kumimoji="1" lang="en-US" sz="32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An example of table setting for Western meal</a:t>
            </a:r>
            <a:endParaRPr kumimoji="1" lang="en-US" sz="32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389" y="1731779"/>
            <a:ext cx="511492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991413" y="1639047"/>
            <a:ext cx="1368152" cy="369332"/>
          </a:xfrm>
          <a:prstGeom prst="rect">
            <a:avLst/>
          </a:prstGeom>
          <a:noFill/>
        </p:spPr>
        <p:txBody>
          <a:bodyPr wrap="square" rtlCol="0">
            <a:spAutoFit/>
          </a:bodyPr>
          <a:lstStyle/>
          <a:p>
            <a:r>
              <a:rPr lang="en-US" dirty="0" smtClean="0"/>
              <a:t>Bread plate</a:t>
            </a:r>
            <a:endParaRPr lang="en-US" dirty="0"/>
          </a:p>
        </p:txBody>
      </p:sp>
      <p:sp>
        <p:nvSpPr>
          <p:cNvPr id="21" name="TextBox 20"/>
          <p:cNvSpPr txBox="1"/>
          <p:nvPr/>
        </p:nvSpPr>
        <p:spPr>
          <a:xfrm>
            <a:off x="3863621" y="5374171"/>
            <a:ext cx="1368152" cy="369332"/>
          </a:xfrm>
          <a:prstGeom prst="rect">
            <a:avLst/>
          </a:prstGeom>
          <a:noFill/>
        </p:spPr>
        <p:txBody>
          <a:bodyPr wrap="square" rtlCol="0">
            <a:spAutoFit/>
          </a:bodyPr>
          <a:lstStyle/>
          <a:p>
            <a:r>
              <a:rPr lang="en-US" dirty="0" smtClean="0"/>
              <a:t>Main plate</a:t>
            </a:r>
            <a:endParaRPr lang="en-US" dirty="0"/>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837" y="1764596"/>
            <a:ext cx="761231" cy="130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51492" y="1592942"/>
            <a:ext cx="258408" cy="151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3656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s\hhyngai\Desktop\photo\1502 backup\FSP class photo 2014\IMG_76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24"/>
          <a:stretch/>
        </p:blipFill>
        <p:spPr bwMode="auto">
          <a:xfrm>
            <a:off x="694378" y="1119668"/>
            <a:ext cx="7550030" cy="51908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5190" y="499175"/>
            <a:ext cx="8208912" cy="523220"/>
          </a:xfrm>
          <a:prstGeom prst="rect">
            <a:avLst/>
          </a:prstGeom>
          <a:noFill/>
        </p:spPr>
        <p:txBody>
          <a:bodyPr wrap="square" rtlCol="0">
            <a:spAutoFit/>
          </a:bodyPr>
          <a:lstStyle/>
          <a:p>
            <a:r>
              <a:rPr kumimoji="1" lang="en-US" sz="28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An example of table setting for Western meal</a:t>
            </a:r>
            <a:endParaRPr kumimoji="1" lang="en-US" sz="28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Slide Number Placeholder 4"/>
          <p:cNvSpPr>
            <a:spLocks noGrp="1"/>
          </p:cNvSpPr>
          <p:nvPr>
            <p:ph type="sldNum" sz="quarter" idx="12"/>
          </p:nvPr>
        </p:nvSpPr>
        <p:spPr/>
        <p:txBody>
          <a:bodyPr/>
          <a:lstStyle/>
          <a:p>
            <a:fld id="{99B7B5DF-5DA9-46A7-9A59-86908C82C3B1}" type="slidenum">
              <a:rPr lang="en-US" smtClean="0"/>
              <a:pPr/>
              <a:t>69</a:t>
            </a:fld>
            <a:endParaRPr lang="en-US"/>
          </a:p>
        </p:txBody>
      </p:sp>
    </p:spTree>
    <p:extLst>
      <p:ext uri="{BB962C8B-B14F-4D97-AF65-F5344CB8AC3E}">
        <p14:creationId xmlns:p14="http://schemas.microsoft.com/office/powerpoint/2010/main" val="3366280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395288" y="1125538"/>
            <a:ext cx="8208962" cy="4339650"/>
          </a:xfrm>
          <a:prstGeom prst="rect">
            <a:avLst/>
          </a:prstGeom>
          <a:noFill/>
          <a:ln w="9525">
            <a:noFill/>
            <a:miter lim="800000"/>
            <a:headEnd/>
            <a:tailEnd/>
          </a:ln>
        </p:spPr>
        <p:txBody>
          <a:bodyPr>
            <a:spAutoFit/>
          </a:bodyPr>
          <a:lstStyle/>
          <a:p>
            <a:pPr>
              <a:spcBef>
                <a:spcPct val="50000"/>
              </a:spcBef>
              <a:buFontTx/>
              <a:buChar char="•"/>
            </a:pPr>
            <a:r>
              <a:rPr lang="en-US" altLang="zh-TW" sz="2400" dirty="0"/>
              <a:t>Choosing an inappropriate diet may </a:t>
            </a:r>
            <a:r>
              <a:rPr lang="en-US" altLang="zh-TW" sz="2400" dirty="0" smtClean="0"/>
              <a:t>affect health</a:t>
            </a:r>
            <a:r>
              <a:rPr lang="en-US" altLang="zh-TW" sz="2400" dirty="0"/>
              <a:t>.</a:t>
            </a:r>
          </a:p>
          <a:p>
            <a:pPr>
              <a:spcBef>
                <a:spcPct val="50000"/>
              </a:spcBef>
              <a:buFontTx/>
              <a:buChar char="•"/>
            </a:pPr>
            <a:r>
              <a:rPr lang="en-US" altLang="zh-TW" sz="2400" dirty="0"/>
              <a:t>In the past, the most common diet-related disorders are those nutrient deficiency diseases caused by insufficient dietary intake of macro and micro nutrients. </a:t>
            </a:r>
            <a:endParaRPr lang="en-US" altLang="zh-TW" sz="2400" dirty="0" smtClean="0"/>
          </a:p>
          <a:p>
            <a:pPr>
              <a:spcBef>
                <a:spcPct val="50000"/>
              </a:spcBef>
              <a:buFontTx/>
              <a:buChar char="•"/>
            </a:pPr>
            <a:r>
              <a:rPr lang="en-US" altLang="zh-TW" sz="2400" dirty="0"/>
              <a:t>Nowadays, under-nutrition and deficiency diseases has </a:t>
            </a:r>
            <a:r>
              <a:rPr lang="en-US" altLang="zh-TW" sz="2400" dirty="0" smtClean="0"/>
              <a:t>receded </a:t>
            </a:r>
            <a:r>
              <a:rPr lang="en-US" altLang="zh-TW" sz="2400" dirty="0"/>
              <a:t>in both western and developing countries, while obesity and </a:t>
            </a:r>
            <a:r>
              <a:rPr lang="en-US" altLang="zh-TW" sz="2400" dirty="0" smtClean="0"/>
              <a:t>related </a:t>
            </a:r>
            <a:r>
              <a:rPr lang="en-US" altLang="zh-TW" sz="2400" b="1" dirty="0"/>
              <a:t>‘diseases of affluence’</a:t>
            </a:r>
            <a:r>
              <a:rPr lang="en-US" altLang="zh-TW" sz="2400" dirty="0"/>
              <a:t> such as coronary heart disease (CHD) and cancer have become </a:t>
            </a:r>
            <a:r>
              <a:rPr lang="en-US" altLang="zh-TW" sz="2400" dirty="0" smtClean="0"/>
              <a:t>common. </a:t>
            </a:r>
            <a:r>
              <a:rPr lang="en-US" altLang="zh-TW" sz="2400" dirty="0"/>
              <a:t>Such modern diseases are believed to be associated with overeat and unhealthy diet.</a:t>
            </a:r>
          </a:p>
          <a:p>
            <a:pPr>
              <a:spcBef>
                <a:spcPct val="50000"/>
              </a:spcBef>
              <a:buFontTx/>
              <a:buChar char="•"/>
            </a:pPr>
            <a:endParaRPr lang="en-US" altLang="zh-TW" sz="2400" dirty="0"/>
          </a:p>
        </p:txBody>
      </p:sp>
      <p:sp>
        <p:nvSpPr>
          <p:cNvPr id="7171" name="WordArt 6"/>
          <p:cNvSpPr>
            <a:spLocks noChangeArrowheads="1" noChangeShapeType="1" noTextEdit="1"/>
          </p:cNvSpPr>
          <p:nvPr/>
        </p:nvSpPr>
        <p:spPr bwMode="auto">
          <a:xfrm>
            <a:off x="382588" y="428603"/>
            <a:ext cx="4760916" cy="438171"/>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 and disease</a:t>
            </a:r>
            <a:endParaRPr lang="zh-TW" alt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Slide Number Placeholder 2"/>
          <p:cNvSpPr>
            <a:spLocks noGrp="1"/>
          </p:cNvSpPr>
          <p:nvPr>
            <p:ph type="sldNum" sz="quarter" idx="12"/>
          </p:nvPr>
        </p:nvSpPr>
        <p:spPr/>
        <p:txBody>
          <a:bodyPr/>
          <a:lstStyle/>
          <a:p>
            <a:fld id="{99B7B5DF-5DA9-46A7-9A59-86908C82C3B1}" type="slidenum">
              <a:rPr lang="en-US" smtClean="0"/>
              <a:pPr/>
              <a:t>7</a:t>
            </a:fld>
            <a:endParaRPr lang="en-US"/>
          </a:p>
        </p:txBody>
      </p:sp>
    </p:spTree>
    <p:extLst>
      <p:ext uri="{BB962C8B-B14F-4D97-AF65-F5344CB8AC3E}">
        <p14:creationId xmlns:p14="http://schemas.microsoft.com/office/powerpoint/2010/main" val="28836983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Users\hhyngai\Desktop\photo\1502 backup\FSP class photo 2014\IMG_7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38669"/>
            <a:ext cx="7344816" cy="5508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5190" y="188640"/>
            <a:ext cx="8208912" cy="523220"/>
          </a:xfrm>
          <a:prstGeom prst="rect">
            <a:avLst/>
          </a:prstGeom>
          <a:noFill/>
        </p:spPr>
        <p:txBody>
          <a:bodyPr wrap="square" rtlCol="0">
            <a:spAutoFit/>
          </a:bodyPr>
          <a:lstStyle/>
          <a:p>
            <a:r>
              <a:rPr kumimoji="1" lang="en-US" sz="28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An example of table setting for Western meal</a:t>
            </a:r>
            <a:endParaRPr kumimoji="1" lang="en-US" sz="28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4" name="Slide Number Placeholder 3"/>
          <p:cNvSpPr>
            <a:spLocks noGrp="1"/>
          </p:cNvSpPr>
          <p:nvPr>
            <p:ph type="sldNum" sz="quarter" idx="12"/>
          </p:nvPr>
        </p:nvSpPr>
        <p:spPr/>
        <p:txBody>
          <a:bodyPr/>
          <a:lstStyle/>
          <a:p>
            <a:fld id="{99B7B5DF-5DA9-46A7-9A59-86908C82C3B1}" type="slidenum">
              <a:rPr lang="en-US" smtClean="0"/>
              <a:pPr/>
              <a:t>70</a:t>
            </a:fld>
            <a:endParaRPr lang="en-US"/>
          </a:p>
        </p:txBody>
      </p:sp>
    </p:spTree>
    <p:extLst>
      <p:ext uri="{BB962C8B-B14F-4D97-AF65-F5344CB8AC3E}">
        <p14:creationId xmlns:p14="http://schemas.microsoft.com/office/powerpoint/2010/main" val="33662804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46331"/>
          </a:xfrm>
          <a:prstGeom prst="rect">
            <a:avLst/>
          </a:prstGeom>
        </p:spPr>
        <p:txBody>
          <a:bodyPr wrap="square">
            <a:spAutoFit/>
          </a:bodyPr>
          <a:lstStyle/>
          <a:p>
            <a:pPr lvl="0"/>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Table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setting for Chinese meal</a:t>
            </a:r>
          </a:p>
        </p:txBody>
      </p:sp>
      <p:sp>
        <p:nvSpPr>
          <p:cNvPr id="4" name="TextBox 3"/>
          <p:cNvSpPr txBox="1"/>
          <p:nvPr/>
        </p:nvSpPr>
        <p:spPr>
          <a:xfrm>
            <a:off x="467544" y="908720"/>
            <a:ext cx="8208912" cy="477054"/>
          </a:xfrm>
          <a:prstGeom prst="rect">
            <a:avLst/>
          </a:prstGeom>
          <a:noFill/>
        </p:spPr>
        <p:txBody>
          <a:bodyPr wrap="square" rtlCol="0">
            <a:spAutoFit/>
          </a:bodyPr>
          <a:lstStyle/>
          <a:p>
            <a:r>
              <a:rPr lang="en-US" sz="2500" dirty="0" smtClean="0"/>
              <a:t>A </a:t>
            </a:r>
            <a:r>
              <a:rPr lang="en-US" sz="2500" dirty="0"/>
              <a:t>typical place </a:t>
            </a:r>
            <a:r>
              <a:rPr lang="en-US" sz="2500" dirty="0" smtClean="0"/>
              <a:t>setting:</a:t>
            </a:r>
            <a:endParaRPr lang="en-US" sz="2500" dirty="0"/>
          </a:p>
        </p:txBody>
      </p:sp>
      <p:pic>
        <p:nvPicPr>
          <p:cNvPr id="1026" name="Picture 2" descr="D:\Users\hhyngai\Desktop\EDB Prpject\Chinese table setting\DSC_03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628800"/>
            <a:ext cx="7128792" cy="459178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9B7B5DF-5DA9-46A7-9A59-86908C82C3B1}" type="slidenum">
              <a:rPr lang="en-US" smtClean="0"/>
              <a:pPr/>
              <a:t>71</a:t>
            </a:fld>
            <a:endParaRPr lang="en-US"/>
          </a:p>
        </p:txBody>
      </p:sp>
    </p:spTree>
    <p:extLst>
      <p:ext uri="{BB962C8B-B14F-4D97-AF65-F5344CB8AC3E}">
        <p14:creationId xmlns:p14="http://schemas.microsoft.com/office/powerpoint/2010/main" val="38861973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334" y="848574"/>
            <a:ext cx="8496944" cy="4324261"/>
          </a:xfrm>
          <a:prstGeom prst="rect">
            <a:avLst/>
          </a:prstGeom>
        </p:spPr>
        <p:txBody>
          <a:bodyPr wrap="square">
            <a:spAutoFit/>
          </a:bodyPr>
          <a:lstStyle/>
          <a:p>
            <a:r>
              <a:rPr lang="en-US" sz="2500" b="1" dirty="0" smtClean="0"/>
              <a:t>Glossary:</a:t>
            </a:r>
          </a:p>
          <a:p>
            <a:pPr marL="342900" indent="-342900">
              <a:buFont typeface="Arial" pitchFamily="34" charset="0"/>
              <a:buChar char="•"/>
            </a:pPr>
            <a:r>
              <a:rPr lang="en-US" sz="2500" i="1" dirty="0" smtClean="0"/>
              <a:t>Tableware </a:t>
            </a:r>
            <a:r>
              <a:rPr lang="en-US" sz="2500" i="1" dirty="0"/>
              <a:t>-</a:t>
            </a:r>
            <a:r>
              <a:rPr lang="en-US" sz="2500" dirty="0"/>
              <a:t>Items used to serve and eat food</a:t>
            </a:r>
          </a:p>
          <a:p>
            <a:pPr marL="342900" indent="-342900">
              <a:buFont typeface="Arial" pitchFamily="34" charset="0"/>
              <a:buChar char="•"/>
            </a:pPr>
            <a:r>
              <a:rPr lang="en-US" sz="2500" i="1" dirty="0"/>
              <a:t>Flatware -</a:t>
            </a:r>
            <a:r>
              <a:rPr lang="en-US" sz="2500" dirty="0"/>
              <a:t>Specific kind of tableware, for spoon, knives</a:t>
            </a:r>
          </a:p>
          <a:p>
            <a:pPr marL="342900" indent="-342900">
              <a:buFont typeface="Arial" pitchFamily="34" charset="0"/>
              <a:buChar char="•"/>
            </a:pPr>
            <a:r>
              <a:rPr lang="en-US" sz="2500" i="1" dirty="0"/>
              <a:t>Dinnerware -</a:t>
            </a:r>
            <a:r>
              <a:rPr lang="en-US" sz="2500" dirty="0"/>
              <a:t>Specific kind of tableware, plates, </a:t>
            </a:r>
            <a:r>
              <a:rPr lang="en-US" sz="2500" dirty="0" smtClean="0"/>
              <a:t>bowls and </a:t>
            </a:r>
            <a:r>
              <a:rPr lang="en-US" sz="2500" dirty="0"/>
              <a:t>cups</a:t>
            </a:r>
          </a:p>
          <a:p>
            <a:pPr marL="342900" indent="-342900">
              <a:buFont typeface="Arial" pitchFamily="34" charset="0"/>
              <a:buChar char="•"/>
            </a:pPr>
            <a:r>
              <a:rPr lang="en-US" sz="2500" i="1" dirty="0"/>
              <a:t>Glassware -</a:t>
            </a:r>
            <a:r>
              <a:rPr lang="en-US" sz="2500" dirty="0"/>
              <a:t>Glasses used in a meal</a:t>
            </a:r>
          </a:p>
          <a:p>
            <a:pPr marL="342900" indent="-342900">
              <a:buFont typeface="Arial" pitchFamily="34" charset="0"/>
              <a:buChar char="•"/>
            </a:pPr>
            <a:r>
              <a:rPr lang="en-US" sz="2500" i="1" dirty="0"/>
              <a:t>Linens -</a:t>
            </a:r>
            <a:r>
              <a:rPr lang="en-US" sz="2500" dirty="0"/>
              <a:t>Napkins, tablecloths, place mats</a:t>
            </a:r>
          </a:p>
          <a:p>
            <a:pPr marL="342900" indent="-342900">
              <a:buFont typeface="Arial" pitchFamily="34" charset="0"/>
              <a:buChar char="•"/>
            </a:pPr>
            <a:r>
              <a:rPr lang="en-US" sz="2500" i="1" dirty="0"/>
              <a:t>Place setting -</a:t>
            </a:r>
            <a:r>
              <a:rPr lang="en-US" sz="2500" dirty="0"/>
              <a:t>The elements used by one person to eat a meal</a:t>
            </a:r>
          </a:p>
          <a:p>
            <a:pPr marL="342900" indent="-342900">
              <a:buFont typeface="Arial" pitchFamily="34" charset="0"/>
              <a:buChar char="•"/>
            </a:pPr>
            <a:r>
              <a:rPr lang="en-US" sz="2500" dirty="0" smtClean="0"/>
              <a:t>A </a:t>
            </a:r>
            <a:r>
              <a:rPr lang="en-US" sz="2500" dirty="0"/>
              <a:t>place setting describes the elements used by one person to eat a meal, while a cover is </a:t>
            </a:r>
            <a:r>
              <a:rPr lang="en-US" sz="2500" dirty="0" smtClean="0"/>
              <a:t>the arrangement </a:t>
            </a:r>
            <a:r>
              <a:rPr lang="en-US" sz="2500" dirty="0"/>
              <a:t>of those elements.</a:t>
            </a:r>
          </a:p>
        </p:txBody>
      </p:sp>
      <p:sp>
        <p:nvSpPr>
          <p:cNvPr id="4" name="Slide Number Placeholder 3"/>
          <p:cNvSpPr>
            <a:spLocks noGrp="1"/>
          </p:cNvSpPr>
          <p:nvPr>
            <p:ph type="sldNum" sz="quarter" idx="12"/>
          </p:nvPr>
        </p:nvSpPr>
        <p:spPr/>
        <p:txBody>
          <a:bodyPr/>
          <a:lstStyle/>
          <a:p>
            <a:fld id="{99B7B5DF-5DA9-46A7-9A59-86908C82C3B1}" type="slidenum">
              <a:rPr lang="en-US" smtClean="0"/>
              <a:pPr/>
              <a:t>72</a:t>
            </a:fld>
            <a:endParaRPr lang="en-US"/>
          </a:p>
        </p:txBody>
      </p:sp>
    </p:spTree>
    <p:extLst>
      <p:ext uri="{BB962C8B-B14F-4D97-AF65-F5344CB8AC3E}">
        <p14:creationId xmlns:p14="http://schemas.microsoft.com/office/powerpoint/2010/main" val="33662804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7744" y="2132856"/>
            <a:ext cx="4680520" cy="255454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8000" b="1" dirty="0">
                <a:solidFill>
                  <a:schemeClr val="tx1"/>
                </a:solidFill>
              </a:rPr>
              <a:t>Suggested </a:t>
            </a:r>
            <a:r>
              <a:rPr lang="en-US" sz="8000" b="1" dirty="0" smtClean="0">
                <a:solidFill>
                  <a:schemeClr val="tx1"/>
                </a:solidFill>
              </a:rPr>
              <a:t>activities</a:t>
            </a:r>
            <a:endParaRPr lang="en-US" sz="8000" dirty="0">
              <a:solidFill>
                <a:schemeClr val="tx1"/>
              </a:solidFill>
            </a:endParaRPr>
          </a:p>
        </p:txBody>
      </p:sp>
      <p:sp>
        <p:nvSpPr>
          <p:cNvPr id="3" name="Slide Number Placeholder 2"/>
          <p:cNvSpPr>
            <a:spLocks noGrp="1"/>
          </p:cNvSpPr>
          <p:nvPr>
            <p:ph type="sldNum" sz="quarter" idx="12"/>
          </p:nvPr>
        </p:nvSpPr>
        <p:spPr/>
        <p:txBody>
          <a:bodyPr/>
          <a:lstStyle/>
          <a:p>
            <a:fld id="{99B7B5DF-5DA9-46A7-9A59-86908C82C3B1}" type="slidenum">
              <a:rPr lang="en-US" smtClean="0"/>
              <a:pPr/>
              <a:t>73</a:t>
            </a:fld>
            <a:endParaRPr lang="en-US"/>
          </a:p>
        </p:txBody>
      </p:sp>
    </p:spTree>
    <p:extLst>
      <p:ext uri="{BB962C8B-B14F-4D97-AF65-F5344CB8AC3E}">
        <p14:creationId xmlns:p14="http://schemas.microsoft.com/office/powerpoint/2010/main" val="127440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8640960"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1) Suggested </a:t>
            </a:r>
            <a:r>
              <a:rPr lang="en-US" sz="3000" b="1" dirty="0">
                <a:solidFill>
                  <a:schemeClr val="tx1"/>
                </a:solidFill>
              </a:rPr>
              <a:t>activity for Food Choice:</a:t>
            </a:r>
          </a:p>
          <a:p>
            <a:r>
              <a:rPr lang="en-US" sz="3000" dirty="0">
                <a:solidFill>
                  <a:schemeClr val="tx1"/>
                </a:solidFill>
              </a:rPr>
              <a:t>Think about it: How many meals have you eaten so far in your life?</a:t>
            </a:r>
          </a:p>
        </p:txBody>
      </p:sp>
      <p:sp>
        <p:nvSpPr>
          <p:cNvPr id="3" name="Rectangle 2"/>
          <p:cNvSpPr/>
          <p:nvPr/>
        </p:nvSpPr>
        <p:spPr>
          <a:xfrm>
            <a:off x="206644" y="1916832"/>
            <a:ext cx="8613827" cy="3785652"/>
          </a:xfrm>
          <a:prstGeom prst="rect">
            <a:avLst/>
          </a:prstGeom>
        </p:spPr>
        <p:txBody>
          <a:bodyPr wrap="square">
            <a:spAutoFit/>
          </a:bodyPr>
          <a:lstStyle/>
          <a:p>
            <a:pPr fontAlgn="base"/>
            <a:r>
              <a:rPr lang="en-US" sz="2000" dirty="0" err="1" smtClean="0"/>
              <a:t>Ans</a:t>
            </a:r>
            <a:r>
              <a:rPr lang="en-US" sz="2000" dirty="0" smtClean="0"/>
              <a:t>: age </a:t>
            </a:r>
            <a:r>
              <a:rPr lang="en-US" sz="2000" dirty="0"/>
              <a:t>x 365 days x 3 </a:t>
            </a:r>
            <a:r>
              <a:rPr lang="en-US" sz="2000" dirty="0" smtClean="0"/>
              <a:t>meals/day.  e.g</a:t>
            </a:r>
            <a:r>
              <a:rPr lang="en-US" sz="2000" dirty="0"/>
              <a:t>. For age 15, i.e. 15x365x3=16425</a:t>
            </a:r>
          </a:p>
          <a:p>
            <a:pPr fontAlgn="base"/>
            <a:r>
              <a:rPr lang="en-US" sz="2000" dirty="0"/>
              <a:t>Guiding </a:t>
            </a:r>
            <a:r>
              <a:rPr lang="en-US" sz="2000" dirty="0" smtClean="0"/>
              <a:t>principle for discussion: </a:t>
            </a:r>
            <a:endParaRPr lang="en-US" sz="2000" dirty="0"/>
          </a:p>
          <a:p>
            <a:pPr marL="342900" indent="-342900" fontAlgn="base">
              <a:buFont typeface="Arial" pitchFamily="34" charset="0"/>
              <a:buChar char="•"/>
            </a:pPr>
            <a:r>
              <a:rPr lang="en-US" sz="2000" dirty="0" smtClean="0"/>
              <a:t>Each </a:t>
            </a:r>
            <a:r>
              <a:rPr lang="en-US" sz="2000" dirty="0"/>
              <a:t>day’s food choices may benefit or harm your health only a little, but when those choices are repeated over years and decades, the rewards or consequences become major. Many bodies’ activities are supported by the nutrients delivered by the foods people eat.</a:t>
            </a:r>
          </a:p>
          <a:p>
            <a:pPr marL="342900" indent="-342900" fontAlgn="base">
              <a:buFont typeface="Arial" pitchFamily="34" charset="0"/>
              <a:buChar char="•"/>
            </a:pPr>
            <a:r>
              <a:rPr lang="en-US" sz="2000" dirty="0"/>
              <a:t>Without any conscious effort on your part, your body uses the nutrients from those foods to make all its components, fuel all its activities, and defend itself against diseases. How successfully your body handles these tasks depends, in part, on your food choices.</a:t>
            </a:r>
          </a:p>
          <a:p>
            <a:pPr marL="342900" indent="-342900" fontAlgn="base">
              <a:buFont typeface="Arial" pitchFamily="34" charset="0"/>
              <a:buChar char="•"/>
            </a:pPr>
            <a:r>
              <a:rPr lang="en-US" sz="2000" dirty="0"/>
              <a:t>Carelessness about food choices can contribute to many chronic diseases, including heart disease, diabetes or even cancer</a:t>
            </a:r>
            <a:r>
              <a:rPr lang="en-US" sz="2000" dirty="0" smtClean="0"/>
              <a:t>.</a:t>
            </a:r>
            <a:endParaRPr lang="en-US" sz="2000" dirty="0"/>
          </a:p>
        </p:txBody>
      </p:sp>
      <p:sp>
        <p:nvSpPr>
          <p:cNvPr id="5" name="Slide Number Placeholder 4"/>
          <p:cNvSpPr>
            <a:spLocks noGrp="1"/>
          </p:cNvSpPr>
          <p:nvPr>
            <p:ph type="sldNum" sz="quarter" idx="12"/>
          </p:nvPr>
        </p:nvSpPr>
        <p:spPr/>
        <p:txBody>
          <a:bodyPr/>
          <a:lstStyle/>
          <a:p>
            <a:fld id="{99B7B5DF-5DA9-46A7-9A59-86908C82C3B1}" type="slidenum">
              <a:rPr lang="en-US" smtClean="0"/>
              <a:pPr/>
              <a:t>74</a:t>
            </a:fld>
            <a:endParaRPr lang="en-US"/>
          </a:p>
        </p:txBody>
      </p:sp>
    </p:spTree>
    <p:extLst>
      <p:ext uri="{BB962C8B-B14F-4D97-AF65-F5344CB8AC3E}">
        <p14:creationId xmlns:p14="http://schemas.microsoft.com/office/powerpoint/2010/main" val="2883691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3528" y="2060848"/>
            <a:ext cx="8208912" cy="2304256"/>
          </a:xfrm>
          <a:prstGeom prst="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9512" y="188640"/>
            <a:ext cx="8640960"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2) Suggested </a:t>
            </a:r>
            <a:r>
              <a:rPr lang="en-US" sz="3000" b="1" dirty="0">
                <a:solidFill>
                  <a:schemeClr val="tx1"/>
                </a:solidFill>
              </a:rPr>
              <a:t>activity for </a:t>
            </a:r>
            <a:r>
              <a:rPr lang="en-US" sz="3000" b="1" dirty="0" smtClean="0">
                <a:solidFill>
                  <a:schemeClr val="tx1"/>
                </a:solidFill>
              </a:rPr>
              <a:t>Nutritional Deficiency:</a:t>
            </a:r>
            <a:endParaRPr lang="en-US" sz="3000" dirty="0">
              <a:solidFill>
                <a:schemeClr val="tx1"/>
              </a:solidFill>
            </a:endParaRPr>
          </a:p>
          <a:p>
            <a:r>
              <a:rPr lang="en-US" sz="3000" dirty="0" smtClean="0">
                <a:solidFill>
                  <a:schemeClr val="tx1"/>
                </a:solidFill>
              </a:rPr>
              <a:t>Discuss in group the message below from World Health Organization.</a:t>
            </a:r>
            <a:endParaRPr lang="en-US" sz="3000" dirty="0">
              <a:solidFill>
                <a:schemeClr val="tx1"/>
              </a:solidFill>
            </a:endParaRPr>
          </a:p>
        </p:txBody>
      </p:sp>
      <p:sp>
        <p:nvSpPr>
          <p:cNvPr id="3" name="Rectangle 2"/>
          <p:cNvSpPr/>
          <p:nvPr/>
        </p:nvSpPr>
        <p:spPr>
          <a:xfrm>
            <a:off x="570616" y="2204864"/>
            <a:ext cx="6593672" cy="1815882"/>
          </a:xfrm>
          <a:prstGeom prst="rect">
            <a:avLst/>
          </a:prstGeom>
        </p:spPr>
        <p:txBody>
          <a:bodyPr wrap="square">
            <a:spAutoFit/>
          </a:bodyPr>
          <a:lstStyle/>
          <a:p>
            <a:pPr fontAlgn="base"/>
            <a:r>
              <a:rPr lang="en-US" sz="2800" smtClean="0"/>
              <a:t>“An estimated 250 000 to 500 000 vitamin A-deficient children become blind every year, half of them dying within 12 months of losing their sight.” </a:t>
            </a:r>
            <a:endParaRPr lang="en-US"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092" t="8190" r="41949" b="84766"/>
          <a:stretch/>
        </p:blipFill>
        <p:spPr bwMode="auto">
          <a:xfrm>
            <a:off x="6706535" y="3717032"/>
            <a:ext cx="1537873" cy="51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416" y="4725144"/>
            <a:ext cx="9144000" cy="923330"/>
          </a:xfrm>
          <a:prstGeom prst="rect">
            <a:avLst/>
          </a:prstGeom>
        </p:spPr>
        <p:txBody>
          <a:bodyPr wrap="square">
            <a:spAutoFit/>
          </a:bodyPr>
          <a:lstStyle/>
          <a:p>
            <a:pPr fontAlgn="base"/>
            <a:r>
              <a:rPr lang="en-US" b="1" dirty="0"/>
              <a:t>Source</a:t>
            </a:r>
          </a:p>
          <a:p>
            <a:pPr fontAlgn="base"/>
            <a:r>
              <a:rPr lang="en-US" i="1" dirty="0"/>
              <a:t>WHO</a:t>
            </a:r>
            <a:r>
              <a:rPr lang="en-US" dirty="0"/>
              <a:t>. </a:t>
            </a:r>
            <a:r>
              <a:rPr lang="en-US" b="1" dirty="0"/>
              <a:t>Global prevalence of vitamin A deficiency in populations at risk 1995–2005.</a:t>
            </a:r>
            <a:r>
              <a:rPr lang="en-US" dirty="0"/>
              <a:t> WHO Global Database on Vitamin A Deficiency. Geneva, World Health Organization, 2009.</a:t>
            </a:r>
          </a:p>
        </p:txBody>
      </p:sp>
      <p:sp>
        <p:nvSpPr>
          <p:cNvPr id="6" name="Slide Number Placeholder 5"/>
          <p:cNvSpPr>
            <a:spLocks noGrp="1"/>
          </p:cNvSpPr>
          <p:nvPr>
            <p:ph type="sldNum" sz="quarter" idx="12"/>
          </p:nvPr>
        </p:nvSpPr>
        <p:spPr/>
        <p:txBody>
          <a:bodyPr/>
          <a:lstStyle/>
          <a:p>
            <a:fld id="{99B7B5DF-5DA9-46A7-9A59-86908C82C3B1}" type="slidenum">
              <a:rPr lang="en-US" smtClean="0"/>
              <a:pPr/>
              <a:t>75</a:t>
            </a:fld>
            <a:endParaRPr lang="en-US"/>
          </a:p>
        </p:txBody>
      </p:sp>
    </p:spTree>
    <p:extLst>
      <p:ext uri="{BB962C8B-B14F-4D97-AF65-F5344CB8AC3E}">
        <p14:creationId xmlns:p14="http://schemas.microsoft.com/office/powerpoint/2010/main" val="1352494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8640960" cy="55399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a:solidFill>
                  <a:schemeClr val="tx1"/>
                </a:solidFill>
              </a:rPr>
              <a:t>Suggested activity for </a:t>
            </a:r>
            <a:r>
              <a:rPr lang="en-US" sz="3000" b="1" dirty="0" smtClean="0">
                <a:solidFill>
                  <a:schemeClr val="tx1"/>
                </a:solidFill>
              </a:rPr>
              <a:t>Nutritional Deficiency:</a:t>
            </a:r>
            <a:endParaRPr lang="en-US" sz="3000" dirty="0">
              <a:solidFill>
                <a:schemeClr val="tx1"/>
              </a:solidFill>
            </a:endParaRPr>
          </a:p>
        </p:txBody>
      </p:sp>
      <p:sp>
        <p:nvSpPr>
          <p:cNvPr id="5" name="Rectangle 4"/>
          <p:cNvSpPr/>
          <p:nvPr/>
        </p:nvSpPr>
        <p:spPr>
          <a:xfrm>
            <a:off x="395536" y="980728"/>
            <a:ext cx="7776864" cy="2800767"/>
          </a:xfrm>
          <a:prstGeom prst="rect">
            <a:avLst/>
          </a:prstGeom>
        </p:spPr>
        <p:txBody>
          <a:bodyPr wrap="square">
            <a:spAutoFit/>
          </a:bodyPr>
          <a:lstStyle/>
          <a:p>
            <a:pPr fontAlgn="base"/>
            <a:r>
              <a:rPr lang="en-US" sz="2200" b="1" u="sng" dirty="0" smtClean="0"/>
              <a:t>Hints for discussion:</a:t>
            </a:r>
          </a:p>
          <a:p>
            <a:pPr marL="342900" indent="-342900" fontAlgn="base">
              <a:buFont typeface="Arial" pitchFamily="34" charset="0"/>
              <a:buChar char="•"/>
            </a:pPr>
            <a:r>
              <a:rPr lang="en-US" sz="2200" dirty="0" smtClean="0"/>
              <a:t>Under-nutrition is a major public health problem</a:t>
            </a:r>
            <a:endParaRPr lang="en-US" sz="2200" dirty="0"/>
          </a:p>
          <a:p>
            <a:pPr marL="342900" indent="-342900" fontAlgn="base">
              <a:buFont typeface="Arial" pitchFamily="34" charset="0"/>
              <a:buChar char="•"/>
            </a:pPr>
            <a:r>
              <a:rPr lang="en-US" sz="2200" dirty="0" smtClean="0"/>
              <a:t>It can be caused by an inadequate amount of food or a deficiency of certain nutrients in the diet</a:t>
            </a:r>
          </a:p>
          <a:p>
            <a:pPr marL="342900" indent="-342900" fontAlgn="base">
              <a:buFont typeface="Arial" pitchFamily="34" charset="0"/>
              <a:buChar char="•"/>
            </a:pPr>
            <a:r>
              <a:rPr lang="en-US" sz="2200" dirty="0" smtClean="0"/>
              <a:t>Under-nutrition often associate with poverty</a:t>
            </a:r>
          </a:p>
          <a:p>
            <a:pPr marL="342900" indent="-342900" fontAlgn="base">
              <a:buFont typeface="Arial" pitchFamily="34" charset="0"/>
              <a:buChar char="•"/>
            </a:pPr>
            <a:r>
              <a:rPr lang="en-US" sz="2200" dirty="0" smtClean="0"/>
              <a:t>Rate of incidence is higher in developing countries</a:t>
            </a:r>
          </a:p>
          <a:p>
            <a:pPr marL="342900" indent="-342900" fontAlgn="base">
              <a:buFont typeface="Arial" pitchFamily="34" charset="0"/>
              <a:buChar char="•"/>
            </a:pPr>
            <a:r>
              <a:rPr lang="en-US" sz="2200" dirty="0" smtClean="0"/>
              <a:t>Vitamin A deficiency is a major public health problem and a leading cause of blindness </a:t>
            </a:r>
            <a:endParaRPr lang="en-US" sz="2200" dirty="0"/>
          </a:p>
        </p:txBody>
      </p:sp>
      <p:sp>
        <p:nvSpPr>
          <p:cNvPr id="3" name="Slide Number Placeholder 2"/>
          <p:cNvSpPr>
            <a:spLocks noGrp="1"/>
          </p:cNvSpPr>
          <p:nvPr>
            <p:ph type="sldNum" sz="quarter" idx="12"/>
          </p:nvPr>
        </p:nvSpPr>
        <p:spPr/>
        <p:txBody>
          <a:bodyPr/>
          <a:lstStyle/>
          <a:p>
            <a:fld id="{99B7B5DF-5DA9-46A7-9A59-86908C82C3B1}" type="slidenum">
              <a:rPr lang="en-US" smtClean="0"/>
              <a:pPr/>
              <a:t>76</a:t>
            </a:fld>
            <a:endParaRPr lang="en-US"/>
          </a:p>
        </p:txBody>
      </p:sp>
    </p:spTree>
    <p:extLst>
      <p:ext uri="{BB962C8B-B14F-4D97-AF65-F5344CB8AC3E}">
        <p14:creationId xmlns:p14="http://schemas.microsoft.com/office/powerpoint/2010/main" val="42793605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512" y="1844824"/>
            <a:ext cx="8640960" cy="4299580"/>
          </a:xfrm>
          <a:prstGeom prst="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9512" y="188640"/>
            <a:ext cx="8640960"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3) Suggested </a:t>
            </a:r>
            <a:r>
              <a:rPr lang="en-US" sz="3000" b="1" dirty="0">
                <a:solidFill>
                  <a:schemeClr val="tx1"/>
                </a:solidFill>
              </a:rPr>
              <a:t>activity for </a:t>
            </a:r>
            <a:r>
              <a:rPr lang="en-US" sz="3000" b="1" dirty="0" smtClean="0">
                <a:solidFill>
                  <a:schemeClr val="tx1"/>
                </a:solidFill>
              </a:rPr>
              <a:t>Over-Nutrition:</a:t>
            </a:r>
            <a:endParaRPr lang="en-US" sz="3000" dirty="0">
              <a:solidFill>
                <a:schemeClr val="tx1"/>
              </a:solidFill>
            </a:endParaRPr>
          </a:p>
          <a:p>
            <a:r>
              <a:rPr lang="en-US" sz="3000" dirty="0" smtClean="0">
                <a:solidFill>
                  <a:schemeClr val="tx1"/>
                </a:solidFill>
              </a:rPr>
              <a:t>Discuss in group the message below from World Health Organization.</a:t>
            </a:r>
            <a:endParaRPr lang="en-US" sz="3000" dirty="0">
              <a:solidFill>
                <a:schemeClr val="tx1"/>
              </a:solidFill>
            </a:endParaRPr>
          </a:p>
        </p:txBody>
      </p:sp>
      <p:sp>
        <p:nvSpPr>
          <p:cNvPr id="3" name="Rectangle 2"/>
          <p:cNvSpPr/>
          <p:nvPr/>
        </p:nvSpPr>
        <p:spPr>
          <a:xfrm>
            <a:off x="323528" y="2009740"/>
            <a:ext cx="8424936" cy="3554819"/>
          </a:xfrm>
          <a:prstGeom prst="rect">
            <a:avLst/>
          </a:prstGeom>
        </p:spPr>
        <p:txBody>
          <a:bodyPr wrap="square">
            <a:spAutoFit/>
          </a:bodyPr>
          <a:lstStyle/>
          <a:p>
            <a:pPr marL="457200" indent="-457200" fontAlgn="base">
              <a:buFont typeface="Arial" pitchFamily="34" charset="0"/>
              <a:buChar char="•"/>
            </a:pPr>
            <a:r>
              <a:rPr lang="en-US" sz="2500" dirty="0" smtClean="0"/>
              <a:t>Worldwide </a:t>
            </a:r>
            <a:r>
              <a:rPr lang="en-US" sz="2500" dirty="0"/>
              <a:t>obesity has nearly doubled since 1980.</a:t>
            </a:r>
          </a:p>
          <a:p>
            <a:pPr marL="457200" indent="-457200" fontAlgn="base">
              <a:buFont typeface="Arial" pitchFamily="34" charset="0"/>
              <a:buChar char="•"/>
            </a:pPr>
            <a:r>
              <a:rPr lang="en-US" sz="2500" dirty="0"/>
              <a:t>In 2008, more than 1.4 billion adults, 20 and older, were overweight. </a:t>
            </a:r>
            <a:endParaRPr lang="en-US" sz="2500" dirty="0" smtClean="0"/>
          </a:p>
          <a:p>
            <a:pPr marL="457200" indent="-457200" fontAlgn="base">
              <a:buFont typeface="Arial" pitchFamily="34" charset="0"/>
              <a:buChar char="•"/>
            </a:pPr>
            <a:r>
              <a:rPr lang="en-US" sz="2500" dirty="0" smtClean="0"/>
              <a:t>35</a:t>
            </a:r>
            <a:r>
              <a:rPr lang="en-US" sz="2500" dirty="0"/>
              <a:t>% of adults aged 20 and over were overweight in 2008, and 11% were obese.</a:t>
            </a:r>
          </a:p>
          <a:p>
            <a:pPr marL="457200" indent="-457200" fontAlgn="base">
              <a:buFont typeface="Arial" pitchFamily="34" charset="0"/>
              <a:buChar char="•"/>
            </a:pPr>
            <a:r>
              <a:rPr lang="en-US" sz="2500" dirty="0"/>
              <a:t>65% of the world's population live in countries where overweight and obesity kills more people than underweight.</a:t>
            </a:r>
          </a:p>
          <a:p>
            <a:pPr marL="457200" indent="-457200" fontAlgn="base">
              <a:buFont typeface="Arial" pitchFamily="34" charset="0"/>
              <a:buChar char="•"/>
            </a:pPr>
            <a:r>
              <a:rPr lang="en-US" sz="2500" dirty="0"/>
              <a:t>More than 40 million children under the age of 5 were overweight or obese in 2012</a:t>
            </a:r>
            <a:r>
              <a:rPr lang="en-US" sz="2500" dirty="0" smtClean="0"/>
              <a:t>.</a:t>
            </a:r>
            <a:endParaRPr lang="en-US" sz="25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092" t="8190" r="41949" b="84766"/>
          <a:stretch/>
        </p:blipFill>
        <p:spPr bwMode="auto">
          <a:xfrm>
            <a:off x="7210591" y="5517232"/>
            <a:ext cx="1537873" cy="51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6004" y="6488668"/>
            <a:ext cx="9144000" cy="369332"/>
          </a:xfrm>
          <a:prstGeom prst="rect">
            <a:avLst/>
          </a:prstGeom>
        </p:spPr>
        <p:txBody>
          <a:bodyPr wrap="square">
            <a:spAutoFit/>
          </a:bodyPr>
          <a:lstStyle/>
          <a:p>
            <a:pPr fontAlgn="base"/>
            <a:r>
              <a:rPr lang="en-US" dirty="0" smtClean="0"/>
              <a:t>Source: World </a:t>
            </a:r>
            <a:r>
              <a:rPr lang="en-US" smtClean="0"/>
              <a:t>Health Organization, </a:t>
            </a:r>
            <a:r>
              <a:rPr lang="en-US" dirty="0" smtClean="0"/>
              <a:t>2014</a:t>
            </a:r>
            <a:endParaRPr lang="en-US" dirty="0"/>
          </a:p>
        </p:txBody>
      </p:sp>
      <p:sp>
        <p:nvSpPr>
          <p:cNvPr id="6" name="Slide Number Placeholder 5"/>
          <p:cNvSpPr>
            <a:spLocks noGrp="1"/>
          </p:cNvSpPr>
          <p:nvPr>
            <p:ph type="sldNum" sz="quarter" idx="12"/>
          </p:nvPr>
        </p:nvSpPr>
        <p:spPr/>
        <p:txBody>
          <a:bodyPr/>
          <a:lstStyle/>
          <a:p>
            <a:fld id="{99B7B5DF-5DA9-46A7-9A59-86908C82C3B1}" type="slidenum">
              <a:rPr lang="en-US" smtClean="0"/>
              <a:pPr/>
              <a:t>77</a:t>
            </a:fld>
            <a:endParaRPr lang="en-US"/>
          </a:p>
        </p:txBody>
      </p:sp>
    </p:spTree>
    <p:extLst>
      <p:ext uri="{BB962C8B-B14F-4D97-AF65-F5344CB8AC3E}">
        <p14:creationId xmlns:p14="http://schemas.microsoft.com/office/powerpoint/2010/main" val="362929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8640960" cy="55399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a:solidFill>
                  <a:schemeClr val="tx1"/>
                </a:solidFill>
              </a:rPr>
              <a:t>Suggested activity for </a:t>
            </a:r>
            <a:r>
              <a:rPr lang="en-US" sz="3000" b="1" dirty="0" smtClean="0">
                <a:solidFill>
                  <a:schemeClr val="tx1"/>
                </a:solidFill>
              </a:rPr>
              <a:t>Over-Nutrition:</a:t>
            </a:r>
            <a:endParaRPr lang="en-US" sz="3000" dirty="0">
              <a:solidFill>
                <a:schemeClr val="tx1"/>
              </a:solidFill>
            </a:endParaRPr>
          </a:p>
        </p:txBody>
      </p:sp>
      <p:sp>
        <p:nvSpPr>
          <p:cNvPr id="5" name="Rectangle 4"/>
          <p:cNvSpPr/>
          <p:nvPr/>
        </p:nvSpPr>
        <p:spPr>
          <a:xfrm>
            <a:off x="395536" y="980728"/>
            <a:ext cx="7776864" cy="2462213"/>
          </a:xfrm>
          <a:prstGeom prst="rect">
            <a:avLst/>
          </a:prstGeom>
        </p:spPr>
        <p:txBody>
          <a:bodyPr wrap="square">
            <a:spAutoFit/>
          </a:bodyPr>
          <a:lstStyle/>
          <a:p>
            <a:pPr fontAlgn="base"/>
            <a:r>
              <a:rPr lang="en-US" sz="2200" b="1" u="sng" dirty="0" smtClean="0"/>
              <a:t>Hints for discussion:</a:t>
            </a:r>
          </a:p>
          <a:p>
            <a:pPr marL="342900" indent="-342900" fontAlgn="base">
              <a:buFont typeface="Arial" pitchFamily="34" charset="0"/>
              <a:buChar char="•"/>
            </a:pPr>
            <a:r>
              <a:rPr lang="en-US" sz="2200" dirty="0" smtClean="0"/>
              <a:t>Incidence of obesity is increasing worldwide</a:t>
            </a:r>
          </a:p>
          <a:p>
            <a:pPr marL="342900" indent="-342900" fontAlgn="base">
              <a:buFont typeface="Arial" pitchFamily="34" charset="0"/>
              <a:buChar char="•"/>
            </a:pPr>
            <a:r>
              <a:rPr lang="en-US" sz="2200" dirty="0" smtClean="0"/>
              <a:t>Obesity can lead to many chronic diseases such as diabetes, coronary heart disease and heart attacks</a:t>
            </a:r>
          </a:p>
          <a:p>
            <a:pPr marL="342900" indent="-342900" fontAlgn="base">
              <a:buFont typeface="Arial" pitchFamily="34" charset="0"/>
              <a:buChar char="•"/>
            </a:pPr>
            <a:r>
              <a:rPr lang="en-US" sz="2200" dirty="0" smtClean="0"/>
              <a:t>It may be due to sedentary lifestyles and change of eating habits</a:t>
            </a:r>
          </a:p>
          <a:p>
            <a:pPr marL="342900" indent="-342900" fontAlgn="base">
              <a:buFont typeface="Arial" pitchFamily="34" charset="0"/>
              <a:buChar char="•"/>
            </a:pPr>
            <a:endParaRPr lang="en-US" sz="2200" dirty="0"/>
          </a:p>
        </p:txBody>
      </p:sp>
      <p:sp>
        <p:nvSpPr>
          <p:cNvPr id="3" name="Slide Number Placeholder 2"/>
          <p:cNvSpPr>
            <a:spLocks noGrp="1"/>
          </p:cNvSpPr>
          <p:nvPr>
            <p:ph type="sldNum" sz="quarter" idx="12"/>
          </p:nvPr>
        </p:nvSpPr>
        <p:spPr/>
        <p:txBody>
          <a:bodyPr/>
          <a:lstStyle/>
          <a:p>
            <a:fld id="{99B7B5DF-5DA9-46A7-9A59-86908C82C3B1}" type="slidenum">
              <a:rPr lang="en-US" smtClean="0"/>
              <a:pPr/>
              <a:t>78</a:t>
            </a:fld>
            <a:endParaRPr lang="en-US"/>
          </a:p>
        </p:txBody>
      </p:sp>
    </p:spTree>
    <p:extLst>
      <p:ext uri="{BB962C8B-B14F-4D97-AF65-F5344CB8AC3E}">
        <p14:creationId xmlns:p14="http://schemas.microsoft.com/office/powerpoint/2010/main" val="13082859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8856984"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4) Suggested </a:t>
            </a:r>
            <a:r>
              <a:rPr lang="en-US" sz="3000" b="1" dirty="0">
                <a:solidFill>
                  <a:schemeClr val="tx1"/>
                </a:solidFill>
              </a:rPr>
              <a:t>activity for Meal Planning:</a:t>
            </a:r>
          </a:p>
          <a:p>
            <a:r>
              <a:rPr lang="en-US" sz="3000" dirty="0">
                <a:solidFill>
                  <a:schemeClr val="tx1"/>
                </a:solidFill>
              </a:rPr>
              <a:t>Plot your actual intake </a:t>
            </a:r>
            <a:r>
              <a:rPr lang="en-US" sz="3000" dirty="0" smtClean="0">
                <a:solidFill>
                  <a:schemeClr val="tx1"/>
                </a:solidFill>
              </a:rPr>
              <a:t>(or your group) of </a:t>
            </a:r>
            <a:r>
              <a:rPr lang="en-US" sz="3000" dirty="0">
                <a:solidFill>
                  <a:schemeClr val="tx1"/>
                </a:solidFill>
              </a:rPr>
              <a:t>each </a:t>
            </a:r>
            <a:r>
              <a:rPr lang="en-US" sz="3000" dirty="0" smtClean="0">
                <a:solidFill>
                  <a:schemeClr val="tx1"/>
                </a:solidFill>
              </a:rPr>
              <a:t>food group </a:t>
            </a:r>
            <a:r>
              <a:rPr lang="en-US" sz="3000" dirty="0">
                <a:solidFill>
                  <a:schemeClr val="tx1"/>
                </a:solidFill>
              </a:rPr>
              <a:t>as compared to </a:t>
            </a:r>
            <a:r>
              <a:rPr lang="en-US" sz="3000" dirty="0" smtClean="0">
                <a:solidFill>
                  <a:schemeClr val="tx1"/>
                </a:solidFill>
              </a:rPr>
              <a:t>the recommended </a:t>
            </a:r>
            <a:r>
              <a:rPr lang="en-US" sz="3000" dirty="0">
                <a:solidFill>
                  <a:schemeClr val="tx1"/>
                </a:solidFill>
              </a:rPr>
              <a:t>servings</a:t>
            </a:r>
          </a:p>
        </p:txBody>
      </p:sp>
      <p:graphicFrame>
        <p:nvGraphicFramePr>
          <p:cNvPr id="3" name="Group 4"/>
          <p:cNvGraphicFramePr>
            <a:graphicFrameLocks noGrp="1"/>
          </p:cNvGraphicFramePr>
          <p:nvPr>
            <p:extLst>
              <p:ext uri="{D42A27DB-BD31-4B8C-83A1-F6EECF244321}">
                <p14:modId xmlns:p14="http://schemas.microsoft.com/office/powerpoint/2010/main" val="285153180"/>
              </p:ext>
            </p:extLst>
          </p:nvPr>
        </p:nvGraphicFramePr>
        <p:xfrm>
          <a:off x="165222" y="1844824"/>
          <a:ext cx="8871274" cy="4392488"/>
        </p:xfrm>
        <a:graphic>
          <a:graphicData uri="http://schemas.openxmlformats.org/drawingml/2006/table">
            <a:tbl>
              <a:tblPr/>
              <a:tblGrid>
                <a:gridCol w="1477855">
                  <a:extLst>
                    <a:ext uri="{9D8B030D-6E8A-4147-A177-3AD203B41FA5}">
                      <a16:colId xmlns:a16="http://schemas.microsoft.com/office/drawing/2014/main" val="20000"/>
                    </a:ext>
                  </a:extLst>
                </a:gridCol>
                <a:gridCol w="1477855">
                  <a:extLst>
                    <a:ext uri="{9D8B030D-6E8A-4147-A177-3AD203B41FA5}">
                      <a16:colId xmlns:a16="http://schemas.microsoft.com/office/drawing/2014/main" val="20001"/>
                    </a:ext>
                  </a:extLst>
                </a:gridCol>
                <a:gridCol w="1595084">
                  <a:extLst>
                    <a:ext uri="{9D8B030D-6E8A-4147-A177-3AD203B41FA5}">
                      <a16:colId xmlns:a16="http://schemas.microsoft.com/office/drawing/2014/main" val="20002"/>
                    </a:ext>
                  </a:extLst>
                </a:gridCol>
                <a:gridCol w="1363389">
                  <a:extLst>
                    <a:ext uri="{9D8B030D-6E8A-4147-A177-3AD203B41FA5}">
                      <a16:colId xmlns:a16="http://schemas.microsoft.com/office/drawing/2014/main" val="20003"/>
                    </a:ext>
                  </a:extLst>
                </a:gridCol>
                <a:gridCol w="1479236">
                  <a:extLst>
                    <a:ext uri="{9D8B030D-6E8A-4147-A177-3AD203B41FA5}">
                      <a16:colId xmlns:a16="http://schemas.microsoft.com/office/drawing/2014/main" val="20004"/>
                    </a:ext>
                  </a:extLst>
                </a:gridCol>
                <a:gridCol w="1477855">
                  <a:extLst>
                    <a:ext uri="{9D8B030D-6E8A-4147-A177-3AD203B41FA5}">
                      <a16:colId xmlns:a16="http://schemas.microsoft.com/office/drawing/2014/main" val="20005"/>
                    </a:ext>
                  </a:extLst>
                </a:gridCol>
              </a:tblGrid>
              <a:tr h="82726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altLang="zh-TW" sz="2000" b="1" i="0" u="none" strike="noStrike" cap="none" normalizeH="0" baseline="0" dirty="0" smtClean="0">
                        <a:ln>
                          <a:noFill/>
                        </a:ln>
                        <a:solidFill>
                          <a:schemeClr val="bg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新細明體" pitchFamily="18" charset="-120"/>
                        </a:rPr>
                        <a:t>Grains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新細明體" pitchFamily="18" charset="-120"/>
                        </a:rPr>
                        <a:t>Vegetables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Arial" pitchFamily="34" charset="0"/>
                          <a:ea typeface="新細明體" pitchFamily="18" charset="-120"/>
                        </a:rPr>
                        <a:t>Fruits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Arial" pitchFamily="34" charset="0"/>
                          <a:ea typeface="新細明體" pitchFamily="18" charset="-120"/>
                        </a:rPr>
                        <a:t>Milk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新細明體" pitchFamily="18" charset="-120"/>
                        </a:rPr>
                        <a:t>Meat and beans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1486894">
                <a:tc>
                  <a:txBody>
                    <a:bodyPr/>
                    <a:lstStyle/>
                    <a:p>
                      <a:pPr marL="0" marR="0" lvl="0" indent="0" algn="ctr" defTabSz="914400" rtl="0" eaLnBrk="0" fontAlgn="base" latinLnBrk="0" hangingPunct="0">
                        <a:lnSpc>
                          <a:spcPct val="90000"/>
                        </a:lnSpc>
                        <a:spcBef>
                          <a:spcPct val="35000"/>
                        </a:spcBef>
                        <a:spcAft>
                          <a:spcPct val="0"/>
                        </a:spcAft>
                        <a:buClrTx/>
                        <a:buSzTx/>
                        <a:buFontTx/>
                        <a:buNone/>
                        <a:tabLst/>
                      </a:pPr>
                      <a:r>
                        <a:rPr kumimoji="1" lang="en-US" altLang="zh-TW" sz="2000" b="0" i="0" u="none" strike="noStrike" cap="none" normalizeH="0" baseline="0" dirty="0" err="1" smtClean="0">
                          <a:ln>
                            <a:noFill/>
                          </a:ln>
                          <a:solidFill>
                            <a:schemeClr val="tx1"/>
                          </a:solidFill>
                          <a:effectLst/>
                          <a:latin typeface="Arial" pitchFamily="34" charset="0"/>
                          <a:ea typeface="新細明體" pitchFamily="18" charset="-120"/>
                        </a:rPr>
                        <a:t>Recom-mendation</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ctr" defTabSz="914400" rtl="0" eaLnBrk="0" fontAlgn="base" latinLnBrk="0" hangingPunct="0">
                        <a:lnSpc>
                          <a:spcPct val="90000"/>
                        </a:lnSpc>
                        <a:spcBef>
                          <a:spcPct val="35000"/>
                        </a:spcBef>
                        <a:spcAft>
                          <a:spcPct val="0"/>
                        </a:spcAft>
                        <a:buClrTx/>
                        <a:buSzTx/>
                        <a:buFontTx/>
                        <a:buNone/>
                        <a:tabLst/>
                        <a:defRPr/>
                      </a:pPr>
                      <a:r>
                        <a:rPr kumimoji="1" lang="en-US" altLang="zh-TW" sz="1600" b="0" i="0" u="none" strike="noStrike" cap="none" normalizeH="0" baseline="0" dirty="0" smtClean="0">
                          <a:ln>
                            <a:noFill/>
                          </a:ln>
                          <a:solidFill>
                            <a:schemeClr val="tx1"/>
                          </a:solidFill>
                          <a:effectLst/>
                          <a:latin typeface="Arial" pitchFamily="34" charset="0"/>
                          <a:ea typeface="新細明體" pitchFamily="18" charset="-120"/>
                        </a:rPr>
                        <a:t>(</a:t>
                      </a:r>
                      <a:r>
                        <a:rPr lang="en-US" sz="1600" b="0" u="sng" dirty="0" smtClean="0"/>
                        <a:t>e.g. Based on Dietary Guideline for Children aged 12 to 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lang="en-US" sz="2000" b="1" i="0" u="none" strike="noStrike" kern="1200" baseline="0" dirty="0" smtClean="0">
                        <a:solidFill>
                          <a:schemeClr val="tx1"/>
                        </a:solidFill>
                        <a:latin typeface="+mn-lt"/>
                        <a:ea typeface="+mn-ea"/>
                        <a:cs typeface="+mn-cs"/>
                      </a:endParaRPr>
                    </a:p>
                    <a:p>
                      <a:pPr marL="0" marR="0" lvl="0" indent="0" algn="l" defTabSz="914400" rtl="0" eaLnBrk="0" fontAlgn="base" latinLnBrk="0" hangingPunct="0">
                        <a:lnSpc>
                          <a:spcPct val="90000"/>
                        </a:lnSpc>
                        <a:spcBef>
                          <a:spcPct val="35000"/>
                        </a:spcBef>
                        <a:spcAft>
                          <a:spcPct val="0"/>
                        </a:spcAft>
                        <a:buClrTx/>
                        <a:buSzTx/>
                        <a:buFontTx/>
                        <a:buNone/>
                        <a:tabLst/>
                      </a:pPr>
                      <a:r>
                        <a:rPr lang="en-US" sz="2000" b="1" i="0" u="none" strike="noStrike" kern="1200" baseline="0" dirty="0" smtClean="0">
                          <a:solidFill>
                            <a:schemeClr val="tx1"/>
                          </a:solidFill>
                          <a:latin typeface="+mn-lt"/>
                          <a:ea typeface="+mn-ea"/>
                          <a:cs typeface="+mn-cs"/>
                        </a:rPr>
                        <a:t>3 - 6 bowls</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90000"/>
                        </a:lnSpc>
                        <a:spcBef>
                          <a:spcPct val="35000"/>
                        </a:spcBef>
                        <a:spcAft>
                          <a:spcPct val="0"/>
                        </a:spcAft>
                        <a:buClrTx/>
                        <a:buSzTx/>
                        <a:buFontTx/>
                        <a:buNone/>
                        <a:tabLst/>
                        <a:defRPr/>
                      </a:pPr>
                      <a:r>
                        <a:rPr lang="en-US" sz="2000" b="1" i="0" u="none" strike="noStrike" kern="1200" baseline="0" dirty="0" smtClean="0">
                          <a:solidFill>
                            <a:schemeClr val="tx1"/>
                          </a:solidFill>
                          <a:latin typeface="+mn-lt"/>
                          <a:ea typeface="+mn-ea"/>
                          <a:cs typeface="+mn-cs"/>
                        </a:rPr>
                        <a:t>6 - 8 </a:t>
                      </a:r>
                      <a:r>
                        <a:rPr lang="en-US" sz="2000" b="1" i="0" u="none" strike="noStrike" kern="1200" baseline="0" dirty="0" err="1" smtClean="0">
                          <a:solidFill>
                            <a:schemeClr val="tx1"/>
                          </a:solidFill>
                          <a:latin typeface="+mn-lt"/>
                          <a:ea typeface="+mn-ea"/>
                          <a:cs typeface="+mn-cs"/>
                        </a:rPr>
                        <a:t>taels</a:t>
                      </a:r>
                      <a:r>
                        <a:rPr lang="en-US" sz="2000" b="1" i="0" u="none" strike="noStrike" kern="1200" baseline="0" dirty="0" smtClean="0">
                          <a:solidFill>
                            <a:schemeClr val="tx1"/>
                          </a:solidFill>
                          <a:latin typeface="+mn-lt"/>
                          <a:ea typeface="+mn-ea"/>
                          <a:cs typeface="+mn-cs"/>
                        </a:rPr>
                        <a:t> (227 – 303 gram); 3 - 4 servings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90000"/>
                        </a:lnSpc>
                        <a:spcBef>
                          <a:spcPct val="35000"/>
                        </a:spcBef>
                        <a:spcAft>
                          <a:spcPct val="0"/>
                        </a:spcAft>
                        <a:buClrTx/>
                        <a:buSzTx/>
                        <a:buFontTx/>
                        <a:buNone/>
                        <a:tabLst/>
                        <a:defRPr/>
                      </a:pPr>
                      <a:r>
                        <a:rPr lang="en-US" sz="2000" b="1" i="0" u="none" strike="noStrike" kern="1200" baseline="0" dirty="0" smtClean="0">
                          <a:solidFill>
                            <a:schemeClr val="tx1"/>
                          </a:solidFill>
                          <a:latin typeface="+mn-lt"/>
                          <a:ea typeface="+mn-ea"/>
                          <a:cs typeface="+mn-cs"/>
                        </a:rPr>
                        <a:t>2 servings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90000"/>
                        </a:lnSpc>
                        <a:spcBef>
                          <a:spcPct val="35000"/>
                        </a:spcBef>
                        <a:spcAft>
                          <a:spcPct val="0"/>
                        </a:spcAft>
                        <a:buClrTx/>
                        <a:buSzTx/>
                        <a:buFontTx/>
                        <a:buNone/>
                        <a:tabLst/>
                        <a:defRPr/>
                      </a:pPr>
                      <a:r>
                        <a:rPr lang="en-US" sz="2000" b="1" i="0" u="none" strike="noStrike" kern="1200" baseline="0" dirty="0" smtClean="0">
                          <a:solidFill>
                            <a:schemeClr val="tx1"/>
                          </a:solidFill>
                          <a:latin typeface="+mn-lt"/>
                          <a:ea typeface="+mn-ea"/>
                          <a:cs typeface="+mn-cs"/>
                        </a:rPr>
                        <a:t>approx. 2 servings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p>
                      <a:pPr marL="0" marR="0" lvl="0" indent="0" algn="l" defTabSz="914400" rtl="0" eaLnBrk="0" fontAlgn="base" latinLnBrk="0" hangingPunct="0">
                        <a:lnSpc>
                          <a:spcPct val="90000"/>
                        </a:lnSpc>
                        <a:spcBef>
                          <a:spcPct val="35000"/>
                        </a:spcBef>
                        <a:spcAft>
                          <a:spcPct val="0"/>
                        </a:spcAft>
                        <a:buClrTx/>
                        <a:buSzTx/>
                        <a:buFontTx/>
                        <a:buNone/>
                        <a:tabLst/>
                        <a:defRPr/>
                      </a:pPr>
                      <a:r>
                        <a:rPr lang="en-US" sz="2000" b="1" i="0" u="none" strike="noStrike" kern="1200" baseline="0" dirty="0" smtClean="0">
                          <a:solidFill>
                            <a:schemeClr val="tx1"/>
                          </a:solidFill>
                          <a:latin typeface="+mn-lt"/>
                          <a:ea typeface="+mn-ea"/>
                          <a:cs typeface="+mn-cs"/>
                        </a:rPr>
                        <a:t>5 – 6  </a:t>
                      </a:r>
                      <a:r>
                        <a:rPr lang="en-US" sz="2000" b="1" i="0" u="none" strike="noStrike" kern="1200" baseline="0" dirty="0" err="1" smtClean="0">
                          <a:solidFill>
                            <a:schemeClr val="tx1"/>
                          </a:solidFill>
                          <a:latin typeface="+mn-lt"/>
                          <a:ea typeface="+mn-ea"/>
                          <a:cs typeface="+mn-cs"/>
                        </a:rPr>
                        <a:t>taels</a:t>
                      </a:r>
                      <a:r>
                        <a:rPr lang="en-US" sz="2000" b="1" i="0" u="none" strike="noStrike" kern="1200" baseline="0" dirty="0" smtClean="0">
                          <a:solidFill>
                            <a:schemeClr val="tx1"/>
                          </a:solidFill>
                          <a:latin typeface="+mn-lt"/>
                          <a:ea typeface="+mn-ea"/>
                          <a:cs typeface="+mn-cs"/>
                        </a:rPr>
                        <a:t> (190 – 227 gram)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1"/>
                  </a:ext>
                </a:extLst>
              </a:tr>
              <a:tr h="446373">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Arial" pitchFamily="34" charset="0"/>
                          <a:ea typeface="新細明體" pitchFamily="18" charset="-120"/>
                        </a:rPr>
                        <a:t>Name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2"/>
                  </a:ext>
                </a:extLst>
              </a:tr>
              <a:tr h="432048">
                <a:tc>
                  <a:txBody>
                    <a:bodyPr/>
                    <a:lstStyle/>
                    <a:p>
                      <a:pPr marL="0" marR="0" lvl="0" indent="0" algn="l" defTabSz="914400" rtl="0" eaLnBrk="0" fontAlgn="base" latinLnBrk="0" hangingPunct="0">
                        <a:lnSpc>
                          <a:spcPct val="90000"/>
                        </a:lnSpc>
                        <a:spcBef>
                          <a:spcPct val="35000"/>
                        </a:spcBef>
                        <a:spcAft>
                          <a:spcPct val="0"/>
                        </a:spcAft>
                        <a:buClrTx/>
                        <a:buSzTx/>
                        <a:buFontTx/>
                        <a:buNone/>
                        <a:tabLst/>
                        <a:defRPr/>
                      </a:pPr>
                      <a:r>
                        <a:rPr kumimoji="1" lang="en-US" altLang="zh-TW" sz="2000" b="0" i="0" u="none" strike="noStrike" cap="none" normalizeH="0" baseline="0" dirty="0" smtClean="0">
                          <a:ln>
                            <a:noFill/>
                          </a:ln>
                          <a:solidFill>
                            <a:schemeClr val="tx1"/>
                          </a:solidFill>
                          <a:effectLst/>
                          <a:latin typeface="Arial" pitchFamily="34" charset="0"/>
                          <a:ea typeface="新細明體" pitchFamily="18" charset="-120"/>
                        </a:rPr>
                        <a:t>Name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3"/>
                  </a:ext>
                </a:extLst>
              </a:tr>
              <a:tr h="432048">
                <a:tc>
                  <a:txBody>
                    <a:bodyPr/>
                    <a:lstStyle/>
                    <a:p>
                      <a:pPr marL="0" marR="0" lvl="0" indent="0" algn="l" defTabSz="914400" rtl="0" eaLnBrk="0" fontAlgn="base" latinLnBrk="0" hangingPunct="0">
                        <a:lnSpc>
                          <a:spcPct val="90000"/>
                        </a:lnSpc>
                        <a:spcBef>
                          <a:spcPct val="35000"/>
                        </a:spcBef>
                        <a:spcAft>
                          <a:spcPct val="0"/>
                        </a:spcAft>
                        <a:buClrTx/>
                        <a:buSzTx/>
                        <a:buFontTx/>
                        <a:buNone/>
                        <a:tabLst/>
                        <a:defRPr/>
                      </a:pPr>
                      <a:r>
                        <a:rPr kumimoji="1" lang="en-US" altLang="zh-TW" sz="2000" b="0" i="0" u="none" strike="noStrike" cap="none" normalizeH="0" baseline="0" dirty="0" smtClean="0">
                          <a:ln>
                            <a:noFill/>
                          </a:ln>
                          <a:solidFill>
                            <a:schemeClr val="tx1"/>
                          </a:solidFill>
                          <a:effectLst/>
                          <a:latin typeface="Arial" pitchFamily="34" charset="0"/>
                          <a:ea typeface="新細明體" pitchFamily="18" charset="-120"/>
                        </a:rPr>
                        <a:t>Name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4"/>
                  </a:ext>
                </a:extLst>
              </a:tr>
              <a:tr h="432048">
                <a:tc>
                  <a:txBody>
                    <a:bodyPr/>
                    <a:lstStyle/>
                    <a:p>
                      <a:pPr marL="0" marR="0" lvl="0" indent="0" algn="l" defTabSz="914400" rtl="0" eaLnBrk="0" fontAlgn="base" latinLnBrk="0" hangingPunct="0">
                        <a:lnSpc>
                          <a:spcPct val="90000"/>
                        </a:lnSpc>
                        <a:spcBef>
                          <a:spcPct val="35000"/>
                        </a:spcBef>
                        <a:spcAft>
                          <a:spcPct val="0"/>
                        </a:spcAft>
                        <a:buClrTx/>
                        <a:buSzTx/>
                        <a:buFontTx/>
                        <a:buNone/>
                        <a:tabLst/>
                        <a:defRPr/>
                      </a:pPr>
                      <a:r>
                        <a:rPr kumimoji="1" lang="en-US" altLang="zh-TW" sz="2000" b="0" i="0" u="none" strike="noStrike" cap="none" normalizeH="0" baseline="0" dirty="0" smtClean="0">
                          <a:ln>
                            <a:noFill/>
                          </a:ln>
                          <a:solidFill>
                            <a:schemeClr val="tx1"/>
                          </a:solidFill>
                          <a:effectLst/>
                          <a:latin typeface="Arial" pitchFamily="34" charset="0"/>
                          <a:ea typeface="新細明體" pitchFamily="18" charset="-120"/>
                        </a:rPr>
                        <a:t>Name 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90000"/>
                        </a:lnSpc>
                        <a:spcBef>
                          <a:spcPct val="35000"/>
                        </a:spcBef>
                        <a:spcAft>
                          <a:spcPct val="0"/>
                        </a:spcAft>
                        <a:buClrTx/>
                        <a:buSzTx/>
                        <a:buFontTx/>
                        <a:buNone/>
                        <a:tabLst/>
                      </a:pP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5"/>
                  </a:ext>
                </a:extLst>
              </a:tr>
            </a:tbl>
          </a:graphicData>
        </a:graphic>
      </p:graphicFrame>
      <p:sp>
        <p:nvSpPr>
          <p:cNvPr id="5" name="Slide Number Placeholder 4"/>
          <p:cNvSpPr>
            <a:spLocks noGrp="1"/>
          </p:cNvSpPr>
          <p:nvPr>
            <p:ph type="sldNum" sz="quarter" idx="12"/>
          </p:nvPr>
        </p:nvSpPr>
        <p:spPr/>
        <p:txBody>
          <a:bodyPr/>
          <a:lstStyle/>
          <a:p>
            <a:fld id="{99B7B5DF-5DA9-46A7-9A59-86908C82C3B1}" type="slidenum">
              <a:rPr lang="en-US" smtClean="0"/>
              <a:pPr/>
              <a:t>79</a:t>
            </a:fld>
            <a:endParaRPr lang="en-US"/>
          </a:p>
        </p:txBody>
      </p:sp>
    </p:spTree>
    <p:extLst>
      <p:ext uri="{BB962C8B-B14F-4D97-AF65-F5344CB8AC3E}">
        <p14:creationId xmlns:p14="http://schemas.microsoft.com/office/powerpoint/2010/main" val="150865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5981125" cy="646331"/>
          </a:xfrm>
          <a:prstGeom prst="rect">
            <a:avLst/>
          </a:prstGeom>
        </p:spPr>
        <p:txBody>
          <a:bodyPr wrap="non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Dietary goals and food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pyramid</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pic>
        <p:nvPicPr>
          <p:cNvPr id="1026" name="Picture 2" descr="Food Pyra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913829"/>
            <a:ext cx="4536504" cy="54438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496" y="6372036"/>
            <a:ext cx="5976664" cy="369332"/>
          </a:xfrm>
          <a:prstGeom prst="rect">
            <a:avLst/>
          </a:prstGeom>
        </p:spPr>
        <p:txBody>
          <a:bodyPr wrap="square">
            <a:spAutoFit/>
          </a:bodyPr>
          <a:lstStyle/>
          <a:p>
            <a:r>
              <a:rPr lang="en-US" dirty="0" smtClean="0"/>
              <a:t>Source: Centre </a:t>
            </a:r>
            <a:r>
              <a:rPr lang="en-US" dirty="0" smtClean="0"/>
              <a:t>for </a:t>
            </a:r>
            <a:r>
              <a:rPr lang="en-US" dirty="0" smtClean="0"/>
              <a:t>Health Protection, Department of Health</a:t>
            </a:r>
            <a:endParaRPr lang="en-US" dirty="0"/>
          </a:p>
        </p:txBody>
      </p:sp>
      <p:sp>
        <p:nvSpPr>
          <p:cNvPr id="4" name="Rectangle 3"/>
          <p:cNvSpPr/>
          <p:nvPr/>
        </p:nvSpPr>
        <p:spPr>
          <a:xfrm>
            <a:off x="276469" y="974333"/>
            <a:ext cx="3935491" cy="2677656"/>
          </a:xfrm>
          <a:prstGeom prst="rect">
            <a:avLst/>
          </a:prstGeom>
        </p:spPr>
        <p:txBody>
          <a:bodyPr wrap="square">
            <a:spAutoFit/>
          </a:bodyPr>
          <a:lstStyle/>
          <a:p>
            <a:r>
              <a:rPr lang="en-US" sz="2400" b="1" dirty="0"/>
              <a:t>A Guide to a Balanced Diet</a:t>
            </a:r>
          </a:p>
          <a:p>
            <a:pPr marL="342900" indent="-342900">
              <a:buFont typeface="Arial" pitchFamily="34" charset="0"/>
              <a:buChar char="•"/>
            </a:pPr>
            <a:r>
              <a:rPr lang="en-US" sz="2400" dirty="0"/>
              <a:t>Different foods have different nutritional values</a:t>
            </a:r>
            <a:r>
              <a:rPr lang="en-US" sz="2400" dirty="0" smtClean="0"/>
              <a:t>.</a:t>
            </a:r>
          </a:p>
          <a:p>
            <a:pPr marL="342900" indent="-342900">
              <a:buFont typeface="Arial" pitchFamily="34" charset="0"/>
              <a:buChar char="•"/>
            </a:pPr>
            <a:r>
              <a:rPr lang="en-US" sz="2400" dirty="0" smtClean="0"/>
              <a:t>Eating </a:t>
            </a:r>
            <a:r>
              <a:rPr lang="en-US" sz="2400" dirty="0"/>
              <a:t>too much or too little will certainly affect our health. </a:t>
            </a:r>
            <a:endParaRPr lang="en-US" sz="2400" dirty="0" smtClean="0"/>
          </a:p>
          <a:p>
            <a:endParaRPr lang="en-US" sz="2400" dirty="0"/>
          </a:p>
        </p:txBody>
      </p:sp>
      <p:sp>
        <p:nvSpPr>
          <p:cNvPr id="6" name="Slide Number Placeholder 5"/>
          <p:cNvSpPr>
            <a:spLocks noGrp="1"/>
          </p:cNvSpPr>
          <p:nvPr>
            <p:ph type="sldNum" sz="quarter" idx="12"/>
          </p:nvPr>
        </p:nvSpPr>
        <p:spPr/>
        <p:txBody>
          <a:bodyPr/>
          <a:lstStyle/>
          <a:p>
            <a:fld id="{99B7B5DF-5DA9-46A7-9A59-86908C82C3B1}" type="slidenum">
              <a:rPr lang="en-US" smtClean="0"/>
              <a:pPr/>
              <a:t>8</a:t>
            </a:fld>
            <a:endParaRPr lang="en-US"/>
          </a:p>
        </p:txBody>
      </p:sp>
    </p:spTree>
    <p:extLst>
      <p:ext uri="{BB962C8B-B14F-4D97-AF65-F5344CB8AC3E}">
        <p14:creationId xmlns:p14="http://schemas.microsoft.com/office/powerpoint/2010/main" val="33662804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864096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5) Suggested </a:t>
            </a:r>
            <a:r>
              <a:rPr lang="en-US" sz="3000" b="1" dirty="0">
                <a:solidFill>
                  <a:schemeClr val="tx1"/>
                </a:solidFill>
              </a:rPr>
              <a:t>activity for Meal Planning:</a:t>
            </a:r>
          </a:p>
          <a:p>
            <a:r>
              <a:rPr lang="en-US" sz="3000" dirty="0" smtClean="0">
                <a:solidFill>
                  <a:schemeClr val="tx1"/>
                </a:solidFill>
              </a:rPr>
              <a:t>Suggest the choices within each food group</a:t>
            </a:r>
            <a:endParaRPr lang="en-US" sz="3000"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359385301"/>
              </p:ext>
            </p:extLst>
          </p:nvPr>
        </p:nvGraphicFramePr>
        <p:xfrm>
          <a:off x="179512" y="1340770"/>
          <a:ext cx="8640960" cy="4896544"/>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6696744">
                  <a:extLst>
                    <a:ext uri="{9D8B030D-6E8A-4147-A177-3AD203B41FA5}">
                      <a16:colId xmlns:a16="http://schemas.microsoft.com/office/drawing/2014/main" val="20001"/>
                    </a:ext>
                  </a:extLst>
                </a:gridCol>
              </a:tblGrid>
              <a:tr h="448524">
                <a:tc>
                  <a:txBody>
                    <a:bodyPr/>
                    <a:lstStyle/>
                    <a:p>
                      <a:pPr algn="ctr"/>
                      <a:r>
                        <a:rPr lang="en-US" sz="2000" dirty="0" smtClean="0">
                          <a:solidFill>
                            <a:schemeClr val="tx1"/>
                          </a:solidFill>
                          <a:latin typeface="Arial" pitchFamily="34" charset="0"/>
                          <a:cs typeface="Arial" pitchFamily="34" charset="0"/>
                        </a:rPr>
                        <a:t>Food group</a:t>
                      </a:r>
                      <a:endParaRPr lang="en-US" sz="2000" dirty="0">
                        <a:solidFill>
                          <a:schemeClr val="tx1"/>
                        </a:solidFill>
                        <a:latin typeface="Arial" pitchFamily="34" charset="0"/>
                        <a:cs typeface="Arial" pitchFamily="34" charset="0"/>
                      </a:endParaRPr>
                    </a:p>
                  </a:txBody>
                  <a:tcPr>
                    <a:solidFill>
                      <a:schemeClr val="bg1"/>
                    </a:solidFill>
                  </a:tcPr>
                </a:tc>
                <a:tc>
                  <a:txBody>
                    <a:bodyPr/>
                    <a:lstStyle/>
                    <a:p>
                      <a:pPr algn="ctr"/>
                      <a:r>
                        <a:rPr lang="en-US" sz="2000" dirty="0" smtClean="0">
                          <a:solidFill>
                            <a:schemeClr val="tx1"/>
                          </a:solidFill>
                          <a:latin typeface="Arial" pitchFamily="34" charset="0"/>
                          <a:cs typeface="Arial" pitchFamily="34" charset="0"/>
                        </a:rPr>
                        <a:t>Choice</a:t>
                      </a:r>
                      <a:r>
                        <a:rPr lang="en-US" sz="2000" baseline="0" dirty="0" smtClean="0">
                          <a:solidFill>
                            <a:schemeClr val="tx1"/>
                          </a:solidFill>
                          <a:latin typeface="Arial" pitchFamily="34" charset="0"/>
                          <a:cs typeface="Arial" pitchFamily="34" charset="0"/>
                        </a:rPr>
                        <a:t> of food items</a:t>
                      </a:r>
                      <a:endParaRPr lang="en-US" sz="2000" dirty="0">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88960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新細明體" pitchFamily="18" charset="-120"/>
                        </a:rPr>
                        <a:t>Grains</a:t>
                      </a:r>
                    </a:p>
                  </a:txBody>
                  <a:tcPr anchor="ctr" horzOverflow="overflow">
                    <a:solidFill>
                      <a:schemeClr val="accent6">
                        <a:lumMod val="50000"/>
                      </a:schemeClr>
                    </a:solidFill>
                  </a:tcPr>
                </a:tc>
                <a:tc>
                  <a:txBody>
                    <a:bodyPr/>
                    <a:lstStyle/>
                    <a:p>
                      <a:endParaRPr lang="en-US" dirty="0"/>
                    </a:p>
                  </a:txBody>
                  <a:tcPr anchor="ctr">
                    <a:solidFill>
                      <a:schemeClr val="accent6">
                        <a:lumMod val="50000"/>
                      </a:schemeClr>
                    </a:solidFill>
                  </a:tcPr>
                </a:tc>
                <a:extLst>
                  <a:ext uri="{0D108BD9-81ED-4DB2-BD59-A6C34878D82A}">
                    <a16:rowId xmlns:a16="http://schemas.microsoft.com/office/drawing/2014/main" val="10001"/>
                  </a:ext>
                </a:extLst>
              </a:tr>
              <a:tr h="88960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新細明體" pitchFamily="18" charset="-120"/>
                        </a:rPr>
                        <a:t>Vegetables</a:t>
                      </a:r>
                    </a:p>
                  </a:txBody>
                  <a:tcPr anchor="ctr" horzOverflow="overflow">
                    <a:solidFill>
                      <a:srgbClr val="00B050"/>
                    </a:solidFill>
                  </a:tcPr>
                </a:tc>
                <a:tc>
                  <a:txBody>
                    <a:bodyPr/>
                    <a:lstStyle/>
                    <a:p>
                      <a:endParaRPr lang="en-US" dirty="0"/>
                    </a:p>
                  </a:txBody>
                  <a:tcPr anchor="ctr">
                    <a:solidFill>
                      <a:srgbClr val="00B050"/>
                    </a:solidFill>
                  </a:tcPr>
                </a:tc>
                <a:extLst>
                  <a:ext uri="{0D108BD9-81ED-4DB2-BD59-A6C34878D82A}">
                    <a16:rowId xmlns:a16="http://schemas.microsoft.com/office/drawing/2014/main" val="10002"/>
                  </a:ext>
                </a:extLst>
              </a:tr>
              <a:tr h="88960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新細明體" pitchFamily="18" charset="-120"/>
                        </a:rPr>
                        <a:t>Fruits</a:t>
                      </a:r>
                    </a:p>
                  </a:txBody>
                  <a:tcPr anchor="ctr" horzOverflow="overflow">
                    <a:solidFill>
                      <a:srgbClr val="FF0066"/>
                    </a:solidFill>
                  </a:tcPr>
                </a:tc>
                <a:tc>
                  <a:txBody>
                    <a:bodyPr/>
                    <a:lstStyle/>
                    <a:p>
                      <a:endParaRPr lang="en-US" dirty="0"/>
                    </a:p>
                  </a:txBody>
                  <a:tcPr anchor="ctr">
                    <a:solidFill>
                      <a:srgbClr val="FF0066"/>
                    </a:solidFill>
                  </a:tcPr>
                </a:tc>
                <a:extLst>
                  <a:ext uri="{0D108BD9-81ED-4DB2-BD59-A6C34878D82A}">
                    <a16:rowId xmlns:a16="http://schemas.microsoft.com/office/drawing/2014/main" val="10003"/>
                  </a:ext>
                </a:extLst>
              </a:tr>
              <a:tr h="88960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新細明體" pitchFamily="18" charset="-120"/>
                        </a:rPr>
                        <a:t>Milk</a:t>
                      </a:r>
                    </a:p>
                  </a:txBody>
                  <a:tcPr anchor="ctr" horzOverflow="overflow">
                    <a:solidFill>
                      <a:schemeClr val="accent6">
                        <a:lumMod val="75000"/>
                      </a:schemeClr>
                    </a:solidFill>
                  </a:tcPr>
                </a:tc>
                <a:tc>
                  <a:txBody>
                    <a:bodyPr/>
                    <a:lstStyle/>
                    <a:p>
                      <a:endParaRPr lang="en-US" dirty="0"/>
                    </a:p>
                  </a:txBody>
                  <a:tcPr anchor="ctr">
                    <a:solidFill>
                      <a:schemeClr val="accent6">
                        <a:lumMod val="75000"/>
                      </a:schemeClr>
                    </a:solidFill>
                  </a:tcPr>
                </a:tc>
                <a:extLst>
                  <a:ext uri="{0D108BD9-81ED-4DB2-BD59-A6C34878D82A}">
                    <a16:rowId xmlns:a16="http://schemas.microsoft.com/office/drawing/2014/main" val="10004"/>
                  </a:ext>
                </a:extLst>
              </a:tr>
              <a:tr h="88960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新細明體" pitchFamily="18" charset="-120"/>
                        </a:rPr>
                        <a:t>Meat and beans</a:t>
                      </a:r>
                    </a:p>
                  </a:txBody>
                  <a:tcPr anchor="ctr" horzOverflow="overflow">
                    <a:solidFill>
                      <a:srgbClr val="7030A0"/>
                    </a:solidFill>
                  </a:tcPr>
                </a:tc>
                <a:tc>
                  <a:txBody>
                    <a:bodyPr/>
                    <a:lstStyle/>
                    <a:p>
                      <a:endParaRPr lang="en-US" dirty="0"/>
                    </a:p>
                  </a:txBody>
                  <a:tcPr anchor="ctr">
                    <a:solidFill>
                      <a:srgbClr val="7030A0"/>
                    </a:solidFill>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99B7B5DF-5DA9-46A7-9A59-86908C82C3B1}" type="slidenum">
              <a:rPr lang="en-US" smtClean="0"/>
              <a:pPr/>
              <a:t>80</a:t>
            </a:fld>
            <a:endParaRPr lang="en-US"/>
          </a:p>
        </p:txBody>
      </p:sp>
    </p:spTree>
    <p:extLst>
      <p:ext uri="{BB962C8B-B14F-4D97-AF65-F5344CB8AC3E}">
        <p14:creationId xmlns:p14="http://schemas.microsoft.com/office/powerpoint/2010/main" val="12394257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964488"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6) Suggested </a:t>
            </a:r>
            <a:r>
              <a:rPr lang="en-US" sz="3000" b="1" dirty="0">
                <a:solidFill>
                  <a:schemeClr val="tx1"/>
                </a:solidFill>
              </a:rPr>
              <a:t>activity for Food Pyramid:</a:t>
            </a:r>
          </a:p>
          <a:p>
            <a:r>
              <a:rPr lang="en-US" sz="3000" b="1" dirty="0">
                <a:solidFill>
                  <a:schemeClr val="tx1"/>
                </a:solidFill>
              </a:rPr>
              <a:t>Discuss the similarity and differences of the food pyramids </a:t>
            </a:r>
            <a:r>
              <a:rPr lang="en-US" sz="3000" b="1" dirty="0" smtClean="0">
                <a:solidFill>
                  <a:schemeClr val="tx1"/>
                </a:solidFill>
              </a:rPr>
              <a:t>used in </a:t>
            </a:r>
            <a:r>
              <a:rPr lang="en-US" sz="3000" b="1" dirty="0">
                <a:solidFill>
                  <a:schemeClr val="tx1"/>
                </a:solidFill>
              </a:rPr>
              <a:t>different </a:t>
            </a:r>
            <a:r>
              <a:rPr lang="en-US" sz="3000" b="1" dirty="0" smtClean="0">
                <a:solidFill>
                  <a:schemeClr val="tx1"/>
                </a:solidFill>
              </a:rPr>
              <a:t>countries</a:t>
            </a:r>
            <a:endParaRPr lang="en-US" sz="3000" b="1" dirty="0">
              <a:solidFill>
                <a:schemeClr val="tx1"/>
              </a:solidFill>
            </a:endParaRPr>
          </a:p>
        </p:txBody>
      </p:sp>
      <p:pic>
        <p:nvPicPr>
          <p:cNvPr id="3" name="Picture 4" descr="eatwellplatelarge"/>
          <p:cNvPicPr>
            <a:picLocks noChangeAspect="1" noChangeArrowheads="1"/>
          </p:cNvPicPr>
          <p:nvPr/>
        </p:nvPicPr>
        <p:blipFill>
          <a:blip r:embed="rId2" cstate="print"/>
          <a:srcRect/>
          <a:stretch>
            <a:fillRect/>
          </a:stretch>
        </p:blipFill>
        <p:spPr bwMode="auto">
          <a:xfrm>
            <a:off x="253089" y="1989314"/>
            <a:ext cx="3039536" cy="2132856"/>
          </a:xfrm>
          <a:prstGeom prst="rect">
            <a:avLst/>
          </a:prstGeom>
          <a:noFill/>
          <a:ln w="9525">
            <a:noFill/>
            <a:miter lim="800000"/>
            <a:headEnd/>
            <a:tailEnd/>
          </a:ln>
        </p:spPr>
      </p:pic>
      <p:pic>
        <p:nvPicPr>
          <p:cNvPr id="4" name="Picture 2"/>
          <p:cNvPicPr>
            <a:picLocks noChangeAspect="1" noChangeArrowheads="1"/>
          </p:cNvPicPr>
          <p:nvPr/>
        </p:nvPicPr>
        <p:blipFill>
          <a:blip r:embed="rId3"/>
          <a:srcRect/>
          <a:stretch>
            <a:fillRect/>
          </a:stretch>
        </p:blipFill>
        <p:spPr bwMode="auto">
          <a:xfrm>
            <a:off x="3894557" y="1915201"/>
            <a:ext cx="1656184" cy="2162345"/>
          </a:xfrm>
          <a:prstGeom prst="rect">
            <a:avLst/>
          </a:prstGeom>
          <a:noFill/>
          <a:ln w="9525">
            <a:noFill/>
            <a:miter lim="800000"/>
            <a:headEnd/>
            <a:tailEnd/>
          </a:ln>
        </p:spPr>
      </p:pic>
      <p:pic>
        <p:nvPicPr>
          <p:cNvPr id="5" name="Picture 3" descr="Food_Pyramid_USDAj"/>
          <p:cNvPicPr>
            <a:picLocks noChangeAspect="1" noChangeArrowheads="1"/>
          </p:cNvPicPr>
          <p:nvPr/>
        </p:nvPicPr>
        <p:blipFill>
          <a:blip r:embed="rId4" cstate="print"/>
          <a:srcRect/>
          <a:stretch>
            <a:fillRect/>
          </a:stretch>
        </p:blipFill>
        <p:spPr bwMode="auto">
          <a:xfrm>
            <a:off x="5940153" y="2005980"/>
            <a:ext cx="2333626" cy="1693542"/>
          </a:xfrm>
          <a:prstGeom prst="rect">
            <a:avLst/>
          </a:prstGeom>
          <a:noFill/>
          <a:ln w="9525">
            <a:noFill/>
            <a:miter lim="800000"/>
            <a:headEnd/>
            <a:tailEnd/>
          </a:ln>
        </p:spPr>
      </p:pic>
      <p:pic>
        <p:nvPicPr>
          <p:cNvPr id="6" name="Picture 2" descr="USDA food pyramid published in 2005 is a general nutrition guide for recommended food consumption"/>
          <p:cNvPicPr>
            <a:picLocks noChangeAspect="1" noChangeArrowheads="1"/>
          </p:cNvPicPr>
          <p:nvPr/>
        </p:nvPicPr>
        <p:blipFill>
          <a:blip r:embed="rId5" cstate="print"/>
          <a:srcRect/>
          <a:stretch>
            <a:fillRect/>
          </a:stretch>
        </p:blipFill>
        <p:spPr bwMode="auto">
          <a:xfrm>
            <a:off x="421888" y="4473788"/>
            <a:ext cx="2701938" cy="2087836"/>
          </a:xfrm>
          <a:prstGeom prst="rect">
            <a:avLst/>
          </a:prstGeom>
          <a:noFill/>
          <a:ln w="9525">
            <a:noFill/>
            <a:miter lim="800000"/>
            <a:headEnd/>
            <a:tailEnd/>
          </a:ln>
        </p:spPr>
      </p:pic>
      <p:pic>
        <p:nvPicPr>
          <p:cNvPr id="7" name="Picture 2" descr="http://upload.wikimedia.org/wikipedia/commons/5/50/USDA_MyPlate_gr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831" y="4447171"/>
            <a:ext cx="2325898" cy="21144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cnsoc.org/files/201001/2010013014130845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4473788"/>
            <a:ext cx="2333626" cy="226758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99B7B5DF-5DA9-46A7-9A59-86908C82C3B1}" type="slidenum">
              <a:rPr lang="en-US" smtClean="0"/>
              <a:pPr/>
              <a:t>81</a:t>
            </a:fld>
            <a:endParaRPr lang="en-US"/>
          </a:p>
        </p:txBody>
      </p:sp>
    </p:spTree>
    <p:extLst>
      <p:ext uri="{BB962C8B-B14F-4D97-AF65-F5344CB8AC3E}">
        <p14:creationId xmlns:p14="http://schemas.microsoft.com/office/powerpoint/2010/main" val="42783647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698451"/>
            <a:ext cx="90201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3" name="AutoShape 52"/>
          <p:cNvSpPr>
            <a:spLocks noChangeArrowheads="1"/>
          </p:cNvSpPr>
          <p:nvPr/>
        </p:nvSpPr>
        <p:spPr bwMode="auto">
          <a:xfrm>
            <a:off x="4932363" y="1607666"/>
            <a:ext cx="4032250" cy="2238375"/>
          </a:xfrm>
          <a:prstGeom prst="wedgeEllipseCallout">
            <a:avLst>
              <a:gd name="adj1" fmla="val -97796"/>
              <a:gd name="adj2" fmla="val 64639"/>
            </a:avLst>
          </a:prstGeom>
          <a:solidFill>
            <a:srgbClr val="FF6600"/>
          </a:solidFill>
          <a:ln>
            <a:solidFill>
              <a:srgbClr val="C00000"/>
            </a:solidFill>
            <a:headEnd/>
            <a:tailEnd/>
          </a:ln>
        </p:spPr>
        <p:style>
          <a:lnRef idx="1">
            <a:schemeClr val="accent1"/>
          </a:lnRef>
          <a:fillRef idx="3">
            <a:schemeClr val="accent1"/>
          </a:fillRef>
          <a:effectRef idx="2">
            <a:schemeClr val="accent1"/>
          </a:effectRef>
          <a:fontRef idx="minor">
            <a:schemeClr val="lt1"/>
          </a:fontRef>
        </p:style>
        <p:txBody>
          <a:bodyPr/>
          <a:lstStyle/>
          <a:p>
            <a:pPr algn="ctr">
              <a:defRPr/>
            </a:pPr>
            <a:endParaRPr lang="zh-TW" altLang="zh-TW" sz="1800"/>
          </a:p>
        </p:txBody>
      </p:sp>
      <p:sp>
        <p:nvSpPr>
          <p:cNvPr id="4114" name="Text Box 53"/>
          <p:cNvSpPr txBox="1">
            <a:spLocks noChangeArrowheads="1"/>
          </p:cNvSpPr>
          <p:nvPr/>
        </p:nvSpPr>
        <p:spPr bwMode="auto">
          <a:xfrm>
            <a:off x="5383213" y="1901130"/>
            <a:ext cx="3136900" cy="1815882"/>
          </a:xfrm>
          <a:prstGeom prst="rect">
            <a:avLst/>
          </a:prstGeom>
          <a:noFill/>
          <a:ln w="9525">
            <a:noFill/>
            <a:miter lim="800000"/>
            <a:headEnd/>
            <a:tailEnd/>
          </a:ln>
        </p:spPr>
        <p:txBody>
          <a:bodyPr>
            <a:spAutoFit/>
          </a:bodyPr>
          <a:lstStyle/>
          <a:p>
            <a:pPr algn="ctr">
              <a:spcBef>
                <a:spcPct val="50000"/>
              </a:spcBef>
              <a:defRPr/>
            </a:pPr>
            <a:r>
              <a:rPr lang="en-US" altLang="zh-TW" sz="2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rPr>
              <a:t>What is your definition of perfect </a:t>
            </a:r>
            <a:r>
              <a:rPr lang="en-US" altLang="zh-TW" sz="2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rPr>
              <a:t>healthy food?</a:t>
            </a:r>
          </a:p>
        </p:txBody>
      </p:sp>
      <p:sp>
        <p:nvSpPr>
          <p:cNvPr id="20" name="Rectangle 19"/>
          <p:cNvSpPr/>
          <p:nvPr/>
        </p:nvSpPr>
        <p:spPr>
          <a:xfrm>
            <a:off x="142937" y="106859"/>
            <a:ext cx="8785101"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7) Suggested </a:t>
            </a:r>
            <a:r>
              <a:rPr lang="en-US" sz="3000" b="1" dirty="0">
                <a:solidFill>
                  <a:schemeClr val="tx1"/>
                </a:solidFill>
              </a:rPr>
              <a:t>activity:</a:t>
            </a:r>
          </a:p>
          <a:p>
            <a:r>
              <a:rPr lang="en-US" sz="3000" b="1" dirty="0">
                <a:solidFill>
                  <a:schemeClr val="tx1"/>
                </a:solidFill>
              </a:rPr>
              <a:t>Discuss in </a:t>
            </a:r>
            <a:r>
              <a:rPr lang="en-US" sz="3000" b="1" dirty="0" smtClean="0">
                <a:solidFill>
                  <a:schemeClr val="tx1"/>
                </a:solidFill>
              </a:rPr>
              <a:t>class </a:t>
            </a:r>
            <a:r>
              <a:rPr lang="en-US" sz="3000" b="1" dirty="0">
                <a:solidFill>
                  <a:schemeClr val="tx1"/>
                </a:solidFill>
              </a:rPr>
              <a:t>the different perceptions of “healthy food</a:t>
            </a:r>
            <a:r>
              <a:rPr lang="en-US" sz="3000" b="1" dirty="0" smtClean="0">
                <a:solidFill>
                  <a:schemeClr val="tx1"/>
                </a:solidFill>
              </a:rPr>
              <a:t>”.</a:t>
            </a:r>
            <a:endParaRPr lang="en-US" sz="3000" b="1" dirty="0">
              <a:solidFill>
                <a:schemeClr val="tx1"/>
              </a:solidFill>
            </a:endParaRPr>
          </a:p>
        </p:txBody>
      </p:sp>
      <p:sp>
        <p:nvSpPr>
          <p:cNvPr id="3" name="Slide Number Placeholder 2"/>
          <p:cNvSpPr>
            <a:spLocks noGrp="1"/>
          </p:cNvSpPr>
          <p:nvPr>
            <p:ph type="sldNum" sz="quarter" idx="12"/>
          </p:nvPr>
        </p:nvSpPr>
        <p:spPr/>
        <p:txBody>
          <a:bodyPr/>
          <a:lstStyle/>
          <a:p>
            <a:fld id="{99B7B5DF-5DA9-46A7-9A59-86908C82C3B1}" type="slidenum">
              <a:rPr lang="en-US" smtClean="0"/>
              <a:pPr/>
              <a:t>82</a:t>
            </a:fld>
            <a:endParaRPr lang="en-US"/>
          </a:p>
        </p:txBody>
      </p:sp>
    </p:spTree>
    <p:extLst>
      <p:ext uri="{BB962C8B-B14F-4D97-AF65-F5344CB8AC3E}">
        <p14:creationId xmlns:p14="http://schemas.microsoft.com/office/powerpoint/2010/main" val="14470193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8" y="2426273"/>
            <a:ext cx="9115872" cy="431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7" name="Text Box 3"/>
          <p:cNvSpPr txBox="1">
            <a:spLocks noChangeArrowheads="1"/>
          </p:cNvSpPr>
          <p:nvPr/>
        </p:nvSpPr>
        <p:spPr bwMode="auto">
          <a:xfrm>
            <a:off x="395536" y="932527"/>
            <a:ext cx="8208962" cy="1200329"/>
          </a:xfrm>
          <a:prstGeom prst="rect">
            <a:avLst/>
          </a:prstGeom>
          <a:noFill/>
          <a:ln w="9525">
            <a:noFill/>
            <a:miter lim="800000"/>
            <a:headEnd/>
            <a:tailEnd/>
          </a:ln>
        </p:spPr>
        <p:txBody>
          <a:bodyPr>
            <a:spAutoFit/>
          </a:bodyPr>
          <a:lstStyle/>
          <a:p>
            <a:pPr algn="ctr">
              <a:spcBef>
                <a:spcPct val="50000"/>
              </a:spcBef>
            </a:pPr>
            <a:r>
              <a:rPr lang="en-US" altLang="zh-TW" sz="2400" b="1" dirty="0"/>
              <a:t>There is </a:t>
            </a:r>
            <a:r>
              <a:rPr lang="en-US" altLang="zh-TW" sz="2400" b="1" u="sng" dirty="0"/>
              <a:t>no single food</a:t>
            </a:r>
            <a:r>
              <a:rPr lang="en-US" altLang="zh-TW" sz="2400" b="1" dirty="0"/>
              <a:t> that provides </a:t>
            </a:r>
            <a:r>
              <a:rPr lang="en-US" altLang="zh-TW" sz="2400" b="1" dirty="0" smtClean="0"/>
              <a:t>all the </a:t>
            </a:r>
            <a:r>
              <a:rPr lang="en-US" altLang="zh-TW" sz="2400" b="1" dirty="0"/>
              <a:t>essential nutrients to keep us healthy, </a:t>
            </a:r>
            <a:r>
              <a:rPr lang="en-US" altLang="zh-TW" sz="2400" dirty="0"/>
              <a:t>we need to eat a variety of foods to </a:t>
            </a:r>
            <a:r>
              <a:rPr lang="en-US" altLang="zh-TW" sz="2400" b="1" dirty="0"/>
              <a:t>satisfy</a:t>
            </a:r>
            <a:r>
              <a:rPr lang="en-US" altLang="zh-TW" sz="2400" dirty="0"/>
              <a:t> and </a:t>
            </a:r>
            <a:r>
              <a:rPr lang="en-US" altLang="zh-TW" sz="2400" b="1" dirty="0"/>
              <a:t>nourish</a:t>
            </a:r>
            <a:r>
              <a:rPr lang="en-US" altLang="zh-TW" sz="2400" dirty="0"/>
              <a:t> us.</a:t>
            </a:r>
          </a:p>
        </p:txBody>
      </p:sp>
      <p:sp>
        <p:nvSpPr>
          <p:cNvPr id="5123" name="WordArt 80"/>
          <p:cNvSpPr>
            <a:spLocks noChangeArrowheads="1" noChangeShapeType="1" noTextEdit="1"/>
          </p:cNvSpPr>
          <p:nvPr/>
        </p:nvSpPr>
        <p:spPr bwMode="auto">
          <a:xfrm>
            <a:off x="179512" y="332656"/>
            <a:ext cx="4533902" cy="5334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Perfect healthy </a:t>
            </a:r>
            <a:r>
              <a:rPr lang="en-US" altLang="zh-TW"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a:t>
            </a:r>
            <a:endParaRPr lang="zh-TW" alt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3" name="Slide Number Placeholder 2"/>
          <p:cNvSpPr>
            <a:spLocks noGrp="1"/>
          </p:cNvSpPr>
          <p:nvPr>
            <p:ph type="sldNum" sz="quarter" idx="12"/>
          </p:nvPr>
        </p:nvSpPr>
        <p:spPr/>
        <p:txBody>
          <a:bodyPr/>
          <a:lstStyle/>
          <a:p>
            <a:fld id="{99B7B5DF-5DA9-46A7-9A59-86908C82C3B1}" type="slidenum">
              <a:rPr lang="en-US" smtClean="0"/>
              <a:pPr/>
              <a:t>83</a:t>
            </a:fld>
            <a:endParaRPr lang="en-US"/>
          </a:p>
        </p:txBody>
      </p:sp>
    </p:spTree>
    <p:extLst>
      <p:ext uri="{BB962C8B-B14F-4D97-AF65-F5344CB8AC3E}">
        <p14:creationId xmlns:p14="http://schemas.microsoft.com/office/powerpoint/2010/main" val="24135093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pPr/>
              <a:t>84</a:t>
            </a:fld>
            <a:endParaRPr lang="en-US"/>
          </a:p>
        </p:txBody>
      </p:sp>
      <p:sp>
        <p:nvSpPr>
          <p:cNvPr id="6" name="Rectangle 5"/>
          <p:cNvSpPr/>
          <p:nvPr/>
        </p:nvSpPr>
        <p:spPr>
          <a:xfrm>
            <a:off x="142937" y="106859"/>
            <a:ext cx="8785101" cy="1969770"/>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1</a:t>
            </a:r>
            <a:r>
              <a:rPr lang="en-US" sz="3000" b="1" dirty="0" smtClean="0">
                <a:solidFill>
                  <a:schemeClr val="tx1"/>
                </a:solidFill>
              </a:rPr>
              <a:t>:</a:t>
            </a:r>
            <a:endParaRPr lang="en-US" sz="3000" b="1" dirty="0">
              <a:solidFill>
                <a:schemeClr val="tx1"/>
              </a:solidFill>
            </a:endParaRPr>
          </a:p>
          <a:p>
            <a:r>
              <a:rPr lang="en-US" sz="3000" b="1" dirty="0">
                <a:solidFill>
                  <a:schemeClr val="tx1"/>
                </a:solidFill>
              </a:rPr>
              <a:t>Select a news article with current food and nutrition issues and write a report to express your personal opinion on the selected article.</a:t>
            </a:r>
          </a:p>
        </p:txBody>
      </p:sp>
    </p:spTree>
    <p:extLst>
      <p:ext uri="{BB962C8B-B14F-4D97-AF65-F5344CB8AC3E}">
        <p14:creationId xmlns:p14="http://schemas.microsoft.com/office/powerpoint/2010/main" val="12176518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pPr/>
              <a:t>85</a:t>
            </a:fld>
            <a:endParaRPr lang="en-US"/>
          </a:p>
        </p:txBody>
      </p:sp>
      <p:sp>
        <p:nvSpPr>
          <p:cNvPr id="6" name="Rectangle 5"/>
          <p:cNvSpPr/>
          <p:nvPr/>
        </p:nvSpPr>
        <p:spPr>
          <a:xfrm>
            <a:off x="142937" y="106859"/>
            <a:ext cx="8785101" cy="1508105"/>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a:t>
            </a:r>
            <a:r>
              <a:rPr lang="en-US" altLang="zh-TW" sz="3200" b="1" dirty="0" smtClean="0">
                <a:solidFill>
                  <a:schemeClr val="tx1"/>
                </a:solidFill>
              </a:rPr>
              <a:t>2</a:t>
            </a:r>
            <a:r>
              <a:rPr lang="en-US" sz="3000" b="1" dirty="0" smtClean="0">
                <a:solidFill>
                  <a:schemeClr val="tx1"/>
                </a:solidFill>
              </a:rPr>
              <a:t>:</a:t>
            </a:r>
            <a:endParaRPr lang="en-US" sz="3000" b="1" dirty="0">
              <a:solidFill>
                <a:schemeClr val="tx1"/>
              </a:solidFill>
            </a:endParaRPr>
          </a:p>
          <a:p>
            <a:r>
              <a:rPr lang="en-US" sz="3000" b="1" dirty="0" smtClean="0">
                <a:solidFill>
                  <a:schemeClr val="tx1"/>
                </a:solidFill>
              </a:rPr>
              <a:t>Suggest some healthy snacks and explain how they suit </a:t>
            </a:r>
            <a:r>
              <a:rPr lang="en-US" sz="3000" b="1" dirty="0">
                <a:solidFill>
                  <a:schemeClr val="tx1"/>
                </a:solidFill>
              </a:rPr>
              <a:t>your nutritional </a:t>
            </a:r>
            <a:r>
              <a:rPr lang="en-US" sz="3000" b="1" dirty="0" smtClean="0">
                <a:solidFill>
                  <a:schemeClr val="tx1"/>
                </a:solidFill>
              </a:rPr>
              <a:t>needs.</a:t>
            </a:r>
            <a:endParaRPr lang="en-US" sz="3000" b="1" dirty="0">
              <a:solidFill>
                <a:schemeClr val="tx1"/>
              </a:solidFill>
            </a:endParaRPr>
          </a:p>
        </p:txBody>
      </p:sp>
      <p:sp>
        <p:nvSpPr>
          <p:cNvPr id="3" name="Rectangle 2"/>
          <p:cNvSpPr/>
          <p:nvPr/>
        </p:nvSpPr>
        <p:spPr>
          <a:xfrm>
            <a:off x="395536" y="1700808"/>
            <a:ext cx="8280920" cy="5170646"/>
          </a:xfrm>
          <a:prstGeom prst="rect">
            <a:avLst/>
          </a:prstGeom>
        </p:spPr>
        <p:txBody>
          <a:bodyPr wrap="square">
            <a:spAutoFit/>
          </a:bodyPr>
          <a:lstStyle/>
          <a:p>
            <a:r>
              <a:rPr lang="en-US" sz="2200" dirty="0" smtClean="0"/>
              <a:t>Examples:</a:t>
            </a:r>
          </a:p>
          <a:p>
            <a:pPr marL="457200" indent="-457200">
              <a:buAutoNum type="arabicPeriod"/>
            </a:pPr>
            <a:r>
              <a:rPr lang="en-US" sz="2200" b="1" dirty="0" smtClean="0"/>
              <a:t>Wheat bread roll spread </a:t>
            </a:r>
            <a:r>
              <a:rPr lang="en-US" sz="2200" b="1" dirty="0"/>
              <a:t>with peanut butter and sprinkled with </a:t>
            </a:r>
            <a:r>
              <a:rPr lang="en-US" sz="2200" b="1" dirty="0" smtClean="0"/>
              <a:t>raisins: </a:t>
            </a:r>
            <a:r>
              <a:rPr lang="en-US" sz="2200" dirty="0"/>
              <a:t>good source </a:t>
            </a:r>
            <a:r>
              <a:rPr lang="en-US" sz="2200" dirty="0" smtClean="0"/>
              <a:t>of fats and carbohydrates </a:t>
            </a:r>
            <a:r>
              <a:rPr lang="en-US" sz="2200" dirty="0"/>
              <a:t>for providing </a:t>
            </a:r>
            <a:r>
              <a:rPr lang="en-US" sz="2200" dirty="0" smtClean="0"/>
              <a:t>energy; provide dietary </a:t>
            </a:r>
            <a:r>
              <a:rPr lang="en-US" sz="2200" dirty="0" err="1" smtClean="0"/>
              <a:t>fibre</a:t>
            </a:r>
            <a:r>
              <a:rPr lang="en-US" sz="2200" dirty="0" smtClean="0"/>
              <a:t> for gut health; raisins are also source of iron for adolescents’ growth</a:t>
            </a:r>
          </a:p>
          <a:p>
            <a:pPr marL="457200" indent="-457200">
              <a:buFontTx/>
              <a:buAutoNum type="arabicPeriod"/>
            </a:pPr>
            <a:r>
              <a:rPr lang="en-US" sz="2200" b="1" dirty="0" smtClean="0"/>
              <a:t>Cheese </a:t>
            </a:r>
            <a:r>
              <a:rPr lang="en-US" sz="2200" b="1" dirty="0"/>
              <a:t>toast </a:t>
            </a:r>
            <a:r>
              <a:rPr lang="en-US" sz="2200" b="1" dirty="0" smtClean="0"/>
              <a:t>of whole </a:t>
            </a:r>
            <a:r>
              <a:rPr lang="en-US" sz="2200" b="1" dirty="0"/>
              <a:t>grain bread with low-fat </a:t>
            </a:r>
            <a:r>
              <a:rPr lang="en-US" sz="2200" b="1" dirty="0" smtClean="0"/>
              <a:t>cheese</a:t>
            </a:r>
            <a:r>
              <a:rPr lang="en-US" sz="2200" dirty="0"/>
              <a:t>: good source of carbohydrates for providing energy; provide dietary </a:t>
            </a:r>
            <a:r>
              <a:rPr lang="en-US" sz="2200" dirty="0" err="1"/>
              <a:t>fibre</a:t>
            </a:r>
            <a:r>
              <a:rPr lang="en-US" sz="2200" dirty="0"/>
              <a:t> for gut health; </a:t>
            </a:r>
            <a:r>
              <a:rPr lang="en-US" sz="2200" dirty="0" smtClean="0"/>
              <a:t>cheese is source </a:t>
            </a:r>
            <a:r>
              <a:rPr lang="en-US" sz="2200" dirty="0"/>
              <a:t>of </a:t>
            </a:r>
            <a:r>
              <a:rPr lang="en-US" sz="2200" dirty="0" smtClean="0"/>
              <a:t>protein</a:t>
            </a:r>
            <a:r>
              <a:rPr lang="zh-TW" altLang="en-US" sz="2200" dirty="0" smtClean="0"/>
              <a:t> </a:t>
            </a:r>
            <a:r>
              <a:rPr lang="en-US" altLang="zh-TW" sz="2200" dirty="0" smtClean="0"/>
              <a:t>and calcium</a:t>
            </a:r>
            <a:r>
              <a:rPr lang="en-US" sz="2200" dirty="0" smtClean="0"/>
              <a:t> </a:t>
            </a:r>
            <a:r>
              <a:rPr lang="en-US" sz="2200" dirty="0"/>
              <a:t>for adolescents’ growth</a:t>
            </a:r>
          </a:p>
          <a:p>
            <a:pPr marL="457200" indent="-457200">
              <a:buFontTx/>
              <a:buAutoNum type="arabicPeriod"/>
            </a:pPr>
            <a:r>
              <a:rPr lang="en-US" sz="2200" b="1" dirty="0" smtClean="0"/>
              <a:t>Low-fat yoghurt </a:t>
            </a:r>
            <a:r>
              <a:rPr lang="en-US" sz="2200" b="1" dirty="0"/>
              <a:t>with a tablespoon of chopped </a:t>
            </a:r>
            <a:r>
              <a:rPr lang="en-US" sz="2200" b="1" dirty="0" smtClean="0"/>
              <a:t>almonds</a:t>
            </a:r>
            <a:r>
              <a:rPr lang="en-US" sz="2200" dirty="0" smtClean="0"/>
              <a:t>: </a:t>
            </a:r>
            <a:r>
              <a:rPr lang="en-US" sz="2200" dirty="0"/>
              <a:t>good source of carbohydrates for providing energy</a:t>
            </a:r>
            <a:r>
              <a:rPr lang="en-US" sz="2200" dirty="0" smtClean="0"/>
              <a:t>; yoghurt and almonds are sources </a:t>
            </a:r>
            <a:r>
              <a:rPr lang="en-US" sz="2200" dirty="0"/>
              <a:t>of </a:t>
            </a:r>
            <a:r>
              <a:rPr lang="en-US" sz="2200" dirty="0" smtClean="0"/>
              <a:t>calcium </a:t>
            </a:r>
            <a:r>
              <a:rPr lang="en-US" sz="2200" dirty="0"/>
              <a:t>for </a:t>
            </a:r>
            <a:r>
              <a:rPr lang="en-US" sz="2200" dirty="0" smtClean="0"/>
              <a:t>bone development</a:t>
            </a:r>
            <a:endParaRPr lang="en-US" sz="2200" dirty="0"/>
          </a:p>
          <a:p>
            <a:pPr marL="457200" indent="-457200">
              <a:buFontTx/>
              <a:buAutoNum type="arabicPeriod"/>
            </a:pPr>
            <a:r>
              <a:rPr lang="en-US" sz="2200" b="1" dirty="0" smtClean="0"/>
              <a:t>Tuna salad on wheat pancake</a:t>
            </a:r>
            <a:r>
              <a:rPr lang="en-US" sz="2200" dirty="0" smtClean="0"/>
              <a:t>: </a:t>
            </a:r>
            <a:r>
              <a:rPr lang="en-US" sz="2200" dirty="0"/>
              <a:t>good source of carbohydrates for providing energy; </a:t>
            </a:r>
            <a:r>
              <a:rPr lang="en-US" sz="2200" dirty="0" smtClean="0"/>
              <a:t>good source of protein for </a:t>
            </a:r>
            <a:r>
              <a:rPr lang="en-US" sz="2200" dirty="0"/>
              <a:t>muscle </a:t>
            </a:r>
            <a:r>
              <a:rPr lang="en-US" sz="2200" dirty="0" smtClean="0"/>
              <a:t>growth; vegetables in salad </a:t>
            </a:r>
            <a:r>
              <a:rPr lang="en-US" sz="2200" dirty="0"/>
              <a:t>provide dietary </a:t>
            </a:r>
            <a:r>
              <a:rPr lang="en-US" sz="2200" dirty="0" err="1"/>
              <a:t>fibre</a:t>
            </a:r>
            <a:r>
              <a:rPr lang="en-US" sz="2200" dirty="0"/>
              <a:t> for gut </a:t>
            </a:r>
            <a:r>
              <a:rPr lang="en-US" sz="2200" dirty="0" smtClean="0"/>
              <a:t>health</a:t>
            </a:r>
            <a:endParaRPr lang="en-US" sz="2200" dirty="0"/>
          </a:p>
        </p:txBody>
      </p:sp>
    </p:spTree>
    <p:extLst>
      <p:ext uri="{BB962C8B-B14F-4D97-AF65-F5344CB8AC3E}">
        <p14:creationId xmlns:p14="http://schemas.microsoft.com/office/powerpoint/2010/main" val="5718960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pPr/>
              <a:t>86</a:t>
            </a:fld>
            <a:endParaRPr lang="en-US"/>
          </a:p>
        </p:txBody>
      </p:sp>
      <p:sp>
        <p:nvSpPr>
          <p:cNvPr id="6" name="Rectangle 5"/>
          <p:cNvSpPr/>
          <p:nvPr/>
        </p:nvSpPr>
        <p:spPr>
          <a:xfrm>
            <a:off x="142937" y="106859"/>
            <a:ext cx="8785101" cy="1508105"/>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3</a:t>
            </a:r>
            <a:r>
              <a:rPr lang="en-US" sz="3000" b="1" dirty="0" smtClean="0">
                <a:solidFill>
                  <a:schemeClr val="tx1"/>
                </a:solidFill>
              </a:rPr>
              <a:t>:</a:t>
            </a:r>
            <a:endParaRPr lang="en-US" sz="3000" b="1" dirty="0">
              <a:solidFill>
                <a:schemeClr val="tx1"/>
              </a:solidFill>
            </a:endParaRPr>
          </a:p>
          <a:p>
            <a:r>
              <a:rPr lang="en-US" sz="3000" b="1" dirty="0">
                <a:solidFill>
                  <a:schemeClr val="tx1"/>
                </a:solidFill>
              </a:rPr>
              <a:t>Draw </a:t>
            </a:r>
            <a:r>
              <a:rPr lang="en-US" sz="3000" b="1" dirty="0" smtClean="0">
                <a:solidFill>
                  <a:schemeClr val="tx1"/>
                </a:solidFill>
              </a:rPr>
              <a:t>the basic table </a:t>
            </a:r>
            <a:r>
              <a:rPr lang="en-US" sz="3000" b="1" dirty="0">
                <a:solidFill>
                  <a:schemeClr val="tx1"/>
                </a:solidFill>
              </a:rPr>
              <a:t>setting for </a:t>
            </a:r>
            <a:r>
              <a:rPr lang="en-US" sz="3000" b="1" dirty="0" smtClean="0">
                <a:solidFill>
                  <a:schemeClr val="tx1"/>
                </a:solidFill>
              </a:rPr>
              <a:t>Western and Chinese meal</a:t>
            </a:r>
            <a:endParaRPr lang="en-US" sz="3000" b="1"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37320"/>
            <a:ext cx="87344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813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kna.org.hk/en/ref/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8700435"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577" y="6381328"/>
            <a:ext cx="3985322" cy="369332"/>
          </a:xfrm>
          <a:prstGeom prst="rect">
            <a:avLst/>
          </a:prstGeom>
        </p:spPr>
        <p:txBody>
          <a:bodyPr wrap="none">
            <a:spAutoFit/>
          </a:bodyPr>
          <a:lstStyle/>
          <a:p>
            <a:r>
              <a:rPr lang="en-US" altLang="zh-TW" dirty="0" smtClean="0"/>
              <a:t>Source: Hong Kong Nutrition Association</a:t>
            </a:r>
            <a:endParaRPr lang="en-US" dirty="0"/>
          </a:p>
        </p:txBody>
      </p:sp>
      <p:sp>
        <p:nvSpPr>
          <p:cNvPr id="4" name="Slide Number Placeholder 3"/>
          <p:cNvSpPr>
            <a:spLocks noGrp="1"/>
          </p:cNvSpPr>
          <p:nvPr>
            <p:ph type="sldNum" sz="quarter" idx="12"/>
          </p:nvPr>
        </p:nvSpPr>
        <p:spPr/>
        <p:txBody>
          <a:bodyPr/>
          <a:lstStyle/>
          <a:p>
            <a:fld id="{99B7B5DF-5DA9-46A7-9A59-86908C82C3B1}" type="slidenum">
              <a:rPr lang="en-US" smtClean="0"/>
              <a:pPr/>
              <a:t>9</a:t>
            </a:fld>
            <a:endParaRPr lang="en-US"/>
          </a:p>
        </p:txBody>
      </p:sp>
    </p:spTree>
    <p:extLst>
      <p:ext uri="{BB962C8B-B14F-4D97-AF65-F5344CB8AC3E}">
        <p14:creationId xmlns:p14="http://schemas.microsoft.com/office/powerpoint/2010/main" val="3366280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2301</TotalTime>
  <Words>3199</Words>
  <Application>Microsoft Office PowerPoint</Application>
  <PresentationFormat>如螢幕大小 (4:3)</PresentationFormat>
  <Paragraphs>530</Paragraphs>
  <Slides>86</Slides>
  <Notes>1</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86</vt:i4>
      </vt:variant>
    </vt:vector>
  </HeadingPairs>
  <TitlesOfParts>
    <vt:vector size="91" baseType="lpstr">
      <vt:lpstr>FrankRuehl</vt:lpstr>
      <vt:lpstr>新細明體</vt:lpstr>
      <vt:lpstr>Arial</vt:lpstr>
      <vt:lpstr>Calibri</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HKU SPACE Po Leung Kuk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Ngai</dc:creator>
  <cp:lastModifiedBy>POON, Suk-mei Cindy</cp:lastModifiedBy>
  <cp:revision>220</cp:revision>
  <dcterms:created xsi:type="dcterms:W3CDTF">2014-06-17T08:42:49Z</dcterms:created>
  <dcterms:modified xsi:type="dcterms:W3CDTF">2021-09-16T07:33:45Z</dcterms:modified>
</cp:coreProperties>
</file>