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handoutMasterIdLst>
    <p:handoutMasterId r:id="rId89"/>
  </p:handoutMasterIdLst>
  <p:sldIdLst>
    <p:sldId id="324" r:id="rId2"/>
    <p:sldId id="325" r:id="rId3"/>
    <p:sldId id="326" r:id="rId4"/>
    <p:sldId id="327" r:id="rId5"/>
    <p:sldId id="328" r:id="rId6"/>
    <p:sldId id="329" r:id="rId7"/>
    <p:sldId id="318" r:id="rId8"/>
    <p:sldId id="319" r:id="rId9"/>
    <p:sldId id="320" r:id="rId10"/>
    <p:sldId id="321" r:id="rId11"/>
    <p:sldId id="322" r:id="rId12"/>
    <p:sldId id="323" r:id="rId13"/>
    <p:sldId id="354" r:id="rId14"/>
    <p:sldId id="360" r:id="rId15"/>
    <p:sldId id="377" r:id="rId16"/>
    <p:sldId id="352" r:id="rId17"/>
    <p:sldId id="349" r:id="rId18"/>
    <p:sldId id="331" r:id="rId19"/>
    <p:sldId id="355" r:id="rId20"/>
    <p:sldId id="356" r:id="rId21"/>
    <p:sldId id="435" r:id="rId22"/>
    <p:sldId id="362" r:id="rId23"/>
    <p:sldId id="364" r:id="rId24"/>
    <p:sldId id="378" r:id="rId25"/>
    <p:sldId id="380" r:id="rId26"/>
    <p:sldId id="379" r:id="rId27"/>
    <p:sldId id="363" r:id="rId28"/>
    <p:sldId id="369" r:id="rId29"/>
    <p:sldId id="370" r:id="rId30"/>
    <p:sldId id="368" r:id="rId31"/>
    <p:sldId id="372" r:id="rId32"/>
    <p:sldId id="371" r:id="rId33"/>
    <p:sldId id="373" r:id="rId34"/>
    <p:sldId id="375" r:id="rId35"/>
    <p:sldId id="374" r:id="rId36"/>
    <p:sldId id="450" r:id="rId37"/>
    <p:sldId id="451" r:id="rId38"/>
    <p:sldId id="383" r:id="rId39"/>
    <p:sldId id="391" r:id="rId40"/>
    <p:sldId id="392" r:id="rId41"/>
    <p:sldId id="387" r:id="rId42"/>
    <p:sldId id="384" r:id="rId43"/>
    <p:sldId id="394" r:id="rId44"/>
    <p:sldId id="388" r:id="rId45"/>
    <p:sldId id="389" r:id="rId46"/>
    <p:sldId id="395" r:id="rId47"/>
    <p:sldId id="397" r:id="rId48"/>
    <p:sldId id="409" r:id="rId49"/>
    <p:sldId id="410" r:id="rId50"/>
    <p:sldId id="408" r:id="rId51"/>
    <p:sldId id="399" r:id="rId52"/>
    <p:sldId id="412" r:id="rId53"/>
    <p:sldId id="411" r:id="rId54"/>
    <p:sldId id="398" r:id="rId55"/>
    <p:sldId id="402" r:id="rId56"/>
    <p:sldId id="401" r:id="rId57"/>
    <p:sldId id="403" r:id="rId58"/>
    <p:sldId id="414" r:id="rId59"/>
    <p:sldId id="400" r:id="rId60"/>
    <p:sldId id="413" r:id="rId61"/>
    <p:sldId id="434" r:id="rId62"/>
    <p:sldId id="404" r:id="rId63"/>
    <p:sldId id="437" r:id="rId64"/>
    <p:sldId id="438" r:id="rId65"/>
    <p:sldId id="452" r:id="rId66"/>
    <p:sldId id="420" r:id="rId67"/>
    <p:sldId id="439" r:id="rId68"/>
    <p:sldId id="405" r:id="rId69"/>
    <p:sldId id="406" r:id="rId70"/>
    <p:sldId id="407" r:id="rId71"/>
    <p:sldId id="381" r:id="rId72"/>
    <p:sldId id="421" r:id="rId73"/>
    <p:sldId id="422" r:id="rId74"/>
    <p:sldId id="423" r:id="rId75"/>
    <p:sldId id="424" r:id="rId76"/>
    <p:sldId id="428" r:id="rId77"/>
    <p:sldId id="430" r:id="rId78"/>
    <p:sldId id="347" r:id="rId79"/>
    <p:sldId id="431" r:id="rId80"/>
    <p:sldId id="348" r:id="rId81"/>
    <p:sldId id="427" r:id="rId82"/>
    <p:sldId id="432" r:id="rId83"/>
    <p:sldId id="433" r:id="rId84"/>
    <p:sldId id="436" r:id="rId85"/>
    <p:sldId id="440" r:id="rId86"/>
    <p:sldId id="441" r:id="rId87"/>
  </p:sldIdLst>
  <p:sldSz cx="9144000" cy="6858000" type="screen4x3"/>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9060" autoAdjust="0"/>
    <p:restoredTop sz="94660"/>
  </p:normalViewPr>
  <p:slideViewPr>
    <p:cSldViewPr>
      <p:cViewPr varScale="1">
        <p:scale>
          <a:sx n="91" d="100"/>
          <a:sy n="91" d="100"/>
        </p:scale>
        <p:origin x="102" y="360"/>
      </p:cViewPr>
      <p:guideLst>
        <p:guide orient="horz" pos="2160"/>
        <p:guide pos="2880"/>
      </p:guideLst>
    </p:cSldViewPr>
  </p:slideViewPr>
  <p:notesTextViewPr>
    <p:cViewPr>
      <p:scale>
        <a:sx n="1" d="1"/>
        <a:sy n="1" d="1"/>
      </p:scale>
      <p:origin x="0" y="0"/>
    </p:cViewPr>
  </p:notesTextViewPr>
  <p:sorterViewPr>
    <p:cViewPr>
      <p:scale>
        <a:sx n="70" d="100"/>
        <a:sy n="70" d="100"/>
      </p:scale>
      <p:origin x="0" y="-113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2799" y="0"/>
            <a:ext cx="4301543" cy="339884"/>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1" y="6456611"/>
            <a:ext cx="4301543" cy="3398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2799" y="6456611"/>
            <a:ext cx="4301543" cy="339884"/>
          </a:xfrm>
          <a:prstGeom prst="rect">
            <a:avLst/>
          </a:prstGeom>
        </p:spPr>
        <p:txBody>
          <a:bodyPr vert="horz" lIns="91440" tIns="45720" rIns="91440" bIns="45720" rtlCol="0" anchor="b"/>
          <a:lstStyle>
            <a:lvl1pPr algn="r">
              <a:defRPr sz="1200"/>
            </a:lvl1pPr>
          </a:lstStyle>
          <a:p>
            <a:fld id="{9024ECDB-ADFF-4877-8749-8FB274D2E691}" type="slidenum">
              <a:rPr lang="en-US" smtClean="0"/>
              <a:pPr/>
              <a:t>‹#›</a:t>
            </a:fld>
            <a:endParaRPr lang="en-US"/>
          </a:p>
        </p:txBody>
      </p:sp>
    </p:spTree>
    <p:extLst>
      <p:ext uri="{BB962C8B-B14F-4D97-AF65-F5344CB8AC3E}">
        <p14:creationId xmlns:p14="http://schemas.microsoft.com/office/powerpoint/2010/main" val="220557954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301543" cy="339884"/>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622799" y="0"/>
            <a:ext cx="4301543" cy="339884"/>
          </a:xfrm>
          <a:prstGeom prst="rect">
            <a:avLst/>
          </a:prstGeom>
        </p:spPr>
        <p:txBody>
          <a:bodyPr vert="horz" lIns="91440" tIns="45720" rIns="91440" bIns="45720"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92665" y="3228896"/>
            <a:ext cx="7941310" cy="30589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6456611"/>
            <a:ext cx="4301543" cy="33988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622799" y="6456611"/>
            <a:ext cx="4301543" cy="339884"/>
          </a:xfrm>
          <a:prstGeom prst="rect">
            <a:avLst/>
          </a:prstGeom>
        </p:spPr>
        <p:txBody>
          <a:bodyPr vert="horz" lIns="91440" tIns="45720" rIns="91440" bIns="45720" rtlCol="0" anchor="b"/>
          <a:lstStyle>
            <a:lvl1pPr algn="r">
              <a:defRPr sz="1200"/>
            </a:lvl1pPr>
          </a:lstStyle>
          <a:p>
            <a:fld id="{DF455961-88FA-48C9-85FC-D25E82B529A9}" type="slidenum">
              <a:rPr lang="en-US" smtClean="0"/>
              <a:pPr/>
              <a:t>‹#›</a:t>
            </a:fld>
            <a:endParaRPr lang="en-US" dirty="0"/>
          </a:p>
        </p:txBody>
      </p:sp>
    </p:spTree>
    <p:extLst>
      <p:ext uri="{BB962C8B-B14F-4D97-AF65-F5344CB8AC3E}">
        <p14:creationId xmlns:p14="http://schemas.microsoft.com/office/powerpoint/2010/main" val="345609394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455961-88FA-48C9-85FC-D25E82B529A9}" type="slidenum">
              <a:rPr lang="en-US" smtClean="0"/>
              <a:pPr/>
              <a:t>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1706386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39</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40</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41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42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43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44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45</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46</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47</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48</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30</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49</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51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52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53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54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55</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56</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57</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58</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59</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31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60</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61</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62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63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64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65</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66</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67</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68</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69</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32</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70</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33</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34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35</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36</a:t>
            </a:fld>
            <a:endParaRPr lang="en-US"/>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455961-88FA-48C9-85FC-D25E82B529A9}" type="slidenum">
              <a:rPr lang="en-US" smtClean="0"/>
              <a:pPr/>
              <a:t>37</a:t>
            </a:fld>
            <a:endParaRPr lang="en-US"/>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619662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5AF52E-00F4-4418-A330-F2D02AA02528}" type="datetime1">
              <a:rPr lang="en-US" smtClean="0"/>
              <a:pPr/>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5EBE98-3F54-4190-8BE8-6FA5D62E8276}" type="slidenum">
              <a:rPr lang="en-US" smtClean="0"/>
              <a:pPr/>
              <a:t>‹#›</a:t>
            </a:fld>
            <a:endParaRPr lang="en-US" dirty="0"/>
          </a:p>
        </p:txBody>
      </p:sp>
    </p:spTree>
    <p:extLst>
      <p:ext uri="{BB962C8B-B14F-4D97-AF65-F5344CB8AC3E}">
        <p14:creationId xmlns:p14="http://schemas.microsoft.com/office/powerpoint/2010/main" val="2010558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C956AD-05BC-466B-8B0E-C57E6E9C4B2F}" type="datetime1">
              <a:rPr lang="en-US" smtClean="0"/>
              <a:pPr/>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5EBE98-3F54-4190-8BE8-6FA5D62E8276}" type="slidenum">
              <a:rPr lang="en-US" smtClean="0"/>
              <a:pPr/>
              <a:t>‹#›</a:t>
            </a:fld>
            <a:endParaRPr lang="en-US" dirty="0"/>
          </a:p>
        </p:txBody>
      </p:sp>
    </p:spTree>
    <p:extLst>
      <p:ext uri="{BB962C8B-B14F-4D97-AF65-F5344CB8AC3E}">
        <p14:creationId xmlns:p14="http://schemas.microsoft.com/office/powerpoint/2010/main" val="2892822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416865-9CC4-4CF4-95AB-CE5A34BF5EC4}" type="datetime1">
              <a:rPr lang="en-US" smtClean="0"/>
              <a:pPr/>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5EBE98-3F54-4190-8BE8-6FA5D62E8276}" type="slidenum">
              <a:rPr lang="en-US" smtClean="0"/>
              <a:pPr/>
              <a:t>‹#›</a:t>
            </a:fld>
            <a:endParaRPr lang="en-US" dirty="0"/>
          </a:p>
        </p:txBody>
      </p:sp>
    </p:spTree>
    <p:extLst>
      <p:ext uri="{BB962C8B-B14F-4D97-AF65-F5344CB8AC3E}">
        <p14:creationId xmlns:p14="http://schemas.microsoft.com/office/powerpoint/2010/main" val="4007987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04F7AA-DAE7-4B9A-A522-4F5FB99384DB}" type="datetime1">
              <a:rPr lang="en-US" smtClean="0"/>
              <a:pPr/>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5EBE98-3F54-4190-8BE8-6FA5D62E8276}" type="slidenum">
              <a:rPr lang="en-US" smtClean="0"/>
              <a:pPr/>
              <a:t>‹#›</a:t>
            </a:fld>
            <a:endParaRPr lang="en-US" dirty="0"/>
          </a:p>
        </p:txBody>
      </p:sp>
    </p:spTree>
    <p:extLst>
      <p:ext uri="{BB962C8B-B14F-4D97-AF65-F5344CB8AC3E}">
        <p14:creationId xmlns:p14="http://schemas.microsoft.com/office/powerpoint/2010/main" val="3575105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E17A12-1DBA-4339-A69F-365BEC2F580C}" type="datetime1">
              <a:rPr lang="en-US" smtClean="0"/>
              <a:pPr/>
              <a:t>9/16/2021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5EBE98-3F54-4190-8BE8-6FA5D62E8276}" type="slidenum">
              <a:rPr lang="en-US" smtClean="0"/>
              <a:pPr/>
              <a:t>‹#›</a:t>
            </a:fld>
            <a:endParaRPr lang="en-US" dirty="0"/>
          </a:p>
        </p:txBody>
      </p:sp>
    </p:spTree>
    <p:extLst>
      <p:ext uri="{BB962C8B-B14F-4D97-AF65-F5344CB8AC3E}">
        <p14:creationId xmlns:p14="http://schemas.microsoft.com/office/powerpoint/2010/main" val="3334065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EA10A5-DD6F-4F41-A3A3-A608B1C7CCB5}" type="datetime1">
              <a:rPr lang="en-US" smtClean="0"/>
              <a:pPr/>
              <a:t>9/16/2021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5EBE98-3F54-4190-8BE8-6FA5D62E8276}" type="slidenum">
              <a:rPr lang="en-US" smtClean="0"/>
              <a:pPr/>
              <a:t>‹#›</a:t>
            </a:fld>
            <a:endParaRPr lang="en-US" dirty="0"/>
          </a:p>
        </p:txBody>
      </p:sp>
    </p:spTree>
    <p:extLst>
      <p:ext uri="{BB962C8B-B14F-4D97-AF65-F5344CB8AC3E}">
        <p14:creationId xmlns:p14="http://schemas.microsoft.com/office/powerpoint/2010/main" val="1482205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F1EE39-155D-4CCF-BA60-B44786987154}" type="datetime1">
              <a:rPr lang="en-US" smtClean="0"/>
              <a:pPr/>
              <a:t>9/16/2021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5EBE98-3F54-4190-8BE8-6FA5D62E8276}" type="slidenum">
              <a:rPr lang="en-US" smtClean="0"/>
              <a:pPr/>
              <a:t>‹#›</a:t>
            </a:fld>
            <a:endParaRPr lang="en-US" dirty="0"/>
          </a:p>
        </p:txBody>
      </p:sp>
    </p:spTree>
    <p:extLst>
      <p:ext uri="{BB962C8B-B14F-4D97-AF65-F5344CB8AC3E}">
        <p14:creationId xmlns:p14="http://schemas.microsoft.com/office/powerpoint/2010/main" val="361894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2B1E19-4D5D-4929-B63C-29288784E7BF}" type="datetime1">
              <a:rPr lang="en-US" smtClean="0"/>
              <a:pPr/>
              <a:t>9/16/2021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5EBE98-3F54-4190-8BE8-6FA5D62E8276}" type="slidenum">
              <a:rPr lang="en-US" smtClean="0"/>
              <a:pPr/>
              <a:t>‹#›</a:t>
            </a:fld>
            <a:endParaRPr lang="en-US" dirty="0"/>
          </a:p>
        </p:txBody>
      </p:sp>
    </p:spTree>
    <p:extLst>
      <p:ext uri="{BB962C8B-B14F-4D97-AF65-F5344CB8AC3E}">
        <p14:creationId xmlns:p14="http://schemas.microsoft.com/office/powerpoint/2010/main" val="356814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813DC6-1211-4082-9B00-963BF7B809BF}" type="datetime1">
              <a:rPr lang="en-US" smtClean="0"/>
              <a:pPr/>
              <a:t>9/16/2021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5EBE98-3F54-4190-8BE8-6FA5D62E8276}" type="slidenum">
              <a:rPr lang="en-US" smtClean="0"/>
              <a:pPr/>
              <a:t>‹#›</a:t>
            </a:fld>
            <a:endParaRPr lang="en-US" dirty="0"/>
          </a:p>
        </p:txBody>
      </p:sp>
    </p:spTree>
    <p:extLst>
      <p:ext uri="{BB962C8B-B14F-4D97-AF65-F5344CB8AC3E}">
        <p14:creationId xmlns:p14="http://schemas.microsoft.com/office/powerpoint/2010/main" val="1899873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5B6C02-93CF-4F23-9136-2AEB0EE4772B}" type="datetime1">
              <a:rPr lang="en-US" smtClean="0"/>
              <a:pPr/>
              <a:t>9/16/2021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5EBE98-3F54-4190-8BE8-6FA5D62E8276}" type="slidenum">
              <a:rPr lang="en-US" smtClean="0"/>
              <a:pPr/>
              <a:t>‹#›</a:t>
            </a:fld>
            <a:endParaRPr lang="en-US" dirty="0"/>
          </a:p>
        </p:txBody>
      </p:sp>
    </p:spTree>
    <p:extLst>
      <p:ext uri="{BB962C8B-B14F-4D97-AF65-F5344CB8AC3E}">
        <p14:creationId xmlns:p14="http://schemas.microsoft.com/office/powerpoint/2010/main" val="2662482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3660402-7EA5-4657-8FDF-A15D2B6E8E5D}" type="datetime1">
              <a:rPr lang="en-US" smtClean="0"/>
              <a:pPr/>
              <a:t>9/16/2021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5EBE98-3F54-4190-8BE8-6FA5D62E8276}" type="slidenum">
              <a:rPr lang="en-US" smtClean="0"/>
              <a:pPr/>
              <a:t>‹#›</a:t>
            </a:fld>
            <a:endParaRPr lang="en-US" dirty="0"/>
          </a:p>
        </p:txBody>
      </p:sp>
    </p:spTree>
    <p:extLst>
      <p:ext uri="{BB962C8B-B14F-4D97-AF65-F5344CB8AC3E}">
        <p14:creationId xmlns:p14="http://schemas.microsoft.com/office/powerpoint/2010/main" val="3661326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532BE0-5C4E-4DF9-957A-5BB3E1DC301A}" type="datetime1">
              <a:rPr lang="en-US" smtClean="0"/>
              <a:pPr/>
              <a:t>9/16/2021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5EBE98-3F54-4190-8BE8-6FA5D62E8276}" type="slidenum">
              <a:rPr lang="en-US" smtClean="0"/>
              <a:pPr/>
              <a:t>‹#›</a:t>
            </a:fld>
            <a:endParaRPr lang="en-US" dirty="0"/>
          </a:p>
        </p:txBody>
      </p:sp>
    </p:spTree>
    <p:extLst>
      <p:ext uri="{BB962C8B-B14F-4D97-AF65-F5344CB8AC3E}">
        <p14:creationId xmlns:p14="http://schemas.microsoft.com/office/powerpoint/2010/main" val="4266226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e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jpe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1.jpeg"/><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89248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Hong Kong Dietary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Guideline for adults</a:t>
            </a:r>
          </a:p>
        </p:txBody>
      </p:sp>
      <p:graphicFrame>
        <p:nvGraphicFramePr>
          <p:cNvPr id="4" name="Table 3"/>
          <p:cNvGraphicFramePr>
            <a:graphicFrameLocks noGrp="1"/>
          </p:cNvGraphicFramePr>
          <p:nvPr>
            <p:extLst>
              <p:ext uri="{D42A27DB-BD31-4B8C-83A1-F6EECF244321}">
                <p14:modId xmlns:p14="http://schemas.microsoft.com/office/powerpoint/2010/main" val="3005364429"/>
              </p:ext>
            </p:extLst>
          </p:nvPr>
        </p:nvGraphicFramePr>
        <p:xfrm>
          <a:off x="323528" y="1052736"/>
          <a:ext cx="8424936" cy="4645724"/>
        </p:xfrm>
        <a:graphic>
          <a:graphicData uri="http://schemas.openxmlformats.org/drawingml/2006/table">
            <a:tbl>
              <a:tblPr firstRow="1" bandRow="1">
                <a:tableStyleId>{93296810-A885-4BE3-A3E7-6D5BEEA58F35}</a:tableStyleId>
              </a:tblPr>
              <a:tblGrid>
                <a:gridCol w="4212468">
                  <a:extLst>
                    <a:ext uri="{9D8B030D-6E8A-4147-A177-3AD203B41FA5}">
                      <a16:colId xmlns:a16="http://schemas.microsoft.com/office/drawing/2014/main" val="20000"/>
                    </a:ext>
                  </a:extLst>
                </a:gridCol>
                <a:gridCol w="4212468">
                  <a:extLst>
                    <a:ext uri="{9D8B030D-6E8A-4147-A177-3AD203B41FA5}">
                      <a16:colId xmlns:a16="http://schemas.microsoft.com/office/drawing/2014/main" val="20001"/>
                    </a:ext>
                  </a:extLst>
                </a:gridCol>
              </a:tblGrid>
              <a:tr h="734711">
                <a:tc>
                  <a:txBody>
                    <a:bodyPr/>
                    <a:lstStyle/>
                    <a:p>
                      <a:pPr algn="ctr"/>
                      <a:r>
                        <a:rPr lang="en-US" sz="2500" b="1" i="0" u="none" strike="noStrike" kern="1200" baseline="0" dirty="0" smtClean="0">
                          <a:solidFill>
                            <a:schemeClr val="tx1"/>
                          </a:solidFill>
                          <a:latin typeface="+mn-lt"/>
                          <a:ea typeface="+mn-ea"/>
                          <a:cs typeface="+mn-cs"/>
                        </a:rPr>
                        <a:t>Food Group</a:t>
                      </a:r>
                      <a:endParaRPr lang="en-US" sz="2500" b="1"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Recommendation</a:t>
                      </a:r>
                      <a:endParaRPr lang="en-US" sz="2500" b="1" dirty="0">
                        <a:solidFill>
                          <a:schemeClr val="tx1"/>
                        </a:solidFill>
                      </a:endParaRPr>
                    </a:p>
                  </a:txBody>
                  <a:tcPr anchor="ctr"/>
                </a:tc>
                <a:extLst>
                  <a:ext uri="{0D108BD9-81ED-4DB2-BD59-A6C34878D82A}">
                    <a16:rowId xmlns:a16="http://schemas.microsoft.com/office/drawing/2014/main" val="10000"/>
                  </a:ext>
                </a:extLst>
              </a:tr>
              <a:tr h="734711">
                <a:tc>
                  <a:txBody>
                    <a:bodyPr/>
                    <a:lstStyle/>
                    <a:p>
                      <a:pPr algn="ctr"/>
                      <a:r>
                        <a:rPr lang="en-US" sz="2500" b="1" i="0" u="none" strike="noStrike" kern="1200" baseline="0" dirty="0" smtClean="0">
                          <a:solidFill>
                            <a:schemeClr val="tx1"/>
                          </a:solidFill>
                          <a:latin typeface="+mn-lt"/>
                          <a:ea typeface="+mn-ea"/>
                          <a:cs typeface="+mn-cs"/>
                        </a:rPr>
                        <a:t>Grains 	 and Cereals</a:t>
                      </a:r>
                      <a:endParaRPr lang="en-US" sz="2500" b="1" dirty="0">
                        <a:solidFill>
                          <a:schemeClr val="tx1"/>
                        </a:solidFill>
                      </a:endParaRPr>
                    </a:p>
                  </a:txBody>
                  <a:tcPr anchor="ctr"/>
                </a:tc>
                <a:tc>
                  <a:txBody>
                    <a:bodyPr/>
                    <a:lstStyle/>
                    <a:p>
                      <a:pPr algn="ctr"/>
                      <a:r>
                        <a:rPr lang="en-US" sz="2500" b="1" i="0" u="none" strike="noStrike" kern="1200" baseline="0" dirty="0" smtClean="0">
                          <a:solidFill>
                            <a:schemeClr val="tx1"/>
                          </a:solidFill>
                          <a:latin typeface="+mn-lt"/>
                          <a:ea typeface="+mn-ea"/>
                          <a:cs typeface="+mn-cs"/>
                        </a:rPr>
                        <a:t>3 – 6 bowls </a:t>
                      </a:r>
                      <a:endParaRPr lang="en-US" sz="2500" b="1" dirty="0">
                        <a:solidFill>
                          <a:schemeClr val="tx1"/>
                        </a:solidFill>
                      </a:endParaRPr>
                    </a:p>
                  </a:txBody>
                  <a:tcPr anchor="ctr"/>
                </a:tc>
                <a:extLst>
                  <a:ext uri="{0D108BD9-81ED-4DB2-BD59-A6C34878D82A}">
                    <a16:rowId xmlns:a16="http://schemas.microsoft.com/office/drawing/2014/main" val="10001"/>
                  </a:ext>
                </a:extLst>
              </a:tr>
              <a:tr h="734711">
                <a:tc>
                  <a:txBody>
                    <a:bodyPr/>
                    <a:lstStyle/>
                    <a:p>
                      <a:pPr algn="ctr"/>
                      <a:r>
                        <a:rPr lang="en-US" sz="2500" b="1" i="0" u="none" strike="noStrike" kern="1200" baseline="0" dirty="0" smtClean="0">
                          <a:solidFill>
                            <a:schemeClr val="tx1"/>
                          </a:solidFill>
                          <a:latin typeface="+mn-lt"/>
                          <a:ea typeface="+mn-ea"/>
                          <a:cs typeface="+mn-cs"/>
                        </a:rPr>
                        <a:t>Fruits	</a:t>
                      </a:r>
                      <a:endParaRPr lang="en-US" sz="2500" b="1" dirty="0">
                        <a:solidFill>
                          <a:schemeClr val="tx1"/>
                        </a:solidFill>
                      </a:endParaRPr>
                    </a:p>
                  </a:txBody>
                  <a:tcPr anchor="ctr"/>
                </a:tc>
                <a:tc>
                  <a:txBody>
                    <a:bodyPr/>
                    <a:lstStyle/>
                    <a:p>
                      <a:pPr algn="ctr"/>
                      <a:r>
                        <a:rPr lang="en-US" sz="2500" b="1" i="0" u="none" strike="noStrike" kern="1200" baseline="0" dirty="0" smtClean="0">
                          <a:solidFill>
                            <a:schemeClr val="tx1"/>
                          </a:solidFill>
                          <a:latin typeface="+mn-lt"/>
                          <a:ea typeface="+mn-ea"/>
                          <a:cs typeface="+mn-cs"/>
                        </a:rPr>
                        <a:t>2 – 3 servings </a:t>
                      </a:r>
                      <a:endParaRPr lang="en-US" sz="2500" b="1" dirty="0">
                        <a:solidFill>
                          <a:schemeClr val="tx1"/>
                        </a:solidFill>
                      </a:endParaRPr>
                    </a:p>
                  </a:txBody>
                  <a:tcPr anchor="ctr"/>
                </a:tc>
                <a:extLst>
                  <a:ext uri="{0D108BD9-81ED-4DB2-BD59-A6C34878D82A}">
                    <a16:rowId xmlns:a16="http://schemas.microsoft.com/office/drawing/2014/main" val="10002"/>
                  </a:ext>
                </a:extLst>
              </a:tr>
              <a:tr h="734711">
                <a:tc>
                  <a:txBody>
                    <a:bodyPr/>
                    <a:lstStyle/>
                    <a:p>
                      <a:pPr algn="ctr"/>
                      <a:r>
                        <a:rPr lang="en-US" sz="2500" b="1" i="0" u="none" strike="noStrike" kern="1200" baseline="0" dirty="0" smtClean="0">
                          <a:solidFill>
                            <a:schemeClr val="tx1"/>
                          </a:solidFill>
                          <a:latin typeface="+mn-lt"/>
                          <a:ea typeface="+mn-ea"/>
                          <a:cs typeface="+mn-cs"/>
                        </a:rPr>
                        <a:t>Vegetables 	</a:t>
                      </a:r>
                      <a:endParaRPr lang="en-US" sz="2500" b="1" dirty="0">
                        <a:solidFill>
                          <a:schemeClr val="tx1"/>
                        </a:solidFill>
                      </a:endParaRPr>
                    </a:p>
                  </a:txBody>
                  <a:tcPr anchor="ctr"/>
                </a:tc>
                <a:tc>
                  <a:txBody>
                    <a:bodyPr/>
                    <a:lstStyle/>
                    <a:p>
                      <a:pPr algn="ctr"/>
                      <a:r>
                        <a:rPr lang="en-US" sz="2500" b="1" i="0" u="none" strike="noStrike" kern="1200" baseline="0" dirty="0" smtClean="0">
                          <a:solidFill>
                            <a:schemeClr val="tx1"/>
                          </a:solidFill>
                          <a:latin typeface="+mn-lt"/>
                          <a:ea typeface="+mn-ea"/>
                          <a:cs typeface="+mn-cs"/>
                        </a:rPr>
                        <a:t>6 - 8 taels (227 – 303 grams); </a:t>
                      </a:r>
                    </a:p>
                    <a:p>
                      <a:pPr algn="ctr"/>
                      <a:r>
                        <a:rPr lang="en-US" sz="2500" b="1" i="0" u="none" strike="noStrike" kern="1200" baseline="0" dirty="0" smtClean="0">
                          <a:solidFill>
                            <a:schemeClr val="tx1"/>
                          </a:solidFill>
                          <a:latin typeface="+mn-lt"/>
                          <a:ea typeface="+mn-ea"/>
                          <a:cs typeface="+mn-cs"/>
                        </a:rPr>
                        <a:t>3 - 4 servings</a:t>
                      </a:r>
                    </a:p>
                  </a:txBody>
                  <a:tcPr anchor="ctr"/>
                </a:tc>
                <a:extLst>
                  <a:ext uri="{0D108BD9-81ED-4DB2-BD59-A6C34878D82A}">
                    <a16:rowId xmlns:a16="http://schemas.microsoft.com/office/drawing/2014/main" val="10003"/>
                  </a:ext>
                </a:extLst>
              </a:tr>
              <a:tr h="734711">
                <a:tc>
                  <a:txBody>
                    <a:bodyPr/>
                    <a:lstStyle/>
                    <a:p>
                      <a:pPr algn="ctr"/>
                      <a:r>
                        <a:rPr lang="en-US" sz="2500" b="1" i="0" u="none" strike="noStrike" kern="1200" baseline="0" dirty="0" smtClean="0">
                          <a:solidFill>
                            <a:schemeClr val="tx1"/>
                          </a:solidFill>
                          <a:latin typeface="+mn-lt"/>
                          <a:ea typeface="+mn-ea"/>
                          <a:cs typeface="+mn-cs"/>
                        </a:rPr>
                        <a:t>Meat, poultry, fish, eggs &amp; bean products</a:t>
                      </a:r>
                    </a:p>
                  </a:txBody>
                  <a:tcPr anchor="ctr"/>
                </a:tc>
                <a:tc>
                  <a:txBody>
                    <a:bodyPr/>
                    <a:lstStyle/>
                    <a:p>
                      <a:pPr algn="ctr"/>
                      <a:r>
                        <a:rPr lang="en-US" sz="2500" b="1" i="0" u="none" strike="noStrike" kern="1200" baseline="0" dirty="0" smtClean="0">
                          <a:solidFill>
                            <a:schemeClr val="tx1"/>
                          </a:solidFill>
                          <a:latin typeface="+mn-lt"/>
                          <a:ea typeface="+mn-ea"/>
                          <a:cs typeface="+mn-cs"/>
                        </a:rPr>
                        <a:t>5 – 6 taels (189 – 227 grams)</a:t>
                      </a:r>
                      <a:endParaRPr lang="en-US" sz="2500" b="1" dirty="0">
                        <a:solidFill>
                          <a:schemeClr val="tx1"/>
                        </a:solidFill>
                      </a:endParaRPr>
                    </a:p>
                  </a:txBody>
                  <a:tcPr anchor="ctr"/>
                </a:tc>
                <a:extLst>
                  <a:ext uri="{0D108BD9-81ED-4DB2-BD59-A6C34878D82A}">
                    <a16:rowId xmlns:a16="http://schemas.microsoft.com/office/drawing/2014/main" val="10004"/>
                  </a:ext>
                </a:extLst>
              </a:tr>
              <a:tr h="734711">
                <a:tc>
                  <a:txBody>
                    <a:bodyPr/>
                    <a:lstStyle/>
                    <a:p>
                      <a:pPr algn="ctr"/>
                      <a:r>
                        <a:rPr lang="en-US" sz="2500" b="1" i="0" u="none" strike="noStrike" kern="1200" baseline="0" dirty="0" smtClean="0">
                          <a:solidFill>
                            <a:schemeClr val="tx1"/>
                          </a:solidFill>
                          <a:latin typeface="+mn-lt"/>
                          <a:ea typeface="+mn-ea"/>
                          <a:cs typeface="+mn-cs"/>
                        </a:rPr>
                        <a:t>Milk &amp; dairy products</a:t>
                      </a:r>
                      <a:endParaRPr lang="en-US" sz="2500" b="1" dirty="0">
                        <a:solidFill>
                          <a:schemeClr val="tx1"/>
                        </a:solidFill>
                      </a:endParaRPr>
                    </a:p>
                  </a:txBody>
                  <a:tcPr anchor="ctr"/>
                </a:tc>
                <a:tc>
                  <a:txBody>
                    <a:bodyPr/>
                    <a:lstStyle/>
                    <a:p>
                      <a:pPr algn="ctr"/>
                      <a:r>
                        <a:rPr lang="en-US" sz="2500" b="1" i="0" u="none" strike="noStrike" kern="1200" baseline="0" dirty="0" smtClean="0">
                          <a:solidFill>
                            <a:schemeClr val="tx1"/>
                          </a:solidFill>
                          <a:latin typeface="+mn-lt"/>
                          <a:ea typeface="+mn-ea"/>
                          <a:cs typeface="+mn-cs"/>
                        </a:rPr>
                        <a:t>1 - 2 servings</a:t>
                      </a:r>
                      <a:endParaRPr lang="en-US" sz="2500" b="1" dirty="0">
                        <a:solidFill>
                          <a:schemeClr val="tx1"/>
                        </a:solidFill>
                      </a:endParaRPr>
                    </a:p>
                  </a:txBody>
                  <a:tcPr anchor="ctr"/>
                </a:tc>
                <a:extLst>
                  <a:ext uri="{0D108BD9-81ED-4DB2-BD59-A6C34878D82A}">
                    <a16:rowId xmlns:a16="http://schemas.microsoft.com/office/drawing/2014/main" val="10005"/>
                  </a:ext>
                </a:extLst>
              </a:tr>
            </a:tbl>
          </a:graphicData>
        </a:graphic>
      </p:graphicFrame>
      <p:sp>
        <p:nvSpPr>
          <p:cNvPr id="5" name="Rectangle 4"/>
          <p:cNvSpPr/>
          <p:nvPr/>
        </p:nvSpPr>
        <p:spPr>
          <a:xfrm>
            <a:off x="323528" y="6093296"/>
            <a:ext cx="2234971" cy="477054"/>
          </a:xfrm>
          <a:prstGeom prst="rect">
            <a:avLst/>
          </a:prstGeom>
        </p:spPr>
        <p:txBody>
          <a:bodyPr wrap="none">
            <a:spAutoFit/>
          </a:bodyPr>
          <a:lstStyle/>
          <a:p>
            <a:r>
              <a:rPr lang="en-US" sz="2500" b="1" dirty="0"/>
              <a:t>Fluid: 6 - 8 cups</a:t>
            </a:r>
          </a:p>
        </p:txBody>
      </p:sp>
      <p:sp>
        <p:nvSpPr>
          <p:cNvPr id="6" name="Rectangle 5"/>
          <p:cNvSpPr/>
          <p:nvPr/>
        </p:nvSpPr>
        <p:spPr>
          <a:xfrm>
            <a:off x="3635896" y="6331823"/>
            <a:ext cx="5112568" cy="338554"/>
          </a:xfrm>
          <a:prstGeom prst="rect">
            <a:avLst/>
          </a:prstGeom>
        </p:spPr>
        <p:txBody>
          <a:bodyPr wrap="square">
            <a:spAutoFit/>
          </a:bodyPr>
          <a:lstStyle/>
          <a:p>
            <a:pPr algn="r"/>
            <a:r>
              <a:rPr lang="en-US" sz="1600" dirty="0" smtClean="0"/>
              <a:t>Source</a:t>
            </a:r>
            <a:r>
              <a:rPr lang="en-US" sz="1600" dirty="0"/>
              <a:t>: </a:t>
            </a:r>
            <a:r>
              <a:rPr lang="en-US" altLang="zh-TW" sz="1600" dirty="0" smtClean="0"/>
              <a:t>Centre for Health Protection, Department of Health </a:t>
            </a:r>
            <a:endParaRPr lang="en-US" sz="1600" dirty="0"/>
          </a:p>
        </p:txBody>
      </p:sp>
      <p:sp>
        <p:nvSpPr>
          <p:cNvPr id="3" name="Slide Number Placeholder 2"/>
          <p:cNvSpPr>
            <a:spLocks noGrp="1"/>
          </p:cNvSpPr>
          <p:nvPr>
            <p:ph type="sldNum" sz="quarter" idx="12"/>
          </p:nvPr>
        </p:nvSpPr>
        <p:spPr/>
        <p:txBody>
          <a:bodyPr/>
          <a:lstStyle/>
          <a:p>
            <a:fld id="{2B5EBE98-3F54-4190-8BE8-6FA5D62E8276}" type="slidenum">
              <a:rPr lang="en-US" smtClean="0"/>
              <a:pPr/>
              <a:t>1</a:t>
            </a:fld>
            <a:endParaRPr lang="en-US" dirty="0"/>
          </a:p>
        </p:txBody>
      </p:sp>
    </p:spTree>
    <p:extLst>
      <p:ext uri="{BB962C8B-B14F-4D97-AF65-F5344CB8AC3E}">
        <p14:creationId xmlns:p14="http://schemas.microsoft.com/office/powerpoint/2010/main" val="15861582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6379" t="9537" r="25001" b="6574"/>
          <a:stretch/>
        </p:blipFill>
        <p:spPr bwMode="auto">
          <a:xfrm>
            <a:off x="755576" y="54583"/>
            <a:ext cx="4896544" cy="6758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B5EBE98-3F54-4190-8BE8-6FA5D62E8276}" type="slidenum">
              <a:rPr lang="en-US" smtClean="0"/>
              <a:pPr/>
              <a:t>10</a:t>
            </a:fld>
            <a:endParaRPr lang="en-US" dirty="0"/>
          </a:p>
        </p:txBody>
      </p:sp>
    </p:spTree>
    <p:extLst>
      <p:ext uri="{BB962C8B-B14F-4D97-AF65-F5344CB8AC3E}">
        <p14:creationId xmlns:p14="http://schemas.microsoft.com/office/powerpoint/2010/main" val="4163684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26250" t="8593" r="23706" b="4718"/>
          <a:stretch/>
        </p:blipFill>
        <p:spPr bwMode="auto">
          <a:xfrm>
            <a:off x="611560" y="183015"/>
            <a:ext cx="4680520" cy="6486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2B5EBE98-3F54-4190-8BE8-6FA5D62E8276}" type="slidenum">
              <a:rPr lang="en-US" smtClean="0"/>
              <a:pPr/>
              <a:t>11</a:t>
            </a:fld>
            <a:endParaRPr lang="en-US" dirty="0"/>
          </a:p>
        </p:txBody>
      </p:sp>
    </p:spTree>
    <p:extLst>
      <p:ext uri="{BB962C8B-B14F-4D97-AF65-F5344CB8AC3E}">
        <p14:creationId xmlns:p14="http://schemas.microsoft.com/office/powerpoint/2010/main" val="2752375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26497" t="8461" r="24723" b="5074"/>
          <a:stretch/>
        </p:blipFill>
        <p:spPr bwMode="auto">
          <a:xfrm>
            <a:off x="395536" y="188640"/>
            <a:ext cx="4525401" cy="641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2B5EBE98-3F54-4190-8BE8-6FA5D62E8276}" type="slidenum">
              <a:rPr lang="en-US" smtClean="0"/>
              <a:pPr/>
              <a:t>12</a:t>
            </a:fld>
            <a:endParaRPr lang="en-US" dirty="0"/>
          </a:p>
        </p:txBody>
      </p:sp>
    </p:spTree>
    <p:extLst>
      <p:ext uri="{BB962C8B-B14F-4D97-AF65-F5344CB8AC3E}">
        <p14:creationId xmlns:p14="http://schemas.microsoft.com/office/powerpoint/2010/main" val="2848364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Dietary goals </a:t>
            </a:r>
          </a:p>
        </p:txBody>
      </p:sp>
      <p:sp>
        <p:nvSpPr>
          <p:cNvPr id="5" name="Rectangle 4"/>
          <p:cNvSpPr/>
          <p:nvPr/>
        </p:nvSpPr>
        <p:spPr>
          <a:xfrm>
            <a:off x="323528" y="980728"/>
            <a:ext cx="8352928" cy="3354765"/>
          </a:xfrm>
          <a:prstGeom prst="rect">
            <a:avLst/>
          </a:prstGeom>
        </p:spPr>
        <p:txBody>
          <a:bodyPr wrap="square">
            <a:spAutoFit/>
          </a:bodyPr>
          <a:lstStyle/>
          <a:p>
            <a:pPr marL="342900" indent="-342900">
              <a:spcAft>
                <a:spcPts val="600"/>
              </a:spcAft>
              <a:buFont typeface="Arial" pitchFamily="34" charset="0"/>
              <a:buChar char="•"/>
            </a:pPr>
            <a:r>
              <a:rPr lang="en-US" sz="2400" dirty="0" smtClean="0"/>
              <a:t>Choose </a:t>
            </a:r>
            <a:r>
              <a:rPr lang="en-US" sz="2400" dirty="0"/>
              <a:t>a variety of food and eat </a:t>
            </a:r>
            <a:r>
              <a:rPr lang="en-US" sz="2400" dirty="0" smtClean="0"/>
              <a:t>grains and cereals </a:t>
            </a:r>
            <a:r>
              <a:rPr lang="en-US" sz="2400" dirty="0"/>
              <a:t>as the largest portion of food in every meal</a:t>
            </a:r>
            <a:r>
              <a:rPr lang="en-US" sz="2400" dirty="0" smtClean="0"/>
              <a:t>.</a:t>
            </a:r>
          </a:p>
          <a:p>
            <a:pPr marL="342900" indent="-342900">
              <a:spcAft>
                <a:spcPts val="600"/>
              </a:spcAft>
              <a:buFont typeface="Arial" pitchFamily="34" charset="0"/>
              <a:buChar char="•"/>
            </a:pPr>
            <a:r>
              <a:rPr lang="en-US" sz="2400" dirty="0" smtClean="0"/>
              <a:t>Eat </a:t>
            </a:r>
            <a:r>
              <a:rPr lang="en-US" sz="2400" dirty="0"/>
              <a:t>a lot of vegetables and </a:t>
            </a:r>
            <a:r>
              <a:rPr lang="en-US" sz="2400" dirty="0" smtClean="0"/>
              <a:t>fruits.</a:t>
            </a:r>
          </a:p>
          <a:p>
            <a:pPr marL="342900" indent="-342900">
              <a:spcAft>
                <a:spcPts val="600"/>
              </a:spcAft>
              <a:buFont typeface="Arial" pitchFamily="34" charset="0"/>
              <a:buChar char="•"/>
            </a:pPr>
            <a:r>
              <a:rPr lang="en-US" sz="2400" dirty="0" smtClean="0"/>
              <a:t>Reduce </a:t>
            </a:r>
            <a:r>
              <a:rPr lang="en-US" sz="2400" dirty="0"/>
              <a:t>the consumption of foodstuffs with high salt, fat and sugar content as well as those which are preserved</a:t>
            </a:r>
            <a:r>
              <a:rPr lang="en-US" sz="2400" dirty="0" smtClean="0"/>
              <a:t>.</a:t>
            </a:r>
          </a:p>
          <a:p>
            <a:pPr marL="342900" indent="-342900">
              <a:spcAft>
                <a:spcPts val="600"/>
              </a:spcAft>
              <a:buFont typeface="Arial" pitchFamily="34" charset="0"/>
              <a:buChar char="•"/>
            </a:pPr>
            <a:r>
              <a:rPr lang="en-US" sz="2400" dirty="0" smtClean="0"/>
              <a:t>A </a:t>
            </a:r>
            <a:r>
              <a:rPr lang="en-US" sz="2400" dirty="0"/>
              <a:t>daily fluid intake of 6 to 8 glasses (including clear soup, fruit juice and tea</a:t>
            </a:r>
            <a:r>
              <a:rPr lang="en-US" sz="2400" dirty="0" smtClean="0"/>
              <a:t>).</a:t>
            </a:r>
          </a:p>
          <a:p>
            <a:pPr marL="342900" indent="-342900">
              <a:spcAft>
                <a:spcPts val="600"/>
              </a:spcAft>
              <a:buFont typeface="Arial" pitchFamily="34" charset="0"/>
              <a:buChar char="•"/>
            </a:pPr>
            <a:r>
              <a:rPr lang="en-US" sz="2400" dirty="0" smtClean="0"/>
              <a:t>Take </a:t>
            </a:r>
            <a:r>
              <a:rPr lang="en-US" sz="2400" dirty="0"/>
              <a:t>meals regularly and in adequate amounts.</a:t>
            </a:r>
          </a:p>
        </p:txBody>
      </p:sp>
      <p:sp>
        <p:nvSpPr>
          <p:cNvPr id="7" name="Slide Number Placeholder 6"/>
          <p:cNvSpPr>
            <a:spLocks noGrp="1"/>
          </p:cNvSpPr>
          <p:nvPr>
            <p:ph type="sldNum" sz="quarter" idx="12"/>
          </p:nvPr>
        </p:nvSpPr>
        <p:spPr/>
        <p:txBody>
          <a:bodyPr/>
          <a:lstStyle/>
          <a:p>
            <a:fld id="{99B7B5DF-5DA9-46A7-9A59-86908C82C3B1}" type="slidenum">
              <a:rPr lang="en-US" smtClean="0"/>
              <a:pPr/>
              <a:t>13</a:t>
            </a:fld>
            <a:endParaRPr lang="en-US" dirty="0"/>
          </a:p>
        </p:txBody>
      </p:sp>
    </p:spTree>
    <p:extLst>
      <p:ext uri="{BB962C8B-B14F-4D97-AF65-F5344CB8AC3E}">
        <p14:creationId xmlns:p14="http://schemas.microsoft.com/office/powerpoint/2010/main" val="639130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Nutrition</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3200876"/>
          </a:xfrm>
          <a:prstGeom prst="rect">
            <a:avLst/>
          </a:prstGeom>
        </p:spPr>
        <p:txBody>
          <a:bodyPr wrap="square">
            <a:spAutoFit/>
          </a:bodyPr>
          <a:lstStyle/>
          <a:p>
            <a:pPr marL="342900" indent="-342900">
              <a:spcAft>
                <a:spcPts val="600"/>
              </a:spcAft>
              <a:buFont typeface="Arial" pitchFamily="34" charset="0"/>
              <a:buChar char="•"/>
            </a:pPr>
            <a:r>
              <a:rPr lang="en-US" sz="2400" dirty="0"/>
              <a:t>Nutrition is the intake of food, considered in relation to the body’s dietary needs. </a:t>
            </a:r>
            <a:endParaRPr lang="en-US" sz="2400" dirty="0" smtClean="0"/>
          </a:p>
          <a:p>
            <a:pPr marL="342900" indent="-342900">
              <a:spcAft>
                <a:spcPts val="600"/>
              </a:spcAft>
              <a:buFont typeface="Arial" pitchFamily="34" charset="0"/>
              <a:buChar char="•"/>
            </a:pPr>
            <a:r>
              <a:rPr lang="en-US" sz="2400" dirty="0" smtClean="0"/>
              <a:t>Good </a:t>
            </a:r>
            <a:r>
              <a:rPr lang="en-US" sz="2400" dirty="0"/>
              <a:t>nutrition </a:t>
            </a:r>
            <a:r>
              <a:rPr lang="en-US" sz="2400" dirty="0" smtClean="0"/>
              <a:t>refers to </a:t>
            </a:r>
            <a:r>
              <a:rPr lang="en-US" sz="2400" dirty="0"/>
              <a:t>an </a:t>
            </a:r>
            <a:r>
              <a:rPr lang="en-US" sz="2400" dirty="0" smtClean="0"/>
              <a:t>adequate and </a:t>
            </a:r>
            <a:r>
              <a:rPr lang="en-US" sz="2400" dirty="0"/>
              <a:t>well balanced diet combined with regular physical </a:t>
            </a:r>
            <a:r>
              <a:rPr lang="en-US" sz="2400" dirty="0" smtClean="0"/>
              <a:t>activity, it </a:t>
            </a:r>
            <a:r>
              <a:rPr lang="en-US" sz="2400" dirty="0"/>
              <a:t>is </a:t>
            </a:r>
            <a:r>
              <a:rPr lang="en-US" sz="2400" dirty="0" smtClean="0"/>
              <a:t>the </a:t>
            </a:r>
            <a:r>
              <a:rPr lang="en-US" sz="2400" dirty="0"/>
              <a:t>cornerstone of good health. </a:t>
            </a:r>
            <a:endParaRPr lang="en-US" sz="2400" dirty="0" smtClean="0"/>
          </a:p>
          <a:p>
            <a:pPr marL="342900" indent="-342900">
              <a:spcAft>
                <a:spcPts val="600"/>
              </a:spcAft>
              <a:buFont typeface="Arial" pitchFamily="34" charset="0"/>
              <a:buChar char="•"/>
            </a:pPr>
            <a:r>
              <a:rPr lang="en-US" sz="2400" dirty="0" smtClean="0"/>
              <a:t>Poor </a:t>
            </a:r>
            <a:r>
              <a:rPr lang="en-US" sz="2400" dirty="0"/>
              <a:t>nutrition can lead to reduced immunity, increased susceptibility to disease, impaired physical and mental </a:t>
            </a:r>
            <a:r>
              <a:rPr lang="en-US" sz="2400" dirty="0" smtClean="0"/>
              <a:t>development </a:t>
            </a:r>
            <a:r>
              <a:rPr lang="en-US" sz="2400" dirty="0"/>
              <a:t>and reduced </a:t>
            </a:r>
            <a:r>
              <a:rPr lang="en-US" sz="2400" dirty="0" smtClean="0"/>
              <a:t>productivity.</a:t>
            </a:r>
            <a:endParaRPr lang="en-US" sz="2400" dirty="0"/>
          </a:p>
        </p:txBody>
      </p:sp>
      <p:sp>
        <p:nvSpPr>
          <p:cNvPr id="7" name="Slide Number Placeholder 6"/>
          <p:cNvSpPr>
            <a:spLocks noGrp="1"/>
          </p:cNvSpPr>
          <p:nvPr>
            <p:ph type="sldNum" sz="quarter" idx="12"/>
          </p:nvPr>
        </p:nvSpPr>
        <p:spPr/>
        <p:txBody>
          <a:bodyPr/>
          <a:lstStyle/>
          <a:p>
            <a:fld id="{99B7B5DF-5DA9-46A7-9A59-86908C82C3B1}" type="slidenum">
              <a:rPr lang="en-US" smtClean="0"/>
              <a:pPr/>
              <a:t>14</a:t>
            </a:fld>
            <a:endParaRPr lang="en-US" dirty="0"/>
          </a:p>
        </p:txBody>
      </p:sp>
    </p:spTree>
    <p:extLst>
      <p:ext uri="{BB962C8B-B14F-4D97-AF65-F5344CB8AC3E}">
        <p14:creationId xmlns:p14="http://schemas.microsoft.com/office/powerpoint/2010/main" val="714793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Energy requirements of individuals</a:t>
            </a:r>
            <a:endParaRPr lang="en-US" sz="2000" dirty="0" smtClean="0"/>
          </a:p>
        </p:txBody>
      </p:sp>
      <p:sp>
        <p:nvSpPr>
          <p:cNvPr id="5" name="Rectangle 4"/>
          <p:cNvSpPr/>
          <p:nvPr/>
        </p:nvSpPr>
        <p:spPr>
          <a:xfrm>
            <a:off x="323528" y="980728"/>
            <a:ext cx="8640960" cy="3416320"/>
          </a:xfrm>
          <a:prstGeom prst="rect">
            <a:avLst/>
          </a:prstGeom>
        </p:spPr>
        <p:txBody>
          <a:bodyPr wrap="square">
            <a:spAutoFit/>
          </a:bodyPr>
          <a:lstStyle/>
          <a:p>
            <a:pPr marL="342900" indent="-342900">
              <a:buFont typeface="Arial" pitchFamily="34" charset="0"/>
              <a:buChar char="•"/>
            </a:pPr>
            <a:r>
              <a:rPr lang="en-US" sz="2400" dirty="0"/>
              <a:t>Daily energy needs vary among individuals, depending on their age, </a:t>
            </a:r>
            <a:r>
              <a:rPr lang="en-US" sz="2400" dirty="0" smtClean="0"/>
              <a:t>gender, </a:t>
            </a:r>
            <a:r>
              <a:rPr lang="en-US" sz="2400" dirty="0"/>
              <a:t>job nature and physical activity level.</a:t>
            </a:r>
          </a:p>
          <a:p>
            <a:pPr marL="342900" indent="-342900">
              <a:buFont typeface="Arial" pitchFamily="34" charset="0"/>
              <a:buChar char="•"/>
            </a:pPr>
            <a:r>
              <a:rPr lang="en-US" sz="2400" dirty="0" smtClean="0"/>
              <a:t>Children </a:t>
            </a:r>
            <a:r>
              <a:rPr lang="en-US" sz="2400" dirty="0"/>
              <a:t>and adolescents in developmental stages and pregnant or breastfeeding women require higher calorie intake, while energy requirements of adults decline gradually with age. </a:t>
            </a:r>
            <a:endParaRPr lang="en-US" sz="2400" dirty="0" smtClean="0"/>
          </a:p>
          <a:p>
            <a:pPr marL="342900" indent="-342900">
              <a:buFont typeface="Arial" pitchFamily="34" charset="0"/>
              <a:buChar char="•"/>
            </a:pPr>
            <a:r>
              <a:rPr lang="en-US" sz="2400" dirty="0" smtClean="0"/>
              <a:t>Environmental </a:t>
            </a:r>
            <a:r>
              <a:rPr lang="en-US" sz="2400" dirty="0"/>
              <a:t>temperature and activity level are also determining factors of our daily energy requirement. For example, we need more energy in cold weather; and people with high activity level or heavy workload have greater energy needs</a:t>
            </a:r>
            <a:r>
              <a:rPr lang="en-US" sz="2400" dirty="0" smtClean="0"/>
              <a:t>.</a:t>
            </a:r>
            <a:endParaRPr lang="en-US" sz="2400" dirty="0"/>
          </a:p>
        </p:txBody>
      </p:sp>
      <p:sp>
        <p:nvSpPr>
          <p:cNvPr id="7" name="Slide Number Placeholder 6"/>
          <p:cNvSpPr>
            <a:spLocks noGrp="1"/>
          </p:cNvSpPr>
          <p:nvPr>
            <p:ph type="sldNum" sz="quarter" idx="12"/>
          </p:nvPr>
        </p:nvSpPr>
        <p:spPr/>
        <p:txBody>
          <a:bodyPr/>
          <a:lstStyle/>
          <a:p>
            <a:fld id="{99B7B5DF-5DA9-46A7-9A59-86908C82C3B1}" type="slidenum">
              <a:rPr lang="en-US" smtClean="0"/>
              <a:pPr/>
              <a:t>15</a:t>
            </a:fld>
            <a:endParaRPr lang="en-US" dirty="0"/>
          </a:p>
        </p:txBody>
      </p:sp>
    </p:spTree>
    <p:extLst>
      <p:ext uri="{BB962C8B-B14F-4D97-AF65-F5344CB8AC3E}">
        <p14:creationId xmlns:p14="http://schemas.microsoft.com/office/powerpoint/2010/main" val="63483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Energy requirements of individuals</a:t>
            </a:r>
            <a:endParaRPr lang="en-US" sz="2000" dirty="0" smtClean="0"/>
          </a:p>
        </p:txBody>
      </p:sp>
      <p:sp>
        <p:nvSpPr>
          <p:cNvPr id="5" name="Rectangle 4"/>
          <p:cNvSpPr/>
          <p:nvPr/>
        </p:nvSpPr>
        <p:spPr>
          <a:xfrm>
            <a:off x="323528" y="980728"/>
            <a:ext cx="8640960" cy="3416320"/>
          </a:xfrm>
          <a:prstGeom prst="rect">
            <a:avLst/>
          </a:prstGeom>
        </p:spPr>
        <p:txBody>
          <a:bodyPr wrap="square">
            <a:spAutoFit/>
          </a:bodyPr>
          <a:lstStyle/>
          <a:p>
            <a:pPr marL="342900" indent="-342900">
              <a:buFont typeface="Arial" pitchFamily="34" charset="0"/>
              <a:buChar char="•"/>
            </a:pPr>
            <a:r>
              <a:rPr lang="en-US" sz="2400" dirty="0" smtClean="0"/>
              <a:t>People </a:t>
            </a:r>
            <a:r>
              <a:rPr lang="en-US" sz="2400" dirty="0"/>
              <a:t>with low activity level should stay away from energy-dense food such as deep-fried food, candies and desserts to avoid becoming overweight. </a:t>
            </a:r>
            <a:endParaRPr lang="en-US" sz="2400" dirty="0" smtClean="0"/>
          </a:p>
          <a:p>
            <a:pPr marL="342900" indent="-342900">
              <a:buFont typeface="Arial" pitchFamily="34" charset="0"/>
              <a:buChar char="•"/>
            </a:pPr>
            <a:r>
              <a:rPr lang="en-US" sz="2400" dirty="0" smtClean="0"/>
              <a:t>Adolescents </a:t>
            </a:r>
            <a:r>
              <a:rPr lang="en-US" sz="2400" dirty="0"/>
              <a:t>in their developmental </a:t>
            </a:r>
            <a:r>
              <a:rPr lang="en-US" sz="2400" dirty="0" smtClean="0"/>
              <a:t>stages and </a:t>
            </a:r>
            <a:r>
              <a:rPr lang="en-US" sz="2400" dirty="0"/>
              <a:t>physically active </a:t>
            </a:r>
            <a:r>
              <a:rPr lang="en-US" sz="2400" dirty="0" smtClean="0"/>
              <a:t>people should </a:t>
            </a:r>
            <a:r>
              <a:rPr lang="en-US" sz="2400" dirty="0"/>
              <a:t>maintain a balanced diet with sufficient calorie intake. </a:t>
            </a:r>
            <a:endParaRPr lang="en-US" sz="2400" dirty="0" smtClean="0"/>
          </a:p>
          <a:p>
            <a:pPr marL="342900" indent="-342900">
              <a:buFont typeface="Arial" pitchFamily="34" charset="0"/>
              <a:buChar char="•"/>
            </a:pPr>
            <a:r>
              <a:rPr lang="en-US" sz="2400" dirty="0" smtClean="0"/>
              <a:t>To </a:t>
            </a:r>
            <a:r>
              <a:rPr lang="en-US" sz="2400" dirty="0"/>
              <a:t>maintain a healthy body weight, we should eat the right amount of different food groups as they contain different energy content.</a:t>
            </a:r>
          </a:p>
        </p:txBody>
      </p:sp>
      <p:sp>
        <p:nvSpPr>
          <p:cNvPr id="7" name="Slide Number Placeholder 6"/>
          <p:cNvSpPr>
            <a:spLocks noGrp="1"/>
          </p:cNvSpPr>
          <p:nvPr>
            <p:ph type="sldNum" sz="quarter" idx="12"/>
          </p:nvPr>
        </p:nvSpPr>
        <p:spPr/>
        <p:txBody>
          <a:bodyPr/>
          <a:lstStyle/>
          <a:p>
            <a:fld id="{99B7B5DF-5DA9-46A7-9A59-86908C82C3B1}" type="slidenum">
              <a:rPr lang="en-US" smtClean="0"/>
              <a:pPr/>
              <a:t>16</a:t>
            </a:fld>
            <a:endParaRPr lang="en-US" dirty="0"/>
          </a:p>
        </p:txBody>
      </p:sp>
    </p:spTree>
    <p:extLst>
      <p:ext uri="{BB962C8B-B14F-4D97-AF65-F5344CB8AC3E}">
        <p14:creationId xmlns:p14="http://schemas.microsoft.com/office/powerpoint/2010/main" val="1265449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45718"/>
            <a:ext cx="8136904" cy="1200329"/>
          </a:xfrm>
          <a:prstGeom prst="rect">
            <a:avLst/>
          </a:prstGeom>
        </p:spPr>
        <p:txBody>
          <a:bodyPr wrap="square">
            <a:spAutoFit/>
          </a:bodyPr>
          <a:lstStyle/>
          <a:p>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Average daily energy requirements for </a:t>
            </a:r>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individuals</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graphicFrame>
        <p:nvGraphicFramePr>
          <p:cNvPr id="3" name="Table 2"/>
          <p:cNvGraphicFramePr>
            <a:graphicFrameLocks noGrp="1"/>
          </p:cNvGraphicFramePr>
          <p:nvPr>
            <p:extLst>
              <p:ext uri="{D42A27DB-BD31-4B8C-83A1-F6EECF244321}">
                <p14:modId xmlns:p14="http://schemas.microsoft.com/office/powerpoint/2010/main" val="2285728680"/>
              </p:ext>
            </p:extLst>
          </p:nvPr>
        </p:nvGraphicFramePr>
        <p:xfrm>
          <a:off x="390778" y="2348880"/>
          <a:ext cx="8496950" cy="2743200"/>
        </p:xfrm>
        <a:graphic>
          <a:graphicData uri="http://schemas.openxmlformats.org/drawingml/2006/table">
            <a:tbl>
              <a:tblPr/>
              <a:tblGrid>
                <a:gridCol w="1748030">
                  <a:extLst>
                    <a:ext uri="{9D8B030D-6E8A-4147-A177-3AD203B41FA5}">
                      <a16:colId xmlns:a16="http://schemas.microsoft.com/office/drawing/2014/main" val="20000"/>
                    </a:ext>
                  </a:extLst>
                </a:gridCol>
                <a:gridCol w="1124820">
                  <a:extLst>
                    <a:ext uri="{9D8B030D-6E8A-4147-A177-3AD203B41FA5}">
                      <a16:colId xmlns:a16="http://schemas.microsoft.com/office/drawing/2014/main" val="20001"/>
                    </a:ext>
                  </a:extLst>
                </a:gridCol>
                <a:gridCol w="1124820">
                  <a:extLst>
                    <a:ext uri="{9D8B030D-6E8A-4147-A177-3AD203B41FA5}">
                      <a16:colId xmlns:a16="http://schemas.microsoft.com/office/drawing/2014/main" val="20002"/>
                    </a:ext>
                  </a:extLst>
                </a:gridCol>
                <a:gridCol w="1124820">
                  <a:extLst>
                    <a:ext uri="{9D8B030D-6E8A-4147-A177-3AD203B41FA5}">
                      <a16:colId xmlns:a16="http://schemas.microsoft.com/office/drawing/2014/main" val="20003"/>
                    </a:ext>
                  </a:extLst>
                </a:gridCol>
                <a:gridCol w="1124820">
                  <a:extLst>
                    <a:ext uri="{9D8B030D-6E8A-4147-A177-3AD203B41FA5}">
                      <a16:colId xmlns:a16="http://schemas.microsoft.com/office/drawing/2014/main" val="20004"/>
                    </a:ext>
                  </a:extLst>
                </a:gridCol>
                <a:gridCol w="1124820">
                  <a:extLst>
                    <a:ext uri="{9D8B030D-6E8A-4147-A177-3AD203B41FA5}">
                      <a16:colId xmlns:a16="http://schemas.microsoft.com/office/drawing/2014/main" val="20005"/>
                    </a:ext>
                  </a:extLst>
                </a:gridCol>
                <a:gridCol w="1124820">
                  <a:extLst>
                    <a:ext uri="{9D8B030D-6E8A-4147-A177-3AD203B41FA5}">
                      <a16:colId xmlns:a16="http://schemas.microsoft.com/office/drawing/2014/main" val="20006"/>
                    </a:ext>
                  </a:extLst>
                </a:gridCol>
              </a:tblGrid>
              <a:tr h="0">
                <a:tc>
                  <a:txBody>
                    <a:bodyPr/>
                    <a:lstStyle/>
                    <a:p>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gridSpan="3">
                  <a:txBody>
                    <a:bodyPr/>
                    <a:lstStyle/>
                    <a:p>
                      <a:pPr algn="ctr"/>
                      <a:r>
                        <a:rPr lang="en-US" b="1" dirty="0"/>
                        <a:t>Male (kcal)</a:t>
                      </a: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gridSpan="3">
                  <a:txBody>
                    <a:bodyPr/>
                    <a:lstStyle/>
                    <a:p>
                      <a:pPr algn="ctr"/>
                      <a:r>
                        <a:rPr lang="en-US" b="1" dirty="0"/>
                        <a:t>Female (kcal)</a:t>
                      </a: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a:txBody>
                    <a:bodyPr/>
                    <a:lstStyle/>
                    <a:p>
                      <a:r>
                        <a:rPr lang="en-US" dirty="0"/>
                        <a:t>Aged 7-10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gridSpan="3">
                  <a:txBody>
                    <a:bodyPr/>
                    <a:lstStyle/>
                    <a:p>
                      <a:pPr algn="ctr"/>
                      <a:r>
                        <a:rPr lang="en-US" dirty="0"/>
                        <a:t>1950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gridSpan="3">
                  <a:txBody>
                    <a:bodyPr/>
                    <a:lstStyle/>
                    <a:p>
                      <a:pPr algn="ctr"/>
                      <a:r>
                        <a:rPr lang="en-US" dirty="0"/>
                        <a:t>1850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0">
                <a:tc>
                  <a:txBody>
                    <a:bodyPr/>
                    <a:lstStyle/>
                    <a:p>
                      <a:r>
                        <a:rPr lang="en-US" dirty="0"/>
                        <a:t>Aged 11-14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gridSpan="3">
                  <a:txBody>
                    <a:bodyPr/>
                    <a:lstStyle/>
                    <a:p>
                      <a:pPr algn="ctr"/>
                      <a:r>
                        <a:rPr lang="en-US" dirty="0"/>
                        <a:t>2650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gridSpan="3">
                  <a:txBody>
                    <a:bodyPr/>
                    <a:lstStyle/>
                    <a:p>
                      <a:pPr algn="ctr"/>
                      <a:r>
                        <a:rPr lang="en-US" dirty="0"/>
                        <a:t>2300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0">
                <a:tc>
                  <a:txBody>
                    <a:bodyPr/>
                    <a:lstStyle/>
                    <a:p>
                      <a:r>
                        <a:rPr lang="en-US" dirty="0"/>
                        <a:t>Aged 15-18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gridSpan="3">
                  <a:txBody>
                    <a:bodyPr/>
                    <a:lstStyle/>
                    <a:p>
                      <a:pPr algn="ctr"/>
                      <a:r>
                        <a:rPr lang="en-US" dirty="0"/>
                        <a:t>2900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gridSpan="3">
                  <a:txBody>
                    <a:bodyPr/>
                    <a:lstStyle/>
                    <a:p>
                      <a:pPr algn="ctr"/>
                      <a:r>
                        <a:rPr lang="en-US" dirty="0"/>
                        <a:t>2400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0">
                <a:tc>
                  <a:txBody>
                    <a:bodyPr/>
                    <a:lstStyle/>
                    <a:p>
                      <a:r>
                        <a:rPr lang="en-US" dirty="0"/>
                        <a:t>Activity Level</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Low</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Medium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High</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Low</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Medium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High</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0">
                <a:tc>
                  <a:txBody>
                    <a:bodyPr/>
                    <a:lstStyle/>
                    <a:p>
                      <a:r>
                        <a:rPr lang="en-US" dirty="0"/>
                        <a:t>Aged 18 above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2400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2700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3200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2100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2300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2700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0">
                <a:tc>
                  <a:txBody>
                    <a:bodyPr/>
                    <a:lstStyle/>
                    <a:p>
                      <a:r>
                        <a:rPr lang="en-US" dirty="0"/>
                        <a:t>Aged 50 above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2300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2600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3100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1900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2000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2200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0">
                <a:tc>
                  <a:txBody>
                    <a:bodyPr/>
                    <a:lstStyle/>
                    <a:p>
                      <a:r>
                        <a:rPr lang="en-US" dirty="0"/>
                        <a:t>Aged 60 above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1900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2200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1800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2000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0">
                <a:tc>
                  <a:txBody>
                    <a:bodyPr/>
                    <a:lstStyle/>
                    <a:p>
                      <a:r>
                        <a:rPr lang="en-US" dirty="0"/>
                        <a:t>Aged 70 above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1900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2100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1700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1900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r h="0">
                <a:tc>
                  <a:txBody>
                    <a:bodyPr/>
                    <a:lstStyle/>
                    <a:p>
                      <a:r>
                        <a:rPr lang="en-US" dirty="0"/>
                        <a:t>Aged 80 above</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1900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r>
                        <a:rPr lang="en-US" dirty="0"/>
                        <a:t>1700</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endParaRPr lang="en-US"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9"/>
                  </a:ext>
                </a:extLst>
              </a:tr>
            </a:tbl>
          </a:graphicData>
        </a:graphic>
      </p:graphicFrame>
      <p:sp>
        <p:nvSpPr>
          <p:cNvPr id="6" name="Rectangle 5"/>
          <p:cNvSpPr/>
          <p:nvPr/>
        </p:nvSpPr>
        <p:spPr>
          <a:xfrm>
            <a:off x="179512" y="6346195"/>
            <a:ext cx="8424936" cy="323165"/>
          </a:xfrm>
          <a:prstGeom prst="rect">
            <a:avLst/>
          </a:prstGeom>
        </p:spPr>
        <p:txBody>
          <a:bodyPr wrap="square">
            <a:spAutoFit/>
          </a:bodyPr>
          <a:lstStyle/>
          <a:p>
            <a:pPr lvl="0" algn="just" eaLnBrk="0" fontAlgn="base" hangingPunct="0">
              <a:spcBef>
                <a:spcPct val="0"/>
              </a:spcBef>
              <a:spcAft>
                <a:spcPct val="0"/>
              </a:spcAft>
            </a:pPr>
            <a:r>
              <a:rPr lang="en-US" sz="1500" dirty="0" smtClean="0">
                <a:latin typeface="Arial" pitchFamily="34" charset="0"/>
                <a:cs typeface="Arial" pitchFamily="34" charset="0"/>
              </a:rPr>
              <a:t>Source</a:t>
            </a:r>
            <a:r>
              <a:rPr lang="en-US" sz="1500" dirty="0">
                <a:latin typeface="Arial" pitchFamily="34" charset="0"/>
                <a:cs typeface="Arial" pitchFamily="34" charset="0"/>
              </a:rPr>
              <a:t>: The Chinese Dietary Reference Intakes, Chinese Nutrition Society </a:t>
            </a:r>
            <a:r>
              <a:rPr lang="en-US" sz="1500" dirty="0" smtClean="0">
                <a:latin typeface="Arial" pitchFamily="34" charset="0"/>
                <a:cs typeface="Arial" pitchFamily="34" charset="0"/>
              </a:rPr>
              <a:t>2000</a:t>
            </a:r>
            <a:endParaRPr lang="en-US" sz="1500" dirty="0">
              <a:latin typeface="Arial" pitchFamily="34" charset="0"/>
              <a:cs typeface="Arial" pitchFamily="34" charset="0"/>
            </a:endParaRPr>
          </a:p>
        </p:txBody>
      </p:sp>
      <p:sp>
        <p:nvSpPr>
          <p:cNvPr id="7" name="TextBox 6"/>
          <p:cNvSpPr txBox="1"/>
          <p:nvPr/>
        </p:nvSpPr>
        <p:spPr>
          <a:xfrm>
            <a:off x="359532" y="5215265"/>
            <a:ext cx="8208912" cy="923330"/>
          </a:xfrm>
          <a:prstGeom prst="rect">
            <a:avLst/>
          </a:prstGeom>
          <a:noFill/>
        </p:spPr>
        <p:txBody>
          <a:bodyPr wrap="square" rtlCol="0">
            <a:spAutoFit/>
          </a:bodyPr>
          <a:lstStyle/>
          <a:p>
            <a:pPr lvl="0" fontAlgn="base">
              <a:spcBef>
                <a:spcPct val="0"/>
              </a:spcBef>
              <a:spcAft>
                <a:spcPct val="0"/>
              </a:spcAft>
            </a:pPr>
            <a:r>
              <a:rPr lang="en-US" b="1" dirty="0" smtClean="0">
                <a:latin typeface="Arial" pitchFamily="34" charset="0"/>
                <a:cs typeface="Arial" pitchFamily="34" charset="0"/>
              </a:rPr>
              <a:t>Extra daily </a:t>
            </a:r>
            <a:r>
              <a:rPr lang="en-US" b="1" dirty="0">
                <a:latin typeface="Arial" pitchFamily="34" charset="0"/>
                <a:cs typeface="Arial" pitchFamily="34" charset="0"/>
              </a:rPr>
              <a:t>energy requirements for </a:t>
            </a:r>
            <a:r>
              <a:rPr lang="en-US" b="1" dirty="0" smtClean="0">
                <a:latin typeface="Arial" pitchFamily="34" charset="0"/>
                <a:cs typeface="Arial" pitchFamily="34" charset="0"/>
              </a:rPr>
              <a:t>female who are:</a:t>
            </a:r>
          </a:p>
          <a:p>
            <a:pPr lvl="0" fontAlgn="base">
              <a:spcBef>
                <a:spcPct val="0"/>
              </a:spcBef>
              <a:spcAft>
                <a:spcPct val="0"/>
              </a:spcAft>
            </a:pPr>
            <a:r>
              <a:rPr lang="en-US" dirty="0" smtClean="0">
                <a:latin typeface="Arial" pitchFamily="34" charset="0"/>
                <a:cs typeface="Arial" pitchFamily="34" charset="0"/>
              </a:rPr>
              <a:t>Pregnancy +200 </a:t>
            </a:r>
            <a:r>
              <a:rPr lang="en-US" dirty="0">
                <a:latin typeface="Arial" pitchFamily="34" charset="0"/>
                <a:cs typeface="Arial" pitchFamily="34" charset="0"/>
              </a:rPr>
              <a:t>kcal</a:t>
            </a:r>
            <a:br>
              <a:rPr lang="en-US" dirty="0">
                <a:latin typeface="Arial" pitchFamily="34" charset="0"/>
                <a:cs typeface="Arial" pitchFamily="34" charset="0"/>
              </a:rPr>
            </a:br>
            <a:r>
              <a:rPr lang="en-US" dirty="0">
                <a:latin typeface="Arial" pitchFamily="34" charset="0"/>
                <a:cs typeface="Arial" pitchFamily="34" charset="0"/>
              </a:rPr>
              <a:t>Breastfeeding +500 </a:t>
            </a:r>
            <a:r>
              <a:rPr lang="en-US" dirty="0" smtClean="0">
                <a:latin typeface="Arial" pitchFamily="34" charset="0"/>
                <a:cs typeface="Arial" pitchFamily="34" charset="0"/>
              </a:rPr>
              <a:t>kcal</a:t>
            </a:r>
            <a:endParaRPr lang="en-US" dirty="0"/>
          </a:p>
        </p:txBody>
      </p:sp>
      <p:sp>
        <p:nvSpPr>
          <p:cNvPr id="8" name="Slide Number Placeholder 7"/>
          <p:cNvSpPr>
            <a:spLocks noGrp="1"/>
          </p:cNvSpPr>
          <p:nvPr>
            <p:ph type="sldNum" sz="quarter" idx="12"/>
          </p:nvPr>
        </p:nvSpPr>
        <p:spPr/>
        <p:txBody>
          <a:bodyPr/>
          <a:lstStyle/>
          <a:p>
            <a:fld id="{2B5EBE98-3F54-4190-8BE8-6FA5D62E8276}" type="slidenum">
              <a:rPr lang="en-US" smtClean="0"/>
              <a:pPr/>
              <a:t>17</a:t>
            </a:fld>
            <a:endParaRPr lang="en-US" dirty="0"/>
          </a:p>
        </p:txBody>
      </p:sp>
      <p:sp>
        <p:nvSpPr>
          <p:cNvPr id="9" name="Rectangle 8"/>
          <p:cNvSpPr/>
          <p:nvPr/>
        </p:nvSpPr>
        <p:spPr>
          <a:xfrm>
            <a:off x="323528" y="1628800"/>
            <a:ext cx="8457225" cy="646331"/>
          </a:xfrm>
          <a:prstGeom prst="rect">
            <a:avLst/>
          </a:prstGeom>
        </p:spPr>
        <p:txBody>
          <a:bodyPr wrap="square">
            <a:spAutoFit/>
          </a:bodyPr>
          <a:lstStyle/>
          <a:p>
            <a:pPr marL="285750" indent="-285750">
              <a:buFont typeface="Arial" pitchFamily="34" charset="0"/>
              <a:buChar char="•"/>
            </a:pPr>
            <a:r>
              <a:rPr lang="en-US" dirty="0"/>
              <a:t>Kilocalorie (kcal) is the unit for measuring energy. One kcal equals to the amount of energy needed to </a:t>
            </a:r>
            <a:r>
              <a:rPr lang="en-US" dirty="0" smtClean="0"/>
              <a:t>heat up </a:t>
            </a:r>
            <a:r>
              <a:rPr lang="en-US" dirty="0"/>
              <a:t>one kilogram (one </a:t>
            </a:r>
            <a:r>
              <a:rPr lang="en-US" dirty="0" err="1" smtClean="0"/>
              <a:t>litre</a:t>
            </a:r>
            <a:r>
              <a:rPr lang="en-US" dirty="0" smtClean="0"/>
              <a:t>) </a:t>
            </a:r>
            <a:r>
              <a:rPr lang="en-US" dirty="0"/>
              <a:t>of water by one degree Celsius. </a:t>
            </a:r>
          </a:p>
        </p:txBody>
      </p:sp>
    </p:spTree>
    <p:extLst>
      <p:ext uri="{BB962C8B-B14F-4D97-AF65-F5344CB8AC3E}">
        <p14:creationId xmlns:p14="http://schemas.microsoft.com/office/powerpoint/2010/main" val="28634867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45718"/>
            <a:ext cx="8136904" cy="1585049"/>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Relationship between energy consumption and body weight</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a:p>
            <a:pPr marL="342900" lvl="0" indent="-342900">
              <a:buFont typeface="Arial" pitchFamily="34" charset="0"/>
              <a:buChar char="•"/>
            </a:pPr>
            <a:endParaRPr lang="en-US" sz="2500" dirty="0"/>
          </a:p>
        </p:txBody>
      </p:sp>
      <p:sp>
        <p:nvSpPr>
          <p:cNvPr id="4" name="Content Placeholder 11"/>
          <p:cNvSpPr txBox="1">
            <a:spLocks/>
          </p:cNvSpPr>
          <p:nvPr/>
        </p:nvSpPr>
        <p:spPr>
          <a:xfrm>
            <a:off x="1331640" y="3789040"/>
            <a:ext cx="6768752" cy="2664296"/>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73050" indent="-273050">
              <a:buFontTx/>
              <a:buNone/>
            </a:pPr>
            <a:r>
              <a:rPr lang="en-US" altLang="zh-TW" sz="2400" dirty="0" smtClean="0">
                <a:latin typeface="Arial" pitchFamily="34" charset="0"/>
                <a:cs typeface="Arial" pitchFamily="34" charset="0"/>
              </a:rPr>
              <a:t>Energy consumption </a:t>
            </a:r>
            <a:r>
              <a:rPr lang="en-US" altLang="zh-TW" sz="2400" b="1" dirty="0" smtClean="0">
                <a:latin typeface="Arial" pitchFamily="34" charset="0"/>
                <a:cs typeface="Arial" pitchFamily="34" charset="0"/>
              </a:rPr>
              <a:t>=</a:t>
            </a:r>
            <a:r>
              <a:rPr lang="en-US" altLang="zh-TW" sz="2400" dirty="0" smtClean="0">
                <a:latin typeface="Arial" pitchFamily="34" charset="0"/>
                <a:cs typeface="Arial" pitchFamily="34" charset="0"/>
              </a:rPr>
              <a:t> Energy expenditure</a:t>
            </a:r>
            <a:r>
              <a:rPr lang="zh-TW" altLang="en-US" sz="2400" dirty="0" smtClean="0">
                <a:latin typeface="Arial" pitchFamily="34" charset="0"/>
                <a:cs typeface="Arial" pitchFamily="34" charset="0"/>
              </a:rPr>
              <a:t> </a:t>
            </a:r>
            <a:endParaRPr lang="en-US" altLang="zh-TW" sz="2400" dirty="0" smtClean="0">
              <a:latin typeface="Arial" pitchFamily="34" charset="0"/>
              <a:cs typeface="Arial" pitchFamily="34" charset="0"/>
            </a:endParaRPr>
          </a:p>
          <a:p>
            <a:pPr marL="273050" indent="-273050" algn="ctr">
              <a:buFontTx/>
              <a:buNone/>
            </a:pPr>
            <a:r>
              <a:rPr lang="en-US" altLang="zh-TW" sz="2400" dirty="0" smtClean="0">
                <a:latin typeface="Arial" pitchFamily="34" charset="0"/>
                <a:cs typeface="Arial" pitchFamily="34" charset="0"/>
                <a:sym typeface="Wingdings" pitchFamily="2" charset="2"/>
              </a:rPr>
              <a:t>	</a:t>
            </a:r>
            <a:r>
              <a:rPr lang="zh-TW" altLang="en-US" sz="2400" dirty="0" smtClean="0">
                <a:solidFill>
                  <a:srgbClr val="FF0000"/>
                </a:solidFill>
                <a:latin typeface="Arial" pitchFamily="34" charset="0"/>
                <a:cs typeface="Arial" pitchFamily="34" charset="0"/>
                <a:sym typeface="Wingdings" pitchFamily="2" charset="2"/>
              </a:rPr>
              <a:t></a:t>
            </a:r>
            <a:r>
              <a:rPr lang="zh-TW" altLang="en-US" sz="2400" dirty="0" smtClean="0">
                <a:latin typeface="Arial" pitchFamily="34" charset="0"/>
                <a:cs typeface="Arial" pitchFamily="34" charset="0"/>
                <a:sym typeface="Wingdings" pitchFamily="2" charset="2"/>
              </a:rPr>
              <a:t> </a:t>
            </a:r>
            <a:r>
              <a:rPr lang="en-US" altLang="zh-TW" sz="2400" dirty="0" smtClean="0">
                <a:latin typeface="Arial" pitchFamily="34" charset="0"/>
                <a:cs typeface="Arial" pitchFamily="34" charset="0"/>
                <a:sym typeface="Wingdings" pitchFamily="2" charset="2"/>
              </a:rPr>
              <a:t>body weight maintains</a:t>
            </a:r>
          </a:p>
          <a:p>
            <a:pPr marL="273050" indent="-273050">
              <a:buNone/>
            </a:pPr>
            <a:r>
              <a:rPr lang="en-US" altLang="zh-TW" sz="2400" dirty="0" smtClean="0">
                <a:latin typeface="Arial" pitchFamily="34" charset="0"/>
                <a:cs typeface="Arial" pitchFamily="34" charset="0"/>
              </a:rPr>
              <a:t>Energy consumption </a:t>
            </a:r>
            <a:r>
              <a:rPr lang="en-US" altLang="zh-TW" sz="2400" b="1" dirty="0" smtClean="0">
                <a:latin typeface="Arial" pitchFamily="34" charset="0"/>
                <a:cs typeface="Arial" pitchFamily="34" charset="0"/>
              </a:rPr>
              <a:t>&gt;</a:t>
            </a:r>
            <a:r>
              <a:rPr lang="en-US" altLang="zh-TW" sz="2400" dirty="0" smtClean="0">
                <a:latin typeface="Arial" pitchFamily="34" charset="0"/>
                <a:cs typeface="Arial" pitchFamily="34" charset="0"/>
              </a:rPr>
              <a:t> Energy expenditure</a:t>
            </a:r>
            <a:r>
              <a:rPr lang="zh-TW" altLang="en-US" sz="2400" dirty="0" smtClean="0">
                <a:latin typeface="Arial" pitchFamily="34" charset="0"/>
                <a:cs typeface="Arial" pitchFamily="34" charset="0"/>
              </a:rPr>
              <a:t> </a:t>
            </a:r>
            <a:endParaRPr lang="en-US" altLang="zh-TW" sz="2400" dirty="0" smtClean="0">
              <a:latin typeface="Arial" pitchFamily="34" charset="0"/>
              <a:cs typeface="Arial" pitchFamily="34" charset="0"/>
            </a:endParaRPr>
          </a:p>
          <a:p>
            <a:pPr marL="273050" indent="-273050" algn="ctr">
              <a:buNone/>
            </a:pPr>
            <a:r>
              <a:rPr lang="zh-TW" altLang="en-US" sz="2400" dirty="0" smtClean="0">
                <a:solidFill>
                  <a:srgbClr val="FF0000"/>
                </a:solidFill>
                <a:latin typeface="Arial" pitchFamily="34" charset="0"/>
                <a:cs typeface="Arial" pitchFamily="34" charset="0"/>
                <a:sym typeface="Wingdings" pitchFamily="2" charset="2"/>
              </a:rPr>
              <a:t></a:t>
            </a:r>
            <a:r>
              <a:rPr lang="zh-TW" altLang="en-US" sz="2400" dirty="0" smtClean="0">
                <a:latin typeface="Arial" pitchFamily="34" charset="0"/>
                <a:cs typeface="Arial" pitchFamily="34" charset="0"/>
                <a:sym typeface="Wingdings" pitchFamily="2" charset="2"/>
              </a:rPr>
              <a:t> </a:t>
            </a:r>
            <a:r>
              <a:rPr lang="en-US" altLang="zh-TW" sz="2400" dirty="0" smtClean="0">
                <a:latin typeface="Arial" pitchFamily="34" charset="0"/>
                <a:cs typeface="Arial" pitchFamily="34" charset="0"/>
                <a:sym typeface="Wingdings" pitchFamily="2" charset="2"/>
              </a:rPr>
              <a:t>body weight increases</a:t>
            </a:r>
          </a:p>
          <a:p>
            <a:pPr marL="273050" indent="-273050">
              <a:buNone/>
            </a:pPr>
            <a:r>
              <a:rPr lang="en-US" altLang="zh-TW" sz="2400" dirty="0" smtClean="0">
                <a:latin typeface="Arial" pitchFamily="34" charset="0"/>
                <a:cs typeface="Arial" pitchFamily="34" charset="0"/>
              </a:rPr>
              <a:t>Energy consumption </a:t>
            </a:r>
            <a:r>
              <a:rPr lang="en-US" altLang="zh-TW" sz="2400" b="1" dirty="0" smtClean="0">
                <a:latin typeface="Arial" pitchFamily="34" charset="0"/>
                <a:cs typeface="Arial" pitchFamily="34" charset="0"/>
              </a:rPr>
              <a:t>&lt;</a:t>
            </a:r>
            <a:r>
              <a:rPr lang="en-US" altLang="zh-TW" sz="2400" dirty="0" smtClean="0">
                <a:latin typeface="Arial" pitchFamily="34" charset="0"/>
                <a:cs typeface="Arial" pitchFamily="34" charset="0"/>
              </a:rPr>
              <a:t> Energy expenditure</a:t>
            </a:r>
            <a:r>
              <a:rPr lang="zh-TW" altLang="en-US" sz="2400" dirty="0" smtClean="0">
                <a:latin typeface="Arial" pitchFamily="34" charset="0"/>
                <a:cs typeface="Arial" pitchFamily="34" charset="0"/>
              </a:rPr>
              <a:t> </a:t>
            </a:r>
            <a:endParaRPr lang="en-US" altLang="zh-TW" sz="2400" dirty="0" smtClean="0">
              <a:latin typeface="Arial" pitchFamily="34" charset="0"/>
              <a:cs typeface="Arial" pitchFamily="34" charset="0"/>
            </a:endParaRPr>
          </a:p>
          <a:p>
            <a:pPr marL="273050" indent="-273050" algn="ctr">
              <a:buNone/>
            </a:pPr>
            <a:r>
              <a:rPr lang="zh-TW" altLang="en-US" sz="2400" dirty="0" smtClean="0">
                <a:solidFill>
                  <a:srgbClr val="FF0000"/>
                </a:solidFill>
                <a:latin typeface="Arial" pitchFamily="34" charset="0"/>
                <a:cs typeface="Arial" pitchFamily="34" charset="0"/>
                <a:sym typeface="Wingdings" pitchFamily="2" charset="2"/>
              </a:rPr>
              <a:t></a:t>
            </a:r>
            <a:r>
              <a:rPr lang="zh-TW" altLang="en-US" sz="2400" dirty="0" smtClean="0">
                <a:latin typeface="Arial" pitchFamily="34" charset="0"/>
                <a:cs typeface="Arial" pitchFamily="34" charset="0"/>
                <a:sym typeface="Wingdings" pitchFamily="2" charset="2"/>
              </a:rPr>
              <a:t> </a:t>
            </a:r>
            <a:r>
              <a:rPr lang="en-US" altLang="zh-TW" sz="2400" dirty="0" smtClean="0">
                <a:latin typeface="Arial" pitchFamily="34" charset="0"/>
                <a:cs typeface="Arial" pitchFamily="34" charset="0"/>
                <a:sym typeface="Wingdings" pitchFamily="2" charset="2"/>
              </a:rPr>
              <a:t>body weight decreases</a:t>
            </a:r>
          </a:p>
        </p:txBody>
      </p:sp>
      <p:sp>
        <p:nvSpPr>
          <p:cNvPr id="3" name="Slide Number Placeholder 2"/>
          <p:cNvSpPr>
            <a:spLocks noGrp="1"/>
          </p:cNvSpPr>
          <p:nvPr>
            <p:ph type="sldNum" sz="quarter" idx="12"/>
          </p:nvPr>
        </p:nvSpPr>
        <p:spPr/>
        <p:txBody>
          <a:bodyPr/>
          <a:lstStyle/>
          <a:p>
            <a:fld id="{2B5EBE98-3F54-4190-8BE8-6FA5D62E8276}" type="slidenum">
              <a:rPr lang="en-US" smtClean="0"/>
              <a:pPr/>
              <a:t>18</a:t>
            </a:fld>
            <a:endParaRPr lang="en-US" dirty="0"/>
          </a:p>
        </p:txBody>
      </p:sp>
      <p:sp>
        <p:nvSpPr>
          <p:cNvPr id="5" name="Rectangle 4"/>
          <p:cNvSpPr/>
          <p:nvPr/>
        </p:nvSpPr>
        <p:spPr>
          <a:xfrm>
            <a:off x="395536" y="1501041"/>
            <a:ext cx="8424936" cy="2123658"/>
          </a:xfrm>
          <a:prstGeom prst="rect">
            <a:avLst/>
          </a:prstGeom>
        </p:spPr>
        <p:txBody>
          <a:bodyPr wrap="square">
            <a:spAutoFit/>
          </a:bodyPr>
          <a:lstStyle/>
          <a:p>
            <a:pPr marL="342900" indent="-342900">
              <a:buFont typeface="Arial" pitchFamily="34" charset="0"/>
              <a:buChar char="•"/>
            </a:pPr>
            <a:r>
              <a:rPr lang="en-US" sz="2200" dirty="0"/>
              <a:t>If we take in less energy than we use daily, our body growth will be hampered, leading to weight loss. </a:t>
            </a:r>
            <a:endParaRPr lang="en-US" sz="2200" dirty="0" smtClean="0"/>
          </a:p>
          <a:p>
            <a:pPr marL="342900" indent="-342900">
              <a:buFont typeface="Arial" pitchFamily="34" charset="0"/>
              <a:buChar char="•"/>
            </a:pPr>
            <a:r>
              <a:rPr lang="en-US" sz="2200" dirty="0" smtClean="0"/>
              <a:t>On </a:t>
            </a:r>
            <a:r>
              <a:rPr lang="en-US" sz="2200" dirty="0"/>
              <a:t>the contrary, our body will gain weight if we take in more energy </a:t>
            </a:r>
            <a:r>
              <a:rPr lang="en-US" sz="2200" dirty="0" smtClean="0"/>
              <a:t>than </a:t>
            </a:r>
            <a:r>
              <a:rPr lang="en-US" sz="2200" dirty="0"/>
              <a:t>we use daily, such as exercising less or eating too much. </a:t>
            </a:r>
            <a:endParaRPr lang="en-US" sz="2200" dirty="0" smtClean="0"/>
          </a:p>
          <a:p>
            <a:pPr marL="342900" indent="-342900">
              <a:buFont typeface="Arial" pitchFamily="34" charset="0"/>
              <a:buChar char="•"/>
            </a:pPr>
            <a:r>
              <a:rPr lang="en-US" sz="2200" dirty="0" smtClean="0"/>
              <a:t>It is important </a:t>
            </a:r>
            <a:r>
              <a:rPr lang="en-US" sz="2200" dirty="0"/>
              <a:t>to maintain a good balance between energy input and output.</a:t>
            </a:r>
          </a:p>
        </p:txBody>
      </p:sp>
    </p:spTree>
    <p:extLst>
      <p:ext uri="{BB962C8B-B14F-4D97-AF65-F5344CB8AC3E}">
        <p14:creationId xmlns:p14="http://schemas.microsoft.com/office/powerpoint/2010/main" val="2177754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Causes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of nutritional disorders </a:t>
            </a:r>
          </a:p>
        </p:txBody>
      </p:sp>
      <p:sp>
        <p:nvSpPr>
          <p:cNvPr id="5" name="Rectangle 4"/>
          <p:cNvSpPr/>
          <p:nvPr/>
        </p:nvSpPr>
        <p:spPr>
          <a:xfrm>
            <a:off x="323528" y="980728"/>
            <a:ext cx="8352928" cy="4308872"/>
          </a:xfrm>
          <a:prstGeom prst="rect">
            <a:avLst/>
          </a:prstGeom>
        </p:spPr>
        <p:txBody>
          <a:bodyPr wrap="square">
            <a:spAutoFit/>
          </a:bodyPr>
          <a:lstStyle/>
          <a:p>
            <a:pPr marL="342900" indent="-342900">
              <a:spcAft>
                <a:spcPts val="600"/>
              </a:spcAft>
              <a:buFont typeface="Arial" pitchFamily="34" charset="0"/>
              <a:buChar char="•"/>
            </a:pPr>
            <a:r>
              <a:rPr lang="en-US" sz="2400" dirty="0" smtClean="0"/>
              <a:t>There are many causes of nutritional disorders, including insufficient </a:t>
            </a:r>
            <a:r>
              <a:rPr lang="en-US" sz="2400" dirty="0"/>
              <a:t>intake of food or of certain nutrients, </a:t>
            </a:r>
            <a:r>
              <a:rPr lang="en-US" sz="2400" dirty="0" smtClean="0"/>
              <a:t>inability to </a:t>
            </a:r>
            <a:r>
              <a:rPr lang="en-US" sz="2400" dirty="0"/>
              <a:t>absorb and use nutrients, or </a:t>
            </a:r>
            <a:r>
              <a:rPr lang="en-US" sz="2400" dirty="0" smtClean="0"/>
              <a:t>overconsumption </a:t>
            </a:r>
            <a:r>
              <a:rPr lang="en-US" sz="2400" dirty="0"/>
              <a:t>of certain foods. </a:t>
            </a:r>
            <a:endParaRPr lang="en-US" sz="2400" dirty="0" smtClean="0"/>
          </a:p>
          <a:p>
            <a:pPr marL="342900" indent="-342900">
              <a:spcAft>
                <a:spcPts val="600"/>
              </a:spcAft>
              <a:buFont typeface="Arial" pitchFamily="34" charset="0"/>
              <a:buChar char="•"/>
            </a:pPr>
            <a:r>
              <a:rPr lang="en-US" sz="2400" dirty="0"/>
              <a:t>Common </a:t>
            </a:r>
            <a:r>
              <a:rPr lang="en-US" sz="2400" dirty="0" smtClean="0"/>
              <a:t>nutritional disorders </a:t>
            </a:r>
            <a:r>
              <a:rPr lang="en-US" sz="2400" dirty="0"/>
              <a:t>include </a:t>
            </a:r>
            <a:r>
              <a:rPr lang="en-US" sz="2400" dirty="0" err="1" smtClean="0"/>
              <a:t>anaemia</a:t>
            </a:r>
            <a:r>
              <a:rPr lang="en-US" sz="2400" dirty="0" smtClean="0"/>
              <a:t> caused by iron or vitamin B6 deficiency, protein-energy under-nutrition, obesity </a:t>
            </a:r>
            <a:r>
              <a:rPr lang="en-US" sz="2400" dirty="0"/>
              <a:t>caused by excess energy </a:t>
            </a:r>
            <a:r>
              <a:rPr lang="en-US" sz="2400" dirty="0" smtClean="0"/>
              <a:t>intake </a:t>
            </a:r>
            <a:r>
              <a:rPr lang="en-US" sz="2400" dirty="0"/>
              <a:t>and </a:t>
            </a:r>
            <a:r>
              <a:rPr lang="en-US" sz="2400" dirty="0" smtClean="0"/>
              <a:t>impaired sight caused by vitamin A deficiency.</a:t>
            </a:r>
          </a:p>
          <a:p>
            <a:pPr marL="342900" indent="-342900">
              <a:spcAft>
                <a:spcPts val="600"/>
              </a:spcAft>
              <a:buFont typeface="Arial" pitchFamily="34" charset="0"/>
              <a:buChar char="•"/>
            </a:pPr>
            <a:r>
              <a:rPr lang="en-US" sz="2400" dirty="0" smtClean="0"/>
              <a:t>For children, nutrition </a:t>
            </a:r>
            <a:r>
              <a:rPr lang="en-US" sz="2400" dirty="0"/>
              <a:t>disorders can be particularly </a:t>
            </a:r>
            <a:r>
              <a:rPr lang="en-US" sz="2400" dirty="0" smtClean="0"/>
              <a:t>serious as it might </a:t>
            </a:r>
            <a:r>
              <a:rPr lang="en-US" sz="2400" dirty="0"/>
              <a:t>interfere with growth and </a:t>
            </a:r>
            <a:r>
              <a:rPr lang="en-US" sz="2400" dirty="0" smtClean="0"/>
              <a:t>development. Under-nutrition </a:t>
            </a:r>
            <a:r>
              <a:rPr lang="en-US" sz="2400" dirty="0"/>
              <a:t>may </a:t>
            </a:r>
            <a:r>
              <a:rPr lang="en-US" sz="2400" dirty="0" smtClean="0"/>
              <a:t>also predispose children to </a:t>
            </a:r>
            <a:r>
              <a:rPr lang="en-US" sz="2400" dirty="0"/>
              <a:t>many health </a:t>
            </a:r>
            <a:r>
              <a:rPr lang="en-US" sz="2400" dirty="0" smtClean="0"/>
              <a:t>problems </a:t>
            </a:r>
            <a:r>
              <a:rPr lang="en-US" sz="2400" dirty="0"/>
              <a:t>such as infection and chronic disease.</a:t>
            </a:r>
          </a:p>
        </p:txBody>
      </p:sp>
      <p:sp>
        <p:nvSpPr>
          <p:cNvPr id="7" name="Slide Number Placeholder 6"/>
          <p:cNvSpPr>
            <a:spLocks noGrp="1"/>
          </p:cNvSpPr>
          <p:nvPr>
            <p:ph type="sldNum" sz="quarter" idx="12"/>
          </p:nvPr>
        </p:nvSpPr>
        <p:spPr/>
        <p:txBody>
          <a:bodyPr/>
          <a:lstStyle/>
          <a:p>
            <a:fld id="{99B7B5DF-5DA9-46A7-9A59-86908C82C3B1}" type="slidenum">
              <a:rPr lang="en-US" smtClean="0"/>
              <a:pPr/>
              <a:t>19</a:t>
            </a:fld>
            <a:endParaRPr lang="en-US" dirty="0"/>
          </a:p>
        </p:txBody>
      </p:sp>
      <p:sp>
        <p:nvSpPr>
          <p:cNvPr id="3" name="Rectangle 2"/>
          <p:cNvSpPr/>
          <p:nvPr/>
        </p:nvSpPr>
        <p:spPr>
          <a:xfrm>
            <a:off x="179512" y="6218044"/>
            <a:ext cx="6048672" cy="369332"/>
          </a:xfrm>
          <a:prstGeom prst="rect">
            <a:avLst/>
          </a:prstGeom>
        </p:spPr>
        <p:txBody>
          <a:bodyPr wrap="square">
            <a:spAutoFit/>
          </a:bodyPr>
          <a:lstStyle/>
          <a:p>
            <a:r>
              <a:rPr lang="en-US" dirty="0" smtClean="0"/>
              <a:t>Source: World Health Organization, 2014 </a:t>
            </a:r>
            <a:endParaRPr lang="en-US" dirty="0"/>
          </a:p>
        </p:txBody>
      </p:sp>
    </p:spTree>
    <p:extLst>
      <p:ext uri="{BB962C8B-B14F-4D97-AF65-F5344CB8AC3E}">
        <p14:creationId xmlns:p14="http://schemas.microsoft.com/office/powerpoint/2010/main" val="36012823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892480" cy="1200329"/>
          </a:xfrm>
          <a:prstGeom prst="rect">
            <a:avLst/>
          </a:prstGeom>
        </p:spPr>
        <p:txBody>
          <a:bodyPr wrap="square">
            <a:spAutoFit/>
          </a:bodyPr>
          <a:lstStyle/>
          <a:p>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Hong Kong Dietary Guideline for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Children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(aged 1 to 3)</a:t>
            </a:r>
          </a:p>
        </p:txBody>
      </p:sp>
      <p:graphicFrame>
        <p:nvGraphicFramePr>
          <p:cNvPr id="4" name="Table 3"/>
          <p:cNvGraphicFramePr>
            <a:graphicFrameLocks noGrp="1"/>
          </p:cNvGraphicFramePr>
          <p:nvPr>
            <p:extLst>
              <p:ext uri="{D42A27DB-BD31-4B8C-83A1-F6EECF244321}">
                <p14:modId xmlns:p14="http://schemas.microsoft.com/office/powerpoint/2010/main" val="3862923417"/>
              </p:ext>
            </p:extLst>
          </p:nvPr>
        </p:nvGraphicFramePr>
        <p:xfrm>
          <a:off x="395536" y="1397000"/>
          <a:ext cx="8424936" cy="4645724"/>
        </p:xfrm>
        <a:graphic>
          <a:graphicData uri="http://schemas.openxmlformats.org/drawingml/2006/table">
            <a:tbl>
              <a:tblPr firstRow="1" bandRow="1">
                <a:tableStyleId>{93296810-A885-4BE3-A3E7-6D5BEEA58F35}</a:tableStyleId>
              </a:tblPr>
              <a:tblGrid>
                <a:gridCol w="4212468">
                  <a:extLst>
                    <a:ext uri="{9D8B030D-6E8A-4147-A177-3AD203B41FA5}">
                      <a16:colId xmlns:a16="http://schemas.microsoft.com/office/drawing/2014/main" val="20000"/>
                    </a:ext>
                  </a:extLst>
                </a:gridCol>
                <a:gridCol w="4212468">
                  <a:extLst>
                    <a:ext uri="{9D8B030D-6E8A-4147-A177-3AD203B41FA5}">
                      <a16:colId xmlns:a16="http://schemas.microsoft.com/office/drawing/2014/main" val="20001"/>
                    </a:ext>
                  </a:extLst>
                </a:gridCol>
              </a:tblGrid>
              <a:tr h="734711">
                <a:tc>
                  <a:txBody>
                    <a:bodyPr/>
                    <a:lstStyle/>
                    <a:p>
                      <a:pPr marL="0" algn="ctr" defTabSz="914400" rtl="0" eaLnBrk="1" latinLnBrk="0" hangingPunct="1"/>
                      <a:r>
                        <a:rPr lang="en-US" sz="2500" b="1" i="0" u="none" strike="noStrike" kern="1200" baseline="0" dirty="0" smtClean="0">
                          <a:solidFill>
                            <a:schemeClr val="tx1"/>
                          </a:solidFill>
                          <a:latin typeface="+mn-lt"/>
                          <a:ea typeface="+mn-ea"/>
                          <a:cs typeface="+mn-cs"/>
                        </a:rPr>
                        <a:t>Food Group</a:t>
                      </a:r>
                      <a:endParaRPr lang="en-US" sz="2500" b="1" i="0" u="none" strike="noStrike" kern="1200" baseline="0" dirty="0">
                        <a:solidFill>
                          <a:schemeClr val="tx1"/>
                        </a:solidFill>
                        <a:latin typeface="+mn-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Recommendation</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0"/>
                  </a:ext>
                </a:extLst>
              </a:tr>
              <a:tr h="734711">
                <a:tc>
                  <a:txBody>
                    <a:bodyPr/>
                    <a:lstStyle/>
                    <a:p>
                      <a:pPr marL="0" algn="ctr" defTabSz="914400" rtl="0" eaLnBrk="1" latinLnBrk="0" hangingPunct="1"/>
                      <a:r>
                        <a:rPr lang="en-US" sz="2500" b="1" i="0" u="none" strike="noStrike" kern="1200" baseline="0" dirty="0" smtClean="0">
                          <a:solidFill>
                            <a:schemeClr val="tx1"/>
                          </a:solidFill>
                          <a:latin typeface="+mn-lt"/>
                          <a:ea typeface="+mn-ea"/>
                          <a:cs typeface="+mn-cs"/>
                        </a:rPr>
                        <a:t>Grains 	 and Cereals</a:t>
                      </a:r>
                      <a:endParaRPr lang="en-US" sz="2500" b="1" i="0" u="none" strike="noStrike" kern="1200" baseline="0" dirty="0">
                        <a:solidFill>
                          <a:schemeClr val="tx1"/>
                        </a:solidFill>
                        <a:latin typeface="+mn-lt"/>
                        <a:ea typeface="+mn-ea"/>
                        <a:cs typeface="+mn-cs"/>
                      </a:endParaRPr>
                    </a:p>
                  </a:txBody>
                  <a:tcPr anchor="ctr"/>
                </a:tc>
                <a:tc>
                  <a:txBody>
                    <a:bodyPr/>
                    <a:lstStyle/>
                    <a:p>
                      <a:pPr marL="0" algn="ctr" defTabSz="914400" rtl="0" eaLnBrk="1" latinLnBrk="0" hangingPunct="1"/>
                      <a:r>
                        <a:rPr lang="en-US" sz="2500" b="1" i="0" u="none" strike="noStrike" kern="1200" baseline="0" dirty="0" smtClean="0">
                          <a:solidFill>
                            <a:schemeClr val="tx1"/>
                          </a:solidFill>
                          <a:latin typeface="+mn-lt"/>
                          <a:ea typeface="+mn-ea"/>
                          <a:cs typeface="+mn-cs"/>
                        </a:rPr>
                        <a:t>1 - 2 bowls </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1"/>
                  </a:ext>
                </a:extLst>
              </a:tr>
              <a:tr h="734711">
                <a:tc>
                  <a:txBody>
                    <a:bodyPr/>
                    <a:lstStyle/>
                    <a:p>
                      <a:pPr marL="0" algn="ctr" defTabSz="914400" rtl="0" eaLnBrk="1" latinLnBrk="0" hangingPunct="1"/>
                      <a:r>
                        <a:rPr lang="en-US" sz="2500" b="1" i="0" u="none" strike="noStrike" kern="1200" baseline="0" dirty="0" smtClean="0">
                          <a:solidFill>
                            <a:schemeClr val="tx1"/>
                          </a:solidFill>
                          <a:latin typeface="+mn-lt"/>
                          <a:ea typeface="+mn-ea"/>
                          <a:cs typeface="+mn-cs"/>
                        </a:rPr>
                        <a:t>Fruits	</a:t>
                      </a:r>
                      <a:endParaRPr lang="en-US" sz="2500" b="1" i="0" u="none" strike="noStrike" kern="1200" baseline="0" dirty="0">
                        <a:solidFill>
                          <a:schemeClr val="tx1"/>
                        </a:solidFill>
                        <a:latin typeface="+mn-lt"/>
                        <a:ea typeface="+mn-ea"/>
                        <a:cs typeface="+mn-cs"/>
                      </a:endParaRPr>
                    </a:p>
                  </a:txBody>
                  <a:tcPr anchor="ctr"/>
                </a:tc>
                <a:tc>
                  <a:txBody>
                    <a:bodyPr/>
                    <a:lstStyle/>
                    <a:p>
                      <a:pPr marL="0" algn="ctr" defTabSz="914400" rtl="0" eaLnBrk="1" latinLnBrk="0" hangingPunct="1"/>
                      <a:r>
                        <a:rPr lang="en-US" sz="2500" b="1" i="0" u="none" strike="noStrike" kern="1200" baseline="0" dirty="0" smtClean="0">
                          <a:solidFill>
                            <a:schemeClr val="tx1"/>
                          </a:solidFill>
                          <a:latin typeface="+mn-lt"/>
                          <a:ea typeface="+mn-ea"/>
                          <a:cs typeface="+mn-cs"/>
                        </a:rPr>
                        <a:t>0.5 - 1 serving</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2"/>
                  </a:ext>
                </a:extLst>
              </a:tr>
              <a:tr h="734711">
                <a:tc>
                  <a:txBody>
                    <a:bodyPr/>
                    <a:lstStyle/>
                    <a:p>
                      <a:pPr marL="0" algn="ctr" defTabSz="914400" rtl="0" eaLnBrk="1" latinLnBrk="0" hangingPunct="1"/>
                      <a:r>
                        <a:rPr lang="en-US" sz="2500" b="1" i="0" u="none" strike="noStrike" kern="1200" baseline="0" dirty="0" smtClean="0">
                          <a:solidFill>
                            <a:schemeClr val="tx1"/>
                          </a:solidFill>
                          <a:latin typeface="+mn-lt"/>
                          <a:ea typeface="+mn-ea"/>
                          <a:cs typeface="+mn-cs"/>
                        </a:rPr>
                        <a:t>Vegetables 	</a:t>
                      </a:r>
                      <a:endParaRPr lang="en-US" sz="2500" b="1" i="0" u="none" strike="noStrike" kern="1200" baseline="0" dirty="0">
                        <a:solidFill>
                          <a:schemeClr val="tx1"/>
                        </a:solidFill>
                        <a:latin typeface="+mn-lt"/>
                        <a:ea typeface="+mn-ea"/>
                        <a:cs typeface="+mn-cs"/>
                      </a:endParaRPr>
                    </a:p>
                  </a:txBody>
                  <a:tcPr anchor="ctr"/>
                </a:tc>
                <a:tc>
                  <a:txBody>
                    <a:bodyPr/>
                    <a:lstStyle/>
                    <a:p>
                      <a:pPr marL="0" algn="ctr" defTabSz="914400" rtl="0" eaLnBrk="1" latinLnBrk="0" hangingPunct="1"/>
                      <a:r>
                        <a:rPr lang="en-US" sz="2500" b="1" i="0" u="none" strike="noStrike" kern="1200" baseline="0" dirty="0" smtClean="0">
                          <a:solidFill>
                            <a:schemeClr val="tx1"/>
                          </a:solidFill>
                          <a:latin typeface="+mn-lt"/>
                          <a:ea typeface="+mn-ea"/>
                          <a:cs typeface="+mn-cs"/>
                        </a:rPr>
                        <a:t>2 - 4 taels (76 – 151 grams); </a:t>
                      </a:r>
                    </a:p>
                    <a:p>
                      <a:pPr marL="0" algn="ctr" defTabSz="914400" rtl="0" eaLnBrk="1" latinLnBrk="0" hangingPunct="1"/>
                      <a:r>
                        <a:rPr lang="en-US" sz="2500" b="1" i="0" u="none" strike="noStrike" kern="1200" baseline="0" dirty="0" smtClean="0">
                          <a:solidFill>
                            <a:schemeClr val="tx1"/>
                          </a:solidFill>
                          <a:latin typeface="+mn-lt"/>
                          <a:ea typeface="+mn-ea"/>
                          <a:cs typeface="+mn-cs"/>
                        </a:rPr>
                        <a:t>or 1 -2 servings </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3"/>
                  </a:ext>
                </a:extLst>
              </a:tr>
              <a:tr h="734711">
                <a:tc>
                  <a:txBody>
                    <a:bodyPr/>
                    <a:lstStyle/>
                    <a:p>
                      <a:pPr marL="0" algn="ctr" defTabSz="914400" rtl="0" eaLnBrk="1" latinLnBrk="0" hangingPunct="1"/>
                      <a:r>
                        <a:rPr lang="en-US" sz="2500" b="1" i="0" u="none" strike="noStrike" kern="1200" baseline="0" dirty="0" smtClean="0">
                          <a:solidFill>
                            <a:schemeClr val="tx1"/>
                          </a:solidFill>
                          <a:latin typeface="+mn-lt"/>
                          <a:ea typeface="+mn-ea"/>
                          <a:cs typeface="+mn-cs"/>
                        </a:rPr>
                        <a:t>Meat, poultry, fish, eggs &amp; bean products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1 - 2 taels (38 – 76 grams)</a:t>
                      </a:r>
                      <a:endParaRPr lang="en-US" sz="2500" b="1" dirty="0" smtClean="0">
                        <a:solidFill>
                          <a:schemeClr val="tx1"/>
                        </a:solidFill>
                      </a:endParaRPr>
                    </a:p>
                  </a:txBody>
                  <a:tcPr anchor="ctr"/>
                </a:tc>
                <a:extLst>
                  <a:ext uri="{0D108BD9-81ED-4DB2-BD59-A6C34878D82A}">
                    <a16:rowId xmlns:a16="http://schemas.microsoft.com/office/drawing/2014/main" val="10004"/>
                  </a:ext>
                </a:extLst>
              </a:tr>
              <a:tr h="7347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Milk &amp; dairy products</a:t>
                      </a:r>
                      <a:endParaRPr lang="en-US" sz="2500" b="1" i="0" u="none" strike="noStrike" kern="1200" baseline="0" dirty="0">
                        <a:solidFill>
                          <a:schemeClr val="tx1"/>
                        </a:solidFill>
                        <a:latin typeface="+mn-lt"/>
                        <a:ea typeface="+mn-ea"/>
                        <a:cs typeface="+mn-cs"/>
                      </a:endParaRPr>
                    </a:p>
                  </a:txBody>
                  <a:tcPr anchor="ctr"/>
                </a:tc>
                <a:tc>
                  <a:txBody>
                    <a:bodyPr/>
                    <a:lstStyle/>
                    <a:p>
                      <a:pPr marL="0" algn="ctr" defTabSz="914400" rtl="0" eaLnBrk="1" latinLnBrk="0" hangingPunct="1"/>
                      <a:r>
                        <a:rPr lang="en-US" sz="2500" b="1" i="0" u="none" strike="noStrike" kern="1200" baseline="0" dirty="0" smtClean="0">
                          <a:solidFill>
                            <a:schemeClr val="tx1"/>
                          </a:solidFill>
                          <a:latin typeface="+mn-lt"/>
                          <a:ea typeface="+mn-ea"/>
                          <a:cs typeface="+mn-cs"/>
                        </a:rPr>
                        <a:t>2 servings</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5"/>
                  </a:ext>
                </a:extLst>
              </a:tr>
            </a:tbl>
          </a:graphicData>
        </a:graphic>
      </p:graphicFrame>
      <p:sp>
        <p:nvSpPr>
          <p:cNvPr id="5" name="Rectangle 4"/>
          <p:cNvSpPr/>
          <p:nvPr/>
        </p:nvSpPr>
        <p:spPr>
          <a:xfrm>
            <a:off x="683568" y="6237312"/>
            <a:ext cx="2234971" cy="477054"/>
          </a:xfrm>
          <a:prstGeom prst="rect">
            <a:avLst/>
          </a:prstGeom>
        </p:spPr>
        <p:txBody>
          <a:bodyPr wrap="none">
            <a:spAutoFit/>
          </a:bodyPr>
          <a:lstStyle/>
          <a:p>
            <a:r>
              <a:rPr lang="en-US" sz="2500" b="1" dirty="0"/>
              <a:t>Fluid: 6 - 8 cups</a:t>
            </a:r>
          </a:p>
        </p:txBody>
      </p:sp>
      <p:sp>
        <p:nvSpPr>
          <p:cNvPr id="3" name="Slide Number Placeholder 2"/>
          <p:cNvSpPr>
            <a:spLocks noGrp="1"/>
          </p:cNvSpPr>
          <p:nvPr>
            <p:ph type="sldNum" sz="quarter" idx="12"/>
          </p:nvPr>
        </p:nvSpPr>
        <p:spPr/>
        <p:txBody>
          <a:bodyPr/>
          <a:lstStyle/>
          <a:p>
            <a:fld id="{2B5EBE98-3F54-4190-8BE8-6FA5D62E8276}" type="slidenum">
              <a:rPr lang="en-US" smtClean="0"/>
              <a:pPr/>
              <a:t>2</a:t>
            </a:fld>
            <a:endParaRPr lang="en-US" dirty="0"/>
          </a:p>
        </p:txBody>
      </p:sp>
      <p:sp>
        <p:nvSpPr>
          <p:cNvPr id="8" name="Rectangle 5"/>
          <p:cNvSpPr/>
          <p:nvPr/>
        </p:nvSpPr>
        <p:spPr>
          <a:xfrm>
            <a:off x="3635896" y="6331823"/>
            <a:ext cx="5112568" cy="338554"/>
          </a:xfrm>
          <a:prstGeom prst="rect">
            <a:avLst/>
          </a:prstGeom>
        </p:spPr>
        <p:txBody>
          <a:bodyPr wrap="square">
            <a:spAutoFit/>
          </a:bodyPr>
          <a:lstStyle/>
          <a:p>
            <a:pPr algn="r"/>
            <a:r>
              <a:rPr lang="en-US" sz="1600" dirty="0" smtClean="0"/>
              <a:t>Source</a:t>
            </a:r>
            <a:r>
              <a:rPr lang="en-US" sz="1600" dirty="0"/>
              <a:t>: </a:t>
            </a:r>
            <a:r>
              <a:rPr lang="en-US" altLang="zh-TW" sz="1600" dirty="0" smtClean="0"/>
              <a:t>Centre for Health Protection, Department of Health </a:t>
            </a:r>
            <a:endParaRPr lang="en-US" sz="1600" dirty="0"/>
          </a:p>
        </p:txBody>
      </p:sp>
    </p:spTree>
    <p:extLst>
      <p:ext uri="{BB962C8B-B14F-4D97-AF65-F5344CB8AC3E}">
        <p14:creationId xmlns:p14="http://schemas.microsoft.com/office/powerpoint/2010/main" val="4035241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Malnutrition</a:t>
            </a:r>
          </a:p>
        </p:txBody>
      </p:sp>
      <p:sp>
        <p:nvSpPr>
          <p:cNvPr id="5" name="Rectangle 4"/>
          <p:cNvSpPr/>
          <p:nvPr/>
        </p:nvSpPr>
        <p:spPr>
          <a:xfrm>
            <a:off x="323528" y="980728"/>
            <a:ext cx="8352928" cy="5047536"/>
          </a:xfrm>
          <a:prstGeom prst="rect">
            <a:avLst/>
          </a:prstGeom>
        </p:spPr>
        <p:txBody>
          <a:bodyPr wrap="square">
            <a:spAutoFit/>
          </a:bodyPr>
          <a:lstStyle/>
          <a:p>
            <a:pPr marL="457200" indent="-457200">
              <a:spcAft>
                <a:spcPts val="600"/>
              </a:spcAft>
              <a:buFont typeface="+mj-lt"/>
              <a:buAutoNum type="arabicPeriod"/>
            </a:pPr>
            <a:r>
              <a:rPr lang="en-US" sz="2400" dirty="0"/>
              <a:t>Malnutrition </a:t>
            </a:r>
            <a:r>
              <a:rPr lang="en-US" sz="2400" dirty="0" smtClean="0"/>
              <a:t>refers to </a:t>
            </a:r>
            <a:r>
              <a:rPr lang="en-US" sz="2400" dirty="0"/>
              <a:t>“bad nourishment</a:t>
            </a:r>
            <a:r>
              <a:rPr lang="en-US" sz="2400" dirty="0" smtClean="0"/>
              <a:t>”, it can be due to </a:t>
            </a:r>
            <a:r>
              <a:rPr lang="en-US" sz="2400" dirty="0"/>
              <a:t>insufficient </a:t>
            </a:r>
            <a:r>
              <a:rPr lang="en-US" sz="2400" dirty="0" smtClean="0"/>
              <a:t>or excessive intake of food and nutrient. It can also be the results of the </a:t>
            </a:r>
            <a:r>
              <a:rPr lang="en-US" sz="2400" dirty="0"/>
              <a:t>body's response to a wide range of infections that </a:t>
            </a:r>
            <a:r>
              <a:rPr lang="en-US" sz="2400" dirty="0" smtClean="0"/>
              <a:t>lead to </a:t>
            </a:r>
            <a:r>
              <a:rPr lang="en-US" sz="2400" dirty="0"/>
              <a:t>malabsorption of nutrients or the inability to use nutrients </a:t>
            </a:r>
            <a:r>
              <a:rPr lang="en-US" sz="2400" dirty="0" smtClean="0"/>
              <a:t>properly. </a:t>
            </a:r>
            <a:endParaRPr lang="en-US" sz="2400" dirty="0"/>
          </a:p>
          <a:p>
            <a:pPr marL="457200" indent="-457200">
              <a:spcAft>
                <a:spcPts val="600"/>
              </a:spcAft>
              <a:buFont typeface="+mj-lt"/>
              <a:buAutoNum type="arabicPeriod"/>
            </a:pPr>
            <a:r>
              <a:rPr lang="en-US" sz="2400" dirty="0" smtClean="0"/>
              <a:t>Malnourishment remains </a:t>
            </a:r>
            <a:r>
              <a:rPr lang="en-US" sz="2400" dirty="0"/>
              <a:t>a serious </a:t>
            </a:r>
            <a:r>
              <a:rPr lang="en-US" sz="2400" dirty="0" smtClean="0"/>
              <a:t>health problem </a:t>
            </a:r>
            <a:r>
              <a:rPr lang="en-US" sz="2400" dirty="0"/>
              <a:t>all over the </a:t>
            </a:r>
            <a:r>
              <a:rPr lang="en-US" sz="2400" dirty="0" smtClean="0"/>
              <a:t>world, especially in the </a:t>
            </a:r>
            <a:r>
              <a:rPr lang="en-US" sz="2400" dirty="0"/>
              <a:t>developing countries. </a:t>
            </a:r>
            <a:r>
              <a:rPr lang="en-US" sz="2400" dirty="0" smtClean="0"/>
              <a:t>Millions </a:t>
            </a:r>
            <a:r>
              <a:rPr lang="en-US" sz="2400" dirty="0"/>
              <a:t>of children </a:t>
            </a:r>
            <a:r>
              <a:rPr lang="en-US" sz="2400" dirty="0" smtClean="0"/>
              <a:t>do </a:t>
            </a:r>
            <a:r>
              <a:rPr lang="en-US" sz="2400" dirty="0"/>
              <a:t>not have access to a well-balanced diet with the nutrients they need to develop properly. </a:t>
            </a:r>
            <a:endParaRPr lang="en-US" sz="2400" dirty="0" smtClean="0"/>
          </a:p>
          <a:p>
            <a:pPr marL="457200" indent="-457200">
              <a:spcAft>
                <a:spcPts val="600"/>
              </a:spcAft>
              <a:buFont typeface="+mj-lt"/>
              <a:buAutoNum type="arabicPeriod"/>
            </a:pPr>
            <a:r>
              <a:rPr lang="en-US" sz="2400" dirty="0" smtClean="0"/>
              <a:t>In developed countries, overeating </a:t>
            </a:r>
            <a:r>
              <a:rPr lang="en-US" sz="2400" dirty="0"/>
              <a:t>and dietary excess have become more </a:t>
            </a:r>
            <a:r>
              <a:rPr lang="en-US" sz="2400" dirty="0" smtClean="0"/>
              <a:t>common. The </a:t>
            </a:r>
            <a:r>
              <a:rPr lang="en-US" sz="2400" dirty="0"/>
              <a:t>primary consequence </a:t>
            </a:r>
            <a:r>
              <a:rPr lang="en-US" sz="2400" dirty="0" smtClean="0"/>
              <a:t>is obesity which may increase </a:t>
            </a:r>
            <a:r>
              <a:rPr lang="en-US" sz="2400" dirty="0"/>
              <a:t>the risk of </a:t>
            </a:r>
            <a:r>
              <a:rPr lang="en-US" sz="2400" dirty="0" smtClean="0"/>
              <a:t>high </a:t>
            </a:r>
            <a:r>
              <a:rPr lang="en-US" sz="2400" dirty="0"/>
              <a:t>blood pressure, high cholesterol </a:t>
            </a:r>
            <a:r>
              <a:rPr lang="en-US" sz="2400" dirty="0" smtClean="0"/>
              <a:t>levels and </a:t>
            </a:r>
            <a:r>
              <a:rPr lang="en-US" sz="2400" dirty="0"/>
              <a:t>cardiovascular </a:t>
            </a:r>
            <a:r>
              <a:rPr lang="en-US" sz="2400" dirty="0" smtClean="0"/>
              <a:t>illness.</a:t>
            </a:r>
          </a:p>
        </p:txBody>
      </p:sp>
      <p:sp>
        <p:nvSpPr>
          <p:cNvPr id="7" name="Slide Number Placeholder 6"/>
          <p:cNvSpPr>
            <a:spLocks noGrp="1"/>
          </p:cNvSpPr>
          <p:nvPr>
            <p:ph type="sldNum" sz="quarter" idx="12"/>
          </p:nvPr>
        </p:nvSpPr>
        <p:spPr/>
        <p:txBody>
          <a:bodyPr/>
          <a:lstStyle/>
          <a:p>
            <a:fld id="{99B7B5DF-5DA9-46A7-9A59-86908C82C3B1}" type="slidenum">
              <a:rPr lang="en-US" smtClean="0"/>
              <a:pPr/>
              <a:t>20</a:t>
            </a:fld>
            <a:endParaRPr lang="en-US" dirty="0"/>
          </a:p>
        </p:txBody>
      </p:sp>
      <p:sp>
        <p:nvSpPr>
          <p:cNvPr id="3" name="Rectangle 2"/>
          <p:cNvSpPr/>
          <p:nvPr/>
        </p:nvSpPr>
        <p:spPr>
          <a:xfrm>
            <a:off x="179512" y="6218044"/>
            <a:ext cx="6048672" cy="369332"/>
          </a:xfrm>
          <a:prstGeom prst="rect">
            <a:avLst/>
          </a:prstGeom>
        </p:spPr>
        <p:txBody>
          <a:bodyPr wrap="square">
            <a:spAutoFit/>
          </a:bodyPr>
          <a:lstStyle/>
          <a:p>
            <a:r>
              <a:rPr lang="en-US" dirty="0" smtClean="0"/>
              <a:t>Source: World Health Organization, 2014</a:t>
            </a:r>
            <a:endParaRPr lang="en-US" dirty="0"/>
          </a:p>
        </p:txBody>
      </p:sp>
    </p:spTree>
    <p:extLst>
      <p:ext uri="{BB962C8B-B14F-4D97-AF65-F5344CB8AC3E}">
        <p14:creationId xmlns:p14="http://schemas.microsoft.com/office/powerpoint/2010/main" val="359288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Relationship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between diet and health</a:t>
            </a:r>
          </a:p>
        </p:txBody>
      </p:sp>
      <p:sp>
        <p:nvSpPr>
          <p:cNvPr id="5" name="Rectangle 4"/>
          <p:cNvSpPr/>
          <p:nvPr/>
        </p:nvSpPr>
        <p:spPr>
          <a:xfrm>
            <a:off x="323528" y="980728"/>
            <a:ext cx="8352928" cy="4308872"/>
          </a:xfrm>
          <a:prstGeom prst="rect">
            <a:avLst/>
          </a:prstGeom>
        </p:spPr>
        <p:txBody>
          <a:bodyPr wrap="square">
            <a:spAutoFit/>
          </a:bodyPr>
          <a:lstStyle/>
          <a:p>
            <a:pPr marL="342900" indent="-342900">
              <a:spcAft>
                <a:spcPts val="600"/>
              </a:spcAft>
              <a:buFont typeface="Arial" pitchFamily="34" charset="0"/>
              <a:buChar char="•"/>
            </a:pPr>
            <a:r>
              <a:rPr lang="en-US" sz="2400" dirty="0" smtClean="0"/>
              <a:t>Food </a:t>
            </a:r>
            <a:r>
              <a:rPr lang="en-US" sz="2400" dirty="0"/>
              <a:t>is essential for life as it is the source of energy and nutrients. Energy supports human activities whereas nutrients are vital for growth, repair, health maintenance and disease prevention.</a:t>
            </a:r>
          </a:p>
          <a:p>
            <a:pPr marL="342900" indent="-342900">
              <a:spcAft>
                <a:spcPts val="600"/>
              </a:spcAft>
              <a:buFont typeface="Arial" pitchFamily="34" charset="0"/>
              <a:buChar char="•"/>
            </a:pPr>
            <a:r>
              <a:rPr lang="en-US" sz="2400" dirty="0" smtClean="0"/>
              <a:t>Imbalanced </a:t>
            </a:r>
            <a:r>
              <a:rPr lang="en-US" sz="2400" dirty="0"/>
              <a:t>or poor diet may lead to obesity or specific nutrient deficiency. These in turn may increase the risk of a variety of health problems, such as heart diseases, cerebrovascular disease, diabetes mellitus, hypertension and some cancers.</a:t>
            </a:r>
          </a:p>
          <a:p>
            <a:pPr marL="342900" indent="-342900">
              <a:spcAft>
                <a:spcPts val="600"/>
              </a:spcAft>
              <a:buFont typeface="Arial" pitchFamily="34" charset="0"/>
              <a:buChar char="•"/>
            </a:pPr>
            <a:r>
              <a:rPr lang="en-US" sz="2400" dirty="0" smtClean="0"/>
              <a:t>A </a:t>
            </a:r>
            <a:r>
              <a:rPr lang="en-US" sz="2400" dirty="0"/>
              <a:t>balanced diet contributes to good </a:t>
            </a:r>
            <a:r>
              <a:rPr lang="en-US" sz="2400" dirty="0" smtClean="0"/>
              <a:t>health and protects </a:t>
            </a:r>
            <a:r>
              <a:rPr lang="en-US" sz="2400" dirty="0"/>
              <a:t>against some forms of cancers.</a:t>
            </a:r>
          </a:p>
        </p:txBody>
      </p:sp>
      <p:sp>
        <p:nvSpPr>
          <p:cNvPr id="7" name="Slide Number Placeholder 6"/>
          <p:cNvSpPr>
            <a:spLocks noGrp="1"/>
          </p:cNvSpPr>
          <p:nvPr>
            <p:ph type="sldNum" sz="quarter" idx="12"/>
          </p:nvPr>
        </p:nvSpPr>
        <p:spPr/>
        <p:txBody>
          <a:bodyPr/>
          <a:lstStyle/>
          <a:p>
            <a:fld id="{99B7B5DF-5DA9-46A7-9A59-86908C82C3B1}" type="slidenum">
              <a:rPr lang="en-US" smtClean="0"/>
              <a:pPr/>
              <a:t>21</a:t>
            </a:fld>
            <a:endParaRPr lang="en-US" dirty="0"/>
          </a:p>
        </p:txBody>
      </p:sp>
      <p:sp>
        <p:nvSpPr>
          <p:cNvPr id="6" name="Rectangle 5"/>
          <p:cNvSpPr/>
          <p:nvPr/>
        </p:nvSpPr>
        <p:spPr>
          <a:xfrm>
            <a:off x="354083" y="6092099"/>
            <a:ext cx="5112568" cy="338554"/>
          </a:xfrm>
          <a:prstGeom prst="rect">
            <a:avLst/>
          </a:prstGeom>
        </p:spPr>
        <p:txBody>
          <a:bodyPr wrap="square">
            <a:spAutoFit/>
          </a:bodyPr>
          <a:lstStyle/>
          <a:p>
            <a:pPr algn="r"/>
            <a:r>
              <a:rPr lang="en-US" sz="1600" dirty="0" smtClean="0"/>
              <a:t>Source</a:t>
            </a:r>
            <a:r>
              <a:rPr lang="en-US" sz="1600" dirty="0"/>
              <a:t>: </a:t>
            </a:r>
            <a:r>
              <a:rPr lang="en-US" altLang="zh-TW" sz="1600" dirty="0" smtClean="0"/>
              <a:t>Centre for Health Protection, Department of Health </a:t>
            </a:r>
            <a:endParaRPr lang="en-US" sz="1600" dirty="0"/>
          </a:p>
        </p:txBody>
      </p:sp>
    </p:spTree>
    <p:extLst>
      <p:ext uri="{BB962C8B-B14F-4D97-AF65-F5344CB8AC3E}">
        <p14:creationId xmlns:p14="http://schemas.microsoft.com/office/powerpoint/2010/main" val="27050391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Dietary goals (WHO)</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4231928"/>
          </a:xfrm>
          <a:prstGeom prst="rect">
            <a:avLst/>
          </a:prstGeom>
        </p:spPr>
        <p:txBody>
          <a:bodyPr wrap="square">
            <a:spAutoFit/>
          </a:bodyPr>
          <a:lstStyle/>
          <a:p>
            <a:pPr marL="342900" indent="-342900">
              <a:spcAft>
                <a:spcPts val="600"/>
              </a:spcAft>
              <a:buFont typeface="Arial" pitchFamily="34" charset="0"/>
              <a:buChar char="•"/>
            </a:pPr>
            <a:r>
              <a:rPr lang="en-US" sz="2400" dirty="0" smtClean="0"/>
              <a:t>The recommendations include </a:t>
            </a:r>
            <a:r>
              <a:rPr lang="en-US" sz="2400" dirty="0"/>
              <a:t>the following:</a:t>
            </a:r>
          </a:p>
          <a:p>
            <a:pPr marL="800100" lvl="1" indent="-342900">
              <a:buFont typeface="Arial" pitchFamily="34" charset="0"/>
              <a:buChar char="•"/>
            </a:pPr>
            <a:r>
              <a:rPr lang="en-US" sz="2400" dirty="0" smtClean="0"/>
              <a:t>achieve </a:t>
            </a:r>
            <a:r>
              <a:rPr lang="en-US" sz="2400" dirty="0"/>
              <a:t>energy balance and a healthy </a:t>
            </a:r>
            <a:r>
              <a:rPr lang="en-US" sz="2400" dirty="0" smtClean="0"/>
              <a:t>weight;</a:t>
            </a:r>
            <a:endParaRPr lang="en-US" sz="2400" dirty="0"/>
          </a:p>
          <a:p>
            <a:pPr marL="800100" lvl="1" indent="-342900">
              <a:buFont typeface="Arial" pitchFamily="34" charset="0"/>
              <a:buChar char="•"/>
            </a:pPr>
            <a:r>
              <a:rPr lang="en-US" sz="2400" dirty="0"/>
              <a:t>limit energy intake </a:t>
            </a:r>
            <a:r>
              <a:rPr lang="en-US" sz="2400" dirty="0" smtClean="0"/>
              <a:t>from </a:t>
            </a:r>
            <a:r>
              <a:rPr lang="en-US" sz="2400" dirty="0"/>
              <a:t>fats and shift fat consumption away from saturated fats to unsaturated fats and towards the elimination of trans-fatty </a:t>
            </a:r>
            <a:r>
              <a:rPr lang="en-US" sz="2400" dirty="0" smtClean="0"/>
              <a:t>acids;</a:t>
            </a:r>
            <a:endParaRPr lang="en-US" sz="2400" dirty="0"/>
          </a:p>
          <a:p>
            <a:pPr marL="800100" lvl="1" indent="-342900">
              <a:buFont typeface="Arial" pitchFamily="34" charset="0"/>
              <a:buChar char="•"/>
            </a:pPr>
            <a:r>
              <a:rPr lang="en-US" sz="2400" dirty="0"/>
              <a:t>increase consumption of fruits and vegetables, and legumes, whole grains and </a:t>
            </a:r>
            <a:r>
              <a:rPr lang="en-US" sz="2400" dirty="0" smtClean="0"/>
              <a:t>nuts;</a:t>
            </a:r>
            <a:endParaRPr lang="en-US" sz="2400" dirty="0"/>
          </a:p>
          <a:p>
            <a:pPr marL="800100" lvl="1" indent="-342900">
              <a:buFont typeface="Arial" pitchFamily="34" charset="0"/>
              <a:buChar char="•"/>
            </a:pPr>
            <a:r>
              <a:rPr lang="en-US" sz="2400" dirty="0"/>
              <a:t>limit the intake of free </a:t>
            </a:r>
            <a:r>
              <a:rPr lang="en-US" sz="2400" dirty="0" smtClean="0"/>
              <a:t>sugars (e.g. sugar and syrup added to food, sugar naturally present in fruit juice and honey);</a:t>
            </a:r>
            <a:endParaRPr lang="en-US" sz="2400" dirty="0"/>
          </a:p>
          <a:p>
            <a:pPr marL="800100" lvl="1" indent="-342900">
              <a:buFont typeface="Arial" pitchFamily="34" charset="0"/>
              <a:buChar char="•"/>
            </a:pPr>
            <a:r>
              <a:rPr lang="en-US" sz="2400" dirty="0"/>
              <a:t>limit salt (sodium) consumption from all sources and ensure that salt is </a:t>
            </a:r>
            <a:r>
              <a:rPr lang="en-US" sz="2400" dirty="0" smtClean="0"/>
              <a:t>iodized.</a:t>
            </a:r>
            <a:endParaRPr lang="en-US" sz="2400" dirty="0"/>
          </a:p>
        </p:txBody>
      </p:sp>
      <p:sp>
        <p:nvSpPr>
          <p:cNvPr id="7" name="Slide Number Placeholder 6"/>
          <p:cNvSpPr>
            <a:spLocks noGrp="1"/>
          </p:cNvSpPr>
          <p:nvPr>
            <p:ph type="sldNum" sz="quarter" idx="12"/>
          </p:nvPr>
        </p:nvSpPr>
        <p:spPr/>
        <p:txBody>
          <a:bodyPr/>
          <a:lstStyle/>
          <a:p>
            <a:fld id="{99B7B5DF-5DA9-46A7-9A59-86908C82C3B1}" type="slidenum">
              <a:rPr lang="en-US" smtClean="0"/>
              <a:pPr/>
              <a:t>22</a:t>
            </a:fld>
            <a:endParaRPr lang="en-US" dirty="0"/>
          </a:p>
        </p:txBody>
      </p:sp>
      <p:sp>
        <p:nvSpPr>
          <p:cNvPr id="3" name="Rectangle 2"/>
          <p:cNvSpPr/>
          <p:nvPr/>
        </p:nvSpPr>
        <p:spPr>
          <a:xfrm>
            <a:off x="179512" y="6218044"/>
            <a:ext cx="6048672" cy="369332"/>
          </a:xfrm>
          <a:prstGeom prst="rect">
            <a:avLst/>
          </a:prstGeom>
        </p:spPr>
        <p:txBody>
          <a:bodyPr wrap="square">
            <a:spAutoFit/>
          </a:bodyPr>
          <a:lstStyle/>
          <a:p>
            <a:r>
              <a:rPr lang="en-US" dirty="0" smtClean="0"/>
              <a:t>Source: World Health Organization, 2014</a:t>
            </a:r>
            <a:endParaRPr lang="en-US" dirty="0"/>
          </a:p>
        </p:txBody>
      </p:sp>
    </p:spTree>
    <p:extLst>
      <p:ext uri="{BB962C8B-B14F-4D97-AF65-F5344CB8AC3E}">
        <p14:creationId xmlns:p14="http://schemas.microsoft.com/office/powerpoint/2010/main" val="1504062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Overweight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and obesity </a:t>
            </a:r>
          </a:p>
        </p:txBody>
      </p:sp>
      <p:sp>
        <p:nvSpPr>
          <p:cNvPr id="5" name="Rectangle 4"/>
          <p:cNvSpPr/>
          <p:nvPr/>
        </p:nvSpPr>
        <p:spPr>
          <a:xfrm>
            <a:off x="323528" y="980728"/>
            <a:ext cx="8352928" cy="4755148"/>
          </a:xfrm>
          <a:prstGeom prst="rect">
            <a:avLst/>
          </a:prstGeom>
        </p:spPr>
        <p:txBody>
          <a:bodyPr wrap="square">
            <a:spAutoFit/>
          </a:bodyPr>
          <a:lstStyle/>
          <a:p>
            <a:pPr marL="342900" indent="-342900">
              <a:spcAft>
                <a:spcPts val="600"/>
              </a:spcAft>
              <a:buFont typeface="Arial" pitchFamily="34" charset="0"/>
              <a:buChar char="•"/>
            </a:pPr>
            <a:r>
              <a:rPr lang="en-US" sz="2400" dirty="0"/>
              <a:t>The prevalence of overweight and obesity is increasing </a:t>
            </a:r>
            <a:r>
              <a:rPr lang="en-US" sz="2400" dirty="0" smtClean="0"/>
              <a:t>at an </a:t>
            </a:r>
            <a:r>
              <a:rPr lang="en-US" sz="2400" dirty="0"/>
              <a:t>alarming </a:t>
            </a:r>
            <a:r>
              <a:rPr lang="en-US" sz="2400" dirty="0" smtClean="0"/>
              <a:t>rate </a:t>
            </a:r>
            <a:r>
              <a:rPr lang="en-US" sz="2400" dirty="0"/>
              <a:t>globally as a result of dietary changes and decreasing physical activity.</a:t>
            </a:r>
          </a:p>
          <a:p>
            <a:pPr marL="342900" indent="-342900">
              <a:spcAft>
                <a:spcPts val="600"/>
              </a:spcAft>
              <a:buFont typeface="Arial" pitchFamily="34" charset="0"/>
              <a:buChar char="•"/>
            </a:pPr>
            <a:r>
              <a:rPr lang="en-US" sz="2400" dirty="0"/>
              <a:t>The risk of hypertension, coronary heart disease, stroke and type 2 diabetes grows progressively with increasing body </a:t>
            </a:r>
            <a:r>
              <a:rPr lang="en-US" sz="2400" dirty="0" smtClean="0"/>
              <a:t>weight, </a:t>
            </a:r>
            <a:r>
              <a:rPr lang="en-US" sz="2400" dirty="0"/>
              <a:t>as do the risks of </a:t>
            </a:r>
            <a:r>
              <a:rPr lang="en-US" sz="2400" dirty="0" smtClean="0"/>
              <a:t>certain cancers such as breast and colon cancer.</a:t>
            </a:r>
          </a:p>
          <a:p>
            <a:pPr marL="342900" indent="-342900">
              <a:spcAft>
                <a:spcPts val="600"/>
              </a:spcAft>
              <a:buFont typeface="Arial" pitchFamily="34" charset="0"/>
              <a:buChar char="•"/>
            </a:pPr>
            <a:r>
              <a:rPr lang="en-US" sz="2400" dirty="0" smtClean="0"/>
              <a:t>Chronic </a:t>
            </a:r>
            <a:r>
              <a:rPr lang="en-US" sz="2400" dirty="0"/>
              <a:t>overweight also contributes to osteoarthritis—a major cause of disability in later life</a:t>
            </a:r>
            <a:r>
              <a:rPr lang="en-US" sz="2400" dirty="0" smtClean="0"/>
              <a:t>.</a:t>
            </a:r>
          </a:p>
          <a:p>
            <a:pPr marL="342900" indent="-342900">
              <a:spcAft>
                <a:spcPts val="600"/>
              </a:spcAft>
              <a:buFont typeface="Arial" pitchFamily="34" charset="0"/>
              <a:buChar char="•"/>
            </a:pPr>
            <a:r>
              <a:rPr lang="en-US" sz="2400" dirty="0"/>
              <a:t>Globally, 44% of diabetes, 23% of </a:t>
            </a:r>
            <a:r>
              <a:rPr lang="en-US" sz="2400" dirty="0" smtClean="0"/>
              <a:t>ischemic </a:t>
            </a:r>
            <a:r>
              <a:rPr lang="en-US" sz="2400" dirty="0"/>
              <a:t>heart disease and between 7% and 41% of certain cancer burdens are attributable to overweight and obesity</a:t>
            </a:r>
            <a:r>
              <a:rPr lang="en-US" sz="2400" dirty="0" smtClean="0"/>
              <a:t>.</a:t>
            </a:r>
            <a:endParaRPr lang="en-US" sz="2400" dirty="0"/>
          </a:p>
        </p:txBody>
      </p:sp>
      <p:sp>
        <p:nvSpPr>
          <p:cNvPr id="7" name="Slide Number Placeholder 6"/>
          <p:cNvSpPr>
            <a:spLocks noGrp="1"/>
          </p:cNvSpPr>
          <p:nvPr>
            <p:ph type="sldNum" sz="quarter" idx="12"/>
          </p:nvPr>
        </p:nvSpPr>
        <p:spPr/>
        <p:txBody>
          <a:bodyPr/>
          <a:lstStyle/>
          <a:p>
            <a:fld id="{99B7B5DF-5DA9-46A7-9A59-86908C82C3B1}" type="slidenum">
              <a:rPr lang="en-US" smtClean="0"/>
              <a:pPr/>
              <a:t>23</a:t>
            </a:fld>
            <a:endParaRPr lang="en-US" dirty="0"/>
          </a:p>
        </p:txBody>
      </p:sp>
      <p:sp>
        <p:nvSpPr>
          <p:cNvPr id="8" name="Rectangle 7"/>
          <p:cNvSpPr/>
          <p:nvPr/>
        </p:nvSpPr>
        <p:spPr>
          <a:xfrm>
            <a:off x="179512" y="6218044"/>
            <a:ext cx="7560840" cy="369332"/>
          </a:xfrm>
          <a:prstGeom prst="rect">
            <a:avLst/>
          </a:prstGeom>
        </p:spPr>
        <p:txBody>
          <a:bodyPr wrap="square">
            <a:spAutoFit/>
          </a:bodyPr>
          <a:lstStyle/>
          <a:p>
            <a:r>
              <a:rPr lang="en-US" dirty="0" smtClean="0"/>
              <a:t>Source: World Health Organization, 2012</a:t>
            </a:r>
            <a:endParaRPr lang="en-US" dirty="0"/>
          </a:p>
        </p:txBody>
      </p:sp>
    </p:spTree>
    <p:extLst>
      <p:ext uri="{BB962C8B-B14F-4D97-AF65-F5344CB8AC3E}">
        <p14:creationId xmlns:p14="http://schemas.microsoft.com/office/powerpoint/2010/main" val="20689379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Tips for cutting fat and calories (1)</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5124480"/>
          </a:xfrm>
          <a:prstGeom prst="rect">
            <a:avLst/>
          </a:prstGeom>
        </p:spPr>
        <p:txBody>
          <a:bodyPr wrap="square">
            <a:spAutoFit/>
          </a:bodyPr>
          <a:lstStyle/>
          <a:p>
            <a:pPr marL="342900" indent="-342900">
              <a:spcAft>
                <a:spcPts val="600"/>
              </a:spcAft>
              <a:buFont typeface="Arial" pitchFamily="34" charset="0"/>
              <a:buChar char="•"/>
            </a:pPr>
            <a:r>
              <a:rPr lang="en-US" sz="2400" dirty="0" smtClean="0"/>
              <a:t>Buy </a:t>
            </a:r>
            <a:r>
              <a:rPr lang="en-US" sz="2400" dirty="0"/>
              <a:t>fresh food whenever possible. Canned and processed products are often </a:t>
            </a:r>
            <a:r>
              <a:rPr lang="en-US" sz="2400" dirty="0" smtClean="0"/>
              <a:t>high in sodium and added </a:t>
            </a:r>
            <a:r>
              <a:rPr lang="en-US" sz="2400" dirty="0"/>
              <a:t>with a lot of sugar or oil which is dense in </a:t>
            </a:r>
            <a:r>
              <a:rPr lang="en-US" sz="2400" dirty="0" smtClean="0"/>
              <a:t>calories but provide little nutritive value. </a:t>
            </a:r>
            <a:endParaRPr lang="en-US" sz="2400" dirty="0"/>
          </a:p>
          <a:p>
            <a:pPr marL="342900" indent="-342900">
              <a:spcAft>
                <a:spcPts val="600"/>
              </a:spcAft>
              <a:buFont typeface="Arial" pitchFamily="34" charset="0"/>
              <a:buChar char="•"/>
            </a:pPr>
            <a:r>
              <a:rPr lang="en-US" sz="2400" dirty="0" smtClean="0"/>
              <a:t>Choose </a:t>
            </a:r>
            <a:r>
              <a:rPr lang="en-US" sz="2400" dirty="0"/>
              <a:t>lean cuts of meat and avoid meat with high fat content such as belly meat and short ribs. </a:t>
            </a:r>
          </a:p>
          <a:p>
            <a:pPr marL="342900" indent="-342900">
              <a:spcAft>
                <a:spcPts val="600"/>
              </a:spcAft>
              <a:buFont typeface="Arial" pitchFamily="34" charset="0"/>
              <a:buChar char="•"/>
            </a:pPr>
            <a:r>
              <a:rPr lang="en-US" sz="2400" dirty="0" smtClean="0"/>
              <a:t>Buy </a:t>
            </a:r>
            <a:r>
              <a:rPr lang="en-US" sz="2400" dirty="0"/>
              <a:t>plenty and a variety of vegetables. Eating more vegetables can add bulk to </a:t>
            </a:r>
            <a:r>
              <a:rPr lang="en-US" sz="2400" dirty="0" smtClean="0"/>
              <a:t>diet </a:t>
            </a:r>
            <a:r>
              <a:rPr lang="en-US" sz="2400" dirty="0"/>
              <a:t>and fill up </a:t>
            </a:r>
            <a:r>
              <a:rPr lang="en-US" sz="2400" dirty="0" smtClean="0"/>
              <a:t>the stomach </a:t>
            </a:r>
            <a:r>
              <a:rPr lang="en-US" sz="2400" dirty="0"/>
              <a:t>so that </a:t>
            </a:r>
            <a:r>
              <a:rPr lang="en-US" sz="2400" dirty="0" smtClean="0"/>
              <a:t>it would be </a:t>
            </a:r>
            <a:r>
              <a:rPr lang="en-US" sz="2400" dirty="0"/>
              <a:t>less likely to overeat as a whole. The recommendation is to eat at least 3 servings (about 240 grams or 6 taels) of vegetables each day. </a:t>
            </a:r>
          </a:p>
          <a:p>
            <a:pPr marL="342900" indent="-342900">
              <a:spcAft>
                <a:spcPts val="600"/>
              </a:spcAft>
              <a:buFont typeface="Arial" pitchFamily="34" charset="0"/>
              <a:buChar char="•"/>
            </a:pPr>
            <a:r>
              <a:rPr lang="en-US" sz="2400" dirty="0" smtClean="0"/>
              <a:t>Choose </a:t>
            </a:r>
            <a:r>
              <a:rPr lang="en-US" sz="2400" dirty="0"/>
              <a:t>low-fat products </a:t>
            </a:r>
            <a:r>
              <a:rPr lang="en-US" sz="2400" dirty="0" smtClean="0"/>
              <a:t>of milk</a:t>
            </a:r>
            <a:r>
              <a:rPr lang="en-US" sz="2400" dirty="0"/>
              <a:t>, dairy products, salad dressings, etc</a:t>
            </a:r>
            <a:r>
              <a:rPr lang="en-US" sz="2400" dirty="0" smtClean="0"/>
              <a:t>.</a:t>
            </a:r>
            <a:endParaRPr lang="en-US" sz="2400" dirty="0"/>
          </a:p>
        </p:txBody>
      </p:sp>
      <p:sp>
        <p:nvSpPr>
          <p:cNvPr id="7" name="Slide Number Placeholder 6"/>
          <p:cNvSpPr>
            <a:spLocks noGrp="1"/>
          </p:cNvSpPr>
          <p:nvPr>
            <p:ph type="sldNum" sz="quarter" idx="12"/>
          </p:nvPr>
        </p:nvSpPr>
        <p:spPr/>
        <p:txBody>
          <a:bodyPr/>
          <a:lstStyle/>
          <a:p>
            <a:fld id="{99B7B5DF-5DA9-46A7-9A59-86908C82C3B1}" type="slidenum">
              <a:rPr lang="en-US" smtClean="0"/>
              <a:pPr/>
              <a:t>24</a:t>
            </a:fld>
            <a:endParaRPr lang="en-US" dirty="0"/>
          </a:p>
        </p:txBody>
      </p:sp>
    </p:spTree>
    <p:extLst>
      <p:ext uri="{BB962C8B-B14F-4D97-AF65-F5344CB8AC3E}">
        <p14:creationId xmlns:p14="http://schemas.microsoft.com/office/powerpoint/2010/main" val="762815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Tips for cutting fat and calories (2)</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4755148"/>
          </a:xfrm>
          <a:prstGeom prst="rect">
            <a:avLst/>
          </a:prstGeom>
        </p:spPr>
        <p:txBody>
          <a:bodyPr wrap="square">
            <a:spAutoFit/>
          </a:bodyPr>
          <a:lstStyle/>
          <a:p>
            <a:pPr marL="342900" indent="-342900">
              <a:spcAft>
                <a:spcPts val="600"/>
              </a:spcAft>
              <a:buFont typeface="Arial" pitchFamily="34" charset="0"/>
              <a:buChar char="•"/>
            </a:pPr>
            <a:r>
              <a:rPr lang="en-US" sz="2400" dirty="0" smtClean="0"/>
              <a:t>Trim </a:t>
            </a:r>
            <a:r>
              <a:rPr lang="en-US" sz="2400" dirty="0"/>
              <a:t>all visible fat from meat before cooking and drain any fat accumulated after cooking meat. Remove fat and oil from soup as well.</a:t>
            </a:r>
          </a:p>
          <a:p>
            <a:pPr marL="342900" indent="-342900">
              <a:spcAft>
                <a:spcPts val="600"/>
              </a:spcAft>
              <a:buFont typeface="Arial" pitchFamily="34" charset="0"/>
              <a:buChar char="•"/>
            </a:pPr>
            <a:r>
              <a:rPr lang="en-US" sz="2400" dirty="0" smtClean="0"/>
              <a:t>Try </a:t>
            </a:r>
            <a:r>
              <a:rPr lang="en-US" sz="2400" dirty="0"/>
              <a:t>to </a:t>
            </a:r>
            <a:r>
              <a:rPr lang="en-US" sz="2400" dirty="0" smtClean="0"/>
              <a:t>use steaming</a:t>
            </a:r>
            <a:r>
              <a:rPr lang="en-US" sz="2400" dirty="0"/>
              <a:t>, stewing, braising or boiling instead of deep-frying.</a:t>
            </a:r>
          </a:p>
          <a:p>
            <a:pPr marL="342900" indent="-342900">
              <a:spcAft>
                <a:spcPts val="600"/>
              </a:spcAft>
              <a:buFont typeface="Arial" pitchFamily="34" charset="0"/>
              <a:buChar char="•"/>
            </a:pPr>
            <a:r>
              <a:rPr lang="en-US" sz="2400" dirty="0" smtClean="0"/>
              <a:t>Reduce </a:t>
            </a:r>
            <a:r>
              <a:rPr lang="en-US" sz="2400" dirty="0"/>
              <a:t>the amount of oil used </a:t>
            </a:r>
            <a:r>
              <a:rPr lang="en-US" sz="2400" dirty="0" smtClean="0"/>
              <a:t>by </a:t>
            </a:r>
            <a:r>
              <a:rPr lang="en-US" sz="2400" dirty="0"/>
              <a:t>adding sauces made from low-fat ingredients such </a:t>
            </a:r>
            <a:r>
              <a:rPr lang="en-US" sz="2400" dirty="0" smtClean="0"/>
              <a:t>as </a:t>
            </a:r>
            <a:r>
              <a:rPr lang="en-US" sz="2400" dirty="0" err="1" smtClean="0"/>
              <a:t>cornflour</a:t>
            </a:r>
            <a:r>
              <a:rPr lang="en-US" sz="2400" dirty="0" smtClean="0"/>
              <a:t> </a:t>
            </a:r>
            <a:r>
              <a:rPr lang="en-US" sz="2400" dirty="0"/>
              <a:t>with water or light broth.</a:t>
            </a:r>
          </a:p>
          <a:p>
            <a:pPr marL="342900" indent="-342900">
              <a:spcAft>
                <a:spcPts val="600"/>
              </a:spcAft>
              <a:buFont typeface="Arial" pitchFamily="34" charset="0"/>
              <a:buChar char="•"/>
            </a:pPr>
            <a:r>
              <a:rPr lang="en-US" sz="2400" dirty="0" smtClean="0"/>
              <a:t>Choose </a:t>
            </a:r>
            <a:r>
              <a:rPr lang="en-US" sz="2400" dirty="0"/>
              <a:t>vegetable oils and avoid animal fats such as butter and lard. Although both types of fats contain the same amount of calories, animal fats are rich in saturated fat which may cause elevated blood cholesterol level and increased risk of cardiovascular disease</a:t>
            </a:r>
            <a:r>
              <a:rPr lang="en-US" sz="2400" dirty="0" smtClean="0"/>
              <a:t>.</a:t>
            </a:r>
            <a:endParaRPr lang="en-US" sz="2400" dirty="0"/>
          </a:p>
        </p:txBody>
      </p:sp>
      <p:sp>
        <p:nvSpPr>
          <p:cNvPr id="7" name="Slide Number Placeholder 6"/>
          <p:cNvSpPr>
            <a:spLocks noGrp="1"/>
          </p:cNvSpPr>
          <p:nvPr>
            <p:ph type="sldNum" sz="quarter" idx="12"/>
          </p:nvPr>
        </p:nvSpPr>
        <p:spPr/>
        <p:txBody>
          <a:bodyPr/>
          <a:lstStyle/>
          <a:p>
            <a:fld id="{99B7B5DF-5DA9-46A7-9A59-86908C82C3B1}" type="slidenum">
              <a:rPr lang="en-US" smtClean="0"/>
              <a:pPr/>
              <a:t>25</a:t>
            </a:fld>
            <a:endParaRPr lang="en-US" dirty="0"/>
          </a:p>
        </p:txBody>
      </p:sp>
    </p:spTree>
    <p:extLst>
      <p:ext uri="{BB962C8B-B14F-4D97-AF65-F5344CB8AC3E}">
        <p14:creationId xmlns:p14="http://schemas.microsoft.com/office/powerpoint/2010/main" val="1434741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Tips for cutting fat and calories (3)</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5201424"/>
          </a:xfrm>
          <a:prstGeom prst="rect">
            <a:avLst/>
          </a:prstGeom>
        </p:spPr>
        <p:txBody>
          <a:bodyPr wrap="square">
            <a:spAutoFit/>
          </a:bodyPr>
          <a:lstStyle/>
          <a:p>
            <a:pPr marL="342900" indent="-342900">
              <a:spcAft>
                <a:spcPts val="600"/>
              </a:spcAft>
              <a:buFont typeface="Arial" pitchFamily="34" charset="0"/>
              <a:buChar char="•"/>
            </a:pPr>
            <a:r>
              <a:rPr lang="en-US" sz="2400" dirty="0" smtClean="0"/>
              <a:t>Use </a:t>
            </a:r>
            <a:r>
              <a:rPr lang="en-US" sz="2400" dirty="0"/>
              <a:t>as little condiments as possible. Salad dressings, ketchup and </a:t>
            </a:r>
            <a:r>
              <a:rPr lang="en-US" sz="2400" dirty="0" err="1" smtClean="0"/>
              <a:t>chilli</a:t>
            </a:r>
            <a:r>
              <a:rPr lang="en-US" sz="2400" dirty="0" smtClean="0"/>
              <a:t> </a:t>
            </a:r>
            <a:r>
              <a:rPr lang="en-US" sz="2400" dirty="0"/>
              <a:t>sauce can add fat as well as calories </a:t>
            </a:r>
            <a:r>
              <a:rPr lang="en-US" sz="2400" dirty="0" smtClean="0"/>
              <a:t>to </a:t>
            </a:r>
            <a:r>
              <a:rPr lang="en-US" sz="2400" dirty="0"/>
              <a:t>food</a:t>
            </a:r>
            <a:r>
              <a:rPr lang="en-US" sz="2400" dirty="0" smtClean="0"/>
              <a:t>. </a:t>
            </a:r>
            <a:r>
              <a:rPr lang="en-US" sz="2400" dirty="0"/>
              <a:t>Avoid sauces with significant amount of fat such as cream sauce and meat sauce.</a:t>
            </a:r>
          </a:p>
          <a:p>
            <a:pPr marL="342900" indent="-342900">
              <a:spcAft>
                <a:spcPts val="600"/>
              </a:spcAft>
              <a:buFont typeface="Arial" pitchFamily="34" charset="0"/>
              <a:buChar char="•"/>
            </a:pPr>
            <a:r>
              <a:rPr lang="en-US" sz="2400" dirty="0" smtClean="0"/>
              <a:t>Choose </a:t>
            </a:r>
            <a:r>
              <a:rPr lang="en-US" sz="2400" dirty="0"/>
              <a:t>vegetable soup or broth instead of cream soup, because the latter is high in fat.</a:t>
            </a:r>
          </a:p>
          <a:p>
            <a:pPr marL="342900" indent="-342900">
              <a:spcAft>
                <a:spcPts val="600"/>
              </a:spcAft>
              <a:buFont typeface="Arial" pitchFamily="34" charset="0"/>
              <a:buChar char="•"/>
            </a:pPr>
            <a:r>
              <a:rPr lang="en-US" sz="2400" dirty="0" smtClean="0"/>
              <a:t>Avoid </a:t>
            </a:r>
            <a:r>
              <a:rPr lang="en-US" sz="2400" dirty="0"/>
              <a:t>eating fat meat, poultry skins and </a:t>
            </a:r>
            <a:r>
              <a:rPr lang="en-US" sz="2400" dirty="0" err="1" smtClean="0"/>
              <a:t>offals</a:t>
            </a:r>
            <a:r>
              <a:rPr lang="en-US" sz="2400" dirty="0" smtClean="0"/>
              <a:t> </a:t>
            </a:r>
            <a:r>
              <a:rPr lang="en-US" sz="2400" dirty="0"/>
              <a:t>which are high in animal fats and cholesterol.</a:t>
            </a:r>
          </a:p>
          <a:p>
            <a:pPr marL="342900" indent="-342900">
              <a:spcAft>
                <a:spcPts val="600"/>
              </a:spcAft>
              <a:buFont typeface="Arial" pitchFamily="34" charset="0"/>
              <a:buChar char="•"/>
            </a:pPr>
            <a:r>
              <a:rPr lang="en-US" sz="2400" dirty="0" smtClean="0"/>
              <a:t>Watch </a:t>
            </a:r>
            <a:r>
              <a:rPr lang="en-US" sz="2400" dirty="0"/>
              <a:t>out the portion of meat which is sometimes served over-sized in restaurants. On average an adult only needs about </a:t>
            </a:r>
            <a:r>
              <a:rPr lang="en-US" sz="2400" dirty="0" smtClean="0"/>
              <a:t>189 – 277 grams (5 </a:t>
            </a:r>
            <a:r>
              <a:rPr lang="en-US" sz="2400" dirty="0"/>
              <a:t>to 6 </a:t>
            </a:r>
            <a:r>
              <a:rPr lang="en-US" sz="2400" dirty="0" smtClean="0"/>
              <a:t>taels) </a:t>
            </a:r>
            <a:r>
              <a:rPr lang="en-US" sz="2400" dirty="0"/>
              <a:t>of meat each day including poultry, seafood and eggs. </a:t>
            </a:r>
          </a:p>
          <a:p>
            <a:pPr marL="342900" indent="-342900">
              <a:spcAft>
                <a:spcPts val="600"/>
              </a:spcAft>
              <a:buFont typeface="Arial" pitchFamily="34" charset="0"/>
              <a:buChar char="•"/>
            </a:pPr>
            <a:r>
              <a:rPr lang="en-US" sz="2400" dirty="0" smtClean="0"/>
              <a:t>Ask </a:t>
            </a:r>
            <a:r>
              <a:rPr lang="en-US" sz="2400" dirty="0"/>
              <a:t>for a sugar-free drink. </a:t>
            </a:r>
          </a:p>
        </p:txBody>
      </p:sp>
      <p:sp>
        <p:nvSpPr>
          <p:cNvPr id="7" name="Slide Number Placeholder 6"/>
          <p:cNvSpPr>
            <a:spLocks noGrp="1"/>
          </p:cNvSpPr>
          <p:nvPr>
            <p:ph type="sldNum" sz="quarter" idx="12"/>
          </p:nvPr>
        </p:nvSpPr>
        <p:spPr/>
        <p:txBody>
          <a:bodyPr/>
          <a:lstStyle/>
          <a:p>
            <a:fld id="{99B7B5DF-5DA9-46A7-9A59-86908C82C3B1}" type="slidenum">
              <a:rPr lang="en-US" smtClean="0"/>
              <a:pPr/>
              <a:t>26</a:t>
            </a:fld>
            <a:endParaRPr lang="en-US" dirty="0"/>
          </a:p>
        </p:txBody>
      </p:sp>
    </p:spTree>
    <p:extLst>
      <p:ext uri="{BB962C8B-B14F-4D97-AF65-F5344CB8AC3E}">
        <p14:creationId xmlns:p14="http://schemas.microsoft.com/office/powerpoint/2010/main" val="28242681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Nutrition </a:t>
            </a:r>
            <a:r>
              <a:rPr lang="en-US" sz="3600" b="1" kern="10" dirty="0" err="1"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labelling</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3123932"/>
          </a:xfrm>
          <a:prstGeom prst="rect">
            <a:avLst/>
          </a:prstGeom>
        </p:spPr>
        <p:txBody>
          <a:bodyPr wrap="square">
            <a:spAutoFit/>
          </a:bodyPr>
          <a:lstStyle/>
          <a:p>
            <a:pPr marL="342900" indent="-342900">
              <a:spcAft>
                <a:spcPts val="600"/>
              </a:spcAft>
              <a:buFont typeface="Arial" pitchFamily="34" charset="0"/>
              <a:buChar char="•"/>
            </a:pPr>
            <a:r>
              <a:rPr lang="en-US" sz="2400" dirty="0" smtClean="0"/>
              <a:t>Provision </a:t>
            </a:r>
            <a:r>
              <a:rPr lang="en-US" sz="2400" dirty="0"/>
              <a:t>of nutrition information on food labels is an </a:t>
            </a:r>
            <a:r>
              <a:rPr lang="en-US" sz="2400" dirty="0" smtClean="0"/>
              <a:t>important </a:t>
            </a:r>
            <a:r>
              <a:rPr lang="en-US" sz="2400" dirty="0"/>
              <a:t>public health tool to promote a balanced diet</a:t>
            </a:r>
            <a:r>
              <a:rPr lang="en-US" sz="2400" dirty="0" smtClean="0"/>
              <a:t>. </a:t>
            </a:r>
            <a:r>
              <a:rPr lang="en-US" sz="2400" dirty="0"/>
              <a:t>Nutrition </a:t>
            </a:r>
            <a:r>
              <a:rPr lang="en-US" sz="2400" dirty="0" err="1" smtClean="0"/>
              <a:t>labelling</a:t>
            </a:r>
            <a:r>
              <a:rPr lang="en-US" sz="2400" dirty="0" smtClean="0"/>
              <a:t> </a:t>
            </a:r>
            <a:r>
              <a:rPr lang="en-US" sz="2400" dirty="0"/>
              <a:t>on food products has emerged as a prominent policy tool for promoting healthy eating.</a:t>
            </a:r>
          </a:p>
          <a:p>
            <a:pPr marL="342900" indent="-342900">
              <a:spcAft>
                <a:spcPts val="600"/>
              </a:spcAft>
              <a:buFont typeface="Arial" pitchFamily="34" charset="0"/>
              <a:buChar char="•"/>
            </a:pPr>
            <a:r>
              <a:rPr lang="en-US" sz="2400" dirty="0" smtClean="0"/>
              <a:t>Nutritional requirements </a:t>
            </a:r>
            <a:r>
              <a:rPr lang="en-US" sz="2400" dirty="0"/>
              <a:t>and food preferences are different among individuals. By making use of nutrition labels, everyone can </a:t>
            </a:r>
            <a:r>
              <a:rPr lang="en-US" sz="2400" dirty="0" smtClean="0"/>
              <a:t>make informed choices on </a:t>
            </a:r>
            <a:r>
              <a:rPr lang="en-US" sz="2400" dirty="0"/>
              <a:t>the types and amount of foods that meet their </a:t>
            </a:r>
            <a:r>
              <a:rPr lang="en-US" sz="2400" dirty="0" smtClean="0"/>
              <a:t>dietary needs. </a:t>
            </a:r>
            <a:endParaRPr lang="en-US" sz="2400" dirty="0"/>
          </a:p>
        </p:txBody>
      </p:sp>
      <p:sp>
        <p:nvSpPr>
          <p:cNvPr id="7" name="Slide Number Placeholder 6"/>
          <p:cNvSpPr>
            <a:spLocks noGrp="1"/>
          </p:cNvSpPr>
          <p:nvPr>
            <p:ph type="sldNum" sz="quarter" idx="12"/>
          </p:nvPr>
        </p:nvSpPr>
        <p:spPr/>
        <p:txBody>
          <a:bodyPr/>
          <a:lstStyle/>
          <a:p>
            <a:fld id="{99B7B5DF-5DA9-46A7-9A59-86908C82C3B1}" type="slidenum">
              <a:rPr lang="en-US" smtClean="0"/>
              <a:pPr/>
              <a:t>27</a:t>
            </a:fld>
            <a:endParaRPr lang="en-US" dirty="0"/>
          </a:p>
        </p:txBody>
      </p:sp>
    </p:spTree>
    <p:extLst>
      <p:ext uri="{BB962C8B-B14F-4D97-AF65-F5344CB8AC3E}">
        <p14:creationId xmlns:p14="http://schemas.microsoft.com/office/powerpoint/2010/main" val="1212434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Nutrition </a:t>
            </a:r>
            <a:r>
              <a:rPr lang="en-US" sz="3600" b="1" kern="10" dirty="0" err="1"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labelling</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 scheme in Hong Kong</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95536" y="1556789"/>
            <a:ext cx="8352928" cy="4093428"/>
          </a:xfrm>
          <a:prstGeom prst="rect">
            <a:avLst/>
          </a:prstGeom>
        </p:spPr>
        <p:txBody>
          <a:bodyPr wrap="square">
            <a:spAutoFit/>
          </a:bodyPr>
          <a:lstStyle/>
          <a:p>
            <a:pPr marL="342900" indent="-342900">
              <a:spcAft>
                <a:spcPts val="600"/>
              </a:spcAft>
              <a:buFont typeface="Arial" pitchFamily="34" charset="0"/>
              <a:buChar char="•"/>
            </a:pPr>
            <a:r>
              <a:rPr lang="en-US" sz="2400" dirty="0" smtClean="0"/>
              <a:t>The Hong </a:t>
            </a:r>
            <a:r>
              <a:rPr lang="en-US" sz="2400" dirty="0"/>
              <a:t>Kong Nutrition Labelling Scheme has come into force in 1st July 2010. </a:t>
            </a:r>
            <a:endParaRPr lang="en-US" sz="2400" dirty="0" smtClean="0"/>
          </a:p>
          <a:p>
            <a:pPr marL="342900" indent="-342900">
              <a:spcAft>
                <a:spcPts val="600"/>
              </a:spcAft>
              <a:buFont typeface="Arial" pitchFamily="34" charset="0"/>
              <a:buChar char="•"/>
            </a:pPr>
            <a:r>
              <a:rPr lang="en-US" sz="2400" dirty="0" smtClean="0"/>
              <a:t>Under the Food and Drugs (Composition and Labelling) Regulations (Cap. 132W), nutrition </a:t>
            </a:r>
            <a:r>
              <a:rPr lang="en-US" sz="2400" dirty="0" err="1" smtClean="0"/>
              <a:t>labelling</a:t>
            </a:r>
            <a:r>
              <a:rPr lang="en-US" sz="2400" dirty="0" smtClean="0"/>
              <a:t> is required for all prepackaged food unless otherwise exempted.</a:t>
            </a:r>
          </a:p>
          <a:p>
            <a:pPr marL="342900" indent="-342900">
              <a:spcAft>
                <a:spcPts val="600"/>
              </a:spcAft>
              <a:buFont typeface="Arial" pitchFamily="34" charset="0"/>
              <a:buChar char="•"/>
            </a:pPr>
            <a:r>
              <a:rPr lang="en-US" sz="2400" dirty="0" smtClean="0"/>
              <a:t>On the nutrition label, information on energy and nutrients contents must be shown.</a:t>
            </a:r>
          </a:p>
          <a:p>
            <a:pPr marL="342900" indent="-342900">
              <a:spcAft>
                <a:spcPts val="600"/>
              </a:spcAft>
              <a:buFont typeface="Arial" pitchFamily="34" charset="0"/>
              <a:buChar char="•"/>
            </a:pPr>
            <a:r>
              <a:rPr lang="en-US" sz="2400" dirty="0" smtClean="0"/>
              <a:t>In </a:t>
            </a:r>
            <a:r>
              <a:rPr lang="en-US" sz="2400" dirty="0"/>
              <a:t>addition, nutrition claims such as “low fat” or “no sugars” on pre-packaged foods are also regulated. </a:t>
            </a:r>
            <a:endParaRPr lang="en-US" sz="2400" dirty="0" smtClean="0"/>
          </a:p>
          <a:p>
            <a:pPr marL="342900" indent="-342900">
              <a:spcAft>
                <a:spcPts val="600"/>
              </a:spcAft>
              <a:buFont typeface="Arial" pitchFamily="34" charset="0"/>
              <a:buChar char="•"/>
            </a:pPr>
            <a:endParaRPr lang="en-US" sz="2400" dirty="0"/>
          </a:p>
        </p:txBody>
      </p:sp>
      <p:sp>
        <p:nvSpPr>
          <p:cNvPr id="7" name="Slide Number Placeholder 6"/>
          <p:cNvSpPr>
            <a:spLocks noGrp="1"/>
          </p:cNvSpPr>
          <p:nvPr>
            <p:ph type="sldNum" sz="quarter" idx="12"/>
          </p:nvPr>
        </p:nvSpPr>
        <p:spPr/>
        <p:txBody>
          <a:bodyPr/>
          <a:lstStyle/>
          <a:p>
            <a:fld id="{99B7B5DF-5DA9-46A7-9A59-86908C82C3B1}" type="slidenum">
              <a:rPr lang="en-US" smtClean="0"/>
              <a:pPr/>
              <a:t>28</a:t>
            </a:fld>
            <a:endParaRPr lang="en-US" dirty="0"/>
          </a:p>
        </p:txBody>
      </p:sp>
      <p:sp>
        <p:nvSpPr>
          <p:cNvPr id="6" name="Rectangle 5"/>
          <p:cNvSpPr/>
          <p:nvPr/>
        </p:nvSpPr>
        <p:spPr>
          <a:xfrm>
            <a:off x="179512" y="6372036"/>
            <a:ext cx="8064896" cy="369332"/>
          </a:xfrm>
          <a:prstGeom prst="rect">
            <a:avLst/>
          </a:prstGeom>
        </p:spPr>
        <p:txBody>
          <a:bodyPr wrap="square">
            <a:spAutoFit/>
          </a:bodyPr>
          <a:lstStyle/>
          <a:p>
            <a:r>
              <a:rPr lang="en-US" dirty="0" smtClean="0"/>
              <a:t>Source</a:t>
            </a:r>
            <a:r>
              <a:rPr lang="en-US" dirty="0"/>
              <a:t>: </a:t>
            </a:r>
            <a:r>
              <a:rPr lang="en-US" dirty="0" smtClean="0"/>
              <a:t>Centre for Food Safety, Food and Environmental Hygiene Department</a:t>
            </a:r>
            <a:endParaRPr lang="en-US" dirty="0"/>
          </a:p>
        </p:txBody>
      </p:sp>
    </p:spTree>
    <p:extLst>
      <p:ext uri="{BB962C8B-B14F-4D97-AF65-F5344CB8AC3E}">
        <p14:creationId xmlns:p14="http://schemas.microsoft.com/office/powerpoint/2010/main" val="36841502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Use of nutrition information</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3801041"/>
          </a:xfrm>
          <a:prstGeom prst="rect">
            <a:avLst/>
          </a:prstGeom>
        </p:spPr>
        <p:txBody>
          <a:bodyPr wrap="square">
            <a:spAutoFit/>
          </a:bodyPr>
          <a:lstStyle/>
          <a:p>
            <a:pPr marL="342900" indent="-342900">
              <a:spcAft>
                <a:spcPts val="600"/>
              </a:spcAft>
              <a:buFont typeface="Arial" pitchFamily="34" charset="0"/>
              <a:buChar char="•"/>
            </a:pPr>
            <a:r>
              <a:rPr lang="en-US" sz="2400" dirty="0" smtClean="0"/>
              <a:t>Nutrition information is very useful for making healthy food choice. </a:t>
            </a:r>
          </a:p>
          <a:p>
            <a:pPr marL="342900" indent="-342900">
              <a:spcAft>
                <a:spcPts val="600"/>
              </a:spcAft>
              <a:buFont typeface="Arial" pitchFamily="34" charset="0"/>
              <a:buChar char="•"/>
            </a:pPr>
            <a:r>
              <a:rPr lang="en-US" sz="2400" dirty="0" smtClean="0"/>
              <a:t>One can use the nutrition label to:</a:t>
            </a:r>
          </a:p>
          <a:p>
            <a:pPr marL="800100" lvl="1" indent="-342900">
              <a:spcAft>
                <a:spcPts val="600"/>
              </a:spcAft>
              <a:buFont typeface="Arial" pitchFamily="34" charset="0"/>
              <a:buChar char="•"/>
            </a:pPr>
            <a:r>
              <a:rPr lang="en-US" sz="2400" dirty="0" smtClean="0"/>
              <a:t>compare </a:t>
            </a:r>
            <a:r>
              <a:rPr lang="en-US" sz="2400" dirty="0"/>
              <a:t>nutritional content among different foods </a:t>
            </a:r>
            <a:r>
              <a:rPr lang="en-US" sz="2400" dirty="0" smtClean="0"/>
              <a:t>for </a:t>
            </a:r>
            <a:r>
              <a:rPr lang="en-US" sz="2400" dirty="0"/>
              <a:t>a healthier choice, e.g. to choose food lower in fat, </a:t>
            </a:r>
            <a:r>
              <a:rPr lang="en-US" sz="2400" dirty="0" smtClean="0"/>
              <a:t>sodium </a:t>
            </a:r>
            <a:r>
              <a:rPr lang="en-US" sz="2400" dirty="0"/>
              <a:t>(or salt) and </a:t>
            </a:r>
            <a:r>
              <a:rPr lang="en-US" sz="2400" dirty="0" smtClean="0"/>
              <a:t>sugars;</a:t>
            </a:r>
            <a:endParaRPr lang="en-US" sz="2400" dirty="0"/>
          </a:p>
          <a:p>
            <a:pPr marL="800100" lvl="1" indent="-342900">
              <a:spcAft>
                <a:spcPts val="600"/>
              </a:spcAft>
              <a:buFont typeface="Arial" pitchFamily="34" charset="0"/>
              <a:buChar char="•"/>
            </a:pPr>
            <a:r>
              <a:rPr lang="en-US" sz="2400" dirty="0" smtClean="0"/>
              <a:t>understand </a:t>
            </a:r>
            <a:r>
              <a:rPr lang="en-US" sz="2400" dirty="0"/>
              <a:t>the nutritional content of food and </a:t>
            </a:r>
            <a:r>
              <a:rPr lang="en-US" sz="2400" dirty="0" smtClean="0"/>
              <a:t>estimate </a:t>
            </a:r>
            <a:r>
              <a:rPr lang="en-US" sz="2400" dirty="0"/>
              <a:t>their contribution to the overall </a:t>
            </a:r>
            <a:r>
              <a:rPr lang="en-US" sz="2400" dirty="0" smtClean="0"/>
              <a:t>diet;</a:t>
            </a:r>
            <a:endParaRPr lang="en-US" sz="2400" dirty="0"/>
          </a:p>
          <a:p>
            <a:pPr marL="800100" lvl="1" indent="-342900">
              <a:spcAft>
                <a:spcPts val="600"/>
              </a:spcAft>
              <a:buFont typeface="Arial" pitchFamily="34" charset="0"/>
              <a:buChar char="•"/>
            </a:pPr>
            <a:r>
              <a:rPr lang="en-US" sz="2400" dirty="0" smtClean="0"/>
              <a:t>meet </a:t>
            </a:r>
            <a:r>
              <a:rPr lang="en-US" sz="2400" dirty="0"/>
              <a:t>individual’s dietary needs.</a:t>
            </a:r>
          </a:p>
        </p:txBody>
      </p:sp>
      <p:sp>
        <p:nvSpPr>
          <p:cNvPr id="7" name="Slide Number Placeholder 6"/>
          <p:cNvSpPr>
            <a:spLocks noGrp="1"/>
          </p:cNvSpPr>
          <p:nvPr>
            <p:ph type="sldNum" sz="quarter" idx="12"/>
          </p:nvPr>
        </p:nvSpPr>
        <p:spPr/>
        <p:txBody>
          <a:bodyPr/>
          <a:lstStyle/>
          <a:p>
            <a:fld id="{99B7B5DF-5DA9-46A7-9A59-86908C82C3B1}" type="slidenum">
              <a:rPr lang="en-US" smtClean="0"/>
              <a:pPr/>
              <a:t>29</a:t>
            </a:fld>
            <a:endParaRPr lang="en-US" dirty="0"/>
          </a:p>
        </p:txBody>
      </p:sp>
      <p:sp>
        <p:nvSpPr>
          <p:cNvPr id="8" name="Rectangle 5"/>
          <p:cNvSpPr/>
          <p:nvPr/>
        </p:nvSpPr>
        <p:spPr>
          <a:xfrm>
            <a:off x="179512" y="6372036"/>
            <a:ext cx="8064896" cy="369332"/>
          </a:xfrm>
          <a:prstGeom prst="rect">
            <a:avLst/>
          </a:prstGeom>
        </p:spPr>
        <p:txBody>
          <a:bodyPr wrap="square">
            <a:spAutoFit/>
          </a:bodyPr>
          <a:lstStyle/>
          <a:p>
            <a:r>
              <a:rPr lang="en-US" dirty="0" smtClean="0"/>
              <a:t>Source</a:t>
            </a:r>
            <a:r>
              <a:rPr lang="en-US" dirty="0"/>
              <a:t>: </a:t>
            </a:r>
            <a:r>
              <a:rPr lang="en-US" dirty="0" smtClean="0"/>
              <a:t>Centre for Food Safety, Food and Environmental Hygiene Department</a:t>
            </a:r>
            <a:endParaRPr lang="en-US" dirty="0"/>
          </a:p>
        </p:txBody>
      </p:sp>
    </p:spTree>
    <p:extLst>
      <p:ext uri="{BB962C8B-B14F-4D97-AF65-F5344CB8AC3E}">
        <p14:creationId xmlns:p14="http://schemas.microsoft.com/office/powerpoint/2010/main" val="1233302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892480" cy="1200329"/>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Hong Kong Dietary Guideline for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Children</a:t>
            </a:r>
          </a:p>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aged 3 to 6)</a:t>
            </a:r>
          </a:p>
        </p:txBody>
      </p:sp>
      <p:graphicFrame>
        <p:nvGraphicFramePr>
          <p:cNvPr id="4" name="Table 3"/>
          <p:cNvGraphicFramePr>
            <a:graphicFrameLocks noGrp="1"/>
          </p:cNvGraphicFramePr>
          <p:nvPr>
            <p:extLst>
              <p:ext uri="{D42A27DB-BD31-4B8C-83A1-F6EECF244321}">
                <p14:modId xmlns:p14="http://schemas.microsoft.com/office/powerpoint/2010/main" val="4125210510"/>
              </p:ext>
            </p:extLst>
          </p:nvPr>
        </p:nvGraphicFramePr>
        <p:xfrm>
          <a:off x="395536" y="1397000"/>
          <a:ext cx="8424936" cy="4645724"/>
        </p:xfrm>
        <a:graphic>
          <a:graphicData uri="http://schemas.openxmlformats.org/drawingml/2006/table">
            <a:tbl>
              <a:tblPr firstRow="1" bandRow="1">
                <a:tableStyleId>{93296810-A885-4BE3-A3E7-6D5BEEA58F35}</a:tableStyleId>
              </a:tblPr>
              <a:tblGrid>
                <a:gridCol w="4212468">
                  <a:extLst>
                    <a:ext uri="{9D8B030D-6E8A-4147-A177-3AD203B41FA5}">
                      <a16:colId xmlns:a16="http://schemas.microsoft.com/office/drawing/2014/main" val="20000"/>
                    </a:ext>
                  </a:extLst>
                </a:gridCol>
                <a:gridCol w="4212468">
                  <a:extLst>
                    <a:ext uri="{9D8B030D-6E8A-4147-A177-3AD203B41FA5}">
                      <a16:colId xmlns:a16="http://schemas.microsoft.com/office/drawing/2014/main" val="20001"/>
                    </a:ext>
                  </a:extLst>
                </a:gridCol>
              </a:tblGrid>
              <a:tr h="734711">
                <a:tc>
                  <a:txBody>
                    <a:bodyPr/>
                    <a:lstStyle/>
                    <a:p>
                      <a:pPr algn="ctr"/>
                      <a:r>
                        <a:rPr lang="en-US" sz="2500" b="1" i="0" u="none" strike="noStrike" kern="1200" baseline="0" dirty="0" smtClean="0">
                          <a:solidFill>
                            <a:schemeClr val="tx1"/>
                          </a:solidFill>
                          <a:latin typeface="+mn-lt"/>
                          <a:ea typeface="+mn-ea"/>
                          <a:cs typeface="+mn-cs"/>
                        </a:rPr>
                        <a:t>Food Group</a:t>
                      </a:r>
                      <a:endParaRPr lang="en-US" sz="2500" b="1"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Recommendation</a:t>
                      </a:r>
                      <a:endParaRPr lang="en-US" sz="2500" b="1" dirty="0">
                        <a:solidFill>
                          <a:schemeClr val="tx1"/>
                        </a:solidFill>
                      </a:endParaRPr>
                    </a:p>
                  </a:txBody>
                  <a:tcPr anchor="ctr"/>
                </a:tc>
                <a:extLst>
                  <a:ext uri="{0D108BD9-81ED-4DB2-BD59-A6C34878D82A}">
                    <a16:rowId xmlns:a16="http://schemas.microsoft.com/office/drawing/2014/main" val="10000"/>
                  </a:ext>
                </a:extLst>
              </a:tr>
              <a:tr h="734711">
                <a:tc>
                  <a:txBody>
                    <a:bodyPr/>
                    <a:lstStyle/>
                    <a:p>
                      <a:pPr algn="ctr"/>
                      <a:r>
                        <a:rPr lang="en-US" sz="2500" b="1" i="0" u="none" strike="noStrike" kern="1200" baseline="0" dirty="0" smtClean="0">
                          <a:solidFill>
                            <a:schemeClr val="tx1"/>
                          </a:solidFill>
                          <a:latin typeface="+mn-lt"/>
                          <a:ea typeface="+mn-ea"/>
                          <a:cs typeface="+mn-cs"/>
                        </a:rPr>
                        <a:t>Grains 	 and Cereals</a:t>
                      </a:r>
                      <a:endParaRPr lang="en-US" sz="2500" b="1" dirty="0">
                        <a:solidFill>
                          <a:schemeClr val="tx1"/>
                        </a:solidFill>
                      </a:endParaRPr>
                    </a:p>
                  </a:txBody>
                  <a:tcPr anchor="ctr"/>
                </a:tc>
                <a:tc>
                  <a:txBody>
                    <a:bodyPr/>
                    <a:lstStyle/>
                    <a:p>
                      <a:pPr algn="ctr"/>
                      <a:r>
                        <a:rPr lang="en-US" sz="2500" b="1" i="0" u="none" strike="noStrike" kern="1200" baseline="0" dirty="0" smtClean="0">
                          <a:solidFill>
                            <a:schemeClr val="tx1"/>
                          </a:solidFill>
                          <a:latin typeface="+mn-lt"/>
                          <a:ea typeface="+mn-ea"/>
                          <a:cs typeface="+mn-cs"/>
                        </a:rPr>
                        <a:t>2 - 3 bowls </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1"/>
                  </a:ext>
                </a:extLst>
              </a:tr>
              <a:tr h="734711">
                <a:tc>
                  <a:txBody>
                    <a:bodyPr/>
                    <a:lstStyle/>
                    <a:p>
                      <a:pPr algn="ctr"/>
                      <a:r>
                        <a:rPr lang="en-US" sz="2500" b="1" i="0" u="none" strike="noStrike" kern="1200" baseline="0" dirty="0" smtClean="0">
                          <a:solidFill>
                            <a:schemeClr val="tx1"/>
                          </a:solidFill>
                          <a:latin typeface="+mn-lt"/>
                          <a:ea typeface="+mn-ea"/>
                          <a:cs typeface="+mn-cs"/>
                        </a:rPr>
                        <a:t>Fruits	</a:t>
                      </a:r>
                      <a:endParaRPr lang="en-US" sz="2500" b="1" dirty="0">
                        <a:solidFill>
                          <a:schemeClr val="tx1"/>
                        </a:solidFill>
                      </a:endParaRPr>
                    </a:p>
                  </a:txBody>
                  <a:tcPr anchor="ctr"/>
                </a:tc>
                <a:tc>
                  <a:txBody>
                    <a:bodyPr/>
                    <a:lstStyle/>
                    <a:p>
                      <a:pPr algn="ctr"/>
                      <a:r>
                        <a:rPr lang="en-US" sz="2500" b="1" i="0" u="none" strike="noStrike" kern="1200" baseline="0" dirty="0" smtClean="0">
                          <a:solidFill>
                            <a:schemeClr val="tx1"/>
                          </a:solidFill>
                          <a:latin typeface="+mn-lt"/>
                          <a:ea typeface="+mn-ea"/>
                          <a:cs typeface="+mn-cs"/>
                        </a:rPr>
                        <a:t>1 serving</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2"/>
                  </a:ext>
                </a:extLst>
              </a:tr>
              <a:tr h="734711">
                <a:tc>
                  <a:txBody>
                    <a:bodyPr/>
                    <a:lstStyle/>
                    <a:p>
                      <a:pPr algn="ctr"/>
                      <a:r>
                        <a:rPr lang="en-US" sz="2500" b="1" i="0" u="none" strike="noStrike" kern="1200" baseline="0" dirty="0" smtClean="0">
                          <a:solidFill>
                            <a:schemeClr val="tx1"/>
                          </a:solidFill>
                          <a:latin typeface="+mn-lt"/>
                          <a:ea typeface="+mn-ea"/>
                          <a:cs typeface="+mn-cs"/>
                        </a:rPr>
                        <a:t>Vegetables 	</a:t>
                      </a:r>
                      <a:endParaRPr lang="en-US" sz="2500" b="1" dirty="0">
                        <a:solidFill>
                          <a:schemeClr val="tx1"/>
                        </a:solidFill>
                      </a:endParaRPr>
                    </a:p>
                  </a:txBody>
                  <a:tcPr anchor="ctr"/>
                </a:tc>
                <a:tc>
                  <a:txBody>
                    <a:bodyPr/>
                    <a:lstStyle/>
                    <a:p>
                      <a:pPr algn="ctr"/>
                      <a:r>
                        <a:rPr lang="en-US" sz="2500" b="1" i="0" u="none" strike="noStrike" kern="1200" baseline="0" dirty="0" smtClean="0">
                          <a:solidFill>
                            <a:schemeClr val="tx1"/>
                          </a:solidFill>
                          <a:latin typeface="+mn-lt"/>
                          <a:ea typeface="+mn-ea"/>
                          <a:cs typeface="+mn-cs"/>
                        </a:rPr>
                        <a:t>4 - 6 taels (151 – 227 grams); </a:t>
                      </a:r>
                    </a:p>
                    <a:p>
                      <a:pPr algn="ctr"/>
                      <a:r>
                        <a:rPr lang="en-US" sz="2500" b="1" i="0" u="none" strike="noStrike" kern="1200" baseline="0" dirty="0" smtClean="0">
                          <a:solidFill>
                            <a:schemeClr val="tx1"/>
                          </a:solidFill>
                          <a:latin typeface="+mn-lt"/>
                          <a:ea typeface="+mn-ea"/>
                          <a:cs typeface="+mn-cs"/>
                        </a:rPr>
                        <a:t>or 2 - 3 servings </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3"/>
                  </a:ext>
                </a:extLst>
              </a:tr>
              <a:tr h="734711">
                <a:tc>
                  <a:txBody>
                    <a:bodyPr/>
                    <a:lstStyle/>
                    <a:p>
                      <a:pPr algn="ctr"/>
                      <a:r>
                        <a:rPr lang="en-US" sz="2500" b="1" i="0" u="none" strike="noStrike" kern="1200" baseline="0" dirty="0" smtClean="0">
                          <a:solidFill>
                            <a:schemeClr val="tx1"/>
                          </a:solidFill>
                          <a:latin typeface="+mn-lt"/>
                          <a:ea typeface="+mn-ea"/>
                          <a:cs typeface="+mn-cs"/>
                        </a:rPr>
                        <a:t>Meat, poultry, fish, eggs &amp; bean products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2 – 3 taels (76 – 113 grams)</a:t>
                      </a:r>
                      <a:endParaRPr lang="en-US" sz="2500" b="1" dirty="0" smtClean="0">
                        <a:solidFill>
                          <a:schemeClr val="tx1"/>
                        </a:solidFill>
                      </a:endParaRPr>
                    </a:p>
                  </a:txBody>
                  <a:tcPr anchor="ctr"/>
                </a:tc>
                <a:extLst>
                  <a:ext uri="{0D108BD9-81ED-4DB2-BD59-A6C34878D82A}">
                    <a16:rowId xmlns:a16="http://schemas.microsoft.com/office/drawing/2014/main" val="10004"/>
                  </a:ext>
                </a:extLst>
              </a:tr>
              <a:tr h="734711">
                <a:tc>
                  <a:txBody>
                    <a:bodyPr/>
                    <a:lstStyle/>
                    <a:p>
                      <a:pPr algn="ctr"/>
                      <a:r>
                        <a:rPr lang="en-US" sz="2500" b="1" i="0" u="none" strike="noStrike" kern="1200" baseline="0" dirty="0" smtClean="0">
                          <a:solidFill>
                            <a:schemeClr val="tx1"/>
                          </a:solidFill>
                          <a:latin typeface="+mn-lt"/>
                          <a:ea typeface="+mn-ea"/>
                          <a:cs typeface="+mn-cs"/>
                        </a:rPr>
                        <a:t>Milk &amp; dairy products</a:t>
                      </a:r>
                      <a:endParaRPr lang="en-US" sz="2500" b="1" dirty="0">
                        <a:solidFill>
                          <a:schemeClr val="tx1"/>
                        </a:solidFill>
                      </a:endParaRPr>
                    </a:p>
                  </a:txBody>
                  <a:tcPr anchor="ctr"/>
                </a:tc>
                <a:tc>
                  <a:txBody>
                    <a:bodyPr/>
                    <a:lstStyle/>
                    <a:p>
                      <a:pPr algn="ctr"/>
                      <a:r>
                        <a:rPr lang="en-US" sz="2500" b="1" i="0" u="none" strike="noStrike" kern="1200" baseline="0" dirty="0" smtClean="0">
                          <a:solidFill>
                            <a:schemeClr val="tx1"/>
                          </a:solidFill>
                          <a:latin typeface="+mn-lt"/>
                          <a:ea typeface="+mn-ea"/>
                          <a:cs typeface="+mn-cs"/>
                        </a:rPr>
                        <a:t>approx. 2 servings</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5"/>
                  </a:ext>
                </a:extLst>
              </a:tr>
            </a:tbl>
          </a:graphicData>
        </a:graphic>
      </p:graphicFrame>
      <p:sp>
        <p:nvSpPr>
          <p:cNvPr id="5" name="Rectangle 4"/>
          <p:cNvSpPr/>
          <p:nvPr/>
        </p:nvSpPr>
        <p:spPr>
          <a:xfrm>
            <a:off x="395536" y="6093296"/>
            <a:ext cx="2234971" cy="477054"/>
          </a:xfrm>
          <a:prstGeom prst="rect">
            <a:avLst/>
          </a:prstGeom>
        </p:spPr>
        <p:txBody>
          <a:bodyPr wrap="none">
            <a:spAutoFit/>
          </a:bodyPr>
          <a:lstStyle/>
          <a:p>
            <a:r>
              <a:rPr lang="en-US" sz="2500" b="1" dirty="0"/>
              <a:t>Fluid: 6 - 8 cups</a:t>
            </a:r>
          </a:p>
        </p:txBody>
      </p:sp>
      <p:sp>
        <p:nvSpPr>
          <p:cNvPr id="3" name="Slide Number Placeholder 2"/>
          <p:cNvSpPr>
            <a:spLocks noGrp="1"/>
          </p:cNvSpPr>
          <p:nvPr>
            <p:ph type="sldNum" sz="quarter" idx="12"/>
          </p:nvPr>
        </p:nvSpPr>
        <p:spPr/>
        <p:txBody>
          <a:bodyPr/>
          <a:lstStyle/>
          <a:p>
            <a:fld id="{2B5EBE98-3F54-4190-8BE8-6FA5D62E8276}" type="slidenum">
              <a:rPr lang="en-US" smtClean="0"/>
              <a:pPr/>
              <a:t>3</a:t>
            </a:fld>
            <a:endParaRPr lang="en-US" dirty="0"/>
          </a:p>
        </p:txBody>
      </p:sp>
      <p:sp>
        <p:nvSpPr>
          <p:cNvPr id="8" name="Rectangle 5"/>
          <p:cNvSpPr/>
          <p:nvPr/>
        </p:nvSpPr>
        <p:spPr>
          <a:xfrm>
            <a:off x="3635896" y="6331823"/>
            <a:ext cx="5112568" cy="338554"/>
          </a:xfrm>
          <a:prstGeom prst="rect">
            <a:avLst/>
          </a:prstGeom>
        </p:spPr>
        <p:txBody>
          <a:bodyPr wrap="square">
            <a:spAutoFit/>
          </a:bodyPr>
          <a:lstStyle/>
          <a:p>
            <a:pPr algn="r"/>
            <a:r>
              <a:rPr lang="en-US" sz="1600" dirty="0" smtClean="0"/>
              <a:t>Source</a:t>
            </a:r>
            <a:r>
              <a:rPr lang="en-US" sz="1600" dirty="0"/>
              <a:t>: </a:t>
            </a:r>
            <a:r>
              <a:rPr lang="en-US" altLang="zh-TW" sz="1600" dirty="0" smtClean="0"/>
              <a:t>Centre for Health Protection, Department of Health </a:t>
            </a:r>
            <a:endParaRPr lang="en-US" sz="1600" dirty="0"/>
          </a:p>
        </p:txBody>
      </p:sp>
    </p:spTree>
    <p:extLst>
      <p:ext uri="{BB962C8B-B14F-4D97-AF65-F5344CB8AC3E}">
        <p14:creationId xmlns:p14="http://schemas.microsoft.com/office/powerpoint/2010/main" val="2068748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How to read nutrition label</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1569660"/>
          </a:xfrm>
          <a:prstGeom prst="rect">
            <a:avLst/>
          </a:prstGeom>
        </p:spPr>
        <p:txBody>
          <a:bodyPr wrap="square">
            <a:spAutoFit/>
          </a:bodyPr>
          <a:lstStyle/>
          <a:p>
            <a:pPr marL="342900" indent="-342900">
              <a:spcAft>
                <a:spcPts val="600"/>
              </a:spcAft>
              <a:buFont typeface="Arial" pitchFamily="34" charset="0"/>
              <a:buChar char="•"/>
            </a:pPr>
            <a:r>
              <a:rPr lang="en-US" sz="2400" dirty="0"/>
              <a:t>Nutrition label is a systematic way of presenting nutrition </a:t>
            </a:r>
            <a:r>
              <a:rPr lang="en-US" sz="2400" dirty="0" smtClean="0"/>
              <a:t>information </a:t>
            </a:r>
            <a:r>
              <a:rPr lang="en-US" sz="2400" dirty="0"/>
              <a:t>of food products. It is usually in a tabular format with a </a:t>
            </a:r>
            <a:r>
              <a:rPr lang="en-US" sz="2400" dirty="0" smtClean="0"/>
              <a:t>heading </a:t>
            </a:r>
            <a:r>
              <a:rPr lang="en-US" sz="2400" dirty="0"/>
              <a:t>like “Nutrition Information”, “Nutrition Facts” or </a:t>
            </a:r>
            <a:r>
              <a:rPr lang="en-US" sz="2400" dirty="0" smtClean="0"/>
              <a:t>“</a:t>
            </a:r>
            <a:r>
              <a:rPr lang="en-US" sz="2400" dirty="0"/>
              <a:t>Nutrition Label”. </a:t>
            </a:r>
            <a:endParaRPr lang="en-US" sz="2400" dirty="0" smtClean="0"/>
          </a:p>
        </p:txBody>
      </p:sp>
      <p:sp>
        <p:nvSpPr>
          <p:cNvPr id="7" name="Slide Number Placeholder 6"/>
          <p:cNvSpPr>
            <a:spLocks noGrp="1"/>
          </p:cNvSpPr>
          <p:nvPr>
            <p:ph type="sldNum" sz="quarter" idx="12"/>
          </p:nvPr>
        </p:nvSpPr>
        <p:spPr/>
        <p:txBody>
          <a:bodyPr/>
          <a:lstStyle/>
          <a:p>
            <a:fld id="{99B7B5DF-5DA9-46A7-9A59-86908C82C3B1}" type="slidenum">
              <a:rPr lang="en-US" smtClean="0"/>
              <a:pPr/>
              <a:t>30</a:t>
            </a:fld>
            <a:endParaRPr lang="en-US" dirty="0"/>
          </a:p>
        </p:txBody>
      </p:sp>
      <p:sp>
        <p:nvSpPr>
          <p:cNvPr id="4" name="Rectangle 3"/>
          <p:cNvSpPr/>
          <p:nvPr/>
        </p:nvSpPr>
        <p:spPr>
          <a:xfrm>
            <a:off x="692484" y="5590981"/>
            <a:ext cx="7983971" cy="646331"/>
          </a:xfrm>
          <a:prstGeom prst="rect">
            <a:avLst/>
          </a:prstGeom>
        </p:spPr>
        <p:txBody>
          <a:bodyPr wrap="square">
            <a:spAutoFit/>
          </a:bodyPr>
          <a:lstStyle/>
          <a:p>
            <a:pPr algn="ctr"/>
            <a:r>
              <a:rPr lang="en-US" dirty="0" smtClean="0"/>
              <a:t>Nutrition label </a:t>
            </a:r>
            <a:r>
              <a:rPr lang="en-US" dirty="0"/>
              <a:t>is usually in a tabular format </a:t>
            </a:r>
            <a:r>
              <a:rPr lang="en-US" dirty="0" smtClean="0"/>
              <a:t>(Left side). </a:t>
            </a:r>
            <a:r>
              <a:rPr lang="en-US" dirty="0"/>
              <a:t>For small packages, the nutrition label </a:t>
            </a:r>
            <a:r>
              <a:rPr lang="en-US" dirty="0" smtClean="0"/>
              <a:t>may </a:t>
            </a:r>
            <a:r>
              <a:rPr lang="en-US" dirty="0"/>
              <a:t>show the energy and nutrients linearly </a:t>
            </a:r>
            <a:r>
              <a:rPr lang="en-US" dirty="0" smtClean="0"/>
              <a:t>(Right side). </a:t>
            </a:r>
            <a:endParaRPr lang="en-US"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181" y="3140968"/>
            <a:ext cx="5318819" cy="2277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757766"/>
            <a:ext cx="3231444" cy="261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5"/>
          <p:cNvSpPr/>
          <p:nvPr/>
        </p:nvSpPr>
        <p:spPr>
          <a:xfrm>
            <a:off x="179512" y="6372036"/>
            <a:ext cx="8064896" cy="369332"/>
          </a:xfrm>
          <a:prstGeom prst="rect">
            <a:avLst/>
          </a:prstGeom>
        </p:spPr>
        <p:txBody>
          <a:bodyPr wrap="square">
            <a:spAutoFit/>
          </a:bodyPr>
          <a:lstStyle/>
          <a:p>
            <a:r>
              <a:rPr lang="en-US" dirty="0" smtClean="0"/>
              <a:t>Source</a:t>
            </a:r>
            <a:r>
              <a:rPr lang="en-US" dirty="0"/>
              <a:t>: </a:t>
            </a:r>
            <a:r>
              <a:rPr lang="en-US" dirty="0" smtClean="0"/>
              <a:t>Centre for Food Safety, Food and Environmental Hygiene Department</a:t>
            </a:r>
            <a:endParaRPr lang="en-US" dirty="0"/>
          </a:p>
        </p:txBody>
      </p:sp>
    </p:spTree>
    <p:extLst>
      <p:ext uri="{BB962C8B-B14F-4D97-AF65-F5344CB8AC3E}">
        <p14:creationId xmlns:p14="http://schemas.microsoft.com/office/powerpoint/2010/main" val="4268807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Reference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amount of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food</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1200329"/>
          </a:xfrm>
          <a:prstGeom prst="rect">
            <a:avLst/>
          </a:prstGeom>
        </p:spPr>
        <p:txBody>
          <a:bodyPr wrap="square">
            <a:spAutoFit/>
          </a:bodyPr>
          <a:lstStyle/>
          <a:p>
            <a:pPr marL="342900" indent="-342900">
              <a:spcAft>
                <a:spcPts val="600"/>
              </a:spcAft>
              <a:buFont typeface="Arial" pitchFamily="34" charset="0"/>
              <a:buChar char="•"/>
            </a:pPr>
            <a:r>
              <a:rPr lang="en-US" sz="2400" dirty="0"/>
              <a:t>Energy and nutrient values can be expressed in different </a:t>
            </a:r>
            <a:r>
              <a:rPr lang="en-US" sz="2400" dirty="0" smtClean="0"/>
              <a:t>reference </a:t>
            </a:r>
            <a:r>
              <a:rPr lang="en-US" sz="2400" dirty="0"/>
              <a:t>amounts such as per 100 </a:t>
            </a:r>
            <a:r>
              <a:rPr lang="en-US" sz="2400" dirty="0" smtClean="0"/>
              <a:t>g (100 mL for liquid), </a:t>
            </a:r>
            <a:r>
              <a:rPr lang="en-US" sz="2400" dirty="0"/>
              <a:t>per serving or per </a:t>
            </a:r>
            <a:r>
              <a:rPr lang="en-US" sz="2400" dirty="0" smtClean="0"/>
              <a:t>package</a:t>
            </a:r>
            <a:r>
              <a:rPr lang="en-US" sz="2400" dirty="0"/>
              <a:t>. </a:t>
            </a:r>
            <a:endParaRPr lang="en-US" sz="2400" dirty="0" smtClean="0"/>
          </a:p>
        </p:txBody>
      </p:sp>
      <p:sp>
        <p:nvSpPr>
          <p:cNvPr id="7" name="Slide Number Placeholder 6"/>
          <p:cNvSpPr>
            <a:spLocks noGrp="1"/>
          </p:cNvSpPr>
          <p:nvPr>
            <p:ph type="sldNum" sz="quarter" idx="12"/>
          </p:nvPr>
        </p:nvSpPr>
        <p:spPr/>
        <p:txBody>
          <a:bodyPr/>
          <a:lstStyle/>
          <a:p>
            <a:fld id="{99B7B5DF-5DA9-46A7-9A59-86908C82C3B1}" type="slidenum">
              <a:rPr lang="en-US" smtClean="0"/>
              <a:pPr/>
              <a:t>31</a:t>
            </a:fld>
            <a:endParaRPr lang="en-US" dirty="0"/>
          </a:p>
        </p:txBody>
      </p:sp>
      <p:pic>
        <p:nvPicPr>
          <p:cNvPr id="3074" name="Picture 2" descr="D:\Users\hhyngai\Desktop\photo\Nutrition Lab Resources\PC21012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0079" t="18890" r="36283" b="17959"/>
          <a:stretch/>
        </p:blipFill>
        <p:spPr bwMode="auto">
          <a:xfrm>
            <a:off x="251520" y="2341534"/>
            <a:ext cx="2368451" cy="375176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Users\hhyngai\Desktop\photo\Nutrition Lab Resources\PC210015.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t="11662" r="7718" b="11739"/>
          <a:stretch/>
        </p:blipFill>
        <p:spPr bwMode="auto">
          <a:xfrm rot="5400000">
            <a:off x="2432333" y="2969033"/>
            <a:ext cx="3751474" cy="24964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06332" y="2247879"/>
            <a:ext cx="3174679" cy="3904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35745" y="2811992"/>
            <a:ext cx="1264047"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4100041" y="2492896"/>
            <a:ext cx="1264047"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7754000" y="2780928"/>
            <a:ext cx="1264047"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2873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The energy and nutrient content</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352928" cy="1200329"/>
          </a:xfrm>
          <a:prstGeom prst="rect">
            <a:avLst/>
          </a:prstGeom>
        </p:spPr>
        <p:txBody>
          <a:bodyPr wrap="square">
            <a:spAutoFit/>
          </a:bodyPr>
          <a:lstStyle/>
          <a:p>
            <a:pPr marL="342900" indent="-342900">
              <a:spcAft>
                <a:spcPts val="600"/>
              </a:spcAft>
              <a:buFont typeface="Arial" pitchFamily="34" charset="0"/>
              <a:buChar char="•"/>
            </a:pPr>
            <a:r>
              <a:rPr lang="en-US" sz="2400" dirty="0" smtClean="0"/>
              <a:t>Nutrition </a:t>
            </a:r>
            <a:r>
              <a:rPr lang="en-US" sz="2400" dirty="0"/>
              <a:t>label lists </a:t>
            </a:r>
            <a:r>
              <a:rPr lang="en-US" sz="2400" dirty="0" smtClean="0"/>
              <a:t>the </a:t>
            </a:r>
            <a:r>
              <a:rPr lang="en-US" sz="2400" dirty="0"/>
              <a:t>energy content and values of 7 </a:t>
            </a:r>
            <a:r>
              <a:rPr lang="en-US" sz="2400" dirty="0" smtClean="0"/>
              <a:t>nutrients </a:t>
            </a:r>
            <a:r>
              <a:rPr lang="en-US" sz="2400" dirty="0"/>
              <a:t>specified for </a:t>
            </a:r>
            <a:r>
              <a:rPr lang="en-US" sz="2400" dirty="0" err="1" smtClean="0"/>
              <a:t>labelling</a:t>
            </a:r>
            <a:r>
              <a:rPr lang="en-US" sz="2400" dirty="0" smtClean="0"/>
              <a:t> </a:t>
            </a:r>
            <a:r>
              <a:rPr lang="en-US" sz="2400" dirty="0"/>
              <a:t>(“1+7”), namely, protein, total fat, </a:t>
            </a:r>
            <a:r>
              <a:rPr lang="en-US" sz="2400" dirty="0" smtClean="0"/>
              <a:t>saturated </a:t>
            </a:r>
            <a:r>
              <a:rPr lang="en-US" sz="2400" dirty="0"/>
              <a:t>fat, trans fat, carbohydrates, sugars and sodium.</a:t>
            </a:r>
            <a:endParaRPr lang="en-US" sz="2400" dirty="0" smtClean="0"/>
          </a:p>
        </p:txBody>
      </p:sp>
      <p:sp>
        <p:nvSpPr>
          <p:cNvPr id="7" name="Slide Number Placeholder 6"/>
          <p:cNvSpPr>
            <a:spLocks noGrp="1"/>
          </p:cNvSpPr>
          <p:nvPr>
            <p:ph type="sldNum" sz="quarter" idx="12"/>
          </p:nvPr>
        </p:nvSpPr>
        <p:spPr/>
        <p:txBody>
          <a:bodyPr/>
          <a:lstStyle/>
          <a:p>
            <a:fld id="{99B7B5DF-5DA9-46A7-9A59-86908C82C3B1}" type="slidenum">
              <a:rPr lang="en-US" smtClean="0"/>
              <a:pPr/>
              <a:t>32</a:t>
            </a:fld>
            <a:endParaRPr lang="en-US" dirty="0"/>
          </a:p>
        </p:txBody>
      </p:sp>
      <p:pic>
        <p:nvPicPr>
          <p:cNvPr id="1027" name="Picture 3" descr="D:\Users\hhyngai\Desktop\EDB Project\photo 0803\New folder\20140803_163044.jpg"/>
          <p:cNvPicPr>
            <a:picLocks noChangeAspect="1" noChangeArrowheads="1"/>
          </p:cNvPicPr>
          <p:nvPr/>
        </p:nvPicPr>
        <p:blipFill rotWithShape="1">
          <a:blip r:embed="rId3">
            <a:extLst>
              <a:ext uri="{28A0092B-C50C-407E-A947-70E740481C1C}">
                <a14:useLocalDpi xmlns:a14="http://schemas.microsoft.com/office/drawing/2010/main" val="0"/>
              </a:ext>
            </a:extLst>
          </a:blip>
          <a:srcRect l="75813" t="20485" r="9481" b="43188"/>
          <a:stretch/>
        </p:blipFill>
        <p:spPr bwMode="auto">
          <a:xfrm rot="5400000">
            <a:off x="2488443" y="606939"/>
            <a:ext cx="4086031" cy="756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7628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Tips to read the energy content</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980728"/>
            <a:ext cx="8424936" cy="2385268"/>
          </a:xfrm>
          <a:prstGeom prst="rect">
            <a:avLst/>
          </a:prstGeom>
        </p:spPr>
        <p:txBody>
          <a:bodyPr wrap="square">
            <a:spAutoFit/>
          </a:bodyPr>
          <a:lstStyle/>
          <a:p>
            <a:pPr marL="342900" indent="-342900">
              <a:spcAft>
                <a:spcPts val="600"/>
              </a:spcAft>
              <a:buFont typeface="Arial" pitchFamily="34" charset="0"/>
              <a:buChar char="•"/>
            </a:pPr>
            <a:r>
              <a:rPr lang="en-US" sz="2400" dirty="0"/>
              <a:t>Read the energy content first because getting too much </a:t>
            </a:r>
            <a:r>
              <a:rPr lang="en-US" sz="2400" dirty="0" smtClean="0"/>
              <a:t>energy </a:t>
            </a:r>
            <a:r>
              <a:rPr lang="en-US" sz="2400" dirty="0"/>
              <a:t>increases the risk of overweight and obesity, </a:t>
            </a:r>
            <a:r>
              <a:rPr lang="en-US" sz="2400" dirty="0" smtClean="0"/>
              <a:t>which then leads to increased </a:t>
            </a:r>
            <a:r>
              <a:rPr lang="en-US" sz="2400" dirty="0"/>
              <a:t>risk of heart diseases, diabetes and certain types of cancer. </a:t>
            </a:r>
          </a:p>
          <a:p>
            <a:pPr marL="342900" indent="-342900">
              <a:spcAft>
                <a:spcPts val="600"/>
              </a:spcAft>
              <a:buFont typeface="Arial" pitchFamily="34" charset="0"/>
              <a:buChar char="•"/>
            </a:pPr>
            <a:r>
              <a:rPr lang="en-US" sz="2400" dirty="0"/>
              <a:t>The energy content of food can be expressed in kilocalories (kcal) or </a:t>
            </a:r>
            <a:r>
              <a:rPr lang="en-US" sz="2400" dirty="0" smtClean="0"/>
              <a:t>kilojoules </a:t>
            </a:r>
            <a:r>
              <a:rPr lang="en-US" sz="2400" dirty="0"/>
              <a:t>(kJ) (1 kcal ≈ 4.2 kJ) or in both. </a:t>
            </a:r>
            <a:endParaRPr lang="en-US" sz="2400" dirty="0" smtClean="0"/>
          </a:p>
        </p:txBody>
      </p:sp>
      <p:sp>
        <p:nvSpPr>
          <p:cNvPr id="7" name="Slide Number Placeholder 6"/>
          <p:cNvSpPr>
            <a:spLocks noGrp="1"/>
          </p:cNvSpPr>
          <p:nvPr>
            <p:ph type="sldNum" sz="quarter" idx="12"/>
          </p:nvPr>
        </p:nvSpPr>
        <p:spPr/>
        <p:txBody>
          <a:bodyPr/>
          <a:lstStyle/>
          <a:p>
            <a:fld id="{99B7B5DF-5DA9-46A7-9A59-86908C82C3B1}" type="slidenum">
              <a:rPr lang="en-US" smtClean="0"/>
              <a:pPr/>
              <a:t>33</a:t>
            </a:fld>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388" t="34428" r="15373" b="25174"/>
          <a:stretch/>
        </p:blipFill>
        <p:spPr>
          <a:xfrm>
            <a:off x="899592" y="3501007"/>
            <a:ext cx="7200800" cy="3020171"/>
          </a:xfrm>
          <a:prstGeom prst="rect">
            <a:avLst/>
          </a:prstGeom>
        </p:spPr>
      </p:pic>
      <p:sp>
        <p:nvSpPr>
          <p:cNvPr id="8" name="Rectangle 7"/>
          <p:cNvSpPr/>
          <p:nvPr/>
        </p:nvSpPr>
        <p:spPr>
          <a:xfrm>
            <a:off x="899592" y="3717032"/>
            <a:ext cx="7200800"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4155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Tips to read the energy content</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5" name="Rectangle 4"/>
          <p:cNvSpPr/>
          <p:nvPr/>
        </p:nvSpPr>
        <p:spPr>
          <a:xfrm>
            <a:off x="323528" y="764704"/>
            <a:ext cx="8352928" cy="2015936"/>
          </a:xfrm>
          <a:prstGeom prst="rect">
            <a:avLst/>
          </a:prstGeom>
        </p:spPr>
        <p:txBody>
          <a:bodyPr wrap="square">
            <a:spAutoFit/>
          </a:bodyPr>
          <a:lstStyle/>
          <a:p>
            <a:pPr marL="342900" indent="-342900">
              <a:spcAft>
                <a:spcPts val="600"/>
              </a:spcAft>
              <a:buFont typeface="Arial" pitchFamily="34" charset="0"/>
              <a:buChar char="•"/>
            </a:pPr>
            <a:r>
              <a:rPr lang="en-US" sz="2400" dirty="0"/>
              <a:t>In order to maintain </a:t>
            </a:r>
            <a:r>
              <a:rPr lang="en-US" sz="2400" dirty="0" smtClean="0"/>
              <a:t>health </a:t>
            </a:r>
            <a:r>
              <a:rPr lang="en-US" sz="2400" dirty="0"/>
              <a:t>and a desirable body weight, </a:t>
            </a:r>
            <a:r>
              <a:rPr lang="en-US" sz="2400" dirty="0" smtClean="0"/>
              <a:t>try </a:t>
            </a:r>
            <a:r>
              <a:rPr lang="en-US" sz="2400" dirty="0"/>
              <a:t>to limit </a:t>
            </a:r>
            <a:r>
              <a:rPr lang="en-US" sz="2400" dirty="0" smtClean="0"/>
              <a:t>total </a:t>
            </a:r>
            <a:r>
              <a:rPr lang="en-US" sz="2400" dirty="0"/>
              <a:t>fat, saturated fat, trans fat and </a:t>
            </a:r>
            <a:r>
              <a:rPr lang="en-US" sz="2400" dirty="0" smtClean="0"/>
              <a:t>sugars</a:t>
            </a:r>
            <a:r>
              <a:rPr lang="en-US" sz="2400" dirty="0"/>
              <a:t> </a:t>
            </a:r>
            <a:r>
              <a:rPr lang="en-US" sz="2400" dirty="0" smtClean="0"/>
              <a:t>by </a:t>
            </a:r>
            <a:r>
              <a:rPr lang="en-US" sz="2400" dirty="0"/>
              <a:t>choosing food with lower amount. </a:t>
            </a:r>
            <a:endParaRPr lang="en-US" sz="2400" dirty="0" smtClean="0"/>
          </a:p>
          <a:p>
            <a:pPr marL="342900" indent="-342900">
              <a:spcAft>
                <a:spcPts val="600"/>
              </a:spcAft>
              <a:buFont typeface="Arial" pitchFamily="34" charset="0"/>
              <a:buChar char="•"/>
            </a:pPr>
            <a:r>
              <a:rPr lang="en-US" sz="2400" dirty="0" smtClean="0"/>
              <a:t>For </a:t>
            </a:r>
            <a:r>
              <a:rPr lang="en-US" sz="2400" dirty="0"/>
              <a:t>a 2000-kcal diet, the daily </a:t>
            </a:r>
            <a:r>
              <a:rPr lang="en-US" sz="2400" dirty="0" smtClean="0"/>
              <a:t>amount for each of the nutrients in the label should </a:t>
            </a:r>
            <a:r>
              <a:rPr lang="en-US" sz="2400" dirty="0"/>
              <a:t>be:</a:t>
            </a:r>
          </a:p>
        </p:txBody>
      </p:sp>
      <p:sp>
        <p:nvSpPr>
          <p:cNvPr id="7" name="Slide Number Placeholder 6"/>
          <p:cNvSpPr>
            <a:spLocks noGrp="1"/>
          </p:cNvSpPr>
          <p:nvPr>
            <p:ph type="sldNum" sz="quarter" idx="12"/>
          </p:nvPr>
        </p:nvSpPr>
        <p:spPr/>
        <p:txBody>
          <a:bodyPr/>
          <a:lstStyle/>
          <a:p>
            <a:fld id="{99B7B5DF-5DA9-46A7-9A59-86908C82C3B1}" type="slidenum">
              <a:rPr lang="en-US" smtClean="0"/>
              <a:pPr/>
              <a:t>34</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564495751"/>
              </p:ext>
            </p:extLst>
          </p:nvPr>
        </p:nvGraphicFramePr>
        <p:xfrm>
          <a:off x="971600" y="2780928"/>
          <a:ext cx="6984776" cy="3779520"/>
        </p:xfrm>
        <a:graphic>
          <a:graphicData uri="http://schemas.openxmlformats.org/drawingml/2006/table">
            <a:tbl>
              <a:tblPr firstRow="1" bandRow="1">
                <a:tableStyleId>{5C22544A-7EE6-4342-B048-85BDC9FD1C3A}</a:tableStyleId>
              </a:tblPr>
              <a:tblGrid>
                <a:gridCol w="3492388">
                  <a:extLst>
                    <a:ext uri="{9D8B030D-6E8A-4147-A177-3AD203B41FA5}">
                      <a16:colId xmlns:a16="http://schemas.microsoft.com/office/drawing/2014/main" val="20000"/>
                    </a:ext>
                  </a:extLst>
                </a:gridCol>
                <a:gridCol w="3492388">
                  <a:extLst>
                    <a:ext uri="{9D8B030D-6E8A-4147-A177-3AD203B41FA5}">
                      <a16:colId xmlns:a16="http://schemas.microsoft.com/office/drawing/2014/main" val="20001"/>
                    </a:ext>
                  </a:extLst>
                </a:gridCol>
              </a:tblGrid>
              <a:tr h="370840">
                <a:tc>
                  <a:txBody>
                    <a:bodyPr/>
                    <a:lstStyle/>
                    <a:p>
                      <a:pPr algn="ctr"/>
                      <a:r>
                        <a:rPr lang="en-US" sz="2500" dirty="0" smtClean="0"/>
                        <a:t>Nutrient</a:t>
                      </a:r>
                      <a:endParaRPr lang="en-US" sz="2500" dirty="0"/>
                    </a:p>
                  </a:txBody>
                  <a:tcPr/>
                </a:tc>
                <a:tc>
                  <a:txBody>
                    <a:bodyPr/>
                    <a:lstStyle/>
                    <a:p>
                      <a:pPr algn="ctr"/>
                      <a:r>
                        <a:rPr lang="en-US" sz="2500" dirty="0" smtClean="0"/>
                        <a:t>Limit for a 2000 kcal diet</a:t>
                      </a:r>
                      <a:endParaRPr lang="en-US" sz="2500" dirty="0"/>
                    </a:p>
                  </a:txBody>
                  <a:tcPr/>
                </a:tc>
                <a:extLst>
                  <a:ext uri="{0D108BD9-81ED-4DB2-BD59-A6C34878D82A}">
                    <a16:rowId xmlns:a16="http://schemas.microsoft.com/office/drawing/2014/main" val="10000"/>
                  </a:ext>
                </a:extLst>
              </a:tr>
              <a:tr h="370840">
                <a:tc>
                  <a:txBody>
                    <a:bodyPr/>
                    <a:lstStyle/>
                    <a:p>
                      <a:pPr algn="ctr"/>
                      <a:r>
                        <a:rPr lang="en-US" sz="2500" dirty="0" smtClean="0"/>
                        <a:t>Protein</a:t>
                      </a:r>
                      <a:endParaRPr lang="en-US" sz="2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t>~ 60 g</a:t>
                      </a:r>
                      <a:endParaRPr lang="en-US" sz="2500" dirty="0"/>
                    </a:p>
                  </a:txBody>
                  <a:tcPr/>
                </a:tc>
                <a:extLst>
                  <a:ext uri="{0D108BD9-81ED-4DB2-BD59-A6C34878D82A}">
                    <a16:rowId xmlns:a16="http://schemas.microsoft.com/office/drawing/2014/main" val="10001"/>
                  </a:ext>
                </a:extLst>
              </a:tr>
              <a:tr h="370840">
                <a:tc>
                  <a:txBody>
                    <a:bodyPr/>
                    <a:lstStyle/>
                    <a:p>
                      <a:pPr algn="ctr"/>
                      <a:r>
                        <a:rPr lang="en-US" sz="2500" dirty="0" smtClean="0"/>
                        <a:t>Total fat</a:t>
                      </a:r>
                      <a:endParaRPr lang="en-US" sz="2500" dirty="0"/>
                    </a:p>
                  </a:txBody>
                  <a:tcPr/>
                </a:tc>
                <a:tc>
                  <a:txBody>
                    <a:bodyPr/>
                    <a:lstStyle/>
                    <a:p>
                      <a:pPr algn="ctr"/>
                      <a:r>
                        <a:rPr lang="en-US" sz="2500" dirty="0" smtClean="0"/>
                        <a:t>≤ 60 g</a:t>
                      </a:r>
                      <a:endParaRPr lang="en-US" sz="2500" dirty="0"/>
                    </a:p>
                  </a:txBody>
                  <a:tcPr/>
                </a:tc>
                <a:extLst>
                  <a:ext uri="{0D108BD9-81ED-4DB2-BD59-A6C34878D82A}">
                    <a16:rowId xmlns:a16="http://schemas.microsoft.com/office/drawing/2014/main" val="10002"/>
                  </a:ext>
                </a:extLst>
              </a:tr>
              <a:tr h="370840">
                <a:tc>
                  <a:txBody>
                    <a:bodyPr/>
                    <a:lstStyle/>
                    <a:p>
                      <a:pPr algn="ctr"/>
                      <a:r>
                        <a:rPr lang="en-US" sz="2500" dirty="0" smtClean="0"/>
                        <a:t>Saturated fat</a:t>
                      </a:r>
                      <a:endParaRPr lang="en-US" sz="2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t>≤ 20 g</a:t>
                      </a:r>
                      <a:endParaRPr lang="en-US" sz="2500" dirty="0"/>
                    </a:p>
                  </a:txBody>
                  <a:tcPr/>
                </a:tc>
                <a:extLst>
                  <a:ext uri="{0D108BD9-81ED-4DB2-BD59-A6C34878D82A}">
                    <a16:rowId xmlns:a16="http://schemas.microsoft.com/office/drawing/2014/main" val="10003"/>
                  </a:ext>
                </a:extLst>
              </a:tr>
              <a:tr h="370840">
                <a:tc>
                  <a:txBody>
                    <a:bodyPr/>
                    <a:lstStyle/>
                    <a:p>
                      <a:pPr algn="ctr"/>
                      <a:r>
                        <a:rPr lang="en-US" sz="2500" dirty="0" smtClean="0"/>
                        <a:t>Trans fat</a:t>
                      </a:r>
                      <a:endParaRPr lang="en-US" sz="2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t>≤ 2.2 g</a:t>
                      </a:r>
                      <a:endParaRPr lang="en-US" sz="2500" dirty="0"/>
                    </a:p>
                  </a:txBody>
                  <a:tcPr/>
                </a:tc>
                <a:extLst>
                  <a:ext uri="{0D108BD9-81ED-4DB2-BD59-A6C34878D82A}">
                    <a16:rowId xmlns:a16="http://schemas.microsoft.com/office/drawing/2014/main" val="10004"/>
                  </a:ext>
                </a:extLst>
              </a:tr>
              <a:tr h="370840">
                <a:tc>
                  <a:txBody>
                    <a:bodyPr/>
                    <a:lstStyle/>
                    <a:p>
                      <a:pPr algn="ctr"/>
                      <a:r>
                        <a:rPr lang="en-US" sz="2500" dirty="0" smtClean="0"/>
                        <a:t>Carbohydrates</a:t>
                      </a:r>
                      <a:endParaRPr lang="en-US" sz="2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t>~ 300 g</a:t>
                      </a:r>
                      <a:endParaRPr lang="en-US" sz="2500" dirty="0"/>
                    </a:p>
                  </a:txBody>
                  <a:tcPr/>
                </a:tc>
                <a:extLst>
                  <a:ext uri="{0D108BD9-81ED-4DB2-BD59-A6C34878D82A}">
                    <a16:rowId xmlns:a16="http://schemas.microsoft.com/office/drawing/2014/main" val="10005"/>
                  </a:ext>
                </a:extLst>
              </a:tr>
              <a:tr h="370840">
                <a:tc>
                  <a:txBody>
                    <a:bodyPr/>
                    <a:lstStyle/>
                    <a:p>
                      <a:pPr algn="ctr"/>
                      <a:r>
                        <a:rPr lang="en-US" sz="2500" dirty="0" smtClean="0"/>
                        <a:t>Sugars</a:t>
                      </a:r>
                      <a:endParaRPr lang="en-US" sz="2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t>≤ 50 g</a:t>
                      </a:r>
                      <a:endParaRPr lang="en-US" sz="2500" dirty="0"/>
                    </a:p>
                  </a:txBody>
                  <a:tcPr/>
                </a:tc>
                <a:extLst>
                  <a:ext uri="{0D108BD9-81ED-4DB2-BD59-A6C34878D82A}">
                    <a16:rowId xmlns:a16="http://schemas.microsoft.com/office/drawing/2014/main" val="10006"/>
                  </a:ext>
                </a:extLst>
              </a:tr>
              <a:tr h="370840">
                <a:tc>
                  <a:txBody>
                    <a:bodyPr/>
                    <a:lstStyle/>
                    <a:p>
                      <a:pPr algn="ctr"/>
                      <a:r>
                        <a:rPr lang="en-US" sz="2500" dirty="0" smtClean="0"/>
                        <a:t>Sodium</a:t>
                      </a:r>
                      <a:endParaRPr lang="en-US" sz="2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t>≤ 2000 mg</a:t>
                      </a:r>
                    </a:p>
                  </a:txBody>
                  <a:tcPr/>
                </a:tc>
                <a:extLst>
                  <a:ext uri="{0D108BD9-81ED-4DB2-BD59-A6C34878D82A}">
                    <a16:rowId xmlns:a16="http://schemas.microsoft.com/office/drawing/2014/main" val="10007"/>
                  </a:ext>
                </a:extLst>
              </a:tr>
            </a:tbl>
          </a:graphicData>
        </a:graphic>
      </p:graphicFrame>
      <p:sp>
        <p:nvSpPr>
          <p:cNvPr id="9" name="Rectangle 5"/>
          <p:cNvSpPr/>
          <p:nvPr/>
        </p:nvSpPr>
        <p:spPr>
          <a:xfrm>
            <a:off x="225806" y="6506527"/>
            <a:ext cx="8064896" cy="338554"/>
          </a:xfrm>
          <a:prstGeom prst="rect">
            <a:avLst/>
          </a:prstGeom>
        </p:spPr>
        <p:txBody>
          <a:bodyPr wrap="square">
            <a:spAutoFit/>
          </a:bodyPr>
          <a:lstStyle/>
          <a:p>
            <a:r>
              <a:rPr lang="en-US" sz="1600" dirty="0" smtClean="0"/>
              <a:t>Source</a:t>
            </a:r>
            <a:r>
              <a:rPr lang="en-US" sz="1600" dirty="0"/>
              <a:t>: </a:t>
            </a:r>
            <a:r>
              <a:rPr lang="en-US" sz="1600" dirty="0" smtClean="0"/>
              <a:t>Centre for Food Safety, Food and Environmental Hygiene Department</a:t>
            </a:r>
            <a:endParaRPr lang="en-US" sz="1600" dirty="0"/>
          </a:p>
        </p:txBody>
      </p:sp>
    </p:spTree>
    <p:extLst>
      <p:ext uri="{BB962C8B-B14F-4D97-AF65-F5344CB8AC3E}">
        <p14:creationId xmlns:p14="http://schemas.microsoft.com/office/powerpoint/2010/main" val="7696731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Tips to read other nutrients content</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35</a:t>
            </a:fld>
            <a:endParaRPr lang="en-US" dirty="0"/>
          </a:p>
        </p:txBody>
      </p:sp>
      <p:sp>
        <p:nvSpPr>
          <p:cNvPr id="6" name="Rectangle 5"/>
          <p:cNvSpPr/>
          <p:nvPr/>
        </p:nvSpPr>
        <p:spPr>
          <a:xfrm>
            <a:off x="323528" y="980728"/>
            <a:ext cx="8352928" cy="2015936"/>
          </a:xfrm>
          <a:prstGeom prst="rect">
            <a:avLst/>
          </a:prstGeom>
        </p:spPr>
        <p:txBody>
          <a:bodyPr wrap="square">
            <a:spAutoFit/>
          </a:bodyPr>
          <a:lstStyle/>
          <a:p>
            <a:pPr marL="342900" indent="-342900">
              <a:spcAft>
                <a:spcPts val="600"/>
              </a:spcAft>
              <a:buFont typeface="Arial" pitchFamily="34" charset="0"/>
              <a:buChar char="•"/>
            </a:pPr>
            <a:r>
              <a:rPr lang="en-US" sz="2400" dirty="0"/>
              <a:t>In addition to the 7 nutrients specified for </a:t>
            </a:r>
            <a:r>
              <a:rPr lang="en-US" sz="2400" dirty="0" err="1" smtClean="0"/>
              <a:t>labelling</a:t>
            </a:r>
            <a:r>
              <a:rPr lang="en-US" sz="2400" dirty="0" smtClean="0"/>
              <a:t>, information </a:t>
            </a:r>
            <a:r>
              <a:rPr lang="en-US" sz="2400" dirty="0"/>
              <a:t>of other nutrients </a:t>
            </a:r>
            <a:r>
              <a:rPr lang="en-US" sz="2400" dirty="0" smtClean="0"/>
              <a:t>may be found in </a:t>
            </a:r>
            <a:r>
              <a:rPr lang="en-US" sz="2400" dirty="0"/>
              <a:t>the nutrition label. </a:t>
            </a:r>
            <a:endParaRPr lang="en-US" sz="2400" dirty="0" smtClean="0"/>
          </a:p>
          <a:p>
            <a:pPr marL="342900" indent="-342900">
              <a:spcAft>
                <a:spcPts val="600"/>
              </a:spcAft>
              <a:buFont typeface="Arial" pitchFamily="34" charset="0"/>
              <a:buChar char="•"/>
            </a:pPr>
            <a:r>
              <a:rPr lang="en-US" sz="2400" dirty="0" smtClean="0"/>
              <a:t>For </a:t>
            </a:r>
            <a:r>
              <a:rPr lang="en-US" sz="2400" dirty="0"/>
              <a:t>an average adult, </a:t>
            </a:r>
            <a:r>
              <a:rPr lang="en-US" sz="2400" dirty="0" smtClean="0"/>
              <a:t>recommendation of daily amount to these nutrients are:</a:t>
            </a:r>
            <a:endParaRPr lang="en-US" sz="2400" dirty="0"/>
          </a:p>
        </p:txBody>
      </p:sp>
      <p:graphicFrame>
        <p:nvGraphicFramePr>
          <p:cNvPr id="8" name="Table 7"/>
          <p:cNvGraphicFramePr>
            <a:graphicFrameLocks noGrp="1"/>
          </p:cNvGraphicFramePr>
          <p:nvPr>
            <p:extLst>
              <p:ext uri="{D42A27DB-BD31-4B8C-83A1-F6EECF244321}">
                <p14:modId xmlns:p14="http://schemas.microsoft.com/office/powerpoint/2010/main" val="665203519"/>
              </p:ext>
            </p:extLst>
          </p:nvPr>
        </p:nvGraphicFramePr>
        <p:xfrm>
          <a:off x="1079612" y="3083024"/>
          <a:ext cx="6984776" cy="2362200"/>
        </p:xfrm>
        <a:graphic>
          <a:graphicData uri="http://schemas.openxmlformats.org/drawingml/2006/table">
            <a:tbl>
              <a:tblPr firstRow="1" bandRow="1">
                <a:tableStyleId>{5C22544A-7EE6-4342-B048-85BDC9FD1C3A}</a:tableStyleId>
              </a:tblPr>
              <a:tblGrid>
                <a:gridCol w="3492388">
                  <a:extLst>
                    <a:ext uri="{9D8B030D-6E8A-4147-A177-3AD203B41FA5}">
                      <a16:colId xmlns:a16="http://schemas.microsoft.com/office/drawing/2014/main" val="20000"/>
                    </a:ext>
                  </a:extLst>
                </a:gridCol>
                <a:gridCol w="3492388">
                  <a:extLst>
                    <a:ext uri="{9D8B030D-6E8A-4147-A177-3AD203B41FA5}">
                      <a16:colId xmlns:a16="http://schemas.microsoft.com/office/drawing/2014/main" val="20001"/>
                    </a:ext>
                  </a:extLst>
                </a:gridCol>
              </a:tblGrid>
              <a:tr h="370840">
                <a:tc>
                  <a:txBody>
                    <a:bodyPr/>
                    <a:lstStyle/>
                    <a:p>
                      <a:pPr algn="ctr"/>
                      <a:r>
                        <a:rPr lang="en-US" sz="2500" dirty="0" smtClean="0"/>
                        <a:t>Nutrient</a:t>
                      </a:r>
                      <a:endParaRPr lang="en-US" sz="2500" dirty="0"/>
                    </a:p>
                  </a:txBody>
                  <a:tcPr/>
                </a:tc>
                <a:tc>
                  <a:txBody>
                    <a:bodyPr/>
                    <a:lstStyle/>
                    <a:p>
                      <a:pPr algn="ctr"/>
                      <a:r>
                        <a:rPr lang="en-US" sz="2500" dirty="0" smtClean="0"/>
                        <a:t>Limit for a 2000 kcal diet</a:t>
                      </a:r>
                      <a:endParaRPr lang="en-US" sz="2500" dirty="0"/>
                    </a:p>
                  </a:txBody>
                  <a:tcPr/>
                </a:tc>
                <a:extLst>
                  <a:ext uri="{0D108BD9-81ED-4DB2-BD59-A6C34878D82A}">
                    <a16:rowId xmlns:a16="http://schemas.microsoft.com/office/drawing/2014/main" val="10000"/>
                  </a:ext>
                </a:extLst>
              </a:tr>
              <a:tr h="370840">
                <a:tc>
                  <a:txBody>
                    <a:bodyPr/>
                    <a:lstStyle/>
                    <a:p>
                      <a:pPr algn="ctr"/>
                      <a:r>
                        <a:rPr lang="en-US" sz="2500" dirty="0" smtClean="0"/>
                        <a:t>Dietary fibre</a:t>
                      </a:r>
                      <a:endParaRPr lang="en-US" sz="2500" dirty="0"/>
                    </a:p>
                  </a:txBody>
                  <a:tcPr/>
                </a:tc>
                <a:tc>
                  <a:txBody>
                    <a:bodyPr/>
                    <a:lstStyle/>
                    <a:p>
                      <a:pPr algn="ctr"/>
                      <a:r>
                        <a:rPr lang="en-US" sz="2500" dirty="0" smtClean="0"/>
                        <a:t>≥ 25 g</a:t>
                      </a:r>
                      <a:endParaRPr lang="en-US" sz="2500" dirty="0"/>
                    </a:p>
                  </a:txBody>
                  <a:tcPr/>
                </a:tc>
                <a:extLst>
                  <a:ext uri="{0D108BD9-81ED-4DB2-BD59-A6C34878D82A}">
                    <a16:rowId xmlns:a16="http://schemas.microsoft.com/office/drawing/2014/main" val="10001"/>
                  </a:ext>
                </a:extLst>
              </a:tr>
              <a:tr h="370840">
                <a:tc>
                  <a:txBody>
                    <a:bodyPr/>
                    <a:lstStyle/>
                    <a:p>
                      <a:pPr algn="ctr"/>
                      <a:r>
                        <a:rPr lang="en-US" sz="2500" dirty="0" smtClean="0"/>
                        <a:t>Calcium</a:t>
                      </a:r>
                      <a:endParaRPr lang="en-US" sz="2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t>≥ 800 mg</a:t>
                      </a:r>
                      <a:endParaRPr lang="en-US" sz="2500" dirty="0"/>
                    </a:p>
                  </a:txBody>
                  <a:tcPr/>
                </a:tc>
                <a:extLst>
                  <a:ext uri="{0D108BD9-81ED-4DB2-BD59-A6C34878D82A}">
                    <a16:rowId xmlns:a16="http://schemas.microsoft.com/office/drawing/2014/main" val="10002"/>
                  </a:ext>
                </a:extLst>
              </a:tr>
              <a:tr h="370840">
                <a:tc>
                  <a:txBody>
                    <a:bodyPr/>
                    <a:lstStyle/>
                    <a:p>
                      <a:pPr algn="ctr"/>
                      <a:r>
                        <a:rPr lang="en-US" sz="2500" dirty="0" smtClean="0"/>
                        <a:t>Vitamin C</a:t>
                      </a:r>
                      <a:endParaRPr lang="en-US" sz="2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t>≥ 100 mg</a:t>
                      </a:r>
                      <a:endParaRPr lang="en-US" sz="2500" dirty="0"/>
                    </a:p>
                  </a:txBody>
                  <a:tcPr/>
                </a:tc>
                <a:extLst>
                  <a:ext uri="{0D108BD9-81ED-4DB2-BD59-A6C34878D82A}">
                    <a16:rowId xmlns:a16="http://schemas.microsoft.com/office/drawing/2014/main" val="10003"/>
                  </a:ext>
                </a:extLst>
              </a:tr>
              <a:tr h="370840">
                <a:tc>
                  <a:txBody>
                    <a:bodyPr/>
                    <a:lstStyle/>
                    <a:p>
                      <a:pPr algn="ctr"/>
                      <a:r>
                        <a:rPr lang="en-US" sz="2500" dirty="0" smtClean="0"/>
                        <a:t>Cholesterol</a:t>
                      </a:r>
                      <a:endParaRPr lang="en-US" sz="25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dirty="0" smtClean="0"/>
                        <a:t>≤ 300 mg</a:t>
                      </a:r>
                      <a:endParaRPr lang="en-US" sz="2500" dirty="0"/>
                    </a:p>
                  </a:txBody>
                  <a:tcPr/>
                </a:tc>
                <a:extLst>
                  <a:ext uri="{0D108BD9-81ED-4DB2-BD59-A6C34878D82A}">
                    <a16:rowId xmlns:a16="http://schemas.microsoft.com/office/drawing/2014/main" val="10004"/>
                  </a:ext>
                </a:extLst>
              </a:tr>
            </a:tbl>
          </a:graphicData>
        </a:graphic>
      </p:graphicFrame>
      <p:sp>
        <p:nvSpPr>
          <p:cNvPr id="10" name="Rectangle 5"/>
          <p:cNvSpPr/>
          <p:nvPr/>
        </p:nvSpPr>
        <p:spPr>
          <a:xfrm>
            <a:off x="179512" y="6372036"/>
            <a:ext cx="8064896" cy="369332"/>
          </a:xfrm>
          <a:prstGeom prst="rect">
            <a:avLst/>
          </a:prstGeom>
        </p:spPr>
        <p:txBody>
          <a:bodyPr wrap="square">
            <a:spAutoFit/>
          </a:bodyPr>
          <a:lstStyle/>
          <a:p>
            <a:r>
              <a:rPr lang="en-US" dirty="0" smtClean="0"/>
              <a:t>Source</a:t>
            </a:r>
            <a:r>
              <a:rPr lang="en-US" dirty="0"/>
              <a:t>: </a:t>
            </a:r>
            <a:r>
              <a:rPr lang="en-US" dirty="0" smtClean="0"/>
              <a:t>Centre for Food Safety, Food and Environmental Hygiene Department</a:t>
            </a:r>
            <a:endParaRPr lang="en-US" dirty="0"/>
          </a:p>
        </p:txBody>
      </p:sp>
    </p:spTree>
    <p:extLst>
      <p:ext uri="{BB962C8B-B14F-4D97-AF65-F5344CB8AC3E}">
        <p14:creationId xmlns:p14="http://schemas.microsoft.com/office/powerpoint/2010/main" val="2075897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9B7B5DF-5DA9-46A7-9A59-86908C82C3B1}" type="slidenum">
              <a:rPr lang="en-US" smtClean="0"/>
              <a:pPr/>
              <a:t>36</a:t>
            </a:fld>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1217519"/>
            <a:ext cx="4439672" cy="521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739" y="230528"/>
            <a:ext cx="389572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79512" y="6372036"/>
            <a:ext cx="8064896" cy="369332"/>
          </a:xfrm>
          <a:prstGeom prst="rect">
            <a:avLst/>
          </a:prstGeom>
        </p:spPr>
        <p:txBody>
          <a:bodyPr wrap="square">
            <a:spAutoFit/>
          </a:bodyPr>
          <a:lstStyle/>
          <a:p>
            <a:r>
              <a:rPr lang="en-US" dirty="0" smtClean="0"/>
              <a:t>Source</a:t>
            </a:r>
            <a:r>
              <a:rPr lang="en-US" dirty="0"/>
              <a:t>: </a:t>
            </a:r>
            <a:r>
              <a:rPr lang="en-US" dirty="0" smtClean="0"/>
              <a:t>Centre for Food Safety, Food and Environmental Hygiene Department</a:t>
            </a:r>
            <a:endParaRPr lang="en-US" dirty="0"/>
          </a:p>
        </p:txBody>
      </p:sp>
    </p:spTree>
    <p:extLst>
      <p:ext uri="{BB962C8B-B14F-4D97-AF65-F5344CB8AC3E}">
        <p14:creationId xmlns:p14="http://schemas.microsoft.com/office/powerpoint/2010/main" val="37781408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9B7B5DF-5DA9-46A7-9A59-86908C82C3B1}" type="slidenum">
              <a:rPr lang="en-US" smtClean="0"/>
              <a:pPr/>
              <a:t>37</a:t>
            </a:fld>
            <a:endParaRPr lang="en-US"/>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556792"/>
            <a:ext cx="6219825"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32656"/>
            <a:ext cx="3895725"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79512" y="6372036"/>
            <a:ext cx="8064896" cy="369332"/>
          </a:xfrm>
          <a:prstGeom prst="rect">
            <a:avLst/>
          </a:prstGeom>
        </p:spPr>
        <p:txBody>
          <a:bodyPr wrap="square">
            <a:spAutoFit/>
          </a:bodyPr>
          <a:lstStyle/>
          <a:p>
            <a:r>
              <a:rPr lang="en-US" dirty="0" smtClean="0"/>
              <a:t>Source</a:t>
            </a:r>
            <a:r>
              <a:rPr lang="en-US" dirty="0"/>
              <a:t>: </a:t>
            </a:r>
            <a:r>
              <a:rPr lang="en-US" dirty="0" smtClean="0"/>
              <a:t>Centre for Food Safety, Food and Environmental Hygiene Department</a:t>
            </a:r>
            <a:endParaRPr lang="en-US" dirty="0"/>
          </a:p>
        </p:txBody>
      </p:sp>
    </p:spTree>
    <p:extLst>
      <p:ext uri="{BB962C8B-B14F-4D97-AF65-F5344CB8AC3E}">
        <p14:creationId xmlns:p14="http://schemas.microsoft.com/office/powerpoint/2010/main" val="3896426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45718"/>
            <a:ext cx="8136904" cy="5647700"/>
          </a:xfrm>
          <a:prstGeom prst="rect">
            <a:avLst/>
          </a:prstGeom>
        </p:spPr>
        <p:txBody>
          <a:bodyPr wrap="square">
            <a:spAutoFit/>
          </a:bodyPr>
          <a:lstStyle/>
          <a:p>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General meal </a:t>
            </a:r>
            <a:r>
              <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planning </a:t>
            </a:r>
            <a:r>
              <a:rPr kumimoji="1"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principles</a:t>
            </a:r>
            <a:endParaRPr kumimoji="1"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a:p>
            <a:pPr marL="342900" lvl="0" indent="-342900">
              <a:buFont typeface="Arial" pitchFamily="34" charset="0"/>
              <a:buChar char="•"/>
            </a:pPr>
            <a:r>
              <a:rPr lang="en-US" sz="2500" b="1" dirty="0" smtClean="0"/>
              <a:t>Nutrient recommendations</a:t>
            </a:r>
            <a:r>
              <a:rPr lang="en-US" altLang="zh-TW" sz="2500" b="1" dirty="0" smtClean="0"/>
              <a:t>:</a:t>
            </a:r>
            <a:r>
              <a:rPr lang="en-US" sz="2500" b="1" dirty="0" smtClean="0"/>
              <a:t> </a:t>
            </a:r>
            <a:r>
              <a:rPr lang="en-US" sz="2500" dirty="0" smtClean="0"/>
              <a:t>including correct serving size</a:t>
            </a:r>
          </a:p>
          <a:p>
            <a:pPr marL="342900" lvl="0" indent="-342900">
              <a:buFont typeface="Arial" pitchFamily="34" charset="0"/>
              <a:buChar char="•"/>
            </a:pPr>
            <a:r>
              <a:rPr lang="en-US" sz="2500" b="1" dirty="0" smtClean="0"/>
              <a:t>Individual preferences and needs</a:t>
            </a:r>
            <a:r>
              <a:rPr lang="en-US" sz="2500" dirty="0" smtClean="0"/>
              <a:t>: consider factors including age, gender, occupation, health concern and special dietary needs, culture and religion</a:t>
            </a:r>
          </a:p>
          <a:p>
            <a:pPr marL="342900" lvl="0" indent="-342900">
              <a:buFont typeface="Arial" pitchFamily="34" charset="0"/>
              <a:buChar char="•"/>
            </a:pPr>
            <a:r>
              <a:rPr lang="en-US" sz="2500" b="1" dirty="0" smtClean="0"/>
              <a:t>Cost/Budget</a:t>
            </a:r>
            <a:r>
              <a:rPr lang="en-US" sz="2500" dirty="0" smtClean="0"/>
              <a:t>: plan meals within the available budget</a:t>
            </a:r>
          </a:p>
          <a:p>
            <a:pPr marL="342900" lvl="0" indent="-342900">
              <a:buFont typeface="Arial" pitchFamily="34" charset="0"/>
              <a:buChar char="•"/>
            </a:pPr>
            <a:r>
              <a:rPr lang="en-US" sz="2500" b="1" dirty="0" smtClean="0"/>
              <a:t>Cooking methods</a:t>
            </a:r>
            <a:r>
              <a:rPr lang="en-US" sz="2500" dirty="0" smtClean="0"/>
              <a:t> </a:t>
            </a:r>
            <a:r>
              <a:rPr lang="en-US" sz="2500" b="1" dirty="0" smtClean="0"/>
              <a:t>(moist-heat cooking and dry-heat cooking):</a:t>
            </a:r>
            <a:r>
              <a:rPr lang="en-US" sz="2500" dirty="0" smtClean="0"/>
              <a:t> alternating different cooking methods like steaming, stir-frying, boiling to avoid monotony</a:t>
            </a:r>
          </a:p>
          <a:p>
            <a:pPr marL="342900" lvl="0" indent="-342900">
              <a:buFont typeface="Arial" pitchFamily="34" charset="0"/>
              <a:buChar char="•"/>
            </a:pPr>
            <a:r>
              <a:rPr lang="en-US" sz="2500" b="1" dirty="0" smtClean="0"/>
              <a:t>Seasonal factors</a:t>
            </a:r>
            <a:r>
              <a:rPr lang="en-US" sz="2500" dirty="0" smtClean="0"/>
              <a:t>: include fresh food produce / products which are in season and consider the climate of the season at which food is served</a:t>
            </a:r>
          </a:p>
          <a:p>
            <a:pPr marL="342900" indent="-342900">
              <a:buFont typeface="Arial" pitchFamily="34" charset="0"/>
              <a:buChar char="•"/>
            </a:pPr>
            <a:r>
              <a:rPr lang="en-US" sz="2500" b="1" dirty="0" smtClean="0"/>
              <a:t>Occasion</a:t>
            </a:r>
            <a:r>
              <a:rPr lang="en-US" altLang="zh-TW" sz="2500" b="1" dirty="0" smtClean="0"/>
              <a:t>s</a:t>
            </a:r>
            <a:r>
              <a:rPr lang="en-US" sz="2500" b="1" dirty="0" smtClean="0"/>
              <a:t>: </a:t>
            </a:r>
            <a:r>
              <a:rPr lang="en-US" sz="2500" dirty="0" smtClean="0"/>
              <a:t>prepare special dishes for different occasions, such as birthday</a:t>
            </a:r>
            <a:r>
              <a:rPr lang="zh-TW" altLang="en-US" sz="2500" dirty="0" smtClean="0"/>
              <a:t> </a:t>
            </a:r>
            <a:r>
              <a:rPr lang="en-US" altLang="zh-TW" sz="2500" dirty="0" smtClean="0"/>
              <a:t>and festivals</a:t>
            </a:r>
            <a:endParaRPr lang="en-US" sz="2500" dirty="0"/>
          </a:p>
        </p:txBody>
      </p:sp>
      <p:sp>
        <p:nvSpPr>
          <p:cNvPr id="4" name="Slide Number Placeholder 3"/>
          <p:cNvSpPr>
            <a:spLocks noGrp="1"/>
          </p:cNvSpPr>
          <p:nvPr>
            <p:ph type="sldNum" sz="quarter" idx="12"/>
          </p:nvPr>
        </p:nvSpPr>
        <p:spPr/>
        <p:txBody>
          <a:bodyPr/>
          <a:lstStyle/>
          <a:p>
            <a:fld id="{99B7B5DF-5DA9-46A7-9A59-86908C82C3B1}" type="slidenum">
              <a:rPr lang="en-US" smtClean="0"/>
              <a:pPr/>
              <a:t>38</a:t>
            </a:fld>
            <a:endParaRPr lang="en-US" dirty="0"/>
          </a:p>
        </p:txBody>
      </p:sp>
    </p:spTree>
    <p:extLst>
      <p:ext uri="{BB962C8B-B14F-4D97-AF65-F5344CB8AC3E}">
        <p14:creationId xmlns:p14="http://schemas.microsoft.com/office/powerpoint/2010/main" val="4222543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892480" cy="630942"/>
          </a:xfrm>
          <a:prstGeom prst="rect">
            <a:avLst/>
          </a:prstGeom>
        </p:spPr>
        <p:txBody>
          <a:bodyPr wrap="square">
            <a:spAutoFit/>
          </a:bodyPr>
          <a:lstStyle/>
          <a:p>
            <a:pPr lvl="0"/>
            <a:r>
              <a:rPr lang="en-US" sz="35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Differences </a:t>
            </a:r>
            <a:r>
              <a:rPr lang="en-US" sz="35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between Chinese </a:t>
            </a:r>
            <a:r>
              <a:rPr lang="en-US" sz="35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and </a:t>
            </a:r>
            <a:r>
              <a:rPr lang="en-US" sz="35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Western </a:t>
            </a:r>
            <a:r>
              <a:rPr lang="en-US" sz="35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meals</a:t>
            </a:r>
            <a:endParaRPr lang="en-US" sz="35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39</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586032447"/>
              </p:ext>
            </p:extLst>
          </p:nvPr>
        </p:nvGraphicFramePr>
        <p:xfrm>
          <a:off x="343889" y="1693339"/>
          <a:ext cx="8352928" cy="3906520"/>
        </p:xfrm>
        <a:graphic>
          <a:graphicData uri="http://schemas.openxmlformats.org/drawingml/2006/table">
            <a:tbl>
              <a:tblPr firstRow="1" bandRow="1">
                <a:tableStyleId>{5C22544A-7EE6-4342-B048-85BDC9FD1C3A}</a:tableStyleId>
              </a:tblPr>
              <a:tblGrid>
                <a:gridCol w="4176464">
                  <a:extLst>
                    <a:ext uri="{9D8B030D-6E8A-4147-A177-3AD203B41FA5}">
                      <a16:colId xmlns:a16="http://schemas.microsoft.com/office/drawing/2014/main" val="20000"/>
                    </a:ext>
                  </a:extLst>
                </a:gridCol>
                <a:gridCol w="4176464">
                  <a:extLst>
                    <a:ext uri="{9D8B030D-6E8A-4147-A177-3AD203B41FA5}">
                      <a16:colId xmlns:a16="http://schemas.microsoft.com/office/drawing/2014/main" val="20001"/>
                    </a:ext>
                  </a:extLst>
                </a:gridCol>
              </a:tblGrid>
              <a:tr h="370840">
                <a:tc>
                  <a:txBody>
                    <a:bodyPr/>
                    <a:lstStyle/>
                    <a:p>
                      <a:pPr algn="ctr"/>
                      <a:r>
                        <a:rPr lang="en-US" sz="1800" dirty="0" smtClean="0">
                          <a:solidFill>
                            <a:schemeClr val="tx1"/>
                          </a:solidFill>
                        </a:rPr>
                        <a:t>Chinese meal</a:t>
                      </a:r>
                      <a:endParaRPr lang="en-US" dirty="0">
                        <a:solidFill>
                          <a:schemeClr val="tx1"/>
                        </a:solidFill>
                      </a:endParaRPr>
                    </a:p>
                  </a:txBody>
                  <a:tcPr/>
                </a:tc>
                <a:tc>
                  <a:txBody>
                    <a:bodyPr/>
                    <a:lstStyle/>
                    <a:p>
                      <a:pPr algn="ctr"/>
                      <a:r>
                        <a:rPr lang="en-US" sz="1800" dirty="0" smtClean="0">
                          <a:solidFill>
                            <a:schemeClr val="tx1"/>
                          </a:solidFill>
                        </a:rPr>
                        <a:t>Western meal</a:t>
                      </a:r>
                      <a:endParaRPr lang="en-US" dirty="0">
                        <a:solidFill>
                          <a:schemeClr val="tx1"/>
                        </a:solidFill>
                      </a:endParaRPr>
                    </a:p>
                  </a:txBody>
                  <a:tcPr/>
                </a:tc>
                <a:extLst>
                  <a:ext uri="{0D108BD9-81ED-4DB2-BD59-A6C34878D82A}">
                    <a16:rowId xmlns:a16="http://schemas.microsoft.com/office/drawing/2014/main" val="10000"/>
                  </a:ext>
                </a:extLst>
              </a:tr>
              <a:tr h="370840">
                <a:tc>
                  <a:txBody>
                    <a:bodyPr/>
                    <a:lstStyle/>
                    <a:p>
                      <a:pPr marL="342900" indent="-342900">
                        <a:spcAft>
                          <a:spcPts val="600"/>
                        </a:spcAft>
                        <a:buFont typeface="Arial" pitchFamily="34" charset="0"/>
                        <a:buChar char="•"/>
                      </a:pPr>
                      <a:r>
                        <a:rPr lang="en-US" sz="1800" dirty="0" smtClean="0"/>
                        <a:t>Cooking methods used are mainly stir frying or steaming.</a:t>
                      </a:r>
                    </a:p>
                    <a:p>
                      <a:pPr marL="342900" indent="-342900">
                        <a:spcAft>
                          <a:spcPts val="600"/>
                        </a:spcAft>
                        <a:buFont typeface="Arial" pitchFamily="34" charset="0"/>
                        <a:buChar char="•"/>
                      </a:pPr>
                      <a:r>
                        <a:rPr lang="en-US" sz="1800" dirty="0" smtClean="0"/>
                        <a:t>Ingredients </a:t>
                      </a:r>
                      <a:r>
                        <a:rPr lang="en-US" sz="1800" baseline="0" dirty="0" smtClean="0"/>
                        <a:t>and </a:t>
                      </a:r>
                      <a:r>
                        <a:rPr lang="en-US" sz="1800" dirty="0" smtClean="0"/>
                        <a:t>seasonings used, such as  jelly fish, sea cucumber,  fish maw, bird’s nest, thousand year eggs (century eggs), bean curd (tofu), oyster sauce, black bean sauce, shrimp paste, soya sauce, sesame</a:t>
                      </a:r>
                      <a:r>
                        <a:rPr lang="en-US" sz="1800" baseline="0" dirty="0" smtClean="0"/>
                        <a:t> oil</a:t>
                      </a:r>
                      <a:r>
                        <a:rPr lang="en-US" sz="1800" dirty="0" smtClean="0"/>
                        <a:t>. </a:t>
                      </a:r>
                    </a:p>
                    <a:p>
                      <a:pPr marL="342900" indent="-342900">
                        <a:spcAft>
                          <a:spcPts val="600"/>
                        </a:spcAft>
                        <a:buFont typeface="Arial" pitchFamily="34" charset="0"/>
                        <a:buChar char="•"/>
                      </a:pPr>
                      <a:r>
                        <a:rPr lang="en-US" sz="1800" dirty="0" smtClean="0"/>
                        <a:t>Herbs</a:t>
                      </a:r>
                      <a:r>
                        <a:rPr lang="en-US" sz="1800" baseline="0" dirty="0" smtClean="0"/>
                        <a:t> and spices </a:t>
                      </a:r>
                      <a:r>
                        <a:rPr lang="en-US" sz="1800" dirty="0" smtClean="0"/>
                        <a:t>used, such as ginger, spring onion, coriander (Chinese parsley), garlic,</a:t>
                      </a:r>
                      <a:r>
                        <a:rPr lang="en-US" sz="1800" baseline="0" dirty="0" smtClean="0"/>
                        <a:t> five spice powder, star anise,</a:t>
                      </a:r>
                      <a:r>
                        <a:rPr lang="en-US" sz="1800" dirty="0" smtClean="0"/>
                        <a:t> pepper.</a:t>
                      </a:r>
                    </a:p>
                  </a:txBody>
                  <a:tcPr/>
                </a:tc>
                <a:tc>
                  <a:txBody>
                    <a:bodyPr/>
                    <a:lstStyle/>
                    <a:p>
                      <a:pPr marL="342900" marR="0" indent="-342900" algn="l" defTabSz="914400" rtl="0" eaLnBrk="1" fontAlgn="auto" latinLnBrk="0" hangingPunct="1">
                        <a:lnSpc>
                          <a:spcPct val="100000"/>
                        </a:lnSpc>
                        <a:spcBef>
                          <a:spcPts val="0"/>
                        </a:spcBef>
                        <a:spcAft>
                          <a:spcPts val="600"/>
                        </a:spcAft>
                        <a:buClrTx/>
                        <a:buSzTx/>
                        <a:buFont typeface="Arial" pitchFamily="34" charset="0"/>
                        <a:buChar char="•"/>
                        <a:tabLst/>
                        <a:defRPr/>
                      </a:pPr>
                      <a:r>
                        <a:rPr lang="en-US" sz="1800" dirty="0" smtClean="0"/>
                        <a:t>Cooking methods used are mainly baking and frying.</a:t>
                      </a:r>
                    </a:p>
                    <a:p>
                      <a:pPr marL="342900" marR="0" indent="-342900" algn="l" defTabSz="914400" rtl="0" eaLnBrk="1" fontAlgn="auto" latinLnBrk="0" hangingPunct="1">
                        <a:lnSpc>
                          <a:spcPct val="100000"/>
                        </a:lnSpc>
                        <a:spcBef>
                          <a:spcPts val="0"/>
                        </a:spcBef>
                        <a:spcAft>
                          <a:spcPts val="600"/>
                        </a:spcAft>
                        <a:buClrTx/>
                        <a:buSzTx/>
                        <a:buFont typeface="Arial" pitchFamily="34" charset="0"/>
                        <a:buChar char="•"/>
                        <a:tabLst/>
                        <a:defRPr/>
                      </a:pPr>
                      <a:r>
                        <a:rPr lang="en-US" sz="1800" dirty="0" smtClean="0"/>
                        <a:t>Ingredients and seasonings used, such as cheese, butter, cream or milk,</a:t>
                      </a:r>
                      <a:r>
                        <a:rPr lang="en-US" sz="1800" baseline="0" dirty="0" smtClean="0"/>
                        <a:t> salt and pepper.</a:t>
                      </a:r>
                      <a:endParaRPr lang="en-US" sz="1800" dirty="0" smtClean="0"/>
                    </a:p>
                    <a:p>
                      <a:pPr marL="342900" marR="0" indent="-342900" algn="l" defTabSz="914400" rtl="0" eaLnBrk="1" fontAlgn="auto" latinLnBrk="0" hangingPunct="1">
                        <a:lnSpc>
                          <a:spcPct val="100000"/>
                        </a:lnSpc>
                        <a:spcBef>
                          <a:spcPts val="0"/>
                        </a:spcBef>
                        <a:spcAft>
                          <a:spcPts val="600"/>
                        </a:spcAft>
                        <a:buClrTx/>
                        <a:buSzTx/>
                        <a:buFont typeface="Arial" pitchFamily="34" charset="0"/>
                        <a:buChar char="•"/>
                        <a:tabLst/>
                        <a:defRPr/>
                      </a:pPr>
                      <a:r>
                        <a:rPr lang="en-US" sz="1800" dirty="0" smtClean="0"/>
                        <a:t>Herbs used,</a:t>
                      </a:r>
                      <a:r>
                        <a:rPr lang="en-US" sz="1800" baseline="0" dirty="0" smtClean="0"/>
                        <a:t> </a:t>
                      </a:r>
                      <a:r>
                        <a:rPr lang="en-US" sz="1800" dirty="0" smtClean="0"/>
                        <a:t>such as rosemary, dill, sage, oregano, thyme, tarragon.</a:t>
                      </a:r>
                    </a:p>
                    <a:p>
                      <a:pPr marL="342900" indent="-342900">
                        <a:spcAft>
                          <a:spcPts val="600"/>
                        </a:spcAft>
                        <a:buFont typeface="Arial" pitchFamily="34" charset="0"/>
                        <a:buChar char="•"/>
                      </a:pPr>
                      <a:endParaRPr lang="en-US" sz="1800" dirty="0" smtClean="0"/>
                    </a:p>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80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892480" cy="1200329"/>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Hong Kong Dietary Guideline for Children (aged 6 to 12)</a:t>
            </a:r>
          </a:p>
        </p:txBody>
      </p:sp>
      <p:graphicFrame>
        <p:nvGraphicFramePr>
          <p:cNvPr id="4" name="Table 3"/>
          <p:cNvGraphicFramePr>
            <a:graphicFrameLocks noGrp="1"/>
          </p:cNvGraphicFramePr>
          <p:nvPr>
            <p:extLst>
              <p:ext uri="{D42A27DB-BD31-4B8C-83A1-F6EECF244321}">
                <p14:modId xmlns:p14="http://schemas.microsoft.com/office/powerpoint/2010/main" val="3310460155"/>
              </p:ext>
            </p:extLst>
          </p:nvPr>
        </p:nvGraphicFramePr>
        <p:xfrm>
          <a:off x="395536" y="1397000"/>
          <a:ext cx="8424936" cy="4645724"/>
        </p:xfrm>
        <a:graphic>
          <a:graphicData uri="http://schemas.openxmlformats.org/drawingml/2006/table">
            <a:tbl>
              <a:tblPr firstRow="1" bandRow="1">
                <a:tableStyleId>{93296810-A885-4BE3-A3E7-6D5BEEA58F35}</a:tableStyleId>
              </a:tblPr>
              <a:tblGrid>
                <a:gridCol w="4212468">
                  <a:extLst>
                    <a:ext uri="{9D8B030D-6E8A-4147-A177-3AD203B41FA5}">
                      <a16:colId xmlns:a16="http://schemas.microsoft.com/office/drawing/2014/main" val="20000"/>
                    </a:ext>
                  </a:extLst>
                </a:gridCol>
                <a:gridCol w="4212468">
                  <a:extLst>
                    <a:ext uri="{9D8B030D-6E8A-4147-A177-3AD203B41FA5}">
                      <a16:colId xmlns:a16="http://schemas.microsoft.com/office/drawing/2014/main" val="20001"/>
                    </a:ext>
                  </a:extLst>
                </a:gridCol>
              </a:tblGrid>
              <a:tr h="734711">
                <a:tc>
                  <a:txBody>
                    <a:bodyPr/>
                    <a:lstStyle/>
                    <a:p>
                      <a:pPr algn="ctr"/>
                      <a:r>
                        <a:rPr lang="en-US" sz="2500" b="1" i="0" u="none" strike="noStrike" kern="1200" baseline="0" dirty="0" smtClean="0">
                          <a:solidFill>
                            <a:schemeClr val="tx1"/>
                          </a:solidFill>
                          <a:latin typeface="+mn-lt"/>
                          <a:ea typeface="+mn-ea"/>
                          <a:cs typeface="+mn-cs"/>
                        </a:rPr>
                        <a:t>Food Group</a:t>
                      </a:r>
                      <a:endParaRPr lang="en-US" sz="2500" b="1"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Recommendation</a:t>
                      </a:r>
                      <a:endParaRPr lang="en-US" sz="2500" b="1" dirty="0">
                        <a:solidFill>
                          <a:schemeClr val="tx1"/>
                        </a:solidFill>
                      </a:endParaRPr>
                    </a:p>
                  </a:txBody>
                  <a:tcPr anchor="ctr"/>
                </a:tc>
                <a:extLst>
                  <a:ext uri="{0D108BD9-81ED-4DB2-BD59-A6C34878D82A}">
                    <a16:rowId xmlns:a16="http://schemas.microsoft.com/office/drawing/2014/main" val="10000"/>
                  </a:ext>
                </a:extLst>
              </a:tr>
              <a:tr h="734711">
                <a:tc>
                  <a:txBody>
                    <a:bodyPr/>
                    <a:lstStyle/>
                    <a:p>
                      <a:pPr algn="ctr"/>
                      <a:r>
                        <a:rPr lang="en-US" sz="2500" b="1" i="0" u="none" strike="noStrike" kern="1200" baseline="0" dirty="0" smtClean="0">
                          <a:solidFill>
                            <a:schemeClr val="tx1"/>
                          </a:solidFill>
                          <a:latin typeface="+mn-lt"/>
                          <a:ea typeface="+mn-ea"/>
                          <a:cs typeface="+mn-cs"/>
                        </a:rPr>
                        <a:t>Grains 	 and Cereals</a:t>
                      </a:r>
                      <a:endParaRPr lang="en-US" sz="2500" b="1" dirty="0">
                        <a:solidFill>
                          <a:schemeClr val="tx1"/>
                        </a:solidFill>
                      </a:endParaRPr>
                    </a:p>
                  </a:txBody>
                  <a:tcPr anchor="ctr"/>
                </a:tc>
                <a:tc>
                  <a:txBody>
                    <a:bodyPr/>
                    <a:lstStyle/>
                    <a:p>
                      <a:pPr algn="ctr"/>
                      <a:r>
                        <a:rPr lang="en-US" sz="2500" b="1" i="0" u="none" strike="noStrike" kern="1200" baseline="0" dirty="0" smtClean="0">
                          <a:solidFill>
                            <a:schemeClr val="tx1"/>
                          </a:solidFill>
                          <a:latin typeface="+mn-lt"/>
                          <a:ea typeface="+mn-ea"/>
                          <a:cs typeface="+mn-cs"/>
                        </a:rPr>
                        <a:t>3 - 4 bowls </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1"/>
                  </a:ext>
                </a:extLst>
              </a:tr>
              <a:tr h="734711">
                <a:tc>
                  <a:txBody>
                    <a:bodyPr/>
                    <a:lstStyle/>
                    <a:p>
                      <a:pPr algn="ctr"/>
                      <a:r>
                        <a:rPr lang="en-US" sz="2500" b="1" i="0" u="none" strike="noStrike" kern="1200" baseline="0" dirty="0" smtClean="0">
                          <a:solidFill>
                            <a:schemeClr val="tx1"/>
                          </a:solidFill>
                          <a:latin typeface="+mn-lt"/>
                          <a:ea typeface="+mn-ea"/>
                          <a:cs typeface="+mn-cs"/>
                        </a:rPr>
                        <a:t>Fruits	</a:t>
                      </a:r>
                      <a:endParaRPr lang="en-US" sz="2500" b="1" dirty="0">
                        <a:solidFill>
                          <a:schemeClr val="tx1"/>
                        </a:solidFill>
                      </a:endParaRPr>
                    </a:p>
                  </a:txBody>
                  <a:tcPr anchor="ctr"/>
                </a:tc>
                <a:tc>
                  <a:txBody>
                    <a:bodyPr/>
                    <a:lstStyle/>
                    <a:p>
                      <a:pPr algn="ctr"/>
                      <a:r>
                        <a:rPr lang="en-US" sz="2500" b="1" i="0" u="none" strike="noStrike" kern="1200" baseline="0" dirty="0" smtClean="0">
                          <a:solidFill>
                            <a:schemeClr val="tx1"/>
                          </a:solidFill>
                          <a:latin typeface="+mn-lt"/>
                          <a:ea typeface="+mn-ea"/>
                          <a:cs typeface="+mn-cs"/>
                        </a:rPr>
                        <a:t>1 – 2 servings</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2"/>
                  </a:ext>
                </a:extLst>
              </a:tr>
              <a:tr h="734711">
                <a:tc>
                  <a:txBody>
                    <a:bodyPr/>
                    <a:lstStyle/>
                    <a:p>
                      <a:pPr algn="ctr"/>
                      <a:r>
                        <a:rPr lang="en-US" sz="2500" b="1" i="0" u="none" strike="noStrike" kern="1200" baseline="0" dirty="0" smtClean="0">
                          <a:solidFill>
                            <a:schemeClr val="tx1"/>
                          </a:solidFill>
                          <a:latin typeface="+mn-lt"/>
                          <a:ea typeface="+mn-ea"/>
                          <a:cs typeface="+mn-cs"/>
                        </a:rPr>
                        <a:t>Vegetables 	</a:t>
                      </a:r>
                      <a:endParaRPr lang="en-US" sz="2500" b="1"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4 - 6 taels (151 – 227 grams);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or 2 - 3 servings </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3"/>
                  </a:ext>
                </a:extLst>
              </a:tr>
              <a:tr h="734711">
                <a:tc>
                  <a:txBody>
                    <a:bodyPr/>
                    <a:lstStyle/>
                    <a:p>
                      <a:pPr algn="ctr"/>
                      <a:r>
                        <a:rPr lang="en-US" sz="2500" b="1" i="0" u="none" strike="noStrike" kern="1200" baseline="0" dirty="0" smtClean="0">
                          <a:solidFill>
                            <a:schemeClr val="tx1"/>
                          </a:solidFill>
                          <a:latin typeface="+mn-lt"/>
                          <a:ea typeface="+mn-ea"/>
                          <a:cs typeface="+mn-cs"/>
                        </a:rPr>
                        <a:t>Meat, poultry, fish, eggs &amp; bean products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3 – 5  taels (113 – 189 grams)</a:t>
                      </a:r>
                      <a:endParaRPr lang="en-US" sz="2500" b="1" dirty="0" smtClean="0">
                        <a:solidFill>
                          <a:schemeClr val="tx1"/>
                        </a:solidFill>
                      </a:endParaRPr>
                    </a:p>
                  </a:txBody>
                  <a:tcPr anchor="ctr"/>
                </a:tc>
                <a:extLst>
                  <a:ext uri="{0D108BD9-81ED-4DB2-BD59-A6C34878D82A}">
                    <a16:rowId xmlns:a16="http://schemas.microsoft.com/office/drawing/2014/main" val="10004"/>
                  </a:ext>
                </a:extLst>
              </a:tr>
              <a:tr h="734711">
                <a:tc>
                  <a:txBody>
                    <a:bodyPr/>
                    <a:lstStyle/>
                    <a:p>
                      <a:pPr algn="ctr"/>
                      <a:r>
                        <a:rPr lang="en-US" sz="2500" b="1" i="0" u="none" strike="noStrike" kern="1200" baseline="0" dirty="0" smtClean="0">
                          <a:solidFill>
                            <a:schemeClr val="tx1"/>
                          </a:solidFill>
                          <a:latin typeface="+mn-lt"/>
                          <a:ea typeface="+mn-ea"/>
                          <a:cs typeface="+mn-cs"/>
                        </a:rPr>
                        <a:t>Milk &amp; dairy products</a:t>
                      </a:r>
                      <a:endParaRPr lang="en-US" sz="2500" b="1" dirty="0">
                        <a:solidFill>
                          <a:schemeClr val="tx1"/>
                        </a:solidFill>
                      </a:endParaRPr>
                    </a:p>
                  </a:txBody>
                  <a:tcPr anchor="ctr"/>
                </a:tc>
                <a:tc>
                  <a:txBody>
                    <a:bodyPr/>
                    <a:lstStyle/>
                    <a:p>
                      <a:pPr algn="ctr"/>
                      <a:r>
                        <a:rPr lang="en-US" sz="2500" b="1" i="0" u="none" strike="noStrike" kern="1200" baseline="0" dirty="0" smtClean="0">
                          <a:solidFill>
                            <a:schemeClr val="tx1"/>
                          </a:solidFill>
                          <a:latin typeface="+mn-lt"/>
                          <a:ea typeface="+mn-ea"/>
                          <a:cs typeface="+mn-cs"/>
                        </a:rPr>
                        <a:t>approx. 2 servings</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5"/>
                  </a:ext>
                </a:extLst>
              </a:tr>
            </a:tbl>
          </a:graphicData>
        </a:graphic>
      </p:graphicFrame>
      <p:sp>
        <p:nvSpPr>
          <p:cNvPr id="5" name="Rectangle 4"/>
          <p:cNvSpPr/>
          <p:nvPr/>
        </p:nvSpPr>
        <p:spPr>
          <a:xfrm>
            <a:off x="395536" y="6093296"/>
            <a:ext cx="2234971" cy="477054"/>
          </a:xfrm>
          <a:prstGeom prst="rect">
            <a:avLst/>
          </a:prstGeom>
        </p:spPr>
        <p:txBody>
          <a:bodyPr wrap="none">
            <a:spAutoFit/>
          </a:bodyPr>
          <a:lstStyle/>
          <a:p>
            <a:r>
              <a:rPr lang="en-US" sz="2500" b="1" dirty="0"/>
              <a:t>Fluid: 6 - 8 cups</a:t>
            </a:r>
          </a:p>
        </p:txBody>
      </p:sp>
      <p:sp>
        <p:nvSpPr>
          <p:cNvPr id="3" name="Slide Number Placeholder 2"/>
          <p:cNvSpPr>
            <a:spLocks noGrp="1"/>
          </p:cNvSpPr>
          <p:nvPr>
            <p:ph type="sldNum" sz="quarter" idx="12"/>
          </p:nvPr>
        </p:nvSpPr>
        <p:spPr/>
        <p:txBody>
          <a:bodyPr/>
          <a:lstStyle/>
          <a:p>
            <a:fld id="{2B5EBE98-3F54-4190-8BE8-6FA5D62E8276}" type="slidenum">
              <a:rPr lang="en-US" smtClean="0"/>
              <a:pPr/>
              <a:t>4</a:t>
            </a:fld>
            <a:endParaRPr lang="en-US" dirty="0"/>
          </a:p>
        </p:txBody>
      </p:sp>
      <p:sp>
        <p:nvSpPr>
          <p:cNvPr id="8" name="Rectangle 5"/>
          <p:cNvSpPr/>
          <p:nvPr/>
        </p:nvSpPr>
        <p:spPr>
          <a:xfrm>
            <a:off x="3635896" y="6331823"/>
            <a:ext cx="5112568" cy="338554"/>
          </a:xfrm>
          <a:prstGeom prst="rect">
            <a:avLst/>
          </a:prstGeom>
        </p:spPr>
        <p:txBody>
          <a:bodyPr wrap="square">
            <a:spAutoFit/>
          </a:bodyPr>
          <a:lstStyle/>
          <a:p>
            <a:pPr algn="r"/>
            <a:r>
              <a:rPr lang="en-US" sz="1600" dirty="0" smtClean="0"/>
              <a:t>Source</a:t>
            </a:r>
            <a:r>
              <a:rPr lang="en-US" sz="1600" dirty="0"/>
              <a:t>: </a:t>
            </a:r>
            <a:r>
              <a:rPr lang="en-US" altLang="zh-TW" sz="1600" dirty="0" smtClean="0"/>
              <a:t>Centre for Health Protection, Department of Health </a:t>
            </a:r>
            <a:endParaRPr lang="en-US" sz="1600" dirty="0"/>
          </a:p>
        </p:txBody>
      </p:sp>
    </p:spTree>
    <p:extLst>
      <p:ext uri="{BB962C8B-B14F-4D97-AF65-F5344CB8AC3E}">
        <p14:creationId xmlns:p14="http://schemas.microsoft.com/office/powerpoint/2010/main" val="64894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Planning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Chinese meals</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40</a:t>
            </a:fld>
            <a:endParaRPr lang="en-US" dirty="0"/>
          </a:p>
        </p:txBody>
      </p:sp>
      <p:sp>
        <p:nvSpPr>
          <p:cNvPr id="6" name="Rectangle 5"/>
          <p:cNvSpPr/>
          <p:nvPr/>
        </p:nvSpPr>
        <p:spPr>
          <a:xfrm>
            <a:off x="323528" y="980728"/>
            <a:ext cx="8352928" cy="4462760"/>
          </a:xfrm>
          <a:prstGeom prst="rect">
            <a:avLst/>
          </a:prstGeom>
        </p:spPr>
        <p:txBody>
          <a:bodyPr wrap="square">
            <a:spAutoFit/>
          </a:bodyPr>
          <a:lstStyle/>
          <a:p>
            <a:pPr marL="342900" indent="-342900">
              <a:spcAft>
                <a:spcPts val="600"/>
              </a:spcAft>
              <a:buFont typeface="Arial" pitchFamily="34" charset="0"/>
              <a:buChar char="•"/>
            </a:pPr>
            <a:r>
              <a:rPr lang="en-US" sz="2400" dirty="0" smtClean="0"/>
              <a:t>A typical Chinese meal consists of soup and several main dishes, depending on the number of people to serve</a:t>
            </a:r>
            <a:r>
              <a:rPr lang="en-US" altLang="zh-TW" sz="2400" dirty="0" smtClean="0"/>
              <a:t>.</a:t>
            </a:r>
            <a:endParaRPr lang="en-US" sz="2400" dirty="0" smtClean="0"/>
          </a:p>
          <a:p>
            <a:pPr marL="342900" indent="-342900">
              <a:spcAft>
                <a:spcPts val="600"/>
              </a:spcAft>
              <a:buFont typeface="Arial" pitchFamily="34" charset="0"/>
              <a:buChar char="•"/>
            </a:pPr>
            <a:r>
              <a:rPr lang="en-US" sz="2400" dirty="0" smtClean="0"/>
              <a:t>Dishes in the same meal will be of different tastes and texture, for example, serving one dish with crispy food and another dish with soft and light texture ingredients , or a bland dish with another spicy dish. </a:t>
            </a:r>
          </a:p>
          <a:p>
            <a:pPr marL="342900" indent="-342900">
              <a:spcAft>
                <a:spcPts val="600"/>
              </a:spcAft>
              <a:buFont typeface="Arial" pitchFamily="34" charset="0"/>
              <a:buChar char="•"/>
            </a:pPr>
            <a:r>
              <a:rPr lang="en-US" sz="2400" dirty="0" smtClean="0"/>
              <a:t>Rice or other starchy food like noodles and buns is served as the accompaniment. </a:t>
            </a:r>
          </a:p>
          <a:p>
            <a:pPr marL="342900" indent="-342900">
              <a:spcAft>
                <a:spcPts val="600"/>
              </a:spcAft>
              <a:buFont typeface="Arial" pitchFamily="34" charset="0"/>
              <a:buChar char="•"/>
            </a:pPr>
            <a:r>
              <a:rPr lang="en-US" sz="2400" dirty="0" smtClean="0"/>
              <a:t>Sometimes dessert or fresh fruits is served at the end of the meal. </a:t>
            </a:r>
          </a:p>
          <a:p>
            <a:pPr marL="342900" indent="-342900">
              <a:spcAft>
                <a:spcPts val="600"/>
              </a:spcAft>
              <a:buFont typeface="Arial" pitchFamily="34" charset="0"/>
              <a:buChar char="•"/>
            </a:pPr>
            <a:r>
              <a:rPr lang="en-US" sz="2400" dirty="0" smtClean="0"/>
              <a:t>Hot tea may be served after the meal. </a:t>
            </a:r>
            <a:endParaRPr lang="en-US" sz="2400" dirty="0"/>
          </a:p>
        </p:txBody>
      </p:sp>
    </p:spTree>
    <p:extLst>
      <p:ext uri="{BB962C8B-B14F-4D97-AF65-F5344CB8AC3E}">
        <p14:creationId xmlns:p14="http://schemas.microsoft.com/office/powerpoint/2010/main" val="230365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D:\Users\hhyngai\Desktop\photo\1502 backup\2014 IFN Cookbook\IMG_57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8632" y="1634276"/>
            <a:ext cx="4015722" cy="30116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pattern of a two-course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Chinese meal (1) </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41</a:t>
            </a:fld>
            <a:endParaRPr lang="en-US" dirty="0"/>
          </a:p>
        </p:txBody>
      </p:sp>
      <p:sp>
        <p:nvSpPr>
          <p:cNvPr id="9" name="Rectangle 8"/>
          <p:cNvSpPr/>
          <p:nvPr/>
        </p:nvSpPr>
        <p:spPr>
          <a:xfrm>
            <a:off x="539552" y="4367426"/>
            <a:ext cx="2232248" cy="800219"/>
          </a:xfrm>
          <a:prstGeom prst="rect">
            <a:avLst/>
          </a:prstGeom>
        </p:spPr>
        <p:txBody>
          <a:bodyPr wrap="square">
            <a:spAutoFit/>
          </a:bodyPr>
          <a:lstStyle/>
          <a:p>
            <a:pPr algn="ctr"/>
            <a:r>
              <a:rPr lang="en-US" sz="2300" b="1" dirty="0" smtClean="0"/>
              <a:t>Starchy food, usually rice</a:t>
            </a:r>
            <a:endParaRPr lang="en-US" sz="2300" dirty="0"/>
          </a:p>
        </p:txBody>
      </p:sp>
      <p:sp>
        <p:nvSpPr>
          <p:cNvPr id="10" name="Rectangle 9"/>
          <p:cNvSpPr/>
          <p:nvPr/>
        </p:nvSpPr>
        <p:spPr>
          <a:xfrm>
            <a:off x="4971453" y="4613207"/>
            <a:ext cx="3467883" cy="800219"/>
          </a:xfrm>
          <a:prstGeom prst="rect">
            <a:avLst/>
          </a:prstGeom>
        </p:spPr>
        <p:txBody>
          <a:bodyPr wrap="square">
            <a:spAutoFit/>
          </a:bodyPr>
          <a:lstStyle/>
          <a:p>
            <a:pPr algn="ctr"/>
            <a:r>
              <a:rPr lang="en-US" sz="2300" b="1" dirty="0" smtClean="0"/>
              <a:t>Steamed Stuffed Hairy Melon</a:t>
            </a:r>
            <a:endParaRPr lang="en-US" sz="2300"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2783249"/>
            <a:ext cx="2078840" cy="164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2843808" y="3343885"/>
            <a:ext cx="1639977" cy="1154162"/>
          </a:xfrm>
          <a:prstGeom prst="rect">
            <a:avLst/>
          </a:prstGeom>
        </p:spPr>
        <p:txBody>
          <a:bodyPr wrap="square">
            <a:spAutoFit/>
          </a:bodyPr>
          <a:lstStyle/>
          <a:p>
            <a:pPr algn="ctr"/>
            <a:r>
              <a:rPr lang="en-US" sz="2300" b="1" dirty="0" smtClean="0"/>
              <a:t>Assorted Vegetable Soup</a:t>
            </a:r>
            <a:endParaRPr lang="en-US" sz="2300" dirty="0"/>
          </a:p>
        </p:txBody>
      </p:sp>
      <p:pic>
        <p:nvPicPr>
          <p:cNvPr id="614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60241" y="1598785"/>
            <a:ext cx="2219325" cy="188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50161" y="5448687"/>
            <a:ext cx="8352928" cy="1354217"/>
          </a:xfrm>
          <a:prstGeom prst="rect">
            <a:avLst/>
          </a:prstGeom>
          <a:solidFill>
            <a:schemeClr val="bg1">
              <a:lumMod val="85000"/>
            </a:schemeClr>
          </a:solidFill>
        </p:spPr>
        <p:txBody>
          <a:bodyPr wrap="square">
            <a:spAutoFit/>
          </a:bodyPr>
          <a:lstStyle/>
          <a:p>
            <a:pPr algn="ctr">
              <a:spcAft>
                <a:spcPts val="600"/>
              </a:spcAft>
            </a:pPr>
            <a:r>
              <a:rPr lang="en-US" sz="2400" b="1" dirty="0" smtClean="0"/>
              <a:t>Soup </a:t>
            </a:r>
          </a:p>
          <a:p>
            <a:pPr algn="ctr">
              <a:spcAft>
                <a:spcPts val="600"/>
              </a:spcAft>
            </a:pPr>
            <a:r>
              <a:rPr lang="en-US" sz="2400" b="1" dirty="0" smtClean="0"/>
              <a:t>+ main </a:t>
            </a:r>
            <a:r>
              <a:rPr lang="en-US" sz="2400" b="1" dirty="0"/>
              <a:t>dish </a:t>
            </a:r>
            <a:r>
              <a:rPr lang="en-US" sz="2400" b="1" dirty="0" smtClean="0"/>
              <a:t>(1) Steamed </a:t>
            </a:r>
            <a:r>
              <a:rPr lang="en-US" sz="2400" b="1" dirty="0"/>
              <a:t>Stuffed Hairy </a:t>
            </a:r>
            <a:r>
              <a:rPr lang="en-US" sz="2400" b="1" dirty="0" smtClean="0"/>
              <a:t>Melon </a:t>
            </a:r>
          </a:p>
          <a:p>
            <a:pPr algn="ctr">
              <a:spcAft>
                <a:spcPts val="600"/>
              </a:spcAft>
            </a:pPr>
            <a:r>
              <a:rPr lang="en-US" altLang="zh-TW" sz="2400" b="1" dirty="0" smtClean="0"/>
              <a:t>+ Rice</a:t>
            </a:r>
            <a:endParaRPr lang="en-US" sz="2400" b="1" dirty="0"/>
          </a:p>
        </p:txBody>
      </p:sp>
    </p:spTree>
    <p:extLst>
      <p:ext uri="{BB962C8B-B14F-4D97-AF65-F5344CB8AC3E}">
        <p14:creationId xmlns:p14="http://schemas.microsoft.com/office/powerpoint/2010/main" val="3989600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pattern of a two-course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Chinese meal (2) </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42</a:t>
            </a:fld>
            <a:endParaRPr lang="en-US" dirty="0"/>
          </a:p>
        </p:txBody>
      </p:sp>
      <p:sp>
        <p:nvSpPr>
          <p:cNvPr id="9" name="Rectangle 8"/>
          <p:cNvSpPr/>
          <p:nvPr/>
        </p:nvSpPr>
        <p:spPr>
          <a:xfrm>
            <a:off x="467544" y="3614247"/>
            <a:ext cx="2232248" cy="800219"/>
          </a:xfrm>
          <a:prstGeom prst="rect">
            <a:avLst/>
          </a:prstGeom>
        </p:spPr>
        <p:txBody>
          <a:bodyPr wrap="square">
            <a:spAutoFit/>
          </a:bodyPr>
          <a:lstStyle/>
          <a:p>
            <a:pPr algn="ctr"/>
            <a:r>
              <a:rPr lang="en-US" sz="2300" b="1" dirty="0" smtClean="0"/>
              <a:t>Starchy food, usually rice</a:t>
            </a:r>
            <a:endParaRPr lang="en-US" sz="2300" dirty="0"/>
          </a:p>
        </p:txBody>
      </p:sp>
      <p:sp>
        <p:nvSpPr>
          <p:cNvPr id="16" name="Rectangle 15"/>
          <p:cNvSpPr/>
          <p:nvPr/>
        </p:nvSpPr>
        <p:spPr>
          <a:xfrm>
            <a:off x="6194512" y="3992256"/>
            <a:ext cx="2449453" cy="800219"/>
          </a:xfrm>
          <a:prstGeom prst="rect">
            <a:avLst/>
          </a:prstGeom>
        </p:spPr>
        <p:txBody>
          <a:bodyPr wrap="square">
            <a:spAutoFit/>
          </a:bodyPr>
          <a:lstStyle/>
          <a:p>
            <a:r>
              <a:rPr lang="en-US" sz="2300" b="1" dirty="0" smtClean="0"/>
              <a:t>Stir-fried Assorted Vegetables</a:t>
            </a:r>
            <a:endParaRPr lang="en-US" sz="2300" dirty="0"/>
          </a:p>
        </p:txBody>
      </p:sp>
      <p:pic>
        <p:nvPicPr>
          <p:cNvPr id="17" name="Picture 2" descr="D:\Users\hhyngai\Desktop\photo\1502 backup\2014 IFN Cookbook\IMG_5638.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4026" r="13679" b="3867"/>
          <a:stretch/>
        </p:blipFill>
        <p:spPr bwMode="auto">
          <a:xfrm>
            <a:off x="2798638" y="1700808"/>
            <a:ext cx="2880320" cy="23049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D:\Users\hhyngai\Desktop\photo\1502 backup\2014 IFN Cookbook\IMG_5649.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4708"/>
          <a:stretch/>
        </p:blipFill>
        <p:spPr bwMode="auto">
          <a:xfrm>
            <a:off x="5655608" y="1710342"/>
            <a:ext cx="3238697" cy="231453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2798638" y="3960720"/>
            <a:ext cx="2880319" cy="1154162"/>
          </a:xfrm>
          <a:prstGeom prst="rect">
            <a:avLst/>
          </a:prstGeom>
        </p:spPr>
        <p:txBody>
          <a:bodyPr wrap="square">
            <a:spAutoFit/>
          </a:bodyPr>
          <a:lstStyle/>
          <a:p>
            <a:r>
              <a:rPr lang="en-US" sz="2300" b="1" dirty="0" smtClean="0"/>
              <a:t>Steamed Bean Curd with Minced Fish (</a:t>
            </a:r>
            <a:r>
              <a:rPr lang="zh-TW" altLang="en-US" sz="2300" b="1" dirty="0"/>
              <a:t>老少</a:t>
            </a:r>
            <a:r>
              <a:rPr lang="zh-TW" altLang="en-US" sz="2300" b="1" dirty="0" smtClean="0"/>
              <a:t>平安</a:t>
            </a:r>
            <a:r>
              <a:rPr lang="en-US" altLang="zh-TW" sz="2300" b="1" dirty="0" smtClean="0"/>
              <a:t>)</a:t>
            </a:r>
            <a:endParaRPr lang="en-US" sz="2300" dirty="0"/>
          </a:p>
        </p:txBody>
      </p:sp>
      <p:sp>
        <p:nvSpPr>
          <p:cNvPr id="20" name="Rectangle 19"/>
          <p:cNvSpPr/>
          <p:nvPr/>
        </p:nvSpPr>
        <p:spPr>
          <a:xfrm>
            <a:off x="333872" y="5385268"/>
            <a:ext cx="8352928" cy="1354217"/>
          </a:xfrm>
          <a:prstGeom prst="rect">
            <a:avLst/>
          </a:prstGeom>
          <a:solidFill>
            <a:schemeClr val="bg1">
              <a:lumMod val="85000"/>
            </a:schemeClr>
          </a:solidFill>
        </p:spPr>
        <p:txBody>
          <a:bodyPr wrap="square">
            <a:spAutoFit/>
          </a:bodyPr>
          <a:lstStyle/>
          <a:p>
            <a:pPr algn="ctr">
              <a:spcAft>
                <a:spcPts val="600"/>
              </a:spcAft>
            </a:pPr>
            <a:r>
              <a:rPr lang="en-US" sz="2400" b="1" dirty="0" smtClean="0"/>
              <a:t>main dish (</a:t>
            </a:r>
            <a:r>
              <a:rPr lang="en-US" sz="2400" b="1" dirty="0"/>
              <a:t>1) Steamed Bean Curd with Minced </a:t>
            </a:r>
            <a:r>
              <a:rPr lang="en-US" sz="2400" b="1" dirty="0" smtClean="0"/>
              <a:t>Fish </a:t>
            </a:r>
          </a:p>
          <a:p>
            <a:pPr algn="ctr">
              <a:spcAft>
                <a:spcPts val="600"/>
              </a:spcAft>
            </a:pPr>
            <a:r>
              <a:rPr lang="en-US" sz="2400" b="1" dirty="0" smtClean="0"/>
              <a:t>+ main dish (2) </a:t>
            </a:r>
            <a:r>
              <a:rPr lang="en-US" sz="2400" b="1" dirty="0"/>
              <a:t>Stir-fried </a:t>
            </a:r>
            <a:r>
              <a:rPr lang="en-US" sz="2400" b="1" dirty="0" smtClean="0"/>
              <a:t>Assorted Vegetables</a:t>
            </a:r>
          </a:p>
          <a:p>
            <a:pPr algn="ctr">
              <a:spcAft>
                <a:spcPts val="600"/>
              </a:spcAft>
            </a:pPr>
            <a:r>
              <a:rPr lang="en-US" altLang="zh-TW" sz="2400" b="1" dirty="0" smtClean="0"/>
              <a:t>+ Rice</a:t>
            </a:r>
            <a:endParaRPr lang="en-US" altLang="zh-TW" sz="2400" b="1" dirty="0"/>
          </a:p>
        </p:txBody>
      </p:sp>
      <p:pic>
        <p:nvPicPr>
          <p:cNvPr id="2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889" y="1969396"/>
            <a:ext cx="2078840" cy="1644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09897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Planning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Western meals</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43</a:t>
            </a:fld>
            <a:endParaRPr lang="en-US" dirty="0"/>
          </a:p>
        </p:txBody>
      </p:sp>
      <p:sp>
        <p:nvSpPr>
          <p:cNvPr id="6" name="Rectangle 5"/>
          <p:cNvSpPr/>
          <p:nvPr/>
        </p:nvSpPr>
        <p:spPr>
          <a:xfrm>
            <a:off x="323528" y="980728"/>
            <a:ext cx="8352928" cy="4539704"/>
          </a:xfrm>
          <a:prstGeom prst="rect">
            <a:avLst/>
          </a:prstGeom>
        </p:spPr>
        <p:txBody>
          <a:bodyPr wrap="square">
            <a:spAutoFit/>
          </a:bodyPr>
          <a:lstStyle/>
          <a:p>
            <a:pPr marL="342900" indent="-342900">
              <a:spcAft>
                <a:spcPts val="600"/>
              </a:spcAft>
              <a:buFont typeface="Arial" pitchFamily="34" charset="0"/>
              <a:buChar char="•"/>
            </a:pPr>
            <a:r>
              <a:rPr lang="en-US" sz="2400" dirty="0" smtClean="0"/>
              <a:t>Western meal generally have three </a:t>
            </a:r>
            <a:r>
              <a:rPr lang="en-US" sz="2400" dirty="0"/>
              <a:t>or four </a:t>
            </a:r>
            <a:r>
              <a:rPr lang="en-US" sz="2400" dirty="0" smtClean="0"/>
              <a:t>courses </a:t>
            </a:r>
            <a:r>
              <a:rPr lang="en-US" sz="2400" dirty="0"/>
              <a:t>such as </a:t>
            </a:r>
            <a:r>
              <a:rPr lang="en-US" sz="2400" dirty="0" smtClean="0"/>
              <a:t>salad and/or soup, main dish (entrée) </a:t>
            </a:r>
            <a:r>
              <a:rPr lang="en-US" sz="2400" dirty="0"/>
              <a:t>and dessert.</a:t>
            </a:r>
            <a:endParaRPr lang="en-US" sz="2400" dirty="0" smtClean="0"/>
          </a:p>
          <a:p>
            <a:pPr marL="342900" indent="-342900">
              <a:spcAft>
                <a:spcPts val="600"/>
              </a:spcAft>
              <a:buFont typeface="Arial" pitchFamily="34" charset="0"/>
              <a:buChar char="•"/>
            </a:pPr>
            <a:r>
              <a:rPr lang="en-US" sz="2400" dirty="0" smtClean="0"/>
              <a:t>The </a:t>
            </a:r>
            <a:r>
              <a:rPr lang="en-US" sz="2400" dirty="0"/>
              <a:t>main </a:t>
            </a:r>
            <a:r>
              <a:rPr lang="en-US" sz="2400" dirty="0" smtClean="0"/>
              <a:t>courses </a:t>
            </a:r>
            <a:r>
              <a:rPr lang="en-US" sz="2400" dirty="0"/>
              <a:t>should be based on protein </a:t>
            </a:r>
            <a:r>
              <a:rPr lang="en-US" sz="2400" dirty="0" smtClean="0"/>
              <a:t>foods, or vegetables or pasta served with side vegetables and / or accompaniments and </a:t>
            </a:r>
            <a:r>
              <a:rPr lang="en-US" sz="2400" dirty="0"/>
              <a:t>the meal is </a:t>
            </a:r>
            <a:r>
              <a:rPr lang="en-US" sz="2400" dirty="0" smtClean="0"/>
              <a:t>served together with </a:t>
            </a:r>
            <a:r>
              <a:rPr lang="en-US" sz="2400" dirty="0"/>
              <a:t>starchy </a:t>
            </a:r>
            <a:r>
              <a:rPr lang="en-US" sz="2400" dirty="0" smtClean="0"/>
              <a:t>food (e.g. bread, rice) as accompaniment. </a:t>
            </a:r>
          </a:p>
          <a:p>
            <a:pPr marL="342900" indent="-342900">
              <a:spcAft>
                <a:spcPts val="600"/>
              </a:spcAft>
              <a:buFont typeface="Arial" pitchFamily="34" charset="0"/>
              <a:buChar char="•"/>
            </a:pPr>
            <a:r>
              <a:rPr lang="en-US" sz="2400" dirty="0"/>
              <a:t>Meal pattern of a two-course Western meal </a:t>
            </a:r>
            <a:r>
              <a:rPr lang="en-US" sz="2400" dirty="0" smtClean="0"/>
              <a:t>usually consists of:</a:t>
            </a:r>
            <a:endParaRPr lang="en-US" sz="2400" dirty="0"/>
          </a:p>
          <a:p>
            <a:pPr marL="800100" lvl="1" indent="-342900">
              <a:spcAft>
                <a:spcPts val="600"/>
              </a:spcAft>
              <a:buFont typeface="Arial" pitchFamily="34" charset="0"/>
              <a:buChar char="•"/>
            </a:pPr>
            <a:r>
              <a:rPr lang="en-US" sz="2400" dirty="0" smtClean="0"/>
              <a:t>Soup </a:t>
            </a:r>
            <a:r>
              <a:rPr lang="en-US" sz="2400" dirty="0"/>
              <a:t>with suitable accompaniment AND main course with suitable </a:t>
            </a:r>
            <a:r>
              <a:rPr lang="en-US" sz="2400" dirty="0" smtClean="0"/>
              <a:t>accompaniment</a:t>
            </a:r>
            <a:r>
              <a:rPr lang="zh-TW" altLang="en-US" sz="2400" dirty="0" smtClean="0"/>
              <a:t> </a:t>
            </a:r>
            <a:r>
              <a:rPr lang="en-US" sz="2400" dirty="0" smtClean="0"/>
              <a:t>OR</a:t>
            </a:r>
            <a:endParaRPr lang="en-US" sz="2400" dirty="0"/>
          </a:p>
          <a:p>
            <a:pPr marL="800100" lvl="1" indent="-342900">
              <a:spcAft>
                <a:spcPts val="600"/>
              </a:spcAft>
              <a:buFont typeface="Arial" pitchFamily="34" charset="0"/>
              <a:buChar char="•"/>
            </a:pPr>
            <a:r>
              <a:rPr lang="en-US" sz="2400" dirty="0"/>
              <a:t>Main course with suitable accompaniment AND dessert</a:t>
            </a:r>
          </a:p>
          <a:p>
            <a:pPr marL="342900" indent="-342900">
              <a:spcAft>
                <a:spcPts val="600"/>
              </a:spcAft>
              <a:buFont typeface="Arial" pitchFamily="34" charset="0"/>
              <a:buChar char="•"/>
            </a:pPr>
            <a:endParaRPr lang="en-US" sz="2400" dirty="0"/>
          </a:p>
        </p:txBody>
      </p:sp>
    </p:spTree>
    <p:extLst>
      <p:ext uri="{BB962C8B-B14F-4D97-AF65-F5344CB8AC3E}">
        <p14:creationId xmlns:p14="http://schemas.microsoft.com/office/powerpoint/2010/main" val="3443803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pattern of a two-course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Western meal </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44</a:t>
            </a:fld>
            <a:endParaRPr lang="en-US" dirty="0"/>
          </a:p>
        </p:txBody>
      </p:sp>
      <p:sp>
        <p:nvSpPr>
          <p:cNvPr id="9" name="Rectangle 8"/>
          <p:cNvSpPr/>
          <p:nvPr/>
        </p:nvSpPr>
        <p:spPr>
          <a:xfrm>
            <a:off x="395536" y="5877272"/>
            <a:ext cx="8352928" cy="461665"/>
          </a:xfrm>
          <a:prstGeom prst="rect">
            <a:avLst/>
          </a:prstGeom>
          <a:solidFill>
            <a:schemeClr val="bg1">
              <a:lumMod val="85000"/>
            </a:schemeClr>
          </a:solidFill>
        </p:spPr>
        <p:txBody>
          <a:bodyPr wrap="square">
            <a:spAutoFit/>
          </a:bodyPr>
          <a:lstStyle/>
          <a:p>
            <a:pPr algn="ctr">
              <a:spcAft>
                <a:spcPts val="600"/>
              </a:spcAft>
            </a:pPr>
            <a:r>
              <a:rPr lang="en-US" sz="2400" b="1" dirty="0"/>
              <a:t>Soup </a:t>
            </a:r>
            <a:r>
              <a:rPr lang="en-US" sz="2400" b="1" dirty="0" smtClean="0"/>
              <a:t>+ main course</a:t>
            </a:r>
            <a:endParaRPr lang="en-US" sz="24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4469" y="1700808"/>
            <a:ext cx="4379979" cy="3284984"/>
          </a:xfrm>
          <a:prstGeom prst="rect">
            <a:avLst/>
          </a:prstGeom>
        </p:spPr>
      </p:pic>
      <p:sp>
        <p:nvSpPr>
          <p:cNvPr id="10" name="Rectangle 9"/>
          <p:cNvSpPr/>
          <p:nvPr/>
        </p:nvSpPr>
        <p:spPr>
          <a:xfrm>
            <a:off x="341861" y="5013176"/>
            <a:ext cx="3762596" cy="400110"/>
          </a:xfrm>
          <a:prstGeom prst="rect">
            <a:avLst/>
          </a:prstGeom>
        </p:spPr>
        <p:txBody>
          <a:bodyPr wrap="square">
            <a:spAutoFit/>
          </a:bodyPr>
          <a:lstStyle/>
          <a:p>
            <a:pPr algn="ctr"/>
            <a:r>
              <a:rPr lang="en-US" sz="2000" b="1" dirty="0" smtClean="0"/>
              <a:t>Soup: Cream of Pumpkin </a:t>
            </a:r>
            <a:endParaRPr lang="en-US" sz="2000" dirty="0"/>
          </a:p>
        </p:txBody>
      </p:sp>
      <p:sp>
        <p:nvSpPr>
          <p:cNvPr id="11" name="Rectangle 10"/>
          <p:cNvSpPr/>
          <p:nvPr/>
        </p:nvSpPr>
        <p:spPr>
          <a:xfrm>
            <a:off x="5040561" y="5013176"/>
            <a:ext cx="3456384" cy="707886"/>
          </a:xfrm>
          <a:prstGeom prst="rect">
            <a:avLst/>
          </a:prstGeom>
        </p:spPr>
        <p:txBody>
          <a:bodyPr wrap="square">
            <a:spAutoFit/>
          </a:bodyPr>
          <a:lstStyle/>
          <a:p>
            <a:pPr algn="ctr"/>
            <a:r>
              <a:rPr lang="en-US" sz="2000" b="1" dirty="0" smtClean="0"/>
              <a:t>Main Course: Angus Beef Burger with Chips</a:t>
            </a:r>
            <a:endParaRPr lang="en-US" sz="2000" dirty="0"/>
          </a:p>
        </p:txBody>
      </p:sp>
      <p:pic>
        <p:nvPicPr>
          <p:cNvPr id="8194" name="Picture 2" descr="D:\Users\hhyngai\Desktop\photo\1502 backup\DA class photo 2014\IMG_71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2702453"/>
            <a:ext cx="2814219" cy="2110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0635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pattern of a two-course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Western meal </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45</a:t>
            </a:fld>
            <a:endParaRPr lang="en-US" dirty="0"/>
          </a:p>
        </p:txBody>
      </p:sp>
      <p:sp>
        <p:nvSpPr>
          <p:cNvPr id="9" name="Rectangle 8"/>
          <p:cNvSpPr/>
          <p:nvPr/>
        </p:nvSpPr>
        <p:spPr>
          <a:xfrm>
            <a:off x="395536" y="5877272"/>
            <a:ext cx="8352928" cy="461665"/>
          </a:xfrm>
          <a:prstGeom prst="rect">
            <a:avLst/>
          </a:prstGeom>
          <a:solidFill>
            <a:schemeClr val="bg1">
              <a:lumMod val="85000"/>
            </a:schemeClr>
          </a:solidFill>
        </p:spPr>
        <p:txBody>
          <a:bodyPr wrap="square">
            <a:spAutoFit/>
          </a:bodyPr>
          <a:lstStyle/>
          <a:p>
            <a:pPr algn="ctr">
              <a:spcAft>
                <a:spcPts val="600"/>
              </a:spcAft>
            </a:pPr>
            <a:r>
              <a:rPr lang="en-US" sz="2400" b="1" dirty="0" smtClean="0"/>
              <a:t>Main course + dessert</a:t>
            </a:r>
            <a:endParaRPr lang="en-US" sz="24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1" y="1844824"/>
            <a:ext cx="4224469" cy="3168352"/>
          </a:xfrm>
          <a:prstGeom prst="rect">
            <a:avLst/>
          </a:prstGeom>
        </p:spPr>
      </p:pic>
      <p:sp>
        <p:nvSpPr>
          <p:cNvPr id="6" name="Rectangle 5"/>
          <p:cNvSpPr/>
          <p:nvPr/>
        </p:nvSpPr>
        <p:spPr>
          <a:xfrm>
            <a:off x="395536" y="5062463"/>
            <a:ext cx="4728524" cy="400110"/>
          </a:xfrm>
          <a:prstGeom prst="rect">
            <a:avLst/>
          </a:prstGeom>
        </p:spPr>
        <p:txBody>
          <a:bodyPr wrap="square">
            <a:spAutoFit/>
          </a:bodyPr>
          <a:lstStyle/>
          <a:p>
            <a:pPr algn="ctr"/>
            <a:r>
              <a:rPr lang="en-US" sz="2000" b="1" dirty="0" smtClean="0"/>
              <a:t>Main Course: Fried Fish with Green Salad</a:t>
            </a:r>
            <a:endParaRPr lang="en-US" sz="2000" dirty="0"/>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2708920"/>
            <a:ext cx="2277914" cy="200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601378" y="4640874"/>
            <a:ext cx="2808312" cy="400110"/>
          </a:xfrm>
          <a:prstGeom prst="rect">
            <a:avLst/>
          </a:prstGeom>
        </p:spPr>
        <p:txBody>
          <a:bodyPr wrap="square">
            <a:spAutoFit/>
          </a:bodyPr>
          <a:lstStyle/>
          <a:p>
            <a:pPr algn="ctr"/>
            <a:r>
              <a:rPr lang="en-US" sz="2000" b="1" dirty="0" smtClean="0"/>
              <a:t>Dessert: Ice-cream</a:t>
            </a:r>
            <a:endParaRPr lang="en-US" sz="2000" dirty="0"/>
          </a:p>
        </p:txBody>
      </p:sp>
    </p:spTree>
    <p:extLst>
      <p:ext uri="{BB962C8B-B14F-4D97-AF65-F5344CB8AC3E}">
        <p14:creationId xmlns:p14="http://schemas.microsoft.com/office/powerpoint/2010/main" val="20966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Accompaniments</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a:xfrm>
            <a:off x="6553200" y="6313959"/>
            <a:ext cx="2133600" cy="365125"/>
          </a:xfrm>
        </p:spPr>
        <p:txBody>
          <a:bodyPr/>
          <a:lstStyle/>
          <a:p>
            <a:fld id="{99B7B5DF-5DA9-46A7-9A59-86908C82C3B1}" type="slidenum">
              <a:rPr lang="en-US" smtClean="0"/>
              <a:pPr/>
              <a:t>46</a:t>
            </a:fld>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511377783"/>
              </p:ext>
            </p:extLst>
          </p:nvPr>
        </p:nvGraphicFramePr>
        <p:xfrm>
          <a:off x="370052" y="1748095"/>
          <a:ext cx="8352928" cy="3606800"/>
        </p:xfrm>
        <a:graphic>
          <a:graphicData uri="http://schemas.openxmlformats.org/drawingml/2006/table">
            <a:tbl>
              <a:tblPr firstRow="1" bandRow="1">
                <a:tableStyleId>{5C22544A-7EE6-4342-B048-85BDC9FD1C3A}</a:tableStyleId>
              </a:tblPr>
              <a:tblGrid>
                <a:gridCol w="1835910">
                  <a:extLst>
                    <a:ext uri="{9D8B030D-6E8A-4147-A177-3AD203B41FA5}">
                      <a16:colId xmlns:a16="http://schemas.microsoft.com/office/drawing/2014/main" val="20000"/>
                    </a:ext>
                  </a:extLst>
                </a:gridCol>
                <a:gridCol w="6517018">
                  <a:extLst>
                    <a:ext uri="{9D8B030D-6E8A-4147-A177-3AD203B41FA5}">
                      <a16:colId xmlns:a16="http://schemas.microsoft.com/office/drawing/2014/main" val="20001"/>
                    </a:ext>
                  </a:extLst>
                </a:gridCol>
              </a:tblGrid>
              <a:tr h="370840">
                <a:tc>
                  <a:txBody>
                    <a:bodyPr/>
                    <a:lstStyle/>
                    <a:p>
                      <a:r>
                        <a:rPr lang="en-US" dirty="0" smtClean="0"/>
                        <a:t>Dishes</a:t>
                      </a:r>
                      <a:r>
                        <a:rPr lang="en-US" baseline="0" dirty="0" smtClean="0"/>
                        <a:t> </a:t>
                      </a:r>
                      <a:endParaRPr lang="en-US" dirty="0"/>
                    </a:p>
                  </a:txBody>
                  <a:tcPr/>
                </a:tc>
                <a:tc>
                  <a:txBody>
                    <a:bodyPr/>
                    <a:lstStyle/>
                    <a:p>
                      <a:r>
                        <a:rPr lang="en-US" dirty="0" smtClean="0"/>
                        <a:t>Suggested</a:t>
                      </a:r>
                      <a:r>
                        <a:rPr lang="en-US" baseline="0" dirty="0" smtClean="0"/>
                        <a:t> accompaniments </a:t>
                      </a:r>
                      <a:endParaRPr lang="en-US" dirty="0"/>
                    </a:p>
                  </a:txBody>
                  <a:tcPr/>
                </a:tc>
                <a:extLst>
                  <a:ext uri="{0D108BD9-81ED-4DB2-BD59-A6C34878D82A}">
                    <a16:rowId xmlns:a16="http://schemas.microsoft.com/office/drawing/2014/main" val="10000"/>
                  </a:ext>
                </a:extLst>
              </a:tr>
              <a:tr h="370840">
                <a:tc>
                  <a:txBody>
                    <a:bodyPr/>
                    <a:lstStyle/>
                    <a:p>
                      <a:r>
                        <a:rPr lang="en-US" dirty="0" smtClean="0"/>
                        <a:t>Soup</a:t>
                      </a:r>
                      <a:endParaRPr lang="en-US" dirty="0"/>
                    </a:p>
                  </a:txBody>
                  <a:tcPr/>
                </a:tc>
                <a:tc>
                  <a:txBody>
                    <a:bodyPr/>
                    <a:lstStyle/>
                    <a:p>
                      <a:r>
                        <a:rPr lang="en-US" dirty="0" smtClean="0"/>
                        <a:t>Fried or toasted bread</a:t>
                      </a:r>
                      <a:r>
                        <a:rPr lang="en-US" baseline="0" dirty="0" smtClean="0"/>
                        <a:t> croutons, bread rolls, garlic bread, bread sticks</a:t>
                      </a:r>
                      <a:endParaRPr lang="en-US" dirty="0"/>
                    </a:p>
                  </a:txBody>
                  <a:tcPr/>
                </a:tc>
                <a:extLst>
                  <a:ext uri="{0D108BD9-81ED-4DB2-BD59-A6C34878D82A}">
                    <a16:rowId xmlns:a16="http://schemas.microsoft.com/office/drawing/2014/main" val="10001"/>
                  </a:ext>
                </a:extLst>
              </a:tr>
              <a:tr h="370840">
                <a:tc>
                  <a:txBody>
                    <a:bodyPr/>
                    <a:lstStyle/>
                    <a:p>
                      <a:r>
                        <a:rPr lang="en-US" dirty="0" smtClean="0"/>
                        <a:t>Salad</a:t>
                      </a:r>
                      <a:endParaRPr lang="en-US" dirty="0"/>
                    </a:p>
                  </a:txBody>
                  <a:tcPr/>
                </a:tc>
                <a:tc>
                  <a:txBody>
                    <a:bodyPr/>
                    <a:lstStyle/>
                    <a:p>
                      <a:r>
                        <a:rPr lang="en-US" dirty="0" smtClean="0"/>
                        <a:t>Salad dressing </a:t>
                      </a:r>
                      <a:endParaRPr lang="en-US" dirty="0"/>
                    </a:p>
                  </a:txBody>
                  <a:tcPr/>
                </a:tc>
                <a:extLst>
                  <a:ext uri="{0D108BD9-81ED-4DB2-BD59-A6C34878D82A}">
                    <a16:rowId xmlns:a16="http://schemas.microsoft.com/office/drawing/2014/main" val="10002"/>
                  </a:ext>
                </a:extLst>
              </a:tr>
              <a:tr h="370840">
                <a:tc>
                  <a:txBody>
                    <a:bodyPr/>
                    <a:lstStyle/>
                    <a:p>
                      <a:r>
                        <a:rPr lang="en-US" dirty="0" smtClean="0"/>
                        <a:t>Meat </a:t>
                      </a:r>
                      <a:endParaRPr lang="en-US" dirty="0"/>
                    </a:p>
                  </a:txBody>
                  <a:tcPr/>
                </a:tc>
                <a:tc>
                  <a:txBody>
                    <a:bodyPr/>
                    <a:lstStyle/>
                    <a:p>
                      <a:r>
                        <a:rPr lang="en-US" dirty="0" smtClean="0"/>
                        <a:t>Green</a:t>
                      </a:r>
                      <a:r>
                        <a:rPr lang="en-US" baseline="0" dirty="0" smtClean="0"/>
                        <a:t> salad, coleslaw, mixed vegetables, mustard or gravy</a:t>
                      </a:r>
                      <a:endParaRPr lang="en-US" dirty="0"/>
                    </a:p>
                  </a:txBody>
                  <a:tcPr/>
                </a:tc>
                <a:extLst>
                  <a:ext uri="{0D108BD9-81ED-4DB2-BD59-A6C34878D82A}">
                    <a16:rowId xmlns:a16="http://schemas.microsoft.com/office/drawing/2014/main" val="10003"/>
                  </a:ext>
                </a:extLst>
              </a:tr>
              <a:tr h="370840">
                <a:tc>
                  <a:txBody>
                    <a:bodyPr/>
                    <a:lstStyle/>
                    <a:p>
                      <a:r>
                        <a:rPr lang="en-US" dirty="0" smtClean="0"/>
                        <a:t>Fish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Tartar sauce, tomato</a:t>
                      </a:r>
                      <a:r>
                        <a:rPr lang="en-US" baseline="0" dirty="0" smtClean="0"/>
                        <a:t> sauce, </a:t>
                      </a:r>
                      <a:r>
                        <a:rPr lang="en-US" dirty="0" smtClean="0"/>
                        <a:t>lemon wedges</a:t>
                      </a:r>
                      <a:endParaRPr lang="en-US" dirty="0"/>
                    </a:p>
                  </a:txBody>
                  <a:tcPr/>
                </a:tc>
                <a:extLst>
                  <a:ext uri="{0D108BD9-81ED-4DB2-BD59-A6C34878D82A}">
                    <a16:rowId xmlns:a16="http://schemas.microsoft.com/office/drawing/2014/main" val="10004"/>
                  </a:ext>
                </a:extLst>
              </a:tr>
              <a:tr h="370840">
                <a:tc>
                  <a:txBody>
                    <a:bodyPr/>
                    <a:lstStyle/>
                    <a:p>
                      <a:r>
                        <a:rPr lang="en-US" dirty="0" smtClean="0"/>
                        <a:t>Seafood</a:t>
                      </a:r>
                      <a:endParaRPr lang="en-US" dirty="0"/>
                    </a:p>
                  </a:txBody>
                  <a:tcPr/>
                </a:tc>
                <a:tc>
                  <a:txBody>
                    <a:bodyPr/>
                    <a:lstStyle/>
                    <a:p>
                      <a:r>
                        <a:rPr lang="en-US" dirty="0" smtClean="0"/>
                        <a:t>Pepper mill, tabasco</a:t>
                      </a:r>
                      <a:r>
                        <a:rPr lang="en-US" baseline="0" dirty="0" smtClean="0"/>
                        <a:t> sauce, lemon wedge</a:t>
                      </a:r>
                      <a:endParaRPr lang="en-US" dirty="0"/>
                    </a:p>
                  </a:txBody>
                  <a:tcPr/>
                </a:tc>
                <a:extLst>
                  <a:ext uri="{0D108BD9-81ED-4DB2-BD59-A6C34878D82A}">
                    <a16:rowId xmlns:a16="http://schemas.microsoft.com/office/drawing/2014/main" val="10005"/>
                  </a:ext>
                </a:extLst>
              </a:tr>
              <a:tr h="370840">
                <a:tc>
                  <a:txBody>
                    <a:bodyPr/>
                    <a:lstStyle/>
                    <a:p>
                      <a:r>
                        <a:rPr lang="en-US" dirty="0" smtClean="0"/>
                        <a:t>Poultry</a:t>
                      </a:r>
                      <a:endParaRPr lang="en-US" dirty="0"/>
                    </a:p>
                  </a:txBody>
                  <a:tcPr/>
                </a:tc>
                <a:tc>
                  <a:txBody>
                    <a:bodyPr/>
                    <a:lstStyle/>
                    <a:p>
                      <a:r>
                        <a:rPr lang="en-US" dirty="0" smtClean="0"/>
                        <a:t>Bread sauce,</a:t>
                      </a:r>
                      <a:r>
                        <a:rPr lang="en-US" baseline="0" dirty="0" smtClean="0"/>
                        <a:t> roast gravy</a:t>
                      </a:r>
                      <a:endParaRPr lang="en-US" dirty="0"/>
                    </a:p>
                  </a:txBody>
                  <a:tcPr/>
                </a:tc>
                <a:extLst>
                  <a:ext uri="{0D108BD9-81ED-4DB2-BD59-A6C34878D82A}">
                    <a16:rowId xmlns:a16="http://schemas.microsoft.com/office/drawing/2014/main" val="10006"/>
                  </a:ext>
                </a:extLst>
              </a:tr>
              <a:tr h="370840">
                <a:tc>
                  <a:txBody>
                    <a:bodyPr/>
                    <a:lstStyle/>
                    <a:p>
                      <a:r>
                        <a:rPr lang="en-US" dirty="0" smtClean="0"/>
                        <a:t>Lamb chop</a:t>
                      </a:r>
                      <a:endParaRPr lang="en-US" dirty="0"/>
                    </a:p>
                  </a:txBody>
                  <a:tcPr/>
                </a:tc>
                <a:tc>
                  <a:txBody>
                    <a:bodyPr/>
                    <a:lstStyle/>
                    <a:p>
                      <a:r>
                        <a:rPr lang="en-US" dirty="0" smtClean="0"/>
                        <a:t>Mint</a:t>
                      </a:r>
                      <a:r>
                        <a:rPr lang="en-US" baseline="0" dirty="0" smtClean="0"/>
                        <a:t> sauce, apple sauce or redcurrant jelly</a:t>
                      </a:r>
                      <a:endParaRPr lang="en-US" dirty="0"/>
                    </a:p>
                  </a:txBody>
                  <a:tcPr/>
                </a:tc>
                <a:extLst>
                  <a:ext uri="{0D108BD9-81ED-4DB2-BD59-A6C34878D82A}">
                    <a16:rowId xmlns:a16="http://schemas.microsoft.com/office/drawing/2014/main" val="10007"/>
                  </a:ext>
                </a:extLst>
              </a:tr>
              <a:tr h="370840">
                <a:tc>
                  <a:txBody>
                    <a:bodyPr/>
                    <a:lstStyle/>
                    <a:p>
                      <a:r>
                        <a:rPr lang="en-US" dirty="0" smtClean="0"/>
                        <a:t>Spaghetti </a:t>
                      </a:r>
                      <a:endParaRPr lang="en-US" dirty="0"/>
                    </a:p>
                  </a:txBody>
                  <a:tcPr/>
                </a:tc>
                <a:tc>
                  <a:txBody>
                    <a:bodyPr/>
                    <a:lstStyle/>
                    <a:p>
                      <a:r>
                        <a:rPr lang="en-US" dirty="0" smtClean="0"/>
                        <a:t>Grated parmesan cheese</a:t>
                      </a:r>
                      <a:endParaRPr lang="en-US" dirty="0"/>
                    </a:p>
                  </a:txBody>
                  <a:tcPr/>
                </a:tc>
                <a:extLst>
                  <a:ext uri="{0D108BD9-81ED-4DB2-BD59-A6C34878D82A}">
                    <a16:rowId xmlns:a16="http://schemas.microsoft.com/office/drawing/2014/main" val="10008"/>
                  </a:ext>
                </a:extLst>
              </a:tr>
            </a:tbl>
          </a:graphicData>
        </a:graphic>
      </p:graphicFrame>
      <p:sp>
        <p:nvSpPr>
          <p:cNvPr id="8" name="Rectangle 7"/>
          <p:cNvSpPr/>
          <p:nvPr/>
        </p:nvSpPr>
        <p:spPr>
          <a:xfrm>
            <a:off x="370052" y="1214422"/>
            <a:ext cx="8352928" cy="461665"/>
          </a:xfrm>
          <a:prstGeom prst="rect">
            <a:avLst/>
          </a:prstGeom>
          <a:solidFill>
            <a:schemeClr val="bg1">
              <a:lumMod val="85000"/>
            </a:schemeClr>
          </a:solidFill>
        </p:spPr>
        <p:txBody>
          <a:bodyPr wrap="square">
            <a:spAutoFit/>
          </a:bodyPr>
          <a:lstStyle/>
          <a:p>
            <a:pPr algn="ctr">
              <a:spcAft>
                <a:spcPts val="600"/>
              </a:spcAft>
            </a:pPr>
            <a:r>
              <a:rPr lang="en-US" sz="2400" b="1" dirty="0" smtClean="0"/>
              <a:t>Examples of accompaniments in Western meal</a:t>
            </a:r>
            <a:endParaRPr lang="en-US" sz="2400" b="1" dirty="0"/>
          </a:p>
        </p:txBody>
      </p:sp>
    </p:spTree>
    <p:extLst>
      <p:ext uri="{BB962C8B-B14F-4D97-AF65-F5344CB8AC3E}">
        <p14:creationId xmlns:p14="http://schemas.microsoft.com/office/powerpoint/2010/main" val="42935404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2862322"/>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Planning meals for manual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workers </a:t>
            </a:r>
          </a:p>
          <a:p>
            <a:pPr lvl="0"/>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a:p>
            <a:pPr lvl="0"/>
            <a:endPar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a:p>
            <a:pPr lvl="0"/>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a:p>
            <a:pPr lvl="0"/>
            <a:endPar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47</a:t>
            </a:fld>
            <a:endParaRPr lang="en-US" dirty="0"/>
          </a:p>
        </p:txBody>
      </p:sp>
      <p:sp>
        <p:nvSpPr>
          <p:cNvPr id="6" name="Rectangle 5"/>
          <p:cNvSpPr/>
          <p:nvPr/>
        </p:nvSpPr>
        <p:spPr>
          <a:xfrm>
            <a:off x="323528" y="980728"/>
            <a:ext cx="8352928" cy="2831544"/>
          </a:xfrm>
          <a:prstGeom prst="rect">
            <a:avLst/>
          </a:prstGeom>
        </p:spPr>
        <p:txBody>
          <a:bodyPr wrap="square">
            <a:spAutoFit/>
          </a:bodyPr>
          <a:lstStyle/>
          <a:p>
            <a:pPr marL="342900" indent="-342900">
              <a:spcAft>
                <a:spcPts val="600"/>
              </a:spcAft>
              <a:buFont typeface="Arial" pitchFamily="34" charset="0"/>
              <a:buChar char="•"/>
            </a:pPr>
            <a:r>
              <a:rPr lang="en-US" sz="2400" dirty="0" smtClean="0"/>
              <a:t>As manual workers perform physically demanding work on a regular basis, their daily energy expenditure is high.</a:t>
            </a:r>
          </a:p>
          <a:p>
            <a:pPr marL="342900" indent="-342900">
              <a:spcAft>
                <a:spcPts val="600"/>
              </a:spcAft>
              <a:buFont typeface="Arial" pitchFamily="34" charset="0"/>
              <a:buChar char="•"/>
            </a:pPr>
            <a:r>
              <a:rPr lang="en-US" sz="2400" dirty="0" smtClean="0"/>
              <a:t>E.g. builders, farmers</a:t>
            </a:r>
            <a:r>
              <a:rPr lang="en-US" sz="2400" dirty="0"/>
              <a:t>, engineers, road workers, landscape gardeners and all professions </a:t>
            </a:r>
            <a:r>
              <a:rPr lang="en-US" sz="2400" dirty="0" smtClean="0"/>
              <a:t>require </a:t>
            </a:r>
            <a:r>
              <a:rPr lang="en-US" sz="2400" dirty="0"/>
              <a:t>a great deal of </a:t>
            </a:r>
            <a:r>
              <a:rPr lang="en-US" sz="2400" dirty="0" smtClean="0"/>
              <a:t>physical strength </a:t>
            </a:r>
            <a:r>
              <a:rPr lang="en-US" sz="2400" dirty="0"/>
              <a:t>and energy.</a:t>
            </a:r>
            <a:endParaRPr lang="en-US" sz="2400" dirty="0" smtClean="0"/>
          </a:p>
          <a:p>
            <a:pPr marL="342900" indent="-342900">
              <a:spcAft>
                <a:spcPts val="600"/>
              </a:spcAft>
              <a:buFont typeface="Arial" pitchFamily="34" charset="0"/>
              <a:buChar char="•"/>
            </a:pPr>
            <a:r>
              <a:rPr lang="en-US" sz="2400" dirty="0" smtClean="0"/>
              <a:t>Their working performance is directly affected by what and how much they eat.</a:t>
            </a:r>
            <a:endParaRPr lang="en-US" sz="2400" dirty="0"/>
          </a:p>
        </p:txBody>
      </p:sp>
    </p:spTree>
    <p:extLst>
      <p:ext uri="{BB962C8B-B14F-4D97-AF65-F5344CB8AC3E}">
        <p14:creationId xmlns:p14="http://schemas.microsoft.com/office/powerpoint/2010/main" val="4198501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00164"/>
          </a:xfrm>
          <a:prstGeom prst="rect">
            <a:avLst/>
          </a:prstGeom>
        </p:spPr>
        <p:txBody>
          <a:bodyPr wrap="square">
            <a:spAutoFit/>
          </a:bodyPr>
          <a:lstStyle/>
          <a:p>
            <a:pPr lvl="0"/>
            <a:r>
              <a:rPr lang="en-US" sz="33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Principles of planning </a:t>
            </a:r>
            <a:r>
              <a:rPr lang="en-US" sz="33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meals for manual </a:t>
            </a:r>
            <a:r>
              <a:rPr lang="en-US" sz="33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workers </a:t>
            </a:r>
          </a:p>
        </p:txBody>
      </p:sp>
      <p:sp>
        <p:nvSpPr>
          <p:cNvPr id="7" name="Slide Number Placeholder 6"/>
          <p:cNvSpPr>
            <a:spLocks noGrp="1"/>
          </p:cNvSpPr>
          <p:nvPr>
            <p:ph type="sldNum" sz="quarter" idx="12"/>
          </p:nvPr>
        </p:nvSpPr>
        <p:spPr/>
        <p:txBody>
          <a:bodyPr/>
          <a:lstStyle/>
          <a:p>
            <a:fld id="{99B7B5DF-5DA9-46A7-9A59-86908C82C3B1}" type="slidenum">
              <a:rPr lang="en-US" smtClean="0"/>
              <a:pPr/>
              <a:t>48</a:t>
            </a:fld>
            <a:endParaRPr lang="en-US" dirty="0"/>
          </a:p>
        </p:txBody>
      </p:sp>
      <p:sp>
        <p:nvSpPr>
          <p:cNvPr id="6" name="Rectangle 5"/>
          <p:cNvSpPr/>
          <p:nvPr/>
        </p:nvSpPr>
        <p:spPr>
          <a:xfrm>
            <a:off x="323528" y="1514395"/>
            <a:ext cx="8352928" cy="3354765"/>
          </a:xfrm>
          <a:prstGeom prst="rect">
            <a:avLst/>
          </a:prstGeom>
        </p:spPr>
        <p:txBody>
          <a:bodyPr wrap="square">
            <a:spAutoFit/>
          </a:bodyPr>
          <a:lstStyle/>
          <a:p>
            <a:pPr marL="342900" indent="-342900">
              <a:spcAft>
                <a:spcPts val="600"/>
              </a:spcAft>
              <a:buFont typeface="Arial" pitchFamily="34" charset="0"/>
              <a:buChar char="•"/>
            </a:pPr>
            <a:r>
              <a:rPr lang="en-US" sz="2400" dirty="0" smtClean="0"/>
              <a:t>Meet the high demands of food energy and fluid requirement.</a:t>
            </a:r>
          </a:p>
          <a:p>
            <a:pPr marL="342900" indent="-342900">
              <a:spcAft>
                <a:spcPts val="600"/>
              </a:spcAft>
              <a:buFont typeface="Arial" pitchFamily="34" charset="0"/>
              <a:buChar char="•"/>
            </a:pPr>
            <a:r>
              <a:rPr lang="en-US" sz="2400" dirty="0" smtClean="0"/>
              <a:t>The major source of energy is carbohydrate, such as rice, noodle and bread.</a:t>
            </a:r>
          </a:p>
          <a:p>
            <a:pPr marL="342900" indent="-342900">
              <a:spcAft>
                <a:spcPts val="600"/>
              </a:spcAft>
              <a:buFont typeface="Arial" pitchFamily="34" charset="0"/>
              <a:buChar char="•"/>
            </a:pPr>
            <a:r>
              <a:rPr lang="en-US" sz="2400" dirty="0" smtClean="0"/>
              <a:t>Include snacks in between meals, avoid fatty and sugary junk foods</a:t>
            </a:r>
            <a:r>
              <a:rPr lang="en-US" altLang="zh-TW" sz="2400" dirty="0" smtClean="0"/>
              <a:t>.</a:t>
            </a:r>
            <a:endParaRPr lang="en-US" sz="2400" dirty="0"/>
          </a:p>
          <a:p>
            <a:pPr marL="342900" indent="-342900">
              <a:spcAft>
                <a:spcPts val="600"/>
              </a:spcAft>
              <a:buFont typeface="Arial" pitchFamily="34" charset="0"/>
              <a:buChar char="•"/>
            </a:pPr>
            <a:r>
              <a:rPr lang="en-US" sz="2400" dirty="0" smtClean="0"/>
              <a:t>Vary food </a:t>
            </a:r>
            <a:r>
              <a:rPr lang="en-US" sz="2400" dirty="0"/>
              <a:t>choices and </a:t>
            </a:r>
            <a:r>
              <a:rPr lang="en-US" sz="2400" dirty="0" smtClean="0"/>
              <a:t>offer </a:t>
            </a:r>
            <a:r>
              <a:rPr lang="en-US" sz="2400" dirty="0"/>
              <a:t>plenty of water </a:t>
            </a:r>
            <a:r>
              <a:rPr lang="en-US" sz="2400" dirty="0" smtClean="0"/>
              <a:t>throughout </a:t>
            </a:r>
            <a:r>
              <a:rPr lang="en-US" sz="2400" dirty="0"/>
              <a:t>the day, especially </a:t>
            </a:r>
            <a:r>
              <a:rPr lang="en-US" sz="2400" dirty="0" smtClean="0"/>
              <a:t>for those working outdoors and in </a:t>
            </a:r>
            <a:r>
              <a:rPr lang="en-US" sz="2400" dirty="0"/>
              <a:t>the </a:t>
            </a:r>
            <a:r>
              <a:rPr lang="en-US" sz="2400" dirty="0" smtClean="0"/>
              <a:t>heat.</a:t>
            </a:r>
          </a:p>
          <a:p>
            <a:pPr marL="342900" indent="-342900">
              <a:spcAft>
                <a:spcPts val="600"/>
              </a:spcAft>
              <a:buFont typeface="Arial" pitchFamily="34" charset="0"/>
              <a:buChar char="•"/>
            </a:pPr>
            <a:r>
              <a:rPr lang="en-US" sz="2400" dirty="0"/>
              <a:t>Avoid caffeine and alcohol or large amounts of sugar.</a:t>
            </a:r>
          </a:p>
        </p:txBody>
      </p:sp>
    </p:spTree>
    <p:extLst>
      <p:ext uri="{BB962C8B-B14F-4D97-AF65-F5344CB8AC3E}">
        <p14:creationId xmlns:p14="http://schemas.microsoft.com/office/powerpoint/2010/main" val="751459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6632"/>
            <a:ext cx="8892480" cy="600164"/>
          </a:xfrm>
          <a:prstGeom prst="rect">
            <a:avLst/>
          </a:prstGeom>
        </p:spPr>
        <p:txBody>
          <a:bodyPr wrap="square">
            <a:spAutoFit/>
          </a:bodyPr>
          <a:lstStyle/>
          <a:p>
            <a:pPr lvl="0"/>
            <a:r>
              <a:rPr lang="en-US" sz="33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Example of a meal </a:t>
            </a:r>
            <a:r>
              <a:rPr lang="en-US" sz="33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 for manual workers </a:t>
            </a:r>
            <a:endParaRPr lang="en-US" sz="33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graphicFrame>
        <p:nvGraphicFramePr>
          <p:cNvPr id="3" name="Table 2"/>
          <p:cNvGraphicFramePr>
            <a:graphicFrameLocks noGrp="1"/>
          </p:cNvGraphicFramePr>
          <p:nvPr>
            <p:extLst>
              <p:ext uri="{D42A27DB-BD31-4B8C-83A1-F6EECF244321}">
                <p14:modId xmlns:p14="http://schemas.microsoft.com/office/powerpoint/2010/main" val="422349995"/>
              </p:ext>
            </p:extLst>
          </p:nvPr>
        </p:nvGraphicFramePr>
        <p:xfrm>
          <a:off x="323528" y="716795"/>
          <a:ext cx="8640960" cy="5915045"/>
        </p:xfrm>
        <a:graphic>
          <a:graphicData uri="http://schemas.openxmlformats.org/drawingml/2006/table">
            <a:tbl>
              <a:tblPr firstRow="1" bandRow="1">
                <a:tableStyleId>{5C22544A-7EE6-4342-B048-85BDC9FD1C3A}</a:tableStyleId>
              </a:tblPr>
              <a:tblGrid>
                <a:gridCol w="1994068">
                  <a:extLst>
                    <a:ext uri="{9D8B030D-6E8A-4147-A177-3AD203B41FA5}">
                      <a16:colId xmlns:a16="http://schemas.microsoft.com/office/drawing/2014/main" val="20000"/>
                    </a:ext>
                  </a:extLst>
                </a:gridCol>
                <a:gridCol w="6646892">
                  <a:extLst>
                    <a:ext uri="{9D8B030D-6E8A-4147-A177-3AD203B41FA5}">
                      <a16:colId xmlns:a16="http://schemas.microsoft.com/office/drawing/2014/main" val="20001"/>
                    </a:ext>
                  </a:extLst>
                </a:gridCol>
              </a:tblGrid>
              <a:tr h="428645">
                <a:tc>
                  <a:txBody>
                    <a:bodyPr/>
                    <a:lstStyle/>
                    <a:p>
                      <a:r>
                        <a:rPr lang="en-US" dirty="0" smtClean="0"/>
                        <a:t>Meal</a:t>
                      </a:r>
                      <a:endParaRPr lang="en-US" dirty="0"/>
                    </a:p>
                  </a:txBody>
                  <a:tcPr/>
                </a:tc>
                <a:tc>
                  <a:txBody>
                    <a:bodyPr/>
                    <a:lstStyle/>
                    <a:p>
                      <a:r>
                        <a:rPr lang="en-US" dirty="0" smtClean="0"/>
                        <a:t>Foods</a:t>
                      </a:r>
                      <a:endParaRPr lang="en-US" dirty="0"/>
                    </a:p>
                  </a:txBody>
                  <a:tcPr/>
                </a:tc>
                <a:extLst>
                  <a:ext uri="{0D108BD9-81ED-4DB2-BD59-A6C34878D82A}">
                    <a16:rowId xmlns:a16="http://schemas.microsoft.com/office/drawing/2014/main" val="10000"/>
                  </a:ext>
                </a:extLst>
              </a:tr>
              <a:tr h="428645">
                <a:tc>
                  <a:txBody>
                    <a:bodyPr/>
                    <a:lstStyle/>
                    <a:p>
                      <a:r>
                        <a:rPr lang="en-US" dirty="0" smtClean="0"/>
                        <a:t>Breakfast </a:t>
                      </a:r>
                      <a:endParaRPr lang="en-US" dirty="0"/>
                    </a:p>
                  </a:txBody>
                  <a:tcPr/>
                </a:tc>
                <a:tc>
                  <a:txBody>
                    <a:bodyPr/>
                    <a:lstStyle/>
                    <a:p>
                      <a:r>
                        <a:rPr lang="en-US" dirty="0" smtClean="0"/>
                        <a:t>3-4 slices of bread / toast +  jam/peanut butter</a:t>
                      </a:r>
                    </a:p>
                    <a:p>
                      <a:r>
                        <a:rPr lang="en-US" dirty="0" smtClean="0"/>
                        <a:t>250ml low fat milk</a:t>
                      </a:r>
                    </a:p>
                  </a:txBody>
                  <a:tcPr/>
                </a:tc>
                <a:extLst>
                  <a:ext uri="{0D108BD9-81ED-4DB2-BD59-A6C34878D82A}">
                    <a16:rowId xmlns:a16="http://schemas.microsoft.com/office/drawing/2014/main" val="10001"/>
                  </a:ext>
                </a:extLst>
              </a:tr>
              <a:tr h="428645">
                <a:tc>
                  <a:txBody>
                    <a:bodyPr/>
                    <a:lstStyle/>
                    <a:p>
                      <a:r>
                        <a:rPr lang="en-US" dirty="0" smtClean="0"/>
                        <a:t>Morning tea</a:t>
                      </a:r>
                      <a:endParaRPr lang="en-US" dirty="0"/>
                    </a:p>
                  </a:txBody>
                  <a:tcPr/>
                </a:tc>
                <a:tc>
                  <a:txBody>
                    <a:bodyPr/>
                    <a:lstStyle/>
                    <a:p>
                      <a:r>
                        <a:rPr lang="en-US" dirty="0" smtClean="0"/>
                        <a:t>Sandwich (2 slices of bread) with chicken/ham/</a:t>
                      </a:r>
                      <a:r>
                        <a:rPr lang="en-US" baseline="0" dirty="0" smtClean="0"/>
                        <a:t>tuna</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fresh fruit</a:t>
                      </a:r>
                      <a:endParaRPr lang="en-US" dirty="0"/>
                    </a:p>
                  </a:txBody>
                  <a:tcPr/>
                </a:tc>
                <a:extLst>
                  <a:ext uri="{0D108BD9-81ED-4DB2-BD59-A6C34878D82A}">
                    <a16:rowId xmlns:a16="http://schemas.microsoft.com/office/drawing/2014/main" val="10002"/>
                  </a:ext>
                </a:extLst>
              </a:tr>
              <a:tr h="428645">
                <a:tc>
                  <a:txBody>
                    <a:bodyPr/>
                    <a:lstStyle/>
                    <a:p>
                      <a:r>
                        <a:rPr lang="en-US" dirty="0" smtClean="0"/>
                        <a:t>Lunch </a:t>
                      </a:r>
                      <a:endParaRPr lang="en-US" dirty="0"/>
                    </a:p>
                  </a:txBody>
                  <a:tcPr/>
                </a:tc>
                <a:tc>
                  <a:txBody>
                    <a:bodyPr/>
                    <a:lstStyle/>
                    <a:p>
                      <a:r>
                        <a:rPr lang="en-US" dirty="0" smtClean="0"/>
                        <a:t>2</a:t>
                      </a:r>
                      <a:r>
                        <a:rPr lang="en-US" baseline="0" dirty="0" smtClean="0"/>
                        <a:t> bowls of rice</a:t>
                      </a:r>
                    </a:p>
                    <a:p>
                      <a:r>
                        <a:rPr lang="en-US" baseline="0" dirty="0" smtClean="0"/>
                        <a:t>200g stir-fried sweet and sour pork</a:t>
                      </a:r>
                    </a:p>
                    <a:p>
                      <a:r>
                        <a:rPr lang="en-US" baseline="0" dirty="0" smtClean="0"/>
                        <a:t>2 bowls of vegetables</a:t>
                      </a:r>
                    </a:p>
                    <a:p>
                      <a:r>
                        <a:rPr lang="en-US" dirty="0" smtClean="0"/>
                        <a:t>Low fat / low sugar yoghurt</a:t>
                      </a:r>
                    </a:p>
                  </a:txBody>
                  <a:tcPr/>
                </a:tc>
                <a:extLst>
                  <a:ext uri="{0D108BD9-81ED-4DB2-BD59-A6C34878D82A}">
                    <a16:rowId xmlns:a16="http://schemas.microsoft.com/office/drawing/2014/main" val="10003"/>
                  </a:ext>
                </a:extLst>
              </a:tr>
              <a:tr h="428645">
                <a:tc>
                  <a:txBody>
                    <a:bodyPr/>
                    <a:lstStyle/>
                    <a:p>
                      <a:r>
                        <a:rPr lang="en-US" dirty="0" smtClean="0"/>
                        <a:t>Afternoon tea</a:t>
                      </a:r>
                      <a:endParaRPr lang="en-US" dirty="0"/>
                    </a:p>
                  </a:txBody>
                  <a:tcPr/>
                </a:tc>
                <a:tc>
                  <a:txBody>
                    <a:bodyPr/>
                    <a:lstStyle/>
                    <a:p>
                      <a:r>
                        <a:rPr lang="en-US" altLang="zh-TW" dirty="0" smtClean="0"/>
                        <a:t>3</a:t>
                      </a:r>
                      <a:r>
                        <a:rPr lang="en-US" dirty="0" smtClean="0"/>
                        <a:t> pancakes + cheese/peanut butter</a:t>
                      </a:r>
                    </a:p>
                    <a:p>
                      <a:r>
                        <a:rPr lang="en-US" dirty="0" smtClean="0"/>
                        <a:t>1 fresh fruit</a:t>
                      </a:r>
                    </a:p>
                    <a:p>
                      <a:r>
                        <a:rPr lang="en-US" dirty="0" smtClean="0"/>
                        <a:t>Drink</a:t>
                      </a:r>
                      <a:endParaRPr lang="en-US" dirty="0"/>
                    </a:p>
                  </a:txBody>
                  <a:tcPr/>
                </a:tc>
                <a:extLst>
                  <a:ext uri="{0D108BD9-81ED-4DB2-BD59-A6C34878D82A}">
                    <a16:rowId xmlns:a16="http://schemas.microsoft.com/office/drawing/2014/main" val="10004"/>
                  </a:ext>
                </a:extLst>
              </a:tr>
              <a:tr h="428645">
                <a:tc>
                  <a:txBody>
                    <a:bodyPr/>
                    <a:lstStyle/>
                    <a:p>
                      <a:r>
                        <a:rPr lang="en-US" dirty="0" smtClean="0"/>
                        <a:t>Dinner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 bowls of rice or cooked pasta or 1 large potatoes</a:t>
                      </a:r>
                    </a:p>
                    <a:p>
                      <a:r>
                        <a:rPr lang="en-US" dirty="0" smtClean="0"/>
                        <a:t>200g chicken breast or fish or lean meat</a:t>
                      </a:r>
                    </a:p>
                    <a:p>
                      <a:r>
                        <a:rPr lang="en-US" baseline="0" dirty="0" smtClean="0"/>
                        <a:t>2 bowls of cooked vegetables or 1 </a:t>
                      </a:r>
                      <a:r>
                        <a:rPr lang="en-US" dirty="0" smtClean="0"/>
                        <a:t>large bowl of green salad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Drink</a:t>
                      </a:r>
                      <a:endParaRPr lang="en-US" dirty="0"/>
                    </a:p>
                  </a:txBody>
                  <a:tcPr/>
                </a:tc>
                <a:extLst>
                  <a:ext uri="{0D108BD9-81ED-4DB2-BD59-A6C34878D82A}">
                    <a16:rowId xmlns:a16="http://schemas.microsoft.com/office/drawing/2014/main" val="10005"/>
                  </a:ext>
                </a:extLst>
              </a:tr>
              <a:tr h="428645">
                <a:tc>
                  <a:txBody>
                    <a:bodyPr/>
                    <a:lstStyle/>
                    <a:p>
                      <a:r>
                        <a:rPr lang="en-US" dirty="0" smtClean="0"/>
                        <a:t>Supper </a:t>
                      </a:r>
                      <a:endParaRPr lang="en-US" dirty="0"/>
                    </a:p>
                  </a:txBody>
                  <a:tcPr/>
                </a:tc>
                <a:tc>
                  <a:txBody>
                    <a:bodyPr/>
                    <a:lstStyle/>
                    <a:p>
                      <a:r>
                        <a:rPr lang="en-US" dirty="0" smtClean="0"/>
                        <a:t>3-4 crackers + low fat soft cheese</a:t>
                      </a:r>
                    </a:p>
                    <a:p>
                      <a:r>
                        <a:rPr lang="en-US" dirty="0" smtClean="0"/>
                        <a:t>Large handful of nuts</a:t>
                      </a:r>
                    </a:p>
                    <a:p>
                      <a:r>
                        <a:rPr lang="en-US" dirty="0" smtClean="0"/>
                        <a:t>Low fat yoghurt</a:t>
                      </a:r>
                    </a:p>
                  </a:txBody>
                  <a:tcPr/>
                </a:tc>
                <a:extLst>
                  <a:ext uri="{0D108BD9-81ED-4DB2-BD59-A6C34878D82A}">
                    <a16:rowId xmlns:a16="http://schemas.microsoft.com/office/drawing/2014/main" val="10006"/>
                  </a:ext>
                </a:extLst>
              </a:tr>
            </a:tbl>
          </a:graphicData>
        </a:graphic>
      </p:graphicFrame>
      <p:sp>
        <p:nvSpPr>
          <p:cNvPr id="9" name="Slide Number Placeholder 6"/>
          <p:cNvSpPr>
            <a:spLocks noGrp="1"/>
          </p:cNvSpPr>
          <p:nvPr>
            <p:ph type="sldNum" sz="quarter" idx="12"/>
          </p:nvPr>
        </p:nvSpPr>
        <p:spPr>
          <a:xfrm>
            <a:off x="6553200" y="6138585"/>
            <a:ext cx="2133600" cy="365125"/>
          </a:xfrm>
        </p:spPr>
        <p:txBody>
          <a:bodyPr/>
          <a:lstStyle/>
          <a:p>
            <a:fld id="{99B7B5DF-5DA9-46A7-9A59-86908C82C3B1}" type="slidenum">
              <a:rPr lang="en-US" smtClean="0"/>
              <a:pPr/>
              <a:t>49</a:t>
            </a:fld>
            <a:endParaRPr lang="en-US" dirty="0"/>
          </a:p>
        </p:txBody>
      </p:sp>
    </p:spTree>
    <p:extLst>
      <p:ext uri="{BB962C8B-B14F-4D97-AF65-F5344CB8AC3E}">
        <p14:creationId xmlns:p14="http://schemas.microsoft.com/office/powerpoint/2010/main" val="983613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892480" cy="1200329"/>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Hong Kong Dietary Guideline for Children (aged 12 to 18)</a:t>
            </a:r>
          </a:p>
        </p:txBody>
      </p:sp>
      <p:graphicFrame>
        <p:nvGraphicFramePr>
          <p:cNvPr id="4" name="Table 3"/>
          <p:cNvGraphicFramePr>
            <a:graphicFrameLocks noGrp="1"/>
          </p:cNvGraphicFramePr>
          <p:nvPr>
            <p:extLst>
              <p:ext uri="{D42A27DB-BD31-4B8C-83A1-F6EECF244321}">
                <p14:modId xmlns:p14="http://schemas.microsoft.com/office/powerpoint/2010/main" val="2584382478"/>
              </p:ext>
            </p:extLst>
          </p:nvPr>
        </p:nvGraphicFramePr>
        <p:xfrm>
          <a:off x="395536" y="1397000"/>
          <a:ext cx="8424936" cy="4645724"/>
        </p:xfrm>
        <a:graphic>
          <a:graphicData uri="http://schemas.openxmlformats.org/drawingml/2006/table">
            <a:tbl>
              <a:tblPr firstRow="1" bandRow="1">
                <a:tableStyleId>{93296810-A885-4BE3-A3E7-6D5BEEA58F35}</a:tableStyleId>
              </a:tblPr>
              <a:tblGrid>
                <a:gridCol w="4212468">
                  <a:extLst>
                    <a:ext uri="{9D8B030D-6E8A-4147-A177-3AD203B41FA5}">
                      <a16:colId xmlns:a16="http://schemas.microsoft.com/office/drawing/2014/main" val="20000"/>
                    </a:ext>
                  </a:extLst>
                </a:gridCol>
                <a:gridCol w="4212468">
                  <a:extLst>
                    <a:ext uri="{9D8B030D-6E8A-4147-A177-3AD203B41FA5}">
                      <a16:colId xmlns:a16="http://schemas.microsoft.com/office/drawing/2014/main" val="20001"/>
                    </a:ext>
                  </a:extLst>
                </a:gridCol>
              </a:tblGrid>
              <a:tr h="734711">
                <a:tc>
                  <a:txBody>
                    <a:bodyPr/>
                    <a:lstStyle/>
                    <a:p>
                      <a:pPr algn="ctr"/>
                      <a:r>
                        <a:rPr lang="en-US" sz="2500" b="1" i="0" u="none" strike="noStrike" kern="1200" baseline="0" dirty="0" smtClean="0">
                          <a:solidFill>
                            <a:schemeClr val="tx1"/>
                          </a:solidFill>
                          <a:latin typeface="+mn-lt"/>
                          <a:ea typeface="+mn-ea"/>
                          <a:cs typeface="+mn-cs"/>
                        </a:rPr>
                        <a:t>Food Group</a:t>
                      </a:r>
                      <a:endParaRPr lang="en-US" sz="2500" b="1"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Recommendation</a:t>
                      </a:r>
                      <a:endParaRPr lang="en-US" sz="2500" b="1" dirty="0">
                        <a:solidFill>
                          <a:schemeClr val="tx1"/>
                        </a:solidFill>
                      </a:endParaRPr>
                    </a:p>
                  </a:txBody>
                  <a:tcPr anchor="ctr"/>
                </a:tc>
                <a:extLst>
                  <a:ext uri="{0D108BD9-81ED-4DB2-BD59-A6C34878D82A}">
                    <a16:rowId xmlns:a16="http://schemas.microsoft.com/office/drawing/2014/main" val="10000"/>
                  </a:ext>
                </a:extLst>
              </a:tr>
              <a:tr h="734711">
                <a:tc>
                  <a:txBody>
                    <a:bodyPr/>
                    <a:lstStyle/>
                    <a:p>
                      <a:pPr algn="ctr"/>
                      <a:r>
                        <a:rPr lang="en-US" sz="2500" b="1" i="0" u="none" strike="noStrike" kern="1200" baseline="0" dirty="0" smtClean="0">
                          <a:solidFill>
                            <a:schemeClr val="tx1"/>
                          </a:solidFill>
                          <a:latin typeface="+mn-lt"/>
                          <a:ea typeface="+mn-ea"/>
                          <a:cs typeface="+mn-cs"/>
                        </a:rPr>
                        <a:t>Grains 	 and Cereals</a:t>
                      </a:r>
                      <a:endParaRPr lang="en-US" sz="2500" b="1" dirty="0">
                        <a:solidFill>
                          <a:schemeClr val="tx1"/>
                        </a:solidFill>
                      </a:endParaRPr>
                    </a:p>
                  </a:txBody>
                  <a:tcPr anchor="ctr"/>
                </a:tc>
                <a:tc>
                  <a:txBody>
                    <a:bodyPr/>
                    <a:lstStyle/>
                    <a:p>
                      <a:pPr algn="ctr"/>
                      <a:r>
                        <a:rPr lang="en-US" sz="2500" b="1" i="0" u="none" strike="noStrike" kern="1200" baseline="0" dirty="0" smtClean="0">
                          <a:solidFill>
                            <a:schemeClr val="tx1"/>
                          </a:solidFill>
                          <a:latin typeface="+mn-lt"/>
                          <a:ea typeface="+mn-ea"/>
                          <a:cs typeface="+mn-cs"/>
                        </a:rPr>
                        <a:t>3 - 6 bowls </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1"/>
                  </a:ext>
                </a:extLst>
              </a:tr>
              <a:tr h="734711">
                <a:tc>
                  <a:txBody>
                    <a:bodyPr/>
                    <a:lstStyle/>
                    <a:p>
                      <a:pPr algn="ctr"/>
                      <a:r>
                        <a:rPr lang="en-US" sz="2500" b="1" i="0" u="none" strike="noStrike" kern="1200" baseline="0" dirty="0" smtClean="0">
                          <a:solidFill>
                            <a:schemeClr val="tx1"/>
                          </a:solidFill>
                          <a:latin typeface="+mn-lt"/>
                          <a:ea typeface="+mn-ea"/>
                          <a:cs typeface="+mn-cs"/>
                        </a:rPr>
                        <a:t>Fruits	</a:t>
                      </a:r>
                      <a:endParaRPr lang="en-US" sz="2500" b="1" dirty="0">
                        <a:solidFill>
                          <a:schemeClr val="tx1"/>
                        </a:solidFill>
                      </a:endParaRPr>
                    </a:p>
                  </a:txBody>
                  <a:tcPr anchor="ctr"/>
                </a:tc>
                <a:tc>
                  <a:txBody>
                    <a:bodyPr/>
                    <a:lstStyle/>
                    <a:p>
                      <a:pPr algn="ctr"/>
                      <a:r>
                        <a:rPr lang="en-US" sz="2500" b="1" i="0" u="none" strike="noStrike" kern="1200" baseline="0" dirty="0" smtClean="0">
                          <a:solidFill>
                            <a:schemeClr val="tx1"/>
                          </a:solidFill>
                          <a:latin typeface="+mn-lt"/>
                          <a:ea typeface="+mn-ea"/>
                          <a:cs typeface="+mn-cs"/>
                        </a:rPr>
                        <a:t>2 servings</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2"/>
                  </a:ext>
                </a:extLst>
              </a:tr>
              <a:tr h="734711">
                <a:tc>
                  <a:txBody>
                    <a:bodyPr/>
                    <a:lstStyle/>
                    <a:p>
                      <a:pPr algn="ctr"/>
                      <a:r>
                        <a:rPr lang="en-US" sz="2500" b="1" i="0" u="none" strike="noStrike" kern="1200" baseline="0" dirty="0" smtClean="0">
                          <a:solidFill>
                            <a:schemeClr val="tx1"/>
                          </a:solidFill>
                          <a:latin typeface="+mn-lt"/>
                          <a:ea typeface="+mn-ea"/>
                          <a:cs typeface="+mn-cs"/>
                        </a:rPr>
                        <a:t>Vegetables 	</a:t>
                      </a:r>
                      <a:endParaRPr lang="en-US" sz="2500" b="1"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6 - 8 taels (227 – 303 grams);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3 - 4 servings</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3"/>
                  </a:ext>
                </a:extLst>
              </a:tr>
              <a:tr h="734711">
                <a:tc>
                  <a:txBody>
                    <a:bodyPr/>
                    <a:lstStyle/>
                    <a:p>
                      <a:pPr algn="ctr"/>
                      <a:r>
                        <a:rPr lang="en-US" sz="2500" b="1" i="0" u="none" strike="noStrike" kern="1200" baseline="0" dirty="0" smtClean="0">
                          <a:solidFill>
                            <a:schemeClr val="tx1"/>
                          </a:solidFill>
                          <a:latin typeface="+mn-lt"/>
                          <a:ea typeface="+mn-ea"/>
                          <a:cs typeface="+mn-cs"/>
                        </a:rPr>
                        <a:t>Meat, poultry, fish, eggs &amp; bean products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5 – 6  taels (189 – 227 grams)</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4"/>
                  </a:ext>
                </a:extLst>
              </a:tr>
              <a:tr h="734711">
                <a:tc>
                  <a:txBody>
                    <a:bodyPr/>
                    <a:lstStyle/>
                    <a:p>
                      <a:pPr algn="ctr"/>
                      <a:r>
                        <a:rPr lang="en-US" sz="2500" b="1" i="0" u="none" strike="noStrike" kern="1200" baseline="0" dirty="0" smtClean="0">
                          <a:solidFill>
                            <a:schemeClr val="tx1"/>
                          </a:solidFill>
                          <a:latin typeface="+mn-lt"/>
                          <a:ea typeface="+mn-ea"/>
                          <a:cs typeface="+mn-cs"/>
                        </a:rPr>
                        <a:t>Milk &amp; dairy products</a:t>
                      </a:r>
                      <a:endParaRPr lang="en-US" sz="2500" b="1" dirty="0">
                        <a:solidFill>
                          <a:schemeClr val="tx1"/>
                        </a:solidFill>
                      </a:endParaRPr>
                    </a:p>
                  </a:txBody>
                  <a:tcPr anchor="ctr"/>
                </a:tc>
                <a:tc>
                  <a:txBody>
                    <a:bodyPr/>
                    <a:lstStyle/>
                    <a:p>
                      <a:pPr algn="ctr"/>
                      <a:r>
                        <a:rPr lang="en-US" sz="2500" b="1" i="0" u="none" strike="noStrike" kern="1200" baseline="0" dirty="0" smtClean="0">
                          <a:solidFill>
                            <a:schemeClr val="tx1"/>
                          </a:solidFill>
                          <a:latin typeface="+mn-lt"/>
                          <a:ea typeface="+mn-ea"/>
                          <a:cs typeface="+mn-cs"/>
                        </a:rPr>
                        <a:t>approx. 2 servings</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5"/>
                  </a:ext>
                </a:extLst>
              </a:tr>
            </a:tbl>
          </a:graphicData>
        </a:graphic>
      </p:graphicFrame>
      <p:sp>
        <p:nvSpPr>
          <p:cNvPr id="5" name="Rectangle 4"/>
          <p:cNvSpPr/>
          <p:nvPr/>
        </p:nvSpPr>
        <p:spPr>
          <a:xfrm>
            <a:off x="395536" y="6093296"/>
            <a:ext cx="2234971" cy="477054"/>
          </a:xfrm>
          <a:prstGeom prst="rect">
            <a:avLst/>
          </a:prstGeom>
        </p:spPr>
        <p:txBody>
          <a:bodyPr wrap="none">
            <a:spAutoFit/>
          </a:bodyPr>
          <a:lstStyle/>
          <a:p>
            <a:r>
              <a:rPr lang="en-US" sz="2500" b="1" dirty="0"/>
              <a:t>Fluid: 6 - 8 cups</a:t>
            </a:r>
          </a:p>
        </p:txBody>
      </p:sp>
      <p:sp>
        <p:nvSpPr>
          <p:cNvPr id="3" name="Slide Number Placeholder 2"/>
          <p:cNvSpPr>
            <a:spLocks noGrp="1"/>
          </p:cNvSpPr>
          <p:nvPr>
            <p:ph type="sldNum" sz="quarter" idx="12"/>
          </p:nvPr>
        </p:nvSpPr>
        <p:spPr/>
        <p:txBody>
          <a:bodyPr/>
          <a:lstStyle/>
          <a:p>
            <a:fld id="{2B5EBE98-3F54-4190-8BE8-6FA5D62E8276}" type="slidenum">
              <a:rPr lang="en-US" smtClean="0"/>
              <a:pPr/>
              <a:t>5</a:t>
            </a:fld>
            <a:endParaRPr lang="en-US" dirty="0"/>
          </a:p>
        </p:txBody>
      </p:sp>
      <p:sp>
        <p:nvSpPr>
          <p:cNvPr id="7" name="Rectangle 5"/>
          <p:cNvSpPr/>
          <p:nvPr/>
        </p:nvSpPr>
        <p:spPr>
          <a:xfrm>
            <a:off x="3635896" y="6331823"/>
            <a:ext cx="5112568" cy="338554"/>
          </a:xfrm>
          <a:prstGeom prst="rect">
            <a:avLst/>
          </a:prstGeom>
        </p:spPr>
        <p:txBody>
          <a:bodyPr wrap="square">
            <a:spAutoFit/>
          </a:bodyPr>
          <a:lstStyle/>
          <a:p>
            <a:pPr algn="r"/>
            <a:r>
              <a:rPr lang="en-US" sz="1600" dirty="0" smtClean="0"/>
              <a:t>Source</a:t>
            </a:r>
            <a:r>
              <a:rPr lang="en-US" sz="1600" dirty="0"/>
              <a:t>: </a:t>
            </a:r>
            <a:r>
              <a:rPr lang="en-US" altLang="zh-TW" sz="1600" dirty="0" smtClean="0"/>
              <a:t>Centre for Health Protection, Department of Health </a:t>
            </a:r>
            <a:endParaRPr lang="en-US" sz="1600" dirty="0"/>
          </a:p>
        </p:txBody>
      </p:sp>
    </p:spTree>
    <p:extLst>
      <p:ext uri="{BB962C8B-B14F-4D97-AF65-F5344CB8AC3E}">
        <p14:creationId xmlns:p14="http://schemas.microsoft.com/office/powerpoint/2010/main" val="382218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849616848"/>
              </p:ext>
            </p:extLst>
          </p:nvPr>
        </p:nvGraphicFramePr>
        <p:xfrm>
          <a:off x="395536" y="1125645"/>
          <a:ext cx="8496943" cy="5543715"/>
        </p:xfrm>
        <a:graphic>
          <a:graphicData uri="http://schemas.openxmlformats.org/drawingml/2006/table">
            <a:tbl>
              <a:tblPr firstRow="1" bandRow="1">
                <a:tableStyleId>{00A15C55-8517-42AA-B614-E9B94910E393}</a:tableStyleId>
              </a:tblPr>
              <a:tblGrid>
                <a:gridCol w="2244475">
                  <a:extLst>
                    <a:ext uri="{9D8B030D-6E8A-4147-A177-3AD203B41FA5}">
                      <a16:colId xmlns:a16="http://schemas.microsoft.com/office/drawing/2014/main" val="20000"/>
                    </a:ext>
                  </a:extLst>
                </a:gridCol>
                <a:gridCol w="3126234">
                  <a:extLst>
                    <a:ext uri="{9D8B030D-6E8A-4147-A177-3AD203B41FA5}">
                      <a16:colId xmlns:a16="http://schemas.microsoft.com/office/drawing/2014/main" val="20001"/>
                    </a:ext>
                  </a:extLst>
                </a:gridCol>
                <a:gridCol w="3126234">
                  <a:extLst>
                    <a:ext uri="{9D8B030D-6E8A-4147-A177-3AD203B41FA5}">
                      <a16:colId xmlns:a16="http://schemas.microsoft.com/office/drawing/2014/main" val="20002"/>
                    </a:ext>
                  </a:extLst>
                </a:gridCol>
              </a:tblGrid>
              <a:tr h="581707">
                <a:tc>
                  <a:txBody>
                    <a:bodyPr/>
                    <a:lstStyle/>
                    <a:p>
                      <a:endParaRPr lang="zh-TW" altLang="en-US" sz="2200" dirty="0"/>
                    </a:p>
                  </a:txBody>
                  <a:tcPr marL="91439" marR="91439"/>
                </a:tc>
                <a:tc>
                  <a:txBody>
                    <a:bodyPr/>
                    <a:lstStyle/>
                    <a:p>
                      <a:r>
                        <a:rPr lang="en-US" altLang="zh-TW" sz="2200" dirty="0" smtClean="0"/>
                        <a:t>Advantages</a:t>
                      </a:r>
                      <a:endParaRPr lang="zh-TW" altLang="en-US" sz="2200" dirty="0"/>
                    </a:p>
                  </a:txBody>
                  <a:tcPr marL="91439" marR="91439"/>
                </a:tc>
                <a:tc>
                  <a:txBody>
                    <a:bodyPr/>
                    <a:lstStyle/>
                    <a:p>
                      <a:r>
                        <a:rPr lang="en-US" altLang="zh-TW" sz="2200" dirty="0" smtClean="0"/>
                        <a:t>Disadvantages</a:t>
                      </a:r>
                      <a:endParaRPr lang="zh-TW" altLang="en-US" sz="2200" dirty="0"/>
                    </a:p>
                  </a:txBody>
                  <a:tcPr marL="91439" marR="91439"/>
                </a:tc>
                <a:extLst>
                  <a:ext uri="{0D108BD9-81ED-4DB2-BD59-A6C34878D82A}">
                    <a16:rowId xmlns:a16="http://schemas.microsoft.com/office/drawing/2014/main" val="10000"/>
                  </a:ext>
                </a:extLst>
              </a:tr>
              <a:tr h="2188328">
                <a:tc>
                  <a:txBody>
                    <a:bodyPr/>
                    <a:lstStyle/>
                    <a:p>
                      <a:r>
                        <a:rPr lang="en-US" altLang="zh-TW" sz="2200" dirty="0" smtClean="0"/>
                        <a:t>Plain Water</a:t>
                      </a:r>
                      <a:endParaRPr lang="zh-TW" altLang="en-US" sz="2200" dirty="0"/>
                    </a:p>
                  </a:txBody>
                  <a:tcPr marL="91439" marR="91439"/>
                </a:tc>
                <a:tc>
                  <a:txBody>
                    <a:bodyPr/>
                    <a:lstStyle/>
                    <a:p>
                      <a:pPr>
                        <a:buFont typeface="Arial" pitchFamily="34" charset="0"/>
                        <a:buChar char="•"/>
                      </a:pPr>
                      <a:r>
                        <a:rPr lang="en-US" altLang="zh-TW" sz="2200" dirty="0" smtClean="0"/>
                        <a:t>Noncaloric</a:t>
                      </a:r>
                    </a:p>
                    <a:p>
                      <a:pPr>
                        <a:buFont typeface="Arial" pitchFamily="34" charset="0"/>
                        <a:buChar char="•"/>
                      </a:pPr>
                      <a:r>
                        <a:rPr lang="en-US" altLang="zh-TW" sz="2200" dirty="0" smtClean="0"/>
                        <a:t>Refreshing taste</a:t>
                      </a:r>
                    </a:p>
                    <a:p>
                      <a:pPr>
                        <a:buFont typeface="Arial" pitchFamily="34" charset="0"/>
                        <a:buChar char="•"/>
                      </a:pPr>
                      <a:r>
                        <a:rPr lang="en-US" altLang="zh-TW" sz="2200" dirty="0" smtClean="0"/>
                        <a:t>Widely available</a:t>
                      </a:r>
                    </a:p>
                  </a:txBody>
                  <a:tcPr marL="91439" marR="91439"/>
                </a:tc>
                <a:tc>
                  <a:txBody>
                    <a:bodyPr/>
                    <a:lstStyle/>
                    <a:p>
                      <a:pPr>
                        <a:buFont typeface="Arial" pitchFamily="34" charset="0"/>
                        <a:buChar char="•"/>
                      </a:pPr>
                      <a:r>
                        <a:rPr lang="en-US" altLang="zh-TW" sz="2200" dirty="0" smtClean="0"/>
                        <a:t>Provides no</a:t>
                      </a:r>
                      <a:r>
                        <a:rPr lang="en-US" altLang="zh-TW" sz="2200" baseline="0" dirty="0" smtClean="0"/>
                        <a:t> carbohydrates</a:t>
                      </a:r>
                    </a:p>
                    <a:p>
                      <a:pPr>
                        <a:buFont typeface="Arial" pitchFamily="34" charset="0"/>
                        <a:buChar char="•"/>
                      </a:pPr>
                      <a:r>
                        <a:rPr lang="en-US" altLang="zh-TW" sz="2200" baseline="0" dirty="0" smtClean="0"/>
                        <a:t>Electrolytes content of unbottled water not known and variable</a:t>
                      </a:r>
                      <a:endParaRPr lang="zh-TW" altLang="en-US" sz="2200" dirty="0"/>
                    </a:p>
                  </a:txBody>
                  <a:tcPr marL="91439" marR="91439"/>
                </a:tc>
                <a:extLst>
                  <a:ext uri="{0D108BD9-81ED-4DB2-BD59-A6C34878D82A}">
                    <a16:rowId xmlns:a16="http://schemas.microsoft.com/office/drawing/2014/main" val="10001"/>
                  </a:ext>
                </a:extLst>
              </a:tr>
              <a:tr h="2659215">
                <a:tc>
                  <a:txBody>
                    <a:bodyPr/>
                    <a:lstStyle/>
                    <a:p>
                      <a:r>
                        <a:rPr lang="en-US" altLang="zh-TW" sz="2200" dirty="0" smtClean="0"/>
                        <a:t>Sports Beverages (4% to 7% Carbohydrates)</a:t>
                      </a:r>
                      <a:endParaRPr lang="zh-TW" altLang="en-US" sz="2200" dirty="0"/>
                    </a:p>
                  </a:txBody>
                  <a:tcPr marL="91439" marR="91439"/>
                </a:tc>
                <a:tc>
                  <a:txBody>
                    <a:bodyPr/>
                    <a:lstStyle/>
                    <a:p>
                      <a:pPr>
                        <a:buFont typeface="Arial" pitchFamily="34" charset="0"/>
                        <a:buChar char="•"/>
                      </a:pPr>
                      <a:r>
                        <a:rPr lang="en-US" altLang="zh-TW" sz="2200" dirty="0" smtClean="0"/>
                        <a:t>Provide</a:t>
                      </a:r>
                      <a:r>
                        <a:rPr lang="en-US" altLang="zh-TW" sz="2200" baseline="0" dirty="0" smtClean="0"/>
                        <a:t> carbohydrates</a:t>
                      </a:r>
                    </a:p>
                    <a:p>
                      <a:pPr>
                        <a:buFont typeface="Arial" pitchFamily="34" charset="0"/>
                        <a:buChar char="•"/>
                      </a:pPr>
                      <a:r>
                        <a:rPr lang="en-US" altLang="zh-TW" sz="2200" baseline="0" dirty="0" smtClean="0"/>
                        <a:t>Sweet taste</a:t>
                      </a:r>
                    </a:p>
                    <a:p>
                      <a:pPr>
                        <a:buFont typeface="Arial" pitchFamily="34" charset="0"/>
                        <a:buChar char="•"/>
                      </a:pPr>
                      <a:r>
                        <a:rPr lang="en-US" altLang="zh-TW" sz="2200" baseline="0" dirty="0" smtClean="0"/>
                        <a:t>Contain electrolytes in known quantities</a:t>
                      </a:r>
                    </a:p>
                    <a:p>
                      <a:pPr>
                        <a:buFont typeface="Arial" pitchFamily="34" charset="0"/>
                        <a:buChar char="•"/>
                      </a:pPr>
                      <a:r>
                        <a:rPr lang="en-US" altLang="zh-TW" sz="2200" baseline="0" dirty="0" smtClean="0"/>
                        <a:t>Rapid rate of absorption due to sugar and sodium content</a:t>
                      </a:r>
                    </a:p>
                    <a:p>
                      <a:pPr>
                        <a:buFont typeface="Arial" pitchFamily="34" charset="0"/>
                        <a:buChar char="•"/>
                      </a:pPr>
                      <a:r>
                        <a:rPr lang="en-US" altLang="zh-TW" sz="2200" baseline="0" dirty="0" smtClean="0"/>
                        <a:t>Convenient</a:t>
                      </a:r>
                      <a:endParaRPr lang="zh-TW" altLang="en-US" sz="2200" dirty="0"/>
                    </a:p>
                  </a:txBody>
                  <a:tcPr marL="91439" marR="91439"/>
                </a:tc>
                <a:tc>
                  <a:txBody>
                    <a:bodyPr/>
                    <a:lstStyle/>
                    <a:p>
                      <a:pPr>
                        <a:buFont typeface="Arial" pitchFamily="34" charset="0"/>
                        <a:buChar char="•"/>
                      </a:pPr>
                      <a:r>
                        <a:rPr lang="en-US" altLang="zh-TW" sz="2200" dirty="0" smtClean="0"/>
                        <a:t>Could provide unwanted calories if overconsumed</a:t>
                      </a:r>
                      <a:endParaRPr lang="zh-TW" altLang="en-US" sz="2200" dirty="0"/>
                    </a:p>
                  </a:txBody>
                  <a:tcPr marL="91439" marR="91439"/>
                </a:tc>
                <a:extLst>
                  <a:ext uri="{0D108BD9-81ED-4DB2-BD59-A6C34878D82A}">
                    <a16:rowId xmlns:a16="http://schemas.microsoft.com/office/drawing/2014/main" val="10002"/>
                  </a:ext>
                </a:extLst>
              </a:tr>
            </a:tbl>
          </a:graphicData>
        </a:graphic>
      </p:graphicFrame>
      <p:sp>
        <p:nvSpPr>
          <p:cNvPr id="4" name="Rectangle 3"/>
          <p:cNvSpPr/>
          <p:nvPr/>
        </p:nvSpPr>
        <p:spPr>
          <a:xfrm>
            <a:off x="278816" y="157576"/>
            <a:ext cx="8640960" cy="553998"/>
          </a:xfrm>
          <a:prstGeom prst="rect">
            <a:avLst/>
          </a:prstGeom>
        </p:spPr>
        <p:txBody>
          <a:bodyPr wrap="square">
            <a:spAutoFit/>
          </a:bodyPr>
          <a:lstStyle/>
          <a:p>
            <a:pPr lvl="0"/>
            <a:r>
              <a:rPr lang="en-US" sz="30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Comparison between plain water and sports beverages</a:t>
            </a:r>
          </a:p>
        </p:txBody>
      </p:sp>
    </p:spTree>
    <p:extLst>
      <p:ext uri="{BB962C8B-B14F-4D97-AF65-F5344CB8AC3E}">
        <p14:creationId xmlns:p14="http://schemas.microsoft.com/office/powerpoint/2010/main" val="13942698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Planning meals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for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sedentary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worker</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51</a:t>
            </a:fld>
            <a:endParaRPr lang="en-US" dirty="0"/>
          </a:p>
        </p:txBody>
      </p:sp>
      <p:sp>
        <p:nvSpPr>
          <p:cNvPr id="6" name="Rectangle 5"/>
          <p:cNvSpPr/>
          <p:nvPr/>
        </p:nvSpPr>
        <p:spPr>
          <a:xfrm>
            <a:off x="323528" y="980728"/>
            <a:ext cx="8352928" cy="3862596"/>
          </a:xfrm>
          <a:prstGeom prst="rect">
            <a:avLst/>
          </a:prstGeom>
        </p:spPr>
        <p:txBody>
          <a:bodyPr wrap="square">
            <a:spAutoFit/>
          </a:bodyPr>
          <a:lstStyle/>
          <a:p>
            <a:pPr marL="342900" indent="-342900">
              <a:spcAft>
                <a:spcPts val="600"/>
              </a:spcAft>
              <a:buFont typeface="Arial" pitchFamily="34" charset="0"/>
              <a:buChar char="•"/>
            </a:pPr>
            <a:r>
              <a:rPr lang="en-US" sz="2400" dirty="0" smtClean="0"/>
              <a:t>Sedentary workers are always </a:t>
            </a:r>
            <a:r>
              <a:rPr lang="en-US" sz="2400" dirty="0"/>
              <a:t>sitting at a desk with minimal </a:t>
            </a:r>
            <a:r>
              <a:rPr lang="en-US" sz="2400" dirty="0" smtClean="0"/>
              <a:t>physical activity. Nowadays many people </a:t>
            </a:r>
            <a:r>
              <a:rPr lang="en-US" sz="2400" dirty="0"/>
              <a:t>live </a:t>
            </a:r>
            <a:r>
              <a:rPr lang="en-US" sz="2400" dirty="0" smtClean="0"/>
              <a:t>a sedentary lifestyle </a:t>
            </a:r>
            <a:r>
              <a:rPr lang="en-US" sz="2400" dirty="0"/>
              <a:t>owing to the nature of </a:t>
            </a:r>
            <a:r>
              <a:rPr lang="en-US" sz="2400" dirty="0" smtClean="0"/>
              <a:t>the work, e.g. working either in office or at home. </a:t>
            </a:r>
          </a:p>
          <a:p>
            <a:pPr marL="342900" indent="-342900">
              <a:spcAft>
                <a:spcPts val="600"/>
              </a:spcAft>
              <a:buFont typeface="Arial" pitchFamily="34" charset="0"/>
              <a:buChar char="•"/>
            </a:pPr>
            <a:r>
              <a:rPr lang="en-US" sz="2400" dirty="0" smtClean="0"/>
              <a:t>The </a:t>
            </a:r>
            <a:r>
              <a:rPr lang="en-US" sz="2400" dirty="0"/>
              <a:t>energy requirement for an individual depends on many factors such as age, gender, weight and lifestyle. People having sedentary lifestyle do not require energy similar to active people. A sedentary lifestyle and poor eating habits are the main causes of weight gain, therefore a </a:t>
            </a:r>
            <a:r>
              <a:rPr lang="en-US" sz="2400" dirty="0" smtClean="0"/>
              <a:t>well balanced </a:t>
            </a:r>
            <a:r>
              <a:rPr lang="en-US" sz="2400" dirty="0"/>
              <a:t>diet is necessary for weight management</a:t>
            </a:r>
            <a:r>
              <a:rPr lang="en-US" sz="2400" dirty="0" smtClean="0"/>
              <a:t>.</a:t>
            </a:r>
            <a:endParaRPr lang="en-US" sz="2400" dirty="0"/>
          </a:p>
        </p:txBody>
      </p:sp>
    </p:spTree>
    <p:extLst>
      <p:ext uri="{BB962C8B-B14F-4D97-AF65-F5344CB8AC3E}">
        <p14:creationId xmlns:p14="http://schemas.microsoft.com/office/powerpoint/2010/main" val="5293189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64540"/>
            <a:ext cx="8640960" cy="600164"/>
          </a:xfrm>
          <a:prstGeom prst="rect">
            <a:avLst/>
          </a:prstGeom>
        </p:spPr>
        <p:txBody>
          <a:bodyPr wrap="square">
            <a:spAutoFit/>
          </a:bodyPr>
          <a:lstStyle/>
          <a:p>
            <a:pPr lvl="0"/>
            <a:r>
              <a:rPr lang="en-US" sz="33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Principles of planning </a:t>
            </a:r>
            <a:r>
              <a:rPr lang="en-US" sz="33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meals for sedentary workers </a:t>
            </a:r>
            <a:endParaRPr lang="en-US" sz="33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52</a:t>
            </a:fld>
            <a:endParaRPr lang="en-US" dirty="0"/>
          </a:p>
        </p:txBody>
      </p:sp>
      <p:sp>
        <p:nvSpPr>
          <p:cNvPr id="6" name="Rectangle 5"/>
          <p:cNvSpPr/>
          <p:nvPr/>
        </p:nvSpPr>
        <p:spPr>
          <a:xfrm>
            <a:off x="323528" y="1237684"/>
            <a:ext cx="8352928" cy="5647700"/>
          </a:xfrm>
          <a:prstGeom prst="rect">
            <a:avLst/>
          </a:prstGeom>
        </p:spPr>
        <p:txBody>
          <a:bodyPr wrap="square">
            <a:spAutoFit/>
          </a:bodyPr>
          <a:lstStyle/>
          <a:p>
            <a:pPr marL="342900" indent="-342900">
              <a:spcAft>
                <a:spcPts val="600"/>
              </a:spcAft>
              <a:buFont typeface="Arial" pitchFamily="34" charset="0"/>
              <a:buChar char="•"/>
            </a:pPr>
            <a:r>
              <a:rPr lang="en-US" sz="2400" dirty="0" smtClean="0"/>
              <a:t>Include </a:t>
            </a:r>
            <a:r>
              <a:rPr lang="en-US" sz="2400" dirty="0"/>
              <a:t>all food groups daily to </a:t>
            </a:r>
            <a:r>
              <a:rPr lang="en-US" sz="2400" dirty="0" smtClean="0"/>
              <a:t>get sufficient </a:t>
            </a:r>
            <a:r>
              <a:rPr lang="en-US" sz="2400" dirty="0"/>
              <a:t>vitamins and minerals in the diet.</a:t>
            </a:r>
          </a:p>
          <a:p>
            <a:pPr marL="342900" indent="-342900">
              <a:spcAft>
                <a:spcPts val="600"/>
              </a:spcAft>
              <a:buFont typeface="Arial" pitchFamily="34" charset="0"/>
              <a:buChar char="•"/>
            </a:pPr>
            <a:r>
              <a:rPr lang="en-US" sz="2400" dirty="0" smtClean="0"/>
              <a:t>Consume </a:t>
            </a:r>
            <a:r>
              <a:rPr lang="en-US" sz="2400" dirty="0"/>
              <a:t>more </a:t>
            </a:r>
            <a:r>
              <a:rPr lang="en-US" sz="2400" dirty="0" smtClean="0"/>
              <a:t>complex carbohydrates (instead </a:t>
            </a:r>
            <a:r>
              <a:rPr lang="en-US" sz="2400" dirty="0"/>
              <a:t>of </a:t>
            </a:r>
            <a:r>
              <a:rPr lang="en-US" sz="2400" dirty="0" smtClean="0"/>
              <a:t>simple and </a:t>
            </a:r>
            <a:r>
              <a:rPr lang="en-US" sz="2400" dirty="0"/>
              <a:t>refined </a:t>
            </a:r>
            <a:r>
              <a:rPr lang="en-US" sz="2400" dirty="0" smtClean="0"/>
              <a:t>carbohydrates) as </a:t>
            </a:r>
            <a:r>
              <a:rPr lang="en-US" sz="2400" dirty="0"/>
              <a:t>the main base of </a:t>
            </a:r>
            <a:r>
              <a:rPr lang="en-US" sz="2400" dirty="0" smtClean="0"/>
              <a:t>the meals. Such complex </a:t>
            </a:r>
            <a:r>
              <a:rPr lang="en-US" sz="2400" dirty="0"/>
              <a:t>carbohydrates </a:t>
            </a:r>
            <a:r>
              <a:rPr lang="en-US" sz="2400" dirty="0" smtClean="0"/>
              <a:t>include whole </a:t>
            </a:r>
            <a:r>
              <a:rPr lang="en-US" sz="2400" dirty="0"/>
              <a:t>grain, whole wheat products, whole cereals, </a:t>
            </a:r>
            <a:r>
              <a:rPr lang="en-US" sz="2400" dirty="0" smtClean="0"/>
              <a:t>fruits and vegetables.</a:t>
            </a:r>
            <a:endParaRPr lang="en-US" sz="2400" dirty="0"/>
          </a:p>
          <a:p>
            <a:pPr marL="342900" indent="-342900">
              <a:spcAft>
                <a:spcPts val="600"/>
              </a:spcAft>
              <a:buFont typeface="Arial" pitchFamily="34" charset="0"/>
              <a:buChar char="•"/>
            </a:pPr>
            <a:r>
              <a:rPr lang="en-US" sz="2400" dirty="0" smtClean="0"/>
              <a:t>The protein should come from good quality sources such </a:t>
            </a:r>
            <a:r>
              <a:rPr lang="en-US" sz="2400" dirty="0"/>
              <a:t>as </a:t>
            </a:r>
            <a:r>
              <a:rPr lang="en-US" sz="2400" dirty="0" smtClean="0"/>
              <a:t>poultry </a:t>
            </a:r>
            <a:r>
              <a:rPr lang="en-US" sz="2400" dirty="0"/>
              <a:t>without skin, lean meat, </a:t>
            </a:r>
            <a:r>
              <a:rPr lang="en-US" sz="2400" dirty="0" smtClean="0"/>
              <a:t>fish, eggs and </a:t>
            </a:r>
            <a:r>
              <a:rPr lang="en-US" sz="2400" dirty="0"/>
              <a:t>low fat dairy </a:t>
            </a:r>
            <a:r>
              <a:rPr lang="en-US" sz="2400" dirty="0" smtClean="0"/>
              <a:t>products.</a:t>
            </a:r>
            <a:endParaRPr lang="en-US" sz="2400" dirty="0"/>
          </a:p>
          <a:p>
            <a:pPr marL="342900" indent="-342900">
              <a:spcAft>
                <a:spcPts val="600"/>
              </a:spcAft>
              <a:buFont typeface="Arial" pitchFamily="34" charset="0"/>
              <a:buChar char="•"/>
            </a:pPr>
            <a:r>
              <a:rPr lang="en-US" sz="2400" dirty="0" smtClean="0"/>
              <a:t>If possible choose low fat alternatives such as skimmed milk, low fat cheese and yoghurt. Seeds, olive oil, and nuts are good sources of healthy fat forms.</a:t>
            </a:r>
          </a:p>
          <a:p>
            <a:pPr marL="342900" indent="-342900">
              <a:spcAft>
                <a:spcPts val="600"/>
              </a:spcAft>
              <a:buFont typeface="Arial" pitchFamily="34" charset="0"/>
              <a:buChar char="•"/>
            </a:pPr>
            <a:r>
              <a:rPr lang="en-US" sz="2400" dirty="0" smtClean="0"/>
              <a:t>Fresh </a:t>
            </a:r>
            <a:r>
              <a:rPr lang="en-US" sz="2400" dirty="0"/>
              <a:t>fruits and </a:t>
            </a:r>
            <a:r>
              <a:rPr lang="en-US" sz="2400" dirty="0" smtClean="0"/>
              <a:t>salads </a:t>
            </a:r>
            <a:r>
              <a:rPr lang="en-US" sz="2400" dirty="0"/>
              <a:t>will be a great alternative to </a:t>
            </a:r>
            <a:r>
              <a:rPr lang="en-US" sz="2400" dirty="0" smtClean="0"/>
              <a:t>salty and </a:t>
            </a:r>
            <a:r>
              <a:rPr lang="en-US" sz="2400" dirty="0"/>
              <a:t>fatty snacks.</a:t>
            </a:r>
          </a:p>
        </p:txBody>
      </p:sp>
    </p:spTree>
    <p:extLst>
      <p:ext uri="{BB962C8B-B14F-4D97-AF65-F5344CB8AC3E}">
        <p14:creationId xmlns:p14="http://schemas.microsoft.com/office/powerpoint/2010/main" val="18111738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6632"/>
            <a:ext cx="8640960" cy="600164"/>
          </a:xfrm>
          <a:prstGeom prst="rect">
            <a:avLst/>
          </a:prstGeom>
        </p:spPr>
        <p:txBody>
          <a:bodyPr wrap="square">
            <a:spAutoFit/>
          </a:bodyPr>
          <a:lstStyle/>
          <a:p>
            <a:pPr lvl="0"/>
            <a:r>
              <a:rPr lang="en-US" sz="33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Example of a meal </a:t>
            </a:r>
            <a:r>
              <a:rPr lang="en-US" sz="33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 for sedentary workers </a:t>
            </a:r>
            <a:endParaRPr lang="en-US" sz="33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graphicFrame>
        <p:nvGraphicFramePr>
          <p:cNvPr id="3" name="Table 2"/>
          <p:cNvGraphicFramePr>
            <a:graphicFrameLocks noGrp="1"/>
          </p:cNvGraphicFramePr>
          <p:nvPr>
            <p:extLst>
              <p:ext uri="{D42A27DB-BD31-4B8C-83A1-F6EECF244321}">
                <p14:modId xmlns:p14="http://schemas.microsoft.com/office/powerpoint/2010/main" val="3184263283"/>
              </p:ext>
            </p:extLst>
          </p:nvPr>
        </p:nvGraphicFramePr>
        <p:xfrm>
          <a:off x="323528" y="1230892"/>
          <a:ext cx="8640960" cy="5006420"/>
        </p:xfrm>
        <a:graphic>
          <a:graphicData uri="http://schemas.openxmlformats.org/drawingml/2006/table">
            <a:tbl>
              <a:tblPr firstRow="1" bandRow="1">
                <a:tableStyleId>{5C22544A-7EE6-4342-B048-85BDC9FD1C3A}</a:tableStyleId>
              </a:tblPr>
              <a:tblGrid>
                <a:gridCol w="1994068">
                  <a:extLst>
                    <a:ext uri="{9D8B030D-6E8A-4147-A177-3AD203B41FA5}">
                      <a16:colId xmlns:a16="http://schemas.microsoft.com/office/drawing/2014/main" val="20000"/>
                    </a:ext>
                  </a:extLst>
                </a:gridCol>
                <a:gridCol w="6646892">
                  <a:extLst>
                    <a:ext uri="{9D8B030D-6E8A-4147-A177-3AD203B41FA5}">
                      <a16:colId xmlns:a16="http://schemas.microsoft.com/office/drawing/2014/main" val="20001"/>
                    </a:ext>
                  </a:extLst>
                </a:gridCol>
              </a:tblGrid>
              <a:tr h="428645">
                <a:tc>
                  <a:txBody>
                    <a:bodyPr/>
                    <a:lstStyle/>
                    <a:p>
                      <a:r>
                        <a:rPr lang="en-US" dirty="0" smtClean="0"/>
                        <a:t>Meal</a:t>
                      </a:r>
                      <a:endParaRPr lang="en-US" dirty="0"/>
                    </a:p>
                  </a:txBody>
                  <a:tcPr/>
                </a:tc>
                <a:tc>
                  <a:txBody>
                    <a:bodyPr/>
                    <a:lstStyle/>
                    <a:p>
                      <a:r>
                        <a:rPr lang="en-US" dirty="0" smtClean="0"/>
                        <a:t>Foods</a:t>
                      </a:r>
                      <a:endParaRPr lang="en-US" dirty="0"/>
                    </a:p>
                  </a:txBody>
                  <a:tcPr/>
                </a:tc>
                <a:extLst>
                  <a:ext uri="{0D108BD9-81ED-4DB2-BD59-A6C34878D82A}">
                    <a16:rowId xmlns:a16="http://schemas.microsoft.com/office/drawing/2014/main" val="10000"/>
                  </a:ext>
                </a:extLst>
              </a:tr>
              <a:tr h="428645">
                <a:tc>
                  <a:txBody>
                    <a:bodyPr/>
                    <a:lstStyle/>
                    <a:p>
                      <a:r>
                        <a:rPr lang="en-US" dirty="0" smtClean="0"/>
                        <a:t>Breakfast </a:t>
                      </a:r>
                      <a:endParaRPr lang="en-US" dirty="0"/>
                    </a:p>
                  </a:txBody>
                  <a:tcPr/>
                </a:tc>
                <a:tc>
                  <a:txBody>
                    <a:bodyPr/>
                    <a:lstStyle/>
                    <a:p>
                      <a:r>
                        <a:rPr lang="en-US" dirty="0" smtClean="0"/>
                        <a:t>2 slices of bread / toast +  jam/peanut butter</a:t>
                      </a:r>
                    </a:p>
                    <a:p>
                      <a:r>
                        <a:rPr lang="en-US" dirty="0" smtClean="0"/>
                        <a:t>OR 1 cup</a:t>
                      </a:r>
                      <a:r>
                        <a:rPr lang="en-US" baseline="0" dirty="0" smtClean="0"/>
                        <a:t> of high-fibre cereal</a:t>
                      </a:r>
                    </a:p>
                    <a:p>
                      <a:r>
                        <a:rPr lang="en-US" baseline="0" dirty="0" smtClean="0"/>
                        <a:t>OR 1 cup of cooked oatmeal</a:t>
                      </a:r>
                      <a:endParaRPr lang="en-US" dirty="0" smtClean="0"/>
                    </a:p>
                    <a:p>
                      <a:r>
                        <a:rPr lang="en-US" dirty="0" smtClean="0"/>
                        <a:t>200ml skimmed milk</a:t>
                      </a:r>
                    </a:p>
                  </a:txBody>
                  <a:tcPr/>
                </a:tc>
                <a:extLst>
                  <a:ext uri="{0D108BD9-81ED-4DB2-BD59-A6C34878D82A}">
                    <a16:rowId xmlns:a16="http://schemas.microsoft.com/office/drawing/2014/main" val="10001"/>
                  </a:ext>
                </a:extLst>
              </a:tr>
              <a:tr h="428645">
                <a:tc>
                  <a:txBody>
                    <a:bodyPr/>
                    <a:lstStyle/>
                    <a:p>
                      <a:r>
                        <a:rPr lang="en-US" dirty="0" smtClean="0"/>
                        <a:t>Morning tea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fresh fruit or fruit salad</a:t>
                      </a:r>
                      <a:endParaRPr lang="en-US" dirty="0"/>
                    </a:p>
                  </a:txBody>
                  <a:tcPr/>
                </a:tc>
                <a:extLst>
                  <a:ext uri="{0D108BD9-81ED-4DB2-BD59-A6C34878D82A}">
                    <a16:rowId xmlns:a16="http://schemas.microsoft.com/office/drawing/2014/main" val="10002"/>
                  </a:ext>
                </a:extLst>
              </a:tr>
              <a:tr h="428645">
                <a:tc>
                  <a:txBody>
                    <a:bodyPr/>
                    <a:lstStyle/>
                    <a:p>
                      <a:r>
                        <a:rPr lang="en-US" dirty="0" smtClean="0"/>
                        <a:t>Lunch </a:t>
                      </a:r>
                      <a:endParaRPr lang="en-US" dirty="0"/>
                    </a:p>
                  </a:txBody>
                  <a:tcPr/>
                </a:tc>
                <a:tc>
                  <a:txBody>
                    <a:bodyPr/>
                    <a:lstStyle/>
                    <a:p>
                      <a:r>
                        <a:rPr lang="en-US" dirty="0" smtClean="0"/>
                        <a:t>1</a:t>
                      </a:r>
                      <a:r>
                        <a:rPr lang="en-US" baseline="0" dirty="0" smtClean="0"/>
                        <a:t> bowl of rice</a:t>
                      </a:r>
                    </a:p>
                    <a:p>
                      <a:r>
                        <a:rPr lang="en-US" baseline="0" dirty="0" smtClean="0"/>
                        <a:t>100g steamed fish </a:t>
                      </a:r>
                    </a:p>
                    <a:p>
                      <a:r>
                        <a:rPr lang="en-US" baseline="0" dirty="0" smtClean="0"/>
                        <a:t>1 bowl of vegetables</a:t>
                      </a:r>
                    </a:p>
                    <a:p>
                      <a:r>
                        <a:rPr lang="en-US" dirty="0" smtClean="0"/>
                        <a:t>Low fat / low sugar yoghurt</a:t>
                      </a:r>
                    </a:p>
                  </a:txBody>
                  <a:tcPr/>
                </a:tc>
                <a:extLst>
                  <a:ext uri="{0D108BD9-81ED-4DB2-BD59-A6C34878D82A}">
                    <a16:rowId xmlns:a16="http://schemas.microsoft.com/office/drawing/2014/main" val="10003"/>
                  </a:ext>
                </a:extLst>
              </a:tr>
              <a:tr h="428645">
                <a:tc>
                  <a:txBody>
                    <a:bodyPr/>
                    <a:lstStyle/>
                    <a:p>
                      <a:r>
                        <a:rPr lang="en-US" dirty="0" smtClean="0"/>
                        <a:t>Afternoon tea</a:t>
                      </a:r>
                      <a:endParaRPr lang="en-US" dirty="0"/>
                    </a:p>
                  </a:txBody>
                  <a:tcPr/>
                </a:tc>
                <a:tc>
                  <a:txBody>
                    <a:bodyPr/>
                    <a:lstStyle/>
                    <a:p>
                      <a:r>
                        <a:rPr lang="en-US" dirty="0" smtClean="0"/>
                        <a:t>Small handful of nuts</a:t>
                      </a:r>
                    </a:p>
                  </a:txBody>
                  <a:tcPr/>
                </a:tc>
                <a:extLst>
                  <a:ext uri="{0D108BD9-81ED-4DB2-BD59-A6C34878D82A}">
                    <a16:rowId xmlns:a16="http://schemas.microsoft.com/office/drawing/2014/main" val="10004"/>
                  </a:ext>
                </a:extLst>
              </a:tr>
              <a:tr h="428645">
                <a:tc>
                  <a:txBody>
                    <a:bodyPr/>
                    <a:lstStyle/>
                    <a:p>
                      <a:r>
                        <a:rPr lang="en-US" dirty="0" smtClean="0"/>
                        <a:t>Dinner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bowl of rice or cooked</a:t>
                      </a:r>
                      <a:r>
                        <a:rPr lang="en-US" baseline="0" dirty="0" smtClean="0"/>
                        <a:t> </a:t>
                      </a:r>
                      <a:r>
                        <a:rPr lang="en-US" dirty="0" smtClean="0"/>
                        <a:t>pasta</a:t>
                      </a:r>
                    </a:p>
                    <a:p>
                      <a:r>
                        <a:rPr lang="en-US" dirty="0" smtClean="0"/>
                        <a:t>100g lean meat</a:t>
                      </a:r>
                    </a:p>
                    <a:p>
                      <a:r>
                        <a:rPr lang="en-US" baseline="0" dirty="0" smtClean="0"/>
                        <a:t>2 bowls of cooked vegetables or 1 </a:t>
                      </a:r>
                      <a:r>
                        <a:rPr lang="en-US" dirty="0" smtClean="0"/>
                        <a:t>large bowl of green salad</a:t>
                      </a:r>
                    </a:p>
                  </a:txBody>
                  <a:tcPr/>
                </a:tc>
                <a:extLst>
                  <a:ext uri="{0D108BD9-81ED-4DB2-BD59-A6C34878D82A}">
                    <a16:rowId xmlns:a16="http://schemas.microsoft.com/office/drawing/2014/main" val="10005"/>
                  </a:ext>
                </a:extLst>
              </a:tr>
              <a:tr h="428645">
                <a:tc>
                  <a:txBody>
                    <a:bodyPr/>
                    <a:lstStyle/>
                    <a:p>
                      <a:r>
                        <a:rPr lang="en-US" dirty="0" smtClean="0"/>
                        <a:t>Supper </a:t>
                      </a:r>
                      <a:endParaRPr lang="en-US" dirty="0"/>
                    </a:p>
                  </a:txBody>
                  <a:tcPr/>
                </a:tc>
                <a:tc>
                  <a:txBody>
                    <a:bodyPr/>
                    <a:lstStyle/>
                    <a:p>
                      <a:r>
                        <a:rPr lang="en-US" dirty="0" smtClean="0"/>
                        <a:t>1 fresh fruit</a:t>
                      </a:r>
                    </a:p>
                  </a:txBody>
                  <a:tcPr/>
                </a:tc>
                <a:extLst>
                  <a:ext uri="{0D108BD9-81ED-4DB2-BD59-A6C34878D82A}">
                    <a16:rowId xmlns:a16="http://schemas.microsoft.com/office/drawing/2014/main" val="10006"/>
                  </a:ext>
                </a:extLst>
              </a:tr>
            </a:tbl>
          </a:graphicData>
        </a:graphic>
      </p:graphicFrame>
      <p:sp>
        <p:nvSpPr>
          <p:cNvPr id="9" name="Slide Number Placeholder 6"/>
          <p:cNvSpPr>
            <a:spLocks noGrp="1"/>
          </p:cNvSpPr>
          <p:nvPr>
            <p:ph type="sldNum" sz="quarter" idx="12"/>
          </p:nvPr>
        </p:nvSpPr>
        <p:spPr>
          <a:xfrm>
            <a:off x="6553200" y="6138585"/>
            <a:ext cx="2133600" cy="365125"/>
          </a:xfrm>
        </p:spPr>
        <p:txBody>
          <a:bodyPr/>
          <a:lstStyle/>
          <a:p>
            <a:fld id="{99B7B5DF-5DA9-46A7-9A59-86908C82C3B1}" type="slidenum">
              <a:rPr lang="en-US" smtClean="0"/>
              <a:pPr/>
              <a:t>53</a:t>
            </a:fld>
            <a:endParaRPr lang="en-US" dirty="0"/>
          </a:p>
        </p:txBody>
      </p:sp>
    </p:spTree>
    <p:extLst>
      <p:ext uri="{BB962C8B-B14F-4D97-AF65-F5344CB8AC3E}">
        <p14:creationId xmlns:p14="http://schemas.microsoft.com/office/powerpoint/2010/main" val="36266541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Planning meals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for</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vegetarian</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54</a:t>
            </a:fld>
            <a:endParaRPr lang="en-US" dirty="0"/>
          </a:p>
        </p:txBody>
      </p:sp>
      <p:sp>
        <p:nvSpPr>
          <p:cNvPr id="6" name="Rectangle 5"/>
          <p:cNvSpPr/>
          <p:nvPr/>
        </p:nvSpPr>
        <p:spPr>
          <a:xfrm>
            <a:off x="323528" y="980728"/>
            <a:ext cx="8352928" cy="4985980"/>
          </a:xfrm>
          <a:prstGeom prst="rect">
            <a:avLst/>
          </a:prstGeom>
        </p:spPr>
        <p:txBody>
          <a:bodyPr wrap="square">
            <a:spAutoFit/>
          </a:bodyPr>
          <a:lstStyle/>
          <a:p>
            <a:pPr marL="342900" indent="-342900">
              <a:spcAft>
                <a:spcPts val="600"/>
              </a:spcAft>
              <a:buFont typeface="Arial" pitchFamily="34" charset="0"/>
              <a:buChar char="•"/>
            </a:pPr>
            <a:r>
              <a:rPr lang="en-US" sz="2400" dirty="0"/>
              <a:t>Vegetarian is a general term used to describe people who exclude meat, poultry, fish, or other animal-derived foods from their diets</a:t>
            </a:r>
            <a:r>
              <a:rPr lang="en-US" sz="2400" dirty="0" smtClean="0"/>
              <a:t>.</a:t>
            </a:r>
          </a:p>
          <a:p>
            <a:pPr marL="342900" indent="-342900">
              <a:spcAft>
                <a:spcPts val="600"/>
              </a:spcAft>
              <a:buFont typeface="Arial" pitchFamily="34" charset="0"/>
              <a:buChar char="•"/>
            </a:pPr>
            <a:r>
              <a:rPr lang="en-US" sz="2400" dirty="0"/>
              <a:t>Vegetarian diet has become more popular in recent years for the following reasons:</a:t>
            </a:r>
          </a:p>
          <a:p>
            <a:pPr marL="800100" lvl="1" indent="-342900">
              <a:spcAft>
                <a:spcPts val="600"/>
              </a:spcAft>
              <a:buFont typeface="Arial" pitchFamily="34" charset="0"/>
              <a:buChar char="•"/>
            </a:pPr>
            <a:r>
              <a:rPr lang="en-US" sz="2400" dirty="0"/>
              <a:t>some people believe that vegetarian diet is </a:t>
            </a:r>
            <a:r>
              <a:rPr lang="en-US" sz="2400" dirty="0" smtClean="0"/>
              <a:t>healthier</a:t>
            </a:r>
            <a:r>
              <a:rPr lang="en-US" altLang="zh-TW" sz="2400" dirty="0" smtClean="0"/>
              <a:t>;</a:t>
            </a:r>
            <a:endParaRPr lang="en-US" sz="2400" dirty="0"/>
          </a:p>
          <a:p>
            <a:pPr marL="800100" lvl="1" indent="-342900">
              <a:spcAft>
                <a:spcPts val="600"/>
              </a:spcAft>
              <a:buFont typeface="Arial" pitchFamily="34" charset="0"/>
              <a:buChar char="•"/>
            </a:pPr>
            <a:r>
              <a:rPr lang="en-US" sz="2400" dirty="0"/>
              <a:t>some have religious reasons and refrain from eating </a:t>
            </a:r>
            <a:r>
              <a:rPr lang="en-US" sz="2400" dirty="0" smtClean="0"/>
              <a:t>meat</a:t>
            </a:r>
            <a:r>
              <a:rPr lang="en-US" altLang="zh-TW" sz="2400" dirty="0" smtClean="0"/>
              <a:t>;</a:t>
            </a:r>
            <a:r>
              <a:rPr lang="en-US" sz="2400" dirty="0" smtClean="0"/>
              <a:t> </a:t>
            </a:r>
            <a:endParaRPr lang="en-US" sz="2400" dirty="0"/>
          </a:p>
          <a:p>
            <a:pPr marL="800100" lvl="1" indent="-342900">
              <a:spcAft>
                <a:spcPts val="600"/>
              </a:spcAft>
              <a:buFont typeface="Arial" pitchFamily="34" charset="0"/>
              <a:buChar char="•"/>
            </a:pPr>
            <a:r>
              <a:rPr lang="en-US" sz="2400" dirty="0"/>
              <a:t>some have special beliefs such as environmental protection and animal rights </a:t>
            </a:r>
            <a:r>
              <a:rPr lang="en-US" sz="2400" dirty="0" smtClean="0"/>
              <a:t>protection</a:t>
            </a:r>
            <a:r>
              <a:rPr lang="en-US" altLang="zh-TW" sz="2400" dirty="0" smtClean="0"/>
              <a:t>;</a:t>
            </a:r>
            <a:endParaRPr lang="en-US" sz="2400" dirty="0"/>
          </a:p>
          <a:p>
            <a:pPr marL="800100" lvl="1" indent="-342900">
              <a:spcAft>
                <a:spcPts val="600"/>
              </a:spcAft>
              <a:buFont typeface="Arial" pitchFamily="34" charset="0"/>
              <a:buChar char="•"/>
            </a:pPr>
            <a:r>
              <a:rPr lang="en-US" sz="2400" dirty="0"/>
              <a:t>some people simply want to control their weight and therefore cut down on meat </a:t>
            </a:r>
            <a:r>
              <a:rPr lang="en-US" sz="2400" dirty="0" smtClean="0"/>
              <a:t>consumption</a:t>
            </a:r>
            <a:r>
              <a:rPr lang="en-US" altLang="zh-TW" sz="2400" dirty="0" smtClean="0"/>
              <a:t>.</a:t>
            </a:r>
            <a:endParaRPr lang="en-US" sz="2400" dirty="0"/>
          </a:p>
          <a:p>
            <a:pPr marL="342900" indent="-342900">
              <a:spcAft>
                <a:spcPts val="600"/>
              </a:spcAft>
              <a:buFont typeface="Arial" pitchFamily="34" charset="0"/>
              <a:buChar char="•"/>
            </a:pPr>
            <a:endParaRPr lang="en-US" sz="2400" dirty="0" smtClean="0"/>
          </a:p>
        </p:txBody>
      </p:sp>
    </p:spTree>
    <p:extLst>
      <p:ext uri="{BB962C8B-B14F-4D97-AF65-F5344CB8AC3E}">
        <p14:creationId xmlns:p14="http://schemas.microsoft.com/office/powerpoint/2010/main" val="23876435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Planning meals for vegetarian</a:t>
            </a:r>
          </a:p>
        </p:txBody>
      </p:sp>
      <p:sp>
        <p:nvSpPr>
          <p:cNvPr id="7" name="Slide Number Placeholder 6"/>
          <p:cNvSpPr>
            <a:spLocks noGrp="1"/>
          </p:cNvSpPr>
          <p:nvPr>
            <p:ph type="sldNum" sz="quarter" idx="12"/>
          </p:nvPr>
        </p:nvSpPr>
        <p:spPr/>
        <p:txBody>
          <a:bodyPr/>
          <a:lstStyle/>
          <a:p>
            <a:fld id="{99B7B5DF-5DA9-46A7-9A59-86908C82C3B1}" type="slidenum">
              <a:rPr lang="en-US" smtClean="0"/>
              <a:pPr/>
              <a:t>55</a:t>
            </a:fld>
            <a:endParaRPr lang="en-US" dirty="0"/>
          </a:p>
        </p:txBody>
      </p:sp>
      <p:sp>
        <p:nvSpPr>
          <p:cNvPr id="6" name="Rectangle 5"/>
          <p:cNvSpPr/>
          <p:nvPr/>
        </p:nvSpPr>
        <p:spPr>
          <a:xfrm>
            <a:off x="323528" y="980728"/>
            <a:ext cx="8352928" cy="5124480"/>
          </a:xfrm>
          <a:prstGeom prst="rect">
            <a:avLst/>
          </a:prstGeom>
        </p:spPr>
        <p:txBody>
          <a:bodyPr wrap="square">
            <a:spAutoFit/>
          </a:bodyPr>
          <a:lstStyle/>
          <a:p>
            <a:pPr>
              <a:spcAft>
                <a:spcPts val="600"/>
              </a:spcAft>
            </a:pPr>
            <a:r>
              <a:rPr lang="en-US" sz="2400" dirty="0" smtClean="0"/>
              <a:t>In general, vegetarians can be </a:t>
            </a:r>
            <a:r>
              <a:rPr lang="en-US" sz="2400" dirty="0" err="1" smtClean="0"/>
              <a:t>categorised</a:t>
            </a:r>
            <a:r>
              <a:rPr lang="en-US" sz="2400" dirty="0" smtClean="0"/>
              <a:t> into two main groups:</a:t>
            </a:r>
            <a:endParaRPr lang="en-US" sz="2400" dirty="0"/>
          </a:p>
          <a:p>
            <a:pPr marL="342900" indent="-342900">
              <a:spcAft>
                <a:spcPts val="600"/>
              </a:spcAft>
              <a:buFont typeface="Arial" pitchFamily="34" charset="0"/>
              <a:buChar char="•"/>
            </a:pPr>
            <a:r>
              <a:rPr lang="en-US" sz="2400" b="1" dirty="0" smtClean="0"/>
              <a:t>Strict </a:t>
            </a:r>
            <a:r>
              <a:rPr lang="en-US" sz="2400" b="1" dirty="0"/>
              <a:t>vegetarians (</a:t>
            </a:r>
            <a:r>
              <a:rPr lang="en-US" sz="2400" b="1" dirty="0" smtClean="0"/>
              <a:t>Vegan)</a:t>
            </a:r>
            <a:r>
              <a:rPr lang="en-US" sz="2400" dirty="0" smtClean="0"/>
              <a:t> who only eat plant foods and products.</a:t>
            </a:r>
          </a:p>
          <a:p>
            <a:pPr marL="342900" indent="-342900">
              <a:spcAft>
                <a:spcPts val="600"/>
              </a:spcAft>
              <a:buFont typeface="Arial" pitchFamily="34" charset="0"/>
              <a:buChar char="•"/>
            </a:pPr>
            <a:r>
              <a:rPr lang="en-US" sz="2400" b="1" dirty="0" smtClean="0"/>
              <a:t>Half vegetarians</a:t>
            </a:r>
            <a:r>
              <a:rPr lang="en-US" sz="2400" dirty="0" smtClean="0"/>
              <a:t> who eat egg, milk or milk products:</a:t>
            </a:r>
          </a:p>
          <a:p>
            <a:pPr marL="800100" lvl="1" indent="-342900">
              <a:buFont typeface="Arial" pitchFamily="34" charset="0"/>
              <a:buChar char="•"/>
            </a:pPr>
            <a:r>
              <a:rPr lang="en-US" sz="2400" b="1" dirty="0" smtClean="0"/>
              <a:t>Lacto-vegetarian:</a:t>
            </a:r>
            <a:r>
              <a:rPr lang="en-US" sz="2400" dirty="0" smtClean="0"/>
              <a:t> Consumes </a:t>
            </a:r>
            <a:r>
              <a:rPr lang="en-US" sz="2400" dirty="0"/>
              <a:t>only milk and dairy products, fruits, vegetables and cereals, but exclude eggs, meat, poultry, fish and seafood. </a:t>
            </a:r>
          </a:p>
          <a:p>
            <a:pPr marL="800100" lvl="1" indent="-342900">
              <a:buFont typeface="Arial" pitchFamily="34" charset="0"/>
              <a:buChar char="•"/>
            </a:pPr>
            <a:r>
              <a:rPr lang="en-US" sz="2400" b="1" dirty="0" smtClean="0"/>
              <a:t>Ovo-vegetarian:</a:t>
            </a:r>
            <a:r>
              <a:rPr lang="en-US" sz="2400" dirty="0" smtClean="0"/>
              <a:t> Consumes </a:t>
            </a:r>
            <a:r>
              <a:rPr lang="en-US" sz="2400" dirty="0"/>
              <a:t>only eggs, fruits, vegetables and cereals, but exclude milk and dairy products, and meat, poultry, fish and seafood. </a:t>
            </a:r>
          </a:p>
          <a:p>
            <a:pPr marL="800100" lvl="1" indent="-342900">
              <a:buFont typeface="Arial" pitchFamily="34" charset="0"/>
              <a:buChar char="•"/>
            </a:pPr>
            <a:r>
              <a:rPr lang="en-US" sz="2400" b="1" dirty="0" smtClean="0"/>
              <a:t>Lacto-ovo-vegetarian:</a:t>
            </a:r>
            <a:r>
              <a:rPr lang="en-US" sz="2400" dirty="0" smtClean="0"/>
              <a:t> Consumes </a:t>
            </a:r>
            <a:r>
              <a:rPr lang="en-US" sz="2400" dirty="0"/>
              <a:t>only milk and dairy products, eggs, fruits, vegetables and cereals , but exclude meat, poultry, fish and seafood</a:t>
            </a:r>
            <a:r>
              <a:rPr lang="en-US" sz="2400" dirty="0" smtClean="0"/>
              <a:t>.</a:t>
            </a:r>
            <a:endParaRPr lang="en-US" sz="2400" dirty="0"/>
          </a:p>
        </p:txBody>
      </p:sp>
    </p:spTree>
    <p:extLst>
      <p:ext uri="{BB962C8B-B14F-4D97-AF65-F5344CB8AC3E}">
        <p14:creationId xmlns:p14="http://schemas.microsoft.com/office/powerpoint/2010/main" val="7174997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247" y="2506543"/>
            <a:ext cx="3683041" cy="4000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1520" y="334397"/>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Planning meals for vegetarian</a:t>
            </a:r>
          </a:p>
        </p:txBody>
      </p:sp>
      <p:sp>
        <p:nvSpPr>
          <p:cNvPr id="7" name="Slide Number Placeholder 6"/>
          <p:cNvSpPr>
            <a:spLocks noGrp="1"/>
          </p:cNvSpPr>
          <p:nvPr>
            <p:ph type="sldNum" sz="quarter" idx="12"/>
          </p:nvPr>
        </p:nvSpPr>
        <p:spPr/>
        <p:txBody>
          <a:bodyPr/>
          <a:lstStyle/>
          <a:p>
            <a:fld id="{99B7B5DF-5DA9-46A7-9A59-86908C82C3B1}" type="slidenum">
              <a:rPr lang="en-US" smtClean="0"/>
              <a:pPr/>
              <a:t>56</a:t>
            </a:fld>
            <a:endParaRPr lang="en-US" dirty="0"/>
          </a:p>
        </p:txBody>
      </p:sp>
      <p:sp>
        <p:nvSpPr>
          <p:cNvPr id="6" name="Rectangle 5"/>
          <p:cNvSpPr/>
          <p:nvPr/>
        </p:nvSpPr>
        <p:spPr>
          <a:xfrm>
            <a:off x="323528" y="980728"/>
            <a:ext cx="8352928" cy="1646605"/>
          </a:xfrm>
          <a:prstGeom prst="rect">
            <a:avLst/>
          </a:prstGeom>
        </p:spPr>
        <p:txBody>
          <a:bodyPr wrap="square">
            <a:spAutoFit/>
          </a:bodyPr>
          <a:lstStyle/>
          <a:p>
            <a:pPr marL="342900" indent="-342900">
              <a:spcAft>
                <a:spcPts val="600"/>
              </a:spcAft>
              <a:buFont typeface="Arial" pitchFamily="34" charset="0"/>
              <a:buChar char="•"/>
            </a:pPr>
            <a:r>
              <a:rPr lang="en-US" sz="2400" dirty="0" smtClean="0"/>
              <a:t>Vegetarian </a:t>
            </a:r>
            <a:r>
              <a:rPr lang="en-US" sz="2400" dirty="0"/>
              <a:t>diets </a:t>
            </a:r>
            <a:r>
              <a:rPr lang="en-US" sz="2400" dirty="0" smtClean="0"/>
              <a:t>should be well-planned </a:t>
            </a:r>
            <a:r>
              <a:rPr lang="en-US" sz="2400" dirty="0"/>
              <a:t>to meet nutritional requirements and </a:t>
            </a:r>
            <a:r>
              <a:rPr lang="en-US" sz="2400" dirty="0" smtClean="0"/>
              <a:t>to be regarded </a:t>
            </a:r>
            <a:r>
              <a:rPr lang="en-US" sz="2400" dirty="0"/>
              <a:t>as a healthy diet.</a:t>
            </a:r>
          </a:p>
          <a:p>
            <a:pPr marL="342900" indent="-342900">
              <a:spcAft>
                <a:spcPts val="600"/>
              </a:spcAft>
              <a:buFont typeface="Arial" pitchFamily="34" charset="0"/>
              <a:buChar char="•"/>
            </a:pPr>
            <a:r>
              <a:rPr lang="en-US" sz="2400" dirty="0"/>
              <a:t>To ensure a nutritionally balanced diet, a variety of foods should be selected from each of the food groups</a:t>
            </a:r>
            <a:r>
              <a:rPr lang="en-US" sz="2400" dirty="0" smtClean="0"/>
              <a:t>.</a:t>
            </a:r>
          </a:p>
        </p:txBody>
      </p:sp>
      <p:sp>
        <p:nvSpPr>
          <p:cNvPr id="3" name="Rectangle 2"/>
          <p:cNvSpPr/>
          <p:nvPr/>
        </p:nvSpPr>
        <p:spPr>
          <a:xfrm>
            <a:off x="611560" y="6381328"/>
            <a:ext cx="3456384" cy="461665"/>
          </a:xfrm>
          <a:prstGeom prst="rect">
            <a:avLst/>
          </a:prstGeom>
        </p:spPr>
        <p:txBody>
          <a:bodyPr wrap="square">
            <a:spAutoFit/>
          </a:bodyPr>
          <a:lstStyle/>
          <a:p>
            <a:r>
              <a:rPr lang="en-US" sz="1200" dirty="0" smtClean="0"/>
              <a:t>Modified from the </a:t>
            </a:r>
            <a:r>
              <a:rPr lang="en-US" sz="1200" dirty="0"/>
              <a:t>Central Health Education Unit </a:t>
            </a:r>
            <a:r>
              <a:rPr lang="en-US" sz="1200" dirty="0" smtClean="0"/>
              <a:t>of </a:t>
            </a:r>
            <a:r>
              <a:rPr lang="en-US" sz="1200" dirty="0"/>
              <a:t>the Department of </a:t>
            </a:r>
            <a:r>
              <a:rPr lang="en-US" sz="1200" dirty="0" smtClean="0"/>
              <a:t>Health, HKSAR</a:t>
            </a:r>
            <a:endParaRPr lang="en-US" sz="1200" dirty="0"/>
          </a:p>
        </p:txBody>
      </p:sp>
      <p:sp>
        <p:nvSpPr>
          <p:cNvPr id="4" name="TextBox 3"/>
          <p:cNvSpPr txBox="1"/>
          <p:nvPr/>
        </p:nvSpPr>
        <p:spPr>
          <a:xfrm>
            <a:off x="2735796" y="3140968"/>
            <a:ext cx="2520280" cy="369332"/>
          </a:xfrm>
          <a:prstGeom prst="rect">
            <a:avLst/>
          </a:prstGeom>
          <a:noFill/>
        </p:spPr>
        <p:txBody>
          <a:bodyPr wrap="square" rtlCol="0">
            <a:spAutoFit/>
          </a:bodyPr>
          <a:lstStyle/>
          <a:p>
            <a:r>
              <a:rPr lang="en-US" dirty="0" smtClean="0"/>
              <a:t>Fat, oil, salts and sweets</a:t>
            </a:r>
            <a:endParaRPr lang="en-US" dirty="0"/>
          </a:p>
        </p:txBody>
      </p:sp>
      <p:sp>
        <p:nvSpPr>
          <p:cNvPr id="12" name="TextBox 11"/>
          <p:cNvSpPr txBox="1"/>
          <p:nvPr/>
        </p:nvSpPr>
        <p:spPr>
          <a:xfrm>
            <a:off x="3347864" y="4859868"/>
            <a:ext cx="2520280" cy="369332"/>
          </a:xfrm>
          <a:prstGeom prst="rect">
            <a:avLst/>
          </a:prstGeom>
          <a:noFill/>
        </p:spPr>
        <p:txBody>
          <a:bodyPr wrap="square" rtlCol="0">
            <a:spAutoFit/>
          </a:bodyPr>
          <a:lstStyle/>
          <a:p>
            <a:r>
              <a:rPr lang="en-US" dirty="0" smtClean="0"/>
              <a:t>Fruits and vegetables</a:t>
            </a:r>
            <a:endParaRPr lang="en-US" dirty="0"/>
          </a:p>
        </p:txBody>
      </p:sp>
      <p:sp>
        <p:nvSpPr>
          <p:cNvPr id="13" name="TextBox 12"/>
          <p:cNvSpPr txBox="1"/>
          <p:nvPr/>
        </p:nvSpPr>
        <p:spPr>
          <a:xfrm>
            <a:off x="3707904" y="5723964"/>
            <a:ext cx="2520280" cy="369332"/>
          </a:xfrm>
          <a:prstGeom prst="rect">
            <a:avLst/>
          </a:prstGeom>
          <a:noFill/>
        </p:spPr>
        <p:txBody>
          <a:bodyPr wrap="square" rtlCol="0">
            <a:spAutoFit/>
          </a:bodyPr>
          <a:lstStyle/>
          <a:p>
            <a:r>
              <a:rPr lang="en-US" dirty="0" smtClean="0"/>
              <a:t>Grains and cereals</a:t>
            </a:r>
            <a:endParaRPr lang="en-US" dirty="0"/>
          </a:p>
        </p:txBody>
      </p:sp>
      <p:sp>
        <p:nvSpPr>
          <p:cNvPr id="14" name="TextBox 13"/>
          <p:cNvSpPr txBox="1"/>
          <p:nvPr/>
        </p:nvSpPr>
        <p:spPr>
          <a:xfrm>
            <a:off x="3139388" y="3862789"/>
            <a:ext cx="5681084" cy="646331"/>
          </a:xfrm>
          <a:prstGeom prst="rect">
            <a:avLst/>
          </a:prstGeom>
          <a:solidFill>
            <a:schemeClr val="accent2">
              <a:lumMod val="40000"/>
              <a:lumOff val="60000"/>
            </a:schemeClr>
          </a:solidFill>
        </p:spPr>
        <p:txBody>
          <a:bodyPr wrap="square" rtlCol="0">
            <a:spAutoFit/>
          </a:bodyPr>
          <a:lstStyle/>
          <a:p>
            <a:r>
              <a:rPr lang="en-US" dirty="0" smtClean="0"/>
              <a:t>Beans, legumes, nuts, seeds, their alternatives and/or egg, dairy </a:t>
            </a:r>
            <a:r>
              <a:rPr lang="en-US" dirty="0"/>
              <a:t>products </a:t>
            </a:r>
            <a:r>
              <a:rPr lang="en-US" dirty="0" smtClean="0"/>
              <a:t>(for lacto-, ovo- and lacto-ovo-vegetarians)</a:t>
            </a:r>
            <a:endParaRPr lang="en-US" dirty="0"/>
          </a:p>
        </p:txBody>
      </p:sp>
      <p:pic>
        <p:nvPicPr>
          <p:cNvPr id="22533" name="Picture 5" descr="http://healthsketches.com/wp-content/uploads/2014/05/phytic-acids-beans-etc.jpg"/>
          <p:cNvPicPr>
            <a:picLocks noChangeAspect="1" noChangeArrowheads="1"/>
          </p:cNvPicPr>
          <p:nvPr/>
        </p:nvPicPr>
        <p:blipFill>
          <a:blip r:embed="rId4" cstate="print">
            <a:clrChange>
              <a:clrFrom>
                <a:srgbClr val="FFFEFF"/>
              </a:clrFrom>
              <a:clrTo>
                <a:srgbClr val="FFFEFF">
                  <a:alpha val="0"/>
                </a:srgbClr>
              </a:clrTo>
            </a:clrChange>
            <a:extLst>
              <a:ext uri="{28A0092B-C50C-407E-A947-70E740481C1C}">
                <a14:useLocalDpi xmlns:a14="http://schemas.microsoft.com/office/drawing/2010/main" val="0"/>
              </a:ext>
            </a:extLst>
          </a:blip>
          <a:srcRect/>
          <a:stretch>
            <a:fillRect/>
          </a:stretch>
        </p:blipFill>
        <p:spPr bwMode="auto">
          <a:xfrm>
            <a:off x="2372122" y="4090353"/>
            <a:ext cx="687710" cy="490775"/>
          </a:xfrm>
          <a:prstGeom prst="rect">
            <a:avLst/>
          </a:prstGeom>
          <a:noFill/>
          <a:extLst>
            <a:ext uri="{909E8E84-426E-40DD-AFC4-6F175D3DCCD1}">
              <a14:hiddenFill xmlns:a14="http://schemas.microsoft.com/office/drawing/2010/main">
                <a:solidFill>
                  <a:srgbClr val="FFFFFF"/>
                </a:solidFill>
              </a14:hiddenFill>
            </a:ext>
          </a:extLst>
        </p:spPr>
      </p:pic>
      <p:pic>
        <p:nvPicPr>
          <p:cNvPr id="22535" name="Picture 7" descr="http://www.foodnutritiontable.com/_lib/img/prod/big/tahoe.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2629" y="3717032"/>
            <a:ext cx="563187" cy="563187"/>
          </a:xfrm>
          <a:prstGeom prst="rect">
            <a:avLst/>
          </a:prstGeom>
          <a:noFill/>
          <a:extLst>
            <a:ext uri="{909E8E84-426E-40DD-AFC4-6F175D3DCCD1}">
              <a14:hiddenFill xmlns:a14="http://schemas.microsoft.com/office/drawing/2010/main">
                <a:solidFill>
                  <a:srgbClr val="FFFFFF"/>
                </a:solidFill>
              </a14:hiddenFill>
            </a:ext>
          </a:extLst>
        </p:spPr>
      </p:pic>
      <p:pic>
        <p:nvPicPr>
          <p:cNvPr id="22537" name="Picture 9" descr="http://www.womansday.com/cm/womansday/images/AE/Chef-Challenge-Leftover-Easter-Eggs-mdn.jpg"/>
          <p:cNvPicPr>
            <a:picLocks noChangeAspect="1" noChangeArrowheads="1"/>
          </p:cNvPicPr>
          <p:nvPr/>
        </p:nvPicPr>
        <p:blipFill>
          <a:blip r:embed="rId6"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1426088" y="4090352"/>
            <a:ext cx="360040" cy="480053"/>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http://www.valent.com/agriculture/crops/soybeans/images/Soybeans-Beige-5-08.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9712" y="3645024"/>
            <a:ext cx="568197" cy="378798"/>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4" descr="data:image/jpeg;base64,/9j/4AAQSkZJRgABAQAAAQABAAD/2wCEAAkGBxQTEhUUEBQWFRUWFBcUFxUVGBgXFxgVGhYXFhQWFxQYHCggGB0lGxUVITEhJSkrLi4uFx8zODMsNygtLiwBCgoKDg0OGxAQGjQkICQsLCwsLCwsLDQsLCwsLCwsLCwsLCwsLCwsLCwsLCwsLCwsLCwsLCwsLCwsLCwsLCw0LP/AABEIALcBEwMBIgACEQEDEQH/xAAcAAEAAgMBAQEAAAAAAAAAAAAABAUDBgcCAQj/xAA8EAABAwIEAwUGBAQGAwAAAAABAAIRAyEEEjFBBVFhBiJxgZETMqGxwdEHQuHwM1Jy8RQVI2KCohaS0v/EABkBAQADAQEAAAAAAAAAAAAAAAABAgMEBf/EACYRAAICAQQCAgEFAAAAAAAAAAABAhEDBBIhMUFRE2EUIiMycZH/2gAMAwEAAhEDEQA/AO4oiIAiIgCIiAIiIAiIgCIiAIiIAiIgCIiAIiIAiIgCIiAIiIAiIgCIiAIiIAiIgCIiAIiIAiIgCIiAIiIAiIgCIiAIiIAiIgCIiAIiIAiIgCx1qzWCXEADcqHxTiraIjV3L7rTeIcTNV0uMxoNh0XPm1EcfHbNceJy58Gy1e09IGGgn0Cj1+17GEAs1EiHBafVJLTlsZ2uvtVgDRnuf9wXH+Vkfk6PggbbS7a0cwDmubOhsQrrAcWpVv4bwSNW6H0K5dVsG6un0A+i90akEHvA6g6XHUK8dXNfy5KvBF9HW0Wm9nu1wJFOub6ZzYj+r7rcWukSLhd0JqatHNKLi6Z9REVyoREQBERAEREAREQBERAEREAREQBERAEREAReXvAuTChV+MUW6vHgFVyUe2Sk30T0VBie1VNpjI89QLeq+DtSwCXMcOkgkeiz/Ix3Vl/in6NgRa//AOWUokNefAD7rG7tdTI7jHHxgJ8+P2Pin6NkVFxjjoZ3KRBdpOwPIcyqrF8eqVBA7oOwVYGkXcQPh8VzZdVaqH+m2PBXMj7Vq5jJuet77klYa1MASSGt52HxXp2NbmyUwHRYuNmg8uqicbbmY2YIBuBp8Vxv2dCM7Q0iKbrnQxqolSp7P3zpq6xCl4NoAGSwiJ/XdVvHeHPq5QHAMBGYfOEpAk0Mf7SkXtBYAJBMX6qswVRzmFxcXHNtoI/urN1ENpljRDYgW6KroNZh22Ook2Jn7KbRFEV3EPfJ/KYnxC2vsV2qLMtKt7pMA7tMx6LVqLGuDu5Z8lRsc0NyZSSSJ/VdGOTjyjKUU+Gd6RV/Z/EmphqT3algnx0+isF6KdqzjYREUgIiIAiIgCIiAIiIAiIgCIiAIihcQ4i2kBMFx0ExJ8VEpKKtkpNukTHOAEmwWv4ztMzMadEtL9JJ3ifdF9t4VZxfHVKjgM+UbgAQBzBOpVc8AGwOZwMuIGWBqTl0MaFcOXVN8QOmGCuZE+tUe/8AiVCfh6BYamGZ73xn6KI97GjvFzyXNBeQAIP8sDQSIm/UqSzChkyTPoCdvH9Fy3fZtVELFVmB2XNJ0gQvNXvWbAjX+4VLxszVtdx1MeURCm4Dhga0k5rj8znESb7nn9FWy1Ges9rBAc3znn49UY8Nva+4n5SqJ2GL68VnZW9IjnA5rYH0QAW0tgLgc/8AdvqgPdPGNLg0XJN9o5lSq+Da6CTtpre030Vbwal7MkkEunU31tureZk2brEdblSqaIZEw9dgcQwZoGu0733X3E0PasOeG9Rz2Ebr5SaxtmTucx0J3UDiXGWMpnP3jMAN/RQSZ6TspDQZOgAEKTVfYk22A+cqnw3EWlpqBujTAILS61gJEecrXuI43EPdLm5QTYT9AiQZfcRxndteNI/RUNfHEkCb6RGg3UqixzQA4GOZgfBSamTumLgEX8UXBDK6pinTkp+9lkTbfT0UepWl4a/3soAHlJVpXoBpNQwIaco3J2X3sxwYYjH5SdIe4HlEn6Loit3Bk3R2PgFLJhqLeVNvyU9fGiBA2svq9JKkcbCIikBERAEREAREQBERAEREAREQHiq8NBJ0AkrlHbnG1M7apa4yCwNBaC0G5cCbMIhonrbr0btFiQykZ3/uvz/+IvH6gJo6EuAcBtazQOi49TcmoI6cCq5FdxXtziWtdTbUBBtoDAv+Y/swqyl+IGLGpY4cnNsfHKQnCuxmIr96p/pNN5fdx8GfeFtnDOxOFp++11V3N5t/6iBHjKr+zBU1bNvjyz64Rf8AZztAcXhqdWvlL3Pj2dMWDmvIkgg5bAeqvsTx2g2c1Roc0wA5838/stS4tTp4fDn2bMgEwKdtryBque8R7TVahs1jABAhtx/y30XNHE5ybj0aSTgkmdkOLoPHtJAGheTDZ1NzYeH6qVS4kx9KGvBNwDEA8iPl5LmPYPtFVl9KzpBfD9Ld06nSHaLcDxJr3UvaAjK8WALZEGL6kTGupCrKGyVMrdotRwwS5z3BxdcBs5dGyIOhkc7jkvbuIZe7miNrCBzCq+J1mMAcXFuaLSdxaAJI3GyocRjQZLbu62AAmALzuq/0SjcG8SFoEyYM2jqY8lA4n2gaXFrWyG2k3v4LXcBjcQ/N7PLeATGg1OUQp3D8E0+0zyZfrGhIGw3QGChjq2IqZG5gwe8Ry3HmpHHsK1nswGuzOcLOOg8Bb9lXPZrAsosOY3gu1iBz5qt4nxunnJDJy6O676k9U+wZRWJMH3dA2OXTko9HDOqYjTuMi5PlyUdnacmCGtFoAi8azPL7qN/nmWweAJ6QOf1UpMMte0PEWs3i8Aa+g3VA3HVahbDCA4iS7YTaykV35iHHUNME9d/kslAQHBvvRAK0iqVFG7MQD6mI9oJLKYLWibGLErov4dYMf4ipUPvNZBPiRHwWhuxjWuZTDrXLo/NzldR/DbBFtF9R0/6jhE6wJ+EkjyXRhVyMcjqJuCIi7jmCIiAIiIAiIgCIiAIiIAiIgCIvhMaoDUu2zSC15dDQBA/3TNhuudYbg9MPNV4zVC4uzOvBOsctddVsnafihxFUuH8Nhys/+j4/KFX+xki9tT15BeZkknNtHr4MW2C3dnmlQzCdBt16wlRuWw/e8qdUcAL6Ko4jVJMAxpfdZtGyMGIxI8do5rW+K8IpVQSWhp6a+oVjXqASWjbXc9JXio0/BVvb0HT4ZofEuCup3Z+vktn7JiriaZe4uc9jspeXGRplJ3ho5LNi2COZ5Kz/AA+GQ17ENcWxvLoM6X0jRXeXdGmc08aTtDtFQLBRzPzOdIJvsG8youMonIG023cIgDnaSSrHjWKDiKjmVHZAQ0lsSTEnLM7FUuJxtQgT3NzcOdF4BbENPiSslyVNiwFJlCkGudLt4N5jRfDx1tJtTIO84iLX0uTvGnotLrY0tABcSZmdSTpoNvusrOHYh4loFNpHvVDltGoGpUqJNlrje0cMIJzOeQTH/Vsct/FUvs3PP5vIEknWB6/FWeD4dh6UuqVfaPjQAwP6RK8t4pD4psJOx3vGw2+ylUuiKsiVeEVZGcmmzW1yR15Kw4bgqDLhrnPH5n3jwCxPp4gn3JEE3MX2sVgGDqETWcWtFy1vTwV078kOLXgtatRg9920kA6N5nzX3hGJdUd3BlpgxzJHMk+SquIlracsnvkAB0zqSY6fZXeCwLjRY2csmSG6mYgc1aillxwbhlOtXLKIBe4gTrA3k7CBddkwWGFKm2m3RrQP1VF2I7OtwlEEtiq8S7mBs2fn18lsi7sOPauTlySthERbGYREQBERAEREAREQBERAEREAWs9u+K+yoezae9VkeDPzHz08ytmXNfxMJbiKZPuupwPEEk/NZZm1B0b6aKlkSZSteA3xss2FpxrN91T4atnIgEkSYF7AToP3dSTxCV5p7L+iwxFUDmfoqfE94/sLHXxvKD4lV1fFnmPL7lQyvR6xGUGD3jyGk9SNV5xGJMbeA/cBV1asSbL4W8yqtlLPNSoXWbJnZupPzKucBTq4fCEhpaXVC46aWAA692Y8VUYKjWL5o5RAMOcdyNoBV9geH1G0HGtUzhzg4nabWA2gg3OoVGZSkUtfjX8zXeY5qsqOeSSBlG08vBWuKxDYJaD/AFG3kFQvxVxurwV9IzbJFDFNp6CXfzHXyWR2MrVjDCep5DxVfTDqlVlKmO9UcGgnaSBJ9VvGA4cKVR1IXyktJO5mx9IVp/pSbL4o7mVvCOAgmakuPMmB6araMLhmtEMa0f0gKRSo2j7br09oaLKOzppLoxuw/TXksD8KDropLH81mDhFiocSbKepgW7H5R66K07OcRbhH56lAViNHyc7f6Qe6T1seq+lgO33WF1MjcHobfHdTFyi7RnOEZKmjpnA+0+GxVqL+/Emk/u1Bz7p18RIVyuH1cG0nM2zhcFsyOoIuFecI7bYjDw3ETXpCxJ/iN/5aO8/Vd2PVJ8SOHLpGuYHVEVbwXjtDFNzUHh0atNnt/qbt8lZLqTvo42muGERFJAREQBERAEREARFGdjmDmfAKG0uxRJRRf8AHs6+hXn/ADOl/N8D9lG5eyaZMVT2l4OMTSy2ztOZhOk8j0P2Oymtx9M/nb6x817GKYdHt9QjpqiU2naOFUQ/B18tQVQ5hgvNyAdZzSDaO9uq7FVHF7nEZZMwNANoXdOPcAo4tves4CBUbEjoeY6Ll3GuxGMw85Ge2pjdlyB/R7w8ACFwT07j0ehi1EX3wzVC6d/isL43KyYqm5p79Mg8i2/pCwBrtQyPKFz7WbuS9h1T96Lwy93aTAA1cdgBusJcfzCL7/PqpXZDBNqcRw1y4CoXmTN2tc4TPUBWUE3TMp5OODe8B2He1ozVspLQSzLmDX3LodmEi4HksOO7IYmnSIoYg1SAf9N4DQZ1iZE66re3uhfGXW3xQ9HLvkcK9jXfUdQqMd7UkBrHANdpoBYXjzlTuF9gcZVg+y9mOdU5f+t3fBdrZTErOQrRxJB5GaFwn8NaVJzaj61Rz2kEZQ1jQ4GQYgk+BMKt4lw2pQrOzHMX97NoHTy5eC6aStU/EIhuG9poWPbB6OOVw+I9FXPjTjwa6fK4yp+SiwXEhcOEFWdMtfpHmtEp8RIN7giRyKtcLjYuHEdNuq44yfTO90+jZq2GHgoxoHYqJQ4s780OHT7FSf8AMGnUR4/uFrZHJ5yEfm8zp/dfK0kRuLiFl9q06ELzmDBM+X0QWQTVIJi20R+/2VlpODmw4a8vsspeHakfVZQ4NAGUSLeWsqWGykq0qmHeKuGe5rmmcw+R5joV03sH21bjR7OrDMQ0XAsHgaub9QtIxJblPLpH7K1ijj20a4exxa9jszTuD1A56eaviyuD+jnzYozX2fo9FE4VjRWosqCO80ExeCRceRUteoeUEREAREQBERAFr2JBa4tnQ7xpsthVVxuibPHgfos8itWWj2VzqztwD8FjOIadRCx+1Xw1ud1z7jWj33TohpLDLeS9AjmfVNyJpnsMjSR4WWZuIdEF7o8So+fqvhq9VG9LyKs8YjhVCpdzb85M/NVmK7HUXe697T4gj0j6qfVxQG6wuxvULKWfGu2XUJGs47sM++VzHjrLT9R8VW8G4McNjKLnsykPA8nS0wRY6rcn8TgXPovWGJrhzAJm+Y/ljQjqs46mEpKEfJZ42lbLfFMWBjlIrmyhkrpvkyJbHrMSoLXrP7RW3EUZCVSdq8BTr4d1OsS1jo7w1DhdpHODFlbZ1rvbitGGMa52D4qu5WSkclqYR9F5puh2U2cNCOamUalxPw19VsmD7O1KwzASvVXs3VZ79KRziD67rOWG+UdMM6XDKujPX5rMazhtZZKuAy65mf1C3qLLwKNQDunMOkFUeNrs6FNPpnptcakL0/ENNpI81E9sRZ7foha3w6KFEsTqR8+uiYjFmQLiFGp203NlJqUTvuolEhyIrqrnbqufhhnEjUgaTurR2GOyi4mo1pAde+g1je+yqolG/Z0r8MOLVHPqUS3uCagMQQQGMA5QYn1XQ1zz8POI0WMIbZ7jeeQ91oJ2E/EroLHSF6mJNRVnmZWnLg9IiLQzCIiAIiIAvjmgiDcFfUQGucV4fku33T8FVOlbrUphwgiVT4zgIN6ZLTy1HoVhPF6NIz9mvymdZcTw+uzVoeOYsfQqI7ER7zXN8Qfmudxa7NU0Zs6xPcsf+Np/zD1C+PxlP+YeqzaRdHiqJUd7Er8TpjQz4X+SrMTxJ7rU2x1P2XPPGmaxlRmxTmt1Pktl7P8AFKLWBrddSTqStMpYRzjLpJV1gcAeS102NY3aXJXK9yo2jEPBdbQ3H1CiVWHWEw/DqsSZgaSsjy4LbIndmMSLmKe0Oy8Yio7nCr6teAZJlcs8slwbKKZNqYjrdatxvGmtVbRbdrDLjzfGnkPmvXEuK5BAu46D6novXZXhpLszrkmSVfTqUnbInUUb32WwOVoWy+wEXCi8LoZWqevViqRxN2yuxPBqT9WDyVHjexFF122PPQ+oW2op2oKTRzjF9iKg9x2YcnQ79VTYrstWbrSB8JHwgrr8IWqjxRZos015OIVOGVW29iY6H9FHqYev+WifM/YLuT8M06tHosLuG0z+UKnwRL/kzOFu4bin2Iyjp91IwPZR5MuBJ6rtY4ZT/lWRmBYNGhWWJLopLK32aPwHs6WQYW9YWmQACsrWAaBelolRm3YREUkBERAEREAREQBERAfCFhqYRjtWhZ0QFXX4DRdq0KE/snROgHoFsKKrhF+CdzNa/wDE2bR6L03su3otjRR8cfRO9lJT7OMGqn4bhzGaBTEUqCXghybPLm2ha9xzhj/fpEh3LY+IWxr4QkoqSoRdM5Xj8TiBrTa7rcKkrMxNQ6BvhcrslbhrHahYRwanyXI9Im7Zus/By3hXZhxMukk6krf+C8IyAWV3SwLW6BSWtjRdEMSiZym2fKbIC9Ii1MwiIgCIiAIiIAiIgCIiAIiIAiIgCIiAIiIAiIgCIiAIiIAiIgCIiAIiIAiIgCIiAIiIAiIgCIiAIiIAiIgCIiAIiI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AutoShape 16" descr="data:image/jpeg;base64,/9j/4AAQSkZJRgABAQAAAQABAAD/2wCEAAkGBxQTEhUUEBQWFRUWFBcUFxUVGBgXFxgVGhYXFhQWFxQYHCggGB0lGxUVITEhJSkrLi4uFx8zODMsNygtLiwBCgoKDg0OGxAQGjQkICQsLCwsLCwsLDQsLCwsLCwsLCwsLCwsLCwsLCwsLCwsLCwsLCwsLCwsLCwsLCwsLCw0LP/AABEIALcBEwMBIgACEQEDEQH/xAAcAAEAAgMBAQEAAAAAAAAAAAAABAUDBgcCAQj/xAA8EAABAwIEAwUGBAQGAwAAAAABAAIRAyEEEjFBBVFhBiJxgZETMqGxwdEHQuHwM1Jy8RQVI2KCohaS0v/EABkBAQADAQEAAAAAAAAAAAAAAAABAgMEBf/EACYRAAICAQQCAgEFAAAAAAAAAAABAhEDBBIhMUFRE2EUIiMycZH/2gAMAwEAAhEDEQA/AO4oiIAiIgCIiAIiIAiIgCIiAIiIAiIgCIiAIiIAiIgCIiAIiIAiIgCIiAIiIAiIgCIiAIiIAiIgCIiAIiIAiIgCIiAIiIAiIgCIiAIiIAiIgCx1qzWCXEADcqHxTiraIjV3L7rTeIcTNV0uMxoNh0XPm1EcfHbNceJy58Gy1e09IGGgn0Cj1+17GEAs1EiHBafVJLTlsZ2uvtVgDRnuf9wXH+Vkfk6PggbbS7a0cwDmubOhsQrrAcWpVv4bwSNW6H0K5dVsG6un0A+i90akEHvA6g6XHUK8dXNfy5KvBF9HW0Wm9nu1wJFOub6ZzYj+r7rcWukSLhd0JqatHNKLi6Z9REVyoREQBERAEREAREQBERAEREAREQBERAEREAReXvAuTChV+MUW6vHgFVyUe2Sk30T0VBie1VNpjI89QLeq+DtSwCXMcOkgkeiz/Ix3Vl/in6NgRa//AOWUokNefAD7rG7tdTI7jHHxgJ8+P2Pin6NkVFxjjoZ3KRBdpOwPIcyqrF8eqVBA7oOwVYGkXcQPh8VzZdVaqH+m2PBXMj7Vq5jJuet77klYa1MASSGt52HxXp2NbmyUwHRYuNmg8uqicbbmY2YIBuBp8Vxv2dCM7Q0iKbrnQxqolSp7P3zpq6xCl4NoAGSwiJ/XdVvHeHPq5QHAMBGYfOEpAk0Mf7SkXtBYAJBMX6qswVRzmFxcXHNtoI/urN1ENpljRDYgW6KroNZh22Ook2Jn7KbRFEV3EPfJ/KYnxC2vsV2qLMtKt7pMA7tMx6LVqLGuDu5Z8lRsc0NyZSSSJ/VdGOTjyjKUU+Gd6RV/Z/EmphqT3algnx0+isF6KdqzjYREUgIiIAiIgCIiAIiIAiIgCIiAIihcQ4i2kBMFx0ExJ8VEpKKtkpNukTHOAEmwWv4ztMzMadEtL9JJ3ifdF9t4VZxfHVKjgM+UbgAQBzBOpVc8AGwOZwMuIGWBqTl0MaFcOXVN8QOmGCuZE+tUe/8AiVCfh6BYamGZ73xn6KI97GjvFzyXNBeQAIP8sDQSIm/UqSzChkyTPoCdvH9Fy3fZtVELFVmB2XNJ0gQvNXvWbAjX+4VLxszVtdx1MeURCm4Dhga0k5rj8znESb7nn9FWy1Ges9rBAc3znn49UY8Nva+4n5SqJ2GL68VnZW9IjnA5rYH0QAW0tgLgc/8AdvqgPdPGNLg0XJN9o5lSq+Da6CTtpre030Vbwal7MkkEunU31tureZk2brEdblSqaIZEw9dgcQwZoGu0733X3E0PasOeG9Rz2Ebr5SaxtmTucx0J3UDiXGWMpnP3jMAN/RQSZ6TspDQZOgAEKTVfYk22A+cqnw3EWlpqBujTAILS61gJEecrXuI43EPdLm5QTYT9AiQZfcRxndteNI/RUNfHEkCb6RGg3UqixzQA4GOZgfBSamTumLgEX8UXBDK6pinTkp+9lkTbfT0UepWl4a/3soAHlJVpXoBpNQwIaco3J2X3sxwYYjH5SdIe4HlEn6Loit3Bk3R2PgFLJhqLeVNvyU9fGiBA2svq9JKkcbCIikBERAEREAREQBERAEREAREQHiq8NBJ0AkrlHbnG1M7apa4yCwNBaC0G5cCbMIhonrbr0btFiQykZ3/uvz/+IvH6gJo6EuAcBtazQOi49TcmoI6cCq5FdxXtziWtdTbUBBtoDAv+Y/swqyl+IGLGpY4cnNsfHKQnCuxmIr96p/pNN5fdx8GfeFtnDOxOFp++11V3N5t/6iBHjKr+zBU1bNvjyz64Rf8AZztAcXhqdWvlL3Pj2dMWDmvIkgg5bAeqvsTx2g2c1Roc0wA5838/stS4tTp4fDn2bMgEwKdtryBque8R7TVahs1jABAhtx/y30XNHE5ybj0aSTgkmdkOLoPHtJAGheTDZ1NzYeH6qVS4kx9KGvBNwDEA8iPl5LmPYPtFVl9KzpBfD9Ld06nSHaLcDxJr3UvaAjK8WALZEGL6kTGupCrKGyVMrdotRwwS5z3BxdcBs5dGyIOhkc7jkvbuIZe7miNrCBzCq+J1mMAcXFuaLSdxaAJI3GyocRjQZLbu62AAmALzuq/0SjcG8SFoEyYM2jqY8lA4n2gaXFrWyG2k3v4LXcBjcQ/N7PLeATGg1OUQp3D8E0+0zyZfrGhIGw3QGChjq2IqZG5gwe8Ry3HmpHHsK1nswGuzOcLOOg8Bb9lXPZrAsosOY3gu1iBz5qt4nxunnJDJy6O676k9U+wZRWJMH3dA2OXTko9HDOqYjTuMi5PlyUdnacmCGtFoAi8azPL7qN/nmWweAJ6QOf1UpMMte0PEWs3i8Aa+g3VA3HVahbDCA4iS7YTaykV35iHHUNME9d/kslAQHBvvRAK0iqVFG7MQD6mI9oJLKYLWibGLErov4dYMf4ipUPvNZBPiRHwWhuxjWuZTDrXLo/NzldR/DbBFtF9R0/6jhE6wJ+EkjyXRhVyMcjqJuCIi7jmCIiAIiIAiIgCIiAIiIAiIgCIvhMaoDUu2zSC15dDQBA/3TNhuudYbg9MPNV4zVC4uzOvBOsctddVsnafihxFUuH8Nhys/+j4/KFX+xki9tT15BeZkknNtHr4MW2C3dnmlQzCdBt16wlRuWw/e8qdUcAL6Ko4jVJMAxpfdZtGyMGIxI8do5rW+K8IpVQSWhp6a+oVjXqASWjbXc9JXio0/BVvb0HT4ZofEuCup3Z+vktn7JiriaZe4uc9jspeXGRplJ3ho5LNi2COZ5Kz/AA+GQ17ENcWxvLoM6X0jRXeXdGmc08aTtDtFQLBRzPzOdIJvsG8youMonIG023cIgDnaSSrHjWKDiKjmVHZAQ0lsSTEnLM7FUuJxtQgT3NzcOdF4BbENPiSslyVNiwFJlCkGudLt4N5jRfDx1tJtTIO84iLX0uTvGnotLrY0tABcSZmdSTpoNvusrOHYh4loFNpHvVDltGoGpUqJNlrje0cMIJzOeQTH/Vsct/FUvs3PP5vIEknWB6/FWeD4dh6UuqVfaPjQAwP6RK8t4pD4psJOx3vGw2+ylUuiKsiVeEVZGcmmzW1yR15Kw4bgqDLhrnPH5n3jwCxPp4gn3JEE3MX2sVgGDqETWcWtFy1vTwV078kOLXgtatRg9920kA6N5nzX3hGJdUd3BlpgxzJHMk+SquIlracsnvkAB0zqSY6fZXeCwLjRY2csmSG6mYgc1aillxwbhlOtXLKIBe4gTrA3k7CBddkwWGFKm2m3RrQP1VF2I7OtwlEEtiq8S7mBs2fn18lsi7sOPauTlySthERbGYREQBERAEREAREQBERAEREAWs9u+K+yoezae9VkeDPzHz08ytmXNfxMJbiKZPuupwPEEk/NZZm1B0b6aKlkSZSteA3xss2FpxrN91T4atnIgEkSYF7AToP3dSTxCV5p7L+iwxFUDmfoqfE94/sLHXxvKD4lV1fFnmPL7lQyvR6xGUGD3jyGk9SNV5xGJMbeA/cBV1asSbL4W8yqtlLPNSoXWbJnZupPzKucBTq4fCEhpaXVC46aWAA692Y8VUYKjWL5o5RAMOcdyNoBV9geH1G0HGtUzhzg4nabWA2gg3OoVGZSkUtfjX8zXeY5qsqOeSSBlG08vBWuKxDYJaD/AFG3kFQvxVxurwV9IzbJFDFNp6CXfzHXyWR2MrVjDCep5DxVfTDqlVlKmO9UcGgnaSBJ9VvGA4cKVR1IXyktJO5mx9IVp/pSbL4o7mVvCOAgmakuPMmB6araMLhmtEMa0f0gKRSo2j7br09oaLKOzppLoxuw/TXksD8KDropLH81mDhFiocSbKepgW7H5R66K07OcRbhH56lAViNHyc7f6Qe6T1seq+lgO33WF1MjcHobfHdTFyi7RnOEZKmjpnA+0+GxVqL+/Emk/u1Bz7p18RIVyuH1cG0nM2zhcFsyOoIuFecI7bYjDw3ETXpCxJ/iN/5aO8/Vd2PVJ8SOHLpGuYHVEVbwXjtDFNzUHh0atNnt/qbt8lZLqTvo42muGERFJAREQBERAEREARFGdjmDmfAKG0uxRJRRf8AHs6+hXn/ADOl/N8D9lG5eyaZMVT2l4OMTSy2ztOZhOk8j0P2Oymtx9M/nb6x817GKYdHt9QjpqiU2naOFUQ/B18tQVQ5hgvNyAdZzSDaO9uq7FVHF7nEZZMwNANoXdOPcAo4tves4CBUbEjoeY6Ll3GuxGMw85Ge2pjdlyB/R7w8ACFwT07j0ehi1EX3wzVC6d/isL43KyYqm5p79Mg8i2/pCwBrtQyPKFz7WbuS9h1T96Lwy93aTAA1cdgBusJcfzCL7/PqpXZDBNqcRw1y4CoXmTN2tc4TPUBWUE3TMp5OODe8B2He1ozVspLQSzLmDX3LodmEi4HksOO7IYmnSIoYg1SAf9N4DQZ1iZE66re3uhfGXW3xQ9HLvkcK9jXfUdQqMd7UkBrHANdpoBYXjzlTuF9gcZVg+y9mOdU5f+t3fBdrZTErOQrRxJB5GaFwn8NaVJzaj61Rz2kEZQ1jQ4GQYgk+BMKt4lw2pQrOzHMX97NoHTy5eC6aStU/EIhuG9poWPbB6OOVw+I9FXPjTjwa6fK4yp+SiwXEhcOEFWdMtfpHmtEp8RIN7giRyKtcLjYuHEdNuq44yfTO90+jZq2GHgoxoHYqJQ4s780OHT7FSf8AMGnUR4/uFrZHJ5yEfm8zp/dfK0kRuLiFl9q06ELzmDBM+X0QWQTVIJi20R+/2VlpODmw4a8vsspeHakfVZQ4NAGUSLeWsqWGykq0qmHeKuGe5rmmcw+R5joV03sH21bjR7OrDMQ0XAsHgaub9QtIxJblPLpH7K1ijj20a4exxa9jszTuD1A56eaviyuD+jnzYozX2fo9FE4VjRWosqCO80ExeCRceRUteoeUEREAREQBERAFr2JBa4tnQ7xpsthVVxuibPHgfos8itWWj2VzqztwD8FjOIadRCx+1Xw1ud1z7jWj33TohpLDLeS9AjmfVNyJpnsMjSR4WWZuIdEF7o8So+fqvhq9VG9LyKs8YjhVCpdzb85M/NVmK7HUXe697T4gj0j6qfVxQG6wuxvULKWfGu2XUJGs47sM++VzHjrLT9R8VW8G4McNjKLnsykPA8nS0wRY6rcn8TgXPovWGJrhzAJm+Y/ljQjqs46mEpKEfJZ42lbLfFMWBjlIrmyhkrpvkyJbHrMSoLXrP7RW3EUZCVSdq8BTr4d1OsS1jo7w1DhdpHODFlbZ1rvbitGGMa52D4qu5WSkclqYR9F5puh2U2cNCOamUalxPw19VsmD7O1KwzASvVXs3VZ79KRziD67rOWG+UdMM6XDKujPX5rMazhtZZKuAy65mf1C3qLLwKNQDunMOkFUeNrs6FNPpnptcakL0/ENNpI81E9sRZ7foha3w6KFEsTqR8+uiYjFmQLiFGp203NlJqUTvuolEhyIrqrnbqufhhnEjUgaTurR2GOyi4mo1pAde+g1je+yqolG/Z0r8MOLVHPqUS3uCagMQQQGMA5QYn1XQ1zz8POI0WMIbZ7jeeQ91oJ2E/EroLHSF6mJNRVnmZWnLg9IiLQzCIiAIiIAvjmgiDcFfUQGucV4fku33T8FVOlbrUphwgiVT4zgIN6ZLTy1HoVhPF6NIz9mvymdZcTw+uzVoeOYsfQqI7ER7zXN8Qfmudxa7NU0Zs6xPcsf+Np/zD1C+PxlP+YeqzaRdHiqJUd7Er8TpjQz4X+SrMTxJ7rU2x1P2XPPGmaxlRmxTmt1Pktl7P8AFKLWBrddSTqStMpYRzjLpJV1gcAeS102NY3aXJXK9yo2jEPBdbQ3H1CiVWHWEw/DqsSZgaSsjy4LbIndmMSLmKe0Oy8Yio7nCr6teAZJlcs8slwbKKZNqYjrdatxvGmtVbRbdrDLjzfGnkPmvXEuK5BAu46D6novXZXhpLszrkmSVfTqUnbInUUb32WwOVoWy+wEXCi8LoZWqevViqRxN2yuxPBqT9WDyVHjexFF122PPQ+oW2op2oKTRzjF9iKg9x2YcnQ79VTYrstWbrSB8JHwgrr8IWqjxRZos015OIVOGVW29iY6H9FHqYev+WifM/YLuT8M06tHosLuG0z+UKnwRL/kzOFu4bin2Iyjp91IwPZR5MuBJ6rtY4ZT/lWRmBYNGhWWJLopLK32aPwHs6WQYW9YWmQACsrWAaBelolRm3YREUkBERAEREAREQBERAfCFhqYRjtWhZ0QFXX4DRdq0KE/snROgHoFsKKrhF+CdzNa/wDE2bR6L03su3otjRR8cfRO9lJT7OMGqn4bhzGaBTEUqCXghybPLm2ha9xzhj/fpEh3LY+IWxr4QkoqSoRdM5Xj8TiBrTa7rcKkrMxNQ6BvhcrslbhrHahYRwanyXI9Im7Zus/By3hXZhxMukk6krf+C8IyAWV3SwLW6BSWtjRdEMSiZym2fKbIC9Ii1MwiIgCIiAIiIAiIgCIiAIiIAiIgCIiAIiIAiIgCIiAIiIAiIgCIiAIiIAiIgCIiAIiIAiIgCIiAIiIAiIgCIiAIiI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18" descr="data:image/jpeg;base64,/9j/4AAQSkZJRgABAQAAAQABAAD/2wCEAAkGBxQTEhUUEBQWFRUWFBcUFxUVGBgXFxgVGhYXFhQWFxQYHCggGB0lGxUVITEhJSkrLi4uFx8zODMsNygtLiwBCgoKDg0OGxAQGjQkICQsLCwsLCwsLDQsLCwsLCwsLCwsLCwsLCwsLCwsLCwsLCwsLCwsLCwsLCwsLCwsLCw0LP/AABEIALcBEwMBIgACEQEDEQH/xAAcAAEAAgMBAQEAAAAAAAAAAAAABAUDBgcCAQj/xAA8EAABAwIEAwUGBAQGAwAAAAABAAIRAyEEEjFBBVFhBiJxgZETMqGxwdEHQuHwM1Jy8RQVI2KCohaS0v/EABkBAQADAQEAAAAAAAAAAAAAAAABAgMEBf/EACYRAAICAQQCAgEFAAAAAAAAAAABAhEDBBIhMUFRE2EUIiMycZH/2gAMAwEAAhEDEQA/AO4oiIAiIgCIiAIiIAiIgCIiAIiIAiIgCIiAIiIAiIgCIiAIiIAiIgCIiAIiIAiIgCIiAIiIAiIgCIiAIiIAiIgCIiAIiIAiIgCIiAIiIAiIgCx1qzWCXEADcqHxTiraIjV3L7rTeIcTNV0uMxoNh0XPm1EcfHbNceJy58Gy1e09IGGgn0Cj1+17GEAs1EiHBafVJLTlsZ2uvtVgDRnuf9wXH+Vkfk6PggbbS7a0cwDmubOhsQrrAcWpVv4bwSNW6H0K5dVsG6un0A+i90akEHvA6g6XHUK8dXNfy5KvBF9HW0Wm9nu1wJFOub6ZzYj+r7rcWukSLhd0JqatHNKLi6Z9REVyoREQBERAEREAREQBERAEREAREQBERAEREAReXvAuTChV+MUW6vHgFVyUe2Sk30T0VBie1VNpjI89QLeq+DtSwCXMcOkgkeiz/Ix3Vl/in6NgRa//AOWUokNefAD7rG7tdTI7jHHxgJ8+P2Pin6NkVFxjjoZ3KRBdpOwPIcyqrF8eqVBA7oOwVYGkXcQPh8VzZdVaqH+m2PBXMj7Vq5jJuet77klYa1MASSGt52HxXp2NbmyUwHRYuNmg8uqicbbmY2YIBuBp8Vxv2dCM7Q0iKbrnQxqolSp7P3zpq6xCl4NoAGSwiJ/XdVvHeHPq5QHAMBGYfOEpAk0Mf7SkXtBYAJBMX6qswVRzmFxcXHNtoI/urN1ENpljRDYgW6KroNZh22Ook2Jn7KbRFEV3EPfJ/KYnxC2vsV2qLMtKt7pMA7tMx6LVqLGuDu5Z8lRsc0NyZSSSJ/VdGOTjyjKUU+Gd6RV/Z/EmphqT3algnx0+isF6KdqzjYREUgIiIAiIgCIiAIiIAiIgCIiAIihcQ4i2kBMFx0ExJ8VEpKKtkpNukTHOAEmwWv4ztMzMadEtL9JJ3ifdF9t4VZxfHVKjgM+UbgAQBzBOpVc8AGwOZwMuIGWBqTl0MaFcOXVN8QOmGCuZE+tUe/8AiVCfh6BYamGZ73xn6KI97GjvFzyXNBeQAIP8sDQSIm/UqSzChkyTPoCdvH9Fy3fZtVELFVmB2XNJ0gQvNXvWbAjX+4VLxszVtdx1MeURCm4Dhga0k5rj8znESb7nn9FWy1Ges9rBAc3znn49UY8Nva+4n5SqJ2GL68VnZW9IjnA5rYH0QAW0tgLgc/8AdvqgPdPGNLg0XJN9o5lSq+Da6CTtpre030Vbwal7MkkEunU31tureZk2brEdblSqaIZEw9dgcQwZoGu0733X3E0PasOeG9Rz2Ebr5SaxtmTucx0J3UDiXGWMpnP3jMAN/RQSZ6TspDQZOgAEKTVfYk22A+cqnw3EWlpqBujTAILS61gJEecrXuI43EPdLm5QTYT9AiQZfcRxndteNI/RUNfHEkCb6RGg3UqixzQA4GOZgfBSamTumLgEX8UXBDK6pinTkp+9lkTbfT0UepWl4a/3soAHlJVpXoBpNQwIaco3J2X3sxwYYjH5SdIe4HlEn6Loit3Bk3R2PgFLJhqLeVNvyU9fGiBA2svq9JKkcbCIikBERAEREAREQBERAEREAREQHiq8NBJ0AkrlHbnG1M7apa4yCwNBaC0G5cCbMIhonrbr0btFiQykZ3/uvz/+IvH6gJo6EuAcBtazQOi49TcmoI6cCq5FdxXtziWtdTbUBBtoDAv+Y/swqyl+IGLGpY4cnNsfHKQnCuxmIr96p/pNN5fdx8GfeFtnDOxOFp++11V3N5t/6iBHjKr+zBU1bNvjyz64Rf8AZztAcXhqdWvlL3Pj2dMWDmvIkgg5bAeqvsTx2g2c1Roc0wA5838/stS4tTp4fDn2bMgEwKdtryBque8R7TVahs1jABAhtx/y30XNHE5ybj0aSTgkmdkOLoPHtJAGheTDZ1NzYeH6qVS4kx9KGvBNwDEA8iPl5LmPYPtFVl9KzpBfD9Ld06nSHaLcDxJr3UvaAjK8WALZEGL6kTGupCrKGyVMrdotRwwS5z3BxdcBs5dGyIOhkc7jkvbuIZe7miNrCBzCq+J1mMAcXFuaLSdxaAJI3GyocRjQZLbu62AAmALzuq/0SjcG8SFoEyYM2jqY8lA4n2gaXFrWyG2k3v4LXcBjcQ/N7PLeATGg1OUQp3D8E0+0zyZfrGhIGw3QGChjq2IqZG5gwe8Ry3HmpHHsK1nswGuzOcLOOg8Bb9lXPZrAsosOY3gu1iBz5qt4nxunnJDJy6O676k9U+wZRWJMH3dA2OXTko9HDOqYjTuMi5PlyUdnacmCGtFoAi8azPL7qN/nmWweAJ6QOf1UpMMte0PEWs3i8Aa+g3VA3HVahbDCA4iS7YTaykV35iHHUNME9d/kslAQHBvvRAK0iqVFG7MQD6mI9oJLKYLWibGLErov4dYMf4ipUPvNZBPiRHwWhuxjWuZTDrXLo/NzldR/DbBFtF9R0/6jhE6wJ+EkjyXRhVyMcjqJuCIi7jmCIiAIiIAiIgCIiAIiIAiIgCIvhMaoDUu2zSC15dDQBA/3TNhuudYbg9MPNV4zVC4uzOvBOsctddVsnafihxFUuH8Nhys/+j4/KFX+xki9tT15BeZkknNtHr4MW2C3dnmlQzCdBt16wlRuWw/e8qdUcAL6Ko4jVJMAxpfdZtGyMGIxI8do5rW+K8IpVQSWhp6a+oVjXqASWjbXc9JXio0/BVvb0HT4ZofEuCup3Z+vktn7JiriaZe4uc9jspeXGRplJ3ho5LNi2COZ5Kz/AA+GQ17ENcWxvLoM6X0jRXeXdGmc08aTtDtFQLBRzPzOdIJvsG8youMonIG023cIgDnaSSrHjWKDiKjmVHZAQ0lsSTEnLM7FUuJxtQgT3NzcOdF4BbENPiSslyVNiwFJlCkGudLt4N5jRfDx1tJtTIO84iLX0uTvGnotLrY0tABcSZmdSTpoNvusrOHYh4loFNpHvVDltGoGpUqJNlrje0cMIJzOeQTH/Vsct/FUvs3PP5vIEknWB6/FWeD4dh6UuqVfaPjQAwP6RK8t4pD4psJOx3vGw2+ylUuiKsiVeEVZGcmmzW1yR15Kw4bgqDLhrnPH5n3jwCxPp4gn3JEE3MX2sVgGDqETWcWtFy1vTwV078kOLXgtatRg9920kA6N5nzX3hGJdUd3BlpgxzJHMk+SquIlracsnvkAB0zqSY6fZXeCwLjRY2csmSG6mYgc1aillxwbhlOtXLKIBe4gTrA3k7CBddkwWGFKm2m3RrQP1VF2I7OtwlEEtiq8S7mBs2fn18lsi7sOPauTlySthERbGYREQBERAEREAREQBERAEREAWs9u+K+yoezae9VkeDPzHz08ytmXNfxMJbiKZPuupwPEEk/NZZm1B0b6aKlkSZSteA3xss2FpxrN91T4atnIgEkSYF7AToP3dSTxCV5p7L+iwxFUDmfoqfE94/sLHXxvKD4lV1fFnmPL7lQyvR6xGUGD3jyGk9SNV5xGJMbeA/cBV1asSbL4W8yqtlLPNSoXWbJnZupPzKucBTq4fCEhpaXVC46aWAA692Y8VUYKjWL5o5RAMOcdyNoBV9geH1G0HGtUzhzg4nabWA2gg3OoVGZSkUtfjX8zXeY5qsqOeSSBlG08vBWuKxDYJaD/AFG3kFQvxVxurwV9IzbJFDFNp6CXfzHXyWR2MrVjDCep5DxVfTDqlVlKmO9UcGgnaSBJ9VvGA4cKVR1IXyktJO5mx9IVp/pSbL4o7mVvCOAgmakuPMmB6araMLhmtEMa0f0gKRSo2j7br09oaLKOzppLoxuw/TXksD8KDropLH81mDhFiocSbKepgW7H5R66K07OcRbhH56lAViNHyc7f6Qe6T1seq+lgO33WF1MjcHobfHdTFyi7RnOEZKmjpnA+0+GxVqL+/Emk/u1Bz7p18RIVyuH1cG0nM2zhcFsyOoIuFecI7bYjDw3ETXpCxJ/iN/5aO8/Vd2PVJ8SOHLpGuYHVEVbwXjtDFNzUHh0atNnt/qbt8lZLqTvo42muGERFJAREQBERAEREARFGdjmDmfAKG0uxRJRRf8AHs6+hXn/ADOl/N8D9lG5eyaZMVT2l4OMTSy2ztOZhOk8j0P2Oymtx9M/nb6x817GKYdHt9QjpqiU2naOFUQ/B18tQVQ5hgvNyAdZzSDaO9uq7FVHF7nEZZMwNANoXdOPcAo4tves4CBUbEjoeY6Ll3GuxGMw85Ge2pjdlyB/R7w8ACFwT07j0ehi1EX3wzVC6d/isL43KyYqm5p79Mg8i2/pCwBrtQyPKFz7WbuS9h1T96Lwy93aTAA1cdgBusJcfzCL7/PqpXZDBNqcRw1y4CoXmTN2tc4TPUBWUE3TMp5OODe8B2He1ozVspLQSzLmDX3LodmEi4HksOO7IYmnSIoYg1SAf9N4DQZ1iZE66re3uhfGXW3xQ9HLvkcK9jXfUdQqMd7UkBrHANdpoBYXjzlTuF9gcZVg+y9mOdU5f+t3fBdrZTErOQrRxJB5GaFwn8NaVJzaj61Rz2kEZQ1jQ4GQYgk+BMKt4lw2pQrOzHMX97NoHTy5eC6aStU/EIhuG9poWPbB6OOVw+I9FXPjTjwa6fK4yp+SiwXEhcOEFWdMtfpHmtEp8RIN7giRyKtcLjYuHEdNuq44yfTO90+jZq2GHgoxoHYqJQ4s780OHT7FSf8AMGnUR4/uFrZHJ5yEfm8zp/dfK0kRuLiFl9q06ELzmDBM+X0QWQTVIJi20R+/2VlpODmw4a8vsspeHakfVZQ4NAGUSLeWsqWGykq0qmHeKuGe5rmmcw+R5joV03sH21bjR7OrDMQ0XAsHgaub9QtIxJblPLpH7K1ijj20a4exxa9jszTuD1A56eaviyuD+jnzYozX2fo9FE4VjRWosqCO80ExeCRceRUteoeUEREAREQBERAFr2JBa4tnQ7xpsthVVxuibPHgfos8itWWj2VzqztwD8FjOIadRCx+1Xw1ud1z7jWj33TohpLDLeS9AjmfVNyJpnsMjSR4WWZuIdEF7o8So+fqvhq9VG9LyKs8YjhVCpdzb85M/NVmK7HUXe697T4gj0j6qfVxQG6wuxvULKWfGu2XUJGs47sM++VzHjrLT9R8VW8G4McNjKLnsykPA8nS0wRY6rcn8TgXPovWGJrhzAJm+Y/ljQjqs46mEpKEfJZ42lbLfFMWBjlIrmyhkrpvkyJbHrMSoLXrP7RW3EUZCVSdq8BTr4d1OsS1jo7w1DhdpHODFlbZ1rvbitGGMa52D4qu5WSkclqYR9F5puh2U2cNCOamUalxPw19VsmD7O1KwzASvVXs3VZ79KRziD67rOWG+UdMM6XDKujPX5rMazhtZZKuAy65mf1C3qLLwKNQDunMOkFUeNrs6FNPpnptcakL0/ENNpI81E9sRZ7foha3w6KFEsTqR8+uiYjFmQLiFGp203NlJqUTvuolEhyIrqrnbqufhhnEjUgaTurR2GOyi4mo1pAde+g1je+yqolG/Z0r8MOLVHPqUS3uCagMQQQGMA5QYn1XQ1zz8POI0WMIbZ7jeeQ91oJ2E/EroLHSF6mJNRVnmZWnLg9IiLQzCIiAIiIAvjmgiDcFfUQGucV4fku33T8FVOlbrUphwgiVT4zgIN6ZLTy1HoVhPF6NIz9mvymdZcTw+uzVoeOYsfQqI7ER7zXN8Qfmudxa7NU0Zs6xPcsf+Np/zD1C+PxlP+YeqzaRdHiqJUd7Er8TpjQz4X+SrMTxJ7rU2x1P2XPPGmaxlRmxTmt1Pktl7P8AFKLWBrddSTqStMpYRzjLpJV1gcAeS102NY3aXJXK9yo2jEPBdbQ3H1CiVWHWEw/DqsSZgaSsjy4LbIndmMSLmKe0Oy8Yio7nCr6teAZJlcs8slwbKKZNqYjrdatxvGmtVbRbdrDLjzfGnkPmvXEuK5BAu46D6novXZXhpLszrkmSVfTqUnbInUUb32WwOVoWy+wEXCi8LoZWqevViqRxN2yuxPBqT9WDyVHjexFF122PPQ+oW2op2oKTRzjF9iKg9x2YcnQ79VTYrstWbrSB8JHwgrr8IWqjxRZos015OIVOGVW29iY6H9FHqYev+WifM/YLuT8M06tHosLuG0z+UKnwRL/kzOFu4bin2Iyjp91IwPZR5MuBJ6rtY4ZT/lWRmBYNGhWWJLopLK32aPwHs6WQYW9YWmQACsrWAaBelolRm3YREUkBERAEREAREQBERAfCFhqYRjtWhZ0QFXX4DRdq0KE/snROgHoFsKKrhF+CdzNa/wDE2bR6L03su3otjRR8cfRO9lJT7OMGqn4bhzGaBTEUqCXghybPLm2ha9xzhj/fpEh3LY+IWxr4QkoqSoRdM5Xj8TiBrTa7rcKkrMxNQ6BvhcrslbhrHahYRwanyXI9Im7Zus/By3hXZhxMukk6krf+C8IyAWV3SwLW6BSWtjRdEMSiZym2fKbIC9Ii1MwiIgCIiAIiIAiIgCIiAIiIAiIgCIiAIiIAiIgCIiAIiIAiIgCIiAIiIAiIgCIiAIiIAiIgCIiAIiIAiIgCIiAIiI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2548" name="Picture 20" descr="http://www.babymed.com/sites/default/files/shutterstock_peanuts.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1798" y="3957309"/>
            <a:ext cx="525634" cy="351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6435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Principles in planning vegetarian meals</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57</a:t>
            </a:fld>
            <a:endParaRPr lang="en-US" dirty="0"/>
          </a:p>
        </p:txBody>
      </p:sp>
      <p:sp>
        <p:nvSpPr>
          <p:cNvPr id="6" name="Rectangle 5"/>
          <p:cNvSpPr/>
          <p:nvPr/>
        </p:nvSpPr>
        <p:spPr>
          <a:xfrm>
            <a:off x="323528" y="1505684"/>
            <a:ext cx="8352928" cy="3939540"/>
          </a:xfrm>
          <a:prstGeom prst="rect">
            <a:avLst/>
          </a:prstGeom>
        </p:spPr>
        <p:txBody>
          <a:bodyPr wrap="square">
            <a:spAutoFit/>
          </a:bodyPr>
          <a:lstStyle/>
          <a:p>
            <a:pPr marL="342900" indent="-342900">
              <a:spcAft>
                <a:spcPts val="600"/>
              </a:spcAft>
              <a:buFont typeface="Arial" pitchFamily="34" charset="0"/>
              <a:buChar char="•"/>
            </a:pPr>
            <a:r>
              <a:rPr lang="en-US" sz="2400" dirty="0" smtClean="0"/>
              <a:t>Vegan tends to be lack in protein. A good supply of protein from plant source is necessary such as nuts, pulses, soya bean products (e.g. bean curd / tofu), textured </a:t>
            </a:r>
            <a:r>
              <a:rPr lang="en-US" sz="2400" dirty="0"/>
              <a:t>vegetable protein and commercially prepared meat </a:t>
            </a:r>
            <a:r>
              <a:rPr lang="en-US" sz="2400" dirty="0" smtClean="0"/>
              <a:t>analogues.</a:t>
            </a:r>
          </a:p>
          <a:p>
            <a:pPr marL="342900" indent="-342900">
              <a:spcAft>
                <a:spcPts val="600"/>
              </a:spcAft>
              <a:buFont typeface="Arial" pitchFamily="34" charset="0"/>
              <a:buChar char="•"/>
            </a:pPr>
            <a:r>
              <a:rPr lang="en-US" sz="2400" dirty="0" smtClean="0"/>
              <a:t>Vegetable fat and oils should be used for cooking instead of butter and lard.</a:t>
            </a:r>
          </a:p>
          <a:p>
            <a:pPr marL="342900" indent="-342900">
              <a:spcAft>
                <a:spcPts val="600"/>
              </a:spcAft>
              <a:buFont typeface="Arial" pitchFamily="34" charset="0"/>
              <a:buChar char="•"/>
            </a:pPr>
            <a:r>
              <a:rPr lang="en-US" sz="2400" dirty="0" smtClean="0"/>
              <a:t>As strict vegans do not consume milk and dairy products, good supply of calcium from plant source is needed, such as dark </a:t>
            </a:r>
            <a:r>
              <a:rPr lang="en-US" sz="2400" dirty="0"/>
              <a:t>green leafy vegetables, </a:t>
            </a:r>
            <a:r>
              <a:rPr lang="en-US" sz="2400" dirty="0" smtClean="0"/>
              <a:t>bean curd / tofu </a:t>
            </a:r>
            <a:r>
              <a:rPr lang="en-US" sz="2400" dirty="0"/>
              <a:t>made with calcium sulfate, calcium-fortified </a:t>
            </a:r>
            <a:r>
              <a:rPr lang="en-US" sz="2400" dirty="0" smtClean="0"/>
              <a:t>soya </a:t>
            </a:r>
            <a:r>
              <a:rPr lang="en-US" sz="2400" dirty="0"/>
              <a:t>milk and orange </a:t>
            </a:r>
            <a:r>
              <a:rPr lang="en-US" sz="2400" dirty="0" smtClean="0"/>
              <a:t>juice.</a:t>
            </a:r>
          </a:p>
        </p:txBody>
      </p:sp>
      <p:sp>
        <p:nvSpPr>
          <p:cNvPr id="9" name="AutoShape 14" descr="data:image/jpeg;base64,/9j/4AAQSkZJRgABAQAAAQABAAD/2wCEAAkGBxQTEhUUEBQWFRUWFBcUFxUVGBgXFxgVGhYXFhQWFxQYHCggGB0lGxUVITEhJSkrLi4uFx8zODMsNygtLiwBCgoKDg0OGxAQGjQkICQsLCwsLCwsLDQsLCwsLCwsLCwsLCwsLCwsLCwsLCwsLCwsLCwsLCwsLCwsLCwsLCw0LP/AABEIALcBEwMBIgACEQEDEQH/xAAcAAEAAgMBAQEAAAAAAAAAAAAABAUDBgcCAQj/xAA8EAABAwIEAwUGBAQGAwAAAAABAAIRAyEEEjFBBVFhBiJxgZETMqGxwdEHQuHwM1Jy8RQVI2KCohaS0v/EABkBAQADAQEAAAAAAAAAAAAAAAABAgMEBf/EACYRAAICAQQCAgEFAAAAAAAAAAABAhEDBBIhMUFRE2EUIiMycZH/2gAMAwEAAhEDEQA/AO4oiIAiIgCIiAIiIAiIgCIiAIiIAiIgCIiAIiIAiIgCIiAIiIAiIgCIiAIiIAiIgCIiAIiIAiIgCIiAIiIAiIgCIiAIiIAiIgCIiAIiIAiIgCx1qzWCXEADcqHxTiraIjV3L7rTeIcTNV0uMxoNh0XPm1EcfHbNceJy58Gy1e09IGGgn0Cj1+17GEAs1EiHBafVJLTlsZ2uvtVgDRnuf9wXH+Vkfk6PggbbS7a0cwDmubOhsQrrAcWpVv4bwSNW6H0K5dVsG6un0A+i90akEHvA6g6XHUK8dXNfy5KvBF9HW0Wm9nu1wJFOub6ZzYj+r7rcWukSLhd0JqatHNKLi6Z9REVyoREQBERAEREAREQBERAEREAREQBERAEREAReXvAuTChV+MUW6vHgFVyUe2Sk30T0VBie1VNpjI89QLeq+DtSwCXMcOkgkeiz/Ix3Vl/in6NgRa//AOWUokNefAD7rG7tdTI7jHHxgJ8+P2Pin6NkVFxjjoZ3KRBdpOwPIcyqrF8eqVBA7oOwVYGkXcQPh8VzZdVaqH+m2PBXMj7Vq5jJuet77klYa1MASSGt52HxXp2NbmyUwHRYuNmg8uqicbbmY2YIBuBp8Vxv2dCM7Q0iKbrnQxqolSp7P3zpq6xCl4NoAGSwiJ/XdVvHeHPq5QHAMBGYfOEpAk0Mf7SkXtBYAJBMX6qswVRzmFxcXHNtoI/urN1ENpljRDYgW6KroNZh22Ook2Jn7KbRFEV3EPfJ/KYnxC2vsV2qLMtKt7pMA7tMx6LVqLGuDu5Z8lRsc0NyZSSSJ/VdGOTjyjKUU+Gd6RV/Z/EmphqT3algnx0+isF6KdqzjYREUgIiIAiIgCIiAIiIAiIgCIiAIihcQ4i2kBMFx0ExJ8VEpKKtkpNukTHOAEmwWv4ztMzMadEtL9JJ3ifdF9t4VZxfHVKjgM+UbgAQBzBOpVc8AGwOZwMuIGWBqTl0MaFcOXVN8QOmGCuZE+tUe/8AiVCfh6BYamGZ73xn6KI97GjvFzyXNBeQAIP8sDQSIm/UqSzChkyTPoCdvH9Fy3fZtVELFVmB2XNJ0gQvNXvWbAjX+4VLxszVtdx1MeURCm4Dhga0k5rj8znESb7nn9FWy1Ges9rBAc3znn49UY8Nva+4n5SqJ2GL68VnZW9IjnA5rYH0QAW0tgLgc/8AdvqgPdPGNLg0XJN9o5lSq+Da6CTtpre030Vbwal7MkkEunU31tureZk2brEdblSqaIZEw9dgcQwZoGu0733X3E0PasOeG9Rz2Ebr5SaxtmTucx0J3UDiXGWMpnP3jMAN/RQSZ6TspDQZOgAEKTVfYk22A+cqnw3EWlpqBujTAILS61gJEecrXuI43EPdLm5QTYT9AiQZfcRxndteNI/RUNfHEkCb6RGg3UqixzQA4GOZgfBSamTumLgEX8UXBDK6pinTkp+9lkTbfT0UepWl4a/3soAHlJVpXoBpNQwIaco3J2X3sxwYYjH5SdIe4HlEn6Loit3Bk3R2PgFLJhqLeVNvyU9fGiBA2svq9JKkcbCIikBERAEREAREQBERAEREAREQHiq8NBJ0AkrlHbnG1M7apa4yCwNBaC0G5cCbMIhonrbr0btFiQykZ3/uvz/+IvH6gJo6EuAcBtazQOi49TcmoI6cCq5FdxXtziWtdTbUBBtoDAv+Y/swqyl+IGLGpY4cnNsfHKQnCuxmIr96p/pNN5fdx8GfeFtnDOxOFp++11V3N5t/6iBHjKr+zBU1bNvjyz64Rf8AZztAcXhqdWvlL3Pj2dMWDmvIkgg5bAeqvsTx2g2c1Roc0wA5838/stS4tTp4fDn2bMgEwKdtryBque8R7TVahs1jABAhtx/y30XNHE5ybj0aSTgkmdkOLoPHtJAGheTDZ1NzYeH6qVS4kx9KGvBNwDEA8iPl5LmPYPtFVl9KzpBfD9Ld06nSHaLcDxJr3UvaAjK8WALZEGL6kTGupCrKGyVMrdotRwwS5z3BxdcBs5dGyIOhkc7jkvbuIZe7miNrCBzCq+J1mMAcXFuaLSdxaAJI3GyocRjQZLbu62AAmALzuq/0SjcG8SFoEyYM2jqY8lA4n2gaXFrWyG2k3v4LXcBjcQ/N7PLeATGg1OUQp3D8E0+0zyZfrGhIGw3QGChjq2IqZG5gwe8Ry3HmpHHsK1nswGuzOcLOOg8Bb9lXPZrAsosOY3gu1iBz5qt4nxunnJDJy6O676k9U+wZRWJMH3dA2OXTko9HDOqYjTuMi5PlyUdnacmCGtFoAi8azPL7qN/nmWweAJ6QOf1UpMMte0PEWs3i8Aa+g3VA3HVahbDCA4iS7YTaykV35iHHUNME9d/kslAQHBvvRAK0iqVFG7MQD6mI9oJLKYLWibGLErov4dYMf4ipUPvNZBPiRHwWhuxjWuZTDrXLo/NzldR/DbBFtF9R0/6jhE6wJ+EkjyXRhVyMcjqJuCIi7jmCIiAIiIAiIgCIiAIiIAiIgCIvhMaoDUu2zSC15dDQBA/3TNhuudYbg9MPNV4zVC4uzOvBOsctddVsnafihxFUuH8Nhys/+j4/KFX+xki9tT15BeZkknNtHr4MW2C3dnmlQzCdBt16wlRuWw/e8qdUcAL6Ko4jVJMAxpfdZtGyMGIxI8do5rW+K8IpVQSWhp6a+oVjXqASWjbXc9JXio0/BVvb0HT4ZofEuCup3Z+vktn7JiriaZe4uc9jspeXGRplJ3ho5LNi2COZ5Kz/AA+GQ17ENcWxvLoM6X0jRXeXdGmc08aTtDtFQLBRzPzOdIJvsG8youMonIG023cIgDnaSSrHjWKDiKjmVHZAQ0lsSTEnLM7FUuJxtQgT3NzcOdF4BbENPiSslyVNiwFJlCkGudLt4N5jRfDx1tJtTIO84iLX0uTvGnotLrY0tABcSZmdSTpoNvusrOHYh4loFNpHvVDltGoGpUqJNlrje0cMIJzOeQTH/Vsct/FUvs3PP5vIEknWB6/FWeD4dh6UuqVfaPjQAwP6RK8t4pD4psJOx3vGw2+ylUuiKsiVeEVZGcmmzW1yR15Kw4bgqDLhrnPH5n3jwCxPp4gn3JEE3MX2sVgGDqETWcWtFy1vTwV078kOLXgtatRg9920kA6N5nzX3hGJdUd3BlpgxzJHMk+SquIlracsnvkAB0zqSY6fZXeCwLjRY2csmSG6mYgc1aillxwbhlOtXLKIBe4gTrA3k7CBddkwWGFKm2m3RrQP1VF2I7OtwlEEtiq8S7mBs2fn18lsi7sOPauTlySthERbGYREQBERAEREAREQBERAEREAWs9u+K+yoezae9VkeDPzHz08ytmXNfxMJbiKZPuupwPEEk/NZZm1B0b6aKlkSZSteA3xss2FpxrN91T4atnIgEkSYF7AToP3dSTxCV5p7L+iwxFUDmfoqfE94/sLHXxvKD4lV1fFnmPL7lQyvR6xGUGD3jyGk9SNV5xGJMbeA/cBV1asSbL4W8yqtlLPNSoXWbJnZupPzKucBTq4fCEhpaXVC46aWAA692Y8VUYKjWL5o5RAMOcdyNoBV9geH1G0HGtUzhzg4nabWA2gg3OoVGZSkUtfjX8zXeY5qsqOeSSBlG08vBWuKxDYJaD/AFG3kFQvxVxurwV9IzbJFDFNp6CXfzHXyWR2MrVjDCep5DxVfTDqlVlKmO9UcGgnaSBJ9VvGA4cKVR1IXyktJO5mx9IVp/pSbL4o7mVvCOAgmakuPMmB6araMLhmtEMa0f0gKRSo2j7br09oaLKOzppLoxuw/TXksD8KDropLH81mDhFiocSbKepgW7H5R66K07OcRbhH56lAViNHyc7f6Qe6T1seq+lgO33WF1MjcHobfHdTFyi7RnOEZKmjpnA+0+GxVqL+/Emk/u1Bz7p18RIVyuH1cG0nM2zhcFsyOoIuFecI7bYjDw3ETXpCxJ/iN/5aO8/Vd2PVJ8SOHLpGuYHVEVbwXjtDFNzUHh0atNnt/qbt8lZLqTvo42muGERFJAREQBERAEREARFGdjmDmfAKG0uxRJRRf8AHs6+hXn/ADOl/N8D9lG5eyaZMVT2l4OMTSy2ztOZhOk8j0P2Oymtx9M/nb6x817GKYdHt9QjpqiU2naOFUQ/B18tQVQ5hgvNyAdZzSDaO9uq7FVHF7nEZZMwNANoXdOPcAo4tves4CBUbEjoeY6Ll3GuxGMw85Ge2pjdlyB/R7w8ACFwT07j0ehi1EX3wzVC6d/isL43KyYqm5p79Mg8i2/pCwBrtQyPKFz7WbuS9h1T96Lwy93aTAA1cdgBusJcfzCL7/PqpXZDBNqcRw1y4CoXmTN2tc4TPUBWUE3TMp5OODe8B2He1ozVspLQSzLmDX3LodmEi4HksOO7IYmnSIoYg1SAf9N4DQZ1iZE66re3uhfGXW3xQ9HLvkcK9jXfUdQqMd7UkBrHANdpoBYXjzlTuF9gcZVg+y9mOdU5f+t3fBdrZTErOQrRxJB5GaFwn8NaVJzaj61Rz2kEZQ1jQ4GQYgk+BMKt4lw2pQrOzHMX97NoHTy5eC6aStU/EIhuG9poWPbB6OOVw+I9FXPjTjwa6fK4yp+SiwXEhcOEFWdMtfpHmtEp8RIN7giRyKtcLjYuHEdNuq44yfTO90+jZq2GHgoxoHYqJQ4s780OHT7FSf8AMGnUR4/uFrZHJ5yEfm8zp/dfK0kRuLiFl9q06ELzmDBM+X0QWQTVIJi20R+/2VlpODmw4a8vsspeHakfVZQ4NAGUSLeWsqWGykq0qmHeKuGe5rmmcw+R5joV03sH21bjR7OrDMQ0XAsHgaub9QtIxJblPLpH7K1ijj20a4exxa9jszTuD1A56eaviyuD+jnzYozX2fo9FE4VjRWosqCO80ExeCRceRUteoeUEREAREQBERAFr2JBa4tnQ7xpsthVVxuibPHgfos8itWWj2VzqztwD8FjOIadRCx+1Xw1ud1z7jWj33TohpLDLeS9AjmfVNyJpnsMjSR4WWZuIdEF7o8So+fqvhq9VG9LyKs8YjhVCpdzb85M/NVmK7HUXe697T4gj0j6qfVxQG6wuxvULKWfGu2XUJGs47sM++VzHjrLT9R8VW8G4McNjKLnsykPA8nS0wRY6rcn8TgXPovWGJrhzAJm+Y/ljQjqs46mEpKEfJZ42lbLfFMWBjlIrmyhkrpvkyJbHrMSoLXrP7RW3EUZCVSdq8BTr4d1OsS1jo7w1DhdpHODFlbZ1rvbitGGMa52D4qu5WSkclqYR9F5puh2U2cNCOamUalxPw19VsmD7O1KwzASvVXs3VZ79KRziD67rOWG+UdMM6XDKujPX5rMazhtZZKuAy65mf1C3qLLwKNQDunMOkFUeNrs6FNPpnptcakL0/ENNpI81E9sRZ7foha3w6KFEsTqR8+uiYjFmQLiFGp203NlJqUTvuolEhyIrqrnbqufhhnEjUgaTurR2GOyi4mo1pAde+g1je+yqolG/Z0r8MOLVHPqUS3uCagMQQQGMA5QYn1XQ1zz8POI0WMIbZ7jeeQ91oJ2E/EroLHSF6mJNRVnmZWnLg9IiLQzCIiAIiIAvjmgiDcFfUQGucV4fku33T8FVOlbrUphwgiVT4zgIN6ZLTy1HoVhPF6NIz9mvymdZcTw+uzVoeOYsfQqI7ER7zXN8Qfmudxa7NU0Zs6xPcsf+Np/zD1C+PxlP+YeqzaRdHiqJUd7Er8TpjQz4X+SrMTxJ7rU2x1P2XPPGmaxlRmxTmt1Pktl7P8AFKLWBrddSTqStMpYRzjLpJV1gcAeS102NY3aXJXK9yo2jEPBdbQ3H1CiVWHWEw/DqsSZgaSsjy4LbIndmMSLmKe0Oy8Yio7nCr6teAZJlcs8slwbKKZNqYjrdatxvGmtVbRbdrDLjzfGnkPmvXEuK5BAu46D6novXZXhpLszrkmSVfTqUnbInUUb32WwOVoWy+wEXCi8LoZWqevViqRxN2yuxPBqT9WDyVHjexFF122PPQ+oW2op2oKTRzjF9iKg9x2YcnQ79VTYrstWbrSB8JHwgrr8IWqjxRZos015OIVOGVW29iY6H9FHqYev+WifM/YLuT8M06tHosLuG0z+UKnwRL/kzOFu4bin2Iyjp91IwPZR5MuBJ6rtY4ZT/lWRmBYNGhWWJLopLK32aPwHs6WQYW9YWmQACsrWAaBelolRm3YREUkBERAEREAREQBERAfCFhqYRjtWhZ0QFXX4DRdq0KE/snROgHoFsKKrhF+CdzNa/wDE2bR6L03su3otjRR8cfRO9lJT7OMGqn4bhzGaBTEUqCXghybPLm2ha9xzhj/fpEh3LY+IWxr4QkoqSoRdM5Xj8TiBrTa7rcKkrMxNQ6BvhcrslbhrHahYRwanyXI9Im7Zus/By3hXZhxMukk6krf+C8IyAWV3SwLW6BSWtjRdEMSiZym2fKbIC9Ii1MwiIgCIiAIiIAiIgCIiAIiIAiIgCIiAIiIAiIgCIiAIiIAiIgCIiAIiIAiIgCIiAIiIAiIgCIiAIiIAiIgCIiAIiI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AutoShape 16" descr="data:image/jpeg;base64,/9j/4AAQSkZJRgABAQAAAQABAAD/2wCEAAkGBxQTEhUUEBQWFRUWFBcUFxUVGBgXFxgVGhYXFhQWFxQYHCggGB0lGxUVITEhJSkrLi4uFx8zODMsNygtLiwBCgoKDg0OGxAQGjQkICQsLCwsLCwsLDQsLCwsLCwsLCwsLCwsLCwsLCwsLCwsLCwsLCwsLCwsLCwsLCwsLCw0LP/AABEIALcBEwMBIgACEQEDEQH/xAAcAAEAAgMBAQEAAAAAAAAAAAAABAUDBgcCAQj/xAA8EAABAwIEAwUGBAQGAwAAAAABAAIRAyEEEjFBBVFhBiJxgZETMqGxwdEHQuHwM1Jy8RQVI2KCohaS0v/EABkBAQADAQEAAAAAAAAAAAAAAAABAgMEBf/EACYRAAICAQQCAgEFAAAAAAAAAAABAhEDBBIhMUFRE2EUIiMycZH/2gAMAwEAAhEDEQA/AO4oiIAiIgCIiAIiIAiIgCIiAIiIAiIgCIiAIiIAiIgCIiAIiIAiIgCIiAIiIAiIgCIiAIiIAiIgCIiAIiIAiIgCIiAIiIAiIgCIiAIiIAiIgCx1qzWCXEADcqHxTiraIjV3L7rTeIcTNV0uMxoNh0XPm1EcfHbNceJy58Gy1e09IGGgn0Cj1+17GEAs1EiHBafVJLTlsZ2uvtVgDRnuf9wXH+Vkfk6PggbbS7a0cwDmubOhsQrrAcWpVv4bwSNW6H0K5dVsG6un0A+i90akEHvA6g6XHUK8dXNfy5KvBF9HW0Wm9nu1wJFOub6ZzYj+r7rcWukSLhd0JqatHNKLi6Z9REVyoREQBERAEREAREQBERAEREAREQBERAEREAReXvAuTChV+MUW6vHgFVyUe2Sk30T0VBie1VNpjI89QLeq+DtSwCXMcOkgkeiz/Ix3Vl/in6NgRa//AOWUokNefAD7rG7tdTI7jHHxgJ8+P2Pin6NkVFxjjoZ3KRBdpOwPIcyqrF8eqVBA7oOwVYGkXcQPh8VzZdVaqH+m2PBXMj7Vq5jJuet77klYa1MASSGt52HxXp2NbmyUwHRYuNmg8uqicbbmY2YIBuBp8Vxv2dCM7Q0iKbrnQxqolSp7P3zpq6xCl4NoAGSwiJ/XdVvHeHPq5QHAMBGYfOEpAk0Mf7SkXtBYAJBMX6qswVRzmFxcXHNtoI/urN1ENpljRDYgW6KroNZh22Ook2Jn7KbRFEV3EPfJ/KYnxC2vsV2qLMtKt7pMA7tMx6LVqLGuDu5Z8lRsc0NyZSSSJ/VdGOTjyjKUU+Gd6RV/Z/EmphqT3algnx0+isF6KdqzjYREUgIiIAiIgCIiAIiIAiIgCIiAIihcQ4i2kBMFx0ExJ8VEpKKtkpNukTHOAEmwWv4ztMzMadEtL9JJ3ifdF9t4VZxfHVKjgM+UbgAQBzBOpVc8AGwOZwMuIGWBqTl0MaFcOXVN8QOmGCuZE+tUe/8AiVCfh6BYamGZ73xn6KI97GjvFzyXNBeQAIP8sDQSIm/UqSzChkyTPoCdvH9Fy3fZtVELFVmB2XNJ0gQvNXvWbAjX+4VLxszVtdx1MeURCm4Dhga0k5rj8znESb7nn9FWy1Ges9rBAc3znn49UY8Nva+4n5SqJ2GL68VnZW9IjnA5rYH0QAW0tgLgc/8AdvqgPdPGNLg0XJN9o5lSq+Da6CTtpre030Vbwal7MkkEunU31tureZk2brEdblSqaIZEw9dgcQwZoGu0733X3E0PasOeG9Rz2Ebr5SaxtmTucx0J3UDiXGWMpnP3jMAN/RQSZ6TspDQZOgAEKTVfYk22A+cqnw3EWlpqBujTAILS61gJEecrXuI43EPdLm5QTYT9AiQZfcRxndteNI/RUNfHEkCb6RGg3UqixzQA4GOZgfBSamTumLgEX8UXBDK6pinTkp+9lkTbfT0UepWl4a/3soAHlJVpXoBpNQwIaco3J2X3sxwYYjH5SdIe4HlEn6Loit3Bk3R2PgFLJhqLeVNvyU9fGiBA2svq9JKkcbCIikBERAEREAREQBERAEREAREQHiq8NBJ0AkrlHbnG1M7apa4yCwNBaC0G5cCbMIhonrbr0btFiQykZ3/uvz/+IvH6gJo6EuAcBtazQOi49TcmoI6cCq5FdxXtziWtdTbUBBtoDAv+Y/swqyl+IGLGpY4cnNsfHKQnCuxmIr96p/pNN5fdx8GfeFtnDOxOFp++11V3N5t/6iBHjKr+zBU1bNvjyz64Rf8AZztAcXhqdWvlL3Pj2dMWDmvIkgg5bAeqvsTx2g2c1Roc0wA5838/stS4tTp4fDn2bMgEwKdtryBque8R7TVahs1jABAhtx/y30XNHE5ybj0aSTgkmdkOLoPHtJAGheTDZ1NzYeH6qVS4kx9KGvBNwDEA8iPl5LmPYPtFVl9KzpBfD9Ld06nSHaLcDxJr3UvaAjK8WALZEGL6kTGupCrKGyVMrdotRwwS5z3BxdcBs5dGyIOhkc7jkvbuIZe7miNrCBzCq+J1mMAcXFuaLSdxaAJI3GyocRjQZLbu62AAmALzuq/0SjcG8SFoEyYM2jqY8lA4n2gaXFrWyG2k3v4LXcBjcQ/N7PLeATGg1OUQp3D8E0+0zyZfrGhIGw3QGChjq2IqZG5gwe8Ry3HmpHHsK1nswGuzOcLOOg8Bb9lXPZrAsosOY3gu1iBz5qt4nxunnJDJy6O676k9U+wZRWJMH3dA2OXTko9HDOqYjTuMi5PlyUdnacmCGtFoAi8azPL7qN/nmWweAJ6QOf1UpMMte0PEWs3i8Aa+g3VA3HVahbDCA4iS7YTaykV35iHHUNME9d/kslAQHBvvRAK0iqVFG7MQD6mI9oJLKYLWibGLErov4dYMf4ipUPvNZBPiRHwWhuxjWuZTDrXLo/NzldR/DbBFtF9R0/6jhE6wJ+EkjyXRhVyMcjqJuCIi7jmCIiAIiIAiIgCIiAIiIAiIgCIvhMaoDUu2zSC15dDQBA/3TNhuudYbg9MPNV4zVC4uzOvBOsctddVsnafihxFUuH8Nhys/+j4/KFX+xki9tT15BeZkknNtHr4MW2C3dnmlQzCdBt16wlRuWw/e8qdUcAL6Ko4jVJMAxpfdZtGyMGIxI8do5rW+K8IpVQSWhp6a+oVjXqASWjbXc9JXio0/BVvb0HT4ZofEuCup3Z+vktn7JiriaZe4uc9jspeXGRplJ3ho5LNi2COZ5Kz/AA+GQ17ENcWxvLoM6X0jRXeXdGmc08aTtDtFQLBRzPzOdIJvsG8youMonIG023cIgDnaSSrHjWKDiKjmVHZAQ0lsSTEnLM7FUuJxtQgT3NzcOdF4BbENPiSslyVNiwFJlCkGudLt4N5jRfDx1tJtTIO84iLX0uTvGnotLrY0tABcSZmdSTpoNvusrOHYh4loFNpHvVDltGoGpUqJNlrje0cMIJzOeQTH/Vsct/FUvs3PP5vIEknWB6/FWeD4dh6UuqVfaPjQAwP6RK8t4pD4psJOx3vGw2+ylUuiKsiVeEVZGcmmzW1yR15Kw4bgqDLhrnPH5n3jwCxPp4gn3JEE3MX2sVgGDqETWcWtFy1vTwV078kOLXgtatRg9920kA6N5nzX3hGJdUd3BlpgxzJHMk+SquIlracsnvkAB0zqSY6fZXeCwLjRY2csmSG6mYgc1aillxwbhlOtXLKIBe4gTrA3k7CBddkwWGFKm2m3RrQP1VF2I7OtwlEEtiq8S7mBs2fn18lsi7sOPauTlySthERbGYREQBERAEREAREQBERAEREAWs9u+K+yoezae9VkeDPzHz08ytmXNfxMJbiKZPuupwPEEk/NZZm1B0b6aKlkSZSteA3xss2FpxrN91T4atnIgEkSYF7AToP3dSTxCV5p7L+iwxFUDmfoqfE94/sLHXxvKD4lV1fFnmPL7lQyvR6xGUGD3jyGk9SNV5xGJMbeA/cBV1asSbL4W8yqtlLPNSoXWbJnZupPzKucBTq4fCEhpaXVC46aWAA692Y8VUYKjWL5o5RAMOcdyNoBV9geH1G0HGtUzhzg4nabWA2gg3OoVGZSkUtfjX8zXeY5qsqOeSSBlG08vBWuKxDYJaD/AFG3kFQvxVxurwV9IzbJFDFNp6CXfzHXyWR2MrVjDCep5DxVfTDqlVlKmO9UcGgnaSBJ9VvGA4cKVR1IXyktJO5mx9IVp/pSbL4o7mVvCOAgmakuPMmB6araMLhmtEMa0f0gKRSo2j7br09oaLKOzppLoxuw/TXksD8KDropLH81mDhFiocSbKepgW7H5R66K07OcRbhH56lAViNHyc7f6Qe6T1seq+lgO33WF1MjcHobfHdTFyi7RnOEZKmjpnA+0+GxVqL+/Emk/u1Bz7p18RIVyuH1cG0nM2zhcFsyOoIuFecI7bYjDw3ETXpCxJ/iN/5aO8/Vd2PVJ8SOHLpGuYHVEVbwXjtDFNzUHh0atNnt/qbt8lZLqTvo42muGERFJAREQBERAEREARFGdjmDmfAKG0uxRJRRf8AHs6+hXn/ADOl/N8D9lG5eyaZMVT2l4OMTSy2ztOZhOk8j0P2Oymtx9M/nb6x817GKYdHt9QjpqiU2naOFUQ/B18tQVQ5hgvNyAdZzSDaO9uq7FVHF7nEZZMwNANoXdOPcAo4tves4CBUbEjoeY6Ll3GuxGMw85Ge2pjdlyB/R7w8ACFwT07j0ehi1EX3wzVC6d/isL43KyYqm5p79Mg8i2/pCwBrtQyPKFz7WbuS9h1T96Lwy93aTAA1cdgBusJcfzCL7/PqpXZDBNqcRw1y4CoXmTN2tc4TPUBWUE3TMp5OODe8B2He1ozVspLQSzLmDX3LodmEi4HksOO7IYmnSIoYg1SAf9N4DQZ1iZE66re3uhfGXW3xQ9HLvkcK9jXfUdQqMd7UkBrHANdpoBYXjzlTuF9gcZVg+y9mOdU5f+t3fBdrZTErOQrRxJB5GaFwn8NaVJzaj61Rz2kEZQ1jQ4GQYgk+BMKt4lw2pQrOzHMX97NoHTy5eC6aStU/EIhuG9poWPbB6OOVw+I9FXPjTjwa6fK4yp+SiwXEhcOEFWdMtfpHmtEp8RIN7giRyKtcLjYuHEdNuq44yfTO90+jZq2GHgoxoHYqJQ4s780OHT7FSf8AMGnUR4/uFrZHJ5yEfm8zp/dfK0kRuLiFl9q06ELzmDBM+X0QWQTVIJi20R+/2VlpODmw4a8vsspeHakfVZQ4NAGUSLeWsqWGykq0qmHeKuGe5rmmcw+R5joV03sH21bjR7OrDMQ0XAsHgaub9QtIxJblPLpH7K1ijj20a4exxa9jszTuD1A56eaviyuD+jnzYozX2fo9FE4VjRWosqCO80ExeCRceRUteoeUEREAREQBERAFr2JBa4tnQ7xpsthVVxuibPHgfos8itWWj2VzqztwD8FjOIadRCx+1Xw1ud1z7jWj33TohpLDLeS9AjmfVNyJpnsMjSR4WWZuIdEF7o8So+fqvhq9VG9LyKs8YjhVCpdzb85M/NVmK7HUXe697T4gj0j6qfVxQG6wuxvULKWfGu2XUJGs47sM++VzHjrLT9R8VW8G4McNjKLnsykPA8nS0wRY6rcn8TgXPovWGJrhzAJm+Y/ljQjqs46mEpKEfJZ42lbLfFMWBjlIrmyhkrpvkyJbHrMSoLXrP7RW3EUZCVSdq8BTr4d1OsS1jo7w1DhdpHODFlbZ1rvbitGGMa52D4qu5WSkclqYR9F5puh2U2cNCOamUalxPw19VsmD7O1KwzASvVXs3VZ79KRziD67rOWG+UdMM6XDKujPX5rMazhtZZKuAy65mf1C3qLLwKNQDunMOkFUeNrs6FNPpnptcakL0/ENNpI81E9sRZ7foha3w6KFEsTqR8+uiYjFmQLiFGp203NlJqUTvuolEhyIrqrnbqufhhnEjUgaTurR2GOyi4mo1pAde+g1je+yqolG/Z0r8MOLVHPqUS3uCagMQQQGMA5QYn1XQ1zz8POI0WMIbZ7jeeQ91oJ2E/EroLHSF6mJNRVnmZWnLg9IiLQzCIiAIiIAvjmgiDcFfUQGucV4fku33T8FVOlbrUphwgiVT4zgIN6ZLTy1HoVhPF6NIz9mvymdZcTw+uzVoeOYsfQqI7ER7zXN8Qfmudxa7NU0Zs6xPcsf+Np/zD1C+PxlP+YeqzaRdHiqJUd7Er8TpjQz4X+SrMTxJ7rU2x1P2XPPGmaxlRmxTmt1Pktl7P8AFKLWBrddSTqStMpYRzjLpJV1gcAeS102NY3aXJXK9yo2jEPBdbQ3H1CiVWHWEw/DqsSZgaSsjy4LbIndmMSLmKe0Oy8Yio7nCr6teAZJlcs8slwbKKZNqYjrdatxvGmtVbRbdrDLjzfGnkPmvXEuK5BAu46D6novXZXhpLszrkmSVfTqUnbInUUb32WwOVoWy+wEXCi8LoZWqevViqRxN2yuxPBqT9WDyVHjexFF122PPQ+oW2op2oKTRzjF9iKg9x2YcnQ79VTYrstWbrSB8JHwgrr8IWqjxRZos015OIVOGVW29iY6H9FHqYev+WifM/YLuT8M06tHosLuG0z+UKnwRL/kzOFu4bin2Iyjp91IwPZR5MuBJ6rtY4ZT/lWRmBYNGhWWJLopLK32aPwHs6WQYW9YWmQACsrWAaBelolRm3YREUkBERAEREAREQBERAfCFhqYRjtWhZ0QFXX4DRdq0KE/snROgHoFsKKrhF+CdzNa/wDE2bR6L03su3otjRR8cfRO9lJT7OMGqn4bhzGaBTEUqCXghybPLm2ha9xzhj/fpEh3LY+IWxr4QkoqSoRdM5Xj8TiBrTa7rcKkrMxNQ6BvhcrslbhrHahYRwanyXI9Im7Zus/By3hXZhxMukk6krf+C8IyAWV3SwLW6BSWtjRdEMSiZym2fKbIC9Ii1MwiIgCIiAIiIAiIgCIiAIiIAiIgCIiAIiIAiIgCIiAIiIAiIgCIiAIiIAiIgCIiAIiIAiIgCIiAIiIAiIgCIiAIiI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18" descr="data:image/jpeg;base64,/9j/4AAQSkZJRgABAQAAAQABAAD/2wCEAAkGBxQTEhUUEBQWFRUWFBcUFxUVGBgXFxgVGhYXFhQWFxQYHCggGB0lGxUVITEhJSkrLi4uFx8zODMsNygtLiwBCgoKDg0OGxAQGjQkICQsLCwsLCwsLDQsLCwsLCwsLCwsLCwsLCwsLCwsLCwsLCwsLCwsLCwsLCwsLCwsLCw0LP/AABEIALcBEwMBIgACEQEDEQH/xAAcAAEAAgMBAQEAAAAAAAAAAAAABAUDBgcCAQj/xAA8EAABAwIEAwUGBAQGAwAAAAABAAIRAyEEEjFBBVFhBiJxgZETMqGxwdEHQuHwM1Jy8RQVI2KCohaS0v/EABkBAQADAQEAAAAAAAAAAAAAAAABAgMEBf/EACYRAAICAQQCAgEFAAAAAAAAAAABAhEDBBIhMUFRE2EUIiMycZH/2gAMAwEAAhEDEQA/AO4oiIAiIgCIiAIiIAiIgCIiAIiIAiIgCIiAIiIAiIgCIiAIiIAiIgCIiAIiIAiIgCIiAIiIAiIgCIiAIiIAiIgCIiAIiIAiIgCIiAIiIAiIgCx1qzWCXEADcqHxTiraIjV3L7rTeIcTNV0uMxoNh0XPm1EcfHbNceJy58Gy1e09IGGgn0Cj1+17GEAs1EiHBafVJLTlsZ2uvtVgDRnuf9wXH+Vkfk6PggbbS7a0cwDmubOhsQrrAcWpVv4bwSNW6H0K5dVsG6un0A+i90akEHvA6g6XHUK8dXNfy5KvBF9HW0Wm9nu1wJFOub6ZzYj+r7rcWukSLhd0JqatHNKLi6Z9REVyoREQBERAEREAREQBERAEREAREQBERAEREAReXvAuTChV+MUW6vHgFVyUe2Sk30T0VBie1VNpjI89QLeq+DtSwCXMcOkgkeiz/Ix3Vl/in6NgRa//AOWUokNefAD7rG7tdTI7jHHxgJ8+P2Pin6NkVFxjjoZ3KRBdpOwPIcyqrF8eqVBA7oOwVYGkXcQPh8VzZdVaqH+m2PBXMj7Vq5jJuet77klYa1MASSGt52HxXp2NbmyUwHRYuNmg8uqicbbmY2YIBuBp8Vxv2dCM7Q0iKbrnQxqolSp7P3zpq6xCl4NoAGSwiJ/XdVvHeHPq5QHAMBGYfOEpAk0Mf7SkXtBYAJBMX6qswVRzmFxcXHNtoI/urN1ENpljRDYgW6KroNZh22Ook2Jn7KbRFEV3EPfJ/KYnxC2vsV2qLMtKt7pMA7tMx6LVqLGuDu5Z8lRsc0NyZSSSJ/VdGOTjyjKUU+Gd6RV/Z/EmphqT3algnx0+isF6KdqzjYREUgIiIAiIgCIiAIiIAiIgCIiAIihcQ4i2kBMFx0ExJ8VEpKKtkpNukTHOAEmwWv4ztMzMadEtL9JJ3ifdF9t4VZxfHVKjgM+UbgAQBzBOpVc8AGwOZwMuIGWBqTl0MaFcOXVN8QOmGCuZE+tUe/8AiVCfh6BYamGZ73xn6KI97GjvFzyXNBeQAIP8sDQSIm/UqSzChkyTPoCdvH9Fy3fZtVELFVmB2XNJ0gQvNXvWbAjX+4VLxszVtdx1MeURCm4Dhga0k5rj8znESb7nn9FWy1Ges9rBAc3znn49UY8Nva+4n5SqJ2GL68VnZW9IjnA5rYH0QAW0tgLgc/8AdvqgPdPGNLg0XJN9o5lSq+Da6CTtpre030Vbwal7MkkEunU31tureZk2brEdblSqaIZEw9dgcQwZoGu0733X3E0PasOeG9Rz2Ebr5SaxtmTucx0J3UDiXGWMpnP3jMAN/RQSZ6TspDQZOgAEKTVfYk22A+cqnw3EWlpqBujTAILS61gJEecrXuI43EPdLm5QTYT9AiQZfcRxndteNI/RUNfHEkCb6RGg3UqixzQA4GOZgfBSamTumLgEX8UXBDK6pinTkp+9lkTbfT0UepWl4a/3soAHlJVpXoBpNQwIaco3J2X3sxwYYjH5SdIe4HlEn6Loit3Bk3R2PgFLJhqLeVNvyU9fGiBA2svq9JKkcbCIikBERAEREAREQBERAEREAREQHiq8NBJ0AkrlHbnG1M7apa4yCwNBaC0G5cCbMIhonrbr0btFiQykZ3/uvz/+IvH6gJo6EuAcBtazQOi49TcmoI6cCq5FdxXtziWtdTbUBBtoDAv+Y/swqyl+IGLGpY4cnNsfHKQnCuxmIr96p/pNN5fdx8GfeFtnDOxOFp++11V3N5t/6iBHjKr+zBU1bNvjyz64Rf8AZztAcXhqdWvlL3Pj2dMWDmvIkgg5bAeqvsTx2g2c1Roc0wA5838/stS4tTp4fDn2bMgEwKdtryBque8R7TVahs1jABAhtx/y30XNHE5ybj0aSTgkmdkOLoPHtJAGheTDZ1NzYeH6qVS4kx9KGvBNwDEA8iPl5LmPYPtFVl9KzpBfD9Ld06nSHaLcDxJr3UvaAjK8WALZEGL6kTGupCrKGyVMrdotRwwS5z3BxdcBs5dGyIOhkc7jkvbuIZe7miNrCBzCq+J1mMAcXFuaLSdxaAJI3GyocRjQZLbu62AAmALzuq/0SjcG8SFoEyYM2jqY8lA4n2gaXFrWyG2k3v4LXcBjcQ/N7PLeATGg1OUQp3D8E0+0zyZfrGhIGw3QGChjq2IqZG5gwe8Ry3HmpHHsK1nswGuzOcLOOg8Bb9lXPZrAsosOY3gu1iBz5qt4nxunnJDJy6O676k9U+wZRWJMH3dA2OXTko9HDOqYjTuMi5PlyUdnacmCGtFoAi8azPL7qN/nmWweAJ6QOf1UpMMte0PEWs3i8Aa+g3VA3HVahbDCA4iS7YTaykV35iHHUNME9d/kslAQHBvvRAK0iqVFG7MQD6mI9oJLKYLWibGLErov4dYMf4ipUPvNZBPiRHwWhuxjWuZTDrXLo/NzldR/DbBFtF9R0/6jhE6wJ+EkjyXRhVyMcjqJuCIi7jmCIiAIiIAiIgCIiAIiIAiIgCIvhMaoDUu2zSC15dDQBA/3TNhuudYbg9MPNV4zVC4uzOvBOsctddVsnafihxFUuH8Nhys/+j4/KFX+xki9tT15BeZkknNtHr4MW2C3dnmlQzCdBt16wlRuWw/e8qdUcAL6Ko4jVJMAxpfdZtGyMGIxI8do5rW+K8IpVQSWhp6a+oVjXqASWjbXc9JXio0/BVvb0HT4ZofEuCup3Z+vktn7JiriaZe4uc9jspeXGRplJ3ho5LNi2COZ5Kz/AA+GQ17ENcWxvLoM6X0jRXeXdGmc08aTtDtFQLBRzPzOdIJvsG8youMonIG023cIgDnaSSrHjWKDiKjmVHZAQ0lsSTEnLM7FUuJxtQgT3NzcOdF4BbENPiSslyVNiwFJlCkGudLt4N5jRfDx1tJtTIO84iLX0uTvGnotLrY0tABcSZmdSTpoNvusrOHYh4loFNpHvVDltGoGpUqJNlrje0cMIJzOeQTH/Vsct/FUvs3PP5vIEknWB6/FWeD4dh6UuqVfaPjQAwP6RK8t4pD4psJOx3vGw2+ylUuiKsiVeEVZGcmmzW1yR15Kw4bgqDLhrnPH5n3jwCxPp4gn3JEE3MX2sVgGDqETWcWtFy1vTwV078kOLXgtatRg9920kA6N5nzX3hGJdUd3BlpgxzJHMk+SquIlracsnvkAB0zqSY6fZXeCwLjRY2csmSG6mYgc1aillxwbhlOtXLKIBe4gTrA3k7CBddkwWGFKm2m3RrQP1VF2I7OtwlEEtiq8S7mBs2fn18lsi7sOPauTlySthERbGYREQBERAEREAREQBERAEREAWs9u+K+yoezae9VkeDPzHz08ytmXNfxMJbiKZPuupwPEEk/NZZm1B0b6aKlkSZSteA3xss2FpxrN91T4atnIgEkSYF7AToP3dSTxCV5p7L+iwxFUDmfoqfE94/sLHXxvKD4lV1fFnmPL7lQyvR6xGUGD3jyGk9SNV5xGJMbeA/cBV1asSbL4W8yqtlLPNSoXWbJnZupPzKucBTq4fCEhpaXVC46aWAA692Y8VUYKjWL5o5RAMOcdyNoBV9geH1G0HGtUzhzg4nabWA2gg3OoVGZSkUtfjX8zXeY5qsqOeSSBlG08vBWuKxDYJaD/AFG3kFQvxVxurwV9IzbJFDFNp6CXfzHXyWR2MrVjDCep5DxVfTDqlVlKmO9UcGgnaSBJ9VvGA4cKVR1IXyktJO5mx9IVp/pSbL4o7mVvCOAgmakuPMmB6araMLhmtEMa0f0gKRSo2j7br09oaLKOzppLoxuw/TXksD8KDropLH81mDhFiocSbKepgW7H5R66K07OcRbhH56lAViNHyc7f6Qe6T1seq+lgO33WF1MjcHobfHdTFyi7RnOEZKmjpnA+0+GxVqL+/Emk/u1Bz7p18RIVyuH1cG0nM2zhcFsyOoIuFecI7bYjDw3ETXpCxJ/iN/5aO8/Vd2PVJ8SOHLpGuYHVEVbwXjtDFNzUHh0atNnt/qbt8lZLqTvo42muGERFJAREQBERAEREARFGdjmDmfAKG0uxRJRRf8AHs6+hXn/ADOl/N8D9lG5eyaZMVT2l4OMTSy2ztOZhOk8j0P2Oymtx9M/nb6x817GKYdHt9QjpqiU2naOFUQ/B18tQVQ5hgvNyAdZzSDaO9uq7FVHF7nEZZMwNANoXdOPcAo4tves4CBUbEjoeY6Ll3GuxGMw85Ge2pjdlyB/R7w8ACFwT07j0ehi1EX3wzVC6d/isL43KyYqm5p79Mg8i2/pCwBrtQyPKFz7WbuS9h1T96Lwy93aTAA1cdgBusJcfzCL7/PqpXZDBNqcRw1y4CoXmTN2tc4TPUBWUE3TMp5OODe8B2He1ozVspLQSzLmDX3LodmEi4HksOO7IYmnSIoYg1SAf9N4DQZ1iZE66re3uhfGXW3xQ9HLvkcK9jXfUdQqMd7UkBrHANdpoBYXjzlTuF9gcZVg+y9mOdU5f+t3fBdrZTErOQrRxJB5GaFwn8NaVJzaj61Rz2kEZQ1jQ4GQYgk+BMKt4lw2pQrOzHMX97NoHTy5eC6aStU/EIhuG9poWPbB6OOVw+I9FXPjTjwa6fK4yp+SiwXEhcOEFWdMtfpHmtEp8RIN7giRyKtcLjYuHEdNuq44yfTO90+jZq2GHgoxoHYqJQ4s780OHT7FSf8AMGnUR4/uFrZHJ5yEfm8zp/dfK0kRuLiFl9q06ELzmDBM+X0QWQTVIJi20R+/2VlpODmw4a8vsspeHakfVZQ4NAGUSLeWsqWGykq0qmHeKuGe5rmmcw+R5joV03sH21bjR7OrDMQ0XAsHgaub9QtIxJblPLpH7K1ijj20a4exxa9jszTuD1A56eaviyuD+jnzYozX2fo9FE4VjRWosqCO80ExeCRceRUteoeUEREAREQBERAFr2JBa4tnQ7xpsthVVxuibPHgfos8itWWj2VzqztwD8FjOIadRCx+1Xw1ud1z7jWj33TohpLDLeS9AjmfVNyJpnsMjSR4WWZuIdEF7o8So+fqvhq9VG9LyKs8YjhVCpdzb85M/NVmK7HUXe697T4gj0j6qfVxQG6wuxvULKWfGu2XUJGs47sM++VzHjrLT9R8VW8G4McNjKLnsykPA8nS0wRY6rcn8TgXPovWGJrhzAJm+Y/ljQjqs46mEpKEfJZ42lbLfFMWBjlIrmyhkrpvkyJbHrMSoLXrP7RW3EUZCVSdq8BTr4d1OsS1jo7w1DhdpHODFlbZ1rvbitGGMa52D4qu5WSkclqYR9F5puh2U2cNCOamUalxPw19VsmD7O1KwzASvVXs3VZ79KRziD67rOWG+UdMM6XDKujPX5rMazhtZZKuAy65mf1C3qLLwKNQDunMOkFUeNrs6FNPpnptcakL0/ENNpI81E9sRZ7foha3w6KFEsTqR8+uiYjFmQLiFGp203NlJqUTvuolEhyIrqrnbqufhhnEjUgaTurR2GOyi4mo1pAde+g1je+yqolG/Z0r8MOLVHPqUS3uCagMQQQGMA5QYn1XQ1zz8POI0WMIbZ7jeeQ91oJ2E/EroLHSF6mJNRVnmZWnLg9IiLQzCIiAIiIAvjmgiDcFfUQGucV4fku33T8FVOlbrUphwgiVT4zgIN6ZLTy1HoVhPF6NIz9mvymdZcTw+uzVoeOYsfQqI7ER7zXN8Qfmudxa7NU0Zs6xPcsf+Np/zD1C+PxlP+YeqzaRdHiqJUd7Er8TpjQz4X+SrMTxJ7rU2x1P2XPPGmaxlRmxTmt1Pktl7P8AFKLWBrddSTqStMpYRzjLpJV1gcAeS102NY3aXJXK9yo2jEPBdbQ3H1CiVWHWEw/DqsSZgaSsjy4LbIndmMSLmKe0Oy8Yio7nCr6teAZJlcs8slwbKKZNqYjrdatxvGmtVbRbdrDLjzfGnkPmvXEuK5BAu46D6novXZXhpLszrkmSVfTqUnbInUUb32WwOVoWy+wEXCi8LoZWqevViqRxN2yuxPBqT9WDyVHjexFF122PPQ+oW2op2oKTRzjF9iKg9x2YcnQ79VTYrstWbrSB8JHwgrr8IWqjxRZos015OIVOGVW29iY6H9FHqYev+WifM/YLuT8M06tHosLuG0z+UKnwRL/kzOFu4bin2Iyjp91IwPZR5MuBJ6rtY4ZT/lWRmBYNGhWWJLopLK32aPwHs6WQYW9YWmQACsrWAaBelolRm3YREUkBERAEREAREQBERAfCFhqYRjtWhZ0QFXX4DRdq0KE/snROgHoFsKKrhF+CdzNa/wDE2bR6L03su3otjRR8cfRO9lJT7OMGqn4bhzGaBTEUqCXghybPLm2ha9xzhj/fpEh3LY+IWxr4QkoqSoRdM5Xj8TiBrTa7rcKkrMxNQ6BvhcrslbhrHahYRwanyXI9Im7Zus/By3hXZhxMukk6krf+C8IyAWV3SwLW6BSWtjRdEMSiZym2fKbIC9Ii1MwiIgCIiAIiIAiIgCIiAIiIAiIgCIiAIiIAiIgCIiAIiIAiIgCIiAIiIAiIgCIiAIiIAiIgCIiAIiIAiIgCIiAIiI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2576883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16632"/>
            <a:ext cx="8640960" cy="600164"/>
          </a:xfrm>
          <a:prstGeom prst="rect">
            <a:avLst/>
          </a:prstGeom>
        </p:spPr>
        <p:txBody>
          <a:bodyPr wrap="square">
            <a:spAutoFit/>
          </a:bodyPr>
          <a:lstStyle/>
          <a:p>
            <a:pPr lvl="0"/>
            <a:r>
              <a:rPr lang="en-US" sz="33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Example of a meal </a:t>
            </a:r>
            <a:r>
              <a:rPr lang="en-US" sz="33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 for </a:t>
            </a:r>
            <a:r>
              <a:rPr lang="en-US" sz="33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vegans</a:t>
            </a:r>
          </a:p>
        </p:txBody>
      </p:sp>
      <p:graphicFrame>
        <p:nvGraphicFramePr>
          <p:cNvPr id="3" name="Table 2"/>
          <p:cNvGraphicFramePr>
            <a:graphicFrameLocks noGrp="1"/>
          </p:cNvGraphicFramePr>
          <p:nvPr>
            <p:extLst>
              <p:ext uri="{D42A27DB-BD31-4B8C-83A1-F6EECF244321}">
                <p14:modId xmlns:p14="http://schemas.microsoft.com/office/powerpoint/2010/main" val="1244083709"/>
              </p:ext>
            </p:extLst>
          </p:nvPr>
        </p:nvGraphicFramePr>
        <p:xfrm>
          <a:off x="323528" y="716795"/>
          <a:ext cx="8640960" cy="6040815"/>
        </p:xfrm>
        <a:graphic>
          <a:graphicData uri="http://schemas.openxmlformats.org/drawingml/2006/table">
            <a:tbl>
              <a:tblPr firstRow="1" bandRow="1">
                <a:tableStyleId>{5C22544A-7EE6-4342-B048-85BDC9FD1C3A}</a:tableStyleId>
              </a:tblPr>
              <a:tblGrid>
                <a:gridCol w="1994068">
                  <a:extLst>
                    <a:ext uri="{9D8B030D-6E8A-4147-A177-3AD203B41FA5}">
                      <a16:colId xmlns:a16="http://schemas.microsoft.com/office/drawing/2014/main" val="20000"/>
                    </a:ext>
                  </a:extLst>
                </a:gridCol>
                <a:gridCol w="6646892">
                  <a:extLst>
                    <a:ext uri="{9D8B030D-6E8A-4147-A177-3AD203B41FA5}">
                      <a16:colId xmlns:a16="http://schemas.microsoft.com/office/drawing/2014/main" val="20001"/>
                    </a:ext>
                  </a:extLst>
                </a:gridCol>
              </a:tblGrid>
              <a:tr h="428645">
                <a:tc>
                  <a:txBody>
                    <a:bodyPr/>
                    <a:lstStyle/>
                    <a:p>
                      <a:r>
                        <a:rPr lang="en-US" dirty="0" smtClean="0"/>
                        <a:t>Meal</a:t>
                      </a:r>
                      <a:endParaRPr lang="en-US" dirty="0"/>
                    </a:p>
                  </a:txBody>
                  <a:tcPr/>
                </a:tc>
                <a:tc>
                  <a:txBody>
                    <a:bodyPr/>
                    <a:lstStyle/>
                    <a:p>
                      <a:r>
                        <a:rPr lang="en-US" dirty="0" smtClean="0"/>
                        <a:t>Foods</a:t>
                      </a:r>
                      <a:endParaRPr lang="en-US" dirty="0"/>
                    </a:p>
                  </a:txBody>
                  <a:tcPr/>
                </a:tc>
                <a:extLst>
                  <a:ext uri="{0D108BD9-81ED-4DB2-BD59-A6C34878D82A}">
                    <a16:rowId xmlns:a16="http://schemas.microsoft.com/office/drawing/2014/main" val="10000"/>
                  </a:ext>
                </a:extLst>
              </a:tr>
              <a:tr h="428645">
                <a:tc>
                  <a:txBody>
                    <a:bodyPr/>
                    <a:lstStyle/>
                    <a:p>
                      <a:r>
                        <a:rPr lang="en-US" dirty="0" smtClean="0"/>
                        <a:t>Breakfast </a:t>
                      </a:r>
                      <a:endParaRPr lang="en-US" dirty="0"/>
                    </a:p>
                  </a:txBody>
                  <a:tcPr/>
                </a:tc>
                <a:tc>
                  <a:txBody>
                    <a:bodyPr/>
                    <a:lstStyle/>
                    <a:p>
                      <a:r>
                        <a:rPr lang="en-US" dirty="0" smtClean="0"/>
                        <a:t>2 slices of bread / toast +  jam/peanut butter/avocado</a:t>
                      </a:r>
                    </a:p>
                    <a:p>
                      <a:r>
                        <a:rPr lang="en-US" dirty="0" smtClean="0"/>
                        <a:t>OR 1 cup</a:t>
                      </a:r>
                      <a:r>
                        <a:rPr lang="en-US" baseline="0" dirty="0" smtClean="0"/>
                        <a:t> of high-fibre cereal with 1 tablespoon raisins or nuts</a:t>
                      </a:r>
                    </a:p>
                    <a:p>
                      <a:r>
                        <a:rPr lang="en-US" baseline="0" dirty="0" smtClean="0"/>
                        <a:t>OR 1 cup of cooked oatmeal with 1 tablespoon raisins or nuts</a:t>
                      </a:r>
                    </a:p>
                    <a:p>
                      <a:r>
                        <a:rPr lang="en-US" dirty="0" smtClean="0"/>
                        <a:t>200ml soya milk</a:t>
                      </a:r>
                    </a:p>
                  </a:txBody>
                  <a:tcPr/>
                </a:tc>
                <a:extLst>
                  <a:ext uri="{0D108BD9-81ED-4DB2-BD59-A6C34878D82A}">
                    <a16:rowId xmlns:a16="http://schemas.microsoft.com/office/drawing/2014/main" val="10001"/>
                  </a:ext>
                </a:extLst>
              </a:tr>
              <a:tr h="428645">
                <a:tc>
                  <a:txBody>
                    <a:bodyPr/>
                    <a:lstStyle/>
                    <a:p>
                      <a:r>
                        <a:rPr lang="en-US" dirty="0" smtClean="0"/>
                        <a:t>Morning tea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fresh fruit or fruit salad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Small handful of nuts</a:t>
                      </a:r>
                      <a:endParaRPr lang="en-US" dirty="0"/>
                    </a:p>
                  </a:txBody>
                  <a:tcPr/>
                </a:tc>
                <a:extLst>
                  <a:ext uri="{0D108BD9-81ED-4DB2-BD59-A6C34878D82A}">
                    <a16:rowId xmlns:a16="http://schemas.microsoft.com/office/drawing/2014/main" val="10002"/>
                  </a:ext>
                </a:extLst>
              </a:tr>
              <a:tr h="428645">
                <a:tc>
                  <a:txBody>
                    <a:bodyPr/>
                    <a:lstStyle/>
                    <a:p>
                      <a:r>
                        <a:rPr lang="en-US" dirty="0" smtClean="0"/>
                        <a:t>Lunch </a:t>
                      </a:r>
                      <a:endParaRPr lang="en-US" dirty="0"/>
                    </a:p>
                  </a:txBody>
                  <a:tcPr/>
                </a:tc>
                <a:tc>
                  <a:txBody>
                    <a:bodyPr/>
                    <a:lstStyle/>
                    <a:p>
                      <a:r>
                        <a:rPr lang="en-US" dirty="0" smtClean="0"/>
                        <a:t>1</a:t>
                      </a:r>
                      <a:r>
                        <a:rPr lang="en-US" baseline="0" dirty="0" smtClean="0"/>
                        <a:t> bowl of rice </a:t>
                      </a:r>
                    </a:p>
                    <a:p>
                      <a:r>
                        <a:rPr lang="en-US" baseline="0" dirty="0" smtClean="0"/>
                        <a:t>100g braised Chinese mushrooms and bean curd / tofu</a:t>
                      </a:r>
                    </a:p>
                    <a:p>
                      <a:r>
                        <a:rPr lang="en-US" baseline="0" dirty="0" smtClean="0"/>
                        <a:t>OR 100g Chinese peas and cabbages  in curry sauce</a:t>
                      </a:r>
                    </a:p>
                    <a:p>
                      <a:r>
                        <a:rPr lang="en-US" baseline="0" dirty="0" smtClean="0"/>
                        <a:t>OR 100g Stewed assorted beans, eggplant and cauliflower</a:t>
                      </a:r>
                    </a:p>
                  </a:txBody>
                  <a:tcPr/>
                </a:tc>
                <a:extLst>
                  <a:ext uri="{0D108BD9-81ED-4DB2-BD59-A6C34878D82A}">
                    <a16:rowId xmlns:a16="http://schemas.microsoft.com/office/drawing/2014/main" val="10003"/>
                  </a:ext>
                </a:extLst>
              </a:tr>
              <a:tr h="428645">
                <a:tc>
                  <a:txBody>
                    <a:bodyPr/>
                    <a:lstStyle/>
                    <a:p>
                      <a:r>
                        <a:rPr lang="en-US" dirty="0" smtClean="0"/>
                        <a:t>Afternoon tea</a:t>
                      </a:r>
                      <a:endParaRPr lang="en-US" dirty="0"/>
                    </a:p>
                  </a:txBody>
                  <a:tcPr/>
                </a:tc>
                <a:tc>
                  <a:txBody>
                    <a:bodyPr/>
                    <a:lstStyle/>
                    <a:p>
                      <a:r>
                        <a:rPr lang="en-US" dirty="0" smtClean="0"/>
                        <a:t>1 small </a:t>
                      </a:r>
                      <a:r>
                        <a:rPr lang="en-US" baseline="0" dirty="0" smtClean="0"/>
                        <a:t>wheat bread roll with 60g </a:t>
                      </a:r>
                      <a:r>
                        <a:rPr lang="en-US" baseline="0" dirty="0" err="1" smtClean="0"/>
                        <a:t>beancurd</a:t>
                      </a:r>
                      <a:r>
                        <a:rPr lang="en-US" baseline="0" dirty="0" smtClean="0"/>
                        <a:t> burger</a:t>
                      </a:r>
                      <a:endParaRPr lang="en-US" dirty="0" smtClean="0"/>
                    </a:p>
                  </a:txBody>
                  <a:tcPr/>
                </a:tc>
                <a:extLst>
                  <a:ext uri="{0D108BD9-81ED-4DB2-BD59-A6C34878D82A}">
                    <a16:rowId xmlns:a16="http://schemas.microsoft.com/office/drawing/2014/main" val="10004"/>
                  </a:ext>
                </a:extLst>
              </a:tr>
              <a:tr h="428645">
                <a:tc>
                  <a:txBody>
                    <a:bodyPr/>
                    <a:lstStyle/>
                    <a:p>
                      <a:r>
                        <a:rPr lang="en-US" dirty="0" smtClean="0"/>
                        <a:t>Dinner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bowl of rice or cooked</a:t>
                      </a:r>
                      <a:r>
                        <a:rPr lang="en-US" baseline="0" dirty="0" smtClean="0"/>
                        <a:t> </a:t>
                      </a:r>
                      <a:r>
                        <a:rPr lang="en-US" dirty="0" smtClean="0"/>
                        <a:t>pasta</a:t>
                      </a:r>
                    </a:p>
                    <a:p>
                      <a:r>
                        <a:rPr lang="en-US" dirty="0" smtClean="0"/>
                        <a:t>100g stir-fried assorted vegetables with seitan (meat analog</a:t>
                      </a:r>
                      <a:r>
                        <a:rPr lang="en-US" baseline="0" dirty="0" smtClean="0"/>
                        <a:t> made with wheat gluten)</a:t>
                      </a:r>
                      <a:endParaRPr lang="en-US" dirty="0" smtClean="0"/>
                    </a:p>
                    <a:p>
                      <a:r>
                        <a:rPr lang="en-US" baseline="0" dirty="0" smtClean="0"/>
                        <a:t>2 bowls of cooked vegetables or 1 </a:t>
                      </a:r>
                      <a:r>
                        <a:rPr lang="en-US" dirty="0" smtClean="0"/>
                        <a:t>large bowl of green salad with sesame dressing</a:t>
                      </a:r>
                    </a:p>
                    <a:p>
                      <a:r>
                        <a:rPr lang="en-US" dirty="0" smtClean="0"/>
                        <a:t>1 slice of</a:t>
                      </a:r>
                      <a:r>
                        <a:rPr lang="en-US" baseline="0" dirty="0" smtClean="0"/>
                        <a:t> a</a:t>
                      </a:r>
                      <a:r>
                        <a:rPr lang="en-US" dirty="0" smtClean="0"/>
                        <a:t>pple</a:t>
                      </a:r>
                      <a:r>
                        <a:rPr lang="en-US" baseline="0" dirty="0" smtClean="0"/>
                        <a:t> pie / carrot cake</a:t>
                      </a:r>
                      <a:endParaRPr lang="en-US" dirty="0" smtClean="0"/>
                    </a:p>
                  </a:txBody>
                  <a:tcPr/>
                </a:tc>
                <a:extLst>
                  <a:ext uri="{0D108BD9-81ED-4DB2-BD59-A6C34878D82A}">
                    <a16:rowId xmlns:a16="http://schemas.microsoft.com/office/drawing/2014/main" val="10005"/>
                  </a:ext>
                </a:extLst>
              </a:tr>
              <a:tr h="428645">
                <a:tc>
                  <a:txBody>
                    <a:bodyPr/>
                    <a:lstStyle/>
                    <a:p>
                      <a:r>
                        <a:rPr lang="en-US" dirty="0" smtClean="0"/>
                        <a:t>Supper </a:t>
                      </a:r>
                      <a:endParaRPr lang="en-US" dirty="0"/>
                    </a:p>
                  </a:txBody>
                  <a:tcPr/>
                </a:tc>
                <a:tc>
                  <a:txBody>
                    <a:bodyPr/>
                    <a:lstStyle/>
                    <a:p>
                      <a:r>
                        <a:rPr lang="en-US" dirty="0" smtClean="0"/>
                        <a:t>1 fresh fruit / 1 cup</a:t>
                      </a:r>
                      <a:r>
                        <a:rPr lang="en-US" baseline="0" dirty="0" smtClean="0"/>
                        <a:t> fruit smoothie</a:t>
                      </a:r>
                      <a:endParaRPr lang="en-US" dirty="0" smtClean="0"/>
                    </a:p>
                  </a:txBody>
                  <a:tcPr/>
                </a:tc>
                <a:extLst>
                  <a:ext uri="{0D108BD9-81ED-4DB2-BD59-A6C34878D82A}">
                    <a16:rowId xmlns:a16="http://schemas.microsoft.com/office/drawing/2014/main" val="10006"/>
                  </a:ext>
                </a:extLst>
              </a:tr>
            </a:tbl>
          </a:graphicData>
        </a:graphic>
      </p:graphicFrame>
      <p:sp>
        <p:nvSpPr>
          <p:cNvPr id="9" name="Slide Number Placeholder 6"/>
          <p:cNvSpPr>
            <a:spLocks noGrp="1"/>
          </p:cNvSpPr>
          <p:nvPr>
            <p:ph type="sldNum" sz="quarter" idx="12"/>
          </p:nvPr>
        </p:nvSpPr>
        <p:spPr>
          <a:xfrm>
            <a:off x="6553200" y="6138585"/>
            <a:ext cx="2133600" cy="365125"/>
          </a:xfrm>
        </p:spPr>
        <p:txBody>
          <a:bodyPr/>
          <a:lstStyle/>
          <a:p>
            <a:fld id="{99B7B5DF-5DA9-46A7-9A59-86908C82C3B1}" type="slidenum">
              <a:rPr lang="en-US" smtClean="0"/>
              <a:pPr/>
              <a:t>58</a:t>
            </a:fld>
            <a:endParaRPr lang="en-US" dirty="0"/>
          </a:p>
        </p:txBody>
      </p:sp>
    </p:spTree>
    <p:extLst>
      <p:ext uri="{BB962C8B-B14F-4D97-AF65-F5344CB8AC3E}">
        <p14:creationId xmlns:p14="http://schemas.microsoft.com/office/powerpoint/2010/main" val="22363657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Planning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packed meal</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59</a:t>
            </a:fld>
            <a:endParaRPr lang="en-US" dirty="0"/>
          </a:p>
        </p:txBody>
      </p:sp>
      <p:sp>
        <p:nvSpPr>
          <p:cNvPr id="6" name="Rectangle 5"/>
          <p:cNvSpPr/>
          <p:nvPr/>
        </p:nvSpPr>
        <p:spPr>
          <a:xfrm>
            <a:off x="323528" y="980728"/>
            <a:ext cx="8352928" cy="2831544"/>
          </a:xfrm>
          <a:prstGeom prst="rect">
            <a:avLst/>
          </a:prstGeom>
        </p:spPr>
        <p:txBody>
          <a:bodyPr wrap="square">
            <a:spAutoFit/>
          </a:bodyPr>
          <a:lstStyle/>
          <a:p>
            <a:pPr marL="342900" indent="-342900">
              <a:spcAft>
                <a:spcPts val="600"/>
              </a:spcAft>
              <a:buFont typeface="Arial" pitchFamily="34" charset="0"/>
              <a:buChar char="•"/>
            </a:pPr>
            <a:r>
              <a:rPr lang="en-US" sz="2400" dirty="0" smtClean="0"/>
              <a:t>Packed meals are meals which are packed at home, then taken to eat at school, office or outdoor.</a:t>
            </a:r>
          </a:p>
          <a:p>
            <a:pPr marL="342900" indent="-342900">
              <a:spcAft>
                <a:spcPts val="600"/>
              </a:spcAft>
              <a:buFont typeface="Arial" pitchFamily="34" charset="0"/>
              <a:buChar char="•"/>
            </a:pPr>
            <a:r>
              <a:rPr lang="en-US" sz="2400" dirty="0" smtClean="0"/>
              <a:t>The reasons </a:t>
            </a:r>
            <a:r>
              <a:rPr lang="en-US" sz="2400" dirty="0"/>
              <a:t>for </a:t>
            </a:r>
            <a:r>
              <a:rPr lang="en-US" sz="2400" dirty="0" smtClean="0"/>
              <a:t>taking packed meal includes money saving and </a:t>
            </a:r>
            <a:r>
              <a:rPr lang="en-US" sz="2400" dirty="0"/>
              <a:t>eating healthier.</a:t>
            </a:r>
          </a:p>
          <a:p>
            <a:pPr marL="342900" indent="-342900">
              <a:spcAft>
                <a:spcPts val="600"/>
              </a:spcAft>
              <a:buFont typeface="Arial" pitchFamily="34" charset="0"/>
              <a:buChar char="•"/>
            </a:pPr>
            <a:r>
              <a:rPr lang="en-US" sz="2400" dirty="0" smtClean="0"/>
              <a:t>Packed </a:t>
            </a:r>
            <a:r>
              <a:rPr lang="en-US" sz="2400" dirty="0"/>
              <a:t>meals can be prepared from leftovers from the dinner in the previous evening. Plan the evening meal with the next day’s packed lunch in mind. </a:t>
            </a:r>
            <a:endParaRPr lang="en-US" sz="2400" dirty="0" smtClean="0"/>
          </a:p>
        </p:txBody>
      </p:sp>
    </p:spTree>
    <p:extLst>
      <p:ext uri="{BB962C8B-B14F-4D97-AF65-F5344CB8AC3E}">
        <p14:creationId xmlns:p14="http://schemas.microsoft.com/office/powerpoint/2010/main" val="21352997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188640"/>
            <a:ext cx="8892480" cy="646331"/>
          </a:xfrm>
          <a:prstGeom prst="rect">
            <a:avLst/>
          </a:prstGeom>
        </p:spPr>
        <p:txBody>
          <a:bodyPr wrap="square">
            <a:spAutoFit/>
          </a:bodyPr>
          <a:lstStyle/>
          <a:p>
            <a:pPr lvl="0"/>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Hong Kong Dietary Guideline for Elderly</a:t>
            </a:r>
          </a:p>
        </p:txBody>
      </p:sp>
      <p:graphicFrame>
        <p:nvGraphicFramePr>
          <p:cNvPr id="4" name="Table 3"/>
          <p:cNvGraphicFramePr>
            <a:graphicFrameLocks noGrp="1"/>
          </p:cNvGraphicFramePr>
          <p:nvPr>
            <p:extLst>
              <p:ext uri="{D42A27DB-BD31-4B8C-83A1-F6EECF244321}">
                <p14:modId xmlns:p14="http://schemas.microsoft.com/office/powerpoint/2010/main" val="1408465976"/>
              </p:ext>
            </p:extLst>
          </p:nvPr>
        </p:nvGraphicFramePr>
        <p:xfrm>
          <a:off x="395536" y="1397000"/>
          <a:ext cx="8424936" cy="4645724"/>
        </p:xfrm>
        <a:graphic>
          <a:graphicData uri="http://schemas.openxmlformats.org/drawingml/2006/table">
            <a:tbl>
              <a:tblPr firstRow="1" bandRow="1">
                <a:tableStyleId>{93296810-A885-4BE3-A3E7-6D5BEEA58F35}</a:tableStyleId>
              </a:tblPr>
              <a:tblGrid>
                <a:gridCol w="4212468">
                  <a:extLst>
                    <a:ext uri="{9D8B030D-6E8A-4147-A177-3AD203B41FA5}">
                      <a16:colId xmlns:a16="http://schemas.microsoft.com/office/drawing/2014/main" val="20000"/>
                    </a:ext>
                  </a:extLst>
                </a:gridCol>
                <a:gridCol w="4212468">
                  <a:extLst>
                    <a:ext uri="{9D8B030D-6E8A-4147-A177-3AD203B41FA5}">
                      <a16:colId xmlns:a16="http://schemas.microsoft.com/office/drawing/2014/main" val="20001"/>
                    </a:ext>
                  </a:extLst>
                </a:gridCol>
              </a:tblGrid>
              <a:tr h="734711">
                <a:tc>
                  <a:txBody>
                    <a:bodyPr/>
                    <a:lstStyle/>
                    <a:p>
                      <a:pPr algn="ctr"/>
                      <a:r>
                        <a:rPr lang="en-US" sz="2500" b="1" i="0" u="none" strike="noStrike" kern="1200" baseline="0" dirty="0" smtClean="0">
                          <a:solidFill>
                            <a:schemeClr val="tx1"/>
                          </a:solidFill>
                          <a:latin typeface="+mn-lt"/>
                          <a:ea typeface="+mn-ea"/>
                          <a:cs typeface="+mn-cs"/>
                        </a:rPr>
                        <a:t>Food Group</a:t>
                      </a:r>
                      <a:endParaRPr lang="en-US" sz="2500" b="1"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Recommendation</a:t>
                      </a:r>
                      <a:endParaRPr lang="en-US" sz="2500" b="1" dirty="0">
                        <a:solidFill>
                          <a:schemeClr val="tx1"/>
                        </a:solidFill>
                      </a:endParaRPr>
                    </a:p>
                  </a:txBody>
                  <a:tcPr anchor="ctr"/>
                </a:tc>
                <a:extLst>
                  <a:ext uri="{0D108BD9-81ED-4DB2-BD59-A6C34878D82A}">
                    <a16:rowId xmlns:a16="http://schemas.microsoft.com/office/drawing/2014/main" val="10000"/>
                  </a:ext>
                </a:extLst>
              </a:tr>
              <a:tr h="734711">
                <a:tc>
                  <a:txBody>
                    <a:bodyPr/>
                    <a:lstStyle/>
                    <a:p>
                      <a:pPr algn="ctr"/>
                      <a:r>
                        <a:rPr lang="en-US" sz="2500" b="1" i="0" u="none" strike="noStrike" kern="1200" baseline="0" dirty="0" smtClean="0">
                          <a:solidFill>
                            <a:schemeClr val="tx1"/>
                          </a:solidFill>
                          <a:latin typeface="+mn-lt"/>
                          <a:ea typeface="+mn-ea"/>
                          <a:cs typeface="+mn-cs"/>
                        </a:rPr>
                        <a:t>Grains 	 and Cereals</a:t>
                      </a:r>
                      <a:endParaRPr lang="en-US" sz="2500" b="1" dirty="0">
                        <a:solidFill>
                          <a:schemeClr val="tx1"/>
                        </a:solidFill>
                      </a:endParaRPr>
                    </a:p>
                  </a:txBody>
                  <a:tcPr anchor="ctr"/>
                </a:tc>
                <a:tc>
                  <a:txBody>
                    <a:bodyPr/>
                    <a:lstStyle/>
                    <a:p>
                      <a:pPr algn="ctr"/>
                      <a:r>
                        <a:rPr lang="en-US" sz="2500" b="1" i="0" u="none" strike="noStrike" kern="1200" baseline="0" dirty="0" smtClean="0">
                          <a:solidFill>
                            <a:schemeClr val="tx1"/>
                          </a:solidFill>
                          <a:latin typeface="+mn-lt"/>
                          <a:ea typeface="+mn-ea"/>
                          <a:cs typeface="+mn-cs"/>
                        </a:rPr>
                        <a:t>3 - 4 bowls </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1"/>
                  </a:ext>
                </a:extLst>
              </a:tr>
              <a:tr h="734711">
                <a:tc>
                  <a:txBody>
                    <a:bodyPr/>
                    <a:lstStyle/>
                    <a:p>
                      <a:pPr algn="ctr"/>
                      <a:r>
                        <a:rPr lang="en-US" sz="2500" b="1" i="0" u="none" strike="noStrike" kern="1200" baseline="0" dirty="0" smtClean="0">
                          <a:solidFill>
                            <a:schemeClr val="tx1"/>
                          </a:solidFill>
                          <a:latin typeface="+mn-lt"/>
                          <a:ea typeface="+mn-ea"/>
                          <a:cs typeface="+mn-cs"/>
                        </a:rPr>
                        <a:t>Fruits	</a:t>
                      </a:r>
                      <a:endParaRPr lang="en-US" sz="2500" b="1" dirty="0">
                        <a:solidFill>
                          <a:schemeClr val="tx1"/>
                        </a:solidFill>
                      </a:endParaRPr>
                    </a:p>
                  </a:txBody>
                  <a:tcPr anchor="ctr"/>
                </a:tc>
                <a:tc>
                  <a:txBody>
                    <a:bodyPr/>
                    <a:lstStyle/>
                    <a:p>
                      <a:pPr algn="ctr"/>
                      <a:r>
                        <a:rPr lang="en-US" sz="2500" b="1" i="0" u="none" strike="noStrike" kern="1200" baseline="0" dirty="0" smtClean="0">
                          <a:solidFill>
                            <a:schemeClr val="tx1"/>
                          </a:solidFill>
                          <a:latin typeface="+mn-lt"/>
                          <a:ea typeface="+mn-ea"/>
                          <a:cs typeface="+mn-cs"/>
                        </a:rPr>
                        <a:t>2 - 3 servings</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2"/>
                  </a:ext>
                </a:extLst>
              </a:tr>
              <a:tr h="734711">
                <a:tc>
                  <a:txBody>
                    <a:bodyPr/>
                    <a:lstStyle/>
                    <a:p>
                      <a:pPr algn="ctr"/>
                      <a:r>
                        <a:rPr lang="en-US" sz="2500" b="1" i="0" u="none" strike="noStrike" kern="1200" baseline="0" dirty="0" smtClean="0">
                          <a:solidFill>
                            <a:schemeClr val="tx1"/>
                          </a:solidFill>
                          <a:latin typeface="+mn-lt"/>
                          <a:ea typeface="+mn-ea"/>
                          <a:cs typeface="+mn-cs"/>
                        </a:rPr>
                        <a:t>Vegetables 	</a:t>
                      </a:r>
                      <a:endParaRPr lang="en-US" sz="2500" b="1"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6 - 8 taels (227 – 303 grams);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3 - 4 servings</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3"/>
                  </a:ext>
                </a:extLst>
              </a:tr>
              <a:tr h="734711">
                <a:tc>
                  <a:txBody>
                    <a:bodyPr/>
                    <a:lstStyle/>
                    <a:p>
                      <a:pPr algn="ctr"/>
                      <a:r>
                        <a:rPr lang="en-US" sz="2500" b="1" i="0" u="none" strike="noStrike" kern="1200" baseline="0" dirty="0" smtClean="0">
                          <a:solidFill>
                            <a:schemeClr val="tx1"/>
                          </a:solidFill>
                          <a:latin typeface="+mn-lt"/>
                          <a:ea typeface="+mn-ea"/>
                          <a:cs typeface="+mn-cs"/>
                        </a:rPr>
                        <a:t>Meat, poultry, fish, eggs &amp; bean products</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500" b="1" i="0" u="none" strike="noStrike" kern="1200" baseline="0" dirty="0" smtClean="0">
                          <a:solidFill>
                            <a:schemeClr val="tx1"/>
                          </a:solidFill>
                          <a:latin typeface="+mn-lt"/>
                          <a:ea typeface="+mn-ea"/>
                          <a:cs typeface="+mn-cs"/>
                        </a:rPr>
                        <a:t>4 – 5  taels (151 – 189 grams)</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4"/>
                  </a:ext>
                </a:extLst>
              </a:tr>
              <a:tr h="734711">
                <a:tc>
                  <a:txBody>
                    <a:bodyPr/>
                    <a:lstStyle/>
                    <a:p>
                      <a:pPr algn="ctr"/>
                      <a:r>
                        <a:rPr lang="en-US" sz="2500" b="1" i="0" u="none" strike="noStrike" kern="1200" baseline="0" dirty="0" smtClean="0">
                          <a:solidFill>
                            <a:schemeClr val="tx1"/>
                          </a:solidFill>
                          <a:latin typeface="+mn-lt"/>
                          <a:ea typeface="+mn-ea"/>
                          <a:cs typeface="+mn-cs"/>
                        </a:rPr>
                        <a:t>Milk &amp; dairy products</a:t>
                      </a:r>
                      <a:endParaRPr lang="en-US" sz="2500" b="1" dirty="0">
                        <a:solidFill>
                          <a:schemeClr val="tx1"/>
                        </a:solidFill>
                      </a:endParaRPr>
                    </a:p>
                  </a:txBody>
                  <a:tcPr anchor="ctr"/>
                </a:tc>
                <a:tc>
                  <a:txBody>
                    <a:bodyPr/>
                    <a:lstStyle/>
                    <a:p>
                      <a:pPr algn="ctr"/>
                      <a:r>
                        <a:rPr lang="en-US" sz="2500" b="1" i="0" u="none" strike="noStrike" kern="1200" baseline="0" dirty="0" smtClean="0">
                          <a:solidFill>
                            <a:schemeClr val="tx1"/>
                          </a:solidFill>
                          <a:latin typeface="+mn-lt"/>
                          <a:ea typeface="+mn-ea"/>
                          <a:cs typeface="+mn-cs"/>
                        </a:rPr>
                        <a:t>1 - 2 servings</a:t>
                      </a:r>
                      <a:endParaRPr lang="en-US" sz="2500" b="1" i="0" u="none" strike="noStrike" kern="1200" baseline="0" dirty="0">
                        <a:solidFill>
                          <a:schemeClr val="tx1"/>
                        </a:solidFill>
                        <a:latin typeface="+mn-lt"/>
                        <a:ea typeface="+mn-ea"/>
                        <a:cs typeface="+mn-cs"/>
                      </a:endParaRPr>
                    </a:p>
                  </a:txBody>
                  <a:tcPr anchor="ctr"/>
                </a:tc>
                <a:extLst>
                  <a:ext uri="{0D108BD9-81ED-4DB2-BD59-A6C34878D82A}">
                    <a16:rowId xmlns:a16="http://schemas.microsoft.com/office/drawing/2014/main" val="10005"/>
                  </a:ext>
                </a:extLst>
              </a:tr>
            </a:tbl>
          </a:graphicData>
        </a:graphic>
      </p:graphicFrame>
      <p:sp>
        <p:nvSpPr>
          <p:cNvPr id="5" name="Rectangle 4"/>
          <p:cNvSpPr/>
          <p:nvPr/>
        </p:nvSpPr>
        <p:spPr>
          <a:xfrm>
            <a:off x="395536" y="6093296"/>
            <a:ext cx="2234971" cy="477054"/>
          </a:xfrm>
          <a:prstGeom prst="rect">
            <a:avLst/>
          </a:prstGeom>
        </p:spPr>
        <p:txBody>
          <a:bodyPr wrap="none">
            <a:spAutoFit/>
          </a:bodyPr>
          <a:lstStyle/>
          <a:p>
            <a:r>
              <a:rPr lang="en-US" sz="2500" b="1" dirty="0"/>
              <a:t>Fluid: 6 - 8 cups</a:t>
            </a:r>
          </a:p>
        </p:txBody>
      </p:sp>
      <p:sp>
        <p:nvSpPr>
          <p:cNvPr id="6" name="Slide Number Placeholder 5"/>
          <p:cNvSpPr>
            <a:spLocks noGrp="1"/>
          </p:cNvSpPr>
          <p:nvPr>
            <p:ph type="sldNum" sz="quarter" idx="12"/>
          </p:nvPr>
        </p:nvSpPr>
        <p:spPr/>
        <p:txBody>
          <a:bodyPr/>
          <a:lstStyle/>
          <a:p>
            <a:fld id="{2B5EBE98-3F54-4190-8BE8-6FA5D62E8276}" type="slidenum">
              <a:rPr lang="en-US" smtClean="0"/>
              <a:pPr/>
              <a:t>6</a:t>
            </a:fld>
            <a:endParaRPr lang="en-US" dirty="0"/>
          </a:p>
        </p:txBody>
      </p:sp>
      <p:sp>
        <p:nvSpPr>
          <p:cNvPr id="8" name="Rectangle 5"/>
          <p:cNvSpPr/>
          <p:nvPr/>
        </p:nvSpPr>
        <p:spPr>
          <a:xfrm>
            <a:off x="3635896" y="6331823"/>
            <a:ext cx="5112568" cy="338554"/>
          </a:xfrm>
          <a:prstGeom prst="rect">
            <a:avLst/>
          </a:prstGeom>
        </p:spPr>
        <p:txBody>
          <a:bodyPr wrap="square">
            <a:spAutoFit/>
          </a:bodyPr>
          <a:lstStyle/>
          <a:p>
            <a:pPr algn="r"/>
            <a:r>
              <a:rPr lang="en-US" sz="1600" dirty="0" smtClean="0"/>
              <a:t>Source</a:t>
            </a:r>
            <a:r>
              <a:rPr lang="en-US" sz="1600" dirty="0"/>
              <a:t>: </a:t>
            </a:r>
            <a:r>
              <a:rPr lang="en-US" altLang="zh-TW" sz="1600" dirty="0" smtClean="0"/>
              <a:t>Centre for Health Protection, Department of Health </a:t>
            </a:r>
            <a:endParaRPr lang="en-US" sz="1600" dirty="0"/>
          </a:p>
        </p:txBody>
      </p:sp>
    </p:spTree>
    <p:extLst>
      <p:ext uri="{BB962C8B-B14F-4D97-AF65-F5344CB8AC3E}">
        <p14:creationId xmlns:p14="http://schemas.microsoft.com/office/powerpoint/2010/main" val="20186364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Principles in planning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packed meals</a:t>
            </a:r>
          </a:p>
        </p:txBody>
      </p:sp>
      <p:sp>
        <p:nvSpPr>
          <p:cNvPr id="7" name="Slide Number Placeholder 6"/>
          <p:cNvSpPr>
            <a:spLocks noGrp="1"/>
          </p:cNvSpPr>
          <p:nvPr>
            <p:ph type="sldNum" sz="quarter" idx="12"/>
          </p:nvPr>
        </p:nvSpPr>
        <p:spPr/>
        <p:txBody>
          <a:bodyPr/>
          <a:lstStyle/>
          <a:p>
            <a:fld id="{99B7B5DF-5DA9-46A7-9A59-86908C82C3B1}" type="slidenum">
              <a:rPr lang="en-US" smtClean="0"/>
              <a:pPr/>
              <a:t>60</a:t>
            </a:fld>
            <a:endParaRPr lang="en-US" dirty="0"/>
          </a:p>
        </p:txBody>
      </p:sp>
      <p:sp>
        <p:nvSpPr>
          <p:cNvPr id="6" name="Rectangle 5"/>
          <p:cNvSpPr/>
          <p:nvPr/>
        </p:nvSpPr>
        <p:spPr>
          <a:xfrm>
            <a:off x="323528" y="980728"/>
            <a:ext cx="8352928" cy="5432256"/>
          </a:xfrm>
          <a:prstGeom prst="rect">
            <a:avLst/>
          </a:prstGeom>
        </p:spPr>
        <p:txBody>
          <a:bodyPr wrap="square">
            <a:spAutoFit/>
          </a:bodyPr>
          <a:lstStyle/>
          <a:p>
            <a:pPr marL="342900" indent="-342900">
              <a:spcAft>
                <a:spcPts val="600"/>
              </a:spcAft>
              <a:buFont typeface="Arial" pitchFamily="34" charset="0"/>
              <a:buChar char="•"/>
            </a:pPr>
            <a:r>
              <a:rPr lang="en-US" sz="2400" dirty="0" smtClean="0"/>
              <a:t>Maintain the taste and appearance of packed meals as compared to freshly made meals as much as possible.</a:t>
            </a:r>
          </a:p>
          <a:p>
            <a:pPr marL="342900" indent="-342900">
              <a:spcAft>
                <a:spcPts val="600"/>
              </a:spcAft>
              <a:buFont typeface="Arial" pitchFamily="34" charset="0"/>
              <a:buChar char="•"/>
            </a:pPr>
            <a:r>
              <a:rPr lang="en-US" sz="2400" dirty="0" smtClean="0"/>
              <a:t>Follow safety rules such as proper packaging and sufficient heating to </a:t>
            </a:r>
            <a:r>
              <a:rPr lang="en-US" sz="2400" dirty="0"/>
              <a:t>avoid foodborne </a:t>
            </a:r>
            <a:r>
              <a:rPr lang="en-US" sz="2400" dirty="0" smtClean="0"/>
              <a:t>illnesses.</a:t>
            </a:r>
          </a:p>
          <a:p>
            <a:pPr marL="342900" indent="-342900">
              <a:spcAft>
                <a:spcPts val="600"/>
              </a:spcAft>
              <a:buFont typeface="Arial" pitchFamily="34" charset="0"/>
              <a:buChar char="•"/>
            </a:pPr>
            <a:r>
              <a:rPr lang="en-US" sz="2400" dirty="0"/>
              <a:t>The characteristics of packed meal are:</a:t>
            </a:r>
          </a:p>
          <a:p>
            <a:pPr marL="800100" lvl="1" indent="-342900">
              <a:spcAft>
                <a:spcPts val="600"/>
              </a:spcAft>
              <a:buFont typeface="Arial" pitchFamily="34" charset="0"/>
              <a:buChar char="•"/>
            </a:pPr>
            <a:r>
              <a:rPr lang="en-US" sz="2400" dirty="0"/>
              <a:t>Easy to pack and carry such that foods will not be damaged or crushed during transportation.</a:t>
            </a:r>
          </a:p>
          <a:p>
            <a:pPr marL="800100" lvl="1" indent="-342900">
              <a:spcAft>
                <a:spcPts val="600"/>
              </a:spcAft>
              <a:buFont typeface="Arial" pitchFamily="34" charset="0"/>
              <a:buChar char="•"/>
            </a:pPr>
            <a:r>
              <a:rPr lang="en-US" sz="2400" dirty="0" smtClean="0"/>
              <a:t>Convenient </a:t>
            </a:r>
            <a:r>
              <a:rPr lang="en-US" sz="2400" dirty="0"/>
              <a:t>to eat so only simple cutlery is needed.</a:t>
            </a:r>
          </a:p>
          <a:p>
            <a:pPr marL="342900" indent="-342900">
              <a:spcAft>
                <a:spcPts val="600"/>
              </a:spcAft>
              <a:buFont typeface="Arial" pitchFamily="34" charset="0"/>
              <a:buChar char="•"/>
            </a:pPr>
            <a:r>
              <a:rPr lang="en-US" sz="2400" dirty="0" smtClean="0"/>
              <a:t>Cold dish is also suitable as packed meals such as salad and bread.</a:t>
            </a:r>
          </a:p>
          <a:p>
            <a:pPr marL="342900" indent="-342900">
              <a:spcAft>
                <a:spcPts val="600"/>
              </a:spcAft>
              <a:buFont typeface="Arial" pitchFamily="34" charset="0"/>
              <a:buChar char="•"/>
            </a:pPr>
            <a:r>
              <a:rPr lang="en-US" sz="2400" dirty="0" smtClean="0"/>
              <a:t>A </a:t>
            </a:r>
            <a:r>
              <a:rPr lang="en-US" sz="2400" dirty="0"/>
              <a:t>drink should be included such as soup, milk, juice, cold tea or water.</a:t>
            </a:r>
          </a:p>
          <a:p>
            <a:pPr marL="342900" indent="-342900">
              <a:spcAft>
                <a:spcPts val="600"/>
              </a:spcAft>
              <a:buFont typeface="Arial" pitchFamily="34" charset="0"/>
              <a:buChar char="•"/>
            </a:pPr>
            <a:endParaRPr lang="en-US" sz="2400" dirty="0" smtClean="0"/>
          </a:p>
        </p:txBody>
      </p:sp>
      <p:sp>
        <p:nvSpPr>
          <p:cNvPr id="9" name="AutoShape 14" descr="data:image/jpeg;base64,/9j/4AAQSkZJRgABAQAAAQABAAD/2wCEAAkGBxQTEhUUEBQWFRUWFBcUFxUVGBgXFxgVGhYXFhQWFxQYHCggGB0lGxUVITEhJSkrLi4uFx8zODMsNygtLiwBCgoKDg0OGxAQGjQkICQsLCwsLCwsLDQsLCwsLCwsLCwsLCwsLCwsLCwsLCwsLCwsLCwsLCwsLCwsLCwsLCw0LP/AABEIALcBEwMBIgACEQEDEQH/xAAcAAEAAgMBAQEAAAAAAAAAAAAABAUDBgcCAQj/xAA8EAABAwIEAwUGBAQGAwAAAAABAAIRAyEEEjFBBVFhBiJxgZETMqGxwdEHQuHwM1Jy8RQVI2KCohaS0v/EABkBAQADAQEAAAAAAAAAAAAAAAABAgMEBf/EACYRAAICAQQCAgEFAAAAAAAAAAABAhEDBBIhMUFRE2EUIiMycZH/2gAMAwEAAhEDEQA/AO4oiIAiIgCIiAIiIAiIgCIiAIiIAiIgCIiAIiIAiIgCIiAIiIAiIgCIiAIiIAiIgCIiAIiIAiIgCIiAIiIAiIgCIiAIiIAiIgCIiAIiIAiIgCx1qzWCXEADcqHxTiraIjV3L7rTeIcTNV0uMxoNh0XPm1EcfHbNceJy58Gy1e09IGGgn0Cj1+17GEAs1EiHBafVJLTlsZ2uvtVgDRnuf9wXH+Vkfk6PggbbS7a0cwDmubOhsQrrAcWpVv4bwSNW6H0K5dVsG6un0A+i90akEHvA6g6XHUK8dXNfy5KvBF9HW0Wm9nu1wJFOub6ZzYj+r7rcWukSLhd0JqatHNKLi6Z9REVyoREQBERAEREAREQBERAEREAREQBERAEREAReXvAuTChV+MUW6vHgFVyUe2Sk30T0VBie1VNpjI89QLeq+DtSwCXMcOkgkeiz/Ix3Vl/in6NgRa//AOWUokNefAD7rG7tdTI7jHHxgJ8+P2Pin6NkVFxjjoZ3KRBdpOwPIcyqrF8eqVBA7oOwVYGkXcQPh8VzZdVaqH+m2PBXMj7Vq5jJuet77klYa1MASSGt52HxXp2NbmyUwHRYuNmg8uqicbbmY2YIBuBp8Vxv2dCM7Q0iKbrnQxqolSp7P3zpq6xCl4NoAGSwiJ/XdVvHeHPq5QHAMBGYfOEpAk0Mf7SkXtBYAJBMX6qswVRzmFxcXHNtoI/urN1ENpljRDYgW6KroNZh22Ook2Jn7KbRFEV3EPfJ/KYnxC2vsV2qLMtKt7pMA7tMx6LVqLGuDu5Z8lRsc0NyZSSSJ/VdGOTjyjKUU+Gd6RV/Z/EmphqT3algnx0+isF6KdqzjYREUgIiIAiIgCIiAIiIAiIgCIiAIihcQ4i2kBMFx0ExJ8VEpKKtkpNukTHOAEmwWv4ztMzMadEtL9JJ3ifdF9t4VZxfHVKjgM+UbgAQBzBOpVc8AGwOZwMuIGWBqTl0MaFcOXVN8QOmGCuZE+tUe/8AiVCfh6BYamGZ73xn6KI97GjvFzyXNBeQAIP8sDQSIm/UqSzChkyTPoCdvH9Fy3fZtVELFVmB2XNJ0gQvNXvWbAjX+4VLxszVtdx1MeURCm4Dhga0k5rj8znESb7nn9FWy1Ges9rBAc3znn49UY8Nva+4n5SqJ2GL68VnZW9IjnA5rYH0QAW0tgLgc/8AdvqgPdPGNLg0XJN9o5lSq+Da6CTtpre030Vbwal7MkkEunU31tureZk2brEdblSqaIZEw9dgcQwZoGu0733X3E0PasOeG9Rz2Ebr5SaxtmTucx0J3UDiXGWMpnP3jMAN/RQSZ6TspDQZOgAEKTVfYk22A+cqnw3EWlpqBujTAILS61gJEecrXuI43EPdLm5QTYT9AiQZfcRxndteNI/RUNfHEkCb6RGg3UqixzQA4GOZgfBSamTumLgEX8UXBDK6pinTkp+9lkTbfT0UepWl4a/3soAHlJVpXoBpNQwIaco3J2X3sxwYYjH5SdIe4HlEn6Loit3Bk3R2PgFLJhqLeVNvyU9fGiBA2svq9JKkcbCIikBERAEREAREQBERAEREAREQHiq8NBJ0AkrlHbnG1M7apa4yCwNBaC0G5cCbMIhonrbr0btFiQykZ3/uvz/+IvH6gJo6EuAcBtazQOi49TcmoI6cCq5FdxXtziWtdTbUBBtoDAv+Y/swqyl+IGLGpY4cnNsfHKQnCuxmIr96p/pNN5fdx8GfeFtnDOxOFp++11V3N5t/6iBHjKr+zBU1bNvjyz64Rf8AZztAcXhqdWvlL3Pj2dMWDmvIkgg5bAeqvsTx2g2c1Roc0wA5838/stS4tTp4fDn2bMgEwKdtryBque8R7TVahs1jABAhtx/y30XNHE5ybj0aSTgkmdkOLoPHtJAGheTDZ1NzYeH6qVS4kx9KGvBNwDEA8iPl5LmPYPtFVl9KzpBfD9Ld06nSHaLcDxJr3UvaAjK8WALZEGL6kTGupCrKGyVMrdotRwwS5z3BxdcBs5dGyIOhkc7jkvbuIZe7miNrCBzCq+J1mMAcXFuaLSdxaAJI3GyocRjQZLbu62AAmALzuq/0SjcG8SFoEyYM2jqY8lA4n2gaXFrWyG2k3v4LXcBjcQ/N7PLeATGg1OUQp3D8E0+0zyZfrGhIGw3QGChjq2IqZG5gwe8Ry3HmpHHsK1nswGuzOcLOOg8Bb9lXPZrAsosOY3gu1iBz5qt4nxunnJDJy6O676k9U+wZRWJMH3dA2OXTko9HDOqYjTuMi5PlyUdnacmCGtFoAi8azPL7qN/nmWweAJ6QOf1UpMMte0PEWs3i8Aa+g3VA3HVahbDCA4iS7YTaykV35iHHUNME9d/kslAQHBvvRAK0iqVFG7MQD6mI9oJLKYLWibGLErov4dYMf4ipUPvNZBPiRHwWhuxjWuZTDrXLo/NzldR/DbBFtF9R0/6jhE6wJ+EkjyXRhVyMcjqJuCIi7jmCIiAIiIAiIgCIiAIiIAiIgCIvhMaoDUu2zSC15dDQBA/3TNhuudYbg9MPNV4zVC4uzOvBOsctddVsnafihxFUuH8Nhys/+j4/KFX+xki9tT15BeZkknNtHr4MW2C3dnmlQzCdBt16wlRuWw/e8qdUcAL6Ko4jVJMAxpfdZtGyMGIxI8do5rW+K8IpVQSWhp6a+oVjXqASWjbXc9JXio0/BVvb0HT4ZofEuCup3Z+vktn7JiriaZe4uc9jspeXGRplJ3ho5LNi2COZ5Kz/AA+GQ17ENcWxvLoM6X0jRXeXdGmc08aTtDtFQLBRzPzOdIJvsG8youMonIG023cIgDnaSSrHjWKDiKjmVHZAQ0lsSTEnLM7FUuJxtQgT3NzcOdF4BbENPiSslyVNiwFJlCkGudLt4N5jRfDx1tJtTIO84iLX0uTvGnotLrY0tABcSZmdSTpoNvusrOHYh4loFNpHvVDltGoGpUqJNlrje0cMIJzOeQTH/Vsct/FUvs3PP5vIEknWB6/FWeD4dh6UuqVfaPjQAwP6RK8t4pD4psJOx3vGw2+ylUuiKsiVeEVZGcmmzW1yR15Kw4bgqDLhrnPH5n3jwCxPp4gn3JEE3MX2sVgGDqETWcWtFy1vTwV078kOLXgtatRg9920kA6N5nzX3hGJdUd3BlpgxzJHMk+SquIlracsnvkAB0zqSY6fZXeCwLjRY2csmSG6mYgc1aillxwbhlOtXLKIBe4gTrA3k7CBddkwWGFKm2m3RrQP1VF2I7OtwlEEtiq8S7mBs2fn18lsi7sOPauTlySthERbGYREQBERAEREAREQBERAEREAWs9u+K+yoezae9VkeDPzHz08ytmXNfxMJbiKZPuupwPEEk/NZZm1B0b6aKlkSZSteA3xss2FpxrN91T4atnIgEkSYF7AToP3dSTxCV5p7L+iwxFUDmfoqfE94/sLHXxvKD4lV1fFnmPL7lQyvR6xGUGD3jyGk9SNV5xGJMbeA/cBV1asSbL4W8yqtlLPNSoXWbJnZupPzKucBTq4fCEhpaXVC46aWAA692Y8VUYKjWL5o5RAMOcdyNoBV9geH1G0HGtUzhzg4nabWA2gg3OoVGZSkUtfjX8zXeY5qsqOeSSBlG08vBWuKxDYJaD/AFG3kFQvxVxurwV9IzbJFDFNp6CXfzHXyWR2MrVjDCep5DxVfTDqlVlKmO9UcGgnaSBJ9VvGA4cKVR1IXyktJO5mx9IVp/pSbL4o7mVvCOAgmakuPMmB6araMLhmtEMa0f0gKRSo2j7br09oaLKOzppLoxuw/TXksD8KDropLH81mDhFiocSbKepgW7H5R66K07OcRbhH56lAViNHyc7f6Qe6T1seq+lgO33WF1MjcHobfHdTFyi7RnOEZKmjpnA+0+GxVqL+/Emk/u1Bz7p18RIVyuH1cG0nM2zhcFsyOoIuFecI7bYjDw3ETXpCxJ/iN/5aO8/Vd2PVJ8SOHLpGuYHVEVbwXjtDFNzUHh0atNnt/qbt8lZLqTvo42muGERFJAREQBERAEREARFGdjmDmfAKG0uxRJRRf8AHs6+hXn/ADOl/N8D9lG5eyaZMVT2l4OMTSy2ztOZhOk8j0P2Oymtx9M/nb6x817GKYdHt9QjpqiU2naOFUQ/B18tQVQ5hgvNyAdZzSDaO9uq7FVHF7nEZZMwNANoXdOPcAo4tves4CBUbEjoeY6Ll3GuxGMw85Ge2pjdlyB/R7w8ACFwT07j0ehi1EX3wzVC6d/isL43KyYqm5p79Mg8i2/pCwBrtQyPKFz7WbuS9h1T96Lwy93aTAA1cdgBusJcfzCL7/PqpXZDBNqcRw1y4CoXmTN2tc4TPUBWUE3TMp5OODe8B2He1ozVspLQSzLmDX3LodmEi4HksOO7IYmnSIoYg1SAf9N4DQZ1iZE66re3uhfGXW3xQ9HLvkcK9jXfUdQqMd7UkBrHANdpoBYXjzlTuF9gcZVg+y9mOdU5f+t3fBdrZTErOQrRxJB5GaFwn8NaVJzaj61Rz2kEZQ1jQ4GQYgk+BMKt4lw2pQrOzHMX97NoHTy5eC6aStU/EIhuG9poWPbB6OOVw+I9FXPjTjwa6fK4yp+SiwXEhcOEFWdMtfpHmtEp8RIN7giRyKtcLjYuHEdNuq44yfTO90+jZq2GHgoxoHYqJQ4s780OHT7FSf8AMGnUR4/uFrZHJ5yEfm8zp/dfK0kRuLiFl9q06ELzmDBM+X0QWQTVIJi20R+/2VlpODmw4a8vsspeHakfVZQ4NAGUSLeWsqWGykq0qmHeKuGe5rmmcw+R5joV03sH21bjR7OrDMQ0XAsHgaub9QtIxJblPLpH7K1ijj20a4exxa9jszTuD1A56eaviyuD+jnzYozX2fo9FE4VjRWosqCO80ExeCRceRUteoeUEREAREQBERAFr2JBa4tnQ7xpsthVVxuibPHgfos8itWWj2VzqztwD8FjOIadRCx+1Xw1ud1z7jWj33TohpLDLeS9AjmfVNyJpnsMjSR4WWZuIdEF7o8So+fqvhq9VG9LyKs8YjhVCpdzb85M/NVmK7HUXe697T4gj0j6qfVxQG6wuxvULKWfGu2XUJGs47sM++VzHjrLT9R8VW8G4McNjKLnsykPA8nS0wRY6rcn8TgXPovWGJrhzAJm+Y/ljQjqs46mEpKEfJZ42lbLfFMWBjlIrmyhkrpvkyJbHrMSoLXrP7RW3EUZCVSdq8BTr4d1OsS1jo7w1DhdpHODFlbZ1rvbitGGMa52D4qu5WSkclqYR9F5puh2U2cNCOamUalxPw19VsmD7O1KwzASvVXs3VZ79KRziD67rOWG+UdMM6XDKujPX5rMazhtZZKuAy65mf1C3qLLwKNQDunMOkFUeNrs6FNPpnptcakL0/ENNpI81E9sRZ7foha3w6KFEsTqR8+uiYjFmQLiFGp203NlJqUTvuolEhyIrqrnbqufhhnEjUgaTurR2GOyi4mo1pAde+g1je+yqolG/Z0r8MOLVHPqUS3uCagMQQQGMA5QYn1XQ1zz8POI0WMIbZ7jeeQ91oJ2E/EroLHSF6mJNRVnmZWnLg9IiLQzCIiAIiIAvjmgiDcFfUQGucV4fku33T8FVOlbrUphwgiVT4zgIN6ZLTy1HoVhPF6NIz9mvymdZcTw+uzVoeOYsfQqI7ER7zXN8Qfmudxa7NU0Zs6xPcsf+Np/zD1C+PxlP+YeqzaRdHiqJUd7Er8TpjQz4X+SrMTxJ7rU2x1P2XPPGmaxlRmxTmt1Pktl7P8AFKLWBrddSTqStMpYRzjLpJV1gcAeS102NY3aXJXK9yo2jEPBdbQ3H1CiVWHWEw/DqsSZgaSsjy4LbIndmMSLmKe0Oy8Yio7nCr6teAZJlcs8slwbKKZNqYjrdatxvGmtVbRbdrDLjzfGnkPmvXEuK5BAu46D6novXZXhpLszrkmSVfTqUnbInUUb32WwOVoWy+wEXCi8LoZWqevViqRxN2yuxPBqT9WDyVHjexFF122PPQ+oW2op2oKTRzjF9iKg9x2YcnQ79VTYrstWbrSB8JHwgrr8IWqjxRZos015OIVOGVW29iY6H9FHqYev+WifM/YLuT8M06tHosLuG0z+UKnwRL/kzOFu4bin2Iyjp91IwPZR5MuBJ6rtY4ZT/lWRmBYNGhWWJLopLK32aPwHs6WQYW9YWmQACsrWAaBelolRm3YREUkBERAEREAREQBERAfCFhqYRjtWhZ0QFXX4DRdq0KE/snROgHoFsKKrhF+CdzNa/wDE2bR6L03su3otjRR8cfRO9lJT7OMGqn4bhzGaBTEUqCXghybPLm2ha9xzhj/fpEh3LY+IWxr4QkoqSoRdM5Xj8TiBrTa7rcKkrMxNQ6BvhcrslbhrHahYRwanyXI9Im7Zus/By3hXZhxMukk6krf+C8IyAWV3SwLW6BSWtjRdEMSiZym2fKbIC9Ii1MwiIgCIiAIiIAiIgCIiAIiIAiIgCIiAIiIAiIgCIiAIiIAiIgCIiAIiIAiIgCIiAIiIAiIgCIiAIiIAiIgCIiAIiI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AutoShape 16" descr="data:image/jpeg;base64,/9j/4AAQSkZJRgABAQAAAQABAAD/2wCEAAkGBxQTEhUUEBQWFRUWFBcUFxUVGBgXFxgVGhYXFhQWFxQYHCggGB0lGxUVITEhJSkrLi4uFx8zODMsNygtLiwBCgoKDg0OGxAQGjQkICQsLCwsLCwsLDQsLCwsLCwsLCwsLCwsLCwsLCwsLCwsLCwsLCwsLCwsLCwsLCwsLCw0LP/AABEIALcBEwMBIgACEQEDEQH/xAAcAAEAAgMBAQEAAAAAAAAAAAAABAUDBgcCAQj/xAA8EAABAwIEAwUGBAQGAwAAAAABAAIRAyEEEjFBBVFhBiJxgZETMqGxwdEHQuHwM1Jy8RQVI2KCohaS0v/EABkBAQADAQEAAAAAAAAAAAAAAAABAgMEBf/EACYRAAICAQQCAgEFAAAAAAAAAAABAhEDBBIhMUFRE2EUIiMycZH/2gAMAwEAAhEDEQA/AO4oiIAiIgCIiAIiIAiIgCIiAIiIAiIgCIiAIiIAiIgCIiAIiIAiIgCIiAIiIAiIgCIiAIiIAiIgCIiAIiIAiIgCIiAIiIAiIgCIiAIiIAiIgCx1qzWCXEADcqHxTiraIjV3L7rTeIcTNV0uMxoNh0XPm1EcfHbNceJy58Gy1e09IGGgn0Cj1+17GEAs1EiHBafVJLTlsZ2uvtVgDRnuf9wXH+Vkfk6PggbbS7a0cwDmubOhsQrrAcWpVv4bwSNW6H0K5dVsG6un0A+i90akEHvA6g6XHUK8dXNfy5KvBF9HW0Wm9nu1wJFOub6ZzYj+r7rcWukSLhd0JqatHNKLi6Z9REVyoREQBERAEREAREQBERAEREAREQBERAEREAReXvAuTChV+MUW6vHgFVyUe2Sk30T0VBie1VNpjI89QLeq+DtSwCXMcOkgkeiz/Ix3Vl/in6NgRa//AOWUokNefAD7rG7tdTI7jHHxgJ8+P2Pin6NkVFxjjoZ3KRBdpOwPIcyqrF8eqVBA7oOwVYGkXcQPh8VzZdVaqH+m2PBXMj7Vq5jJuet77klYa1MASSGt52HxXp2NbmyUwHRYuNmg8uqicbbmY2YIBuBp8Vxv2dCM7Q0iKbrnQxqolSp7P3zpq6xCl4NoAGSwiJ/XdVvHeHPq5QHAMBGYfOEpAk0Mf7SkXtBYAJBMX6qswVRzmFxcXHNtoI/urN1ENpljRDYgW6KroNZh22Ook2Jn7KbRFEV3EPfJ/KYnxC2vsV2qLMtKt7pMA7tMx6LVqLGuDu5Z8lRsc0NyZSSSJ/VdGOTjyjKUU+Gd6RV/Z/EmphqT3algnx0+isF6KdqzjYREUgIiIAiIgCIiAIiIAiIgCIiAIihcQ4i2kBMFx0ExJ8VEpKKtkpNukTHOAEmwWv4ztMzMadEtL9JJ3ifdF9t4VZxfHVKjgM+UbgAQBzBOpVc8AGwOZwMuIGWBqTl0MaFcOXVN8QOmGCuZE+tUe/8AiVCfh6BYamGZ73xn6KI97GjvFzyXNBeQAIP8sDQSIm/UqSzChkyTPoCdvH9Fy3fZtVELFVmB2XNJ0gQvNXvWbAjX+4VLxszVtdx1MeURCm4Dhga0k5rj8znESb7nn9FWy1Ges9rBAc3znn49UY8Nva+4n5SqJ2GL68VnZW9IjnA5rYH0QAW0tgLgc/8AdvqgPdPGNLg0XJN9o5lSq+Da6CTtpre030Vbwal7MkkEunU31tureZk2brEdblSqaIZEw9dgcQwZoGu0733X3E0PasOeG9Rz2Ebr5SaxtmTucx0J3UDiXGWMpnP3jMAN/RQSZ6TspDQZOgAEKTVfYk22A+cqnw3EWlpqBujTAILS61gJEecrXuI43EPdLm5QTYT9AiQZfcRxndteNI/RUNfHEkCb6RGg3UqixzQA4GOZgfBSamTumLgEX8UXBDK6pinTkp+9lkTbfT0UepWl4a/3soAHlJVpXoBpNQwIaco3J2X3sxwYYjH5SdIe4HlEn6Loit3Bk3R2PgFLJhqLeVNvyU9fGiBA2svq9JKkcbCIikBERAEREAREQBERAEREAREQHiq8NBJ0AkrlHbnG1M7apa4yCwNBaC0G5cCbMIhonrbr0btFiQykZ3/uvz/+IvH6gJo6EuAcBtazQOi49TcmoI6cCq5FdxXtziWtdTbUBBtoDAv+Y/swqyl+IGLGpY4cnNsfHKQnCuxmIr96p/pNN5fdx8GfeFtnDOxOFp++11V3N5t/6iBHjKr+zBU1bNvjyz64Rf8AZztAcXhqdWvlL3Pj2dMWDmvIkgg5bAeqvsTx2g2c1Roc0wA5838/stS4tTp4fDn2bMgEwKdtryBque8R7TVahs1jABAhtx/y30XNHE5ybj0aSTgkmdkOLoPHtJAGheTDZ1NzYeH6qVS4kx9KGvBNwDEA8iPl5LmPYPtFVl9KzpBfD9Ld06nSHaLcDxJr3UvaAjK8WALZEGL6kTGupCrKGyVMrdotRwwS5z3BxdcBs5dGyIOhkc7jkvbuIZe7miNrCBzCq+J1mMAcXFuaLSdxaAJI3GyocRjQZLbu62AAmALzuq/0SjcG8SFoEyYM2jqY8lA4n2gaXFrWyG2k3v4LXcBjcQ/N7PLeATGg1OUQp3D8E0+0zyZfrGhIGw3QGChjq2IqZG5gwe8Ry3HmpHHsK1nswGuzOcLOOg8Bb9lXPZrAsosOY3gu1iBz5qt4nxunnJDJy6O676k9U+wZRWJMH3dA2OXTko9HDOqYjTuMi5PlyUdnacmCGtFoAi8azPL7qN/nmWweAJ6QOf1UpMMte0PEWs3i8Aa+g3VA3HVahbDCA4iS7YTaykV35iHHUNME9d/kslAQHBvvRAK0iqVFG7MQD6mI9oJLKYLWibGLErov4dYMf4ipUPvNZBPiRHwWhuxjWuZTDrXLo/NzldR/DbBFtF9R0/6jhE6wJ+EkjyXRhVyMcjqJuCIi7jmCIiAIiIAiIgCIiAIiIAiIgCIvhMaoDUu2zSC15dDQBA/3TNhuudYbg9MPNV4zVC4uzOvBOsctddVsnafihxFUuH8Nhys/+j4/KFX+xki9tT15BeZkknNtHr4MW2C3dnmlQzCdBt16wlRuWw/e8qdUcAL6Ko4jVJMAxpfdZtGyMGIxI8do5rW+K8IpVQSWhp6a+oVjXqASWjbXc9JXio0/BVvb0HT4ZofEuCup3Z+vktn7JiriaZe4uc9jspeXGRplJ3ho5LNi2COZ5Kz/AA+GQ17ENcWxvLoM6X0jRXeXdGmc08aTtDtFQLBRzPzOdIJvsG8youMonIG023cIgDnaSSrHjWKDiKjmVHZAQ0lsSTEnLM7FUuJxtQgT3NzcOdF4BbENPiSslyVNiwFJlCkGudLt4N5jRfDx1tJtTIO84iLX0uTvGnotLrY0tABcSZmdSTpoNvusrOHYh4loFNpHvVDltGoGpUqJNlrje0cMIJzOeQTH/Vsct/FUvs3PP5vIEknWB6/FWeD4dh6UuqVfaPjQAwP6RK8t4pD4psJOx3vGw2+ylUuiKsiVeEVZGcmmzW1yR15Kw4bgqDLhrnPH5n3jwCxPp4gn3JEE3MX2sVgGDqETWcWtFy1vTwV078kOLXgtatRg9920kA6N5nzX3hGJdUd3BlpgxzJHMk+SquIlracsnvkAB0zqSY6fZXeCwLjRY2csmSG6mYgc1aillxwbhlOtXLKIBe4gTrA3k7CBddkwWGFKm2m3RrQP1VF2I7OtwlEEtiq8S7mBs2fn18lsi7sOPauTlySthERbGYREQBERAEREAREQBERAEREAWs9u+K+yoezae9VkeDPzHz08ytmXNfxMJbiKZPuupwPEEk/NZZm1B0b6aKlkSZSteA3xss2FpxrN91T4atnIgEkSYF7AToP3dSTxCV5p7L+iwxFUDmfoqfE94/sLHXxvKD4lV1fFnmPL7lQyvR6xGUGD3jyGk9SNV5xGJMbeA/cBV1asSbL4W8yqtlLPNSoXWbJnZupPzKucBTq4fCEhpaXVC46aWAA692Y8VUYKjWL5o5RAMOcdyNoBV9geH1G0HGtUzhzg4nabWA2gg3OoVGZSkUtfjX8zXeY5qsqOeSSBlG08vBWuKxDYJaD/AFG3kFQvxVxurwV9IzbJFDFNp6CXfzHXyWR2MrVjDCep5DxVfTDqlVlKmO9UcGgnaSBJ9VvGA4cKVR1IXyktJO5mx9IVp/pSbL4o7mVvCOAgmakuPMmB6araMLhmtEMa0f0gKRSo2j7br09oaLKOzppLoxuw/TXksD8KDropLH81mDhFiocSbKepgW7H5R66K07OcRbhH56lAViNHyc7f6Qe6T1seq+lgO33WF1MjcHobfHdTFyi7RnOEZKmjpnA+0+GxVqL+/Emk/u1Bz7p18RIVyuH1cG0nM2zhcFsyOoIuFecI7bYjDw3ETXpCxJ/iN/5aO8/Vd2PVJ8SOHLpGuYHVEVbwXjtDFNzUHh0atNnt/qbt8lZLqTvo42muGERFJAREQBERAEREARFGdjmDmfAKG0uxRJRRf8AHs6+hXn/ADOl/N8D9lG5eyaZMVT2l4OMTSy2ztOZhOk8j0P2Oymtx9M/nb6x817GKYdHt9QjpqiU2naOFUQ/B18tQVQ5hgvNyAdZzSDaO9uq7FVHF7nEZZMwNANoXdOPcAo4tves4CBUbEjoeY6Ll3GuxGMw85Ge2pjdlyB/R7w8ACFwT07j0ehi1EX3wzVC6d/isL43KyYqm5p79Mg8i2/pCwBrtQyPKFz7WbuS9h1T96Lwy93aTAA1cdgBusJcfzCL7/PqpXZDBNqcRw1y4CoXmTN2tc4TPUBWUE3TMp5OODe8B2He1ozVspLQSzLmDX3LodmEi4HksOO7IYmnSIoYg1SAf9N4DQZ1iZE66re3uhfGXW3xQ9HLvkcK9jXfUdQqMd7UkBrHANdpoBYXjzlTuF9gcZVg+y9mOdU5f+t3fBdrZTErOQrRxJB5GaFwn8NaVJzaj61Rz2kEZQ1jQ4GQYgk+BMKt4lw2pQrOzHMX97NoHTy5eC6aStU/EIhuG9poWPbB6OOVw+I9FXPjTjwa6fK4yp+SiwXEhcOEFWdMtfpHmtEp8RIN7giRyKtcLjYuHEdNuq44yfTO90+jZq2GHgoxoHYqJQ4s780OHT7FSf8AMGnUR4/uFrZHJ5yEfm8zp/dfK0kRuLiFl9q06ELzmDBM+X0QWQTVIJi20R+/2VlpODmw4a8vsspeHakfVZQ4NAGUSLeWsqWGykq0qmHeKuGe5rmmcw+R5joV03sH21bjR7OrDMQ0XAsHgaub9QtIxJblPLpH7K1ijj20a4exxa9jszTuD1A56eaviyuD+jnzYozX2fo9FE4VjRWosqCO80ExeCRceRUteoeUEREAREQBERAFr2JBa4tnQ7xpsthVVxuibPHgfos8itWWj2VzqztwD8FjOIadRCx+1Xw1ud1z7jWj33TohpLDLeS9AjmfVNyJpnsMjSR4WWZuIdEF7o8So+fqvhq9VG9LyKs8YjhVCpdzb85M/NVmK7HUXe697T4gj0j6qfVxQG6wuxvULKWfGu2XUJGs47sM++VzHjrLT9R8VW8G4McNjKLnsykPA8nS0wRY6rcn8TgXPovWGJrhzAJm+Y/ljQjqs46mEpKEfJZ42lbLfFMWBjlIrmyhkrpvkyJbHrMSoLXrP7RW3EUZCVSdq8BTr4d1OsS1jo7w1DhdpHODFlbZ1rvbitGGMa52D4qu5WSkclqYR9F5puh2U2cNCOamUalxPw19VsmD7O1KwzASvVXs3VZ79KRziD67rOWG+UdMM6XDKujPX5rMazhtZZKuAy65mf1C3qLLwKNQDunMOkFUeNrs6FNPpnptcakL0/ENNpI81E9sRZ7foha3w6KFEsTqR8+uiYjFmQLiFGp203NlJqUTvuolEhyIrqrnbqufhhnEjUgaTurR2GOyi4mo1pAde+g1je+yqolG/Z0r8MOLVHPqUS3uCagMQQQGMA5QYn1XQ1zz8POI0WMIbZ7jeeQ91oJ2E/EroLHSF6mJNRVnmZWnLg9IiLQzCIiAIiIAvjmgiDcFfUQGucV4fku33T8FVOlbrUphwgiVT4zgIN6ZLTy1HoVhPF6NIz9mvymdZcTw+uzVoeOYsfQqI7ER7zXN8Qfmudxa7NU0Zs6xPcsf+Np/zD1C+PxlP+YeqzaRdHiqJUd7Er8TpjQz4X+SrMTxJ7rU2x1P2XPPGmaxlRmxTmt1Pktl7P8AFKLWBrddSTqStMpYRzjLpJV1gcAeS102NY3aXJXK9yo2jEPBdbQ3H1CiVWHWEw/DqsSZgaSsjy4LbIndmMSLmKe0Oy8Yio7nCr6teAZJlcs8slwbKKZNqYjrdatxvGmtVbRbdrDLjzfGnkPmvXEuK5BAu46D6novXZXhpLszrkmSVfTqUnbInUUb32WwOVoWy+wEXCi8LoZWqevViqRxN2yuxPBqT9WDyVHjexFF122PPQ+oW2op2oKTRzjF9iKg9x2YcnQ79VTYrstWbrSB8JHwgrr8IWqjxRZos015OIVOGVW29iY6H9FHqYev+WifM/YLuT8M06tHosLuG0z+UKnwRL/kzOFu4bin2Iyjp91IwPZR5MuBJ6rtY4ZT/lWRmBYNGhWWJLopLK32aPwHs6WQYW9YWmQACsrWAaBelolRm3YREUkBERAEREAREQBERAfCFhqYRjtWhZ0QFXX4DRdq0KE/snROgHoFsKKrhF+CdzNa/wDE2bR6L03su3otjRR8cfRO9lJT7OMGqn4bhzGaBTEUqCXghybPLm2ha9xzhj/fpEh3LY+IWxr4QkoqSoRdM5Xj8TiBrTa7rcKkrMxNQ6BvhcrslbhrHahYRwanyXI9Im7Zus/By3hXZhxMukk6krf+C8IyAWV3SwLW6BSWtjRdEMSiZym2fKbIC9Ii1MwiIgCIiAIiIAiIgCIiAIiIAiIgCIiAIiIAiIgCIiAIiIAiIgCIiAIiIAiIgCIiAIiIAiIgCIiAIiIAiIgCIiAIiI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18" descr="data:image/jpeg;base64,/9j/4AAQSkZJRgABAQAAAQABAAD/2wCEAAkGBxQTEhUUEBQWFRUWFBcUFxUVGBgXFxgVGhYXFhQWFxQYHCggGB0lGxUVITEhJSkrLi4uFx8zODMsNygtLiwBCgoKDg0OGxAQGjQkICQsLCwsLCwsLDQsLCwsLCwsLCwsLCwsLCwsLCwsLCwsLCwsLCwsLCwsLCwsLCwsLCw0LP/AABEIALcBEwMBIgACEQEDEQH/xAAcAAEAAgMBAQEAAAAAAAAAAAAABAUDBgcCAQj/xAA8EAABAwIEAwUGBAQGAwAAAAABAAIRAyEEEjFBBVFhBiJxgZETMqGxwdEHQuHwM1Jy8RQVI2KCohaS0v/EABkBAQADAQEAAAAAAAAAAAAAAAABAgMEBf/EACYRAAICAQQCAgEFAAAAAAAAAAABAhEDBBIhMUFRE2EUIiMycZH/2gAMAwEAAhEDEQA/AO4oiIAiIgCIiAIiIAiIgCIiAIiIAiIgCIiAIiIAiIgCIiAIiIAiIgCIiAIiIAiIgCIiAIiIAiIgCIiAIiIAiIgCIiAIiIAiIgCIiAIiIAiIgCx1qzWCXEADcqHxTiraIjV3L7rTeIcTNV0uMxoNh0XPm1EcfHbNceJy58Gy1e09IGGgn0Cj1+17GEAs1EiHBafVJLTlsZ2uvtVgDRnuf9wXH+Vkfk6PggbbS7a0cwDmubOhsQrrAcWpVv4bwSNW6H0K5dVsG6un0A+i90akEHvA6g6XHUK8dXNfy5KvBF9HW0Wm9nu1wJFOub6ZzYj+r7rcWukSLhd0JqatHNKLi6Z9REVyoREQBERAEREAREQBERAEREAREQBERAEREAReXvAuTChV+MUW6vHgFVyUe2Sk30T0VBie1VNpjI89QLeq+DtSwCXMcOkgkeiz/Ix3Vl/in6NgRa//AOWUokNefAD7rG7tdTI7jHHxgJ8+P2Pin6NkVFxjjoZ3KRBdpOwPIcyqrF8eqVBA7oOwVYGkXcQPh8VzZdVaqH+m2PBXMj7Vq5jJuet77klYa1MASSGt52HxXp2NbmyUwHRYuNmg8uqicbbmY2YIBuBp8Vxv2dCM7Q0iKbrnQxqolSp7P3zpq6xCl4NoAGSwiJ/XdVvHeHPq5QHAMBGYfOEpAk0Mf7SkXtBYAJBMX6qswVRzmFxcXHNtoI/urN1ENpljRDYgW6KroNZh22Ook2Jn7KbRFEV3EPfJ/KYnxC2vsV2qLMtKt7pMA7tMx6LVqLGuDu5Z8lRsc0NyZSSSJ/VdGOTjyjKUU+Gd6RV/Z/EmphqT3algnx0+isF6KdqzjYREUgIiIAiIgCIiAIiIAiIgCIiAIihcQ4i2kBMFx0ExJ8VEpKKtkpNukTHOAEmwWv4ztMzMadEtL9JJ3ifdF9t4VZxfHVKjgM+UbgAQBzBOpVc8AGwOZwMuIGWBqTl0MaFcOXVN8QOmGCuZE+tUe/8AiVCfh6BYamGZ73xn6KI97GjvFzyXNBeQAIP8sDQSIm/UqSzChkyTPoCdvH9Fy3fZtVELFVmB2XNJ0gQvNXvWbAjX+4VLxszVtdx1MeURCm4Dhga0k5rj8znESb7nn9FWy1Ges9rBAc3znn49UY8Nva+4n5SqJ2GL68VnZW9IjnA5rYH0QAW0tgLgc/8AdvqgPdPGNLg0XJN9o5lSq+Da6CTtpre030Vbwal7MkkEunU31tureZk2brEdblSqaIZEw9dgcQwZoGu0733X3E0PasOeG9Rz2Ebr5SaxtmTucx0J3UDiXGWMpnP3jMAN/RQSZ6TspDQZOgAEKTVfYk22A+cqnw3EWlpqBujTAILS61gJEecrXuI43EPdLm5QTYT9AiQZfcRxndteNI/RUNfHEkCb6RGg3UqixzQA4GOZgfBSamTumLgEX8UXBDK6pinTkp+9lkTbfT0UepWl4a/3soAHlJVpXoBpNQwIaco3J2X3sxwYYjH5SdIe4HlEn6Loit3Bk3R2PgFLJhqLeVNvyU9fGiBA2svq9JKkcbCIikBERAEREAREQBERAEREAREQHiq8NBJ0AkrlHbnG1M7apa4yCwNBaC0G5cCbMIhonrbr0btFiQykZ3/uvz/+IvH6gJo6EuAcBtazQOi49TcmoI6cCq5FdxXtziWtdTbUBBtoDAv+Y/swqyl+IGLGpY4cnNsfHKQnCuxmIr96p/pNN5fdx8GfeFtnDOxOFp++11V3N5t/6iBHjKr+zBU1bNvjyz64Rf8AZztAcXhqdWvlL3Pj2dMWDmvIkgg5bAeqvsTx2g2c1Roc0wA5838/stS4tTp4fDn2bMgEwKdtryBque8R7TVahs1jABAhtx/y30XNHE5ybj0aSTgkmdkOLoPHtJAGheTDZ1NzYeH6qVS4kx9KGvBNwDEA8iPl5LmPYPtFVl9KzpBfD9Ld06nSHaLcDxJr3UvaAjK8WALZEGL6kTGupCrKGyVMrdotRwwS5z3BxdcBs5dGyIOhkc7jkvbuIZe7miNrCBzCq+J1mMAcXFuaLSdxaAJI3GyocRjQZLbu62AAmALzuq/0SjcG8SFoEyYM2jqY8lA4n2gaXFrWyG2k3v4LXcBjcQ/N7PLeATGg1OUQp3D8E0+0zyZfrGhIGw3QGChjq2IqZG5gwe8Ry3HmpHHsK1nswGuzOcLOOg8Bb9lXPZrAsosOY3gu1iBz5qt4nxunnJDJy6O676k9U+wZRWJMH3dA2OXTko9HDOqYjTuMi5PlyUdnacmCGtFoAi8azPL7qN/nmWweAJ6QOf1UpMMte0PEWs3i8Aa+g3VA3HVahbDCA4iS7YTaykV35iHHUNME9d/kslAQHBvvRAK0iqVFG7MQD6mI9oJLKYLWibGLErov4dYMf4ipUPvNZBPiRHwWhuxjWuZTDrXLo/NzldR/DbBFtF9R0/6jhE6wJ+EkjyXRhVyMcjqJuCIi7jmCIiAIiIAiIgCIiAIiIAiIgCIvhMaoDUu2zSC15dDQBA/3TNhuudYbg9MPNV4zVC4uzOvBOsctddVsnafihxFUuH8Nhys/+j4/KFX+xki9tT15BeZkknNtHr4MW2C3dnmlQzCdBt16wlRuWw/e8qdUcAL6Ko4jVJMAxpfdZtGyMGIxI8do5rW+K8IpVQSWhp6a+oVjXqASWjbXc9JXio0/BVvb0HT4ZofEuCup3Z+vktn7JiriaZe4uc9jspeXGRplJ3ho5LNi2COZ5Kz/AA+GQ17ENcWxvLoM6X0jRXeXdGmc08aTtDtFQLBRzPzOdIJvsG8youMonIG023cIgDnaSSrHjWKDiKjmVHZAQ0lsSTEnLM7FUuJxtQgT3NzcOdF4BbENPiSslyVNiwFJlCkGudLt4N5jRfDx1tJtTIO84iLX0uTvGnotLrY0tABcSZmdSTpoNvusrOHYh4loFNpHvVDltGoGpUqJNlrje0cMIJzOeQTH/Vsct/FUvs3PP5vIEknWB6/FWeD4dh6UuqVfaPjQAwP6RK8t4pD4psJOx3vGw2+ylUuiKsiVeEVZGcmmzW1yR15Kw4bgqDLhrnPH5n3jwCxPp4gn3JEE3MX2sVgGDqETWcWtFy1vTwV078kOLXgtatRg9920kA6N5nzX3hGJdUd3BlpgxzJHMk+SquIlracsnvkAB0zqSY6fZXeCwLjRY2csmSG6mYgc1aillxwbhlOtXLKIBe4gTrA3k7CBddkwWGFKm2m3RrQP1VF2I7OtwlEEtiq8S7mBs2fn18lsi7sOPauTlySthERbGYREQBERAEREAREQBERAEREAWs9u+K+yoezae9VkeDPzHz08ytmXNfxMJbiKZPuupwPEEk/NZZm1B0b6aKlkSZSteA3xss2FpxrN91T4atnIgEkSYF7AToP3dSTxCV5p7L+iwxFUDmfoqfE94/sLHXxvKD4lV1fFnmPL7lQyvR6xGUGD3jyGk9SNV5xGJMbeA/cBV1asSbL4W8yqtlLPNSoXWbJnZupPzKucBTq4fCEhpaXVC46aWAA692Y8VUYKjWL5o5RAMOcdyNoBV9geH1G0HGtUzhzg4nabWA2gg3OoVGZSkUtfjX8zXeY5qsqOeSSBlG08vBWuKxDYJaD/AFG3kFQvxVxurwV9IzbJFDFNp6CXfzHXyWR2MrVjDCep5DxVfTDqlVlKmO9UcGgnaSBJ9VvGA4cKVR1IXyktJO5mx9IVp/pSbL4o7mVvCOAgmakuPMmB6araMLhmtEMa0f0gKRSo2j7br09oaLKOzppLoxuw/TXksD8KDropLH81mDhFiocSbKepgW7H5R66K07OcRbhH56lAViNHyc7f6Qe6T1seq+lgO33WF1MjcHobfHdTFyi7RnOEZKmjpnA+0+GxVqL+/Emk/u1Bz7p18RIVyuH1cG0nM2zhcFsyOoIuFecI7bYjDw3ETXpCxJ/iN/5aO8/Vd2PVJ8SOHLpGuYHVEVbwXjtDFNzUHh0atNnt/qbt8lZLqTvo42muGERFJAREQBERAEREARFGdjmDmfAKG0uxRJRRf8AHs6+hXn/ADOl/N8D9lG5eyaZMVT2l4OMTSy2ztOZhOk8j0P2Oymtx9M/nb6x817GKYdHt9QjpqiU2naOFUQ/B18tQVQ5hgvNyAdZzSDaO9uq7FVHF7nEZZMwNANoXdOPcAo4tves4CBUbEjoeY6Ll3GuxGMw85Ge2pjdlyB/R7w8ACFwT07j0ehi1EX3wzVC6d/isL43KyYqm5p79Mg8i2/pCwBrtQyPKFz7WbuS9h1T96Lwy93aTAA1cdgBusJcfzCL7/PqpXZDBNqcRw1y4CoXmTN2tc4TPUBWUE3TMp5OODe8B2He1ozVspLQSzLmDX3LodmEi4HksOO7IYmnSIoYg1SAf9N4DQZ1iZE66re3uhfGXW3xQ9HLvkcK9jXfUdQqMd7UkBrHANdpoBYXjzlTuF9gcZVg+y9mOdU5f+t3fBdrZTErOQrRxJB5GaFwn8NaVJzaj61Rz2kEZQ1jQ4GQYgk+BMKt4lw2pQrOzHMX97NoHTy5eC6aStU/EIhuG9poWPbB6OOVw+I9FXPjTjwa6fK4yp+SiwXEhcOEFWdMtfpHmtEp8RIN7giRyKtcLjYuHEdNuq44yfTO90+jZq2GHgoxoHYqJQ4s780OHT7FSf8AMGnUR4/uFrZHJ5yEfm8zp/dfK0kRuLiFl9q06ELzmDBM+X0QWQTVIJi20R+/2VlpODmw4a8vsspeHakfVZQ4NAGUSLeWsqWGykq0qmHeKuGe5rmmcw+R5joV03sH21bjR7OrDMQ0XAsHgaub9QtIxJblPLpH7K1ijj20a4exxa9jszTuD1A56eaviyuD+jnzYozX2fo9FE4VjRWosqCO80ExeCRceRUteoeUEREAREQBERAFr2JBa4tnQ7xpsthVVxuibPHgfos8itWWj2VzqztwD8FjOIadRCx+1Xw1ud1z7jWj33TohpLDLeS9AjmfVNyJpnsMjSR4WWZuIdEF7o8So+fqvhq9VG9LyKs8YjhVCpdzb85M/NVmK7HUXe697T4gj0j6qfVxQG6wuxvULKWfGu2XUJGs47sM++VzHjrLT9R8VW8G4McNjKLnsykPA8nS0wRY6rcn8TgXPovWGJrhzAJm+Y/ljQjqs46mEpKEfJZ42lbLfFMWBjlIrmyhkrpvkyJbHrMSoLXrP7RW3EUZCVSdq8BTr4d1OsS1jo7w1DhdpHODFlbZ1rvbitGGMa52D4qu5WSkclqYR9F5puh2U2cNCOamUalxPw19VsmD7O1KwzASvVXs3VZ79KRziD67rOWG+UdMM6XDKujPX5rMazhtZZKuAy65mf1C3qLLwKNQDunMOkFUeNrs6FNPpnptcakL0/ENNpI81E9sRZ7foha3w6KFEsTqR8+uiYjFmQLiFGp203NlJqUTvuolEhyIrqrnbqufhhnEjUgaTurR2GOyi4mo1pAde+g1je+yqolG/Z0r8MOLVHPqUS3uCagMQQQGMA5QYn1XQ1zz8POI0WMIbZ7jeeQ91oJ2E/EroLHSF6mJNRVnmZWnLg9IiLQzCIiAIiIAvjmgiDcFfUQGucV4fku33T8FVOlbrUphwgiVT4zgIN6ZLTy1HoVhPF6NIz9mvymdZcTw+uzVoeOYsfQqI7ER7zXN8Qfmudxa7NU0Zs6xPcsf+Np/zD1C+PxlP+YeqzaRdHiqJUd7Er8TpjQz4X+SrMTxJ7rU2x1P2XPPGmaxlRmxTmt1Pktl7P8AFKLWBrddSTqStMpYRzjLpJV1gcAeS102NY3aXJXK9yo2jEPBdbQ3H1CiVWHWEw/DqsSZgaSsjy4LbIndmMSLmKe0Oy8Yio7nCr6teAZJlcs8slwbKKZNqYjrdatxvGmtVbRbdrDLjzfGnkPmvXEuK5BAu46D6novXZXhpLszrkmSVfTqUnbInUUb32WwOVoWy+wEXCi8LoZWqevViqRxN2yuxPBqT9WDyVHjexFF122PPQ+oW2op2oKTRzjF9iKg9x2YcnQ79VTYrstWbrSB8JHwgrr8IWqjxRZos015OIVOGVW29iY6H9FHqYev+WifM/YLuT8M06tHosLuG0z+UKnwRL/kzOFu4bin2Iyjp91IwPZR5MuBJ6rtY4ZT/lWRmBYNGhWWJLopLK32aPwHs6WQYW9YWmQACsrWAaBelolRm3YREUkBERAEREAREQBERAfCFhqYRjtWhZ0QFXX4DRdq0KE/snROgHoFsKKrhF+CdzNa/wDE2bR6L03su3otjRR8cfRO9lJT7OMGqn4bhzGaBTEUqCXghybPLm2ha9xzhj/fpEh3LY+IWxr4QkoqSoRdM5Xj8TiBrTa7rcKkrMxNQ6BvhcrslbhrHahYRwanyXI9Im7Zus/By3hXZhxMukk6krf+C8IyAWV3SwLW6BSWtjRdEMSiZym2fKbIC9Ii1MwiIgCIiAIiIAiIgCIiAIiIAiIgCIiAIiIAiIgCIiAIiIAiIgCIiAIiIAiIgCIiAIiIAiIgCIiAIiIAiIgCIiAIiI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9966071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Examples of packed meals</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61</a:t>
            </a:fld>
            <a:endParaRPr lang="en-US" dirty="0"/>
          </a:p>
        </p:txBody>
      </p:sp>
      <p:sp>
        <p:nvSpPr>
          <p:cNvPr id="9" name="AutoShape 14" descr="data:image/jpeg;base64,/9j/4AAQSkZJRgABAQAAAQABAAD/2wCEAAkGBxQTEhUUEBQWFRUWFBcUFxUVGBgXFxgVGhYXFhQWFxQYHCggGB0lGxUVITEhJSkrLi4uFx8zODMsNygtLiwBCgoKDg0OGxAQGjQkICQsLCwsLCwsLDQsLCwsLCwsLCwsLCwsLCwsLCwsLCwsLCwsLCwsLCwsLCwsLCwsLCw0LP/AABEIALcBEwMBIgACEQEDEQH/xAAcAAEAAgMBAQEAAAAAAAAAAAAABAUDBgcCAQj/xAA8EAABAwIEAwUGBAQGAwAAAAABAAIRAyEEEjFBBVFhBiJxgZETMqGxwdEHQuHwM1Jy8RQVI2KCohaS0v/EABkBAQADAQEAAAAAAAAAAAAAAAABAgMEBf/EACYRAAICAQQCAgEFAAAAAAAAAAABAhEDBBIhMUFRE2EUIiMycZH/2gAMAwEAAhEDEQA/AO4oiIAiIgCIiAIiIAiIgCIiAIiIAiIgCIiAIiIAiIgCIiAIiIAiIgCIiAIiIAiIgCIiAIiIAiIgCIiAIiIAiIgCIiAIiIAiIgCIiAIiIAiIgCx1qzWCXEADcqHxTiraIjV3L7rTeIcTNV0uMxoNh0XPm1EcfHbNceJy58Gy1e09IGGgn0Cj1+17GEAs1EiHBafVJLTlsZ2uvtVgDRnuf9wXH+Vkfk6PggbbS7a0cwDmubOhsQrrAcWpVv4bwSNW6H0K5dVsG6un0A+i90akEHvA6g6XHUK8dXNfy5KvBF9HW0Wm9nu1wJFOub6ZzYj+r7rcWukSLhd0JqatHNKLi6Z9REVyoREQBERAEREAREQBERAEREAREQBERAEREAReXvAuTChV+MUW6vHgFVyUe2Sk30T0VBie1VNpjI89QLeq+DtSwCXMcOkgkeiz/Ix3Vl/in6NgRa//AOWUokNefAD7rG7tdTI7jHHxgJ8+P2Pin6NkVFxjjoZ3KRBdpOwPIcyqrF8eqVBA7oOwVYGkXcQPh8VzZdVaqH+m2PBXMj7Vq5jJuet77klYa1MASSGt52HxXp2NbmyUwHRYuNmg8uqicbbmY2YIBuBp8Vxv2dCM7Q0iKbrnQxqolSp7P3zpq6xCl4NoAGSwiJ/XdVvHeHPq5QHAMBGYfOEpAk0Mf7SkXtBYAJBMX6qswVRzmFxcXHNtoI/urN1ENpljRDYgW6KroNZh22Ook2Jn7KbRFEV3EPfJ/KYnxC2vsV2qLMtKt7pMA7tMx6LVqLGuDu5Z8lRsc0NyZSSSJ/VdGOTjyjKUU+Gd6RV/Z/EmphqT3algnx0+isF6KdqzjYREUgIiIAiIgCIiAIiIAiIgCIiAIihcQ4i2kBMFx0ExJ8VEpKKtkpNukTHOAEmwWv4ztMzMadEtL9JJ3ifdF9t4VZxfHVKjgM+UbgAQBzBOpVc8AGwOZwMuIGWBqTl0MaFcOXVN8QOmGCuZE+tUe/8AiVCfh6BYamGZ73xn6KI97GjvFzyXNBeQAIP8sDQSIm/UqSzChkyTPoCdvH9Fy3fZtVELFVmB2XNJ0gQvNXvWbAjX+4VLxszVtdx1MeURCm4Dhga0k5rj8znESb7nn9FWy1Ges9rBAc3znn49UY8Nva+4n5SqJ2GL68VnZW9IjnA5rYH0QAW0tgLgc/8AdvqgPdPGNLg0XJN9o5lSq+Da6CTtpre030Vbwal7MkkEunU31tureZk2brEdblSqaIZEw9dgcQwZoGu0733X3E0PasOeG9Rz2Ebr5SaxtmTucx0J3UDiXGWMpnP3jMAN/RQSZ6TspDQZOgAEKTVfYk22A+cqnw3EWlpqBujTAILS61gJEecrXuI43EPdLm5QTYT9AiQZfcRxndteNI/RUNfHEkCb6RGg3UqixzQA4GOZgfBSamTumLgEX8UXBDK6pinTkp+9lkTbfT0UepWl4a/3soAHlJVpXoBpNQwIaco3J2X3sxwYYjH5SdIe4HlEn6Loit3Bk3R2PgFLJhqLeVNvyU9fGiBA2svq9JKkcbCIikBERAEREAREQBERAEREAREQHiq8NBJ0AkrlHbnG1M7apa4yCwNBaC0G5cCbMIhonrbr0btFiQykZ3/uvz/+IvH6gJo6EuAcBtazQOi49TcmoI6cCq5FdxXtziWtdTbUBBtoDAv+Y/swqyl+IGLGpY4cnNsfHKQnCuxmIr96p/pNN5fdx8GfeFtnDOxOFp++11V3N5t/6iBHjKr+zBU1bNvjyz64Rf8AZztAcXhqdWvlL3Pj2dMWDmvIkgg5bAeqvsTx2g2c1Roc0wA5838/stS4tTp4fDn2bMgEwKdtryBque8R7TVahs1jABAhtx/y30XNHE5ybj0aSTgkmdkOLoPHtJAGheTDZ1NzYeH6qVS4kx9KGvBNwDEA8iPl5LmPYPtFVl9KzpBfD9Ld06nSHaLcDxJr3UvaAjK8WALZEGL6kTGupCrKGyVMrdotRwwS5z3BxdcBs5dGyIOhkc7jkvbuIZe7miNrCBzCq+J1mMAcXFuaLSdxaAJI3GyocRjQZLbu62AAmALzuq/0SjcG8SFoEyYM2jqY8lA4n2gaXFrWyG2k3v4LXcBjcQ/N7PLeATGg1OUQp3D8E0+0zyZfrGhIGw3QGChjq2IqZG5gwe8Ry3HmpHHsK1nswGuzOcLOOg8Bb9lXPZrAsosOY3gu1iBz5qt4nxunnJDJy6O676k9U+wZRWJMH3dA2OXTko9HDOqYjTuMi5PlyUdnacmCGtFoAi8azPL7qN/nmWweAJ6QOf1UpMMte0PEWs3i8Aa+g3VA3HVahbDCA4iS7YTaykV35iHHUNME9d/kslAQHBvvRAK0iqVFG7MQD6mI9oJLKYLWibGLErov4dYMf4ipUPvNZBPiRHwWhuxjWuZTDrXLo/NzldR/DbBFtF9R0/6jhE6wJ+EkjyXRhVyMcjqJuCIi7jmCIiAIiIAiIgCIiAIiIAiIgCIvhMaoDUu2zSC15dDQBA/3TNhuudYbg9MPNV4zVC4uzOvBOsctddVsnafihxFUuH8Nhys/+j4/KFX+xki9tT15BeZkknNtHr4MW2C3dnmlQzCdBt16wlRuWw/e8qdUcAL6Ko4jVJMAxpfdZtGyMGIxI8do5rW+K8IpVQSWhp6a+oVjXqASWjbXc9JXio0/BVvb0HT4ZofEuCup3Z+vktn7JiriaZe4uc9jspeXGRplJ3ho5LNi2COZ5Kz/AA+GQ17ENcWxvLoM6X0jRXeXdGmc08aTtDtFQLBRzPzOdIJvsG8youMonIG023cIgDnaSSrHjWKDiKjmVHZAQ0lsSTEnLM7FUuJxtQgT3NzcOdF4BbENPiSslyVNiwFJlCkGudLt4N5jRfDx1tJtTIO84iLX0uTvGnotLrY0tABcSZmdSTpoNvusrOHYh4loFNpHvVDltGoGpUqJNlrje0cMIJzOeQTH/Vsct/FUvs3PP5vIEknWB6/FWeD4dh6UuqVfaPjQAwP6RK8t4pD4psJOx3vGw2+ylUuiKsiVeEVZGcmmzW1yR15Kw4bgqDLhrnPH5n3jwCxPp4gn3JEE3MX2sVgGDqETWcWtFy1vTwV078kOLXgtatRg9920kA6N5nzX3hGJdUd3BlpgxzJHMk+SquIlracsnvkAB0zqSY6fZXeCwLjRY2csmSG6mYgc1aillxwbhlOtXLKIBe4gTrA3k7CBddkwWGFKm2m3RrQP1VF2I7OtwlEEtiq8S7mBs2fn18lsi7sOPauTlySthERbGYREQBERAEREAREQBERAEREAWs9u+K+yoezae9VkeDPzHz08ytmXNfxMJbiKZPuupwPEEk/NZZm1B0b6aKlkSZSteA3xss2FpxrN91T4atnIgEkSYF7AToP3dSTxCV5p7L+iwxFUDmfoqfE94/sLHXxvKD4lV1fFnmPL7lQyvR6xGUGD3jyGk9SNV5xGJMbeA/cBV1asSbL4W8yqtlLPNSoXWbJnZupPzKucBTq4fCEhpaXVC46aWAA692Y8VUYKjWL5o5RAMOcdyNoBV9geH1G0HGtUzhzg4nabWA2gg3OoVGZSkUtfjX8zXeY5qsqOeSSBlG08vBWuKxDYJaD/AFG3kFQvxVxurwV9IzbJFDFNp6CXfzHXyWR2MrVjDCep5DxVfTDqlVlKmO9UcGgnaSBJ9VvGA4cKVR1IXyktJO5mx9IVp/pSbL4o7mVvCOAgmakuPMmB6araMLhmtEMa0f0gKRSo2j7br09oaLKOzppLoxuw/TXksD8KDropLH81mDhFiocSbKepgW7H5R66K07OcRbhH56lAViNHyc7f6Qe6T1seq+lgO33WF1MjcHobfHdTFyi7RnOEZKmjpnA+0+GxVqL+/Emk/u1Bz7p18RIVyuH1cG0nM2zhcFsyOoIuFecI7bYjDw3ETXpCxJ/iN/5aO8/Vd2PVJ8SOHLpGuYHVEVbwXjtDFNzUHh0atNnt/qbt8lZLqTvo42muGERFJAREQBERAEREARFGdjmDmfAKG0uxRJRRf8AHs6+hXn/ADOl/N8D9lG5eyaZMVT2l4OMTSy2ztOZhOk8j0P2Oymtx9M/nb6x817GKYdHt9QjpqiU2naOFUQ/B18tQVQ5hgvNyAdZzSDaO9uq7FVHF7nEZZMwNANoXdOPcAo4tves4CBUbEjoeY6Ll3GuxGMw85Ge2pjdlyB/R7w8ACFwT07j0ehi1EX3wzVC6d/isL43KyYqm5p79Mg8i2/pCwBrtQyPKFz7WbuS9h1T96Lwy93aTAA1cdgBusJcfzCL7/PqpXZDBNqcRw1y4CoXmTN2tc4TPUBWUE3TMp5OODe8B2He1ozVspLQSzLmDX3LodmEi4HksOO7IYmnSIoYg1SAf9N4DQZ1iZE66re3uhfGXW3xQ9HLvkcK9jXfUdQqMd7UkBrHANdpoBYXjzlTuF9gcZVg+y9mOdU5f+t3fBdrZTErOQrRxJB5GaFwn8NaVJzaj61Rz2kEZQ1jQ4GQYgk+BMKt4lw2pQrOzHMX97NoHTy5eC6aStU/EIhuG9poWPbB6OOVw+I9FXPjTjwa6fK4yp+SiwXEhcOEFWdMtfpHmtEp8RIN7giRyKtcLjYuHEdNuq44yfTO90+jZq2GHgoxoHYqJQ4s780OHT7FSf8AMGnUR4/uFrZHJ5yEfm8zp/dfK0kRuLiFl9q06ELzmDBM+X0QWQTVIJi20R+/2VlpODmw4a8vsspeHakfVZQ4NAGUSLeWsqWGykq0qmHeKuGe5rmmcw+R5joV03sH21bjR7OrDMQ0XAsHgaub9QtIxJblPLpH7K1ijj20a4exxa9jszTuD1A56eaviyuD+jnzYozX2fo9FE4VjRWosqCO80ExeCRceRUteoeUEREAREQBERAFr2JBa4tnQ7xpsthVVxuibPHgfos8itWWj2VzqztwD8FjOIadRCx+1Xw1ud1z7jWj33TohpLDLeS9AjmfVNyJpnsMjSR4WWZuIdEF7o8So+fqvhq9VG9LyKs8YjhVCpdzb85M/NVmK7HUXe697T4gj0j6qfVxQG6wuxvULKWfGu2XUJGs47sM++VzHjrLT9R8VW8G4McNjKLnsykPA8nS0wRY6rcn8TgXPovWGJrhzAJm+Y/ljQjqs46mEpKEfJZ42lbLfFMWBjlIrmyhkrpvkyJbHrMSoLXrP7RW3EUZCVSdq8BTr4d1OsS1jo7w1DhdpHODFlbZ1rvbitGGMa52D4qu5WSkclqYR9F5puh2U2cNCOamUalxPw19VsmD7O1KwzASvVXs3VZ79KRziD67rOWG+UdMM6XDKujPX5rMazhtZZKuAy65mf1C3qLLwKNQDunMOkFUeNrs6FNPpnptcakL0/ENNpI81E9sRZ7foha3w6KFEsTqR8+uiYjFmQLiFGp203NlJqUTvuolEhyIrqrnbqufhhnEjUgaTurR2GOyi4mo1pAde+g1je+yqolG/Z0r8MOLVHPqUS3uCagMQQQGMA5QYn1XQ1zz8POI0WMIbZ7jeeQ91oJ2E/EroLHSF6mJNRVnmZWnLg9IiLQzCIiAIiIAvjmgiDcFfUQGucV4fku33T8FVOlbrUphwgiVT4zgIN6ZLTy1HoVhPF6NIz9mvymdZcTw+uzVoeOYsfQqI7ER7zXN8Qfmudxa7NU0Zs6xPcsf+Np/zD1C+PxlP+YeqzaRdHiqJUd7Er8TpjQz4X+SrMTxJ7rU2x1P2XPPGmaxlRmxTmt1Pktl7P8AFKLWBrddSTqStMpYRzjLpJV1gcAeS102NY3aXJXK9yo2jEPBdbQ3H1CiVWHWEw/DqsSZgaSsjy4LbIndmMSLmKe0Oy8Yio7nCr6teAZJlcs8slwbKKZNqYjrdatxvGmtVbRbdrDLjzfGnkPmvXEuK5BAu46D6novXZXhpLszrkmSVfTqUnbInUUb32WwOVoWy+wEXCi8LoZWqevViqRxN2yuxPBqT9WDyVHjexFF122PPQ+oW2op2oKTRzjF9iKg9x2YcnQ79VTYrstWbrSB8JHwgrr8IWqjxRZos015OIVOGVW29iY6H9FHqYev+WifM/YLuT8M06tHosLuG0z+UKnwRL/kzOFu4bin2Iyjp91IwPZR5MuBJ6rtY4ZT/lWRmBYNGhWWJLopLK32aPwHs6WQYW9YWmQACsrWAaBelolRm3YREUkBERAEREAREQBERAfCFhqYRjtWhZ0QFXX4DRdq0KE/snROgHoFsKKrhF+CdzNa/wDE2bR6L03su3otjRR8cfRO9lJT7OMGqn4bhzGaBTEUqCXghybPLm2ha9xzhj/fpEh3LY+IWxr4QkoqSoRdM5Xj8TiBrTa7rcKkrMxNQ6BvhcrslbhrHahYRwanyXI9Im7Zus/By3hXZhxMukk6krf+C8IyAWV3SwLW6BSWtjRdEMSiZym2fKbIC9Ii1MwiIgCIiAIiIAiIgCIiAIiIAiIgCIiAIiIAiIgCIiAIiIAiIgCIiAIiIAiIgCIiAIiIAiIgCIiAIiIAiIgCIiAIiI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1" name="AutoShape 16" descr="data:image/jpeg;base64,/9j/4AAQSkZJRgABAQAAAQABAAD/2wCEAAkGBxQTEhUUEBQWFRUWFBcUFxUVGBgXFxgVGhYXFhQWFxQYHCggGB0lGxUVITEhJSkrLi4uFx8zODMsNygtLiwBCgoKDg0OGxAQGjQkICQsLCwsLCwsLDQsLCwsLCwsLCwsLCwsLCwsLCwsLCwsLCwsLCwsLCwsLCwsLCwsLCw0LP/AABEIALcBEwMBIgACEQEDEQH/xAAcAAEAAgMBAQEAAAAAAAAAAAAABAUDBgcCAQj/xAA8EAABAwIEAwUGBAQGAwAAAAABAAIRAyEEEjFBBVFhBiJxgZETMqGxwdEHQuHwM1Jy8RQVI2KCohaS0v/EABkBAQADAQEAAAAAAAAAAAAAAAABAgMEBf/EACYRAAICAQQCAgEFAAAAAAAAAAABAhEDBBIhMUFRE2EUIiMycZH/2gAMAwEAAhEDEQA/AO4oiIAiIgCIiAIiIAiIgCIiAIiIAiIgCIiAIiIAiIgCIiAIiIAiIgCIiAIiIAiIgCIiAIiIAiIgCIiAIiIAiIgCIiAIiIAiIgCIiAIiIAiIgCx1qzWCXEADcqHxTiraIjV3L7rTeIcTNV0uMxoNh0XPm1EcfHbNceJy58Gy1e09IGGgn0Cj1+17GEAs1EiHBafVJLTlsZ2uvtVgDRnuf9wXH+Vkfk6PggbbS7a0cwDmubOhsQrrAcWpVv4bwSNW6H0K5dVsG6un0A+i90akEHvA6g6XHUK8dXNfy5KvBF9HW0Wm9nu1wJFOub6ZzYj+r7rcWukSLhd0JqatHNKLi6Z9REVyoREQBERAEREAREQBERAEREAREQBERAEREAReXvAuTChV+MUW6vHgFVyUe2Sk30T0VBie1VNpjI89QLeq+DtSwCXMcOkgkeiz/Ix3Vl/in6NgRa//AOWUokNefAD7rG7tdTI7jHHxgJ8+P2Pin6NkVFxjjoZ3KRBdpOwPIcyqrF8eqVBA7oOwVYGkXcQPh8VzZdVaqH+m2PBXMj7Vq5jJuet77klYa1MASSGt52HxXp2NbmyUwHRYuNmg8uqicbbmY2YIBuBp8Vxv2dCM7Q0iKbrnQxqolSp7P3zpq6xCl4NoAGSwiJ/XdVvHeHPq5QHAMBGYfOEpAk0Mf7SkXtBYAJBMX6qswVRzmFxcXHNtoI/urN1ENpljRDYgW6KroNZh22Ook2Jn7KbRFEV3EPfJ/KYnxC2vsV2qLMtKt7pMA7tMx6LVqLGuDu5Z8lRsc0NyZSSSJ/VdGOTjyjKUU+Gd6RV/Z/EmphqT3algnx0+isF6KdqzjYREUgIiIAiIgCIiAIiIAiIgCIiAIihcQ4i2kBMFx0ExJ8VEpKKtkpNukTHOAEmwWv4ztMzMadEtL9JJ3ifdF9t4VZxfHVKjgM+UbgAQBzBOpVc8AGwOZwMuIGWBqTl0MaFcOXVN8QOmGCuZE+tUe/8AiVCfh6BYamGZ73xn6KI97GjvFzyXNBeQAIP8sDQSIm/UqSzChkyTPoCdvH9Fy3fZtVELFVmB2XNJ0gQvNXvWbAjX+4VLxszVtdx1MeURCm4Dhga0k5rj8znESb7nn9FWy1Ges9rBAc3znn49UY8Nva+4n5SqJ2GL68VnZW9IjnA5rYH0QAW0tgLgc/8AdvqgPdPGNLg0XJN9o5lSq+Da6CTtpre030Vbwal7MkkEunU31tureZk2brEdblSqaIZEw9dgcQwZoGu0733X3E0PasOeG9Rz2Ebr5SaxtmTucx0J3UDiXGWMpnP3jMAN/RQSZ6TspDQZOgAEKTVfYk22A+cqnw3EWlpqBujTAILS61gJEecrXuI43EPdLm5QTYT9AiQZfcRxndteNI/RUNfHEkCb6RGg3UqixzQA4GOZgfBSamTumLgEX8UXBDK6pinTkp+9lkTbfT0UepWl4a/3soAHlJVpXoBpNQwIaco3J2X3sxwYYjH5SdIe4HlEn6Loit3Bk3R2PgFLJhqLeVNvyU9fGiBA2svq9JKkcbCIikBERAEREAREQBERAEREAREQHiq8NBJ0AkrlHbnG1M7apa4yCwNBaC0G5cCbMIhonrbr0btFiQykZ3/uvz/+IvH6gJo6EuAcBtazQOi49TcmoI6cCq5FdxXtziWtdTbUBBtoDAv+Y/swqyl+IGLGpY4cnNsfHKQnCuxmIr96p/pNN5fdx8GfeFtnDOxOFp++11V3N5t/6iBHjKr+zBU1bNvjyz64Rf8AZztAcXhqdWvlL3Pj2dMWDmvIkgg5bAeqvsTx2g2c1Roc0wA5838/stS4tTp4fDn2bMgEwKdtryBque8R7TVahs1jABAhtx/y30XNHE5ybj0aSTgkmdkOLoPHtJAGheTDZ1NzYeH6qVS4kx9KGvBNwDEA8iPl5LmPYPtFVl9KzpBfD9Ld06nSHaLcDxJr3UvaAjK8WALZEGL6kTGupCrKGyVMrdotRwwS5z3BxdcBs5dGyIOhkc7jkvbuIZe7miNrCBzCq+J1mMAcXFuaLSdxaAJI3GyocRjQZLbu62AAmALzuq/0SjcG8SFoEyYM2jqY8lA4n2gaXFrWyG2k3v4LXcBjcQ/N7PLeATGg1OUQp3D8E0+0zyZfrGhIGw3QGChjq2IqZG5gwe8Ry3HmpHHsK1nswGuzOcLOOg8Bb9lXPZrAsosOY3gu1iBz5qt4nxunnJDJy6O676k9U+wZRWJMH3dA2OXTko9HDOqYjTuMi5PlyUdnacmCGtFoAi8azPL7qN/nmWweAJ6QOf1UpMMte0PEWs3i8Aa+g3VA3HVahbDCA4iS7YTaykV35iHHUNME9d/kslAQHBvvRAK0iqVFG7MQD6mI9oJLKYLWibGLErov4dYMf4ipUPvNZBPiRHwWhuxjWuZTDrXLo/NzldR/DbBFtF9R0/6jhE6wJ+EkjyXRhVyMcjqJuCIi7jmCIiAIiIAiIgCIiAIiIAiIgCIvhMaoDUu2zSC15dDQBA/3TNhuudYbg9MPNV4zVC4uzOvBOsctddVsnafihxFUuH8Nhys/+j4/KFX+xki9tT15BeZkknNtHr4MW2C3dnmlQzCdBt16wlRuWw/e8qdUcAL6Ko4jVJMAxpfdZtGyMGIxI8do5rW+K8IpVQSWhp6a+oVjXqASWjbXc9JXio0/BVvb0HT4ZofEuCup3Z+vktn7JiriaZe4uc9jspeXGRplJ3ho5LNi2COZ5Kz/AA+GQ17ENcWxvLoM6X0jRXeXdGmc08aTtDtFQLBRzPzOdIJvsG8youMonIG023cIgDnaSSrHjWKDiKjmVHZAQ0lsSTEnLM7FUuJxtQgT3NzcOdF4BbENPiSslyVNiwFJlCkGudLt4N5jRfDx1tJtTIO84iLX0uTvGnotLrY0tABcSZmdSTpoNvusrOHYh4loFNpHvVDltGoGpUqJNlrje0cMIJzOeQTH/Vsct/FUvs3PP5vIEknWB6/FWeD4dh6UuqVfaPjQAwP6RK8t4pD4psJOx3vGw2+ylUuiKsiVeEVZGcmmzW1yR15Kw4bgqDLhrnPH5n3jwCxPp4gn3JEE3MX2sVgGDqETWcWtFy1vTwV078kOLXgtatRg9920kA6N5nzX3hGJdUd3BlpgxzJHMk+SquIlracsnvkAB0zqSY6fZXeCwLjRY2csmSG6mYgc1aillxwbhlOtXLKIBe4gTrA3k7CBddkwWGFKm2m3RrQP1VF2I7OtwlEEtiq8S7mBs2fn18lsi7sOPauTlySthERbGYREQBERAEREAREQBERAEREAWs9u+K+yoezae9VkeDPzHz08ytmXNfxMJbiKZPuupwPEEk/NZZm1B0b6aKlkSZSteA3xss2FpxrN91T4atnIgEkSYF7AToP3dSTxCV5p7L+iwxFUDmfoqfE94/sLHXxvKD4lV1fFnmPL7lQyvR6xGUGD3jyGk9SNV5xGJMbeA/cBV1asSbL4W8yqtlLPNSoXWbJnZupPzKucBTq4fCEhpaXVC46aWAA692Y8VUYKjWL5o5RAMOcdyNoBV9geH1G0HGtUzhzg4nabWA2gg3OoVGZSkUtfjX8zXeY5qsqOeSSBlG08vBWuKxDYJaD/AFG3kFQvxVxurwV9IzbJFDFNp6CXfzHXyWR2MrVjDCep5DxVfTDqlVlKmO9UcGgnaSBJ9VvGA4cKVR1IXyktJO5mx9IVp/pSbL4o7mVvCOAgmakuPMmB6araMLhmtEMa0f0gKRSo2j7br09oaLKOzppLoxuw/TXksD8KDropLH81mDhFiocSbKepgW7H5R66K07OcRbhH56lAViNHyc7f6Qe6T1seq+lgO33WF1MjcHobfHdTFyi7RnOEZKmjpnA+0+GxVqL+/Emk/u1Bz7p18RIVyuH1cG0nM2zhcFsyOoIuFecI7bYjDw3ETXpCxJ/iN/5aO8/Vd2PVJ8SOHLpGuYHVEVbwXjtDFNzUHh0atNnt/qbt8lZLqTvo42muGERFJAREQBERAEREARFGdjmDmfAKG0uxRJRRf8AHs6+hXn/ADOl/N8D9lG5eyaZMVT2l4OMTSy2ztOZhOk8j0P2Oymtx9M/nb6x817GKYdHt9QjpqiU2naOFUQ/B18tQVQ5hgvNyAdZzSDaO9uq7FVHF7nEZZMwNANoXdOPcAo4tves4CBUbEjoeY6Ll3GuxGMw85Ge2pjdlyB/R7w8ACFwT07j0ehi1EX3wzVC6d/isL43KyYqm5p79Mg8i2/pCwBrtQyPKFz7WbuS9h1T96Lwy93aTAA1cdgBusJcfzCL7/PqpXZDBNqcRw1y4CoXmTN2tc4TPUBWUE3TMp5OODe8B2He1ozVspLQSzLmDX3LodmEi4HksOO7IYmnSIoYg1SAf9N4DQZ1iZE66re3uhfGXW3xQ9HLvkcK9jXfUdQqMd7UkBrHANdpoBYXjzlTuF9gcZVg+y9mOdU5f+t3fBdrZTErOQrRxJB5GaFwn8NaVJzaj61Rz2kEZQ1jQ4GQYgk+BMKt4lw2pQrOzHMX97NoHTy5eC6aStU/EIhuG9poWPbB6OOVw+I9FXPjTjwa6fK4yp+SiwXEhcOEFWdMtfpHmtEp8RIN7giRyKtcLjYuHEdNuq44yfTO90+jZq2GHgoxoHYqJQ4s780OHT7FSf8AMGnUR4/uFrZHJ5yEfm8zp/dfK0kRuLiFl9q06ELzmDBM+X0QWQTVIJi20R+/2VlpODmw4a8vsspeHakfVZQ4NAGUSLeWsqWGykq0qmHeKuGe5rmmcw+R5joV03sH21bjR7OrDMQ0XAsHgaub9QtIxJblPLpH7K1ijj20a4exxa9jszTuD1A56eaviyuD+jnzYozX2fo9FE4VjRWosqCO80ExeCRceRUteoeUEREAREQBERAFr2JBa4tnQ7xpsthVVxuibPHgfos8itWWj2VzqztwD8FjOIadRCx+1Xw1ud1z7jWj33TohpLDLeS9AjmfVNyJpnsMjSR4WWZuIdEF7o8So+fqvhq9VG9LyKs8YjhVCpdzb85M/NVmK7HUXe697T4gj0j6qfVxQG6wuxvULKWfGu2XUJGs47sM++VzHjrLT9R8VW8G4McNjKLnsykPA8nS0wRY6rcn8TgXPovWGJrhzAJm+Y/ljQjqs46mEpKEfJZ42lbLfFMWBjlIrmyhkrpvkyJbHrMSoLXrP7RW3EUZCVSdq8BTr4d1OsS1jo7w1DhdpHODFlbZ1rvbitGGMa52D4qu5WSkclqYR9F5puh2U2cNCOamUalxPw19VsmD7O1KwzASvVXs3VZ79KRziD67rOWG+UdMM6XDKujPX5rMazhtZZKuAy65mf1C3qLLwKNQDunMOkFUeNrs6FNPpnptcakL0/ENNpI81E9sRZ7foha3w6KFEsTqR8+uiYjFmQLiFGp203NlJqUTvuolEhyIrqrnbqufhhnEjUgaTurR2GOyi4mo1pAde+g1je+yqolG/Z0r8MOLVHPqUS3uCagMQQQGMA5QYn1XQ1zz8POI0WMIbZ7jeeQ91oJ2E/EroLHSF6mJNRVnmZWnLg9IiLQzCIiAIiIAvjmgiDcFfUQGucV4fku33T8FVOlbrUphwgiVT4zgIN6ZLTy1HoVhPF6NIz9mvymdZcTw+uzVoeOYsfQqI7ER7zXN8Qfmudxa7NU0Zs6xPcsf+Np/zD1C+PxlP+YeqzaRdHiqJUd7Er8TpjQz4X+SrMTxJ7rU2x1P2XPPGmaxlRmxTmt1Pktl7P8AFKLWBrddSTqStMpYRzjLpJV1gcAeS102NY3aXJXK9yo2jEPBdbQ3H1CiVWHWEw/DqsSZgaSsjy4LbIndmMSLmKe0Oy8Yio7nCr6teAZJlcs8slwbKKZNqYjrdatxvGmtVbRbdrDLjzfGnkPmvXEuK5BAu46D6novXZXhpLszrkmSVfTqUnbInUUb32WwOVoWy+wEXCi8LoZWqevViqRxN2yuxPBqT9WDyVHjexFF122PPQ+oW2op2oKTRzjF9iKg9x2YcnQ79VTYrstWbrSB8JHwgrr8IWqjxRZos015OIVOGVW29iY6H9FHqYev+WifM/YLuT8M06tHosLuG0z+UKnwRL/kzOFu4bin2Iyjp91IwPZR5MuBJ6rtY4ZT/lWRmBYNGhWWJLopLK32aPwHs6WQYW9YWmQACsrWAaBelolRm3YREUkBERAEREAREQBERAfCFhqYRjtWhZ0QFXX4DRdq0KE/snROgHoFsKKrhF+CdzNa/wDE2bR6L03su3otjRR8cfRO9lJT7OMGqn4bhzGaBTEUqCXghybPLm2ha9xzhj/fpEh3LY+IWxr4QkoqSoRdM5Xj8TiBrTa7rcKkrMxNQ6BvhcrslbhrHahYRwanyXI9Im7Zus/By3hXZhxMukk6krf+C8IyAWV3SwLW6BSWtjRdEMSiZym2fKbIC9Ii1MwiIgCIiAIiIAiIgCIiAIiIAiIgCIiAIiIAiIgCIiAIiIAiIgCIiAIiIAiIgCIiAIiIAiIgCIiAIiIAiIgCIiAIiI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18" descr="data:image/jpeg;base64,/9j/4AAQSkZJRgABAQAAAQABAAD/2wCEAAkGBxQTEhUUEBQWFRUWFBcUFxUVGBgXFxgVGhYXFhQWFxQYHCggGB0lGxUVITEhJSkrLi4uFx8zODMsNygtLiwBCgoKDg0OGxAQGjQkICQsLCwsLCwsLDQsLCwsLCwsLCwsLCwsLCwsLCwsLCwsLCwsLCwsLCwsLCwsLCwsLCw0LP/AABEIALcBEwMBIgACEQEDEQH/xAAcAAEAAgMBAQEAAAAAAAAAAAAABAUDBgcCAQj/xAA8EAABAwIEAwUGBAQGAwAAAAABAAIRAyEEEjFBBVFhBiJxgZETMqGxwdEHQuHwM1Jy8RQVI2KCohaS0v/EABkBAQADAQEAAAAAAAAAAAAAAAABAgMEBf/EACYRAAICAQQCAgEFAAAAAAAAAAABAhEDBBIhMUFRE2EUIiMycZH/2gAMAwEAAhEDEQA/AO4oiIAiIgCIiAIiIAiIgCIiAIiIAiIgCIiAIiIAiIgCIiAIiIAiIgCIiAIiIAiIgCIiAIiIAiIgCIiAIiIAiIgCIiAIiIAiIgCIiAIiIAiIgCx1qzWCXEADcqHxTiraIjV3L7rTeIcTNV0uMxoNh0XPm1EcfHbNceJy58Gy1e09IGGgn0Cj1+17GEAs1EiHBafVJLTlsZ2uvtVgDRnuf9wXH+Vkfk6PggbbS7a0cwDmubOhsQrrAcWpVv4bwSNW6H0K5dVsG6un0A+i90akEHvA6g6XHUK8dXNfy5KvBF9HW0Wm9nu1wJFOub6ZzYj+r7rcWukSLhd0JqatHNKLi6Z9REVyoREQBERAEREAREQBERAEREAREQBERAEREAReXvAuTChV+MUW6vHgFVyUe2Sk30T0VBie1VNpjI89QLeq+DtSwCXMcOkgkeiz/Ix3Vl/in6NgRa//AOWUokNefAD7rG7tdTI7jHHxgJ8+P2Pin6NkVFxjjoZ3KRBdpOwPIcyqrF8eqVBA7oOwVYGkXcQPh8VzZdVaqH+m2PBXMj7Vq5jJuet77klYa1MASSGt52HxXp2NbmyUwHRYuNmg8uqicbbmY2YIBuBp8Vxv2dCM7Q0iKbrnQxqolSp7P3zpq6xCl4NoAGSwiJ/XdVvHeHPq5QHAMBGYfOEpAk0Mf7SkXtBYAJBMX6qswVRzmFxcXHNtoI/urN1ENpljRDYgW6KroNZh22Ook2Jn7KbRFEV3EPfJ/KYnxC2vsV2qLMtKt7pMA7tMx6LVqLGuDu5Z8lRsc0NyZSSSJ/VdGOTjyjKUU+Gd6RV/Z/EmphqT3algnx0+isF6KdqzjYREUgIiIAiIgCIiAIiIAiIgCIiAIihcQ4i2kBMFx0ExJ8VEpKKtkpNukTHOAEmwWv4ztMzMadEtL9JJ3ifdF9t4VZxfHVKjgM+UbgAQBzBOpVc8AGwOZwMuIGWBqTl0MaFcOXVN8QOmGCuZE+tUe/8AiVCfh6BYamGZ73xn6KI97GjvFzyXNBeQAIP8sDQSIm/UqSzChkyTPoCdvH9Fy3fZtVELFVmB2XNJ0gQvNXvWbAjX+4VLxszVtdx1MeURCm4Dhga0k5rj8znESb7nn9FWy1Ges9rBAc3znn49UY8Nva+4n5SqJ2GL68VnZW9IjnA5rYH0QAW0tgLgc/8AdvqgPdPGNLg0XJN9o5lSq+Da6CTtpre030Vbwal7MkkEunU31tureZk2brEdblSqaIZEw9dgcQwZoGu0733X3E0PasOeG9Rz2Ebr5SaxtmTucx0J3UDiXGWMpnP3jMAN/RQSZ6TspDQZOgAEKTVfYk22A+cqnw3EWlpqBujTAILS61gJEecrXuI43EPdLm5QTYT9AiQZfcRxndteNI/RUNfHEkCb6RGg3UqixzQA4GOZgfBSamTumLgEX8UXBDK6pinTkp+9lkTbfT0UepWl4a/3soAHlJVpXoBpNQwIaco3J2X3sxwYYjH5SdIe4HlEn6Loit3Bk3R2PgFLJhqLeVNvyU9fGiBA2svq9JKkcbCIikBERAEREAREQBERAEREAREQHiq8NBJ0AkrlHbnG1M7apa4yCwNBaC0G5cCbMIhonrbr0btFiQykZ3/uvz/+IvH6gJo6EuAcBtazQOi49TcmoI6cCq5FdxXtziWtdTbUBBtoDAv+Y/swqyl+IGLGpY4cnNsfHKQnCuxmIr96p/pNN5fdx8GfeFtnDOxOFp++11V3N5t/6iBHjKr+zBU1bNvjyz64Rf8AZztAcXhqdWvlL3Pj2dMWDmvIkgg5bAeqvsTx2g2c1Roc0wA5838/stS4tTp4fDn2bMgEwKdtryBque8R7TVahs1jABAhtx/y30XNHE5ybj0aSTgkmdkOLoPHtJAGheTDZ1NzYeH6qVS4kx9KGvBNwDEA8iPl5LmPYPtFVl9KzpBfD9Ld06nSHaLcDxJr3UvaAjK8WALZEGL6kTGupCrKGyVMrdotRwwS5z3BxdcBs5dGyIOhkc7jkvbuIZe7miNrCBzCq+J1mMAcXFuaLSdxaAJI3GyocRjQZLbu62AAmALzuq/0SjcG8SFoEyYM2jqY8lA4n2gaXFrWyG2k3v4LXcBjcQ/N7PLeATGg1OUQp3D8E0+0zyZfrGhIGw3QGChjq2IqZG5gwe8Ry3HmpHHsK1nswGuzOcLOOg8Bb9lXPZrAsosOY3gu1iBz5qt4nxunnJDJy6O676k9U+wZRWJMH3dA2OXTko9HDOqYjTuMi5PlyUdnacmCGtFoAi8azPL7qN/nmWweAJ6QOf1UpMMte0PEWs3i8Aa+g3VA3HVahbDCA4iS7YTaykV35iHHUNME9d/kslAQHBvvRAK0iqVFG7MQD6mI9oJLKYLWibGLErov4dYMf4ipUPvNZBPiRHwWhuxjWuZTDrXLo/NzldR/DbBFtF9R0/6jhE6wJ+EkjyXRhVyMcjqJuCIi7jmCIiAIiIAiIgCIiAIiIAiIgCIvhMaoDUu2zSC15dDQBA/3TNhuudYbg9MPNV4zVC4uzOvBOsctddVsnafihxFUuH8Nhys/+j4/KFX+xki9tT15BeZkknNtHr4MW2C3dnmlQzCdBt16wlRuWw/e8qdUcAL6Ko4jVJMAxpfdZtGyMGIxI8do5rW+K8IpVQSWhp6a+oVjXqASWjbXc9JXio0/BVvb0HT4ZofEuCup3Z+vktn7JiriaZe4uc9jspeXGRplJ3ho5LNi2COZ5Kz/AA+GQ17ENcWxvLoM6X0jRXeXdGmc08aTtDtFQLBRzPzOdIJvsG8youMonIG023cIgDnaSSrHjWKDiKjmVHZAQ0lsSTEnLM7FUuJxtQgT3NzcOdF4BbENPiSslyVNiwFJlCkGudLt4N5jRfDx1tJtTIO84iLX0uTvGnotLrY0tABcSZmdSTpoNvusrOHYh4loFNpHvVDltGoGpUqJNlrje0cMIJzOeQTH/Vsct/FUvs3PP5vIEknWB6/FWeD4dh6UuqVfaPjQAwP6RK8t4pD4psJOx3vGw2+ylUuiKsiVeEVZGcmmzW1yR15Kw4bgqDLhrnPH5n3jwCxPp4gn3JEE3MX2sVgGDqETWcWtFy1vTwV078kOLXgtatRg9920kA6N5nzX3hGJdUd3BlpgxzJHMk+SquIlracsnvkAB0zqSY6fZXeCwLjRY2csmSG6mYgc1aillxwbhlOtXLKIBe4gTrA3k7CBddkwWGFKm2m3RrQP1VF2I7OtwlEEtiq8S7mBs2fn18lsi7sOPauTlySthERbGYREQBERAEREAREQBERAEREAWs9u+K+yoezae9VkeDPzHz08ytmXNfxMJbiKZPuupwPEEk/NZZm1B0b6aKlkSZSteA3xss2FpxrN91T4atnIgEkSYF7AToP3dSTxCV5p7L+iwxFUDmfoqfE94/sLHXxvKD4lV1fFnmPL7lQyvR6xGUGD3jyGk9SNV5xGJMbeA/cBV1asSbL4W8yqtlLPNSoXWbJnZupPzKucBTq4fCEhpaXVC46aWAA692Y8VUYKjWL5o5RAMOcdyNoBV9geH1G0HGtUzhzg4nabWA2gg3OoVGZSkUtfjX8zXeY5qsqOeSSBlG08vBWuKxDYJaD/AFG3kFQvxVxurwV9IzbJFDFNp6CXfzHXyWR2MrVjDCep5DxVfTDqlVlKmO9UcGgnaSBJ9VvGA4cKVR1IXyktJO5mx9IVp/pSbL4o7mVvCOAgmakuPMmB6araMLhmtEMa0f0gKRSo2j7br09oaLKOzppLoxuw/TXksD8KDropLH81mDhFiocSbKepgW7H5R66K07OcRbhH56lAViNHyc7f6Qe6T1seq+lgO33WF1MjcHobfHdTFyi7RnOEZKmjpnA+0+GxVqL+/Emk/u1Bz7p18RIVyuH1cG0nM2zhcFsyOoIuFecI7bYjDw3ETXpCxJ/iN/5aO8/Vd2PVJ8SOHLpGuYHVEVbwXjtDFNzUHh0atNnt/qbt8lZLqTvo42muGERFJAREQBERAEREARFGdjmDmfAKG0uxRJRRf8AHs6+hXn/ADOl/N8D9lG5eyaZMVT2l4OMTSy2ztOZhOk8j0P2Oymtx9M/nb6x817GKYdHt9QjpqiU2naOFUQ/B18tQVQ5hgvNyAdZzSDaO9uq7FVHF7nEZZMwNANoXdOPcAo4tves4CBUbEjoeY6Ll3GuxGMw85Ge2pjdlyB/R7w8ACFwT07j0ehi1EX3wzVC6d/isL43KyYqm5p79Mg8i2/pCwBrtQyPKFz7WbuS9h1T96Lwy93aTAA1cdgBusJcfzCL7/PqpXZDBNqcRw1y4CoXmTN2tc4TPUBWUE3TMp5OODe8B2He1ozVspLQSzLmDX3LodmEi4HksOO7IYmnSIoYg1SAf9N4DQZ1iZE66re3uhfGXW3xQ9HLvkcK9jXfUdQqMd7UkBrHANdpoBYXjzlTuF9gcZVg+y9mOdU5f+t3fBdrZTErOQrRxJB5GaFwn8NaVJzaj61Rz2kEZQ1jQ4GQYgk+BMKt4lw2pQrOzHMX97NoHTy5eC6aStU/EIhuG9poWPbB6OOVw+I9FXPjTjwa6fK4yp+SiwXEhcOEFWdMtfpHmtEp8RIN7giRyKtcLjYuHEdNuq44yfTO90+jZq2GHgoxoHYqJQ4s780OHT7FSf8AMGnUR4/uFrZHJ5yEfm8zp/dfK0kRuLiFl9q06ELzmDBM+X0QWQTVIJi20R+/2VlpODmw4a8vsspeHakfVZQ4NAGUSLeWsqWGykq0qmHeKuGe5rmmcw+R5joV03sH21bjR7OrDMQ0XAsHgaub9QtIxJblPLpH7K1ijj20a4exxa9jszTuD1A56eaviyuD+jnzYozX2fo9FE4VjRWosqCO80ExeCRceRUteoeUEREAREQBERAFr2JBa4tnQ7xpsthVVxuibPHgfos8itWWj2VzqztwD8FjOIadRCx+1Xw1ud1z7jWj33TohpLDLeS9AjmfVNyJpnsMjSR4WWZuIdEF7o8So+fqvhq9VG9LyKs8YjhVCpdzb85M/NVmK7HUXe697T4gj0j6qfVxQG6wuxvULKWfGu2XUJGs47sM++VzHjrLT9R8VW8G4McNjKLnsykPA8nS0wRY6rcn8TgXPovWGJrhzAJm+Y/ljQjqs46mEpKEfJZ42lbLfFMWBjlIrmyhkrpvkyJbHrMSoLXrP7RW3EUZCVSdq8BTr4d1OsS1jo7w1DhdpHODFlbZ1rvbitGGMa52D4qu5WSkclqYR9F5puh2U2cNCOamUalxPw19VsmD7O1KwzASvVXs3VZ79KRziD67rOWG+UdMM6XDKujPX5rMazhtZZKuAy65mf1C3qLLwKNQDunMOkFUeNrs6FNPpnptcakL0/ENNpI81E9sRZ7foha3w6KFEsTqR8+uiYjFmQLiFGp203NlJqUTvuolEhyIrqrnbqufhhnEjUgaTurR2GOyi4mo1pAde+g1je+yqolG/Z0r8MOLVHPqUS3uCagMQQQGMA5QYn1XQ1zz8POI0WMIbZ7jeeQ91oJ2E/EroLHSF6mJNRVnmZWnLg9IiLQzCIiAIiIAvjmgiDcFfUQGucV4fku33T8FVOlbrUphwgiVT4zgIN6ZLTy1HoVhPF6NIz9mvymdZcTw+uzVoeOYsfQqI7ER7zXN8Qfmudxa7NU0Zs6xPcsf+Np/zD1C+PxlP+YeqzaRdHiqJUd7Er8TpjQz4X+SrMTxJ7rU2x1P2XPPGmaxlRmxTmt1Pktl7P8AFKLWBrddSTqStMpYRzjLpJV1gcAeS102NY3aXJXK9yo2jEPBdbQ3H1CiVWHWEw/DqsSZgaSsjy4LbIndmMSLmKe0Oy8Yio7nCr6teAZJlcs8slwbKKZNqYjrdatxvGmtVbRbdrDLjzfGnkPmvXEuK5BAu46D6novXZXhpLszrkmSVfTqUnbInUUb32WwOVoWy+wEXCi8LoZWqevViqRxN2yuxPBqT9WDyVHjexFF122PPQ+oW2op2oKTRzjF9iKg9x2YcnQ79VTYrstWbrSB8JHwgrr8IWqjxRZos015OIVOGVW29iY6H9FHqYev+WifM/YLuT8M06tHosLuG0z+UKnwRL/kzOFu4bin2Iyjp91IwPZR5MuBJ6rtY4ZT/lWRmBYNGhWWJLopLK32aPwHs6WQYW9YWmQACsrWAaBelolRm3YREUkBERAEREAREQBERAfCFhqYRjtWhZ0QFXX4DRdq0KE/snROgHoFsKKrhF+CdzNa/wDE2bR6L03su3otjRR8cfRO9lJT7OMGqn4bhzGaBTEUqCXghybPLm2ha9xzhj/fpEh3LY+IWxr4QkoqSoRdM5Xj8TiBrTa7rcKkrMxNQ6BvhcrslbhrHahYRwanyXI9Im7Zus/By3hXZhxMukk6krf+C8IyAWV3SwLW6BSWtjRdEMSiZym2fKbIC9Ii1MwiIgCIiAIiIAiIgCIiAIiIAiIgCIiAIiIAiIgCIiAIiIAiIgCIiAIiIAiIgCIiAIiIAiIgCIiAIiIAiIgCIiAIiI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970948788"/>
              </p:ext>
            </p:extLst>
          </p:nvPr>
        </p:nvGraphicFramePr>
        <p:xfrm>
          <a:off x="379982" y="1052736"/>
          <a:ext cx="8296474" cy="3728432"/>
        </p:xfrm>
        <a:graphic>
          <a:graphicData uri="http://schemas.openxmlformats.org/drawingml/2006/table">
            <a:tbl>
              <a:tblPr firstRow="1" bandRow="1">
                <a:tableStyleId>{5C22544A-7EE6-4342-B048-85BDC9FD1C3A}</a:tableStyleId>
              </a:tblPr>
              <a:tblGrid>
                <a:gridCol w="4148237">
                  <a:extLst>
                    <a:ext uri="{9D8B030D-6E8A-4147-A177-3AD203B41FA5}">
                      <a16:colId xmlns:a16="http://schemas.microsoft.com/office/drawing/2014/main" val="20000"/>
                    </a:ext>
                  </a:extLst>
                </a:gridCol>
                <a:gridCol w="4148237">
                  <a:extLst>
                    <a:ext uri="{9D8B030D-6E8A-4147-A177-3AD203B41FA5}">
                      <a16:colId xmlns:a16="http://schemas.microsoft.com/office/drawing/2014/main" val="20001"/>
                    </a:ext>
                  </a:extLst>
                </a:gridCol>
              </a:tblGrid>
              <a:tr h="518040">
                <a:tc>
                  <a:txBody>
                    <a:bodyPr/>
                    <a:lstStyle/>
                    <a:p>
                      <a:pPr algn="ctr"/>
                      <a:r>
                        <a:rPr lang="en-US" dirty="0" smtClean="0"/>
                        <a:t>Main</a:t>
                      </a:r>
                      <a:endParaRPr lang="en-US" dirty="0"/>
                    </a:p>
                  </a:txBody>
                  <a:tcPr/>
                </a:tc>
                <a:tc>
                  <a:txBody>
                    <a:bodyPr/>
                    <a:lstStyle/>
                    <a:p>
                      <a:pPr algn="ctr"/>
                      <a:r>
                        <a:rPr lang="en-US" dirty="0" smtClean="0"/>
                        <a:t>Drink</a:t>
                      </a:r>
                      <a:endParaRPr lang="en-US" dirty="0"/>
                    </a:p>
                  </a:txBody>
                  <a:tcPr/>
                </a:tc>
                <a:extLst>
                  <a:ext uri="{0D108BD9-81ED-4DB2-BD59-A6C34878D82A}">
                    <a16:rowId xmlns:a16="http://schemas.microsoft.com/office/drawing/2014/main" val="10000"/>
                  </a:ext>
                </a:extLst>
              </a:tr>
              <a:tr h="894152">
                <a:tc>
                  <a:txBody>
                    <a:bodyPr/>
                    <a:lstStyle/>
                    <a:p>
                      <a:r>
                        <a:rPr lang="en-US" dirty="0" smtClean="0"/>
                        <a:t>Ham, cheese</a:t>
                      </a:r>
                      <a:r>
                        <a:rPr lang="en-US" baseline="0" dirty="0" smtClean="0"/>
                        <a:t>, tomato and lettuce sandwich</a:t>
                      </a:r>
                      <a:endParaRPr lang="en-US" dirty="0"/>
                    </a:p>
                  </a:txBody>
                  <a:tcPr/>
                </a:tc>
                <a:tc>
                  <a:txBody>
                    <a:bodyPr/>
                    <a:lstStyle/>
                    <a:p>
                      <a:r>
                        <a:rPr lang="en-US" dirty="0" smtClean="0"/>
                        <a:t>Soya milk</a:t>
                      </a:r>
                      <a:endParaRPr lang="en-US" dirty="0"/>
                    </a:p>
                  </a:txBody>
                  <a:tcPr/>
                </a:tc>
                <a:extLst>
                  <a:ext uri="{0D108BD9-81ED-4DB2-BD59-A6C34878D82A}">
                    <a16:rowId xmlns:a16="http://schemas.microsoft.com/office/drawing/2014/main" val="10001"/>
                  </a:ext>
                </a:extLst>
              </a:tr>
              <a:tr h="518040">
                <a:tc>
                  <a:txBody>
                    <a:bodyPr/>
                    <a:lstStyle/>
                    <a:p>
                      <a:r>
                        <a:rPr lang="en-US" dirty="0" smtClean="0"/>
                        <a:t>Garden green</a:t>
                      </a:r>
                      <a:r>
                        <a:rPr lang="en-US" baseline="0" dirty="0" smtClean="0"/>
                        <a:t> salad with sesame dressing</a:t>
                      </a:r>
                      <a:endParaRPr lang="en-US" dirty="0"/>
                    </a:p>
                  </a:txBody>
                  <a:tcPr/>
                </a:tc>
                <a:tc>
                  <a:txBody>
                    <a:bodyPr/>
                    <a:lstStyle/>
                    <a:p>
                      <a:r>
                        <a:rPr lang="en-US" dirty="0" smtClean="0"/>
                        <a:t>Soup </a:t>
                      </a:r>
                      <a:endParaRPr lang="en-US" dirty="0"/>
                    </a:p>
                  </a:txBody>
                  <a:tcPr/>
                </a:tc>
                <a:extLst>
                  <a:ext uri="{0D108BD9-81ED-4DB2-BD59-A6C34878D82A}">
                    <a16:rowId xmlns:a16="http://schemas.microsoft.com/office/drawing/2014/main" val="10002"/>
                  </a:ext>
                </a:extLst>
              </a:tr>
              <a:tr h="518040">
                <a:tc>
                  <a:txBody>
                    <a:bodyPr/>
                    <a:lstStyle/>
                    <a:p>
                      <a:r>
                        <a:rPr lang="en-US" dirty="0" smtClean="0"/>
                        <a:t>Beef curry and bell peppers with rice</a:t>
                      </a:r>
                      <a:endParaRPr lang="en-US" dirty="0"/>
                    </a:p>
                  </a:txBody>
                  <a:tcPr/>
                </a:tc>
                <a:tc>
                  <a:txBody>
                    <a:bodyPr/>
                    <a:lstStyle/>
                    <a:p>
                      <a:r>
                        <a:rPr lang="en-US" dirty="0" smtClean="0"/>
                        <a:t>Tea</a:t>
                      </a:r>
                      <a:endParaRPr lang="en-US" dirty="0"/>
                    </a:p>
                  </a:txBody>
                  <a:tcPr/>
                </a:tc>
                <a:extLst>
                  <a:ext uri="{0D108BD9-81ED-4DB2-BD59-A6C34878D82A}">
                    <a16:rowId xmlns:a16="http://schemas.microsoft.com/office/drawing/2014/main" val="10003"/>
                  </a:ext>
                </a:extLst>
              </a:tr>
              <a:tr h="518040">
                <a:tc>
                  <a:txBody>
                    <a:bodyPr/>
                    <a:lstStyle/>
                    <a:p>
                      <a:r>
                        <a:rPr lang="en-US" dirty="0" smtClean="0"/>
                        <a:t>Chicken</a:t>
                      </a:r>
                      <a:r>
                        <a:rPr lang="en-US" baseline="0" dirty="0" smtClean="0"/>
                        <a:t> breast, corn and carrot with macaroni </a:t>
                      </a:r>
                      <a:endParaRPr lang="en-US" dirty="0"/>
                    </a:p>
                  </a:txBody>
                  <a:tcPr/>
                </a:tc>
                <a:tc>
                  <a:txBody>
                    <a:bodyPr/>
                    <a:lstStyle/>
                    <a:p>
                      <a:r>
                        <a:rPr lang="en-US" dirty="0" smtClean="0"/>
                        <a:t>Low fat milk</a:t>
                      </a:r>
                      <a:endParaRPr lang="en-US" dirty="0"/>
                    </a:p>
                  </a:txBody>
                  <a:tcPr/>
                </a:tc>
                <a:extLst>
                  <a:ext uri="{0D108BD9-81ED-4DB2-BD59-A6C34878D82A}">
                    <a16:rowId xmlns:a16="http://schemas.microsoft.com/office/drawing/2014/main" val="10004"/>
                  </a:ext>
                </a:extLst>
              </a:tr>
              <a:tr h="518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Pan Bagnat with </a:t>
                      </a:r>
                      <a:r>
                        <a:rPr lang="en-US" dirty="0" smtClean="0"/>
                        <a:t>tuna,</a:t>
                      </a:r>
                      <a:r>
                        <a:rPr lang="en-US" baseline="0" dirty="0" smtClean="0"/>
                        <a:t> hard-boiled egg, tomato and olive</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Low-fat yoghurt</a:t>
                      </a:r>
                      <a:r>
                        <a:rPr lang="en-US" baseline="0" dirty="0" smtClean="0"/>
                        <a:t> drink</a:t>
                      </a:r>
                      <a:endParaRPr lang="en-US" dirty="0" smtClean="0"/>
                    </a:p>
                    <a:p>
                      <a:endParaRPr lang="en-US"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147002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Convenience foods</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62</a:t>
            </a:fld>
            <a:endParaRPr lang="en-US" dirty="0"/>
          </a:p>
        </p:txBody>
      </p:sp>
      <p:sp>
        <p:nvSpPr>
          <p:cNvPr id="6" name="Rectangle 5"/>
          <p:cNvSpPr/>
          <p:nvPr/>
        </p:nvSpPr>
        <p:spPr>
          <a:xfrm>
            <a:off x="323528" y="980728"/>
            <a:ext cx="8352928" cy="4016484"/>
          </a:xfrm>
          <a:prstGeom prst="rect">
            <a:avLst/>
          </a:prstGeom>
        </p:spPr>
        <p:txBody>
          <a:bodyPr wrap="square">
            <a:spAutoFit/>
          </a:bodyPr>
          <a:lstStyle/>
          <a:p>
            <a:pPr marL="342900" indent="-342900">
              <a:spcAft>
                <a:spcPts val="600"/>
              </a:spcAft>
              <a:buFont typeface="Arial" pitchFamily="34" charset="0"/>
              <a:buChar char="•"/>
            </a:pPr>
            <a:r>
              <a:rPr lang="en-US" sz="2400" dirty="0"/>
              <a:t>Convenience food is any product that has been partially or completely prepared or processed by the manufacturer. </a:t>
            </a:r>
            <a:endParaRPr lang="en-US" sz="2400" dirty="0" smtClean="0"/>
          </a:p>
          <a:p>
            <a:pPr marL="342900" indent="-342900">
              <a:spcAft>
                <a:spcPts val="600"/>
              </a:spcAft>
              <a:buFont typeface="Arial" pitchFamily="34" charset="0"/>
              <a:buChar char="•"/>
            </a:pPr>
            <a:r>
              <a:rPr lang="en-US" sz="2400" dirty="0" smtClean="0"/>
              <a:t>Most </a:t>
            </a:r>
            <a:r>
              <a:rPr lang="en-US" sz="2400" dirty="0"/>
              <a:t>people use </a:t>
            </a:r>
            <a:r>
              <a:rPr lang="en-US" sz="2400" dirty="0" smtClean="0"/>
              <a:t>convenience foods to </a:t>
            </a:r>
            <a:r>
              <a:rPr lang="en-US" sz="2400" dirty="0"/>
              <a:t>save time, eat conveniently during </a:t>
            </a:r>
            <a:r>
              <a:rPr lang="en-US" sz="2400" dirty="0" smtClean="0"/>
              <a:t>travel and be able to store </a:t>
            </a:r>
            <a:r>
              <a:rPr lang="en-US" sz="2400" dirty="0"/>
              <a:t>food for a longer period of time. </a:t>
            </a:r>
            <a:endParaRPr lang="en-US" sz="2400" dirty="0" smtClean="0"/>
          </a:p>
          <a:p>
            <a:pPr marL="342900" indent="-342900">
              <a:spcAft>
                <a:spcPts val="600"/>
              </a:spcAft>
              <a:buFont typeface="Arial" pitchFamily="34" charset="0"/>
              <a:buChar char="•"/>
            </a:pPr>
            <a:r>
              <a:rPr lang="en-US" sz="2400" dirty="0"/>
              <a:t>Their environmental effects are also a concern because they come with a package such as plastic, metal or cardboard containers. It is highly encouraged that these materials be recycled and re-used.</a:t>
            </a:r>
          </a:p>
          <a:p>
            <a:pPr marL="342900" indent="-342900">
              <a:spcAft>
                <a:spcPts val="600"/>
              </a:spcAft>
              <a:buFont typeface="Arial" pitchFamily="34" charset="0"/>
              <a:buChar char="•"/>
            </a:pPr>
            <a:endParaRPr lang="en-US" sz="2400" dirty="0" smtClean="0"/>
          </a:p>
        </p:txBody>
      </p:sp>
    </p:spTree>
    <p:extLst>
      <p:ext uri="{BB962C8B-B14F-4D97-AF65-F5344CB8AC3E}">
        <p14:creationId xmlns:p14="http://schemas.microsoft.com/office/powerpoint/2010/main" val="34851354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Types of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convenience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foods</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63</a:t>
            </a:fld>
            <a:endParaRPr lang="en-US" dirty="0"/>
          </a:p>
        </p:txBody>
      </p:sp>
      <p:sp>
        <p:nvSpPr>
          <p:cNvPr id="6" name="Rectangle 5"/>
          <p:cNvSpPr/>
          <p:nvPr/>
        </p:nvSpPr>
        <p:spPr>
          <a:xfrm>
            <a:off x="323528" y="980728"/>
            <a:ext cx="8568952" cy="4770537"/>
          </a:xfrm>
          <a:prstGeom prst="rect">
            <a:avLst/>
          </a:prstGeom>
        </p:spPr>
        <p:txBody>
          <a:bodyPr wrap="square">
            <a:spAutoFit/>
          </a:bodyPr>
          <a:lstStyle/>
          <a:p>
            <a:pPr>
              <a:spcAft>
                <a:spcPts val="600"/>
              </a:spcAft>
            </a:pPr>
            <a:r>
              <a:rPr lang="en-US" sz="2400" dirty="0" smtClean="0"/>
              <a:t>There are different types of convenience </a:t>
            </a:r>
            <a:r>
              <a:rPr lang="en-US" sz="2400" dirty="0"/>
              <a:t>food </a:t>
            </a:r>
            <a:r>
              <a:rPr lang="en-US" sz="2400" dirty="0" smtClean="0"/>
              <a:t>and could generally be </a:t>
            </a:r>
            <a:r>
              <a:rPr lang="en-US" sz="2400" dirty="0"/>
              <a:t>classified </a:t>
            </a:r>
            <a:r>
              <a:rPr lang="en-US" sz="2400" dirty="0" smtClean="0"/>
              <a:t>as follows: </a:t>
            </a:r>
          </a:p>
          <a:p>
            <a:pPr marL="342900" indent="-342900">
              <a:spcAft>
                <a:spcPts val="600"/>
              </a:spcAft>
            </a:pPr>
            <a:r>
              <a:rPr lang="en-US" sz="2400" dirty="0" smtClean="0"/>
              <a:t>(1) Usage – convenience foods can use as a meal / dish or part of a meal / dish </a:t>
            </a:r>
          </a:p>
          <a:p>
            <a:pPr marL="342900" indent="-342900">
              <a:spcAft>
                <a:spcPts val="600"/>
              </a:spcAft>
            </a:pPr>
            <a:r>
              <a:rPr lang="en-US" sz="2400" dirty="0" smtClean="0"/>
              <a:t>(2) Preservation method</a:t>
            </a:r>
          </a:p>
          <a:p>
            <a:pPr marL="800100" lvl="1" indent="-342900">
              <a:spcAft>
                <a:spcPts val="600"/>
              </a:spcAft>
              <a:buFontTx/>
              <a:buChar char="-"/>
            </a:pPr>
            <a:r>
              <a:rPr lang="en-US" sz="2400" dirty="0" smtClean="0"/>
              <a:t>Ready-to-eat (e.g. cakes, snacks, pasties, salads, sandwiches) </a:t>
            </a:r>
          </a:p>
          <a:p>
            <a:pPr marL="800100" lvl="1" indent="-342900">
              <a:spcAft>
                <a:spcPts val="600"/>
              </a:spcAft>
              <a:buFontTx/>
              <a:buChar char="-"/>
            </a:pPr>
            <a:r>
              <a:rPr lang="en-US" sz="2400" dirty="0" smtClean="0"/>
              <a:t>Cook-chill</a:t>
            </a:r>
          </a:p>
          <a:p>
            <a:pPr marL="800100" lvl="1" indent="-342900">
              <a:spcAft>
                <a:spcPts val="600"/>
              </a:spcAft>
              <a:buFontTx/>
              <a:buChar char="-"/>
            </a:pPr>
            <a:r>
              <a:rPr lang="en-US" sz="2400" dirty="0" smtClean="0"/>
              <a:t>Chilled or frozen</a:t>
            </a:r>
          </a:p>
          <a:p>
            <a:pPr marL="800100" lvl="1" indent="-342900">
              <a:spcAft>
                <a:spcPts val="600"/>
              </a:spcAft>
              <a:buFontTx/>
              <a:buChar char="-"/>
            </a:pPr>
            <a:r>
              <a:rPr lang="en-US" sz="2400" dirty="0" smtClean="0"/>
              <a:t>Dehydrated</a:t>
            </a:r>
          </a:p>
          <a:p>
            <a:pPr marL="800100" lvl="1" indent="-342900">
              <a:spcAft>
                <a:spcPts val="600"/>
              </a:spcAft>
              <a:buFontTx/>
              <a:buChar char="-"/>
            </a:pPr>
            <a:r>
              <a:rPr lang="en-US" sz="2400" dirty="0" smtClean="0"/>
              <a:t>Bottled</a:t>
            </a:r>
          </a:p>
          <a:p>
            <a:pPr marL="800100" lvl="1" indent="-342900">
              <a:spcAft>
                <a:spcPts val="600"/>
              </a:spcAft>
              <a:buFontTx/>
              <a:buChar char="-"/>
            </a:pPr>
            <a:r>
              <a:rPr lang="en-US" sz="2400" dirty="0" smtClean="0"/>
              <a:t>Canned or tinned</a:t>
            </a:r>
          </a:p>
        </p:txBody>
      </p:sp>
    </p:spTree>
    <p:extLst>
      <p:ext uri="{BB962C8B-B14F-4D97-AF65-F5344CB8AC3E}">
        <p14:creationId xmlns:p14="http://schemas.microsoft.com/office/powerpoint/2010/main" val="42265277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Usage of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convenience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foods</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64</a:t>
            </a:fld>
            <a:endParaRPr lang="en-US" dirty="0"/>
          </a:p>
        </p:txBody>
      </p:sp>
      <p:sp>
        <p:nvSpPr>
          <p:cNvPr id="6" name="Rectangle 5"/>
          <p:cNvSpPr/>
          <p:nvPr/>
        </p:nvSpPr>
        <p:spPr>
          <a:xfrm>
            <a:off x="323528" y="980728"/>
            <a:ext cx="8352928" cy="5201424"/>
          </a:xfrm>
          <a:prstGeom prst="rect">
            <a:avLst/>
          </a:prstGeom>
        </p:spPr>
        <p:txBody>
          <a:bodyPr wrap="square">
            <a:spAutoFit/>
          </a:bodyPr>
          <a:lstStyle/>
          <a:p>
            <a:pPr marL="342900" indent="-342900">
              <a:spcAft>
                <a:spcPts val="600"/>
              </a:spcAft>
              <a:buFont typeface="Arial" pitchFamily="34" charset="0"/>
              <a:buChar char="•"/>
            </a:pPr>
            <a:r>
              <a:rPr lang="en-US" sz="2400" dirty="0" smtClean="0"/>
              <a:t>Used as a meal / dish (ready-to-eat, cook-chill, chilled or frozen, ready-to-cook) e.g. </a:t>
            </a:r>
          </a:p>
          <a:p>
            <a:pPr marL="800100" lvl="1" indent="-342900">
              <a:spcAft>
                <a:spcPts val="600"/>
              </a:spcAft>
              <a:buFont typeface="Arial" pitchFamily="34" charset="0"/>
              <a:buChar char="•"/>
            </a:pPr>
            <a:r>
              <a:rPr lang="en-US" sz="2400" dirty="0" smtClean="0"/>
              <a:t>One dish meal such as pies, curries (to be served with starchy food), stewed food (to be served with starchy food), fried rice / noodles, main dish with rice / noodles, pasta, pizzas, burgers, sandwiches, fish and chips</a:t>
            </a:r>
          </a:p>
          <a:p>
            <a:pPr marL="800100" lvl="1" indent="-342900">
              <a:spcAft>
                <a:spcPts val="600"/>
              </a:spcAft>
              <a:buFont typeface="Arial" pitchFamily="34" charset="0"/>
              <a:buChar char="•"/>
            </a:pPr>
            <a:r>
              <a:rPr lang="en-US" sz="2400" dirty="0" smtClean="0"/>
              <a:t>Baby food</a:t>
            </a:r>
          </a:p>
          <a:p>
            <a:pPr marL="342900" indent="-342900">
              <a:spcAft>
                <a:spcPts val="600"/>
              </a:spcAft>
              <a:buFont typeface="Arial" pitchFamily="34" charset="0"/>
              <a:buChar char="•"/>
            </a:pPr>
            <a:r>
              <a:rPr lang="en-US" sz="2400" dirty="0" smtClean="0"/>
              <a:t>Used as part of a meal / dish (ready-to-eat, cook-chill, chilled or frozen, dehydrated, canned, tinned, bottled) e.g. </a:t>
            </a:r>
          </a:p>
          <a:p>
            <a:pPr marL="800100" lvl="1" indent="-342900">
              <a:spcAft>
                <a:spcPts val="600"/>
              </a:spcAft>
              <a:buFont typeface="Arial" pitchFamily="34" charset="0"/>
              <a:buChar char="•"/>
            </a:pPr>
            <a:r>
              <a:rPr lang="en-US" sz="2400" dirty="0" smtClean="0"/>
              <a:t>Soups, desserts, salads, sauces, canned meat balls, processed sliced meat, canned chicken in white sauces, shaped and breaded chicken pieces for frying and baking, filleted fish coated with breadcrumbs</a:t>
            </a:r>
          </a:p>
        </p:txBody>
      </p:sp>
    </p:spTree>
    <p:extLst>
      <p:ext uri="{BB962C8B-B14F-4D97-AF65-F5344CB8AC3E}">
        <p14:creationId xmlns:p14="http://schemas.microsoft.com/office/powerpoint/2010/main" val="38744058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Usage of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convenience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foods</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65</a:t>
            </a:fld>
            <a:endParaRPr lang="en-US" dirty="0"/>
          </a:p>
        </p:txBody>
      </p:sp>
      <p:sp>
        <p:nvSpPr>
          <p:cNvPr id="6" name="Rectangle 5"/>
          <p:cNvSpPr/>
          <p:nvPr/>
        </p:nvSpPr>
        <p:spPr>
          <a:xfrm>
            <a:off x="323528" y="980728"/>
            <a:ext cx="8352928" cy="3801041"/>
          </a:xfrm>
          <a:prstGeom prst="rect">
            <a:avLst/>
          </a:prstGeom>
        </p:spPr>
        <p:txBody>
          <a:bodyPr wrap="square">
            <a:spAutoFit/>
          </a:bodyPr>
          <a:lstStyle/>
          <a:p>
            <a:pPr marL="342900" indent="-342900">
              <a:spcAft>
                <a:spcPts val="600"/>
              </a:spcAft>
              <a:buFont typeface="Arial" pitchFamily="34" charset="0"/>
              <a:buChar char="•"/>
            </a:pPr>
            <a:r>
              <a:rPr lang="en-US" sz="2400" dirty="0" smtClean="0"/>
              <a:t>Used as snacks, e.g. </a:t>
            </a:r>
          </a:p>
          <a:p>
            <a:pPr marL="800100" lvl="1" indent="-342900">
              <a:spcAft>
                <a:spcPts val="600"/>
              </a:spcAft>
              <a:buFont typeface="Arial" pitchFamily="34" charset="0"/>
              <a:buChar char="•"/>
            </a:pPr>
            <a:r>
              <a:rPr lang="en-US" sz="2400" dirty="0" smtClean="0"/>
              <a:t>Canned corn, drink mixes, potato chips, individually wrapped bread roll, cup cakes, crackers</a:t>
            </a:r>
          </a:p>
          <a:p>
            <a:pPr marL="342900" indent="-342900">
              <a:spcAft>
                <a:spcPts val="600"/>
              </a:spcAft>
              <a:buFont typeface="Arial" pitchFamily="34" charset="0"/>
              <a:buChar char="•"/>
            </a:pPr>
            <a:r>
              <a:rPr lang="en-US" sz="2400" dirty="0" smtClean="0"/>
              <a:t>Used as ingredients, e.g.</a:t>
            </a:r>
          </a:p>
          <a:p>
            <a:pPr marL="800100" lvl="1" indent="-342900">
              <a:spcAft>
                <a:spcPts val="600"/>
              </a:spcAft>
              <a:buFont typeface="Arial" pitchFamily="34" charset="0"/>
              <a:buChar char="•"/>
            </a:pPr>
            <a:r>
              <a:rPr lang="en-US" sz="2400" dirty="0" smtClean="0"/>
              <a:t>Sauces and seasonings (e.g. packet mixes, stocks cubes, liquid stock, sauces in cans / tins / bottles, soya bean paste)</a:t>
            </a:r>
          </a:p>
          <a:p>
            <a:pPr marL="800100" lvl="1" indent="-342900">
              <a:spcAft>
                <a:spcPts val="600"/>
              </a:spcAft>
              <a:buFont typeface="Arial" pitchFamily="34" charset="0"/>
              <a:buChar char="•"/>
            </a:pPr>
            <a:r>
              <a:rPr lang="en-US" sz="2400" dirty="0" smtClean="0"/>
              <a:t>Dried / preserved ingredients (e.g. dried noodles, dried pasta, dried / preserved vegetables)</a:t>
            </a:r>
          </a:p>
          <a:p>
            <a:pPr marL="800100" lvl="1" indent="-342900">
              <a:spcAft>
                <a:spcPts val="600"/>
              </a:spcAft>
              <a:buFont typeface="Arial" pitchFamily="34" charset="0"/>
              <a:buChar char="•"/>
            </a:pPr>
            <a:endParaRPr lang="en-US" sz="2400" dirty="0"/>
          </a:p>
        </p:txBody>
      </p:sp>
    </p:spTree>
    <p:extLst>
      <p:ext uri="{BB962C8B-B14F-4D97-AF65-F5344CB8AC3E}">
        <p14:creationId xmlns:p14="http://schemas.microsoft.com/office/powerpoint/2010/main" val="38744058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Nutrition issues of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convenience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foods</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66</a:t>
            </a:fld>
            <a:endParaRPr lang="en-US" dirty="0"/>
          </a:p>
        </p:txBody>
      </p:sp>
      <p:sp>
        <p:nvSpPr>
          <p:cNvPr id="6" name="Rectangle 5"/>
          <p:cNvSpPr/>
          <p:nvPr/>
        </p:nvSpPr>
        <p:spPr>
          <a:xfrm>
            <a:off x="323528" y="980728"/>
            <a:ext cx="8352928" cy="2385268"/>
          </a:xfrm>
          <a:prstGeom prst="rect">
            <a:avLst/>
          </a:prstGeom>
        </p:spPr>
        <p:txBody>
          <a:bodyPr wrap="square">
            <a:spAutoFit/>
          </a:bodyPr>
          <a:lstStyle/>
          <a:p>
            <a:pPr marL="342900" indent="-342900">
              <a:spcAft>
                <a:spcPts val="600"/>
              </a:spcAft>
              <a:buFont typeface="Arial" pitchFamily="34" charset="0"/>
              <a:buChar char="•"/>
            </a:pPr>
            <a:r>
              <a:rPr lang="en-US" sz="2400" dirty="0" smtClean="0"/>
              <a:t>As </a:t>
            </a:r>
            <a:r>
              <a:rPr lang="en-US" sz="2400" dirty="0"/>
              <a:t>long </a:t>
            </a:r>
            <a:r>
              <a:rPr lang="en-US" sz="2400" dirty="0" smtClean="0"/>
              <a:t>as </a:t>
            </a:r>
            <a:r>
              <a:rPr lang="en-US" sz="2400" dirty="0"/>
              <a:t>fresh </a:t>
            </a:r>
            <a:r>
              <a:rPr lang="en-US" sz="2400" dirty="0" smtClean="0"/>
              <a:t>food products </a:t>
            </a:r>
            <a:r>
              <a:rPr lang="en-US" sz="2400" dirty="0"/>
              <a:t>undergo minimal </a:t>
            </a:r>
            <a:r>
              <a:rPr lang="en-US" sz="2400" dirty="0" smtClean="0"/>
              <a:t>storage </a:t>
            </a:r>
            <a:r>
              <a:rPr lang="en-US" sz="2400" dirty="0"/>
              <a:t>and are handled at proper </a:t>
            </a:r>
            <a:r>
              <a:rPr lang="en-US" sz="2400" dirty="0" smtClean="0"/>
              <a:t>temperatures</a:t>
            </a:r>
            <a:r>
              <a:rPr lang="en-US" sz="2400" dirty="0"/>
              <a:t>, they are </a:t>
            </a:r>
            <a:r>
              <a:rPr lang="en-US" sz="2400" dirty="0" smtClean="0"/>
              <a:t>better than processed </a:t>
            </a:r>
            <a:r>
              <a:rPr lang="en-US" sz="2400" dirty="0"/>
              <a:t>products. </a:t>
            </a:r>
            <a:endParaRPr lang="en-US" sz="2400" dirty="0" smtClean="0"/>
          </a:p>
          <a:p>
            <a:pPr marL="342900" indent="-342900">
              <a:spcAft>
                <a:spcPts val="600"/>
              </a:spcAft>
              <a:buFont typeface="Arial" pitchFamily="34" charset="0"/>
              <a:buChar char="•"/>
            </a:pPr>
            <a:r>
              <a:rPr lang="en-US" sz="2400" dirty="0" smtClean="0"/>
              <a:t>The nutritive value </a:t>
            </a:r>
            <a:r>
              <a:rPr lang="en-US" sz="2400" dirty="0"/>
              <a:t>of food is </a:t>
            </a:r>
            <a:r>
              <a:rPr lang="en-US" sz="2400" dirty="0" smtClean="0"/>
              <a:t>often </a:t>
            </a:r>
            <a:r>
              <a:rPr lang="en-US" sz="2400" dirty="0"/>
              <a:t>altered by the kind of processing it undergoes</a:t>
            </a:r>
            <a:r>
              <a:rPr lang="en-US" sz="2400" dirty="0" smtClean="0"/>
              <a:t>. The </a:t>
            </a:r>
            <a:r>
              <a:rPr lang="en-US" sz="2400" dirty="0"/>
              <a:t>water-soluble vitamins </a:t>
            </a:r>
            <a:r>
              <a:rPr lang="en-US" sz="2400" dirty="0" smtClean="0"/>
              <a:t>such as vitamin C are </a:t>
            </a:r>
            <a:r>
              <a:rPr lang="en-US" sz="2400" dirty="0"/>
              <a:t>the most vulnerable to processing and cooking</a:t>
            </a:r>
            <a:r>
              <a:rPr lang="en-US" sz="2400" dirty="0" smtClean="0"/>
              <a:t>.</a:t>
            </a:r>
            <a:endParaRPr lang="en-US" sz="2400" dirty="0"/>
          </a:p>
        </p:txBody>
      </p:sp>
    </p:spTree>
    <p:extLst>
      <p:ext uri="{BB962C8B-B14F-4D97-AF65-F5344CB8AC3E}">
        <p14:creationId xmlns:p14="http://schemas.microsoft.com/office/powerpoint/2010/main" val="30088839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Nutrition issues of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convenience </a:t>
            </a:r>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foods</a:t>
            </a:r>
            <a:endPar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endParaRPr>
          </a:p>
        </p:txBody>
      </p:sp>
      <p:sp>
        <p:nvSpPr>
          <p:cNvPr id="7" name="Slide Number Placeholder 6"/>
          <p:cNvSpPr>
            <a:spLocks noGrp="1"/>
          </p:cNvSpPr>
          <p:nvPr>
            <p:ph type="sldNum" sz="quarter" idx="12"/>
          </p:nvPr>
        </p:nvSpPr>
        <p:spPr/>
        <p:txBody>
          <a:bodyPr/>
          <a:lstStyle/>
          <a:p>
            <a:fld id="{99B7B5DF-5DA9-46A7-9A59-86908C82C3B1}" type="slidenum">
              <a:rPr lang="en-US" smtClean="0"/>
              <a:pPr/>
              <a:t>67</a:t>
            </a:fld>
            <a:endParaRPr lang="en-US" dirty="0"/>
          </a:p>
        </p:txBody>
      </p:sp>
      <p:sp>
        <p:nvSpPr>
          <p:cNvPr id="6" name="Rectangle 5"/>
          <p:cNvSpPr/>
          <p:nvPr/>
        </p:nvSpPr>
        <p:spPr>
          <a:xfrm>
            <a:off x="323528" y="980728"/>
            <a:ext cx="8352928" cy="2754600"/>
          </a:xfrm>
          <a:prstGeom prst="rect">
            <a:avLst/>
          </a:prstGeom>
        </p:spPr>
        <p:txBody>
          <a:bodyPr wrap="square">
            <a:spAutoFit/>
          </a:bodyPr>
          <a:lstStyle/>
          <a:p>
            <a:pPr marL="342900" indent="-342900">
              <a:spcAft>
                <a:spcPts val="600"/>
              </a:spcAft>
              <a:buFont typeface="Arial" pitchFamily="34" charset="0"/>
              <a:buChar char="•"/>
            </a:pPr>
            <a:r>
              <a:rPr lang="en-US" sz="2400" dirty="0" smtClean="0"/>
              <a:t>Some </a:t>
            </a:r>
            <a:r>
              <a:rPr lang="en-US" sz="2400" dirty="0"/>
              <a:t>convenience </a:t>
            </a:r>
            <a:r>
              <a:rPr lang="en-US" sz="2400" dirty="0" smtClean="0"/>
              <a:t>foods </a:t>
            </a:r>
            <a:r>
              <a:rPr lang="en-US" sz="2400" dirty="0"/>
              <a:t>such as </a:t>
            </a:r>
            <a:r>
              <a:rPr lang="en-US" sz="2400" dirty="0" smtClean="0"/>
              <a:t>syrup-free canned fruit can </a:t>
            </a:r>
            <a:r>
              <a:rPr lang="en-US" sz="2400" dirty="0"/>
              <a:t>be excellent choices to include in a well-balanced </a:t>
            </a:r>
            <a:r>
              <a:rPr lang="en-US" sz="2400" dirty="0" smtClean="0"/>
              <a:t>diet as </a:t>
            </a:r>
            <a:r>
              <a:rPr lang="en-US" sz="2400" dirty="0"/>
              <a:t>they are rich in nutrients but relatively low in calories. </a:t>
            </a:r>
            <a:endParaRPr lang="en-US" sz="2400" dirty="0" smtClean="0"/>
          </a:p>
          <a:p>
            <a:pPr marL="342900" indent="-342900">
              <a:spcAft>
                <a:spcPts val="600"/>
              </a:spcAft>
              <a:buFont typeface="Arial" pitchFamily="34" charset="0"/>
              <a:buChar char="•"/>
            </a:pPr>
            <a:r>
              <a:rPr lang="en-US" sz="2400" dirty="0" smtClean="0"/>
              <a:t>However, some prepackaged types </a:t>
            </a:r>
            <a:r>
              <a:rPr lang="en-US" sz="2400" dirty="0"/>
              <a:t>are loaded with </a:t>
            </a:r>
            <a:r>
              <a:rPr lang="en-US" sz="2400" dirty="0" smtClean="0"/>
              <a:t>additives, excessive sugar or salt in order to extend </a:t>
            </a:r>
            <a:r>
              <a:rPr lang="en-US" sz="2400" dirty="0"/>
              <a:t>the product’s shelf </a:t>
            </a:r>
            <a:r>
              <a:rPr lang="en-US" sz="2400" dirty="0" smtClean="0"/>
              <a:t>life. It is recommended that convenience foods shall be used occasionally and not to replace freshly made diets.</a:t>
            </a:r>
          </a:p>
        </p:txBody>
      </p:sp>
    </p:spTree>
    <p:extLst>
      <p:ext uri="{BB962C8B-B14F-4D97-AF65-F5344CB8AC3E}">
        <p14:creationId xmlns:p14="http://schemas.microsoft.com/office/powerpoint/2010/main" val="11661248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Left-over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foods</a:t>
            </a:r>
          </a:p>
        </p:txBody>
      </p:sp>
      <p:sp>
        <p:nvSpPr>
          <p:cNvPr id="7" name="Slide Number Placeholder 6"/>
          <p:cNvSpPr>
            <a:spLocks noGrp="1"/>
          </p:cNvSpPr>
          <p:nvPr>
            <p:ph type="sldNum" sz="quarter" idx="12"/>
          </p:nvPr>
        </p:nvSpPr>
        <p:spPr/>
        <p:txBody>
          <a:bodyPr/>
          <a:lstStyle/>
          <a:p>
            <a:fld id="{99B7B5DF-5DA9-46A7-9A59-86908C82C3B1}" type="slidenum">
              <a:rPr lang="en-US" smtClean="0"/>
              <a:pPr/>
              <a:t>68</a:t>
            </a:fld>
            <a:endParaRPr lang="en-US" dirty="0"/>
          </a:p>
        </p:txBody>
      </p:sp>
      <p:sp>
        <p:nvSpPr>
          <p:cNvPr id="6" name="Rectangle 5"/>
          <p:cNvSpPr/>
          <p:nvPr/>
        </p:nvSpPr>
        <p:spPr>
          <a:xfrm>
            <a:off x="323528" y="980728"/>
            <a:ext cx="8352928" cy="5570756"/>
          </a:xfrm>
          <a:prstGeom prst="rect">
            <a:avLst/>
          </a:prstGeom>
        </p:spPr>
        <p:txBody>
          <a:bodyPr wrap="square">
            <a:spAutoFit/>
          </a:bodyPr>
          <a:lstStyle/>
          <a:p>
            <a:pPr marL="342900" indent="-342900">
              <a:spcAft>
                <a:spcPts val="600"/>
              </a:spcAft>
              <a:buFont typeface="Arial" pitchFamily="34" charset="0"/>
              <a:buChar char="•"/>
            </a:pPr>
            <a:r>
              <a:rPr lang="en-US" sz="2400" dirty="0" smtClean="0"/>
              <a:t>Using left-over foods helps to cut down the cost of meals and reduce food waste.</a:t>
            </a:r>
          </a:p>
          <a:p>
            <a:pPr marL="342900" indent="-342900">
              <a:spcAft>
                <a:spcPts val="600"/>
              </a:spcAft>
              <a:buFont typeface="Arial" pitchFamily="34" charset="0"/>
              <a:buChar char="•"/>
            </a:pPr>
            <a:r>
              <a:rPr lang="en-US" sz="2400" dirty="0"/>
              <a:t>Improper handling or storing cooked food is one of the most common causes of food poisoning in the home.</a:t>
            </a:r>
          </a:p>
          <a:p>
            <a:pPr marL="342900" indent="-342900">
              <a:spcAft>
                <a:spcPts val="600"/>
              </a:spcAft>
              <a:buFont typeface="Arial" pitchFamily="34" charset="0"/>
              <a:buChar char="•"/>
            </a:pPr>
            <a:r>
              <a:rPr lang="en-US" sz="2400" dirty="0" smtClean="0"/>
              <a:t>Left-over foods </a:t>
            </a:r>
            <a:r>
              <a:rPr lang="en-US" sz="2400" dirty="0"/>
              <a:t>should be </a:t>
            </a:r>
            <a:r>
              <a:rPr lang="en-US" sz="2400" dirty="0" smtClean="0"/>
              <a:t>cooled as quickly as possible and stored in covered containers in the refrigerator or freezer and consumed within 2 days.</a:t>
            </a:r>
          </a:p>
          <a:p>
            <a:pPr marL="342900" indent="-342900">
              <a:spcAft>
                <a:spcPts val="600"/>
              </a:spcAft>
              <a:buFont typeface="Arial" pitchFamily="34" charset="0"/>
              <a:buChar char="•"/>
            </a:pPr>
            <a:r>
              <a:rPr lang="en-US" sz="2400" dirty="0" smtClean="0"/>
              <a:t>Before consumption of the left-over foods, they should </a:t>
            </a:r>
            <a:r>
              <a:rPr lang="en-US" sz="2400" dirty="0"/>
              <a:t>be reheated to a temperature </a:t>
            </a:r>
            <a:r>
              <a:rPr lang="en-US" sz="2400" dirty="0" smtClean="0"/>
              <a:t>over 75°C to kill the bacteria. During </a:t>
            </a:r>
            <a:r>
              <a:rPr lang="en-US" sz="2400" dirty="0"/>
              <a:t>the reheating </a:t>
            </a:r>
            <a:r>
              <a:rPr lang="en-US" sz="2400" dirty="0" smtClean="0"/>
              <a:t>process </a:t>
            </a:r>
            <a:r>
              <a:rPr lang="en-US" sz="2400" dirty="0"/>
              <a:t>the food </a:t>
            </a:r>
            <a:r>
              <a:rPr lang="en-US" sz="2400" dirty="0" smtClean="0"/>
              <a:t>must be </a:t>
            </a:r>
            <a:r>
              <a:rPr lang="en-US" sz="2400" dirty="0"/>
              <a:t>bubbling throughout and </a:t>
            </a:r>
            <a:r>
              <a:rPr lang="en-US" sz="2400" dirty="0" smtClean="0"/>
              <a:t>stirred </a:t>
            </a:r>
            <a:r>
              <a:rPr lang="en-US" sz="2400" dirty="0"/>
              <a:t>sufficiently so as to distribute heat </a:t>
            </a:r>
            <a:r>
              <a:rPr lang="en-US" sz="2400" dirty="0" smtClean="0"/>
              <a:t>evenly.</a:t>
            </a:r>
            <a:endParaRPr lang="en-US" sz="2400" dirty="0"/>
          </a:p>
          <a:p>
            <a:pPr marL="342900" indent="-342900">
              <a:spcAft>
                <a:spcPts val="600"/>
              </a:spcAft>
              <a:buFont typeface="Arial" pitchFamily="34" charset="0"/>
              <a:buChar char="•"/>
            </a:pPr>
            <a:r>
              <a:rPr lang="en-US" sz="2400" dirty="0" smtClean="0"/>
              <a:t>The left-over foods should be reheated </a:t>
            </a:r>
            <a:r>
              <a:rPr lang="en-US" sz="2400" dirty="0"/>
              <a:t>only </a:t>
            </a:r>
            <a:r>
              <a:rPr lang="en-US" sz="2400" dirty="0" smtClean="0"/>
              <a:t>once. Reheating more </a:t>
            </a:r>
            <a:r>
              <a:rPr lang="en-US" sz="2400" dirty="0"/>
              <a:t>than once </a:t>
            </a:r>
            <a:r>
              <a:rPr lang="en-US" sz="2400" dirty="0" smtClean="0"/>
              <a:t>increase the chance </a:t>
            </a:r>
            <a:r>
              <a:rPr lang="en-US" sz="2400" dirty="0"/>
              <a:t>for the growth of </a:t>
            </a:r>
            <a:r>
              <a:rPr lang="en-US" sz="2400" dirty="0" smtClean="0"/>
              <a:t>bacteria.</a:t>
            </a:r>
          </a:p>
        </p:txBody>
      </p:sp>
    </p:spTree>
    <p:extLst>
      <p:ext uri="{BB962C8B-B14F-4D97-AF65-F5344CB8AC3E}">
        <p14:creationId xmlns:p14="http://schemas.microsoft.com/office/powerpoint/2010/main" val="8932745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Tips of using left-over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foods</a:t>
            </a:r>
          </a:p>
        </p:txBody>
      </p:sp>
      <p:sp>
        <p:nvSpPr>
          <p:cNvPr id="7" name="Slide Number Placeholder 6"/>
          <p:cNvSpPr>
            <a:spLocks noGrp="1"/>
          </p:cNvSpPr>
          <p:nvPr>
            <p:ph type="sldNum" sz="quarter" idx="12"/>
          </p:nvPr>
        </p:nvSpPr>
        <p:spPr/>
        <p:txBody>
          <a:bodyPr/>
          <a:lstStyle/>
          <a:p>
            <a:fld id="{99B7B5DF-5DA9-46A7-9A59-86908C82C3B1}" type="slidenum">
              <a:rPr lang="en-US" smtClean="0"/>
              <a:pPr/>
              <a:t>69</a:t>
            </a:fld>
            <a:endParaRPr lang="en-US" dirty="0"/>
          </a:p>
        </p:txBody>
      </p:sp>
      <p:sp>
        <p:nvSpPr>
          <p:cNvPr id="6" name="Rectangle 5"/>
          <p:cNvSpPr/>
          <p:nvPr/>
        </p:nvSpPr>
        <p:spPr>
          <a:xfrm>
            <a:off x="323528" y="980728"/>
            <a:ext cx="8352928" cy="3431709"/>
          </a:xfrm>
          <a:prstGeom prst="rect">
            <a:avLst/>
          </a:prstGeom>
        </p:spPr>
        <p:txBody>
          <a:bodyPr wrap="square">
            <a:spAutoFit/>
          </a:bodyPr>
          <a:lstStyle/>
          <a:p>
            <a:pPr marL="342900" indent="-342900">
              <a:spcAft>
                <a:spcPts val="600"/>
              </a:spcAft>
              <a:buFont typeface="Arial" pitchFamily="34" charset="0"/>
              <a:buChar char="•"/>
            </a:pPr>
            <a:r>
              <a:rPr lang="en-US" sz="2400" dirty="0" smtClean="0"/>
              <a:t>Cut the left-over foods into smaller pieces so they can be mixed and cooked with fresh ingredients together.</a:t>
            </a:r>
          </a:p>
          <a:p>
            <a:pPr marL="342900" indent="-342900">
              <a:spcAft>
                <a:spcPts val="600"/>
              </a:spcAft>
              <a:buFont typeface="Arial" pitchFamily="34" charset="0"/>
              <a:buChar char="•"/>
            </a:pPr>
            <a:r>
              <a:rPr lang="en-US" sz="2400" dirty="0" smtClean="0"/>
              <a:t>Add other ingredients such as fresh vegetables with the left-over foods to make it different</a:t>
            </a:r>
          </a:p>
          <a:p>
            <a:pPr marL="342900" indent="-342900">
              <a:spcAft>
                <a:spcPts val="600"/>
              </a:spcAft>
              <a:buFont typeface="Arial" pitchFamily="34" charset="0"/>
              <a:buChar char="•"/>
            </a:pPr>
            <a:r>
              <a:rPr lang="en-US" sz="2400" dirty="0" smtClean="0"/>
              <a:t>Add sauce to replace the loss of water of left-over foods</a:t>
            </a:r>
          </a:p>
          <a:p>
            <a:pPr marL="342900" indent="-342900">
              <a:spcAft>
                <a:spcPts val="600"/>
              </a:spcAft>
              <a:buFont typeface="Arial" pitchFamily="34" charset="0"/>
              <a:buChar char="•"/>
            </a:pPr>
            <a:r>
              <a:rPr lang="en-US" sz="2400" dirty="0" smtClean="0"/>
              <a:t>Add </a:t>
            </a:r>
            <a:r>
              <a:rPr lang="en-US" sz="2400" dirty="0" err="1" smtClean="0"/>
              <a:t>flavouring</a:t>
            </a:r>
            <a:r>
              <a:rPr lang="en-US" sz="2400" dirty="0" smtClean="0"/>
              <a:t> to improve or change the original taste </a:t>
            </a:r>
          </a:p>
          <a:p>
            <a:pPr marL="342900" indent="-342900">
              <a:spcAft>
                <a:spcPts val="600"/>
              </a:spcAft>
              <a:buFont typeface="Arial" pitchFamily="34" charset="0"/>
              <a:buChar char="•"/>
            </a:pPr>
            <a:endParaRPr lang="en-US" sz="2400" dirty="0" smtClean="0"/>
          </a:p>
          <a:p>
            <a:pPr marL="342900" indent="-342900">
              <a:spcAft>
                <a:spcPts val="600"/>
              </a:spcAft>
              <a:buFont typeface="Arial" pitchFamily="34" charset="0"/>
              <a:buChar char="•"/>
            </a:pPr>
            <a:endParaRPr lang="en-US" sz="2400" dirty="0" smtClean="0"/>
          </a:p>
        </p:txBody>
      </p:sp>
    </p:spTree>
    <p:extLst>
      <p:ext uri="{BB962C8B-B14F-4D97-AF65-F5344CB8AC3E}">
        <p14:creationId xmlns:p14="http://schemas.microsoft.com/office/powerpoint/2010/main" val="7407110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p:cNvPicPr>
            <a:picLocks noChangeAspect="1" noChangeArrowheads="1"/>
          </p:cNvPicPr>
          <p:nvPr/>
        </p:nvPicPr>
        <p:blipFill rotWithShape="1">
          <a:blip r:embed="rId2">
            <a:extLst>
              <a:ext uri="{28A0092B-C50C-407E-A947-70E740481C1C}">
                <a14:useLocalDpi xmlns:a14="http://schemas.microsoft.com/office/drawing/2010/main" val="0"/>
              </a:ext>
            </a:extLst>
          </a:blip>
          <a:srcRect l="25947" t="8701" r="24010" b="4687"/>
          <a:stretch/>
        </p:blipFill>
        <p:spPr bwMode="auto">
          <a:xfrm>
            <a:off x="539552" y="260648"/>
            <a:ext cx="4635514" cy="6418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2B5EBE98-3F54-4190-8BE8-6FA5D62E8276}" type="slidenum">
              <a:rPr lang="en-US" smtClean="0"/>
              <a:pPr/>
              <a:t>7</a:t>
            </a:fld>
            <a:endParaRPr lang="en-US" dirty="0"/>
          </a:p>
        </p:txBody>
      </p:sp>
    </p:spTree>
    <p:extLst>
      <p:ext uri="{BB962C8B-B14F-4D97-AF65-F5344CB8AC3E}">
        <p14:creationId xmlns:p14="http://schemas.microsoft.com/office/powerpoint/2010/main" val="7722077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4397"/>
            <a:ext cx="8640960" cy="646331"/>
          </a:xfrm>
          <a:prstGeom prst="rect">
            <a:avLst/>
          </a:prstGeom>
        </p:spPr>
        <p:txBody>
          <a:bodyPr wrap="square">
            <a:spAutoFit/>
          </a:bodyPr>
          <a:lstStyle/>
          <a:p>
            <a:pPr lvl="0"/>
            <a:r>
              <a:rPr lang="en-US" sz="3600" b="1" kern="10" dirty="0" smtClean="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Examples of using left-over </a:t>
            </a:r>
            <a:r>
              <a:rPr lang="en-US" sz="3600" b="1" kern="10" dirty="0">
                <a:ln w="11430"/>
                <a:solidFill>
                  <a:srgbClr val="336600"/>
                </a:solidFill>
                <a:effectLst>
                  <a:outerShdw blurRad="50800" dist="39000" dir="5460000" algn="tl">
                    <a:srgbClr val="000000">
                      <a:alpha val="38000"/>
                    </a:srgbClr>
                  </a:outerShdw>
                </a:effectLst>
                <a:latin typeface="FrankRuehl" pitchFamily="34" charset="-79"/>
                <a:cs typeface="FrankRuehl" pitchFamily="34" charset="-79"/>
              </a:rPr>
              <a:t>foods</a:t>
            </a:r>
          </a:p>
        </p:txBody>
      </p:sp>
      <p:sp>
        <p:nvSpPr>
          <p:cNvPr id="7" name="Slide Number Placeholder 6"/>
          <p:cNvSpPr>
            <a:spLocks noGrp="1"/>
          </p:cNvSpPr>
          <p:nvPr>
            <p:ph type="sldNum" sz="quarter" idx="12"/>
          </p:nvPr>
        </p:nvSpPr>
        <p:spPr/>
        <p:txBody>
          <a:bodyPr/>
          <a:lstStyle/>
          <a:p>
            <a:fld id="{99B7B5DF-5DA9-46A7-9A59-86908C82C3B1}" type="slidenum">
              <a:rPr lang="en-US" smtClean="0"/>
              <a:pPr/>
              <a:t>70</a:t>
            </a:fld>
            <a:endParaRPr lang="en-US" dirty="0"/>
          </a:p>
        </p:txBody>
      </p:sp>
      <p:sp>
        <p:nvSpPr>
          <p:cNvPr id="6" name="Rectangle 5"/>
          <p:cNvSpPr/>
          <p:nvPr/>
        </p:nvSpPr>
        <p:spPr>
          <a:xfrm>
            <a:off x="323528" y="980728"/>
            <a:ext cx="8352928" cy="5509200"/>
          </a:xfrm>
          <a:prstGeom prst="rect">
            <a:avLst/>
          </a:prstGeom>
        </p:spPr>
        <p:txBody>
          <a:bodyPr wrap="square">
            <a:spAutoFit/>
          </a:bodyPr>
          <a:lstStyle/>
          <a:p>
            <a:pPr marL="342900" indent="-342900">
              <a:spcAft>
                <a:spcPts val="600"/>
              </a:spcAft>
              <a:buFont typeface="Arial" pitchFamily="34" charset="0"/>
              <a:buChar char="•"/>
            </a:pPr>
            <a:r>
              <a:rPr lang="en-US" sz="2400" dirty="0" smtClean="0"/>
              <a:t>Cooked rice may be made into:</a:t>
            </a:r>
          </a:p>
          <a:p>
            <a:pPr marL="800100" lvl="1" indent="-342900">
              <a:spcAft>
                <a:spcPts val="600"/>
              </a:spcAft>
              <a:buFont typeface="Arial" pitchFamily="34" charset="0"/>
              <a:buChar char="•"/>
            </a:pPr>
            <a:r>
              <a:rPr lang="en-US" sz="2400" dirty="0" smtClean="0"/>
              <a:t>fried rice and mixed with new ingredients</a:t>
            </a:r>
          </a:p>
          <a:p>
            <a:pPr marL="800100" lvl="1" indent="-342900">
              <a:spcAft>
                <a:spcPts val="600"/>
              </a:spcAft>
              <a:buFont typeface="Arial" pitchFamily="34" charset="0"/>
              <a:buChar char="•"/>
            </a:pPr>
            <a:r>
              <a:rPr lang="en-US" sz="2400" dirty="0" smtClean="0"/>
              <a:t>toss into vegetable </a:t>
            </a:r>
            <a:r>
              <a:rPr lang="en-US" sz="2400" dirty="0"/>
              <a:t>soup or </a:t>
            </a:r>
            <a:r>
              <a:rPr lang="en-US" sz="2400" dirty="0" smtClean="0"/>
              <a:t>chicken broth to become rice in soup</a:t>
            </a:r>
          </a:p>
          <a:p>
            <a:pPr marL="342900" indent="-342900">
              <a:spcAft>
                <a:spcPts val="600"/>
              </a:spcAft>
              <a:buFont typeface="Arial" pitchFamily="34" charset="0"/>
              <a:buChar char="•"/>
            </a:pPr>
            <a:r>
              <a:rPr lang="en-US" sz="2400" dirty="0" smtClean="0"/>
              <a:t>Bread can be made into:</a:t>
            </a:r>
          </a:p>
          <a:p>
            <a:pPr marL="800100" lvl="1" indent="-342900">
              <a:spcAft>
                <a:spcPts val="600"/>
              </a:spcAft>
              <a:buFont typeface="Arial" pitchFamily="34" charset="0"/>
              <a:buChar char="•"/>
            </a:pPr>
            <a:r>
              <a:rPr lang="en-US" sz="2400" dirty="0" smtClean="0"/>
              <a:t>croutons to serve with green salad</a:t>
            </a:r>
          </a:p>
          <a:p>
            <a:pPr marL="800100" lvl="1" indent="-342900">
              <a:spcAft>
                <a:spcPts val="600"/>
              </a:spcAft>
              <a:buFont typeface="Arial" pitchFamily="34" charset="0"/>
              <a:buChar char="•"/>
            </a:pPr>
            <a:r>
              <a:rPr lang="en-US" sz="2400" dirty="0" smtClean="0"/>
              <a:t>bread pudding, a </a:t>
            </a:r>
            <a:r>
              <a:rPr lang="en-US" sz="2400" dirty="0"/>
              <a:t>sweet </a:t>
            </a:r>
            <a:r>
              <a:rPr lang="en-US" sz="2400" dirty="0" smtClean="0"/>
              <a:t>dessert</a:t>
            </a:r>
          </a:p>
          <a:p>
            <a:pPr marL="342900" indent="-342900">
              <a:spcAft>
                <a:spcPts val="600"/>
              </a:spcAft>
              <a:buFont typeface="Arial" pitchFamily="34" charset="0"/>
              <a:buChar char="•"/>
            </a:pPr>
            <a:r>
              <a:rPr lang="en-US" sz="2400" dirty="0" smtClean="0"/>
              <a:t>Carcass of chicken can be used to make soup base</a:t>
            </a:r>
          </a:p>
          <a:p>
            <a:pPr marL="342900" indent="-342900">
              <a:spcAft>
                <a:spcPts val="600"/>
              </a:spcAft>
              <a:buFont typeface="Arial" pitchFamily="34" charset="0"/>
              <a:buChar char="•"/>
            </a:pPr>
            <a:r>
              <a:rPr lang="en-US" sz="2400" dirty="0" smtClean="0"/>
              <a:t>Cooked chicken meat can </a:t>
            </a:r>
            <a:r>
              <a:rPr lang="en-US" sz="2400" dirty="0"/>
              <a:t>be </a:t>
            </a:r>
            <a:r>
              <a:rPr lang="en-US" sz="2400" dirty="0" smtClean="0"/>
              <a:t>diced / sliced / shredded and mixed with other ingredients such as Fried Broccoli and Shredded Chicken </a:t>
            </a:r>
            <a:r>
              <a:rPr lang="en-US" sz="2400" dirty="0"/>
              <a:t>w</a:t>
            </a:r>
            <a:r>
              <a:rPr lang="en-US" sz="2400" dirty="0" smtClean="0"/>
              <a:t>ith Egg Noodles </a:t>
            </a:r>
          </a:p>
          <a:p>
            <a:pPr marL="342900" indent="-342900">
              <a:spcAft>
                <a:spcPts val="600"/>
              </a:spcAft>
              <a:buFont typeface="Arial" pitchFamily="34" charset="0"/>
              <a:buChar char="•"/>
            </a:pPr>
            <a:r>
              <a:rPr lang="en-US" sz="2400" dirty="0" smtClean="0"/>
              <a:t>Vegetables can be diced and sauté with eggs to make veggie </a:t>
            </a:r>
            <a:r>
              <a:rPr lang="en-US" sz="2400" dirty="0" err="1" smtClean="0"/>
              <a:t>omelette</a:t>
            </a:r>
            <a:endParaRPr lang="en-US" sz="2400" dirty="0" smtClean="0"/>
          </a:p>
        </p:txBody>
      </p:sp>
    </p:spTree>
    <p:extLst>
      <p:ext uri="{BB962C8B-B14F-4D97-AF65-F5344CB8AC3E}">
        <p14:creationId xmlns:p14="http://schemas.microsoft.com/office/powerpoint/2010/main" val="176856870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6117" y="160298"/>
            <a:ext cx="8640960" cy="1015663"/>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1) Suggested </a:t>
            </a:r>
            <a:r>
              <a:rPr lang="en-US" sz="3000" b="1" dirty="0">
                <a:solidFill>
                  <a:schemeClr val="tx1"/>
                </a:solidFill>
              </a:rPr>
              <a:t>activity for </a:t>
            </a:r>
            <a:r>
              <a:rPr lang="en-US" sz="3000" b="1" dirty="0" smtClean="0">
                <a:solidFill>
                  <a:schemeClr val="tx1"/>
                </a:solidFill>
              </a:rPr>
              <a:t>fat intake:</a:t>
            </a:r>
            <a:endParaRPr lang="en-US" sz="3000" b="1" dirty="0">
              <a:solidFill>
                <a:schemeClr val="tx1"/>
              </a:solidFill>
            </a:endParaRPr>
          </a:p>
          <a:p>
            <a:r>
              <a:rPr lang="en-US" sz="3000" dirty="0" smtClean="0">
                <a:solidFill>
                  <a:schemeClr val="tx1"/>
                </a:solidFill>
              </a:rPr>
              <a:t>Discuss in class “How </a:t>
            </a:r>
            <a:r>
              <a:rPr lang="en-US" sz="3000" dirty="0">
                <a:solidFill>
                  <a:schemeClr val="tx1"/>
                </a:solidFill>
              </a:rPr>
              <a:t>to avoid excessive intake of fat</a:t>
            </a:r>
            <a:r>
              <a:rPr lang="en-US" sz="3000" dirty="0" smtClean="0">
                <a:solidFill>
                  <a:schemeClr val="tx1"/>
                </a:solidFill>
              </a:rPr>
              <a:t>?”</a:t>
            </a:r>
            <a:endParaRPr lang="en-US" sz="3000" dirty="0">
              <a:solidFill>
                <a:schemeClr val="tx1"/>
              </a:solidFill>
            </a:endParaRPr>
          </a:p>
        </p:txBody>
      </p:sp>
      <p:sp>
        <p:nvSpPr>
          <p:cNvPr id="2" name="Slide Number Placeholder 1"/>
          <p:cNvSpPr>
            <a:spLocks noGrp="1"/>
          </p:cNvSpPr>
          <p:nvPr>
            <p:ph type="sldNum" sz="quarter" idx="12"/>
          </p:nvPr>
        </p:nvSpPr>
        <p:spPr/>
        <p:txBody>
          <a:bodyPr/>
          <a:lstStyle/>
          <a:p>
            <a:fld id="{2B5EBE98-3F54-4190-8BE8-6FA5D62E8276}" type="slidenum">
              <a:rPr lang="en-US" smtClean="0"/>
              <a:pPr/>
              <a:t>71</a:t>
            </a:fld>
            <a:endParaRPr lang="en-US" dirty="0"/>
          </a:p>
        </p:txBody>
      </p:sp>
      <p:sp>
        <p:nvSpPr>
          <p:cNvPr id="3" name="Rectangle 2"/>
          <p:cNvSpPr/>
          <p:nvPr/>
        </p:nvSpPr>
        <p:spPr>
          <a:xfrm>
            <a:off x="323528" y="1392435"/>
            <a:ext cx="8479533" cy="4893647"/>
          </a:xfrm>
          <a:prstGeom prst="rect">
            <a:avLst/>
          </a:prstGeom>
        </p:spPr>
        <p:txBody>
          <a:bodyPr wrap="square">
            <a:spAutoFit/>
          </a:bodyPr>
          <a:lstStyle/>
          <a:p>
            <a:r>
              <a:rPr lang="en-US" sz="2400" b="1" dirty="0" smtClean="0"/>
              <a:t>Points to consider:</a:t>
            </a:r>
          </a:p>
          <a:p>
            <a:pPr marL="342900" indent="-342900">
              <a:buFont typeface="Arial" pitchFamily="34" charset="0"/>
              <a:buChar char="•"/>
            </a:pPr>
            <a:r>
              <a:rPr lang="en-US" sz="2400" dirty="0" smtClean="0"/>
              <a:t>remove </a:t>
            </a:r>
            <a:r>
              <a:rPr lang="en-US" sz="2400" dirty="0"/>
              <a:t>skin before </a:t>
            </a:r>
            <a:r>
              <a:rPr lang="en-US" sz="2400" dirty="0" smtClean="0"/>
              <a:t>eating meat</a:t>
            </a:r>
          </a:p>
          <a:p>
            <a:pPr marL="342900" indent="-342900">
              <a:buFont typeface="Arial" pitchFamily="34" charset="0"/>
              <a:buChar char="•"/>
            </a:pPr>
            <a:r>
              <a:rPr lang="en-US" sz="2400" dirty="0" smtClean="0"/>
              <a:t>avoid eating deep </a:t>
            </a:r>
            <a:r>
              <a:rPr lang="en-US" sz="2400" dirty="0"/>
              <a:t>fried food</a:t>
            </a:r>
          </a:p>
          <a:p>
            <a:pPr marL="342900" indent="-342900">
              <a:buFont typeface="Arial" pitchFamily="34" charset="0"/>
              <a:buChar char="•"/>
            </a:pPr>
            <a:r>
              <a:rPr lang="en-US" sz="2400" dirty="0" smtClean="0"/>
              <a:t>portion control in every meal is important</a:t>
            </a:r>
            <a:endParaRPr lang="en-US" sz="2400" dirty="0"/>
          </a:p>
          <a:p>
            <a:pPr marL="342900" indent="-342900">
              <a:buFont typeface="Arial" pitchFamily="34" charset="0"/>
              <a:buChar char="•"/>
            </a:pPr>
            <a:r>
              <a:rPr lang="en-US" sz="2400" dirty="0"/>
              <a:t>use a minimum amount </a:t>
            </a:r>
            <a:r>
              <a:rPr lang="en-US" sz="2400" dirty="0" smtClean="0"/>
              <a:t>of </a:t>
            </a:r>
            <a:r>
              <a:rPr lang="en-US" sz="2400" dirty="0"/>
              <a:t>oil to cook</a:t>
            </a:r>
          </a:p>
          <a:p>
            <a:pPr marL="342900" indent="-342900">
              <a:buFont typeface="Arial" pitchFamily="34" charset="0"/>
              <a:buChar char="•"/>
            </a:pPr>
            <a:r>
              <a:rPr lang="en-US" sz="2400" dirty="0" smtClean="0"/>
              <a:t>check the nutrition information before choosing food </a:t>
            </a:r>
          </a:p>
          <a:p>
            <a:pPr marL="342900" indent="-342900">
              <a:buFont typeface="Arial" pitchFamily="34" charset="0"/>
              <a:buChar char="•"/>
            </a:pPr>
            <a:r>
              <a:rPr lang="en-US" sz="2400" dirty="0" smtClean="0"/>
              <a:t>use </a:t>
            </a:r>
            <a:r>
              <a:rPr lang="en-US" sz="2400" dirty="0"/>
              <a:t>steaming or </a:t>
            </a:r>
            <a:r>
              <a:rPr lang="en-US" sz="2400" dirty="0" smtClean="0"/>
              <a:t>boiling </a:t>
            </a:r>
            <a:r>
              <a:rPr lang="en-US" sz="2400" dirty="0"/>
              <a:t>as methods </a:t>
            </a:r>
            <a:r>
              <a:rPr lang="en-US" sz="2400" dirty="0" smtClean="0"/>
              <a:t>of </a:t>
            </a:r>
            <a:r>
              <a:rPr lang="en-US" sz="2400" dirty="0"/>
              <a:t>cooking</a:t>
            </a:r>
          </a:p>
          <a:p>
            <a:pPr marL="342900" indent="-342900">
              <a:buFont typeface="Arial" pitchFamily="34" charset="0"/>
              <a:buChar char="•"/>
            </a:pPr>
            <a:r>
              <a:rPr lang="en-US" sz="2400" dirty="0" smtClean="0"/>
              <a:t>use lean meat to replace </a:t>
            </a:r>
            <a:r>
              <a:rPr lang="en-US" sz="2400" dirty="0"/>
              <a:t>fatty meat</a:t>
            </a:r>
          </a:p>
          <a:p>
            <a:pPr marL="342900" indent="-342900">
              <a:buFont typeface="Arial" pitchFamily="34" charset="0"/>
              <a:buChar char="•"/>
            </a:pPr>
            <a:r>
              <a:rPr lang="en-US" sz="2400" dirty="0" smtClean="0"/>
              <a:t>take less fatty food</a:t>
            </a:r>
            <a:r>
              <a:rPr lang="en-US" sz="2400" dirty="0"/>
              <a:t>, such as pork, </a:t>
            </a:r>
            <a:r>
              <a:rPr lang="en-US" sz="2400" dirty="0" smtClean="0"/>
              <a:t>oily </a:t>
            </a:r>
            <a:r>
              <a:rPr lang="en-US" sz="2400" dirty="0"/>
              <a:t>fish etc.</a:t>
            </a:r>
          </a:p>
          <a:p>
            <a:pPr marL="342900" indent="-342900">
              <a:buFont typeface="Arial" pitchFamily="34" charset="0"/>
              <a:buChar char="•"/>
            </a:pPr>
            <a:r>
              <a:rPr lang="en-US" sz="2400" dirty="0"/>
              <a:t>reduce eating </a:t>
            </a:r>
            <a:r>
              <a:rPr lang="en-US" sz="2400" dirty="0" smtClean="0"/>
              <a:t>processed foods such as luncheon meat</a:t>
            </a:r>
            <a:r>
              <a:rPr lang="en-US" sz="2400" dirty="0"/>
              <a:t>, instant noodles and </a:t>
            </a:r>
            <a:r>
              <a:rPr lang="en-US" sz="2400" dirty="0" smtClean="0"/>
              <a:t>sausages</a:t>
            </a:r>
            <a:endParaRPr lang="en-US" sz="2400" dirty="0"/>
          </a:p>
          <a:p>
            <a:pPr marL="342900" indent="-342900">
              <a:buFont typeface="Arial" pitchFamily="34" charset="0"/>
              <a:buChar char="•"/>
            </a:pPr>
            <a:r>
              <a:rPr lang="en-US" sz="2400" dirty="0" smtClean="0"/>
              <a:t>eat less greasy and energy dense foods such as potato crisps, </a:t>
            </a:r>
            <a:r>
              <a:rPr lang="en-US" sz="2400" dirty="0"/>
              <a:t>soft drinks </a:t>
            </a:r>
            <a:r>
              <a:rPr lang="en-US" sz="2400" dirty="0" smtClean="0"/>
              <a:t>and ice-cream</a:t>
            </a:r>
          </a:p>
        </p:txBody>
      </p:sp>
    </p:spTree>
    <p:extLst>
      <p:ext uri="{BB962C8B-B14F-4D97-AF65-F5344CB8AC3E}">
        <p14:creationId xmlns:p14="http://schemas.microsoft.com/office/powerpoint/2010/main" val="167262676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6117" y="160298"/>
            <a:ext cx="8640960" cy="1015663"/>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a:solidFill>
                  <a:schemeClr val="tx1"/>
                </a:solidFill>
              </a:rPr>
              <a:t>2</a:t>
            </a:r>
            <a:r>
              <a:rPr lang="en-US" sz="3000" b="1" dirty="0" smtClean="0">
                <a:solidFill>
                  <a:schemeClr val="tx1"/>
                </a:solidFill>
              </a:rPr>
              <a:t>) Understanding beans:</a:t>
            </a:r>
            <a:endParaRPr lang="en-US" sz="3000" b="1" dirty="0">
              <a:solidFill>
                <a:schemeClr val="tx1"/>
              </a:solidFill>
            </a:endParaRPr>
          </a:p>
          <a:p>
            <a:r>
              <a:rPr lang="en-US" sz="3000" dirty="0" smtClean="0">
                <a:solidFill>
                  <a:schemeClr val="tx1"/>
                </a:solidFill>
              </a:rPr>
              <a:t>Play a game of “BeanGo” (modified BINGO)</a:t>
            </a:r>
            <a:endParaRPr lang="en-US" sz="3000" dirty="0">
              <a:solidFill>
                <a:schemeClr val="tx1"/>
              </a:solidFill>
            </a:endParaRPr>
          </a:p>
        </p:txBody>
      </p:sp>
      <p:sp>
        <p:nvSpPr>
          <p:cNvPr id="2" name="Slide Number Placeholder 1"/>
          <p:cNvSpPr>
            <a:spLocks noGrp="1"/>
          </p:cNvSpPr>
          <p:nvPr>
            <p:ph type="sldNum" sz="quarter" idx="12"/>
          </p:nvPr>
        </p:nvSpPr>
        <p:spPr/>
        <p:txBody>
          <a:bodyPr/>
          <a:lstStyle/>
          <a:p>
            <a:fld id="{2B5EBE98-3F54-4190-8BE8-6FA5D62E8276}" type="slidenum">
              <a:rPr lang="en-US" smtClean="0"/>
              <a:pPr/>
              <a:t>72</a:t>
            </a:fld>
            <a:endParaRPr lang="en-US" dirty="0"/>
          </a:p>
        </p:txBody>
      </p:sp>
      <p:sp>
        <p:nvSpPr>
          <p:cNvPr id="3" name="Rectangle 2"/>
          <p:cNvSpPr/>
          <p:nvPr/>
        </p:nvSpPr>
        <p:spPr>
          <a:xfrm>
            <a:off x="323528" y="1340768"/>
            <a:ext cx="8479533" cy="1938992"/>
          </a:xfrm>
          <a:prstGeom prst="rect">
            <a:avLst/>
          </a:prstGeom>
        </p:spPr>
        <p:txBody>
          <a:bodyPr wrap="square">
            <a:spAutoFit/>
          </a:bodyPr>
          <a:lstStyle/>
          <a:p>
            <a:r>
              <a:rPr lang="en-US" sz="2400" dirty="0" smtClean="0"/>
              <a:t>Each student receives a card with 4x4 matrices printed with different bean names in each space. Teacher will randomly call out a name of bean each time. Anyone who gets a roll will win. The winners need to call </a:t>
            </a:r>
            <a:r>
              <a:rPr lang="en-US" sz="2400" dirty="0"/>
              <a:t>out the word "</a:t>
            </a:r>
            <a:r>
              <a:rPr lang="en-US" sz="2400" dirty="0" smtClean="0"/>
              <a:t>BeanGo“ to alert the other students of </a:t>
            </a:r>
            <a:r>
              <a:rPr lang="en-US" sz="2400" dirty="0"/>
              <a:t>a possible win</a:t>
            </a:r>
            <a:r>
              <a:rPr lang="en-US" sz="2400" dirty="0" smtClean="0"/>
              <a:t>.</a:t>
            </a:r>
          </a:p>
        </p:txBody>
      </p:sp>
      <p:graphicFrame>
        <p:nvGraphicFramePr>
          <p:cNvPr id="11" name="Table 10"/>
          <p:cNvGraphicFramePr>
            <a:graphicFrameLocks noGrp="1"/>
          </p:cNvGraphicFramePr>
          <p:nvPr>
            <p:extLst>
              <p:ext uri="{D42A27DB-BD31-4B8C-83A1-F6EECF244321}">
                <p14:modId xmlns:p14="http://schemas.microsoft.com/office/powerpoint/2010/main" val="233354733"/>
              </p:ext>
            </p:extLst>
          </p:nvPr>
        </p:nvGraphicFramePr>
        <p:xfrm>
          <a:off x="4499992" y="3068960"/>
          <a:ext cx="3456384" cy="3389600"/>
        </p:xfrm>
        <a:graphic>
          <a:graphicData uri="http://schemas.openxmlformats.org/drawingml/2006/table">
            <a:tbl>
              <a:tblPr firstRow="1" bandRow="1">
                <a:tableStyleId>{5C22544A-7EE6-4342-B048-85BDC9FD1C3A}</a:tableStyleId>
              </a:tblPr>
              <a:tblGrid>
                <a:gridCol w="924948">
                  <a:extLst>
                    <a:ext uri="{9D8B030D-6E8A-4147-A177-3AD203B41FA5}">
                      <a16:colId xmlns:a16="http://schemas.microsoft.com/office/drawing/2014/main" val="20000"/>
                    </a:ext>
                  </a:extLst>
                </a:gridCol>
                <a:gridCol w="803244">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tblGrid>
              <a:tr h="65748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000" dirty="0" smtClean="0">
                          <a:solidFill>
                            <a:schemeClr val="bg1"/>
                          </a:solidFill>
                        </a:rPr>
                        <a:t>BEANGO</a:t>
                      </a:r>
                    </a:p>
                  </a:txBody>
                  <a:tcPr anchor="ctr">
                    <a:solidFill>
                      <a:srgbClr val="00B050"/>
                    </a:solidFill>
                  </a:tcPr>
                </a:tc>
                <a:tc hMerge="1">
                  <a:txBody>
                    <a:bodyPr/>
                    <a:lstStyle/>
                    <a:p>
                      <a:endParaRPr lang="en-US"/>
                    </a:p>
                  </a:txBody>
                  <a:tcPr>
                    <a:solidFill>
                      <a:srgbClr val="92D050"/>
                    </a:solidFill>
                  </a:tcPr>
                </a:tc>
                <a:tc hMerge="1">
                  <a:txBody>
                    <a:bodyPr/>
                    <a:lstStyle/>
                    <a:p>
                      <a:endParaRPr lang="en-US"/>
                    </a:p>
                  </a:txBody>
                  <a:tcPr>
                    <a:solidFill>
                      <a:srgbClr val="92D050"/>
                    </a:solidFill>
                  </a:tcPr>
                </a:tc>
                <a:tc hMerge="1">
                  <a:txBody>
                    <a:bodyPr/>
                    <a:lstStyle/>
                    <a:p>
                      <a:endParaRPr lang="en-US" dirty="0"/>
                    </a:p>
                  </a:txBody>
                  <a:tcPr>
                    <a:solidFill>
                      <a:srgbClr val="92D050"/>
                    </a:solidFill>
                  </a:tcPr>
                </a:tc>
                <a:extLst>
                  <a:ext uri="{0D108BD9-81ED-4DB2-BD59-A6C34878D82A}">
                    <a16:rowId xmlns:a16="http://schemas.microsoft.com/office/drawing/2014/main" val="10000"/>
                  </a:ext>
                </a:extLst>
              </a:tr>
              <a:tr h="7821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0001"/>
                  </a:ext>
                </a:extLst>
              </a:tr>
              <a:tr h="726001">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0002"/>
                  </a:ext>
                </a:extLst>
              </a:tr>
              <a:tr h="674917">
                <a:tc>
                  <a:txBody>
                    <a:bodyPr/>
                    <a:lstStyle/>
                    <a:p>
                      <a:pPr algn="ctr"/>
                      <a:endParaRPr lang="en-US" dirty="0"/>
                    </a:p>
                  </a:txBody>
                  <a:tcPr anchor="ctr"/>
                </a:tc>
                <a:tc>
                  <a:txBody>
                    <a:bodyPr/>
                    <a:lstStyle/>
                    <a:p>
                      <a:pPr algn="ct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0003"/>
                  </a:ext>
                </a:extLst>
              </a:tr>
              <a:tr h="549047">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049395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6117" y="160298"/>
            <a:ext cx="8640960" cy="1015663"/>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a:solidFill>
                  <a:schemeClr val="tx1"/>
                </a:solidFill>
              </a:rPr>
              <a:t>2</a:t>
            </a:r>
            <a:r>
              <a:rPr lang="en-US" sz="3000" b="1" dirty="0" smtClean="0">
                <a:solidFill>
                  <a:schemeClr val="tx1"/>
                </a:solidFill>
              </a:rPr>
              <a:t>) Understanding beans:</a:t>
            </a:r>
            <a:endParaRPr lang="en-US" sz="3000" b="1" dirty="0">
              <a:solidFill>
                <a:schemeClr val="tx1"/>
              </a:solidFill>
            </a:endParaRPr>
          </a:p>
          <a:p>
            <a:r>
              <a:rPr lang="en-US" sz="3000" dirty="0" smtClean="0">
                <a:solidFill>
                  <a:schemeClr val="tx1"/>
                </a:solidFill>
              </a:rPr>
              <a:t>Play a game of “BeanGo” (modified BINGO)</a:t>
            </a:r>
            <a:endParaRPr lang="en-US" sz="3000" dirty="0">
              <a:solidFill>
                <a:schemeClr val="tx1"/>
              </a:solidFill>
            </a:endParaRPr>
          </a:p>
        </p:txBody>
      </p:sp>
      <p:sp>
        <p:nvSpPr>
          <p:cNvPr id="2" name="Slide Number Placeholder 1"/>
          <p:cNvSpPr>
            <a:spLocks noGrp="1"/>
          </p:cNvSpPr>
          <p:nvPr>
            <p:ph type="sldNum" sz="quarter" idx="12"/>
          </p:nvPr>
        </p:nvSpPr>
        <p:spPr/>
        <p:txBody>
          <a:bodyPr/>
          <a:lstStyle/>
          <a:p>
            <a:fld id="{2B5EBE98-3F54-4190-8BE8-6FA5D62E8276}" type="slidenum">
              <a:rPr lang="en-US" smtClean="0"/>
              <a:pPr/>
              <a:t>73</a:t>
            </a:fld>
            <a:endParaRPr lang="en-US" dirty="0"/>
          </a:p>
        </p:txBody>
      </p:sp>
      <p:sp>
        <p:nvSpPr>
          <p:cNvPr id="3" name="Rectangle 2"/>
          <p:cNvSpPr/>
          <p:nvPr/>
        </p:nvSpPr>
        <p:spPr>
          <a:xfrm>
            <a:off x="539552" y="1815207"/>
            <a:ext cx="8479533" cy="461665"/>
          </a:xfrm>
          <a:prstGeom prst="rect">
            <a:avLst/>
          </a:prstGeom>
        </p:spPr>
        <p:txBody>
          <a:bodyPr wrap="square">
            <a:spAutoFit/>
          </a:bodyPr>
          <a:lstStyle/>
          <a:p>
            <a:r>
              <a:rPr lang="en-US" sz="2400" dirty="0" smtClean="0"/>
              <a:t>Example:</a:t>
            </a:r>
          </a:p>
        </p:txBody>
      </p:sp>
      <p:graphicFrame>
        <p:nvGraphicFramePr>
          <p:cNvPr id="7" name="Table 6"/>
          <p:cNvGraphicFramePr>
            <a:graphicFrameLocks noGrp="1"/>
          </p:cNvGraphicFramePr>
          <p:nvPr>
            <p:extLst>
              <p:ext uri="{D42A27DB-BD31-4B8C-83A1-F6EECF244321}">
                <p14:modId xmlns:p14="http://schemas.microsoft.com/office/powerpoint/2010/main" val="1451236079"/>
              </p:ext>
            </p:extLst>
          </p:nvPr>
        </p:nvGraphicFramePr>
        <p:xfrm>
          <a:off x="539552" y="2276872"/>
          <a:ext cx="5112568" cy="4238546"/>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20000"/>
                    </a:ext>
                  </a:extLst>
                </a:gridCol>
                <a:gridCol w="1188132">
                  <a:extLst>
                    <a:ext uri="{9D8B030D-6E8A-4147-A177-3AD203B41FA5}">
                      <a16:colId xmlns:a16="http://schemas.microsoft.com/office/drawing/2014/main" val="20001"/>
                    </a:ext>
                  </a:extLst>
                </a:gridCol>
                <a:gridCol w="1278142">
                  <a:extLst>
                    <a:ext uri="{9D8B030D-6E8A-4147-A177-3AD203B41FA5}">
                      <a16:colId xmlns:a16="http://schemas.microsoft.com/office/drawing/2014/main" val="20002"/>
                    </a:ext>
                  </a:extLst>
                </a:gridCol>
                <a:gridCol w="1278142">
                  <a:extLst>
                    <a:ext uri="{9D8B030D-6E8A-4147-A177-3AD203B41FA5}">
                      <a16:colId xmlns:a16="http://schemas.microsoft.com/office/drawing/2014/main" val="20003"/>
                    </a:ext>
                  </a:extLst>
                </a:gridCol>
              </a:tblGrid>
              <a:tr h="82215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000" dirty="0" smtClean="0">
                          <a:solidFill>
                            <a:schemeClr val="bg1"/>
                          </a:solidFill>
                        </a:rPr>
                        <a:t>BEANGO</a:t>
                      </a:r>
                    </a:p>
                  </a:txBody>
                  <a:tcPr anchor="ctr">
                    <a:solidFill>
                      <a:srgbClr val="00B050"/>
                    </a:solidFill>
                  </a:tcPr>
                </a:tc>
                <a:tc hMerge="1">
                  <a:txBody>
                    <a:bodyPr/>
                    <a:lstStyle/>
                    <a:p>
                      <a:endParaRPr lang="en-US"/>
                    </a:p>
                  </a:txBody>
                  <a:tcPr>
                    <a:solidFill>
                      <a:srgbClr val="92D050"/>
                    </a:solidFill>
                  </a:tcPr>
                </a:tc>
                <a:tc hMerge="1">
                  <a:txBody>
                    <a:bodyPr/>
                    <a:lstStyle/>
                    <a:p>
                      <a:endParaRPr lang="en-US"/>
                    </a:p>
                  </a:txBody>
                  <a:tcPr>
                    <a:solidFill>
                      <a:srgbClr val="92D050"/>
                    </a:solidFill>
                  </a:tcPr>
                </a:tc>
                <a:tc hMerge="1">
                  <a:txBody>
                    <a:bodyPr/>
                    <a:lstStyle/>
                    <a:p>
                      <a:endParaRPr lang="en-US" dirty="0"/>
                    </a:p>
                  </a:txBody>
                  <a:tcPr>
                    <a:solidFill>
                      <a:srgbClr val="92D050"/>
                    </a:solidFill>
                  </a:tcPr>
                </a:tc>
                <a:extLst>
                  <a:ext uri="{0D108BD9-81ED-4DB2-BD59-A6C34878D82A}">
                    <a16:rowId xmlns:a16="http://schemas.microsoft.com/office/drawing/2014/main" val="10000"/>
                  </a:ext>
                </a:extLst>
              </a:tr>
              <a:tr h="9780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Red bean (Adzuki)</a:t>
                      </a:r>
                      <a:endParaRPr lang="en-US" dirty="0"/>
                    </a:p>
                  </a:txBody>
                  <a:tcPr anchor="ctr"/>
                </a:tc>
                <a:tc>
                  <a:txBody>
                    <a:bodyPr/>
                    <a:lstStyle/>
                    <a:p>
                      <a:pPr algn="ctr"/>
                      <a:r>
                        <a:rPr lang="en-US" dirty="0" smtClean="0"/>
                        <a:t>Black-eyed</a:t>
                      </a:r>
                      <a:r>
                        <a:rPr lang="en-US" baseline="0" dirty="0" smtClean="0"/>
                        <a:t> pea</a:t>
                      </a:r>
                      <a:endParaRPr lang="en-US" dirty="0"/>
                    </a:p>
                  </a:txBody>
                  <a:tcPr anchor="ctr"/>
                </a:tc>
                <a:tc>
                  <a:txBody>
                    <a:bodyPr/>
                    <a:lstStyle/>
                    <a:p>
                      <a:pPr algn="ctr"/>
                      <a:r>
                        <a:rPr lang="en-US" dirty="0" smtClean="0"/>
                        <a:t>Broad</a:t>
                      </a:r>
                      <a:r>
                        <a:rPr lang="en-US" baseline="0" dirty="0" smtClean="0"/>
                        <a:t> bean</a:t>
                      </a:r>
                      <a:endParaRPr lang="en-US" dirty="0"/>
                    </a:p>
                  </a:txBody>
                  <a:tcPr anchor="ctr"/>
                </a:tc>
                <a:tc>
                  <a:txBody>
                    <a:bodyPr/>
                    <a:lstStyle/>
                    <a:p>
                      <a:pPr algn="ctr"/>
                      <a:r>
                        <a:rPr lang="en-US" dirty="0" smtClean="0"/>
                        <a:t>Chickpea</a:t>
                      </a:r>
                      <a:endParaRPr lang="en-US" dirty="0"/>
                    </a:p>
                  </a:txBody>
                  <a:tcPr anchor="ctr"/>
                </a:tc>
                <a:extLst>
                  <a:ext uri="{0D108BD9-81ED-4DB2-BD59-A6C34878D82A}">
                    <a16:rowId xmlns:a16="http://schemas.microsoft.com/office/drawing/2014/main" val="10001"/>
                  </a:ext>
                </a:extLst>
              </a:tr>
              <a:tr h="907833">
                <a:tc>
                  <a:txBody>
                    <a:bodyPr/>
                    <a:lstStyle/>
                    <a:p>
                      <a:pPr algn="ctr"/>
                      <a:r>
                        <a:rPr lang="en-US" dirty="0" smtClean="0"/>
                        <a:t>Edamame </a:t>
                      </a:r>
                    </a:p>
                    <a:p>
                      <a:pPr algn="ctr"/>
                      <a:r>
                        <a:rPr lang="en-US" dirty="0" smtClean="0"/>
                        <a:t>(Mao Dou)</a:t>
                      </a:r>
                      <a:endParaRPr lang="en-US" dirty="0"/>
                    </a:p>
                  </a:txBody>
                  <a:tcPr anchor="ctr"/>
                </a:tc>
                <a:tc>
                  <a:txBody>
                    <a:bodyPr/>
                    <a:lstStyle/>
                    <a:p>
                      <a:pPr algn="ctr"/>
                      <a:r>
                        <a:rPr lang="en-US" dirty="0" smtClean="0"/>
                        <a:t>Green pea</a:t>
                      </a:r>
                      <a:endParaRPr lang="en-US" dirty="0"/>
                    </a:p>
                  </a:txBody>
                  <a:tcPr anchor="ctr"/>
                </a:tc>
                <a:tc>
                  <a:txBody>
                    <a:bodyPr/>
                    <a:lstStyle/>
                    <a:p>
                      <a:pPr algn="ctr"/>
                      <a:r>
                        <a:rPr lang="en-US" dirty="0" smtClean="0"/>
                        <a:t>Black bean</a:t>
                      </a:r>
                      <a:endParaRPr lang="en-US" dirty="0"/>
                    </a:p>
                  </a:txBody>
                  <a:tcPr anchor="ctr"/>
                </a:tc>
                <a:tc>
                  <a:txBody>
                    <a:bodyPr/>
                    <a:lstStyle/>
                    <a:p>
                      <a:pPr algn="ctr"/>
                      <a:r>
                        <a:rPr lang="en-US" dirty="0" smtClean="0"/>
                        <a:t>Kidney bean</a:t>
                      </a:r>
                      <a:endParaRPr lang="en-US" dirty="0"/>
                    </a:p>
                  </a:txBody>
                  <a:tcPr anchor="ctr"/>
                </a:tc>
                <a:extLst>
                  <a:ext uri="{0D108BD9-81ED-4DB2-BD59-A6C34878D82A}">
                    <a16:rowId xmlns:a16="http://schemas.microsoft.com/office/drawing/2014/main" val="10002"/>
                  </a:ext>
                </a:extLst>
              </a:tr>
              <a:tr h="843954">
                <a:tc>
                  <a:txBody>
                    <a:bodyPr/>
                    <a:lstStyle/>
                    <a:p>
                      <a:pPr algn="ctr"/>
                      <a:r>
                        <a:rPr lang="en-US" dirty="0" smtClean="0"/>
                        <a:t>Butter bean</a:t>
                      </a:r>
                      <a:endParaRPr lang="en-US" dirty="0"/>
                    </a:p>
                  </a:txBody>
                  <a:tcPr anchor="ctr"/>
                </a:tc>
                <a:tc>
                  <a:txBody>
                    <a:bodyPr/>
                    <a:lstStyle/>
                    <a:p>
                      <a:pPr algn="ctr"/>
                      <a:r>
                        <a:rPr lang="en-US" dirty="0" smtClean="0"/>
                        <a:t>Hyacinth bean</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Pinto bean</a:t>
                      </a:r>
                      <a:endParaRPr lang="en-US" dirty="0"/>
                    </a:p>
                  </a:txBody>
                  <a:tcPr anchor="ctr"/>
                </a:tc>
                <a:tc>
                  <a:txBody>
                    <a:bodyPr/>
                    <a:lstStyle/>
                    <a:p>
                      <a:pPr algn="ctr"/>
                      <a:r>
                        <a:rPr lang="en-US" dirty="0" smtClean="0"/>
                        <a:t>Chinese long bean</a:t>
                      </a:r>
                      <a:endParaRPr lang="en-US" dirty="0"/>
                    </a:p>
                  </a:txBody>
                  <a:tcPr anchor="ctr"/>
                </a:tc>
                <a:extLst>
                  <a:ext uri="{0D108BD9-81ED-4DB2-BD59-A6C34878D82A}">
                    <a16:rowId xmlns:a16="http://schemas.microsoft.com/office/drawing/2014/main" val="10003"/>
                  </a:ext>
                </a:extLst>
              </a:tr>
              <a:tr h="686559">
                <a:tc>
                  <a:txBody>
                    <a:bodyPr/>
                    <a:lstStyle/>
                    <a:p>
                      <a:pPr algn="ctr"/>
                      <a:r>
                        <a:rPr lang="en-US" dirty="0" smtClean="0"/>
                        <a:t>String bean</a:t>
                      </a:r>
                      <a:endParaRPr lang="en-US" dirty="0"/>
                    </a:p>
                  </a:txBody>
                  <a:tcPr anchor="ctr"/>
                </a:tc>
                <a:tc>
                  <a:txBody>
                    <a:bodyPr/>
                    <a:lstStyle/>
                    <a:p>
                      <a:pPr algn="ctr"/>
                      <a:r>
                        <a:rPr lang="en-US" dirty="0" smtClean="0"/>
                        <a:t>Snow</a:t>
                      </a:r>
                      <a:r>
                        <a:rPr lang="en-US" baseline="0" dirty="0" smtClean="0"/>
                        <a:t> pea</a:t>
                      </a:r>
                      <a:endParaRPr lang="en-US" dirty="0"/>
                    </a:p>
                  </a:txBody>
                  <a:tcPr anchor="ctr"/>
                </a:tc>
                <a:tc>
                  <a:txBody>
                    <a:bodyPr/>
                    <a:lstStyle/>
                    <a:p>
                      <a:pPr algn="ctr"/>
                      <a:r>
                        <a:rPr lang="en-US" dirty="0" smtClean="0"/>
                        <a:t>Mung Bean </a:t>
                      </a:r>
                      <a:endParaRPr lang="en-US" dirty="0"/>
                    </a:p>
                  </a:txBody>
                  <a:tcPr anchor="ctr"/>
                </a:tc>
                <a:tc>
                  <a:txBody>
                    <a:bodyPr/>
                    <a:lstStyle/>
                    <a:p>
                      <a:pPr algn="ctr"/>
                      <a:r>
                        <a:rPr lang="en-US" dirty="0" smtClean="0"/>
                        <a:t>soya bean</a:t>
                      </a:r>
                      <a:endParaRPr lang="en-US" dirty="0"/>
                    </a:p>
                  </a:txBody>
                  <a:tcPr anchor="ctr"/>
                </a:tc>
                <a:extLst>
                  <a:ext uri="{0D108BD9-81ED-4DB2-BD59-A6C34878D82A}">
                    <a16:rowId xmlns:a16="http://schemas.microsoft.com/office/drawing/2014/main" val="10004"/>
                  </a:ext>
                </a:extLst>
              </a:tr>
            </a:tbl>
          </a:graphicData>
        </a:graphic>
      </p:graphicFrame>
      <p:sp>
        <p:nvSpPr>
          <p:cNvPr id="10" name="Rectangle 9"/>
          <p:cNvSpPr/>
          <p:nvPr/>
        </p:nvSpPr>
        <p:spPr>
          <a:xfrm>
            <a:off x="6084168" y="1844824"/>
            <a:ext cx="2376264" cy="4801314"/>
          </a:xfrm>
          <a:prstGeom prst="rect">
            <a:avLst/>
          </a:prstGeom>
        </p:spPr>
        <p:txBody>
          <a:bodyPr wrap="square">
            <a:spAutoFit/>
          </a:bodyPr>
          <a:lstStyle/>
          <a:p>
            <a:r>
              <a:rPr lang="en-US" b="1" dirty="0" smtClean="0"/>
              <a:t>Bean list: </a:t>
            </a:r>
          </a:p>
          <a:p>
            <a:r>
              <a:rPr lang="en-US" dirty="0" smtClean="0"/>
              <a:t>Red </a:t>
            </a:r>
            <a:r>
              <a:rPr lang="en-US" dirty="0"/>
              <a:t>Bean (Adzuki)</a:t>
            </a:r>
          </a:p>
          <a:p>
            <a:r>
              <a:rPr lang="en-US" dirty="0"/>
              <a:t>Black-eyed pea</a:t>
            </a:r>
          </a:p>
          <a:p>
            <a:r>
              <a:rPr lang="en-US" dirty="0"/>
              <a:t>Pinto bean</a:t>
            </a:r>
          </a:p>
          <a:p>
            <a:r>
              <a:rPr lang="en-US" dirty="0" smtClean="0"/>
              <a:t>Broad </a:t>
            </a:r>
            <a:r>
              <a:rPr lang="en-US" dirty="0"/>
              <a:t>bean</a:t>
            </a:r>
          </a:p>
          <a:p>
            <a:r>
              <a:rPr lang="en-US" dirty="0"/>
              <a:t>Chickpea</a:t>
            </a:r>
          </a:p>
          <a:p>
            <a:r>
              <a:rPr lang="en-US" dirty="0"/>
              <a:t>Edamame (Mao Dou)</a:t>
            </a:r>
          </a:p>
          <a:p>
            <a:r>
              <a:rPr lang="en-US" dirty="0"/>
              <a:t>Green pea</a:t>
            </a:r>
          </a:p>
          <a:p>
            <a:r>
              <a:rPr lang="en-US" dirty="0"/>
              <a:t>Black bean</a:t>
            </a:r>
          </a:p>
          <a:p>
            <a:r>
              <a:rPr lang="en-US" dirty="0"/>
              <a:t>Kidney bean</a:t>
            </a:r>
          </a:p>
          <a:p>
            <a:r>
              <a:rPr lang="en-US" dirty="0"/>
              <a:t>Butter bean</a:t>
            </a:r>
          </a:p>
          <a:p>
            <a:r>
              <a:rPr lang="en-US" dirty="0"/>
              <a:t>Hyacinth bean</a:t>
            </a:r>
          </a:p>
          <a:p>
            <a:r>
              <a:rPr lang="en-US" dirty="0"/>
              <a:t>Chinese Long Bean</a:t>
            </a:r>
          </a:p>
          <a:p>
            <a:r>
              <a:rPr lang="en-US" dirty="0"/>
              <a:t>String bean</a:t>
            </a:r>
          </a:p>
          <a:p>
            <a:r>
              <a:rPr lang="en-US" dirty="0"/>
              <a:t>Snow pea </a:t>
            </a:r>
          </a:p>
          <a:p>
            <a:r>
              <a:rPr lang="en-US" dirty="0"/>
              <a:t>Mung Bean</a:t>
            </a:r>
          </a:p>
          <a:p>
            <a:r>
              <a:rPr lang="en-US" dirty="0" smtClean="0"/>
              <a:t>soya bean</a:t>
            </a:r>
          </a:p>
        </p:txBody>
      </p:sp>
    </p:spTree>
    <p:extLst>
      <p:ext uri="{BB962C8B-B14F-4D97-AF65-F5344CB8AC3E}">
        <p14:creationId xmlns:p14="http://schemas.microsoft.com/office/powerpoint/2010/main" val="21647426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6117" y="160298"/>
            <a:ext cx="8640960" cy="1015663"/>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3) Eating varieties</a:t>
            </a:r>
            <a:endParaRPr lang="en-US" sz="3000" b="1" dirty="0">
              <a:solidFill>
                <a:schemeClr val="tx1"/>
              </a:solidFill>
            </a:endParaRPr>
          </a:p>
          <a:p>
            <a:r>
              <a:rPr lang="en-US" sz="3000" dirty="0" smtClean="0">
                <a:solidFill>
                  <a:schemeClr val="tx1"/>
                </a:solidFill>
              </a:rPr>
              <a:t>Rainbow food tracker</a:t>
            </a:r>
            <a:endParaRPr lang="en-US" sz="3000" dirty="0">
              <a:solidFill>
                <a:schemeClr val="tx1"/>
              </a:solidFill>
            </a:endParaRPr>
          </a:p>
        </p:txBody>
      </p:sp>
      <p:sp>
        <p:nvSpPr>
          <p:cNvPr id="2" name="Slide Number Placeholder 1"/>
          <p:cNvSpPr>
            <a:spLocks noGrp="1"/>
          </p:cNvSpPr>
          <p:nvPr>
            <p:ph type="sldNum" sz="quarter" idx="12"/>
          </p:nvPr>
        </p:nvSpPr>
        <p:spPr/>
        <p:txBody>
          <a:bodyPr/>
          <a:lstStyle/>
          <a:p>
            <a:fld id="{2B5EBE98-3F54-4190-8BE8-6FA5D62E8276}" type="slidenum">
              <a:rPr lang="en-US" smtClean="0"/>
              <a:pPr/>
              <a:t>74</a:t>
            </a:fld>
            <a:endParaRPr lang="en-US" dirty="0"/>
          </a:p>
        </p:txBody>
      </p:sp>
      <p:sp>
        <p:nvSpPr>
          <p:cNvPr id="3" name="Rectangle 2"/>
          <p:cNvSpPr/>
          <p:nvPr/>
        </p:nvSpPr>
        <p:spPr>
          <a:xfrm>
            <a:off x="467544" y="1268760"/>
            <a:ext cx="8479533" cy="830997"/>
          </a:xfrm>
          <a:prstGeom prst="rect">
            <a:avLst/>
          </a:prstGeom>
        </p:spPr>
        <p:txBody>
          <a:bodyPr wrap="square">
            <a:spAutoFit/>
          </a:bodyPr>
          <a:lstStyle/>
          <a:p>
            <a:r>
              <a:rPr lang="en-US" sz="2400" dirty="0" smtClean="0"/>
              <a:t>Food natural </a:t>
            </a:r>
            <a:r>
              <a:rPr lang="en-US" sz="2400" dirty="0" err="1" smtClean="0"/>
              <a:t>colours</a:t>
            </a:r>
            <a:r>
              <a:rPr lang="en-US" sz="2400" dirty="0" smtClean="0"/>
              <a:t> are health protectors with antioxidants. Track your food </a:t>
            </a:r>
            <a:r>
              <a:rPr lang="en-US" sz="2400" dirty="0" err="1" smtClean="0"/>
              <a:t>colours</a:t>
            </a:r>
            <a:r>
              <a:rPr lang="en-US" sz="2400" dirty="0" smtClean="0"/>
              <a:t> and aim for at least </a:t>
            </a:r>
            <a:r>
              <a:rPr lang="en-US" sz="2400" dirty="0"/>
              <a:t>5</a:t>
            </a:r>
            <a:r>
              <a:rPr lang="en-US" sz="2400" dirty="0" smtClean="0"/>
              <a:t> colors everyday. </a:t>
            </a:r>
          </a:p>
        </p:txBody>
      </p:sp>
      <p:graphicFrame>
        <p:nvGraphicFramePr>
          <p:cNvPr id="4" name="Table 3"/>
          <p:cNvGraphicFramePr>
            <a:graphicFrameLocks noGrp="1"/>
          </p:cNvGraphicFramePr>
          <p:nvPr>
            <p:extLst>
              <p:ext uri="{D42A27DB-BD31-4B8C-83A1-F6EECF244321}">
                <p14:modId xmlns:p14="http://schemas.microsoft.com/office/powerpoint/2010/main" val="3158335545"/>
              </p:ext>
            </p:extLst>
          </p:nvPr>
        </p:nvGraphicFramePr>
        <p:xfrm>
          <a:off x="467544" y="2564905"/>
          <a:ext cx="8280920" cy="3744415"/>
        </p:xfrm>
        <a:graphic>
          <a:graphicData uri="http://schemas.openxmlformats.org/drawingml/2006/table">
            <a:tbl>
              <a:tblPr firstRow="1" bandRow="1">
                <a:tableStyleId>{5C22544A-7EE6-4342-B048-85BDC9FD1C3A}</a:tableStyleId>
              </a:tblPr>
              <a:tblGrid>
                <a:gridCol w="1035115">
                  <a:extLst>
                    <a:ext uri="{9D8B030D-6E8A-4147-A177-3AD203B41FA5}">
                      <a16:colId xmlns:a16="http://schemas.microsoft.com/office/drawing/2014/main" val="20000"/>
                    </a:ext>
                  </a:extLst>
                </a:gridCol>
                <a:gridCol w="1035115">
                  <a:extLst>
                    <a:ext uri="{9D8B030D-6E8A-4147-A177-3AD203B41FA5}">
                      <a16:colId xmlns:a16="http://schemas.microsoft.com/office/drawing/2014/main" val="20001"/>
                    </a:ext>
                  </a:extLst>
                </a:gridCol>
                <a:gridCol w="1035115">
                  <a:extLst>
                    <a:ext uri="{9D8B030D-6E8A-4147-A177-3AD203B41FA5}">
                      <a16:colId xmlns:a16="http://schemas.microsoft.com/office/drawing/2014/main" val="20002"/>
                    </a:ext>
                  </a:extLst>
                </a:gridCol>
                <a:gridCol w="1035115">
                  <a:extLst>
                    <a:ext uri="{9D8B030D-6E8A-4147-A177-3AD203B41FA5}">
                      <a16:colId xmlns:a16="http://schemas.microsoft.com/office/drawing/2014/main" val="20003"/>
                    </a:ext>
                  </a:extLst>
                </a:gridCol>
                <a:gridCol w="1035115">
                  <a:extLst>
                    <a:ext uri="{9D8B030D-6E8A-4147-A177-3AD203B41FA5}">
                      <a16:colId xmlns:a16="http://schemas.microsoft.com/office/drawing/2014/main" val="20004"/>
                    </a:ext>
                  </a:extLst>
                </a:gridCol>
                <a:gridCol w="1035115">
                  <a:extLst>
                    <a:ext uri="{9D8B030D-6E8A-4147-A177-3AD203B41FA5}">
                      <a16:colId xmlns:a16="http://schemas.microsoft.com/office/drawing/2014/main" val="20005"/>
                    </a:ext>
                  </a:extLst>
                </a:gridCol>
                <a:gridCol w="1035115">
                  <a:extLst>
                    <a:ext uri="{9D8B030D-6E8A-4147-A177-3AD203B41FA5}">
                      <a16:colId xmlns:a16="http://schemas.microsoft.com/office/drawing/2014/main" val="20006"/>
                    </a:ext>
                  </a:extLst>
                </a:gridCol>
                <a:gridCol w="1035115">
                  <a:extLst>
                    <a:ext uri="{9D8B030D-6E8A-4147-A177-3AD203B41FA5}">
                      <a16:colId xmlns:a16="http://schemas.microsoft.com/office/drawing/2014/main" val="20007"/>
                    </a:ext>
                  </a:extLst>
                </a:gridCol>
              </a:tblGrid>
              <a:tr h="427933">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600"/>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48883">
                <a:tc>
                  <a:txBody>
                    <a:bodyPr/>
                    <a:lstStyle/>
                    <a:p>
                      <a:pPr algn="ctr"/>
                      <a:r>
                        <a:rPr lang="en-US" dirty="0" smtClean="0"/>
                        <a:t>Tomato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Orange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Mango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Broccoli</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Cabbage</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Eggplant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Walnuts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White bean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69833">
                <a:tc>
                  <a:txBody>
                    <a:bodyPr/>
                    <a:lstStyle/>
                    <a:p>
                      <a:pPr algn="ctr"/>
                      <a:r>
                        <a:rPr lang="en-US" dirty="0" smtClean="0"/>
                        <a:t>Straw-berry</a:t>
                      </a:r>
                      <a:r>
                        <a:rPr lang="en-US" baseline="0" dirty="0" smtClean="0"/>
                        <a:t>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Carrot</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Lemon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Kale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Avocado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Purple sweet potato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Whole grain bread</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Garlic</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48883">
                <a:tc>
                  <a:txBody>
                    <a:bodyPr/>
                    <a:lstStyle/>
                    <a:p>
                      <a:pPr algn="ctr"/>
                      <a:r>
                        <a:rPr lang="en-US" dirty="0" smtClean="0"/>
                        <a:t>Red bean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Sweet potato</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Corn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Choi sum</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Kiwi</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Plums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Mush-room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Onion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48883">
                <a:tc>
                  <a:txBody>
                    <a:bodyPr/>
                    <a:lstStyle/>
                    <a:p>
                      <a:pPr algn="ctr"/>
                      <a:r>
                        <a:rPr lang="en-US" dirty="0" smtClean="0"/>
                        <a:t>Water-melon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Pumpkin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Pepper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Pea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Spring</a:t>
                      </a:r>
                      <a:r>
                        <a:rPr lang="en-US" baseline="0" dirty="0" smtClean="0"/>
                        <a:t> onion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Blue-berry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Peanut</a:t>
                      </a:r>
                      <a:r>
                        <a:rPr lang="en-US" baseline="0" dirty="0" smtClean="0"/>
                        <a:t> butter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t>Cauli-flower </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8" name="Rectangle 7"/>
          <p:cNvSpPr/>
          <p:nvPr/>
        </p:nvSpPr>
        <p:spPr>
          <a:xfrm>
            <a:off x="359534" y="2163920"/>
            <a:ext cx="8479533" cy="461665"/>
          </a:xfrm>
          <a:prstGeom prst="rect">
            <a:avLst/>
          </a:prstGeom>
        </p:spPr>
        <p:txBody>
          <a:bodyPr wrap="square">
            <a:spAutoFit/>
          </a:bodyPr>
          <a:lstStyle/>
          <a:p>
            <a:r>
              <a:rPr lang="en-US" sz="2400" dirty="0" smtClean="0"/>
              <a:t>Examples of foods in different colour:</a:t>
            </a:r>
          </a:p>
        </p:txBody>
      </p:sp>
    </p:spTree>
    <p:extLst>
      <p:ext uri="{BB962C8B-B14F-4D97-AF65-F5344CB8AC3E}">
        <p14:creationId xmlns:p14="http://schemas.microsoft.com/office/powerpoint/2010/main" val="902525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6117" y="160298"/>
            <a:ext cx="8640960" cy="1015663"/>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3) Eating varieties</a:t>
            </a:r>
            <a:endParaRPr lang="en-US" sz="3000" b="1" dirty="0">
              <a:solidFill>
                <a:schemeClr val="tx1"/>
              </a:solidFill>
            </a:endParaRPr>
          </a:p>
          <a:p>
            <a:r>
              <a:rPr lang="en-US" sz="3000" dirty="0" smtClean="0">
                <a:solidFill>
                  <a:schemeClr val="tx1"/>
                </a:solidFill>
              </a:rPr>
              <a:t>Rainbow food tracker</a:t>
            </a:r>
            <a:endParaRPr lang="en-US" sz="3000" dirty="0">
              <a:solidFill>
                <a:schemeClr val="tx1"/>
              </a:solidFill>
            </a:endParaRPr>
          </a:p>
        </p:txBody>
      </p:sp>
      <p:sp>
        <p:nvSpPr>
          <p:cNvPr id="2" name="Slide Number Placeholder 1"/>
          <p:cNvSpPr>
            <a:spLocks noGrp="1"/>
          </p:cNvSpPr>
          <p:nvPr>
            <p:ph type="sldNum" sz="quarter" idx="12"/>
          </p:nvPr>
        </p:nvSpPr>
        <p:spPr/>
        <p:txBody>
          <a:bodyPr/>
          <a:lstStyle/>
          <a:p>
            <a:fld id="{2B5EBE98-3F54-4190-8BE8-6FA5D62E8276}" type="slidenum">
              <a:rPr lang="en-US" smtClean="0"/>
              <a:pPr/>
              <a:t>75</a:t>
            </a:fld>
            <a:endParaRPr lang="en-US" dirty="0"/>
          </a:p>
        </p:txBody>
      </p:sp>
      <p:sp>
        <p:nvSpPr>
          <p:cNvPr id="3" name="Rectangle 2"/>
          <p:cNvSpPr/>
          <p:nvPr/>
        </p:nvSpPr>
        <p:spPr>
          <a:xfrm>
            <a:off x="467544" y="1340768"/>
            <a:ext cx="8479533" cy="1200329"/>
          </a:xfrm>
          <a:prstGeom prst="rect">
            <a:avLst/>
          </a:prstGeom>
        </p:spPr>
        <p:txBody>
          <a:bodyPr wrap="square">
            <a:spAutoFit/>
          </a:bodyPr>
          <a:lstStyle/>
          <a:p>
            <a:r>
              <a:rPr lang="en-US" sz="2400" dirty="0" smtClean="0"/>
              <a:t>Track your food </a:t>
            </a:r>
            <a:r>
              <a:rPr lang="en-US" sz="2400" dirty="0" err="1" smtClean="0"/>
              <a:t>colours</a:t>
            </a:r>
            <a:r>
              <a:rPr lang="en-US" sz="2400" dirty="0" smtClean="0"/>
              <a:t> and aim for at least </a:t>
            </a:r>
            <a:r>
              <a:rPr lang="en-US" sz="2400" dirty="0"/>
              <a:t>5</a:t>
            </a:r>
            <a:r>
              <a:rPr lang="en-US" sz="2400" dirty="0" smtClean="0"/>
              <a:t> </a:t>
            </a:r>
            <a:r>
              <a:rPr lang="en-US" sz="2400" dirty="0" err="1" smtClean="0"/>
              <a:t>colours</a:t>
            </a:r>
            <a:r>
              <a:rPr lang="en-US" sz="2400" dirty="0" smtClean="0"/>
              <a:t> everyday. </a:t>
            </a:r>
            <a:r>
              <a:rPr lang="en-US" sz="2400" dirty="0" err="1" smtClean="0"/>
              <a:t>Colour</a:t>
            </a:r>
            <a:r>
              <a:rPr lang="en-US" sz="2400" dirty="0" smtClean="0"/>
              <a:t> </a:t>
            </a:r>
            <a:r>
              <a:rPr lang="en-US" sz="2400" dirty="0"/>
              <a:t>the </a:t>
            </a:r>
            <a:r>
              <a:rPr lang="en-US" sz="2400" dirty="0" smtClean="0"/>
              <a:t>circle </a:t>
            </a:r>
            <a:r>
              <a:rPr lang="en-US" sz="2400" dirty="0"/>
              <a:t>with the </a:t>
            </a:r>
            <a:r>
              <a:rPr lang="en-US" sz="2400" dirty="0" err="1" smtClean="0"/>
              <a:t>colours</a:t>
            </a:r>
            <a:r>
              <a:rPr lang="en-US" sz="2400" dirty="0" smtClean="0"/>
              <a:t> of food that are included </a:t>
            </a:r>
            <a:r>
              <a:rPr lang="en-US" sz="2400" dirty="0"/>
              <a:t>each </a:t>
            </a:r>
            <a:r>
              <a:rPr lang="en-US" sz="2400" dirty="0" smtClean="0"/>
              <a:t>day.</a:t>
            </a:r>
          </a:p>
        </p:txBody>
      </p:sp>
      <p:graphicFrame>
        <p:nvGraphicFramePr>
          <p:cNvPr id="6" name="Table 5"/>
          <p:cNvGraphicFramePr>
            <a:graphicFrameLocks noGrp="1"/>
          </p:cNvGraphicFramePr>
          <p:nvPr>
            <p:extLst>
              <p:ext uri="{D42A27DB-BD31-4B8C-83A1-F6EECF244321}">
                <p14:modId xmlns:p14="http://schemas.microsoft.com/office/powerpoint/2010/main" val="3647141216"/>
              </p:ext>
            </p:extLst>
          </p:nvPr>
        </p:nvGraphicFramePr>
        <p:xfrm>
          <a:off x="450132" y="2708920"/>
          <a:ext cx="8298332" cy="396240"/>
        </p:xfrm>
        <a:graphic>
          <a:graphicData uri="http://schemas.openxmlformats.org/drawingml/2006/table">
            <a:tbl>
              <a:tblPr firstRow="1" bandRow="1">
                <a:tableStyleId>{5C22544A-7EE6-4342-B048-85BDC9FD1C3A}</a:tableStyleId>
              </a:tblPr>
              <a:tblGrid>
                <a:gridCol w="1185476">
                  <a:extLst>
                    <a:ext uri="{9D8B030D-6E8A-4147-A177-3AD203B41FA5}">
                      <a16:colId xmlns:a16="http://schemas.microsoft.com/office/drawing/2014/main" val="20000"/>
                    </a:ext>
                  </a:extLst>
                </a:gridCol>
                <a:gridCol w="1185476">
                  <a:extLst>
                    <a:ext uri="{9D8B030D-6E8A-4147-A177-3AD203B41FA5}">
                      <a16:colId xmlns:a16="http://schemas.microsoft.com/office/drawing/2014/main" val="20001"/>
                    </a:ext>
                  </a:extLst>
                </a:gridCol>
                <a:gridCol w="1462884">
                  <a:extLst>
                    <a:ext uri="{9D8B030D-6E8A-4147-A177-3AD203B41FA5}">
                      <a16:colId xmlns:a16="http://schemas.microsoft.com/office/drawing/2014/main" val="20002"/>
                    </a:ext>
                  </a:extLst>
                </a:gridCol>
                <a:gridCol w="1224136">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152128">
                  <a:extLst>
                    <a:ext uri="{9D8B030D-6E8A-4147-A177-3AD203B41FA5}">
                      <a16:colId xmlns:a16="http://schemas.microsoft.com/office/drawing/2014/main" val="20005"/>
                    </a:ext>
                  </a:extLst>
                </a:gridCol>
                <a:gridCol w="1080120">
                  <a:extLst>
                    <a:ext uri="{9D8B030D-6E8A-4147-A177-3AD203B41FA5}">
                      <a16:colId xmlns:a16="http://schemas.microsoft.com/office/drawing/2014/main" val="20006"/>
                    </a:ext>
                  </a:extLst>
                </a:gridCol>
              </a:tblGrid>
              <a:tr h="370840">
                <a:tc>
                  <a:txBody>
                    <a:bodyPr/>
                    <a:lstStyle/>
                    <a:p>
                      <a:pPr algn="ctr"/>
                      <a:r>
                        <a:rPr lang="en-US" sz="2000" dirty="0" smtClean="0"/>
                        <a:t>Monday</a:t>
                      </a:r>
                      <a:endParaRPr lang="en-US" sz="2000" dirty="0"/>
                    </a:p>
                  </a:txBody>
                  <a:tcPr/>
                </a:tc>
                <a:tc>
                  <a:txBody>
                    <a:bodyPr/>
                    <a:lstStyle/>
                    <a:p>
                      <a:pPr algn="ctr"/>
                      <a:r>
                        <a:rPr lang="en-US" sz="2000" dirty="0" smtClean="0"/>
                        <a:t>Tuesday</a:t>
                      </a:r>
                      <a:endParaRPr lang="en-US" sz="2000" dirty="0"/>
                    </a:p>
                  </a:txBody>
                  <a:tcPr/>
                </a:tc>
                <a:tc>
                  <a:txBody>
                    <a:bodyPr/>
                    <a:lstStyle/>
                    <a:p>
                      <a:pPr algn="ctr"/>
                      <a:r>
                        <a:rPr lang="en-US" sz="2000" dirty="0" smtClean="0"/>
                        <a:t>Wednesday</a:t>
                      </a:r>
                      <a:endParaRPr lang="en-US" sz="2000" dirty="0"/>
                    </a:p>
                  </a:txBody>
                  <a:tcPr/>
                </a:tc>
                <a:tc>
                  <a:txBody>
                    <a:bodyPr/>
                    <a:lstStyle/>
                    <a:p>
                      <a:pPr algn="ctr"/>
                      <a:r>
                        <a:rPr lang="en-US" sz="2000" dirty="0" smtClean="0"/>
                        <a:t>Thursday</a:t>
                      </a:r>
                      <a:endParaRPr lang="en-US" sz="2000" dirty="0"/>
                    </a:p>
                  </a:txBody>
                  <a:tcPr/>
                </a:tc>
                <a:tc>
                  <a:txBody>
                    <a:bodyPr/>
                    <a:lstStyle/>
                    <a:p>
                      <a:pPr algn="ctr"/>
                      <a:r>
                        <a:rPr lang="en-US" sz="2000" dirty="0" smtClean="0"/>
                        <a:t>Friday</a:t>
                      </a:r>
                      <a:endParaRPr lang="en-US" sz="2000" dirty="0"/>
                    </a:p>
                  </a:txBody>
                  <a:tcPr/>
                </a:tc>
                <a:tc>
                  <a:txBody>
                    <a:bodyPr/>
                    <a:lstStyle/>
                    <a:p>
                      <a:pPr algn="ctr"/>
                      <a:r>
                        <a:rPr lang="en-US" sz="2000" dirty="0" smtClean="0"/>
                        <a:t>Saturday</a:t>
                      </a:r>
                      <a:endParaRPr lang="en-US" sz="2000" dirty="0"/>
                    </a:p>
                  </a:txBody>
                  <a:tcPr/>
                </a:tc>
                <a:tc>
                  <a:txBody>
                    <a:bodyPr/>
                    <a:lstStyle/>
                    <a:p>
                      <a:pPr algn="ctr"/>
                      <a:r>
                        <a:rPr lang="en-US" sz="2000" dirty="0" smtClean="0"/>
                        <a:t>Sunday</a:t>
                      </a:r>
                      <a:r>
                        <a:rPr lang="en-US" sz="2000" baseline="0" dirty="0" smtClean="0"/>
                        <a:t> </a:t>
                      </a:r>
                      <a:endParaRPr lang="en-US" sz="2000" dirty="0"/>
                    </a:p>
                  </a:txBody>
                  <a:tcPr/>
                </a:tc>
                <a:extLst>
                  <a:ext uri="{0D108BD9-81ED-4DB2-BD59-A6C34878D82A}">
                    <a16:rowId xmlns:a16="http://schemas.microsoft.com/office/drawing/2014/main" val="10000"/>
                  </a:ext>
                </a:extLst>
              </a:tr>
            </a:tbl>
          </a:graphicData>
        </a:graphic>
      </p:graphicFrame>
      <p:sp>
        <p:nvSpPr>
          <p:cNvPr id="7" name="Oval 6"/>
          <p:cNvSpPr/>
          <p:nvPr/>
        </p:nvSpPr>
        <p:spPr>
          <a:xfrm>
            <a:off x="755576" y="3284984"/>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Oval 9"/>
          <p:cNvSpPr/>
          <p:nvPr/>
        </p:nvSpPr>
        <p:spPr>
          <a:xfrm>
            <a:off x="755576" y="3861048"/>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Oval 10"/>
          <p:cNvSpPr/>
          <p:nvPr/>
        </p:nvSpPr>
        <p:spPr>
          <a:xfrm>
            <a:off x="755576" y="4437112"/>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Oval 11"/>
          <p:cNvSpPr/>
          <p:nvPr/>
        </p:nvSpPr>
        <p:spPr>
          <a:xfrm>
            <a:off x="755576" y="5013176"/>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Oval 12"/>
          <p:cNvSpPr/>
          <p:nvPr/>
        </p:nvSpPr>
        <p:spPr>
          <a:xfrm>
            <a:off x="769224" y="5589240"/>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Oval 13"/>
          <p:cNvSpPr/>
          <p:nvPr/>
        </p:nvSpPr>
        <p:spPr>
          <a:xfrm>
            <a:off x="1966064" y="3284984"/>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p:cNvSpPr/>
          <p:nvPr/>
        </p:nvSpPr>
        <p:spPr>
          <a:xfrm>
            <a:off x="1966064" y="3861048"/>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Oval 15"/>
          <p:cNvSpPr/>
          <p:nvPr/>
        </p:nvSpPr>
        <p:spPr>
          <a:xfrm>
            <a:off x="1966064" y="4437112"/>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Oval 16"/>
          <p:cNvSpPr/>
          <p:nvPr/>
        </p:nvSpPr>
        <p:spPr>
          <a:xfrm>
            <a:off x="1966064" y="5013176"/>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Oval 17"/>
          <p:cNvSpPr/>
          <p:nvPr/>
        </p:nvSpPr>
        <p:spPr>
          <a:xfrm>
            <a:off x="1979712" y="5589240"/>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Oval 18"/>
          <p:cNvSpPr/>
          <p:nvPr/>
        </p:nvSpPr>
        <p:spPr>
          <a:xfrm>
            <a:off x="3275856" y="3284984"/>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Oval 19"/>
          <p:cNvSpPr/>
          <p:nvPr/>
        </p:nvSpPr>
        <p:spPr>
          <a:xfrm>
            <a:off x="3275856" y="3861048"/>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Oval 20"/>
          <p:cNvSpPr/>
          <p:nvPr/>
        </p:nvSpPr>
        <p:spPr>
          <a:xfrm>
            <a:off x="3275856" y="4437112"/>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Oval 21"/>
          <p:cNvSpPr/>
          <p:nvPr/>
        </p:nvSpPr>
        <p:spPr>
          <a:xfrm>
            <a:off x="3275856" y="5013176"/>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Oval 22"/>
          <p:cNvSpPr/>
          <p:nvPr/>
        </p:nvSpPr>
        <p:spPr>
          <a:xfrm>
            <a:off x="3289504" y="5589240"/>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Oval 23"/>
          <p:cNvSpPr/>
          <p:nvPr/>
        </p:nvSpPr>
        <p:spPr>
          <a:xfrm>
            <a:off x="4630360" y="3284984"/>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p:cNvSpPr/>
          <p:nvPr/>
        </p:nvSpPr>
        <p:spPr>
          <a:xfrm>
            <a:off x="4630360" y="3861048"/>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Oval 25"/>
          <p:cNvSpPr/>
          <p:nvPr/>
        </p:nvSpPr>
        <p:spPr>
          <a:xfrm>
            <a:off x="4630360" y="4437112"/>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Oval 26"/>
          <p:cNvSpPr/>
          <p:nvPr/>
        </p:nvSpPr>
        <p:spPr>
          <a:xfrm>
            <a:off x="4630360" y="5013176"/>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Oval 27"/>
          <p:cNvSpPr/>
          <p:nvPr/>
        </p:nvSpPr>
        <p:spPr>
          <a:xfrm>
            <a:off x="4644008" y="5589240"/>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Oval 28"/>
          <p:cNvSpPr/>
          <p:nvPr/>
        </p:nvSpPr>
        <p:spPr>
          <a:xfrm>
            <a:off x="5782488" y="3284984"/>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Oval 29"/>
          <p:cNvSpPr/>
          <p:nvPr/>
        </p:nvSpPr>
        <p:spPr>
          <a:xfrm>
            <a:off x="5782488" y="3861048"/>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Oval 30"/>
          <p:cNvSpPr/>
          <p:nvPr/>
        </p:nvSpPr>
        <p:spPr>
          <a:xfrm>
            <a:off x="5782488" y="4437112"/>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Oval 31"/>
          <p:cNvSpPr/>
          <p:nvPr/>
        </p:nvSpPr>
        <p:spPr>
          <a:xfrm>
            <a:off x="5782488" y="5013176"/>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Oval 32"/>
          <p:cNvSpPr/>
          <p:nvPr/>
        </p:nvSpPr>
        <p:spPr>
          <a:xfrm>
            <a:off x="5796136" y="5589240"/>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Oval 33"/>
          <p:cNvSpPr/>
          <p:nvPr/>
        </p:nvSpPr>
        <p:spPr>
          <a:xfrm>
            <a:off x="6862608" y="3284984"/>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Oval 34"/>
          <p:cNvSpPr/>
          <p:nvPr/>
        </p:nvSpPr>
        <p:spPr>
          <a:xfrm>
            <a:off x="6862608" y="3861048"/>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Oval 35"/>
          <p:cNvSpPr/>
          <p:nvPr/>
        </p:nvSpPr>
        <p:spPr>
          <a:xfrm>
            <a:off x="6862608" y="4437112"/>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Oval 36"/>
          <p:cNvSpPr/>
          <p:nvPr/>
        </p:nvSpPr>
        <p:spPr>
          <a:xfrm>
            <a:off x="6862608" y="5013176"/>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Oval 37"/>
          <p:cNvSpPr/>
          <p:nvPr/>
        </p:nvSpPr>
        <p:spPr>
          <a:xfrm>
            <a:off x="6876256" y="5589240"/>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Oval 38"/>
          <p:cNvSpPr/>
          <p:nvPr/>
        </p:nvSpPr>
        <p:spPr>
          <a:xfrm>
            <a:off x="8014736" y="3284984"/>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Oval 39"/>
          <p:cNvSpPr/>
          <p:nvPr/>
        </p:nvSpPr>
        <p:spPr>
          <a:xfrm>
            <a:off x="8014736" y="3861048"/>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Oval 40"/>
          <p:cNvSpPr/>
          <p:nvPr/>
        </p:nvSpPr>
        <p:spPr>
          <a:xfrm>
            <a:off x="8014736" y="4437112"/>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Oval 41"/>
          <p:cNvSpPr/>
          <p:nvPr/>
        </p:nvSpPr>
        <p:spPr>
          <a:xfrm>
            <a:off x="8014736" y="5013176"/>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Oval 42"/>
          <p:cNvSpPr/>
          <p:nvPr/>
        </p:nvSpPr>
        <p:spPr>
          <a:xfrm>
            <a:off x="8028384" y="5589240"/>
            <a:ext cx="576064" cy="504056"/>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4058904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6117" y="160298"/>
            <a:ext cx="8640960" cy="1015663"/>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a:solidFill>
                  <a:schemeClr val="tx1"/>
                </a:solidFill>
              </a:rPr>
              <a:t>4</a:t>
            </a:r>
            <a:r>
              <a:rPr lang="en-US" sz="3000" b="1" dirty="0" smtClean="0">
                <a:solidFill>
                  <a:schemeClr val="tx1"/>
                </a:solidFill>
              </a:rPr>
              <a:t>) Understanding food label</a:t>
            </a:r>
            <a:endParaRPr lang="en-US" sz="3000" b="1" dirty="0">
              <a:solidFill>
                <a:schemeClr val="tx1"/>
              </a:solidFill>
            </a:endParaRPr>
          </a:p>
          <a:p>
            <a:r>
              <a:rPr lang="en-US" sz="3000" dirty="0" smtClean="0">
                <a:solidFill>
                  <a:schemeClr val="tx1"/>
                </a:solidFill>
              </a:rPr>
              <a:t>Grocery Store Race</a:t>
            </a:r>
            <a:endParaRPr lang="en-US" sz="3000" dirty="0">
              <a:solidFill>
                <a:schemeClr val="tx1"/>
              </a:solidFill>
            </a:endParaRPr>
          </a:p>
        </p:txBody>
      </p:sp>
      <p:sp>
        <p:nvSpPr>
          <p:cNvPr id="2" name="Slide Number Placeholder 1"/>
          <p:cNvSpPr>
            <a:spLocks noGrp="1"/>
          </p:cNvSpPr>
          <p:nvPr>
            <p:ph type="sldNum" sz="quarter" idx="12"/>
          </p:nvPr>
        </p:nvSpPr>
        <p:spPr/>
        <p:txBody>
          <a:bodyPr/>
          <a:lstStyle/>
          <a:p>
            <a:fld id="{2B5EBE98-3F54-4190-8BE8-6FA5D62E8276}" type="slidenum">
              <a:rPr lang="en-US" smtClean="0"/>
              <a:pPr/>
              <a:t>76</a:t>
            </a:fld>
            <a:endParaRPr lang="en-US" dirty="0"/>
          </a:p>
        </p:txBody>
      </p:sp>
      <p:sp>
        <p:nvSpPr>
          <p:cNvPr id="3" name="Rectangle 2"/>
          <p:cNvSpPr/>
          <p:nvPr/>
        </p:nvSpPr>
        <p:spPr>
          <a:xfrm>
            <a:off x="467544" y="1268760"/>
            <a:ext cx="8479533" cy="830997"/>
          </a:xfrm>
          <a:prstGeom prst="rect">
            <a:avLst/>
          </a:prstGeom>
        </p:spPr>
        <p:txBody>
          <a:bodyPr wrap="square">
            <a:spAutoFit/>
          </a:bodyPr>
          <a:lstStyle/>
          <a:p>
            <a:r>
              <a:rPr lang="en-US" sz="2400" dirty="0" smtClean="0"/>
              <a:t>Search for the best snack for you. Fill in the table below and compare the fat level of your </a:t>
            </a:r>
            <a:r>
              <a:rPr lang="en-US" sz="2400" dirty="0" err="1" smtClean="0"/>
              <a:t>favourite</a:t>
            </a:r>
            <a:r>
              <a:rPr lang="en-US" sz="2400" dirty="0" smtClean="0"/>
              <a:t> snack in the grocery store.</a:t>
            </a:r>
          </a:p>
        </p:txBody>
      </p:sp>
      <p:graphicFrame>
        <p:nvGraphicFramePr>
          <p:cNvPr id="5" name="Table 4"/>
          <p:cNvGraphicFramePr>
            <a:graphicFrameLocks noGrp="1"/>
          </p:cNvGraphicFramePr>
          <p:nvPr>
            <p:extLst>
              <p:ext uri="{D42A27DB-BD31-4B8C-83A1-F6EECF244321}">
                <p14:modId xmlns:p14="http://schemas.microsoft.com/office/powerpoint/2010/main" val="4168953541"/>
              </p:ext>
            </p:extLst>
          </p:nvPr>
        </p:nvGraphicFramePr>
        <p:xfrm>
          <a:off x="558145" y="2334488"/>
          <a:ext cx="8136903" cy="2966720"/>
        </p:xfrm>
        <a:graphic>
          <a:graphicData uri="http://schemas.openxmlformats.org/drawingml/2006/table">
            <a:tbl>
              <a:tblPr firstRow="1" bandRow="1">
                <a:tableStyleId>{5C22544A-7EE6-4342-B048-85BDC9FD1C3A}</a:tableStyleId>
              </a:tblPr>
              <a:tblGrid>
                <a:gridCol w="2712301">
                  <a:extLst>
                    <a:ext uri="{9D8B030D-6E8A-4147-A177-3AD203B41FA5}">
                      <a16:colId xmlns:a16="http://schemas.microsoft.com/office/drawing/2014/main" val="20000"/>
                    </a:ext>
                  </a:extLst>
                </a:gridCol>
                <a:gridCol w="2712301">
                  <a:extLst>
                    <a:ext uri="{9D8B030D-6E8A-4147-A177-3AD203B41FA5}">
                      <a16:colId xmlns:a16="http://schemas.microsoft.com/office/drawing/2014/main" val="20001"/>
                    </a:ext>
                  </a:extLst>
                </a:gridCol>
                <a:gridCol w="2712301">
                  <a:extLst>
                    <a:ext uri="{9D8B030D-6E8A-4147-A177-3AD203B41FA5}">
                      <a16:colId xmlns:a16="http://schemas.microsoft.com/office/drawing/2014/main" val="20002"/>
                    </a:ext>
                  </a:extLst>
                </a:gridCol>
              </a:tblGrid>
              <a:tr h="370840">
                <a:tc>
                  <a:txBody>
                    <a:bodyPr/>
                    <a:lstStyle/>
                    <a:p>
                      <a:pPr algn="ctr"/>
                      <a:r>
                        <a:rPr lang="en-US" dirty="0" smtClean="0"/>
                        <a:t>Snack item</a:t>
                      </a:r>
                      <a:endParaRPr lang="en-US" dirty="0"/>
                    </a:p>
                  </a:txBody>
                  <a:tcPr/>
                </a:tc>
                <a:tc>
                  <a:txBody>
                    <a:bodyPr/>
                    <a:lstStyle/>
                    <a:p>
                      <a:pPr algn="ctr"/>
                      <a:r>
                        <a:rPr lang="en-US" dirty="0" smtClean="0"/>
                        <a:t>Total</a:t>
                      </a:r>
                      <a:r>
                        <a:rPr lang="en-US" baseline="0" dirty="0" smtClean="0"/>
                        <a:t> f</a:t>
                      </a:r>
                      <a:r>
                        <a:rPr lang="en-US" dirty="0" smtClean="0"/>
                        <a:t>ats per 100 gram</a:t>
                      </a:r>
                      <a:endParaRPr lang="en-US" dirty="0"/>
                    </a:p>
                  </a:txBody>
                  <a:tcPr/>
                </a:tc>
                <a:tc>
                  <a:txBody>
                    <a:bodyPr/>
                    <a:lstStyle/>
                    <a:p>
                      <a:pPr algn="ctr"/>
                      <a:r>
                        <a:rPr lang="en-US" dirty="0" smtClean="0"/>
                        <a:t>Sugars per 100 gram</a:t>
                      </a:r>
                      <a:endParaRPr lang="en-US" dirty="0"/>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4"/>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5"/>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6"/>
                  </a:ext>
                </a:extLst>
              </a:tr>
              <a:tr h="370840">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67356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6117" y="160298"/>
            <a:ext cx="8640960" cy="1015663"/>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a:solidFill>
                  <a:schemeClr val="tx1"/>
                </a:solidFill>
              </a:rPr>
              <a:t>4</a:t>
            </a:r>
            <a:r>
              <a:rPr lang="en-US" sz="3000" b="1" dirty="0" smtClean="0">
                <a:solidFill>
                  <a:schemeClr val="tx1"/>
                </a:solidFill>
              </a:rPr>
              <a:t>) Understanding food label</a:t>
            </a:r>
            <a:endParaRPr lang="en-US" sz="3000" b="1" dirty="0">
              <a:solidFill>
                <a:schemeClr val="tx1"/>
              </a:solidFill>
            </a:endParaRPr>
          </a:p>
          <a:p>
            <a:r>
              <a:rPr lang="en-US" sz="3000" dirty="0" smtClean="0">
                <a:solidFill>
                  <a:schemeClr val="tx1"/>
                </a:solidFill>
              </a:rPr>
              <a:t>Grocery Store Race</a:t>
            </a:r>
            <a:endParaRPr lang="en-US" sz="3000" dirty="0">
              <a:solidFill>
                <a:schemeClr val="tx1"/>
              </a:solidFill>
            </a:endParaRPr>
          </a:p>
        </p:txBody>
      </p:sp>
      <p:sp>
        <p:nvSpPr>
          <p:cNvPr id="2" name="Slide Number Placeholder 1"/>
          <p:cNvSpPr>
            <a:spLocks noGrp="1"/>
          </p:cNvSpPr>
          <p:nvPr>
            <p:ph type="sldNum" sz="quarter" idx="12"/>
          </p:nvPr>
        </p:nvSpPr>
        <p:spPr/>
        <p:txBody>
          <a:bodyPr/>
          <a:lstStyle/>
          <a:p>
            <a:fld id="{2B5EBE98-3F54-4190-8BE8-6FA5D62E8276}" type="slidenum">
              <a:rPr lang="en-US" smtClean="0"/>
              <a:pPr/>
              <a:t>77</a:t>
            </a:fld>
            <a:endParaRPr lang="en-US" dirty="0"/>
          </a:p>
        </p:txBody>
      </p:sp>
      <p:sp>
        <p:nvSpPr>
          <p:cNvPr id="3" name="Rectangle 2"/>
          <p:cNvSpPr/>
          <p:nvPr/>
        </p:nvSpPr>
        <p:spPr>
          <a:xfrm>
            <a:off x="467544" y="1268760"/>
            <a:ext cx="8479533" cy="830997"/>
          </a:xfrm>
          <a:prstGeom prst="rect">
            <a:avLst/>
          </a:prstGeom>
        </p:spPr>
        <p:txBody>
          <a:bodyPr wrap="square">
            <a:spAutoFit/>
          </a:bodyPr>
          <a:lstStyle/>
          <a:p>
            <a:r>
              <a:rPr lang="en-US" sz="2400" dirty="0" smtClean="0"/>
              <a:t>Search for the best snack for you. Fill in the table below and compare the fat level of your </a:t>
            </a:r>
            <a:r>
              <a:rPr lang="en-US" sz="2400" dirty="0" err="1" smtClean="0"/>
              <a:t>favourite</a:t>
            </a:r>
            <a:r>
              <a:rPr lang="en-US" sz="2400" dirty="0" smtClean="0"/>
              <a:t> snack in the grocery store.</a:t>
            </a:r>
          </a:p>
        </p:txBody>
      </p:sp>
      <p:graphicFrame>
        <p:nvGraphicFramePr>
          <p:cNvPr id="5" name="Table 4"/>
          <p:cNvGraphicFramePr>
            <a:graphicFrameLocks noGrp="1"/>
          </p:cNvGraphicFramePr>
          <p:nvPr>
            <p:extLst>
              <p:ext uri="{D42A27DB-BD31-4B8C-83A1-F6EECF244321}">
                <p14:modId xmlns:p14="http://schemas.microsoft.com/office/powerpoint/2010/main" val="1285365512"/>
              </p:ext>
            </p:extLst>
          </p:nvPr>
        </p:nvGraphicFramePr>
        <p:xfrm>
          <a:off x="558145" y="2570088"/>
          <a:ext cx="8136903" cy="1112520"/>
        </p:xfrm>
        <a:graphic>
          <a:graphicData uri="http://schemas.openxmlformats.org/drawingml/2006/table">
            <a:tbl>
              <a:tblPr firstRow="1" bandRow="1">
                <a:tableStyleId>{5C22544A-7EE6-4342-B048-85BDC9FD1C3A}</a:tableStyleId>
              </a:tblPr>
              <a:tblGrid>
                <a:gridCol w="2712301">
                  <a:extLst>
                    <a:ext uri="{9D8B030D-6E8A-4147-A177-3AD203B41FA5}">
                      <a16:colId xmlns:a16="http://schemas.microsoft.com/office/drawing/2014/main" val="20000"/>
                    </a:ext>
                  </a:extLst>
                </a:gridCol>
                <a:gridCol w="2712301">
                  <a:extLst>
                    <a:ext uri="{9D8B030D-6E8A-4147-A177-3AD203B41FA5}">
                      <a16:colId xmlns:a16="http://schemas.microsoft.com/office/drawing/2014/main" val="20001"/>
                    </a:ext>
                  </a:extLst>
                </a:gridCol>
                <a:gridCol w="2712301">
                  <a:extLst>
                    <a:ext uri="{9D8B030D-6E8A-4147-A177-3AD203B41FA5}">
                      <a16:colId xmlns:a16="http://schemas.microsoft.com/office/drawing/2014/main" val="20002"/>
                    </a:ext>
                  </a:extLst>
                </a:gridCol>
              </a:tblGrid>
              <a:tr h="370840">
                <a:tc>
                  <a:txBody>
                    <a:bodyPr/>
                    <a:lstStyle/>
                    <a:p>
                      <a:pPr algn="ctr"/>
                      <a:r>
                        <a:rPr lang="en-US" dirty="0" smtClean="0"/>
                        <a:t>Snack item</a:t>
                      </a:r>
                      <a:endParaRPr lang="en-US" dirty="0"/>
                    </a:p>
                  </a:txBody>
                  <a:tcPr/>
                </a:tc>
                <a:tc>
                  <a:txBody>
                    <a:bodyPr/>
                    <a:lstStyle/>
                    <a:p>
                      <a:pPr algn="ctr"/>
                      <a:r>
                        <a:rPr lang="en-US" dirty="0" smtClean="0"/>
                        <a:t>Total fats per 100 gram</a:t>
                      </a:r>
                      <a:endParaRPr lang="en-US" dirty="0"/>
                    </a:p>
                  </a:txBody>
                  <a:tcPr/>
                </a:tc>
                <a:tc>
                  <a:txBody>
                    <a:bodyPr/>
                    <a:lstStyle/>
                    <a:p>
                      <a:pPr algn="ctr"/>
                      <a:r>
                        <a:rPr lang="en-US" dirty="0" smtClean="0"/>
                        <a:t>Sugars per 100 gram</a:t>
                      </a:r>
                      <a:endParaRPr lang="en-US" dirty="0"/>
                    </a:p>
                  </a:txBody>
                  <a:tcPr/>
                </a:tc>
                <a:extLst>
                  <a:ext uri="{0D108BD9-81ED-4DB2-BD59-A6C34878D82A}">
                    <a16:rowId xmlns:a16="http://schemas.microsoft.com/office/drawing/2014/main" val="10000"/>
                  </a:ext>
                </a:extLst>
              </a:tr>
              <a:tr h="370840">
                <a:tc>
                  <a:txBody>
                    <a:bodyPr/>
                    <a:lstStyle/>
                    <a:p>
                      <a:r>
                        <a:rPr lang="en-US" dirty="0" smtClean="0"/>
                        <a:t>Cream sandwich crackers</a:t>
                      </a:r>
                      <a:endParaRPr lang="en-US" dirty="0"/>
                    </a:p>
                  </a:txBody>
                  <a:tcPr/>
                </a:tc>
                <a:tc>
                  <a:txBody>
                    <a:bodyPr/>
                    <a:lstStyle/>
                    <a:p>
                      <a:r>
                        <a:rPr lang="en-US" dirty="0" smtClean="0"/>
                        <a:t>29 gram</a:t>
                      </a:r>
                      <a:endParaRPr lang="en-US" dirty="0"/>
                    </a:p>
                  </a:txBody>
                  <a:tcPr/>
                </a:tc>
                <a:tc>
                  <a:txBody>
                    <a:bodyPr/>
                    <a:lstStyle/>
                    <a:p>
                      <a:r>
                        <a:rPr lang="en-US" dirty="0" smtClean="0"/>
                        <a:t>9.5 gram</a:t>
                      </a:r>
                      <a:endParaRPr lang="en-US" dirty="0"/>
                    </a:p>
                  </a:txBody>
                  <a:tcPr/>
                </a:tc>
                <a:extLst>
                  <a:ext uri="{0D108BD9-81ED-4DB2-BD59-A6C34878D82A}">
                    <a16:rowId xmlns:a16="http://schemas.microsoft.com/office/drawing/2014/main" val="10001"/>
                  </a:ext>
                </a:extLst>
              </a:tr>
              <a:tr h="370840">
                <a:tc>
                  <a:txBody>
                    <a:bodyPr/>
                    <a:lstStyle/>
                    <a:p>
                      <a:r>
                        <a:rPr lang="en-US" dirty="0" smtClean="0"/>
                        <a:t>Five Spices</a:t>
                      </a:r>
                      <a:r>
                        <a:rPr lang="en-US" baseline="0" dirty="0" smtClean="0"/>
                        <a:t> Pork Slices</a:t>
                      </a:r>
                      <a:endParaRPr lang="en-US" dirty="0"/>
                    </a:p>
                  </a:txBody>
                  <a:tcPr/>
                </a:tc>
                <a:tc>
                  <a:txBody>
                    <a:bodyPr/>
                    <a:lstStyle/>
                    <a:p>
                      <a:r>
                        <a:rPr lang="en-US" dirty="0" smtClean="0"/>
                        <a:t>8.2 gram</a:t>
                      </a:r>
                      <a:endParaRPr lang="en-US" dirty="0"/>
                    </a:p>
                  </a:txBody>
                  <a:tcPr/>
                </a:tc>
                <a:tc>
                  <a:txBody>
                    <a:bodyPr/>
                    <a:lstStyle/>
                    <a:p>
                      <a:r>
                        <a:rPr lang="en-US" dirty="0" smtClean="0"/>
                        <a:t>20.6 gram</a:t>
                      </a:r>
                      <a:endParaRPr lang="en-US" dirty="0"/>
                    </a:p>
                  </a:txBody>
                  <a:tcPr/>
                </a:tc>
                <a:extLst>
                  <a:ext uri="{0D108BD9-81ED-4DB2-BD59-A6C34878D82A}">
                    <a16:rowId xmlns:a16="http://schemas.microsoft.com/office/drawing/2014/main" val="10002"/>
                  </a:ext>
                </a:extLst>
              </a:tr>
            </a:tbl>
          </a:graphicData>
        </a:graphic>
      </p:graphicFrame>
      <p:sp>
        <p:nvSpPr>
          <p:cNvPr id="6" name="Rectangle 5"/>
          <p:cNvSpPr/>
          <p:nvPr/>
        </p:nvSpPr>
        <p:spPr>
          <a:xfrm>
            <a:off x="484960" y="2175247"/>
            <a:ext cx="8479533" cy="461665"/>
          </a:xfrm>
          <a:prstGeom prst="rect">
            <a:avLst/>
          </a:prstGeom>
        </p:spPr>
        <p:txBody>
          <a:bodyPr wrap="square">
            <a:spAutoFit/>
          </a:bodyPr>
          <a:lstStyle/>
          <a:p>
            <a:r>
              <a:rPr lang="en-US" sz="2400" dirty="0" smtClean="0"/>
              <a:t>Example:</a:t>
            </a:r>
          </a:p>
        </p:txBody>
      </p:sp>
    </p:spTree>
    <p:extLst>
      <p:ext uri="{BB962C8B-B14F-4D97-AF65-F5344CB8AC3E}">
        <p14:creationId xmlns:p14="http://schemas.microsoft.com/office/powerpoint/2010/main" val="2226572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58441007"/>
              </p:ext>
            </p:extLst>
          </p:nvPr>
        </p:nvGraphicFramePr>
        <p:xfrm>
          <a:off x="2987824" y="1805535"/>
          <a:ext cx="5868206" cy="4661513"/>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2987886">
                  <a:extLst>
                    <a:ext uri="{9D8B030D-6E8A-4147-A177-3AD203B41FA5}">
                      <a16:colId xmlns:a16="http://schemas.microsoft.com/office/drawing/2014/main" val="20002"/>
                    </a:ext>
                  </a:extLst>
                </a:gridCol>
              </a:tblGrid>
              <a:tr h="329357">
                <a:tc>
                  <a:txBody>
                    <a:bodyPr/>
                    <a:lstStyle/>
                    <a:p>
                      <a:r>
                        <a:rPr lang="en-US" dirty="0" smtClean="0"/>
                        <a:t>Meal </a:t>
                      </a:r>
                      <a:endParaRPr lang="en-US" dirty="0"/>
                    </a:p>
                  </a:txBody>
                  <a:tcPr/>
                </a:tc>
                <a:tc>
                  <a:txBody>
                    <a:bodyPr/>
                    <a:lstStyle/>
                    <a:p>
                      <a:r>
                        <a:rPr lang="en-US" dirty="0" smtClean="0"/>
                        <a:t>Food group</a:t>
                      </a:r>
                      <a:endParaRPr lang="en-US" dirty="0"/>
                    </a:p>
                  </a:txBody>
                  <a:tcPr/>
                </a:tc>
                <a:tc>
                  <a:txBody>
                    <a:bodyPr/>
                    <a:lstStyle/>
                    <a:p>
                      <a:r>
                        <a:rPr lang="en-US" dirty="0" smtClean="0"/>
                        <a:t>Food items</a:t>
                      </a:r>
                      <a:endParaRPr lang="en-US" dirty="0"/>
                    </a:p>
                  </a:txBody>
                  <a:tcPr/>
                </a:tc>
                <a:extLst>
                  <a:ext uri="{0D108BD9-81ED-4DB2-BD59-A6C34878D82A}">
                    <a16:rowId xmlns:a16="http://schemas.microsoft.com/office/drawing/2014/main" val="10000"/>
                  </a:ext>
                </a:extLst>
              </a:tr>
              <a:tr h="848414">
                <a:tc>
                  <a:txBody>
                    <a:bodyPr/>
                    <a:lstStyle/>
                    <a:p>
                      <a:r>
                        <a:rPr lang="en-US" dirty="0" smtClean="0"/>
                        <a:t>Breakfast</a:t>
                      </a:r>
                      <a:endParaRPr lang="en-US" dirty="0"/>
                    </a:p>
                  </a:txBody>
                  <a:tcPr/>
                </a:tc>
                <a:tc>
                  <a:txBody>
                    <a:bodyPr/>
                    <a:lstStyle/>
                    <a:p>
                      <a:pPr marL="0" indent="0">
                        <a:buFont typeface="Arial" pitchFamily="34" charset="0"/>
                        <a:buNone/>
                      </a:pPr>
                      <a:endParaRPr lang="en-US" dirty="0"/>
                    </a:p>
                  </a:txBody>
                  <a:tcPr/>
                </a:tc>
                <a:tc>
                  <a:txBody>
                    <a:bodyPr/>
                    <a:lstStyle/>
                    <a:p>
                      <a:pPr marL="285750" indent="-285750">
                        <a:buFont typeface="Arial" pitchFamily="34" charset="0"/>
                        <a:buChar char="•"/>
                      </a:pPr>
                      <a:endParaRPr lang="en-US" dirty="0"/>
                    </a:p>
                  </a:txBody>
                  <a:tcPr/>
                </a:tc>
                <a:extLst>
                  <a:ext uri="{0D108BD9-81ED-4DB2-BD59-A6C34878D82A}">
                    <a16:rowId xmlns:a16="http://schemas.microsoft.com/office/drawing/2014/main" val="10001"/>
                  </a:ext>
                </a:extLst>
              </a:tr>
              <a:tr h="576375">
                <a:tc>
                  <a:txBody>
                    <a:bodyPr/>
                    <a:lstStyle/>
                    <a:p>
                      <a:r>
                        <a:rPr lang="en-US" dirty="0" smtClean="0"/>
                        <a:t>Morning tea</a:t>
                      </a:r>
                      <a:endParaRPr lang="en-US" dirty="0"/>
                    </a:p>
                  </a:txBody>
                  <a:tcPr/>
                </a:tc>
                <a:tc>
                  <a:txBody>
                    <a:bodyPr/>
                    <a:lstStyle/>
                    <a:p>
                      <a:pPr marL="285750" indent="-285750">
                        <a:buFont typeface="Arial" pitchFamily="34" charset="0"/>
                        <a:buChar char="•"/>
                      </a:pPr>
                      <a:endParaRPr lang="en-US" dirty="0"/>
                    </a:p>
                  </a:txBody>
                  <a:tcPr/>
                </a:tc>
                <a:tc>
                  <a:txBody>
                    <a:bodyPr/>
                    <a:lstStyle/>
                    <a:p>
                      <a:pPr marL="285750" indent="-285750">
                        <a:buFont typeface="Arial" pitchFamily="34" charset="0"/>
                        <a:buChar char="•"/>
                      </a:pPr>
                      <a:endParaRPr lang="en-US" dirty="0"/>
                    </a:p>
                  </a:txBody>
                  <a:tcPr/>
                </a:tc>
                <a:extLst>
                  <a:ext uri="{0D108BD9-81ED-4DB2-BD59-A6C34878D82A}">
                    <a16:rowId xmlns:a16="http://schemas.microsoft.com/office/drawing/2014/main" val="10002"/>
                  </a:ext>
                </a:extLst>
              </a:tr>
              <a:tr h="848414">
                <a:tc>
                  <a:txBody>
                    <a:bodyPr/>
                    <a:lstStyle/>
                    <a:p>
                      <a:r>
                        <a:rPr lang="en-US" dirty="0" smtClean="0"/>
                        <a:t>Lunch</a:t>
                      </a:r>
                      <a:endParaRPr lang="en-US" dirty="0"/>
                    </a:p>
                  </a:txBody>
                  <a:tcPr/>
                </a:tc>
                <a:tc>
                  <a:txBody>
                    <a:bodyPr/>
                    <a:lstStyle/>
                    <a:p>
                      <a:pPr marL="285750" indent="-285750">
                        <a:buFont typeface="Arial" pitchFamily="34" charset="0"/>
                        <a:buChar char="•"/>
                      </a:pPr>
                      <a:endParaRPr lang="en-US" dirty="0"/>
                    </a:p>
                  </a:txBody>
                  <a:tcPr/>
                </a:tc>
                <a:tc>
                  <a:txBody>
                    <a:bodyPr/>
                    <a:lstStyle/>
                    <a:p>
                      <a:pPr marL="285750" indent="-285750">
                        <a:buFont typeface="Arial" pitchFamily="34" charset="0"/>
                        <a:buChar char="•"/>
                      </a:pPr>
                      <a:endParaRPr lang="en-US" dirty="0"/>
                    </a:p>
                  </a:txBody>
                  <a:tcPr/>
                </a:tc>
                <a:extLst>
                  <a:ext uri="{0D108BD9-81ED-4DB2-BD59-A6C34878D82A}">
                    <a16:rowId xmlns:a16="http://schemas.microsoft.com/office/drawing/2014/main" val="10003"/>
                  </a:ext>
                </a:extLst>
              </a:tr>
              <a:tr h="652627">
                <a:tc>
                  <a:txBody>
                    <a:bodyPr/>
                    <a:lstStyle/>
                    <a:p>
                      <a:r>
                        <a:rPr lang="en-US" dirty="0" smtClean="0"/>
                        <a:t>Afternoon Tea</a:t>
                      </a:r>
                      <a:endParaRPr lang="en-US" dirty="0"/>
                    </a:p>
                  </a:txBody>
                  <a:tcPr/>
                </a:tc>
                <a:tc>
                  <a:txBody>
                    <a:bodyPr/>
                    <a:lstStyle/>
                    <a:p>
                      <a:pPr marL="285750" indent="-285750">
                        <a:buFont typeface="Arial" pitchFamily="34" charset="0"/>
                        <a:buChar char="•"/>
                      </a:pPr>
                      <a:endParaRPr lang="en-US" dirty="0"/>
                    </a:p>
                  </a:txBody>
                  <a:tcPr/>
                </a:tc>
                <a:tc>
                  <a:txBody>
                    <a:bodyPr/>
                    <a:lstStyle/>
                    <a:p>
                      <a:pPr marL="285750" indent="-285750">
                        <a:buFont typeface="Arial" pitchFamily="34" charset="0"/>
                        <a:buChar char="•"/>
                      </a:pPr>
                      <a:endParaRPr lang="en-US" dirty="0"/>
                    </a:p>
                  </a:txBody>
                  <a:tcPr/>
                </a:tc>
                <a:extLst>
                  <a:ext uri="{0D108BD9-81ED-4DB2-BD59-A6C34878D82A}">
                    <a16:rowId xmlns:a16="http://schemas.microsoft.com/office/drawing/2014/main" val="10004"/>
                  </a:ext>
                </a:extLst>
              </a:tr>
              <a:tr h="1004163">
                <a:tc>
                  <a:txBody>
                    <a:bodyPr/>
                    <a:lstStyle/>
                    <a:p>
                      <a:r>
                        <a:rPr lang="en-US" dirty="0" smtClean="0"/>
                        <a:t>Dinner</a:t>
                      </a:r>
                      <a:endParaRPr lang="en-US" dirty="0"/>
                    </a:p>
                  </a:txBody>
                  <a:tcPr/>
                </a:tc>
                <a:tc>
                  <a:txBody>
                    <a:bodyPr/>
                    <a:lstStyle/>
                    <a:p>
                      <a:pPr marL="285750" indent="-285750">
                        <a:buFont typeface="Arial" pitchFamily="34" charset="0"/>
                        <a:buChar char="•"/>
                      </a:pPr>
                      <a:endParaRPr lang="en-US" dirty="0"/>
                    </a:p>
                  </a:txBody>
                  <a:tcPr/>
                </a:tc>
                <a:tc>
                  <a:txBody>
                    <a:bodyPr/>
                    <a:lstStyle/>
                    <a:p>
                      <a:pPr marL="285750" indent="-285750">
                        <a:buFont typeface="Arial" pitchFamily="34" charset="0"/>
                        <a:buChar char="•"/>
                      </a:pPr>
                      <a:endParaRPr lang="en-US" dirty="0"/>
                    </a:p>
                  </a:txBody>
                  <a:tcPr/>
                </a:tc>
                <a:extLst>
                  <a:ext uri="{0D108BD9-81ED-4DB2-BD59-A6C34878D82A}">
                    <a16:rowId xmlns:a16="http://schemas.microsoft.com/office/drawing/2014/main" val="10005"/>
                  </a:ext>
                </a:extLst>
              </a:tr>
              <a:tr h="329357">
                <a:tc>
                  <a:txBody>
                    <a:bodyPr/>
                    <a:lstStyle/>
                    <a:p>
                      <a:r>
                        <a:rPr lang="en-US" dirty="0" smtClean="0"/>
                        <a:t>Supper</a:t>
                      </a:r>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txBody>
                  <a:tcPr/>
                </a:tc>
                <a:extLst>
                  <a:ext uri="{0D108BD9-81ED-4DB2-BD59-A6C34878D82A}">
                    <a16:rowId xmlns:a16="http://schemas.microsoft.com/office/drawing/2014/main" val="10006"/>
                  </a:ext>
                </a:extLst>
              </a:tr>
            </a:tbl>
          </a:graphicData>
        </a:graphic>
      </p:graphicFrame>
      <p:sp>
        <p:nvSpPr>
          <p:cNvPr id="5" name="Slide Number Placeholder 4"/>
          <p:cNvSpPr>
            <a:spLocks noGrp="1"/>
          </p:cNvSpPr>
          <p:nvPr>
            <p:ph type="sldNum" sz="quarter" idx="12"/>
          </p:nvPr>
        </p:nvSpPr>
        <p:spPr/>
        <p:txBody>
          <a:bodyPr/>
          <a:lstStyle/>
          <a:p>
            <a:fld id="{99B7B5DF-5DA9-46A7-9A59-86908C82C3B1}" type="slidenum">
              <a:rPr lang="en-US" smtClean="0"/>
              <a:pPr/>
              <a:t>78</a:t>
            </a:fld>
            <a:endParaRPr lang="en-US" dirty="0"/>
          </a:p>
        </p:txBody>
      </p:sp>
      <p:sp>
        <p:nvSpPr>
          <p:cNvPr id="6" name="Rectangle 5"/>
          <p:cNvSpPr/>
          <p:nvPr/>
        </p:nvSpPr>
        <p:spPr>
          <a:xfrm>
            <a:off x="179387" y="106859"/>
            <a:ext cx="8785101" cy="1508105"/>
          </a:xfrm>
          <a:prstGeom prst="rect">
            <a:avLst/>
          </a:prstGeom>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Suggested </a:t>
            </a:r>
            <a:r>
              <a:rPr lang="en-US" sz="3200" b="1" dirty="0" smtClean="0">
                <a:solidFill>
                  <a:schemeClr val="tx1"/>
                </a:solidFill>
              </a:rPr>
              <a:t>assessment 1</a:t>
            </a:r>
            <a:r>
              <a:rPr lang="en-US" sz="3000" b="1" dirty="0" smtClean="0">
                <a:solidFill>
                  <a:schemeClr val="tx1"/>
                </a:solidFill>
              </a:rPr>
              <a:t>:</a:t>
            </a:r>
            <a:endParaRPr lang="en-US" sz="3000" b="1" dirty="0">
              <a:solidFill>
                <a:schemeClr val="tx1"/>
              </a:solidFill>
            </a:endParaRPr>
          </a:p>
          <a:p>
            <a:r>
              <a:rPr lang="en-US" sz="3000" dirty="0" smtClean="0">
                <a:solidFill>
                  <a:schemeClr val="tx1"/>
                </a:solidFill>
              </a:rPr>
              <a:t>By using the food pyramid, design </a:t>
            </a:r>
            <a:r>
              <a:rPr lang="en-US" sz="3000" dirty="0">
                <a:solidFill>
                  <a:schemeClr val="tx1"/>
                </a:solidFill>
              </a:rPr>
              <a:t>a </a:t>
            </a:r>
            <a:r>
              <a:rPr lang="en-US" sz="3000" dirty="0" smtClean="0">
                <a:solidFill>
                  <a:schemeClr val="tx1"/>
                </a:solidFill>
              </a:rPr>
              <a:t>one day </a:t>
            </a:r>
            <a:r>
              <a:rPr lang="en-US" sz="3000" dirty="0">
                <a:solidFill>
                  <a:schemeClr val="tx1"/>
                </a:solidFill>
              </a:rPr>
              <a:t>meal </a:t>
            </a:r>
            <a:r>
              <a:rPr lang="en-US" sz="3000" dirty="0" smtClean="0">
                <a:solidFill>
                  <a:schemeClr val="tx1"/>
                </a:solidFill>
              </a:rPr>
              <a:t>to meet </a:t>
            </a:r>
            <a:r>
              <a:rPr lang="en-US" sz="3000" dirty="0">
                <a:solidFill>
                  <a:schemeClr val="tx1"/>
                </a:solidFill>
              </a:rPr>
              <a:t>your nutritional </a:t>
            </a:r>
            <a:r>
              <a:rPr lang="en-US" sz="3000" dirty="0" smtClean="0">
                <a:solidFill>
                  <a:schemeClr val="tx1"/>
                </a:solidFill>
              </a:rPr>
              <a:t>needs</a:t>
            </a:r>
            <a:endParaRPr lang="en-US" sz="3000" dirty="0">
              <a:solidFill>
                <a:schemeClr val="tx1"/>
              </a:solidFill>
            </a:endParaRPr>
          </a:p>
        </p:txBody>
      </p:sp>
      <p:pic>
        <p:nvPicPr>
          <p:cNvPr id="8"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6379" t="9537" r="25001" b="6574"/>
          <a:stretch/>
        </p:blipFill>
        <p:spPr bwMode="auto">
          <a:xfrm>
            <a:off x="142937" y="1844824"/>
            <a:ext cx="2712718"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76619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9B7B5DF-5DA9-46A7-9A59-86908C82C3B1}" type="slidenum">
              <a:rPr lang="en-US" smtClean="0"/>
              <a:pPr/>
              <a:t>79</a:t>
            </a:fld>
            <a:endParaRPr lang="en-US" dirty="0"/>
          </a:p>
        </p:txBody>
      </p:sp>
      <p:sp>
        <p:nvSpPr>
          <p:cNvPr id="6" name="Rectangle 5"/>
          <p:cNvSpPr/>
          <p:nvPr/>
        </p:nvSpPr>
        <p:spPr>
          <a:xfrm>
            <a:off x="142937" y="106859"/>
            <a:ext cx="8785101" cy="1046440"/>
          </a:xfrm>
          <a:prstGeom prst="rect">
            <a:avLst/>
          </a:prstGeom>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Suggested </a:t>
            </a:r>
            <a:r>
              <a:rPr lang="en-US" sz="3200" b="1" dirty="0" smtClean="0">
                <a:solidFill>
                  <a:schemeClr val="tx1"/>
                </a:solidFill>
              </a:rPr>
              <a:t>assessment 1</a:t>
            </a:r>
            <a:r>
              <a:rPr lang="en-US" sz="3000" b="1" dirty="0" smtClean="0">
                <a:solidFill>
                  <a:schemeClr val="tx1"/>
                </a:solidFill>
              </a:rPr>
              <a:t>:</a:t>
            </a:r>
            <a:endParaRPr lang="en-US" sz="3000" b="1" dirty="0">
              <a:solidFill>
                <a:schemeClr val="tx1"/>
              </a:solidFill>
            </a:endParaRPr>
          </a:p>
          <a:p>
            <a:r>
              <a:rPr lang="en-US" sz="3000" dirty="0" smtClean="0">
                <a:solidFill>
                  <a:schemeClr val="tx1"/>
                </a:solidFill>
              </a:rPr>
              <a:t>Sample answer.</a:t>
            </a:r>
            <a:endParaRPr lang="en-US" sz="3000"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882811572"/>
              </p:ext>
            </p:extLst>
          </p:nvPr>
        </p:nvGraphicFramePr>
        <p:xfrm>
          <a:off x="251394" y="1383595"/>
          <a:ext cx="8785102" cy="5357773"/>
        </p:xfrm>
        <a:graphic>
          <a:graphicData uri="http://schemas.openxmlformats.org/drawingml/2006/table">
            <a:tbl>
              <a:tblPr firstRow="1" bandRow="1">
                <a:tableStyleId>{5C22544A-7EE6-4342-B048-85BDC9FD1C3A}</a:tableStyleId>
              </a:tblPr>
              <a:tblGrid>
                <a:gridCol w="1503432">
                  <a:extLst>
                    <a:ext uri="{9D8B030D-6E8A-4147-A177-3AD203B41FA5}">
                      <a16:colId xmlns:a16="http://schemas.microsoft.com/office/drawing/2014/main" val="20000"/>
                    </a:ext>
                  </a:extLst>
                </a:gridCol>
                <a:gridCol w="2205550">
                  <a:extLst>
                    <a:ext uri="{9D8B030D-6E8A-4147-A177-3AD203B41FA5}">
                      <a16:colId xmlns:a16="http://schemas.microsoft.com/office/drawing/2014/main" val="20001"/>
                    </a:ext>
                  </a:extLst>
                </a:gridCol>
                <a:gridCol w="5076120">
                  <a:extLst>
                    <a:ext uri="{9D8B030D-6E8A-4147-A177-3AD203B41FA5}">
                      <a16:colId xmlns:a16="http://schemas.microsoft.com/office/drawing/2014/main" val="20002"/>
                    </a:ext>
                  </a:extLst>
                </a:gridCol>
              </a:tblGrid>
              <a:tr h="293930">
                <a:tc>
                  <a:txBody>
                    <a:bodyPr/>
                    <a:lstStyle/>
                    <a:p>
                      <a:r>
                        <a:rPr lang="en-US" dirty="0" smtClean="0"/>
                        <a:t>Meal </a:t>
                      </a:r>
                      <a:endParaRPr lang="en-US" dirty="0"/>
                    </a:p>
                  </a:txBody>
                  <a:tcPr/>
                </a:tc>
                <a:tc>
                  <a:txBody>
                    <a:bodyPr/>
                    <a:lstStyle/>
                    <a:p>
                      <a:r>
                        <a:rPr lang="en-US" dirty="0" smtClean="0"/>
                        <a:t>Food group</a:t>
                      </a:r>
                      <a:endParaRPr lang="en-US" dirty="0"/>
                    </a:p>
                  </a:txBody>
                  <a:tcPr/>
                </a:tc>
                <a:tc>
                  <a:txBody>
                    <a:bodyPr/>
                    <a:lstStyle/>
                    <a:p>
                      <a:r>
                        <a:rPr lang="en-US" dirty="0" smtClean="0"/>
                        <a:t>Food items</a:t>
                      </a:r>
                      <a:endParaRPr lang="en-US" dirty="0"/>
                    </a:p>
                  </a:txBody>
                  <a:tcPr/>
                </a:tc>
                <a:extLst>
                  <a:ext uri="{0D108BD9-81ED-4DB2-BD59-A6C34878D82A}">
                    <a16:rowId xmlns:a16="http://schemas.microsoft.com/office/drawing/2014/main" val="10000"/>
                  </a:ext>
                </a:extLst>
              </a:tr>
              <a:tr h="942186">
                <a:tc>
                  <a:txBody>
                    <a:bodyPr/>
                    <a:lstStyle/>
                    <a:p>
                      <a:r>
                        <a:rPr lang="en-US" dirty="0" smtClean="0"/>
                        <a:t>Breakfast</a:t>
                      </a:r>
                      <a:endParaRPr lang="en-US" dirty="0"/>
                    </a:p>
                  </a:txBody>
                  <a:tcPr/>
                </a:tc>
                <a:tc>
                  <a:txBody>
                    <a:bodyPr/>
                    <a:lstStyle/>
                    <a:p>
                      <a:pPr marL="285750" indent="-285750">
                        <a:buFont typeface="Arial" pitchFamily="34" charset="0"/>
                        <a:buChar char="•"/>
                      </a:pPr>
                      <a:r>
                        <a:rPr lang="en-US" dirty="0" smtClean="0"/>
                        <a:t>Cereals</a:t>
                      </a:r>
                      <a:r>
                        <a:rPr lang="en-US" baseline="0" dirty="0" smtClean="0"/>
                        <a:t> and dairy</a:t>
                      </a:r>
                    </a:p>
                    <a:p>
                      <a:pPr marL="285750" indent="-285750">
                        <a:buFont typeface="Arial" pitchFamily="34" charset="0"/>
                        <a:buChar char="•"/>
                      </a:pPr>
                      <a:r>
                        <a:rPr lang="en-US" baseline="0" dirty="0" smtClean="0"/>
                        <a:t>Fruit</a:t>
                      </a:r>
                    </a:p>
                    <a:p>
                      <a:pPr marL="285750" indent="-285750">
                        <a:buFont typeface="Arial" pitchFamily="34" charset="0"/>
                        <a:buChar char="•"/>
                      </a:pPr>
                      <a:r>
                        <a:rPr lang="en-US" baseline="0" dirty="0" smtClean="0"/>
                        <a:t>Meat </a:t>
                      </a:r>
                      <a:endParaRPr lang="en-US" dirty="0"/>
                    </a:p>
                  </a:txBody>
                  <a:tcPr/>
                </a:tc>
                <a:tc>
                  <a:txBody>
                    <a:bodyPr/>
                    <a:lstStyle/>
                    <a:p>
                      <a:pPr marL="285750" indent="-285750">
                        <a:buFont typeface="Arial" pitchFamily="34" charset="0"/>
                        <a:buChar char="•"/>
                      </a:pPr>
                      <a:r>
                        <a:rPr lang="en-US" dirty="0" smtClean="0"/>
                        <a:t>1 cup of oatmeal with 200</a:t>
                      </a:r>
                      <a:r>
                        <a:rPr lang="en-US" baseline="0" dirty="0" smtClean="0"/>
                        <a:t> ml </a:t>
                      </a:r>
                      <a:r>
                        <a:rPr lang="en-US" dirty="0" smtClean="0"/>
                        <a:t>skimmed milk</a:t>
                      </a:r>
                    </a:p>
                    <a:p>
                      <a:pPr marL="285750" indent="-285750">
                        <a:buFont typeface="Arial" pitchFamily="34" charset="0"/>
                        <a:buChar char="•"/>
                      </a:pPr>
                      <a:r>
                        <a:rPr lang="en-US" dirty="0" smtClean="0"/>
                        <a:t>1 banana</a:t>
                      </a:r>
                    </a:p>
                    <a:p>
                      <a:pPr marL="285750" indent="-285750">
                        <a:buFont typeface="Arial" pitchFamily="34" charset="0"/>
                        <a:buChar char="•"/>
                      </a:pPr>
                      <a:r>
                        <a:rPr lang="en-US" dirty="0" smtClean="0"/>
                        <a:t>¼ cup almonds</a:t>
                      </a:r>
                      <a:endParaRPr lang="en-US" dirty="0"/>
                    </a:p>
                  </a:txBody>
                  <a:tcPr/>
                </a:tc>
                <a:extLst>
                  <a:ext uri="{0D108BD9-81ED-4DB2-BD59-A6C34878D82A}">
                    <a16:rowId xmlns:a16="http://schemas.microsoft.com/office/drawing/2014/main" val="10001"/>
                  </a:ext>
                </a:extLst>
              </a:tr>
              <a:tr h="507331">
                <a:tc>
                  <a:txBody>
                    <a:bodyPr/>
                    <a:lstStyle/>
                    <a:p>
                      <a:r>
                        <a:rPr lang="en-US" dirty="0" smtClean="0"/>
                        <a:t>Morning tea</a:t>
                      </a:r>
                      <a:endParaRPr lang="en-US" dirty="0"/>
                    </a:p>
                  </a:txBody>
                  <a:tcPr/>
                </a:tc>
                <a:tc>
                  <a:txBody>
                    <a:bodyPr/>
                    <a:lstStyle/>
                    <a:p>
                      <a:pPr marL="285750" indent="-285750">
                        <a:buFont typeface="Arial" pitchFamily="34" charset="0"/>
                        <a:buChar char="•"/>
                      </a:pPr>
                      <a:r>
                        <a:rPr lang="en-US" dirty="0" smtClean="0"/>
                        <a:t>Cereals</a:t>
                      </a:r>
                      <a:endParaRPr lang="en-US" baseline="0" dirty="0" smtClean="0"/>
                    </a:p>
                    <a:p>
                      <a:pPr marL="285750" indent="-285750">
                        <a:buFont typeface="Arial" pitchFamily="34" charset="0"/>
                        <a:buChar char="•"/>
                      </a:pPr>
                      <a:r>
                        <a:rPr lang="en-US" baseline="0" dirty="0" smtClean="0"/>
                        <a:t>Dairy</a:t>
                      </a:r>
                      <a:endParaRPr lang="en-US" dirty="0"/>
                    </a:p>
                  </a:txBody>
                  <a:tcPr/>
                </a:tc>
                <a:tc>
                  <a:txBody>
                    <a:bodyPr/>
                    <a:lstStyle/>
                    <a:p>
                      <a:pPr marL="285750" indent="-285750">
                        <a:buFont typeface="Arial" pitchFamily="34" charset="0"/>
                        <a:buChar char="•"/>
                      </a:pPr>
                      <a:r>
                        <a:rPr lang="en-US" dirty="0" smtClean="0"/>
                        <a:t>4 x Plain soda crackers</a:t>
                      </a:r>
                      <a:r>
                        <a:rPr lang="en-US" baseline="0" dirty="0" smtClean="0"/>
                        <a:t> </a:t>
                      </a:r>
                    </a:p>
                    <a:p>
                      <a:pPr marL="285750" indent="-285750">
                        <a:buFont typeface="Arial" pitchFamily="34" charset="0"/>
                        <a:buChar char="•"/>
                      </a:pPr>
                      <a:r>
                        <a:rPr lang="en-US" baseline="0" dirty="0" smtClean="0"/>
                        <a:t>1 slice of low-fat cheese</a:t>
                      </a:r>
                      <a:endParaRPr lang="en-US" dirty="0"/>
                    </a:p>
                  </a:txBody>
                  <a:tcPr/>
                </a:tc>
                <a:extLst>
                  <a:ext uri="{0D108BD9-81ED-4DB2-BD59-A6C34878D82A}">
                    <a16:rowId xmlns:a16="http://schemas.microsoft.com/office/drawing/2014/main" val="10002"/>
                  </a:ext>
                </a:extLst>
              </a:tr>
              <a:tr h="942186">
                <a:tc>
                  <a:txBody>
                    <a:bodyPr/>
                    <a:lstStyle/>
                    <a:p>
                      <a:r>
                        <a:rPr lang="en-US" dirty="0" smtClean="0"/>
                        <a:t>Lunch</a:t>
                      </a:r>
                      <a:endParaRPr lang="en-US" dirty="0"/>
                    </a:p>
                  </a:txBody>
                  <a:tcPr/>
                </a:tc>
                <a:tc>
                  <a:txBody>
                    <a:bodyPr/>
                    <a:lstStyle/>
                    <a:p>
                      <a:pPr marL="285750" indent="-285750">
                        <a:buFont typeface="Arial" pitchFamily="34" charset="0"/>
                        <a:buChar char="•"/>
                      </a:pPr>
                      <a:r>
                        <a:rPr lang="en-US" baseline="0" dirty="0" smtClean="0"/>
                        <a:t>Grains</a:t>
                      </a:r>
                    </a:p>
                    <a:p>
                      <a:pPr marL="285750" indent="-285750">
                        <a:buFont typeface="Arial" pitchFamily="34" charset="0"/>
                        <a:buChar char="•"/>
                      </a:pPr>
                      <a:r>
                        <a:rPr lang="en-US" baseline="0" dirty="0" smtClean="0"/>
                        <a:t>Meat</a:t>
                      </a:r>
                    </a:p>
                    <a:p>
                      <a:pPr marL="285750" indent="-285750">
                        <a:buFont typeface="Arial" pitchFamily="34" charset="0"/>
                        <a:buChar char="•"/>
                      </a:pPr>
                      <a:r>
                        <a:rPr lang="en-US" baseline="0" dirty="0" smtClean="0"/>
                        <a:t>Vegetables</a:t>
                      </a:r>
                      <a:endParaRPr lang="en-US" dirty="0"/>
                    </a:p>
                  </a:txBody>
                  <a:tcPr/>
                </a:tc>
                <a:tc>
                  <a:txBody>
                    <a:bodyPr/>
                    <a:lstStyle/>
                    <a:p>
                      <a:pPr marL="285750" indent="-285750">
                        <a:buFont typeface="Arial" pitchFamily="34" charset="0"/>
                        <a:buChar char="•"/>
                      </a:pPr>
                      <a:r>
                        <a:rPr lang="en-US" dirty="0" smtClean="0"/>
                        <a:t>1 bowl of rice</a:t>
                      </a:r>
                    </a:p>
                    <a:p>
                      <a:pPr marL="285750" indent="-285750">
                        <a:buFont typeface="Arial" pitchFamily="34" charset="0"/>
                        <a:buChar char="•"/>
                      </a:pPr>
                      <a:r>
                        <a:rPr lang="en-US" dirty="0" smtClean="0"/>
                        <a:t>2</a:t>
                      </a:r>
                      <a:r>
                        <a:rPr lang="en-US" baseline="0" dirty="0" smtClean="0"/>
                        <a:t> medium sized pork chops</a:t>
                      </a:r>
                    </a:p>
                    <a:p>
                      <a:pPr marL="285750" indent="-285750">
                        <a:buFont typeface="Arial" pitchFamily="34" charset="0"/>
                        <a:buChar char="•"/>
                      </a:pPr>
                      <a:r>
                        <a:rPr lang="en-US" baseline="0" dirty="0" smtClean="0"/>
                        <a:t>1 bowl of mixed green cabbages</a:t>
                      </a:r>
                      <a:endParaRPr lang="en-US" dirty="0"/>
                    </a:p>
                  </a:txBody>
                  <a:tcPr/>
                </a:tc>
                <a:extLst>
                  <a:ext uri="{0D108BD9-81ED-4DB2-BD59-A6C34878D82A}">
                    <a16:rowId xmlns:a16="http://schemas.microsoft.com/office/drawing/2014/main" val="10003"/>
                  </a:ext>
                </a:extLst>
              </a:tr>
              <a:tr h="724759">
                <a:tc>
                  <a:txBody>
                    <a:bodyPr/>
                    <a:lstStyle/>
                    <a:p>
                      <a:r>
                        <a:rPr lang="en-US" dirty="0" smtClean="0"/>
                        <a:t>Afternoon tea</a:t>
                      </a:r>
                      <a:endParaRPr lang="en-US" dirty="0"/>
                    </a:p>
                  </a:txBody>
                  <a:tcPr/>
                </a:tc>
                <a:tc>
                  <a:txBody>
                    <a:bodyPr/>
                    <a:lstStyle/>
                    <a:p>
                      <a:pPr marL="285750" indent="-285750">
                        <a:buFont typeface="Arial" pitchFamily="34" charset="0"/>
                        <a:buChar char="•"/>
                      </a:pPr>
                      <a:r>
                        <a:rPr lang="en-US" baseline="0" dirty="0" smtClean="0"/>
                        <a:t>Dairy</a:t>
                      </a:r>
                    </a:p>
                    <a:p>
                      <a:pPr marL="285750" indent="-285750">
                        <a:buFont typeface="Arial" pitchFamily="34" charset="0"/>
                        <a:buChar char="•"/>
                      </a:pPr>
                      <a:r>
                        <a:rPr lang="en-US" baseline="0" dirty="0" smtClean="0"/>
                        <a:t>Grains and fats</a:t>
                      </a:r>
                      <a:endParaRPr lang="en-US" dirty="0"/>
                    </a:p>
                  </a:txBody>
                  <a:tcPr/>
                </a:tc>
                <a:tc>
                  <a:txBody>
                    <a:bodyPr/>
                    <a:lstStyle/>
                    <a:p>
                      <a:pPr marL="285750" indent="-285750">
                        <a:buFont typeface="Arial" pitchFamily="34" charset="0"/>
                        <a:buChar char="•"/>
                      </a:pPr>
                      <a:r>
                        <a:rPr lang="en-US" dirty="0" smtClean="0"/>
                        <a:t>1 cup of low-fat yoghurt</a:t>
                      </a:r>
                    </a:p>
                    <a:p>
                      <a:pPr marL="285750" indent="-285750">
                        <a:buFont typeface="Arial" pitchFamily="34" charset="0"/>
                        <a:buChar char="•"/>
                      </a:pPr>
                      <a:r>
                        <a:rPr lang="en-US" dirty="0" smtClean="0"/>
                        <a:t>1 small bread roll with peanut butter</a:t>
                      </a:r>
                      <a:endParaRPr lang="en-US" dirty="0"/>
                    </a:p>
                  </a:txBody>
                  <a:tcPr/>
                </a:tc>
                <a:extLst>
                  <a:ext uri="{0D108BD9-81ED-4DB2-BD59-A6C34878D82A}">
                    <a16:rowId xmlns:a16="http://schemas.microsoft.com/office/drawing/2014/main" val="10004"/>
                  </a:ext>
                </a:extLst>
              </a:tr>
              <a:tr h="1377042">
                <a:tc>
                  <a:txBody>
                    <a:bodyPr/>
                    <a:lstStyle/>
                    <a:p>
                      <a:r>
                        <a:rPr lang="en-US" dirty="0" smtClean="0"/>
                        <a:t>Dinner</a:t>
                      </a:r>
                      <a:endParaRPr lang="en-US" dirty="0"/>
                    </a:p>
                  </a:txBody>
                  <a:tcPr/>
                </a:tc>
                <a:tc>
                  <a:txBody>
                    <a:bodyPr/>
                    <a:lstStyle/>
                    <a:p>
                      <a:pPr marL="285750" indent="-285750">
                        <a:buFont typeface="Arial" pitchFamily="34" charset="0"/>
                        <a:buChar char="•"/>
                      </a:pPr>
                      <a:r>
                        <a:rPr lang="en-US" baseline="0" dirty="0" smtClean="0"/>
                        <a:t>Grains</a:t>
                      </a:r>
                    </a:p>
                    <a:p>
                      <a:pPr marL="285750" indent="-285750">
                        <a:buFont typeface="Arial" pitchFamily="34" charset="0"/>
                        <a:buChar char="•"/>
                      </a:pPr>
                      <a:r>
                        <a:rPr lang="en-US" baseline="0" dirty="0" smtClean="0"/>
                        <a:t>Meat</a:t>
                      </a:r>
                    </a:p>
                    <a:p>
                      <a:pPr marL="285750" indent="-285750">
                        <a:buFont typeface="Arial" pitchFamily="34" charset="0"/>
                        <a:buChar char="•"/>
                      </a:pPr>
                      <a:r>
                        <a:rPr lang="en-US" baseline="0" dirty="0" smtClean="0"/>
                        <a:t>Vegetables</a:t>
                      </a:r>
                      <a:endParaRPr lang="en-US" dirty="0"/>
                    </a:p>
                  </a:txBody>
                  <a:tcPr/>
                </a:tc>
                <a:tc>
                  <a:txBody>
                    <a:bodyPr/>
                    <a:lstStyle/>
                    <a:p>
                      <a:pPr marL="285750" indent="-285750">
                        <a:buFont typeface="Arial" pitchFamily="34" charset="0"/>
                        <a:buChar char="•"/>
                      </a:pPr>
                      <a:r>
                        <a:rPr lang="en-US" dirty="0" smtClean="0"/>
                        <a:t>1 small plate of spaghetti</a:t>
                      </a:r>
                    </a:p>
                    <a:p>
                      <a:pPr marL="285750" indent="-285750">
                        <a:buFont typeface="Arial" pitchFamily="34" charset="0"/>
                        <a:buChar char="•"/>
                      </a:pPr>
                      <a:r>
                        <a:rPr lang="en-US" dirty="0" smtClean="0"/>
                        <a:t>80 gram minced</a:t>
                      </a:r>
                      <a:r>
                        <a:rPr lang="en-US" baseline="0" dirty="0" smtClean="0"/>
                        <a:t> beef</a:t>
                      </a:r>
                    </a:p>
                    <a:p>
                      <a:pPr marL="285750" indent="-285750">
                        <a:buFont typeface="Arial" pitchFamily="34" charset="0"/>
                        <a:buChar char="•"/>
                      </a:pPr>
                      <a:r>
                        <a:rPr lang="en-US" baseline="0" dirty="0" smtClean="0"/>
                        <a:t>2 tomatoes</a:t>
                      </a:r>
                    </a:p>
                    <a:p>
                      <a:pPr marL="285750" indent="-285750">
                        <a:buFont typeface="Arial" pitchFamily="34" charset="0"/>
                        <a:buChar char="•"/>
                      </a:pPr>
                      <a:r>
                        <a:rPr lang="en-US" baseline="0" dirty="0" smtClean="0"/>
                        <a:t>½ bowl of carrot and onion</a:t>
                      </a:r>
                      <a:endParaRPr lang="en-US" dirty="0"/>
                    </a:p>
                  </a:txBody>
                  <a:tcPr/>
                </a:tc>
                <a:extLst>
                  <a:ext uri="{0D108BD9-81ED-4DB2-BD59-A6C34878D82A}">
                    <a16:rowId xmlns:a16="http://schemas.microsoft.com/office/drawing/2014/main" val="10005"/>
                  </a:ext>
                </a:extLst>
              </a:tr>
              <a:tr h="293930">
                <a:tc>
                  <a:txBody>
                    <a:bodyPr/>
                    <a:lstStyle/>
                    <a:p>
                      <a:r>
                        <a:rPr lang="en-US" dirty="0" smtClean="0"/>
                        <a:t>Supper</a:t>
                      </a:r>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smtClean="0"/>
                        <a:t>Fruit</a:t>
                      </a:r>
                      <a:endParaRPr lang="en-US"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smtClean="0"/>
                        <a:t>1 orange</a:t>
                      </a:r>
                      <a:r>
                        <a:rPr lang="en-US" baseline="0" dirty="0" smtClean="0"/>
                        <a:t> </a:t>
                      </a:r>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9884193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l="26163" t="8163" r="24569" b="4392"/>
          <a:stretch/>
        </p:blipFill>
        <p:spPr bwMode="auto">
          <a:xfrm>
            <a:off x="755576" y="260648"/>
            <a:ext cx="4464496" cy="633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2B5EBE98-3F54-4190-8BE8-6FA5D62E8276}" type="slidenum">
              <a:rPr lang="en-US" smtClean="0"/>
              <a:pPr/>
              <a:t>8</a:t>
            </a:fld>
            <a:endParaRPr lang="en-US" dirty="0"/>
          </a:p>
        </p:txBody>
      </p:sp>
    </p:spTree>
    <p:extLst>
      <p:ext uri="{BB962C8B-B14F-4D97-AF65-F5344CB8AC3E}">
        <p14:creationId xmlns:p14="http://schemas.microsoft.com/office/powerpoint/2010/main" val="37679933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9B7B5DF-5DA9-46A7-9A59-86908C82C3B1}" type="slidenum">
              <a:rPr lang="en-US" smtClean="0"/>
              <a:pPr/>
              <a:t>80</a:t>
            </a:fld>
            <a:endParaRPr lang="en-US" dirty="0"/>
          </a:p>
        </p:txBody>
      </p:sp>
      <p:sp>
        <p:nvSpPr>
          <p:cNvPr id="6" name="Rectangle 5"/>
          <p:cNvSpPr/>
          <p:nvPr/>
        </p:nvSpPr>
        <p:spPr>
          <a:xfrm>
            <a:off x="142937" y="106859"/>
            <a:ext cx="8785101" cy="1046440"/>
          </a:xfrm>
          <a:prstGeom prst="rect">
            <a:avLst/>
          </a:prstGeom>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Suggested </a:t>
            </a:r>
            <a:r>
              <a:rPr lang="en-US" sz="3200" b="1" dirty="0" smtClean="0">
                <a:solidFill>
                  <a:schemeClr val="tx1"/>
                </a:solidFill>
              </a:rPr>
              <a:t>assessment 2</a:t>
            </a:r>
            <a:r>
              <a:rPr lang="en-US" sz="3000" b="1" dirty="0" smtClean="0">
                <a:solidFill>
                  <a:schemeClr val="tx1"/>
                </a:solidFill>
              </a:rPr>
              <a:t>:</a:t>
            </a:r>
            <a:endParaRPr lang="en-US" sz="3000" b="1" dirty="0">
              <a:solidFill>
                <a:schemeClr val="tx1"/>
              </a:solidFill>
            </a:endParaRPr>
          </a:p>
          <a:p>
            <a:r>
              <a:rPr lang="en-US" sz="3000" dirty="0" smtClean="0">
                <a:solidFill>
                  <a:schemeClr val="tx1"/>
                </a:solidFill>
              </a:rPr>
              <a:t>Understanding nutrition label</a:t>
            </a:r>
            <a:endParaRPr lang="en-US" sz="3000" dirty="0">
              <a:solidFill>
                <a:schemeClr val="tx1"/>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0564" y="2063452"/>
            <a:ext cx="28575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95536" y="1340768"/>
            <a:ext cx="8532502" cy="830997"/>
          </a:xfrm>
          <a:prstGeom prst="rect">
            <a:avLst/>
          </a:prstGeom>
        </p:spPr>
        <p:txBody>
          <a:bodyPr wrap="square">
            <a:spAutoFit/>
          </a:bodyPr>
          <a:lstStyle/>
          <a:p>
            <a:pPr>
              <a:spcAft>
                <a:spcPts val="600"/>
              </a:spcAft>
            </a:pPr>
            <a:r>
              <a:rPr lang="en-US" sz="2400" dirty="0" smtClean="0"/>
              <a:t>Fill in the blanks below for the components of a nutrition label in Hong Kong</a:t>
            </a:r>
            <a:endParaRPr lang="en-US" sz="2400" dirty="0"/>
          </a:p>
        </p:txBody>
      </p:sp>
      <p:sp>
        <p:nvSpPr>
          <p:cNvPr id="4" name="Rectangle 3"/>
          <p:cNvSpPr/>
          <p:nvPr/>
        </p:nvSpPr>
        <p:spPr>
          <a:xfrm>
            <a:off x="5364088" y="2314465"/>
            <a:ext cx="2196213" cy="4031873"/>
          </a:xfrm>
          <a:prstGeom prst="rect">
            <a:avLst/>
          </a:prstGeom>
        </p:spPr>
        <p:txBody>
          <a:bodyPr wrap="square">
            <a:spAutoFit/>
          </a:bodyPr>
          <a:lstStyle/>
          <a:p>
            <a:pPr>
              <a:spcAft>
                <a:spcPts val="600"/>
              </a:spcAft>
            </a:pPr>
            <a:r>
              <a:rPr lang="en-US" sz="2400" b="1" u="sng" dirty="0" smtClean="0"/>
              <a:t>Word bank:</a:t>
            </a:r>
          </a:p>
          <a:p>
            <a:pPr>
              <a:spcAft>
                <a:spcPts val="600"/>
              </a:spcAft>
            </a:pPr>
            <a:r>
              <a:rPr lang="en-US" sz="2400" dirty="0"/>
              <a:t>Sodium</a:t>
            </a:r>
          </a:p>
          <a:p>
            <a:pPr>
              <a:spcAft>
                <a:spcPts val="600"/>
              </a:spcAft>
            </a:pPr>
            <a:r>
              <a:rPr lang="en-US" sz="2400" dirty="0"/>
              <a:t>Saturated fat</a:t>
            </a:r>
          </a:p>
          <a:p>
            <a:pPr>
              <a:spcAft>
                <a:spcPts val="600"/>
              </a:spcAft>
            </a:pPr>
            <a:r>
              <a:rPr lang="en-US" sz="2400" dirty="0" smtClean="0"/>
              <a:t>Protein</a:t>
            </a:r>
          </a:p>
          <a:p>
            <a:pPr>
              <a:spcAft>
                <a:spcPts val="600"/>
              </a:spcAft>
            </a:pPr>
            <a:r>
              <a:rPr lang="en-US" sz="2400" dirty="0" smtClean="0"/>
              <a:t>Total fat</a:t>
            </a:r>
          </a:p>
          <a:p>
            <a:pPr>
              <a:spcAft>
                <a:spcPts val="600"/>
              </a:spcAft>
            </a:pPr>
            <a:r>
              <a:rPr lang="en-US" sz="2400" dirty="0"/>
              <a:t>Carbohydrates</a:t>
            </a:r>
          </a:p>
          <a:p>
            <a:pPr>
              <a:spcAft>
                <a:spcPts val="600"/>
              </a:spcAft>
            </a:pPr>
            <a:r>
              <a:rPr lang="en-US" sz="2400" dirty="0" smtClean="0"/>
              <a:t>Energy</a:t>
            </a:r>
            <a:endParaRPr lang="en-US" sz="2400" dirty="0"/>
          </a:p>
          <a:p>
            <a:pPr>
              <a:spcAft>
                <a:spcPts val="600"/>
              </a:spcAft>
            </a:pPr>
            <a:r>
              <a:rPr lang="en-US" sz="2400" dirty="0" smtClean="0"/>
              <a:t>Trans fat</a:t>
            </a:r>
          </a:p>
          <a:p>
            <a:pPr>
              <a:spcAft>
                <a:spcPts val="600"/>
              </a:spcAft>
            </a:pPr>
            <a:r>
              <a:rPr lang="en-US" sz="2400" dirty="0" smtClean="0"/>
              <a:t>Sugars</a:t>
            </a:r>
          </a:p>
        </p:txBody>
      </p:sp>
    </p:spTree>
    <p:extLst>
      <p:ext uri="{BB962C8B-B14F-4D97-AF65-F5344CB8AC3E}">
        <p14:creationId xmlns:p14="http://schemas.microsoft.com/office/powerpoint/2010/main" val="33650146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9B7B5DF-5DA9-46A7-9A59-86908C82C3B1}" type="slidenum">
              <a:rPr lang="en-US" smtClean="0"/>
              <a:pPr/>
              <a:t>81</a:t>
            </a:fld>
            <a:endParaRPr lang="en-US" dirty="0"/>
          </a:p>
        </p:txBody>
      </p:sp>
      <p:sp>
        <p:nvSpPr>
          <p:cNvPr id="6" name="Rectangle 5"/>
          <p:cNvSpPr/>
          <p:nvPr/>
        </p:nvSpPr>
        <p:spPr>
          <a:xfrm>
            <a:off x="142937" y="106859"/>
            <a:ext cx="8785101" cy="1046440"/>
          </a:xfrm>
          <a:prstGeom prst="rect">
            <a:avLst/>
          </a:prstGeom>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Suggested </a:t>
            </a:r>
            <a:r>
              <a:rPr lang="en-US" sz="3200" b="1" dirty="0" smtClean="0">
                <a:solidFill>
                  <a:schemeClr val="tx1"/>
                </a:solidFill>
              </a:rPr>
              <a:t>assessment 2</a:t>
            </a:r>
            <a:r>
              <a:rPr lang="en-US" sz="3000" b="1" dirty="0" smtClean="0">
                <a:solidFill>
                  <a:schemeClr val="tx1"/>
                </a:solidFill>
              </a:rPr>
              <a:t>:</a:t>
            </a:r>
            <a:endParaRPr lang="en-US" sz="3000" b="1" dirty="0">
              <a:solidFill>
                <a:schemeClr val="tx1"/>
              </a:solidFill>
            </a:endParaRPr>
          </a:p>
          <a:p>
            <a:r>
              <a:rPr lang="en-US" sz="3000" dirty="0" smtClean="0">
                <a:solidFill>
                  <a:schemeClr val="tx1"/>
                </a:solidFill>
              </a:rPr>
              <a:t>Understanding nutrition label</a:t>
            </a:r>
            <a:endParaRPr lang="en-US" sz="3000" dirty="0">
              <a:solidFill>
                <a:schemeClr val="tx1"/>
              </a:solidFill>
            </a:endParaRPr>
          </a:p>
        </p:txBody>
      </p:sp>
      <p:sp>
        <p:nvSpPr>
          <p:cNvPr id="3" name="Rectangle 2"/>
          <p:cNvSpPr/>
          <p:nvPr/>
        </p:nvSpPr>
        <p:spPr>
          <a:xfrm>
            <a:off x="395536" y="1340768"/>
            <a:ext cx="8532502" cy="830997"/>
          </a:xfrm>
          <a:prstGeom prst="rect">
            <a:avLst/>
          </a:prstGeom>
        </p:spPr>
        <p:txBody>
          <a:bodyPr wrap="square">
            <a:spAutoFit/>
          </a:bodyPr>
          <a:lstStyle/>
          <a:p>
            <a:pPr>
              <a:spcAft>
                <a:spcPts val="600"/>
              </a:spcAft>
            </a:pPr>
            <a:r>
              <a:rPr lang="en-US" sz="2400" dirty="0" smtClean="0"/>
              <a:t>Fill in the blanks below for the components of a nutrition label in Hong Kong</a:t>
            </a:r>
            <a:endParaRPr lang="en-US" sz="2400" dirty="0"/>
          </a:p>
        </p:txBody>
      </p:sp>
      <p:pic>
        <p:nvPicPr>
          <p:cNvPr id="8" name="Picture 2" descr="D:\Users\hhyngai\Desktop\photo\Nutrition Lab Resources\PC21012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0079" t="18890" r="36283" b="17959"/>
          <a:stretch/>
        </p:blipFill>
        <p:spPr bwMode="auto">
          <a:xfrm>
            <a:off x="2447795" y="2262889"/>
            <a:ext cx="2736304" cy="43344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375787" y="1965565"/>
            <a:ext cx="2196213" cy="369332"/>
          </a:xfrm>
          <a:prstGeom prst="rect">
            <a:avLst/>
          </a:prstGeom>
        </p:spPr>
        <p:txBody>
          <a:bodyPr wrap="square">
            <a:spAutoFit/>
          </a:bodyPr>
          <a:lstStyle/>
          <a:p>
            <a:pPr>
              <a:spcAft>
                <a:spcPts val="600"/>
              </a:spcAft>
            </a:pPr>
            <a:r>
              <a:rPr lang="en-US" dirty="0" smtClean="0"/>
              <a:t>Answer: </a:t>
            </a:r>
          </a:p>
        </p:txBody>
      </p:sp>
      <p:sp>
        <p:nvSpPr>
          <p:cNvPr id="12" name="Rectangle 11"/>
          <p:cNvSpPr/>
          <p:nvPr/>
        </p:nvSpPr>
        <p:spPr>
          <a:xfrm>
            <a:off x="5364088" y="2314465"/>
            <a:ext cx="2196213" cy="4031873"/>
          </a:xfrm>
          <a:prstGeom prst="rect">
            <a:avLst/>
          </a:prstGeom>
        </p:spPr>
        <p:txBody>
          <a:bodyPr wrap="square">
            <a:spAutoFit/>
          </a:bodyPr>
          <a:lstStyle/>
          <a:p>
            <a:pPr>
              <a:spcAft>
                <a:spcPts val="600"/>
              </a:spcAft>
            </a:pPr>
            <a:r>
              <a:rPr lang="en-US" sz="2400" b="1" u="sng" dirty="0" smtClean="0"/>
              <a:t>Word bank:</a:t>
            </a:r>
          </a:p>
          <a:p>
            <a:pPr>
              <a:spcAft>
                <a:spcPts val="600"/>
              </a:spcAft>
            </a:pPr>
            <a:r>
              <a:rPr lang="en-US" sz="2400" dirty="0"/>
              <a:t>Sodium</a:t>
            </a:r>
          </a:p>
          <a:p>
            <a:pPr>
              <a:spcAft>
                <a:spcPts val="600"/>
              </a:spcAft>
            </a:pPr>
            <a:r>
              <a:rPr lang="en-US" sz="2400" dirty="0"/>
              <a:t>Saturated fat</a:t>
            </a:r>
          </a:p>
          <a:p>
            <a:pPr>
              <a:spcAft>
                <a:spcPts val="600"/>
              </a:spcAft>
            </a:pPr>
            <a:r>
              <a:rPr lang="en-US" sz="2400" dirty="0" smtClean="0"/>
              <a:t>Protein</a:t>
            </a:r>
          </a:p>
          <a:p>
            <a:pPr>
              <a:spcAft>
                <a:spcPts val="600"/>
              </a:spcAft>
            </a:pPr>
            <a:r>
              <a:rPr lang="en-US" sz="2400" dirty="0" smtClean="0"/>
              <a:t>Total fat</a:t>
            </a:r>
          </a:p>
          <a:p>
            <a:pPr>
              <a:spcAft>
                <a:spcPts val="600"/>
              </a:spcAft>
            </a:pPr>
            <a:r>
              <a:rPr lang="en-US" sz="2400" dirty="0"/>
              <a:t>Carbohydrates</a:t>
            </a:r>
          </a:p>
          <a:p>
            <a:pPr>
              <a:spcAft>
                <a:spcPts val="600"/>
              </a:spcAft>
            </a:pPr>
            <a:r>
              <a:rPr lang="en-US" sz="2400" dirty="0" smtClean="0"/>
              <a:t>Energy</a:t>
            </a:r>
            <a:endParaRPr lang="en-US" sz="2400" dirty="0"/>
          </a:p>
          <a:p>
            <a:pPr>
              <a:spcAft>
                <a:spcPts val="600"/>
              </a:spcAft>
            </a:pPr>
            <a:r>
              <a:rPr lang="en-US" sz="2400" dirty="0" smtClean="0"/>
              <a:t>Trans fat</a:t>
            </a:r>
          </a:p>
          <a:p>
            <a:pPr>
              <a:spcAft>
                <a:spcPts val="600"/>
              </a:spcAft>
            </a:pPr>
            <a:r>
              <a:rPr lang="en-US" sz="2400" dirty="0" smtClean="0"/>
              <a:t>Sugars</a:t>
            </a:r>
          </a:p>
        </p:txBody>
      </p:sp>
    </p:spTree>
    <p:extLst>
      <p:ext uri="{BB962C8B-B14F-4D97-AF65-F5344CB8AC3E}">
        <p14:creationId xmlns:p14="http://schemas.microsoft.com/office/powerpoint/2010/main" val="14553479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9B7B5DF-5DA9-46A7-9A59-86908C82C3B1}" type="slidenum">
              <a:rPr lang="en-US" smtClean="0"/>
              <a:pPr/>
              <a:t>82</a:t>
            </a:fld>
            <a:endParaRPr lang="en-US" dirty="0"/>
          </a:p>
        </p:txBody>
      </p:sp>
      <p:sp>
        <p:nvSpPr>
          <p:cNvPr id="6" name="Rectangle 5"/>
          <p:cNvSpPr/>
          <p:nvPr/>
        </p:nvSpPr>
        <p:spPr>
          <a:xfrm>
            <a:off x="142937" y="106859"/>
            <a:ext cx="8785101" cy="1046440"/>
          </a:xfrm>
          <a:prstGeom prst="rect">
            <a:avLst/>
          </a:prstGeom>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Suggested </a:t>
            </a:r>
            <a:r>
              <a:rPr lang="en-US" sz="3200" b="1" dirty="0" smtClean="0">
                <a:solidFill>
                  <a:schemeClr val="tx1"/>
                </a:solidFill>
              </a:rPr>
              <a:t>assessment 3</a:t>
            </a:r>
            <a:r>
              <a:rPr lang="en-US" sz="3000" b="1" dirty="0" smtClean="0">
                <a:solidFill>
                  <a:schemeClr val="tx1"/>
                </a:solidFill>
              </a:rPr>
              <a:t>:</a:t>
            </a:r>
            <a:endParaRPr lang="en-US" sz="3000" b="1" dirty="0">
              <a:solidFill>
                <a:schemeClr val="tx1"/>
              </a:solidFill>
            </a:endParaRPr>
          </a:p>
          <a:p>
            <a:r>
              <a:rPr lang="en-US" sz="3000" dirty="0" smtClean="0">
                <a:solidFill>
                  <a:schemeClr val="tx1"/>
                </a:solidFill>
              </a:rPr>
              <a:t>Choose healthier </a:t>
            </a:r>
            <a:r>
              <a:rPr lang="en-US" sz="3000" dirty="0">
                <a:solidFill>
                  <a:schemeClr val="tx1"/>
                </a:solidFill>
              </a:rPr>
              <a:t>alternatives</a:t>
            </a:r>
          </a:p>
        </p:txBody>
      </p:sp>
      <p:sp>
        <p:nvSpPr>
          <p:cNvPr id="3" name="Rectangle 2"/>
          <p:cNvSpPr/>
          <p:nvPr/>
        </p:nvSpPr>
        <p:spPr>
          <a:xfrm>
            <a:off x="395536" y="1340768"/>
            <a:ext cx="8532502" cy="461665"/>
          </a:xfrm>
          <a:prstGeom prst="rect">
            <a:avLst/>
          </a:prstGeom>
        </p:spPr>
        <p:txBody>
          <a:bodyPr wrap="square">
            <a:spAutoFit/>
          </a:bodyPr>
          <a:lstStyle/>
          <a:p>
            <a:pPr>
              <a:spcAft>
                <a:spcPts val="600"/>
              </a:spcAft>
            </a:pPr>
            <a:r>
              <a:rPr lang="en-US" sz="2400" dirty="0" smtClean="0"/>
              <a:t>Suggest alternatives to the snacks stated below.</a:t>
            </a:r>
            <a:endParaRPr lang="en-US" sz="2400" dirty="0"/>
          </a:p>
        </p:txBody>
      </p:sp>
      <p:graphicFrame>
        <p:nvGraphicFramePr>
          <p:cNvPr id="2" name="Table 1"/>
          <p:cNvGraphicFramePr>
            <a:graphicFrameLocks noGrp="1"/>
          </p:cNvGraphicFramePr>
          <p:nvPr>
            <p:extLst>
              <p:ext uri="{D42A27DB-BD31-4B8C-83A1-F6EECF244321}">
                <p14:modId xmlns:p14="http://schemas.microsoft.com/office/powerpoint/2010/main" val="3009758478"/>
              </p:ext>
            </p:extLst>
          </p:nvPr>
        </p:nvGraphicFramePr>
        <p:xfrm>
          <a:off x="899592" y="2262981"/>
          <a:ext cx="7416824" cy="3182070"/>
        </p:xfrm>
        <a:graphic>
          <a:graphicData uri="http://schemas.openxmlformats.org/drawingml/2006/table">
            <a:tbl>
              <a:tblPr firstRow="1" bandRow="1">
                <a:tableStyleId>{5C22544A-7EE6-4342-B048-85BDC9FD1C3A}</a:tableStyleId>
              </a:tblPr>
              <a:tblGrid>
                <a:gridCol w="2808312">
                  <a:extLst>
                    <a:ext uri="{9D8B030D-6E8A-4147-A177-3AD203B41FA5}">
                      <a16:colId xmlns:a16="http://schemas.microsoft.com/office/drawing/2014/main" val="20000"/>
                    </a:ext>
                  </a:extLst>
                </a:gridCol>
                <a:gridCol w="4608512">
                  <a:extLst>
                    <a:ext uri="{9D8B030D-6E8A-4147-A177-3AD203B41FA5}">
                      <a16:colId xmlns:a16="http://schemas.microsoft.com/office/drawing/2014/main" val="20001"/>
                    </a:ext>
                  </a:extLst>
                </a:gridCol>
              </a:tblGrid>
              <a:tr h="0">
                <a:tc>
                  <a:txBody>
                    <a:bodyPr/>
                    <a:lstStyle/>
                    <a:p>
                      <a:r>
                        <a:rPr lang="en-US" sz="2200" dirty="0" smtClean="0"/>
                        <a:t>Instead of</a:t>
                      </a:r>
                      <a:endParaRPr lang="en-US" sz="2200" dirty="0"/>
                    </a:p>
                  </a:txBody>
                  <a:tcPr/>
                </a:tc>
                <a:tc>
                  <a:txBody>
                    <a:bodyPr/>
                    <a:lstStyle/>
                    <a:p>
                      <a:r>
                        <a:rPr lang="en-US" sz="2200" dirty="0" smtClean="0"/>
                        <a:t>Replace with</a:t>
                      </a:r>
                      <a:endParaRPr lang="en-US" sz="2200" dirty="0"/>
                    </a:p>
                  </a:txBody>
                  <a:tcPr/>
                </a:tc>
                <a:extLst>
                  <a:ext uri="{0D108BD9-81ED-4DB2-BD59-A6C34878D82A}">
                    <a16:rowId xmlns:a16="http://schemas.microsoft.com/office/drawing/2014/main" val="10000"/>
                  </a:ext>
                </a:extLst>
              </a:tr>
              <a:tr h="551070">
                <a:tc>
                  <a:txBody>
                    <a:bodyPr/>
                    <a:lstStyle/>
                    <a:p>
                      <a:r>
                        <a:rPr lang="en-US" sz="2200" dirty="0" smtClean="0"/>
                        <a:t>Sugary beverages</a:t>
                      </a:r>
                      <a:endParaRPr lang="en-US" sz="2200" dirty="0"/>
                    </a:p>
                  </a:txBody>
                  <a:tcPr/>
                </a:tc>
                <a:tc>
                  <a:txBody>
                    <a:bodyPr/>
                    <a:lstStyle/>
                    <a:p>
                      <a:endParaRPr lang="en-US" sz="2200" dirty="0"/>
                    </a:p>
                  </a:txBody>
                  <a:tcPr/>
                </a:tc>
                <a:extLst>
                  <a:ext uri="{0D108BD9-81ED-4DB2-BD59-A6C34878D82A}">
                    <a16:rowId xmlns:a16="http://schemas.microsoft.com/office/drawing/2014/main" val="10001"/>
                  </a:ext>
                </a:extLst>
              </a:tr>
              <a:tr h="551070">
                <a:tc>
                  <a:txBody>
                    <a:bodyPr/>
                    <a:lstStyle/>
                    <a:p>
                      <a:r>
                        <a:rPr lang="en-US" sz="2200" dirty="0" smtClean="0"/>
                        <a:t>Cookies </a:t>
                      </a:r>
                      <a:endParaRPr lang="en-US" sz="2200" dirty="0"/>
                    </a:p>
                  </a:txBody>
                  <a:tcPr/>
                </a:tc>
                <a:tc>
                  <a:txBody>
                    <a:bodyPr/>
                    <a:lstStyle/>
                    <a:p>
                      <a:endParaRPr lang="en-US" sz="2200" dirty="0"/>
                    </a:p>
                  </a:txBody>
                  <a:tcPr/>
                </a:tc>
                <a:extLst>
                  <a:ext uri="{0D108BD9-81ED-4DB2-BD59-A6C34878D82A}">
                    <a16:rowId xmlns:a16="http://schemas.microsoft.com/office/drawing/2014/main" val="10002"/>
                  </a:ext>
                </a:extLst>
              </a:tr>
              <a:tr h="551070">
                <a:tc>
                  <a:txBody>
                    <a:bodyPr/>
                    <a:lstStyle/>
                    <a:p>
                      <a:r>
                        <a:rPr lang="en-US" sz="2200" dirty="0" smtClean="0"/>
                        <a:t>Potato crisps</a:t>
                      </a:r>
                      <a:endParaRPr lang="en-US" sz="2200" dirty="0"/>
                    </a:p>
                  </a:txBody>
                  <a:tcPr/>
                </a:tc>
                <a:tc>
                  <a:txBody>
                    <a:bodyPr/>
                    <a:lstStyle/>
                    <a:p>
                      <a:endParaRPr lang="en-US" sz="2200" dirty="0"/>
                    </a:p>
                  </a:txBody>
                  <a:tcPr/>
                </a:tc>
                <a:extLst>
                  <a:ext uri="{0D108BD9-81ED-4DB2-BD59-A6C34878D82A}">
                    <a16:rowId xmlns:a16="http://schemas.microsoft.com/office/drawing/2014/main" val="10003"/>
                  </a:ext>
                </a:extLst>
              </a:tr>
              <a:tr h="551070">
                <a:tc>
                  <a:txBody>
                    <a:bodyPr/>
                    <a:lstStyle/>
                    <a:p>
                      <a:r>
                        <a:rPr lang="en-US" sz="2200" dirty="0" smtClean="0"/>
                        <a:t>Ice</a:t>
                      </a:r>
                      <a:r>
                        <a:rPr lang="en-US" sz="2200" baseline="0" dirty="0" smtClean="0"/>
                        <a:t> cream</a:t>
                      </a:r>
                      <a:endParaRPr lang="en-US" sz="2200" dirty="0"/>
                    </a:p>
                  </a:txBody>
                  <a:tcPr/>
                </a:tc>
                <a:tc>
                  <a:txBody>
                    <a:bodyPr/>
                    <a:lstStyle/>
                    <a:p>
                      <a:endParaRPr lang="en-US" sz="2200" dirty="0"/>
                    </a:p>
                  </a:txBody>
                  <a:tcPr/>
                </a:tc>
                <a:extLst>
                  <a:ext uri="{0D108BD9-81ED-4DB2-BD59-A6C34878D82A}">
                    <a16:rowId xmlns:a16="http://schemas.microsoft.com/office/drawing/2014/main" val="10004"/>
                  </a:ext>
                </a:extLst>
              </a:tr>
              <a:tr h="551070">
                <a:tc>
                  <a:txBody>
                    <a:bodyPr/>
                    <a:lstStyle/>
                    <a:p>
                      <a:r>
                        <a:rPr lang="en-US" sz="2200" dirty="0" smtClean="0"/>
                        <a:t>Sweet bun /  egg tart</a:t>
                      </a:r>
                      <a:endParaRPr lang="en-US" sz="2200" dirty="0"/>
                    </a:p>
                  </a:txBody>
                  <a:tcPr/>
                </a:tc>
                <a:tc>
                  <a:txBody>
                    <a:bodyPr/>
                    <a:lstStyle/>
                    <a:p>
                      <a:endParaRPr lang="en-US" sz="22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0144354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9B7B5DF-5DA9-46A7-9A59-86908C82C3B1}" type="slidenum">
              <a:rPr lang="en-US" smtClean="0"/>
              <a:pPr/>
              <a:t>83</a:t>
            </a:fld>
            <a:endParaRPr lang="en-US" dirty="0"/>
          </a:p>
        </p:txBody>
      </p:sp>
      <p:sp>
        <p:nvSpPr>
          <p:cNvPr id="6" name="Rectangle 5"/>
          <p:cNvSpPr/>
          <p:nvPr/>
        </p:nvSpPr>
        <p:spPr>
          <a:xfrm>
            <a:off x="142937" y="106859"/>
            <a:ext cx="8785101" cy="1046440"/>
          </a:xfrm>
          <a:prstGeom prst="rect">
            <a:avLst/>
          </a:prstGeom>
          <a:solidFill>
            <a:schemeClr val="accent1">
              <a:lumMod val="20000"/>
              <a:lumOff val="8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r>
              <a:rPr lang="en-US" sz="3000" b="1" dirty="0" smtClean="0">
                <a:solidFill>
                  <a:schemeClr val="tx1"/>
                </a:solidFill>
              </a:rPr>
              <a:t>Suggested </a:t>
            </a:r>
            <a:r>
              <a:rPr lang="en-US" sz="3200" b="1" dirty="0" smtClean="0">
                <a:solidFill>
                  <a:schemeClr val="tx1"/>
                </a:solidFill>
              </a:rPr>
              <a:t>assessment 3</a:t>
            </a:r>
            <a:r>
              <a:rPr lang="en-US" sz="3000" b="1" dirty="0" smtClean="0">
                <a:solidFill>
                  <a:schemeClr val="tx1"/>
                </a:solidFill>
              </a:rPr>
              <a:t>:</a:t>
            </a:r>
            <a:endParaRPr lang="en-US" sz="3000" b="1" dirty="0">
              <a:solidFill>
                <a:schemeClr val="tx1"/>
              </a:solidFill>
            </a:endParaRPr>
          </a:p>
          <a:p>
            <a:r>
              <a:rPr lang="en-US" sz="3000" dirty="0" smtClean="0">
                <a:solidFill>
                  <a:schemeClr val="tx1"/>
                </a:solidFill>
              </a:rPr>
              <a:t>Choose healthier </a:t>
            </a:r>
            <a:r>
              <a:rPr lang="en-US" sz="3000" dirty="0">
                <a:solidFill>
                  <a:schemeClr val="tx1"/>
                </a:solidFill>
              </a:rPr>
              <a:t>alternatives</a:t>
            </a:r>
          </a:p>
        </p:txBody>
      </p:sp>
      <p:sp>
        <p:nvSpPr>
          <p:cNvPr id="3" name="Rectangle 2"/>
          <p:cNvSpPr/>
          <p:nvPr/>
        </p:nvSpPr>
        <p:spPr>
          <a:xfrm>
            <a:off x="395536" y="1340768"/>
            <a:ext cx="8532502" cy="461665"/>
          </a:xfrm>
          <a:prstGeom prst="rect">
            <a:avLst/>
          </a:prstGeom>
        </p:spPr>
        <p:txBody>
          <a:bodyPr wrap="square">
            <a:spAutoFit/>
          </a:bodyPr>
          <a:lstStyle/>
          <a:p>
            <a:pPr>
              <a:spcAft>
                <a:spcPts val="600"/>
              </a:spcAft>
            </a:pPr>
            <a:r>
              <a:rPr lang="en-US" sz="2400" dirty="0" smtClean="0"/>
              <a:t>Suggest alternatives to the snacks stated below.</a:t>
            </a:r>
            <a:endParaRPr lang="en-US" sz="2400" dirty="0"/>
          </a:p>
        </p:txBody>
      </p:sp>
      <p:graphicFrame>
        <p:nvGraphicFramePr>
          <p:cNvPr id="2" name="Table 1"/>
          <p:cNvGraphicFramePr>
            <a:graphicFrameLocks noGrp="1"/>
          </p:cNvGraphicFramePr>
          <p:nvPr>
            <p:extLst>
              <p:ext uri="{D42A27DB-BD31-4B8C-83A1-F6EECF244321}">
                <p14:modId xmlns:p14="http://schemas.microsoft.com/office/powerpoint/2010/main" val="2364302495"/>
              </p:ext>
            </p:extLst>
          </p:nvPr>
        </p:nvGraphicFramePr>
        <p:xfrm>
          <a:off x="899592" y="2348880"/>
          <a:ext cx="7416824" cy="3603930"/>
        </p:xfrm>
        <a:graphic>
          <a:graphicData uri="http://schemas.openxmlformats.org/drawingml/2006/table">
            <a:tbl>
              <a:tblPr firstRow="1" bandRow="1">
                <a:tableStyleId>{5C22544A-7EE6-4342-B048-85BDC9FD1C3A}</a:tableStyleId>
              </a:tblPr>
              <a:tblGrid>
                <a:gridCol w="2808312">
                  <a:extLst>
                    <a:ext uri="{9D8B030D-6E8A-4147-A177-3AD203B41FA5}">
                      <a16:colId xmlns:a16="http://schemas.microsoft.com/office/drawing/2014/main" val="20000"/>
                    </a:ext>
                  </a:extLst>
                </a:gridCol>
                <a:gridCol w="4608512">
                  <a:extLst>
                    <a:ext uri="{9D8B030D-6E8A-4147-A177-3AD203B41FA5}">
                      <a16:colId xmlns:a16="http://schemas.microsoft.com/office/drawing/2014/main" val="20001"/>
                    </a:ext>
                  </a:extLst>
                </a:gridCol>
              </a:tblGrid>
              <a:tr h="0">
                <a:tc>
                  <a:txBody>
                    <a:bodyPr/>
                    <a:lstStyle/>
                    <a:p>
                      <a:r>
                        <a:rPr lang="en-US" sz="2200" dirty="0" smtClean="0"/>
                        <a:t>Instead of</a:t>
                      </a:r>
                      <a:endParaRPr lang="en-US" sz="2200" dirty="0"/>
                    </a:p>
                  </a:txBody>
                  <a:tcPr/>
                </a:tc>
                <a:tc>
                  <a:txBody>
                    <a:bodyPr/>
                    <a:lstStyle/>
                    <a:p>
                      <a:r>
                        <a:rPr lang="en-US" sz="2200" dirty="0" smtClean="0"/>
                        <a:t>Replace with</a:t>
                      </a:r>
                      <a:endParaRPr lang="en-US" sz="2200" dirty="0"/>
                    </a:p>
                  </a:txBody>
                  <a:tcPr/>
                </a:tc>
                <a:extLst>
                  <a:ext uri="{0D108BD9-81ED-4DB2-BD59-A6C34878D82A}">
                    <a16:rowId xmlns:a16="http://schemas.microsoft.com/office/drawing/2014/main" val="10000"/>
                  </a:ext>
                </a:extLst>
              </a:tr>
              <a:tr h="551070">
                <a:tc>
                  <a:txBody>
                    <a:bodyPr/>
                    <a:lstStyle/>
                    <a:p>
                      <a:r>
                        <a:rPr lang="en-US" sz="2200" dirty="0" smtClean="0"/>
                        <a:t>Sugary beverages</a:t>
                      </a:r>
                      <a:endParaRPr lang="en-US" sz="2200" dirty="0"/>
                    </a:p>
                  </a:txBody>
                  <a:tcPr/>
                </a:tc>
                <a:tc>
                  <a:txBody>
                    <a:bodyPr/>
                    <a:lstStyle/>
                    <a:p>
                      <a:r>
                        <a:rPr lang="en-US" sz="2200" dirty="0" smtClean="0"/>
                        <a:t>Tea, diluted 100% juice, low-fat yoghurt drink</a:t>
                      </a:r>
                      <a:endParaRPr lang="en-US" sz="2200" dirty="0"/>
                    </a:p>
                  </a:txBody>
                  <a:tcPr/>
                </a:tc>
                <a:extLst>
                  <a:ext uri="{0D108BD9-81ED-4DB2-BD59-A6C34878D82A}">
                    <a16:rowId xmlns:a16="http://schemas.microsoft.com/office/drawing/2014/main" val="10001"/>
                  </a:ext>
                </a:extLst>
              </a:tr>
              <a:tr h="551070">
                <a:tc>
                  <a:txBody>
                    <a:bodyPr/>
                    <a:lstStyle/>
                    <a:p>
                      <a:r>
                        <a:rPr lang="en-US" sz="2200" dirty="0" smtClean="0"/>
                        <a:t>Cookies </a:t>
                      </a:r>
                      <a:endParaRPr lang="en-US" sz="2200" dirty="0"/>
                    </a:p>
                  </a:txBody>
                  <a:tcPr/>
                </a:tc>
                <a:tc>
                  <a:txBody>
                    <a:bodyPr/>
                    <a:lstStyle/>
                    <a:p>
                      <a:r>
                        <a:rPr lang="en-US" sz="2200" dirty="0" smtClean="0"/>
                        <a:t>Soda crackers  or rice crackers</a:t>
                      </a:r>
                      <a:endParaRPr lang="en-US" sz="2200" dirty="0"/>
                    </a:p>
                  </a:txBody>
                  <a:tcPr/>
                </a:tc>
                <a:extLst>
                  <a:ext uri="{0D108BD9-81ED-4DB2-BD59-A6C34878D82A}">
                    <a16:rowId xmlns:a16="http://schemas.microsoft.com/office/drawing/2014/main" val="10002"/>
                  </a:ext>
                </a:extLst>
              </a:tr>
              <a:tr h="551070">
                <a:tc>
                  <a:txBody>
                    <a:bodyPr/>
                    <a:lstStyle/>
                    <a:p>
                      <a:r>
                        <a:rPr lang="en-US" sz="2200" dirty="0" smtClean="0"/>
                        <a:t>Potato crisps</a:t>
                      </a:r>
                      <a:endParaRPr lang="en-US" sz="2200" dirty="0"/>
                    </a:p>
                  </a:txBody>
                  <a:tcPr/>
                </a:tc>
                <a:tc>
                  <a:txBody>
                    <a:bodyPr/>
                    <a:lstStyle/>
                    <a:p>
                      <a:r>
                        <a:rPr lang="en-US" sz="2200" dirty="0" smtClean="0"/>
                        <a:t>Baked</a:t>
                      </a:r>
                      <a:r>
                        <a:rPr lang="en-US" sz="2200" baseline="0" dirty="0" smtClean="0"/>
                        <a:t> vegetable </a:t>
                      </a:r>
                      <a:r>
                        <a:rPr lang="en-US" sz="2200" dirty="0" smtClean="0"/>
                        <a:t>crisps</a:t>
                      </a:r>
                      <a:r>
                        <a:rPr lang="en-US" sz="2200" baseline="0" dirty="0" smtClean="0"/>
                        <a:t>, apple </a:t>
                      </a:r>
                      <a:r>
                        <a:rPr lang="en-US" sz="2200" dirty="0" smtClean="0"/>
                        <a:t>crisps</a:t>
                      </a:r>
                      <a:endParaRPr lang="en-US" sz="2200" dirty="0"/>
                    </a:p>
                  </a:txBody>
                  <a:tcPr/>
                </a:tc>
                <a:extLst>
                  <a:ext uri="{0D108BD9-81ED-4DB2-BD59-A6C34878D82A}">
                    <a16:rowId xmlns:a16="http://schemas.microsoft.com/office/drawing/2014/main" val="10003"/>
                  </a:ext>
                </a:extLst>
              </a:tr>
              <a:tr h="551070">
                <a:tc>
                  <a:txBody>
                    <a:bodyPr/>
                    <a:lstStyle/>
                    <a:p>
                      <a:r>
                        <a:rPr lang="en-US" sz="2200" dirty="0" smtClean="0"/>
                        <a:t>Ice</a:t>
                      </a:r>
                      <a:r>
                        <a:rPr lang="en-US" sz="2200" baseline="0" dirty="0" smtClean="0"/>
                        <a:t> cream</a:t>
                      </a:r>
                      <a:endParaRPr lang="en-US" sz="2200" dirty="0"/>
                    </a:p>
                  </a:txBody>
                  <a:tcPr/>
                </a:tc>
                <a:tc>
                  <a:txBody>
                    <a:bodyPr/>
                    <a:lstStyle/>
                    <a:p>
                      <a:r>
                        <a:rPr lang="en-US" sz="2200" dirty="0" smtClean="0"/>
                        <a:t>Low-fat yoghurt, low-fat frozen yoghurt</a:t>
                      </a:r>
                      <a:endParaRPr lang="en-US" sz="2200" dirty="0"/>
                    </a:p>
                  </a:txBody>
                  <a:tcPr/>
                </a:tc>
                <a:extLst>
                  <a:ext uri="{0D108BD9-81ED-4DB2-BD59-A6C34878D82A}">
                    <a16:rowId xmlns:a16="http://schemas.microsoft.com/office/drawing/2014/main" val="10004"/>
                  </a:ext>
                </a:extLst>
              </a:tr>
              <a:tr h="551070">
                <a:tc>
                  <a:txBody>
                    <a:bodyPr/>
                    <a:lstStyle/>
                    <a:p>
                      <a:r>
                        <a:rPr lang="en-US" sz="2200" dirty="0" smtClean="0"/>
                        <a:t>Sweet bun /  egg tart</a:t>
                      </a:r>
                      <a:endParaRPr lang="en-US" sz="2200" dirty="0"/>
                    </a:p>
                  </a:txBody>
                  <a:tcPr/>
                </a:tc>
                <a:tc>
                  <a:txBody>
                    <a:bodyPr/>
                    <a:lstStyle/>
                    <a:p>
                      <a:r>
                        <a:rPr lang="en-US" sz="2200" dirty="0" smtClean="0"/>
                        <a:t>Whole</a:t>
                      </a:r>
                      <a:r>
                        <a:rPr lang="en-US" sz="2200" baseline="0" dirty="0" smtClean="0"/>
                        <a:t> wheat b</a:t>
                      </a:r>
                      <a:r>
                        <a:rPr lang="en-US" sz="2200" dirty="0" smtClean="0"/>
                        <a:t>read roll</a:t>
                      </a:r>
                      <a:endParaRPr lang="en-US" sz="2200" dirty="0"/>
                    </a:p>
                  </a:txBody>
                  <a:tcPr/>
                </a:tc>
                <a:extLst>
                  <a:ext uri="{0D108BD9-81ED-4DB2-BD59-A6C34878D82A}">
                    <a16:rowId xmlns:a16="http://schemas.microsoft.com/office/drawing/2014/main" val="10005"/>
                  </a:ext>
                </a:extLst>
              </a:tr>
            </a:tbl>
          </a:graphicData>
        </a:graphic>
      </p:graphicFrame>
      <p:sp>
        <p:nvSpPr>
          <p:cNvPr id="7" name="Rectangle 6"/>
          <p:cNvSpPr/>
          <p:nvPr/>
        </p:nvSpPr>
        <p:spPr>
          <a:xfrm>
            <a:off x="827584" y="1907540"/>
            <a:ext cx="2196213" cy="369332"/>
          </a:xfrm>
          <a:prstGeom prst="rect">
            <a:avLst/>
          </a:prstGeom>
        </p:spPr>
        <p:txBody>
          <a:bodyPr wrap="square">
            <a:spAutoFit/>
          </a:bodyPr>
          <a:lstStyle/>
          <a:p>
            <a:pPr>
              <a:spcAft>
                <a:spcPts val="600"/>
              </a:spcAft>
            </a:pPr>
            <a:r>
              <a:rPr lang="en-US" dirty="0" smtClean="0"/>
              <a:t>Suggested answers: </a:t>
            </a:r>
          </a:p>
        </p:txBody>
      </p:sp>
    </p:spTree>
    <p:extLst>
      <p:ext uri="{BB962C8B-B14F-4D97-AF65-F5344CB8AC3E}">
        <p14:creationId xmlns:p14="http://schemas.microsoft.com/office/powerpoint/2010/main" val="80401838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334" y="404664"/>
            <a:ext cx="8496944" cy="5478423"/>
          </a:xfrm>
          <a:prstGeom prst="rect">
            <a:avLst/>
          </a:prstGeom>
        </p:spPr>
        <p:txBody>
          <a:bodyPr wrap="square">
            <a:spAutoFit/>
          </a:bodyPr>
          <a:lstStyle/>
          <a:p>
            <a:pPr>
              <a:spcAft>
                <a:spcPts val="1200"/>
              </a:spcAft>
            </a:pPr>
            <a:r>
              <a:rPr lang="en-US" sz="2500" b="1" dirty="0" smtClean="0"/>
              <a:t>Glossary:</a:t>
            </a:r>
          </a:p>
          <a:p>
            <a:pPr marL="342900" indent="-342900">
              <a:spcAft>
                <a:spcPts val="600"/>
              </a:spcAft>
              <a:buFont typeface="Arial" pitchFamily="34" charset="0"/>
              <a:buChar char="•"/>
            </a:pPr>
            <a:r>
              <a:rPr lang="en-US" sz="2500" i="1" dirty="0" smtClean="0"/>
              <a:t>Adequate diet: </a:t>
            </a:r>
            <a:r>
              <a:rPr lang="en-US" sz="2500" dirty="0" smtClean="0"/>
              <a:t>a diet that provides enough energy, essential nutrients and dietary </a:t>
            </a:r>
            <a:r>
              <a:rPr lang="en-US" sz="2500" dirty="0" err="1" smtClean="0"/>
              <a:t>fibre</a:t>
            </a:r>
            <a:r>
              <a:rPr lang="en-US" sz="2500" dirty="0" smtClean="0"/>
              <a:t> to keep a person healthy</a:t>
            </a:r>
          </a:p>
          <a:p>
            <a:pPr marL="342900" indent="-342900">
              <a:spcAft>
                <a:spcPts val="600"/>
              </a:spcAft>
              <a:buFont typeface="Arial" pitchFamily="34" charset="0"/>
              <a:buChar char="•"/>
            </a:pPr>
            <a:r>
              <a:rPr lang="en-US" sz="2500" i="1" dirty="0" smtClean="0"/>
              <a:t>Balanced diet: </a:t>
            </a:r>
            <a:r>
              <a:rPr lang="en-US" sz="2500" dirty="0" smtClean="0"/>
              <a:t>a diet in which foods are chosen to provide energy</a:t>
            </a:r>
            <a:r>
              <a:rPr lang="en-US" sz="2500" dirty="0"/>
              <a:t> essential nutrients and dietary </a:t>
            </a:r>
            <a:r>
              <a:rPr lang="en-US" sz="2500" dirty="0" err="1"/>
              <a:t>fibre</a:t>
            </a:r>
            <a:r>
              <a:rPr lang="en-US" sz="2500" dirty="0"/>
              <a:t> </a:t>
            </a:r>
            <a:r>
              <a:rPr lang="en-US" sz="2500" dirty="0" smtClean="0"/>
              <a:t>in the right proportions</a:t>
            </a:r>
          </a:p>
          <a:p>
            <a:pPr marL="342900" indent="-342900">
              <a:spcAft>
                <a:spcPts val="600"/>
              </a:spcAft>
              <a:buFont typeface="Arial" pitchFamily="34" charset="0"/>
              <a:buChar char="•"/>
            </a:pPr>
            <a:r>
              <a:rPr lang="en-US" sz="2500" i="1" dirty="0" smtClean="0"/>
              <a:t>Cancer: </a:t>
            </a:r>
            <a:r>
              <a:rPr lang="en-US" sz="2500" dirty="0" smtClean="0"/>
              <a:t>a group of diseases </a:t>
            </a:r>
            <a:r>
              <a:rPr lang="en-US" sz="2500" dirty="0" err="1" smtClean="0"/>
              <a:t>characterised</a:t>
            </a:r>
            <a:r>
              <a:rPr lang="en-US" sz="2500" dirty="0" smtClean="0"/>
              <a:t> by unrestrained cell division and growth that can disrupt the normal functioning of an organ and also spread beyond the tissue in which it started.</a:t>
            </a:r>
          </a:p>
          <a:p>
            <a:pPr marL="342900" indent="-342900">
              <a:spcAft>
                <a:spcPts val="600"/>
              </a:spcAft>
              <a:buFont typeface="Arial" pitchFamily="34" charset="0"/>
              <a:buChar char="•"/>
            </a:pPr>
            <a:r>
              <a:rPr lang="en-US" sz="2500" i="1" dirty="0" smtClean="0"/>
              <a:t>Cardiovascular disease: </a:t>
            </a:r>
            <a:r>
              <a:rPr lang="en-US" sz="2500" dirty="0" smtClean="0"/>
              <a:t>a disease of the heart and blood vessels such as coronary artery disease, stroke and high blood pressure.</a:t>
            </a:r>
          </a:p>
        </p:txBody>
      </p:sp>
      <p:sp>
        <p:nvSpPr>
          <p:cNvPr id="4" name="Slide Number Placeholder 3"/>
          <p:cNvSpPr>
            <a:spLocks noGrp="1"/>
          </p:cNvSpPr>
          <p:nvPr>
            <p:ph type="sldNum" sz="quarter" idx="12"/>
          </p:nvPr>
        </p:nvSpPr>
        <p:spPr/>
        <p:txBody>
          <a:bodyPr/>
          <a:lstStyle/>
          <a:p>
            <a:fld id="{99B7B5DF-5DA9-46A7-9A59-86908C82C3B1}" type="slidenum">
              <a:rPr lang="en-US" smtClean="0"/>
              <a:pPr/>
              <a:t>84</a:t>
            </a:fld>
            <a:endParaRPr lang="en-US"/>
          </a:p>
        </p:txBody>
      </p:sp>
    </p:spTree>
    <p:extLst>
      <p:ext uri="{BB962C8B-B14F-4D97-AF65-F5344CB8AC3E}">
        <p14:creationId xmlns:p14="http://schemas.microsoft.com/office/powerpoint/2010/main" val="40076042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334" y="404664"/>
            <a:ext cx="8496944" cy="5555367"/>
          </a:xfrm>
          <a:prstGeom prst="rect">
            <a:avLst/>
          </a:prstGeom>
        </p:spPr>
        <p:txBody>
          <a:bodyPr wrap="square">
            <a:spAutoFit/>
          </a:bodyPr>
          <a:lstStyle/>
          <a:p>
            <a:pPr>
              <a:spcAft>
                <a:spcPts val="1200"/>
              </a:spcAft>
            </a:pPr>
            <a:r>
              <a:rPr lang="en-US" sz="2500" b="1" dirty="0" smtClean="0"/>
              <a:t>Glossary:</a:t>
            </a:r>
          </a:p>
          <a:p>
            <a:pPr marL="342900" indent="-342900">
              <a:spcAft>
                <a:spcPts val="600"/>
              </a:spcAft>
              <a:buFont typeface="Arial" pitchFamily="34" charset="0"/>
              <a:buChar char="•"/>
            </a:pPr>
            <a:r>
              <a:rPr lang="en-US" sz="2500" i="1" dirty="0" smtClean="0"/>
              <a:t>Visible fat</a:t>
            </a:r>
            <a:r>
              <a:rPr lang="en-US" sz="2500" i="1" dirty="0"/>
              <a:t>: </a:t>
            </a:r>
            <a:r>
              <a:rPr lang="en-US" sz="2500" dirty="0"/>
              <a:t>fats in foods that are purchased and used as fats, such as butter or </a:t>
            </a:r>
            <a:r>
              <a:rPr lang="en-US" sz="2500" dirty="0" smtClean="0"/>
              <a:t>margarine</a:t>
            </a:r>
          </a:p>
          <a:p>
            <a:pPr marL="342900" indent="-342900">
              <a:spcAft>
                <a:spcPts val="600"/>
              </a:spcAft>
              <a:buFont typeface="Arial" pitchFamily="34" charset="0"/>
              <a:buChar char="•"/>
            </a:pPr>
            <a:r>
              <a:rPr lang="en-US" sz="2500" i="1" dirty="0"/>
              <a:t>Invisible </a:t>
            </a:r>
            <a:r>
              <a:rPr lang="en-US" sz="2500" i="1" dirty="0" smtClean="0"/>
              <a:t>Fats:</a:t>
            </a:r>
            <a:r>
              <a:rPr lang="en-US" sz="2500" dirty="0" smtClean="0"/>
              <a:t> </a:t>
            </a:r>
            <a:r>
              <a:rPr lang="en-US" sz="2500" dirty="0"/>
              <a:t>fats that are not immediately noticeable such as those in egg yolk, cheese, cream, and salad dressings</a:t>
            </a:r>
            <a:endParaRPr lang="en-US" sz="2500" dirty="0" smtClean="0"/>
          </a:p>
          <a:p>
            <a:pPr marL="342900" indent="-342900">
              <a:spcAft>
                <a:spcPts val="600"/>
              </a:spcAft>
              <a:buFont typeface="Arial" pitchFamily="34" charset="0"/>
              <a:buChar char="•"/>
            </a:pPr>
            <a:r>
              <a:rPr lang="en-US" sz="2500" i="1" dirty="0"/>
              <a:t>Body Mass Index (BMI</a:t>
            </a:r>
            <a:r>
              <a:rPr lang="en-US" sz="2500" i="1" dirty="0" smtClean="0"/>
              <a:t>): a </a:t>
            </a:r>
            <a:r>
              <a:rPr lang="en-US" sz="2500" i="1" dirty="0"/>
              <a:t>simple index of weight-for-height that is commonly used to classify underweight, overweight and obesity in adults. It is defined as the weight in kilograms divided by the square of the height in </a:t>
            </a:r>
            <a:r>
              <a:rPr lang="en-US" sz="2500" i="1" dirty="0" err="1"/>
              <a:t>metres</a:t>
            </a:r>
            <a:r>
              <a:rPr lang="en-US" sz="2500" i="1" dirty="0"/>
              <a:t> (kg/m</a:t>
            </a:r>
            <a:r>
              <a:rPr lang="en-US" sz="2500" i="1" baseline="30000" dirty="0"/>
              <a:t>2</a:t>
            </a:r>
            <a:r>
              <a:rPr lang="en-US" sz="2500" i="1" dirty="0" smtClean="0"/>
              <a:t>).</a:t>
            </a:r>
          </a:p>
          <a:p>
            <a:pPr marL="342900" indent="-342900">
              <a:spcAft>
                <a:spcPts val="600"/>
              </a:spcAft>
              <a:buFont typeface="Arial" pitchFamily="34" charset="0"/>
              <a:buChar char="•"/>
            </a:pPr>
            <a:r>
              <a:rPr lang="en-US" sz="2500" i="1" dirty="0" smtClean="0"/>
              <a:t>Overweight:  </a:t>
            </a:r>
            <a:r>
              <a:rPr lang="en-US" sz="2500" dirty="0" smtClean="0"/>
              <a:t>Body mass index (BMI) of </a:t>
            </a:r>
            <a:r>
              <a:rPr lang="en-US" sz="2500" dirty="0"/>
              <a:t>25.1 to </a:t>
            </a:r>
            <a:r>
              <a:rPr lang="en-US" sz="2500" dirty="0" smtClean="0"/>
              <a:t>30 kg/m</a:t>
            </a:r>
            <a:r>
              <a:rPr lang="en-US" sz="2500" baseline="30000" dirty="0" smtClean="0"/>
              <a:t>2</a:t>
            </a:r>
            <a:r>
              <a:rPr lang="en-US" sz="2500" dirty="0" smtClean="0"/>
              <a:t> </a:t>
            </a:r>
            <a:r>
              <a:rPr lang="en-US" sz="2500" dirty="0"/>
              <a:t>or weight 10-20% above </a:t>
            </a:r>
            <a:r>
              <a:rPr lang="en-US" sz="2500" dirty="0" smtClean="0"/>
              <a:t>normal range</a:t>
            </a:r>
          </a:p>
          <a:p>
            <a:pPr marL="342900" indent="-342900">
              <a:spcAft>
                <a:spcPts val="600"/>
              </a:spcAft>
              <a:buFont typeface="Arial" pitchFamily="34" charset="0"/>
              <a:buChar char="•"/>
            </a:pPr>
            <a:r>
              <a:rPr lang="en-US" sz="2500" i="1" dirty="0" smtClean="0"/>
              <a:t>Obesity: </a:t>
            </a:r>
            <a:r>
              <a:rPr lang="en-US" sz="2500" dirty="0"/>
              <a:t>Body mass index (BMI) &gt; </a:t>
            </a:r>
            <a:r>
              <a:rPr lang="en-US" sz="2500" dirty="0" smtClean="0"/>
              <a:t>30 kg/m</a:t>
            </a:r>
            <a:r>
              <a:rPr lang="en-US" sz="2500" baseline="30000" dirty="0" smtClean="0"/>
              <a:t>2 </a:t>
            </a:r>
            <a:r>
              <a:rPr lang="en-US" sz="2500" dirty="0" smtClean="0"/>
              <a:t> or </a:t>
            </a:r>
            <a:r>
              <a:rPr lang="en-US" sz="2500" dirty="0"/>
              <a:t>excessive body </a:t>
            </a:r>
            <a:r>
              <a:rPr lang="en-US" sz="2500" dirty="0" smtClean="0"/>
              <a:t>fat of </a:t>
            </a:r>
            <a:r>
              <a:rPr lang="en-US" sz="2500" dirty="0"/>
              <a:t>20% above </a:t>
            </a:r>
            <a:r>
              <a:rPr lang="en-US" sz="2500" dirty="0" smtClean="0"/>
              <a:t>normal range</a:t>
            </a:r>
            <a:endParaRPr lang="en-US" sz="2500" dirty="0"/>
          </a:p>
        </p:txBody>
      </p:sp>
      <p:sp>
        <p:nvSpPr>
          <p:cNvPr id="4" name="Slide Number Placeholder 3"/>
          <p:cNvSpPr>
            <a:spLocks noGrp="1"/>
          </p:cNvSpPr>
          <p:nvPr>
            <p:ph type="sldNum" sz="quarter" idx="12"/>
          </p:nvPr>
        </p:nvSpPr>
        <p:spPr/>
        <p:txBody>
          <a:bodyPr/>
          <a:lstStyle/>
          <a:p>
            <a:fld id="{99B7B5DF-5DA9-46A7-9A59-86908C82C3B1}" type="slidenum">
              <a:rPr lang="en-US" smtClean="0"/>
              <a:pPr/>
              <a:t>85</a:t>
            </a:fld>
            <a:endParaRPr lang="en-US"/>
          </a:p>
        </p:txBody>
      </p:sp>
    </p:spTree>
    <p:extLst>
      <p:ext uri="{BB962C8B-B14F-4D97-AF65-F5344CB8AC3E}">
        <p14:creationId xmlns:p14="http://schemas.microsoft.com/office/powerpoint/2010/main" val="39058882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2334" y="404664"/>
            <a:ext cx="8496944" cy="4324261"/>
          </a:xfrm>
          <a:prstGeom prst="rect">
            <a:avLst/>
          </a:prstGeom>
        </p:spPr>
        <p:txBody>
          <a:bodyPr wrap="square">
            <a:spAutoFit/>
          </a:bodyPr>
          <a:lstStyle/>
          <a:p>
            <a:pPr>
              <a:spcAft>
                <a:spcPts val="1200"/>
              </a:spcAft>
            </a:pPr>
            <a:r>
              <a:rPr lang="en-US" sz="2500" b="1" dirty="0" smtClean="0"/>
              <a:t>Glossary:</a:t>
            </a:r>
          </a:p>
          <a:p>
            <a:pPr marL="342900" indent="-342900">
              <a:spcAft>
                <a:spcPts val="600"/>
              </a:spcAft>
              <a:buFont typeface="Arial" pitchFamily="34" charset="0"/>
              <a:buChar char="•"/>
            </a:pPr>
            <a:r>
              <a:rPr lang="en-US" sz="2500" i="1" dirty="0" smtClean="0"/>
              <a:t>Vegans: </a:t>
            </a:r>
            <a:r>
              <a:rPr lang="en-US" sz="2500" dirty="0" smtClean="0"/>
              <a:t>individuals eating a type of vegetarian diet in which no eggs or dairy products are eaten; their diet relies exclusively on plant foods</a:t>
            </a:r>
            <a:endParaRPr lang="en-US" sz="2500" i="1" dirty="0" smtClean="0"/>
          </a:p>
          <a:p>
            <a:pPr marL="342900" indent="-342900">
              <a:spcAft>
                <a:spcPts val="600"/>
              </a:spcAft>
              <a:buFont typeface="Arial" pitchFamily="34" charset="0"/>
              <a:buChar char="•"/>
            </a:pPr>
            <a:r>
              <a:rPr lang="en-US" sz="2500" i="1" dirty="0"/>
              <a:t>Lacto-</a:t>
            </a:r>
            <a:r>
              <a:rPr lang="en-US" sz="2500" i="1" dirty="0" err="1"/>
              <a:t>Ovo</a:t>
            </a:r>
            <a:r>
              <a:rPr lang="en-US" sz="2500" i="1" dirty="0"/>
              <a:t> </a:t>
            </a:r>
            <a:r>
              <a:rPr lang="en-US" sz="2500" i="1" dirty="0" smtClean="0"/>
              <a:t>Vegetarian: </a:t>
            </a:r>
            <a:r>
              <a:rPr lang="en-US" sz="2500" dirty="0" smtClean="0"/>
              <a:t>vegetarians </a:t>
            </a:r>
            <a:r>
              <a:rPr lang="en-US" sz="2500" dirty="0"/>
              <a:t>who will eat dairy products and eggs but no meat, fish or </a:t>
            </a:r>
            <a:r>
              <a:rPr lang="en-US" sz="2500" dirty="0" smtClean="0"/>
              <a:t>poultry</a:t>
            </a:r>
          </a:p>
          <a:p>
            <a:pPr marL="342900" indent="-342900">
              <a:spcAft>
                <a:spcPts val="600"/>
              </a:spcAft>
              <a:buFont typeface="Arial" pitchFamily="34" charset="0"/>
              <a:buChar char="•"/>
            </a:pPr>
            <a:r>
              <a:rPr lang="en-US" sz="2500" i="1" dirty="0" err="1" smtClean="0"/>
              <a:t>Ovo</a:t>
            </a:r>
            <a:r>
              <a:rPr lang="en-US" sz="2500" i="1" dirty="0" smtClean="0"/>
              <a:t>-Vegetarian:  </a:t>
            </a:r>
            <a:r>
              <a:rPr lang="en-US" sz="2500" dirty="0"/>
              <a:t>vegetarians who will eat </a:t>
            </a:r>
            <a:r>
              <a:rPr lang="en-US" sz="2500" dirty="0" smtClean="0"/>
              <a:t>eggs </a:t>
            </a:r>
            <a:r>
              <a:rPr lang="en-US" sz="2500" dirty="0"/>
              <a:t>but no meat, fish or poultry</a:t>
            </a:r>
          </a:p>
          <a:p>
            <a:pPr marL="342900" indent="-342900">
              <a:spcAft>
                <a:spcPts val="600"/>
              </a:spcAft>
              <a:buFont typeface="Arial" pitchFamily="34" charset="0"/>
              <a:buChar char="•"/>
            </a:pPr>
            <a:r>
              <a:rPr lang="en-US" sz="2500" i="1" dirty="0" smtClean="0"/>
              <a:t>Lacto-Vegetarian: </a:t>
            </a:r>
            <a:r>
              <a:rPr lang="en-US" sz="2500" dirty="0" smtClean="0"/>
              <a:t>vegetarians </a:t>
            </a:r>
            <a:r>
              <a:rPr lang="en-US" sz="2500" dirty="0"/>
              <a:t>who </a:t>
            </a:r>
            <a:r>
              <a:rPr lang="en-US" sz="2500" dirty="0" smtClean="0"/>
              <a:t>will eat </a:t>
            </a:r>
            <a:r>
              <a:rPr lang="en-US" sz="2500" dirty="0"/>
              <a:t>dairy </a:t>
            </a:r>
            <a:r>
              <a:rPr lang="en-US" sz="2500" dirty="0" smtClean="0"/>
              <a:t>product </a:t>
            </a:r>
            <a:r>
              <a:rPr lang="en-US" sz="2500" dirty="0"/>
              <a:t>but no meat, fish or </a:t>
            </a:r>
            <a:r>
              <a:rPr lang="en-US" sz="2500" dirty="0" smtClean="0"/>
              <a:t>poultry</a:t>
            </a:r>
          </a:p>
        </p:txBody>
      </p:sp>
      <p:sp>
        <p:nvSpPr>
          <p:cNvPr id="4" name="Slide Number Placeholder 3"/>
          <p:cNvSpPr>
            <a:spLocks noGrp="1"/>
          </p:cNvSpPr>
          <p:nvPr>
            <p:ph type="sldNum" sz="quarter" idx="12"/>
          </p:nvPr>
        </p:nvSpPr>
        <p:spPr/>
        <p:txBody>
          <a:bodyPr/>
          <a:lstStyle/>
          <a:p>
            <a:fld id="{99B7B5DF-5DA9-46A7-9A59-86908C82C3B1}" type="slidenum">
              <a:rPr lang="en-US" smtClean="0"/>
              <a:pPr/>
              <a:t>86</a:t>
            </a:fld>
            <a:endParaRPr lang="en-US"/>
          </a:p>
        </p:txBody>
      </p:sp>
    </p:spTree>
    <p:extLst>
      <p:ext uri="{BB962C8B-B14F-4D97-AF65-F5344CB8AC3E}">
        <p14:creationId xmlns:p14="http://schemas.microsoft.com/office/powerpoint/2010/main" val="2255756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l="26854" t="9024" r="24655" b="6115"/>
          <a:stretch/>
        </p:blipFill>
        <p:spPr bwMode="auto">
          <a:xfrm>
            <a:off x="827584" y="44624"/>
            <a:ext cx="4806150" cy="6728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2B5EBE98-3F54-4190-8BE8-6FA5D62E8276}" type="slidenum">
              <a:rPr lang="en-US" smtClean="0"/>
              <a:pPr/>
              <a:t>9</a:t>
            </a:fld>
            <a:endParaRPr lang="en-US" dirty="0"/>
          </a:p>
        </p:txBody>
      </p:sp>
    </p:spTree>
    <p:extLst>
      <p:ext uri="{BB962C8B-B14F-4D97-AF65-F5344CB8AC3E}">
        <p14:creationId xmlns:p14="http://schemas.microsoft.com/office/powerpoint/2010/main" val="1977471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7183</TotalTime>
  <Words>6851</Words>
  <Application>Microsoft Office PowerPoint</Application>
  <PresentationFormat>如螢幕大小 (4:3)</PresentationFormat>
  <Paragraphs>932</Paragraphs>
  <Slides>86</Slides>
  <Notes>40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86</vt:i4>
      </vt:variant>
    </vt:vector>
  </HeadingPairs>
  <TitlesOfParts>
    <vt:vector size="92" baseType="lpstr">
      <vt:lpstr>FrankRuehl</vt:lpstr>
      <vt:lpstr>新細明體</vt:lpstr>
      <vt:lpstr>Arial</vt:lpstr>
      <vt:lpstr>Calibri</vt:lpstr>
      <vt:lpstr>Wingdings</vt:lpstr>
      <vt:lpstr>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HKU SPACE Po Leung Kuk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Ngai</dc:creator>
  <cp:lastModifiedBy>POON, Suk-mei Cindy</cp:lastModifiedBy>
  <cp:revision>369</cp:revision>
  <cp:lastPrinted>2014-10-10T06:39:48Z</cp:lastPrinted>
  <dcterms:created xsi:type="dcterms:W3CDTF">2014-07-08T09:13:59Z</dcterms:created>
  <dcterms:modified xsi:type="dcterms:W3CDTF">2021-09-16T07:32:40Z</dcterms:modified>
</cp:coreProperties>
</file>