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Libre Franklin" panose="02020500000000000000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j2imIF//BB5tfGbU7BZCHN1ugo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8" name="Google Shape;18;p10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19" name="Google Shape;19;p10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0" name="Google Shape;20;p10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2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內容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marL="2743200" lvl="5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marL="3657600" lvl="7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17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標題的圖片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2000"/>
              <a:buFont typeface="Libre Franklin"/>
              <a:buNone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9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</a:pPr>
            <a:r>
              <a:rPr lang="en-US" dirty="0"/>
              <a:t>TECHNOLOGY &amp; LIVING</a:t>
            </a:r>
            <a:endParaRPr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</a:pPr>
            <a:r>
              <a:rPr lang="en-US" dirty="0"/>
              <a:t>Textile Technology</a:t>
            </a:r>
            <a:endParaRPr dirty="0"/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</a:pPr>
            <a:r>
              <a:rPr lang="en-US" dirty="0" smtClean="0"/>
              <a:t>S1.1  Basic </a:t>
            </a:r>
            <a:r>
              <a:rPr lang="en-US" dirty="0"/>
              <a:t>Design </a:t>
            </a:r>
            <a:r>
              <a:rPr lang="en-US" dirty="0" smtClean="0"/>
              <a:t>Process </a:t>
            </a:r>
            <a:r>
              <a:rPr lang="en-US" smtClean="0"/>
              <a:t>&amp; </a:t>
            </a:r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</a:pPr>
            <a:r>
              <a:rPr lang="en-US" smtClean="0"/>
              <a:t>Textile Development Process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 amt="61000"/>
          </a:blip>
          <a:srcRect l="6978" t="16144" r="7295" b="9765"/>
          <a:stretch/>
        </p:blipFill>
        <p:spPr>
          <a:xfrm>
            <a:off x="674914" y="-600"/>
            <a:ext cx="9922976" cy="686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 amt="63000"/>
          </a:blip>
          <a:srcRect l="9883" t="11881" r="13889" b="15184"/>
          <a:stretch/>
        </p:blipFill>
        <p:spPr>
          <a:xfrm>
            <a:off x="8372073" y="0"/>
            <a:ext cx="3819927" cy="274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/>
          <p:cNvPicPr preferRelativeResize="0"/>
          <p:nvPr/>
        </p:nvPicPr>
        <p:blipFill rotWithShape="1">
          <a:blip r:embed="rId5">
            <a:alphaModFix amt="63000"/>
          </a:blip>
          <a:srcRect/>
          <a:stretch/>
        </p:blipFill>
        <p:spPr>
          <a:xfrm>
            <a:off x="4539343" y="2165237"/>
            <a:ext cx="7652657" cy="469276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674914" y="6236678"/>
            <a:ext cx="11517086" cy="647661"/>
          </a:xfrm>
          <a:prstGeom prst="rect">
            <a:avLst/>
          </a:prstGeom>
          <a:gradFill>
            <a:gsLst>
              <a:gs pos="0">
                <a:srgbClr val="D0D0CE">
                  <a:alpha val="73725"/>
                </a:srgbClr>
              </a:gs>
              <a:gs pos="8000">
                <a:srgbClr val="D0D0CE">
                  <a:alpha val="73725"/>
                </a:srgbClr>
              </a:gs>
              <a:gs pos="46000">
                <a:srgbClr val="91928B"/>
              </a:gs>
              <a:gs pos="100000">
                <a:srgbClr val="54545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 amt="63000"/>
          </a:blip>
          <a:srcRect l="22868" t="4074" r="8749" b="14258"/>
          <a:stretch/>
        </p:blipFill>
        <p:spPr>
          <a:xfrm>
            <a:off x="4539343" y="-16928"/>
            <a:ext cx="4105421" cy="3677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/>
          <p:nvPr/>
        </p:nvSpPr>
        <p:spPr>
          <a:xfrm>
            <a:off x="687375" y="1303441"/>
            <a:ext cx="9155700" cy="1480500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696A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Basic Design &amp;</a:t>
            </a:r>
            <a:r>
              <a:rPr lang="en-US" sz="4800">
                <a:solidFill>
                  <a:srgbClr val="696A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4800" b="0" i="0" u="none" strike="noStrike" cap="none">
                <a:solidFill>
                  <a:srgbClr val="696A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Textile Development Process</a:t>
            </a:r>
            <a:endParaRPr sz="4800">
              <a:solidFill>
                <a:srgbClr val="696A6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2227032" y="6225834"/>
            <a:ext cx="115824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Fashion </a:t>
            </a:r>
            <a:r>
              <a:rPr lang="en-US" sz="1600" i="1" dirty="0" smtClean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materials </a:t>
            </a:r>
            <a:r>
              <a:rPr lang="en-US" sz="1600" i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 </a:t>
            </a:r>
            <a:r>
              <a:rPr lang="en-US" sz="1600" i="1" dirty="0" smtClean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class activities </a:t>
            </a:r>
            <a:r>
              <a:rPr lang="en-US" sz="1600" i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of HD in Fashion Branding and Buying, Hong Kong Design Institute</a:t>
            </a:r>
            <a:endParaRPr sz="1600" i="1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7536977" y="6480343"/>
            <a:ext cx="549011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Photo(s)  is/are owned and provided by HKDI</a:t>
            </a:r>
            <a:endParaRPr sz="1600" dirty="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1184275" y="329175"/>
            <a:ext cx="9689100" cy="1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The Design &amp; Production Process</a:t>
            </a:r>
            <a:endParaRPr/>
          </a:p>
        </p:txBody>
      </p:sp>
      <p:sp>
        <p:nvSpPr>
          <p:cNvPr id="112" name="Google Shape;112;p3"/>
          <p:cNvSpPr/>
          <p:nvPr/>
        </p:nvSpPr>
        <p:spPr>
          <a:xfrm>
            <a:off x="926295" y="6365475"/>
            <a:ext cx="1119818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/>
              <a:t>Source: </a:t>
            </a:r>
            <a:r>
              <a:rPr lang="en-US" altLang="zh-TW" i="1" dirty="0" smtClean="0"/>
              <a:t>freepik.com</a:t>
            </a:r>
            <a:endParaRPr i="1" dirty="0"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l="50058" t="49918"/>
          <a:stretch/>
        </p:blipFill>
        <p:spPr>
          <a:xfrm>
            <a:off x="4247542" y="1990901"/>
            <a:ext cx="2277845" cy="2284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l="-14" t="9" r="50236" b="49769"/>
          <a:stretch/>
        </p:blipFill>
        <p:spPr>
          <a:xfrm>
            <a:off x="6828978" y="2355260"/>
            <a:ext cx="2329200" cy="234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l="-557" t="50220" r="50778" b="-442"/>
          <a:stretch/>
        </p:blipFill>
        <p:spPr>
          <a:xfrm>
            <a:off x="9410413" y="2827527"/>
            <a:ext cx="2329200" cy="2349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8139" y="1211486"/>
            <a:ext cx="2395812" cy="239581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4242523" y="4397752"/>
            <a:ext cx="2460337" cy="27695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2.Fribre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Cultivation &amp; Processing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6828978" y="4808125"/>
            <a:ext cx="2493926" cy="27695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3 .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Yarn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Fabric Manufacturing</a:t>
            </a:r>
            <a:endParaRPr dirty="0"/>
          </a:p>
        </p:txBody>
      </p:sp>
      <p:sp>
        <p:nvSpPr>
          <p:cNvPr id="119" name="Google Shape;119;p3"/>
          <p:cNvSpPr txBox="1"/>
          <p:nvPr/>
        </p:nvSpPr>
        <p:spPr>
          <a:xfrm>
            <a:off x="1548139" y="3679360"/>
            <a:ext cx="2395812" cy="27695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1.Design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Production Planning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9410413" y="5269790"/>
            <a:ext cx="2329200" cy="27695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4 . </a:t>
            </a:r>
            <a:r>
              <a:rPr lang="en-US" sz="1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Apparel </a:t>
            </a: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Manufacturing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4"/>
          <p:cNvGrpSpPr/>
          <p:nvPr/>
        </p:nvGrpSpPr>
        <p:grpSpPr>
          <a:xfrm>
            <a:off x="1988343" y="3216243"/>
            <a:ext cx="8312558" cy="1281112"/>
            <a:chOff x="7143" y="2068777"/>
            <a:chExt cx="8312558" cy="1281112"/>
          </a:xfrm>
        </p:grpSpPr>
        <p:sp>
          <p:nvSpPr>
            <p:cNvPr id="128" name="Google Shape;128;p4"/>
            <p:cNvSpPr/>
            <p:nvPr/>
          </p:nvSpPr>
          <p:spPr>
            <a:xfrm>
              <a:off x="7143" y="2068777"/>
              <a:ext cx="2135187" cy="1281112"/>
            </a:xfrm>
            <a:prstGeom prst="roundRect">
              <a:avLst>
                <a:gd name="adj" fmla="val 10000"/>
              </a:avLst>
            </a:prstGeom>
            <a:solidFill>
              <a:srgbClr val="E6C068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44665" y="2106299"/>
              <a:ext cx="2060143" cy="1206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4300" tIns="194300" rIns="194300" bIns="19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Fibre</a:t>
              </a:r>
              <a:endParaRPr sz="5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355850" y="2444570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6C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2355850" y="2550475"/>
              <a:ext cx="316861" cy="317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996406" y="2068777"/>
              <a:ext cx="2135187" cy="1281112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 txBox="1"/>
            <p:nvPr/>
          </p:nvSpPr>
          <p:spPr>
            <a:xfrm>
              <a:off x="3033928" y="2106299"/>
              <a:ext cx="2060143" cy="12060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4300" tIns="194300" rIns="194300" bIns="19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Yarn</a:t>
              </a:r>
              <a:endParaRPr sz="5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5345112" y="2444570"/>
              <a:ext cx="452659" cy="52952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5345112" y="2550475"/>
              <a:ext cx="316861" cy="317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985668" y="2068777"/>
              <a:ext cx="2135187" cy="1281112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6023201" y="2106309"/>
              <a:ext cx="2296500" cy="113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4300" tIns="194300" rIns="194300" bIns="19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1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Fabric</a:t>
              </a:r>
              <a:endParaRPr sz="51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38" name="Google Shape;138;p4"/>
          <p:cNvSpPr/>
          <p:nvPr/>
        </p:nvSpPr>
        <p:spPr>
          <a:xfrm>
            <a:off x="1981200" y="1270001"/>
            <a:ext cx="872744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l"/>
            </a:pPr>
            <a:r>
              <a:rPr lang="en-US" sz="24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Fibre</a:t>
            </a:r>
            <a:r>
              <a:rPr lang="en-US" sz="2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is a material with continuous or discrete lengthy substance.</a:t>
            </a:r>
            <a:endParaRPr dirty="0"/>
          </a:p>
          <a:p>
            <a:pPr marL="4953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l"/>
            </a:pPr>
            <a:endParaRPr sz="24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l"/>
            </a:pPr>
            <a:r>
              <a:rPr lang="en-US" sz="2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Fabrics are made fundamentally from </a:t>
            </a:r>
            <a:r>
              <a:rPr lang="en-US" sz="2400" dirty="0" err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fibres</a:t>
            </a:r>
            <a:r>
              <a:rPr lang="en-US" sz="24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endParaRPr sz="24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4575758"/>
            <a:ext cx="2042160" cy="146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4">
            <a:alphaModFix/>
          </a:blip>
          <a:srcRect l="1833" t="14634" r="9006" b="14846"/>
          <a:stretch/>
        </p:blipFill>
        <p:spPr>
          <a:xfrm>
            <a:off x="5024120" y="4575758"/>
            <a:ext cx="2042160" cy="146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5">
            <a:alphaModFix/>
          </a:blip>
          <a:srcRect l="25477" t="15256" r="1875" b="14982"/>
          <a:stretch/>
        </p:blipFill>
        <p:spPr>
          <a:xfrm>
            <a:off x="8067040" y="4525831"/>
            <a:ext cx="2042160" cy="156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/>
          <p:nvPr/>
        </p:nvSpPr>
        <p:spPr>
          <a:xfrm>
            <a:off x="5956300" y="6463325"/>
            <a:ext cx="623575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696A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Photo(s) is/are owned and provided by </a:t>
            </a:r>
            <a:r>
              <a:rPr lang="en-US" sz="1600" i="1" dirty="0" err="1">
                <a:solidFill>
                  <a:srgbClr val="696A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Esquel</a:t>
            </a:r>
            <a:r>
              <a:rPr lang="en-US" sz="1600" i="1" dirty="0">
                <a:solidFill>
                  <a:srgbClr val="696A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Group &amp; HKDI.</a:t>
            </a:r>
            <a:endParaRPr sz="1600" dirty="0">
              <a:solidFill>
                <a:srgbClr val="696A6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5"/>
          <p:cNvGrpSpPr/>
          <p:nvPr/>
        </p:nvGrpSpPr>
        <p:grpSpPr>
          <a:xfrm>
            <a:off x="1473200" y="1872252"/>
            <a:ext cx="10353686" cy="1645653"/>
            <a:chOff x="0" y="1170788"/>
            <a:chExt cx="10073639" cy="1645653"/>
          </a:xfrm>
        </p:grpSpPr>
        <p:sp>
          <p:nvSpPr>
            <p:cNvPr id="149" name="Google Shape;149;p5"/>
            <p:cNvSpPr/>
            <p:nvPr/>
          </p:nvSpPr>
          <p:spPr>
            <a:xfrm>
              <a:off x="0" y="1228663"/>
              <a:ext cx="2646298" cy="1587778"/>
            </a:xfrm>
            <a:prstGeom prst="roundRect">
              <a:avLst>
                <a:gd name="adj" fmla="val 10000"/>
              </a:avLst>
            </a:prstGeom>
            <a:solidFill>
              <a:srgbClr val="E6C068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46504" y="1275167"/>
              <a:ext cx="2553290" cy="1494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0025" tIns="240025" rIns="240025" bIns="24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Fibre</a:t>
              </a:r>
              <a:endParaRPr sz="63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 rot="-14566">
              <a:off x="2913138" y="1686476"/>
              <a:ext cx="565712" cy="65628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6C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 txBox="1"/>
            <p:nvPr/>
          </p:nvSpPr>
          <p:spPr>
            <a:xfrm rot="-14566">
              <a:off x="2913139" y="1818092"/>
              <a:ext cx="395998" cy="39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713670" y="1212928"/>
              <a:ext cx="2646298" cy="1587778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3760174" y="1259432"/>
              <a:ext cx="2553300" cy="149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0025" tIns="240025" rIns="240025" bIns="24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Yarn</a:t>
              </a:r>
              <a:endParaRPr sz="63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 rot="-39007">
              <a:off x="6626794" y="1657425"/>
              <a:ext cx="565744" cy="65628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 rot="-39007">
              <a:off x="6626799" y="1789644"/>
              <a:ext cx="396021" cy="39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427341" y="1170788"/>
              <a:ext cx="2646298" cy="1587778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7289673" y="1217286"/>
              <a:ext cx="2737500" cy="149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0025" tIns="240025" rIns="240025" bIns="24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Fabric</a:t>
              </a:r>
              <a:endParaRPr sz="63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3200" y="4055878"/>
            <a:ext cx="2042160" cy="146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"/>
          <p:cNvPicPr preferRelativeResize="0"/>
          <p:nvPr/>
        </p:nvPicPr>
        <p:blipFill rotWithShape="1">
          <a:blip r:embed="rId4">
            <a:alphaModFix/>
          </a:blip>
          <a:srcRect l="1833" t="14634" r="9006" b="14846"/>
          <a:stretch/>
        </p:blipFill>
        <p:spPr>
          <a:xfrm>
            <a:off x="5488940" y="4055878"/>
            <a:ext cx="2042160" cy="146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5">
            <a:alphaModFix/>
          </a:blip>
          <a:srcRect l="25477" t="15256" r="1875" b="14982"/>
          <a:stretch/>
        </p:blipFill>
        <p:spPr>
          <a:xfrm>
            <a:off x="9504680" y="3956024"/>
            <a:ext cx="2042160" cy="156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5"/>
          <p:cNvSpPr/>
          <p:nvPr/>
        </p:nvSpPr>
        <p:spPr>
          <a:xfrm>
            <a:off x="3651250" y="4203700"/>
            <a:ext cx="1736090" cy="9960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Spinning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3" name="Google Shape;163;p5"/>
          <p:cNvSpPr/>
          <p:nvPr/>
        </p:nvSpPr>
        <p:spPr>
          <a:xfrm>
            <a:off x="7632700" y="4203700"/>
            <a:ext cx="1871980" cy="9960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Knitting or Weaving</a:t>
            </a:r>
            <a:endParaRPr sz="16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5600700" y="6463325"/>
            <a:ext cx="6591225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696A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Photo(s) is/are owned and provided by </a:t>
            </a:r>
            <a:r>
              <a:rPr lang="en-US" sz="1600" i="1" dirty="0" err="1">
                <a:solidFill>
                  <a:srgbClr val="696A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Esquel</a:t>
            </a:r>
            <a:r>
              <a:rPr lang="en-US" sz="1600" i="1" dirty="0">
                <a:solidFill>
                  <a:srgbClr val="696A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Group &amp; HKDI.</a:t>
            </a:r>
            <a:endParaRPr sz="1600" dirty="0">
              <a:solidFill>
                <a:srgbClr val="696A6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6"/>
          <p:cNvPicPr preferRelativeResize="0"/>
          <p:nvPr/>
        </p:nvPicPr>
        <p:blipFill rotWithShape="1">
          <a:blip r:embed="rId3">
            <a:alphaModFix/>
          </a:blip>
          <a:srcRect t="15104" b="15364"/>
          <a:stretch/>
        </p:blipFill>
        <p:spPr>
          <a:xfrm>
            <a:off x="879724" y="450850"/>
            <a:ext cx="10867775" cy="6045200"/>
          </a:xfrm>
          <a:prstGeom prst="rect">
            <a:avLst/>
          </a:prstGeom>
          <a:blipFill rotWithShape="1">
            <a:blip r:embed="rId4">
              <a:alphaModFix amt="43000"/>
            </a:blip>
            <a:tile tx="0" ty="0" sx="100000" sy="100000" flip="none" algn="tl"/>
          </a:blipFill>
          <a:ln>
            <a:noFill/>
          </a:ln>
        </p:spPr>
      </p:pic>
      <p:sp>
        <p:nvSpPr>
          <p:cNvPr id="170" name="Google Shape;170;p6"/>
          <p:cNvSpPr txBox="1">
            <a:spLocks noGrp="1"/>
          </p:cNvSpPr>
          <p:nvPr>
            <p:ph type="title"/>
          </p:nvPr>
        </p:nvSpPr>
        <p:spPr>
          <a:xfrm>
            <a:off x="1423203" y="6350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dirty="0"/>
              <a:t>From </a:t>
            </a:r>
            <a:r>
              <a:rPr lang="en-US" dirty="0" err="1"/>
              <a:t>Fibre</a:t>
            </a:r>
            <a:r>
              <a:rPr lang="en-US" dirty="0"/>
              <a:t> to Yarn</a:t>
            </a:r>
            <a:endParaRPr dirty="0"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1"/>
          </p:nvPr>
        </p:nvSpPr>
        <p:spPr>
          <a:xfrm>
            <a:off x="1423203" y="2384558"/>
            <a:ext cx="9780815" cy="4264479"/>
          </a:xfrm>
          <a:prstGeom prst="rect">
            <a:avLst/>
          </a:prstGeom>
          <a:gradFill>
            <a:gsLst>
              <a:gs pos="0">
                <a:srgbClr val="F9F9F8">
                  <a:alpha val="31764"/>
                </a:srgbClr>
              </a:gs>
              <a:gs pos="40000">
                <a:srgbClr val="F9F9F8">
                  <a:alpha val="31764"/>
                </a:srgbClr>
              </a:gs>
              <a:gs pos="68000">
                <a:srgbClr val="CBCBC8">
                  <a:alpha val="35686"/>
                </a:srgbClr>
              </a:gs>
              <a:gs pos="83000">
                <a:srgbClr val="CBCBC8"/>
              </a:gs>
              <a:gs pos="100000">
                <a:srgbClr val="DCDCD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 dirty="0"/>
              <a:t>The way in which a yarn is produced is related to the texture, functional properties, thickness and weight of the final fabric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 dirty="0"/>
              <a:t>Yarn producers also look into trend and </a:t>
            </a:r>
            <a:r>
              <a:rPr lang="en-US" sz="2400" dirty="0" err="1"/>
              <a:t>colour</a:t>
            </a:r>
            <a:r>
              <a:rPr lang="en-US" sz="2400" dirty="0"/>
              <a:t> predictions when producing and developing yarns</a:t>
            </a:r>
            <a:endParaRPr dirty="0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</p:txBody>
      </p:sp>
      <p:sp>
        <p:nvSpPr>
          <p:cNvPr id="172" name="Google Shape;172;p6"/>
          <p:cNvSpPr/>
          <p:nvPr/>
        </p:nvSpPr>
        <p:spPr>
          <a:xfrm>
            <a:off x="6180350" y="6463325"/>
            <a:ext cx="6011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696A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Photo(s) is/are owned and provided by Esquel Group &amp; HKDI.</a:t>
            </a:r>
            <a:endParaRPr sz="1600">
              <a:solidFill>
                <a:srgbClr val="696A6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7"/>
          <p:cNvPicPr preferRelativeResize="0"/>
          <p:nvPr/>
        </p:nvPicPr>
        <p:blipFill rotWithShape="1">
          <a:blip r:embed="rId3">
            <a:alphaModFix/>
          </a:blip>
          <a:srcRect t="15104" b="15364"/>
          <a:stretch/>
        </p:blipFill>
        <p:spPr>
          <a:xfrm>
            <a:off x="879724" y="450850"/>
            <a:ext cx="10867775" cy="6045200"/>
          </a:xfrm>
          <a:prstGeom prst="rect">
            <a:avLst/>
          </a:prstGeom>
          <a:blipFill rotWithShape="1">
            <a:blip r:embed="rId4">
              <a:alphaModFix amt="43000"/>
            </a:blip>
            <a:tile tx="0" ty="0" sx="100000" sy="100000" flip="none" algn="tl"/>
          </a:blipFill>
          <a:ln>
            <a:noFill/>
          </a:ln>
        </p:spPr>
      </p:pic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1355271" y="651947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Basic Cotton Yarn Spinning Process</a:t>
            </a:r>
            <a:endParaRPr/>
          </a:p>
        </p:txBody>
      </p:sp>
      <p:grpSp>
        <p:nvGrpSpPr>
          <p:cNvPr id="179" name="Google Shape;179;p7"/>
          <p:cNvGrpSpPr/>
          <p:nvPr/>
        </p:nvGrpSpPr>
        <p:grpSpPr>
          <a:xfrm>
            <a:off x="2037890" y="2177790"/>
            <a:ext cx="7671719" cy="3170681"/>
            <a:chOff x="5890" y="789861"/>
            <a:chExt cx="7671719" cy="3170681"/>
          </a:xfrm>
        </p:grpSpPr>
        <p:sp>
          <p:nvSpPr>
            <p:cNvPr id="180" name="Google Shape;180;p7"/>
            <p:cNvSpPr/>
            <p:nvPr/>
          </p:nvSpPr>
          <p:spPr>
            <a:xfrm>
              <a:off x="2221350" y="1409319"/>
              <a:ext cx="479369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38100" cap="flat" cmpd="sng">
              <a:solidFill>
                <a:srgbClr val="E6C068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 txBox="1"/>
            <p:nvPr/>
          </p:nvSpPr>
          <p:spPr>
            <a:xfrm>
              <a:off x="2448285" y="1452489"/>
              <a:ext cx="25498" cy="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5890" y="789861"/>
              <a:ext cx="2217260" cy="1330356"/>
            </a:xfrm>
            <a:prstGeom prst="rect">
              <a:avLst/>
            </a:prstGeom>
            <a:solidFill>
              <a:srgbClr val="E6C068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 txBox="1"/>
            <p:nvPr/>
          </p:nvSpPr>
          <p:spPr>
            <a:xfrm>
              <a:off x="5890" y="789861"/>
              <a:ext cx="2217260" cy="1330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675" tIns="234675" rIns="234675" bIns="234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Blowing</a:t>
              </a:r>
              <a:endParaRPr sz="33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4948580" y="1409319"/>
              <a:ext cx="479369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38100" cap="flat" cmpd="sng">
              <a:solidFill>
                <a:srgbClr val="CEAA5D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 txBox="1"/>
            <p:nvPr/>
          </p:nvSpPr>
          <p:spPr>
            <a:xfrm>
              <a:off x="5175515" y="1452489"/>
              <a:ext cx="25498" cy="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2733119" y="789861"/>
              <a:ext cx="2217260" cy="1330356"/>
            </a:xfrm>
            <a:prstGeom prst="rect">
              <a:avLst/>
            </a:prstGeom>
            <a:solidFill>
              <a:srgbClr val="D4AF5F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 txBox="1"/>
            <p:nvPr/>
          </p:nvSpPr>
          <p:spPr>
            <a:xfrm>
              <a:off x="2733119" y="789861"/>
              <a:ext cx="2217260" cy="1330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675" tIns="234675" rIns="234675" bIns="234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Carding</a:t>
              </a:r>
              <a:endParaRPr sz="33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1114520" y="2118417"/>
              <a:ext cx="5454459" cy="4793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4281"/>
                  </a:lnTo>
                  <a:lnTo>
                    <a:pt x="0" y="64281"/>
                  </a:lnTo>
                  <a:lnTo>
                    <a:pt x="0" y="120000"/>
                  </a:lnTo>
                </a:path>
              </a:pathLst>
            </a:custGeom>
            <a:noFill/>
            <a:ln w="38100" cap="flat" cmpd="sng">
              <a:solidFill>
                <a:srgbClr val="B09359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 txBox="1"/>
            <p:nvPr/>
          </p:nvSpPr>
          <p:spPr>
            <a:xfrm>
              <a:off x="3704793" y="2355552"/>
              <a:ext cx="273912" cy="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0" name="Google Shape;190;p7"/>
            <p:cNvSpPr/>
            <p:nvPr/>
          </p:nvSpPr>
          <p:spPr>
            <a:xfrm>
              <a:off x="5460349" y="789861"/>
              <a:ext cx="2217260" cy="1330356"/>
            </a:xfrm>
            <a:prstGeom prst="rect">
              <a:avLst/>
            </a:prstGeom>
            <a:solidFill>
              <a:srgbClr val="C09E5A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7"/>
            <p:cNvSpPr txBox="1"/>
            <p:nvPr/>
          </p:nvSpPr>
          <p:spPr>
            <a:xfrm>
              <a:off x="5460349" y="789861"/>
              <a:ext cx="2217260" cy="1330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675" tIns="234675" rIns="234675" bIns="234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Drawing</a:t>
              </a:r>
              <a:endParaRPr sz="33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221350" y="3249644"/>
              <a:ext cx="479369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38100" cap="flat" cmpd="sng">
              <a:solidFill>
                <a:srgbClr val="88795F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 txBox="1"/>
            <p:nvPr/>
          </p:nvSpPr>
          <p:spPr>
            <a:xfrm>
              <a:off x="2448285" y="3292815"/>
              <a:ext cx="25498" cy="5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5890" y="2630186"/>
              <a:ext cx="2217260" cy="1330356"/>
            </a:xfrm>
            <a:prstGeom prst="rect">
              <a:avLst/>
            </a:prstGeom>
            <a:solidFill>
              <a:srgbClr val="A78C59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 txBox="1"/>
            <p:nvPr/>
          </p:nvSpPr>
          <p:spPr>
            <a:xfrm>
              <a:off x="5890" y="2630186"/>
              <a:ext cx="2217260" cy="1330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675" tIns="234675" rIns="234675" bIns="234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Roving</a:t>
              </a:r>
              <a:endParaRPr sz="33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733119" y="2630186"/>
              <a:ext cx="2217260" cy="1330356"/>
            </a:xfrm>
            <a:prstGeom prst="rect">
              <a:avLst/>
            </a:prstGeom>
            <a:solidFill>
              <a:srgbClr val="88795F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2733119" y="2630186"/>
              <a:ext cx="2217260" cy="1330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34675" tIns="234675" rIns="234675" bIns="234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Ring Spinning</a:t>
              </a:r>
              <a:endParaRPr sz="33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id="198" name="Google Shape;19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5500" y="4233333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7"/>
          <p:cNvSpPr txBox="1"/>
          <p:nvPr/>
        </p:nvSpPr>
        <p:spPr>
          <a:xfrm>
            <a:off x="9891863" y="3572520"/>
            <a:ext cx="18556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Spinning Process</a:t>
            </a:r>
            <a:endParaRPr sz="1800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6010705" y="6463317"/>
            <a:ext cx="618129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696A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Photo(s) is/are owned and provided by </a:t>
            </a:r>
            <a:r>
              <a:rPr lang="en-US" sz="1600" i="1" dirty="0" err="1">
                <a:solidFill>
                  <a:srgbClr val="696A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Esquel</a:t>
            </a:r>
            <a:r>
              <a:rPr lang="en-US" sz="1600" i="1" dirty="0">
                <a:solidFill>
                  <a:srgbClr val="696A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Group &amp; HKDI.</a:t>
            </a:r>
            <a:endParaRPr sz="1600" dirty="0">
              <a:solidFill>
                <a:srgbClr val="696A6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"/>
          <p:cNvSpPr txBox="1">
            <a:spLocks noGrp="1"/>
          </p:cNvSpPr>
          <p:nvPr>
            <p:ph type="title"/>
          </p:nvPr>
        </p:nvSpPr>
        <p:spPr>
          <a:xfrm>
            <a:off x="1311412" y="49308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From Yarn to Fabric</a:t>
            </a:r>
            <a:endParaRPr/>
          </a:p>
        </p:txBody>
      </p:sp>
      <p:grpSp>
        <p:nvGrpSpPr>
          <p:cNvPr id="206" name="Google Shape;206;p8"/>
          <p:cNvGrpSpPr/>
          <p:nvPr/>
        </p:nvGrpSpPr>
        <p:grpSpPr>
          <a:xfrm>
            <a:off x="922125" y="2382602"/>
            <a:ext cx="2646298" cy="1640754"/>
            <a:chOff x="3713670" y="1159952"/>
            <a:chExt cx="2646298" cy="1640754"/>
          </a:xfrm>
        </p:grpSpPr>
        <p:sp>
          <p:nvSpPr>
            <p:cNvPr id="207" name="Google Shape;207;p8"/>
            <p:cNvSpPr/>
            <p:nvPr/>
          </p:nvSpPr>
          <p:spPr>
            <a:xfrm>
              <a:off x="3713670" y="1212928"/>
              <a:ext cx="2646298" cy="1587778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 txBox="1"/>
            <p:nvPr/>
          </p:nvSpPr>
          <p:spPr>
            <a:xfrm>
              <a:off x="3781165" y="1159952"/>
              <a:ext cx="2553290" cy="14947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0025" tIns="240025" rIns="240025" bIns="24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Yarn</a:t>
              </a:r>
              <a:endParaRPr sz="63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09" name="Google Shape;209;p8"/>
          <p:cNvGrpSpPr/>
          <p:nvPr/>
        </p:nvGrpSpPr>
        <p:grpSpPr>
          <a:xfrm>
            <a:off x="3679653" y="2945817"/>
            <a:ext cx="549017" cy="567299"/>
            <a:chOff x="6623089" y="1654236"/>
            <a:chExt cx="573154" cy="662658"/>
          </a:xfrm>
        </p:grpSpPr>
        <p:sp>
          <p:nvSpPr>
            <p:cNvPr id="210" name="Google Shape;210;p8"/>
            <p:cNvSpPr/>
            <p:nvPr/>
          </p:nvSpPr>
          <p:spPr>
            <a:xfrm rot="-39007">
              <a:off x="6626794" y="1657425"/>
              <a:ext cx="565744" cy="65628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 txBox="1"/>
            <p:nvPr/>
          </p:nvSpPr>
          <p:spPr>
            <a:xfrm rot="-39007">
              <a:off x="6626799" y="1789644"/>
              <a:ext cx="396021" cy="39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212" name="Google Shape;212;p8"/>
          <p:cNvGrpSpPr/>
          <p:nvPr/>
        </p:nvGrpSpPr>
        <p:grpSpPr>
          <a:xfrm>
            <a:off x="9382477" y="2464427"/>
            <a:ext cx="2897759" cy="1587778"/>
            <a:chOff x="7427341" y="1170788"/>
            <a:chExt cx="2735541" cy="1587778"/>
          </a:xfrm>
        </p:grpSpPr>
        <p:sp>
          <p:nvSpPr>
            <p:cNvPr id="213" name="Google Shape;213;p8"/>
            <p:cNvSpPr/>
            <p:nvPr/>
          </p:nvSpPr>
          <p:spPr>
            <a:xfrm>
              <a:off x="7427341" y="1170788"/>
              <a:ext cx="2646298" cy="1587778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349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 txBox="1"/>
            <p:nvPr/>
          </p:nvSpPr>
          <p:spPr>
            <a:xfrm>
              <a:off x="7462882" y="1217211"/>
              <a:ext cx="2700000" cy="149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0025" tIns="240025" rIns="240025" bIns="240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3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Fabric</a:t>
              </a:r>
              <a:endParaRPr sz="63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id="215" name="Google Shape;215;p8"/>
          <p:cNvPicPr preferRelativeResize="0"/>
          <p:nvPr/>
        </p:nvPicPr>
        <p:blipFill rotWithShape="1">
          <a:blip r:embed="rId3">
            <a:alphaModFix/>
          </a:blip>
          <a:srcRect t="25783" b="17187"/>
          <a:stretch/>
        </p:blipFill>
        <p:spPr>
          <a:xfrm>
            <a:off x="4284727" y="2250267"/>
            <a:ext cx="4419108" cy="201613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8"/>
          <p:cNvSpPr/>
          <p:nvPr/>
        </p:nvSpPr>
        <p:spPr>
          <a:xfrm>
            <a:off x="4554461" y="4266400"/>
            <a:ext cx="1289957" cy="73478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Knitting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7" name="Google Shape;217;p8"/>
          <p:cNvSpPr/>
          <p:nvPr/>
        </p:nvSpPr>
        <p:spPr>
          <a:xfrm>
            <a:off x="7239135" y="4266400"/>
            <a:ext cx="1289957" cy="73478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1"/>
          </a:solidFill>
          <a:ln w="34925" cap="flat" cmpd="sng">
            <a:solidFill>
              <a:srgbClr val="66666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Weaving</a:t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6208235" y="4449138"/>
            <a:ext cx="76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or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grpSp>
        <p:nvGrpSpPr>
          <p:cNvPr id="219" name="Google Shape;219;p8"/>
          <p:cNvGrpSpPr/>
          <p:nvPr/>
        </p:nvGrpSpPr>
        <p:grpSpPr>
          <a:xfrm>
            <a:off x="8756566" y="2971597"/>
            <a:ext cx="573154" cy="573473"/>
            <a:chOff x="6623089" y="1654236"/>
            <a:chExt cx="573154" cy="662658"/>
          </a:xfrm>
        </p:grpSpPr>
        <p:sp>
          <p:nvSpPr>
            <p:cNvPr id="220" name="Google Shape;220;p8"/>
            <p:cNvSpPr/>
            <p:nvPr/>
          </p:nvSpPr>
          <p:spPr>
            <a:xfrm rot="-39007">
              <a:off x="6626794" y="1657425"/>
              <a:ext cx="565744" cy="65628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 txBox="1"/>
            <p:nvPr/>
          </p:nvSpPr>
          <p:spPr>
            <a:xfrm rot="-39007">
              <a:off x="6626799" y="1789644"/>
              <a:ext cx="396021" cy="393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22" name="Google Shape;222;p8"/>
          <p:cNvSpPr/>
          <p:nvPr/>
        </p:nvSpPr>
        <p:spPr>
          <a:xfrm>
            <a:off x="6151000" y="6463325"/>
            <a:ext cx="6041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696A6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Photo(s) is/are owned and provided by Esquel Group &amp; HKDI.</a:t>
            </a:r>
            <a:endParaRPr sz="1600">
              <a:solidFill>
                <a:srgbClr val="696A6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222</Words>
  <Application>Microsoft Office PowerPoint</Application>
  <PresentationFormat>寬螢幕</PresentationFormat>
  <Paragraphs>45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Wingdings</vt:lpstr>
      <vt:lpstr>Libre Franklin</vt:lpstr>
      <vt:lpstr>Arial</vt:lpstr>
      <vt:lpstr>Crop</vt:lpstr>
      <vt:lpstr>TECHNOLOGY &amp; LIVING</vt:lpstr>
      <vt:lpstr>PowerPoint 簡報</vt:lpstr>
      <vt:lpstr>The Design &amp; Production Process</vt:lpstr>
      <vt:lpstr>PowerPoint 簡報</vt:lpstr>
      <vt:lpstr>PowerPoint 簡報</vt:lpstr>
      <vt:lpstr>From Fibre to Yarn</vt:lpstr>
      <vt:lpstr>Basic Cotton Yarn Spinning Process</vt:lpstr>
      <vt:lpstr>From Yarn to Fabric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&amp; LIVING</dc:title>
  <dc:creator>Jo Lau Yuk Lan</dc:creator>
  <cp:lastModifiedBy>POON, Suk-mei Cindy</cp:lastModifiedBy>
  <cp:revision>15</cp:revision>
  <dcterms:created xsi:type="dcterms:W3CDTF">2021-05-26T09:03:27Z</dcterms:created>
  <dcterms:modified xsi:type="dcterms:W3CDTF">2022-01-05T02:29:14Z</dcterms:modified>
</cp:coreProperties>
</file>