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2"/>
  </p:notesMasterIdLst>
  <p:sldIdLst>
    <p:sldId id="256" r:id="rId2"/>
    <p:sldId id="468" r:id="rId3"/>
    <p:sldId id="465" r:id="rId4"/>
    <p:sldId id="295" r:id="rId5"/>
    <p:sldId id="471" r:id="rId6"/>
    <p:sldId id="472" r:id="rId7"/>
    <p:sldId id="297" r:id="rId8"/>
    <p:sldId id="296" r:id="rId9"/>
    <p:sldId id="298"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008000"/>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5" autoAdjust="0"/>
    <p:restoredTop sz="94966"/>
  </p:normalViewPr>
  <p:slideViewPr>
    <p:cSldViewPr snapToGrid="0" snapToObjects="1">
      <p:cViewPr varScale="1">
        <p:scale>
          <a:sx n="121" d="100"/>
          <a:sy n="121" d="100"/>
        </p:scale>
        <p:origin x="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14B3-EEE8-6549-8482-C4C3FCA537FF}"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946C-F05D-8D4C-8ADF-A9512DCC40CB}" type="slidenum">
              <a:rPr lang="en-US" smtClean="0"/>
              <a:t>‹#›</a:t>
            </a:fld>
            <a:endParaRPr lang="en-US"/>
          </a:p>
        </p:txBody>
      </p:sp>
    </p:spTree>
    <p:extLst>
      <p:ext uri="{BB962C8B-B14F-4D97-AF65-F5344CB8AC3E}">
        <p14:creationId xmlns:p14="http://schemas.microsoft.com/office/powerpoint/2010/main" val="377359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1</a:t>
            </a:fld>
            <a:endParaRPr lang="en-US"/>
          </a:p>
        </p:txBody>
      </p:sp>
    </p:spTree>
    <p:extLst>
      <p:ext uri="{BB962C8B-B14F-4D97-AF65-F5344CB8AC3E}">
        <p14:creationId xmlns:p14="http://schemas.microsoft.com/office/powerpoint/2010/main" val="240296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2</a:t>
            </a:fld>
            <a:endParaRPr lang="en-US"/>
          </a:p>
        </p:txBody>
      </p:sp>
    </p:spTree>
    <p:extLst>
      <p:ext uri="{BB962C8B-B14F-4D97-AF65-F5344CB8AC3E}">
        <p14:creationId xmlns:p14="http://schemas.microsoft.com/office/powerpoint/2010/main" val="306290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3</a:t>
            </a:fld>
            <a:endParaRPr lang="en-US"/>
          </a:p>
        </p:txBody>
      </p:sp>
    </p:spTree>
    <p:extLst>
      <p:ext uri="{BB962C8B-B14F-4D97-AF65-F5344CB8AC3E}">
        <p14:creationId xmlns:p14="http://schemas.microsoft.com/office/powerpoint/2010/main" val="397968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4</a:t>
            </a:fld>
            <a:endParaRPr lang="en-US"/>
          </a:p>
        </p:txBody>
      </p:sp>
    </p:spTree>
    <p:extLst>
      <p:ext uri="{BB962C8B-B14F-4D97-AF65-F5344CB8AC3E}">
        <p14:creationId xmlns:p14="http://schemas.microsoft.com/office/powerpoint/2010/main" val="389056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5</a:t>
            </a:fld>
            <a:endParaRPr lang="en-US"/>
          </a:p>
        </p:txBody>
      </p:sp>
    </p:spTree>
    <p:extLst>
      <p:ext uri="{BB962C8B-B14F-4D97-AF65-F5344CB8AC3E}">
        <p14:creationId xmlns:p14="http://schemas.microsoft.com/office/powerpoint/2010/main" val="102782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9</a:t>
            </a:fld>
            <a:endParaRPr lang="en-US"/>
          </a:p>
        </p:txBody>
      </p:sp>
    </p:spTree>
    <p:extLst>
      <p:ext uri="{BB962C8B-B14F-4D97-AF65-F5344CB8AC3E}">
        <p14:creationId xmlns:p14="http://schemas.microsoft.com/office/powerpoint/2010/main" val="215985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10</a:t>
            </a:fld>
            <a:endParaRPr lang="en-US"/>
          </a:p>
        </p:txBody>
      </p:sp>
    </p:spTree>
    <p:extLst>
      <p:ext uri="{BB962C8B-B14F-4D97-AF65-F5344CB8AC3E}">
        <p14:creationId xmlns:p14="http://schemas.microsoft.com/office/powerpoint/2010/main" val="7951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September 20, 2021</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9723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September 20, 2021</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369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September 20, 2021</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357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September 20, 2021</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September 20, 2021</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935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September 20, 2021</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03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September 20, 2021</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03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September 20, 2021</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11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September 20, 2021</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369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September 20, 2021</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20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September 20, 2021</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176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September 20, 2021</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614671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5.png"/><Relationship Id="rId7" Type="http://schemas.openxmlformats.org/officeDocument/2006/relationships/image" Target="../media/image23.png"/><Relationship Id="rId12" Type="http://schemas.openxmlformats.org/officeDocument/2006/relationships/image" Target="../media/image33.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tiff"/><Relationship Id="rId5" Type="http://schemas.openxmlformats.org/officeDocument/2006/relationships/image" Target="../media/image27.tiff"/><Relationship Id="rId10" Type="http://schemas.openxmlformats.org/officeDocument/2006/relationships/image" Target="../media/image31.tiff"/><Relationship Id="rId4" Type="http://schemas.openxmlformats.org/officeDocument/2006/relationships/image" Target="../media/image26.tiff"/><Relationship Id="rId9" Type="http://schemas.openxmlformats.org/officeDocument/2006/relationships/image" Target="../media/image30.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26">
            <a:extLst>
              <a:ext uri="{FF2B5EF4-FFF2-40B4-BE49-F238E27FC236}">
                <a16:creationId xmlns:a16="http://schemas.microsoft.com/office/drawing/2014/main" id="{3698ABF1-2D7A-4C8C-A41A-0957412746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28">
            <a:extLst>
              <a:ext uri="{FF2B5EF4-FFF2-40B4-BE49-F238E27FC236}">
                <a16:creationId xmlns:a16="http://schemas.microsoft.com/office/drawing/2014/main" id="{C5E160AE-3C66-4235-84C0-BD472DE6A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7416"/>
            <a:ext cx="12192002" cy="6892832"/>
          </a:xfrm>
          <a:prstGeom prst="rect">
            <a:avLst/>
          </a:prstGeom>
          <a:gradFill>
            <a:gsLst>
              <a:gs pos="0">
                <a:schemeClr val="accent6"/>
              </a:gs>
              <a:gs pos="95000">
                <a:schemeClr val="accent5">
                  <a:alpha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0">
            <a:extLst>
              <a:ext uri="{FF2B5EF4-FFF2-40B4-BE49-F238E27FC236}">
                <a16:creationId xmlns:a16="http://schemas.microsoft.com/office/drawing/2014/main" id="{A39CC7EE-929B-4FA6-BA5A-86D02B7924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4369578"/>
            <a:ext cx="12192004" cy="2505838"/>
          </a:xfrm>
          <a:prstGeom prst="rect">
            <a:avLst/>
          </a:prstGeom>
          <a:gradFill>
            <a:gsLst>
              <a:gs pos="0">
                <a:schemeClr val="accent5">
                  <a:alpha val="0"/>
                </a:schemeClr>
              </a:gs>
              <a:gs pos="95000">
                <a:schemeClr val="accent2">
                  <a:alpha val="63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32">
            <a:extLst>
              <a:ext uri="{FF2B5EF4-FFF2-40B4-BE49-F238E27FC236}">
                <a16:creationId xmlns:a16="http://schemas.microsoft.com/office/drawing/2014/main" id="{94BB87F2-3BE0-433A-AD90-24CE82FBF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191" y="-17416"/>
            <a:ext cx="11734809" cy="6892831"/>
          </a:xfrm>
          <a:prstGeom prst="rect">
            <a:avLst/>
          </a:prstGeom>
          <a:gradFill>
            <a:gsLst>
              <a:gs pos="22000">
                <a:schemeClr val="accent2">
                  <a:alpha val="43000"/>
                </a:schemeClr>
              </a:gs>
              <a:gs pos="99000">
                <a:schemeClr val="accent5">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34">
            <a:extLst>
              <a:ext uri="{FF2B5EF4-FFF2-40B4-BE49-F238E27FC236}">
                <a16:creationId xmlns:a16="http://schemas.microsoft.com/office/drawing/2014/main" id="{366B6A15-54B2-4DFA-B2EF-ED937D8CC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17086">
            <a:off x="5496703" y="1105097"/>
            <a:ext cx="5005754" cy="5005754"/>
          </a:xfrm>
          <a:prstGeom prst="ellipse">
            <a:avLst/>
          </a:prstGeom>
          <a:gradFill>
            <a:gsLst>
              <a:gs pos="31000">
                <a:schemeClr val="accent6">
                  <a:lumMod val="75000"/>
                  <a:alpha val="0"/>
                </a:schemeClr>
              </a:gs>
              <a:gs pos="85000">
                <a:schemeClr val="accent6">
                  <a:alpha val="3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72E67F06-E526-EC46-BCF8-1026BE82A690}"/>
              </a:ext>
            </a:extLst>
          </p:cNvPr>
          <p:cNvSpPr txBox="1">
            <a:spLocks/>
          </p:cNvSpPr>
          <p:nvPr/>
        </p:nvSpPr>
        <p:spPr>
          <a:xfrm>
            <a:off x="955783" y="4029574"/>
            <a:ext cx="5314122" cy="1243923"/>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cap="all" spc="600" dirty="0">
                <a:solidFill>
                  <a:schemeClr val="bg1"/>
                </a:solidFill>
              </a:rPr>
              <a:t>CHAPTER 10</a:t>
            </a:r>
          </a:p>
        </p:txBody>
      </p:sp>
      <p:sp>
        <p:nvSpPr>
          <p:cNvPr id="137" name="Rectangle 136">
            <a:extLst>
              <a:ext uri="{FF2B5EF4-FFF2-40B4-BE49-F238E27FC236}">
                <a16:creationId xmlns:a16="http://schemas.microsoft.com/office/drawing/2014/main" id="{A60DA6D8-1AE1-42F8-808F-E247404A4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935529" y="-1495746"/>
            <a:ext cx="4739543" cy="7696200"/>
          </a:xfrm>
          <a:prstGeom prst="rect">
            <a:avLst/>
          </a:prstGeom>
          <a:gradFill>
            <a:gsLst>
              <a:gs pos="52000">
                <a:schemeClr val="accent5">
                  <a:lumMod val="60000"/>
                  <a:lumOff val="40000"/>
                  <a:alpha val="0"/>
                </a:schemeClr>
              </a:gs>
              <a:gs pos="99000">
                <a:schemeClr val="accent6">
                  <a:alpha val="2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225A280-2775-0C4A-A059-69C41FA19961}"/>
              </a:ext>
            </a:extLst>
          </p:cNvPr>
          <p:cNvSpPr txBox="1">
            <a:spLocks/>
          </p:cNvSpPr>
          <p:nvPr/>
        </p:nvSpPr>
        <p:spPr>
          <a:xfrm>
            <a:off x="955783" y="2653523"/>
            <a:ext cx="6845553" cy="3531403"/>
          </a:xfrm>
          <a:prstGeom prst="rect">
            <a:avLst/>
          </a:prstGeom>
        </p:spPr>
        <p:txBody>
          <a:bodyPr vert="horz" lIns="0" tIns="0" rIns="0" bIns="0" rtlCol="0" anchor="t">
            <a:norm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algn="l">
              <a:spcAft>
                <a:spcPts val="600"/>
              </a:spcAft>
            </a:pPr>
            <a:r>
              <a:rPr lang="en-US" dirty="0">
                <a:solidFill>
                  <a:schemeClr val="bg1"/>
                </a:solidFill>
              </a:rPr>
              <a:t>Consumer choice for value I</a:t>
            </a:r>
          </a:p>
        </p:txBody>
      </p:sp>
    </p:spTree>
    <p:extLst>
      <p:ext uri="{BB962C8B-B14F-4D97-AF65-F5344CB8AC3E}">
        <p14:creationId xmlns:p14="http://schemas.microsoft.com/office/powerpoint/2010/main" val="2070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90BC866C-9FBC-F645-BDFA-7AEB924B3B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71753" y="1009128"/>
            <a:ext cx="2560320" cy="2819269"/>
          </a:xfrm>
          <a:prstGeom prst="rect">
            <a:avLst/>
          </a:prstGeom>
        </p:spPr>
      </p:pic>
      <p:pic>
        <p:nvPicPr>
          <p:cNvPr id="10" name="Picture 9">
            <a:extLst>
              <a:ext uri="{FF2B5EF4-FFF2-40B4-BE49-F238E27FC236}">
                <a16:creationId xmlns:a16="http://schemas.microsoft.com/office/drawing/2014/main" id="{932C9B80-3F87-6248-9F5E-F847A2198C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92662" y="200931"/>
            <a:ext cx="2489452" cy="2745911"/>
          </a:xfrm>
          <a:prstGeom prst="rect">
            <a:avLst/>
          </a:prstGeom>
        </p:spPr>
      </p:pic>
      <p:pic>
        <p:nvPicPr>
          <p:cNvPr id="7" name="Picture 6">
            <a:extLst>
              <a:ext uri="{FF2B5EF4-FFF2-40B4-BE49-F238E27FC236}">
                <a16:creationId xmlns:a16="http://schemas.microsoft.com/office/drawing/2014/main" id="{3DF40F48-37C8-0F40-8EA1-B60DD04738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a:stretch/>
        </p:blipFill>
        <p:spPr>
          <a:xfrm>
            <a:off x="6257983" y="53309"/>
            <a:ext cx="2560320" cy="1520578"/>
          </a:xfrm>
          <a:prstGeom prst="rect">
            <a:avLst/>
          </a:prstGeom>
        </p:spPr>
      </p:pic>
      <p:pic>
        <p:nvPicPr>
          <p:cNvPr id="15" name="Picture 14" descr="A group of people standing in front of a crowd&#10;&#10;Description automatically generated">
            <a:extLst>
              <a:ext uri="{FF2B5EF4-FFF2-40B4-BE49-F238E27FC236}">
                <a16:creationId xmlns:a16="http://schemas.microsoft.com/office/drawing/2014/main" id="{7293D920-3DEE-BF43-AB71-5B4E76E408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47103" y="363862"/>
            <a:ext cx="2560320" cy="2776986"/>
          </a:xfrm>
          <a:prstGeom prst="rect">
            <a:avLst/>
          </a:prstGeom>
        </p:spPr>
      </p:pic>
      <p:pic>
        <p:nvPicPr>
          <p:cNvPr id="45" name="Picture 44">
            <a:extLst>
              <a:ext uri="{FF2B5EF4-FFF2-40B4-BE49-F238E27FC236}">
                <a16:creationId xmlns:a16="http://schemas.microsoft.com/office/drawing/2014/main" id="{D28D4EEF-C438-364F-8B58-5C59936AF4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6548" y="278714"/>
            <a:ext cx="1238981" cy="646839"/>
          </a:xfrm>
          <a:prstGeom prst="rect">
            <a:avLst/>
          </a:prstGeom>
        </p:spPr>
      </p:pic>
      <p:sp>
        <p:nvSpPr>
          <p:cNvPr id="53" name="Title 1">
            <a:extLst>
              <a:ext uri="{FF2B5EF4-FFF2-40B4-BE49-F238E27FC236}">
                <a16:creationId xmlns:a16="http://schemas.microsoft.com/office/drawing/2014/main" id="{D965ADD5-8129-5D41-9CE6-3B1E26F38961}"/>
              </a:ext>
            </a:extLst>
          </p:cNvPr>
          <p:cNvSpPr txBox="1">
            <a:spLocks/>
          </p:cNvSpPr>
          <p:nvPr/>
        </p:nvSpPr>
        <p:spPr>
          <a:xfrm>
            <a:off x="3422129" y="3087315"/>
            <a:ext cx="4187720" cy="798794"/>
          </a:xfrm>
          <a:prstGeom prst="rect">
            <a:avLst/>
          </a:prstGeom>
        </p:spPr>
        <p:txBody>
          <a:bodyPr vert="horz" lIns="0" tIns="0" rIns="0" bIns="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cap="all" dirty="0">
                <a:solidFill>
                  <a:schemeClr val="bg1"/>
                </a:solidFill>
                <a:highlight>
                  <a:srgbClr val="000000"/>
                </a:highlight>
                <a:latin typeface="+mn-lt"/>
              </a:rPr>
              <a:t>Second hand popup </a:t>
            </a:r>
          </a:p>
          <a:p>
            <a:pPr>
              <a:spcAft>
                <a:spcPts val="600"/>
              </a:spcAft>
            </a:pPr>
            <a:r>
              <a:rPr lang="en-US" sz="1600" b="1" cap="all" dirty="0">
                <a:solidFill>
                  <a:schemeClr val="bg1"/>
                </a:solidFill>
                <a:highlight>
                  <a:srgbClr val="000000"/>
                </a:highlight>
                <a:latin typeface="+mn-lt"/>
              </a:rPr>
              <a:t>stores</a:t>
            </a:r>
          </a:p>
          <a:p>
            <a:pPr>
              <a:spcAft>
                <a:spcPts val="600"/>
              </a:spcAft>
            </a:pPr>
            <a:r>
              <a:rPr lang="en-US" sz="1600" b="1" cap="all" dirty="0">
                <a:solidFill>
                  <a:schemeClr val="bg1"/>
                </a:solidFill>
                <a:highlight>
                  <a:srgbClr val="000000"/>
                </a:highlight>
                <a:latin typeface="+mn-lt"/>
              </a:rPr>
              <a:t>  </a:t>
            </a:r>
          </a:p>
        </p:txBody>
      </p:sp>
      <p:sp>
        <p:nvSpPr>
          <p:cNvPr id="61" name="Title 1">
            <a:extLst>
              <a:ext uri="{FF2B5EF4-FFF2-40B4-BE49-F238E27FC236}">
                <a16:creationId xmlns:a16="http://schemas.microsoft.com/office/drawing/2014/main" id="{18693C7E-1EEA-594A-81D8-835E1A38396A}"/>
              </a:ext>
            </a:extLst>
          </p:cNvPr>
          <p:cNvSpPr txBox="1">
            <a:spLocks/>
          </p:cNvSpPr>
          <p:nvPr/>
        </p:nvSpPr>
        <p:spPr>
          <a:xfrm>
            <a:off x="9134627" y="3029603"/>
            <a:ext cx="4187720" cy="79879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cap="all" dirty="0">
                <a:solidFill>
                  <a:schemeClr val="bg1"/>
                </a:solidFill>
                <a:highlight>
                  <a:srgbClr val="000000"/>
                </a:highlight>
                <a:latin typeface="+mn-lt"/>
              </a:rPr>
              <a:t>Seminars &amp; Talks </a:t>
            </a:r>
          </a:p>
          <a:p>
            <a:pPr>
              <a:spcAft>
                <a:spcPts val="600"/>
              </a:spcAft>
            </a:pPr>
            <a:r>
              <a:rPr lang="en-US" sz="1600" b="1" cap="all" dirty="0">
                <a:solidFill>
                  <a:schemeClr val="bg1"/>
                </a:solidFill>
                <a:highlight>
                  <a:srgbClr val="000000"/>
                </a:highlight>
                <a:latin typeface="+mn-lt"/>
              </a:rPr>
              <a:t>  </a:t>
            </a:r>
          </a:p>
        </p:txBody>
      </p:sp>
      <p:sp>
        <p:nvSpPr>
          <p:cNvPr id="62" name="Title 1">
            <a:extLst>
              <a:ext uri="{FF2B5EF4-FFF2-40B4-BE49-F238E27FC236}">
                <a16:creationId xmlns:a16="http://schemas.microsoft.com/office/drawing/2014/main" id="{80BF0A28-2CBC-5645-AE6B-F8E24FF8B06E}"/>
              </a:ext>
            </a:extLst>
          </p:cNvPr>
          <p:cNvSpPr txBox="1">
            <a:spLocks/>
          </p:cNvSpPr>
          <p:nvPr/>
        </p:nvSpPr>
        <p:spPr>
          <a:xfrm>
            <a:off x="529934" y="3677255"/>
            <a:ext cx="4187720" cy="79879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cap="all" dirty="0">
                <a:solidFill>
                  <a:schemeClr val="bg1"/>
                </a:solidFill>
                <a:highlight>
                  <a:srgbClr val="000000"/>
                </a:highlight>
                <a:latin typeface="+mn-lt"/>
              </a:rPr>
              <a:t>Consumer Recycled </a:t>
            </a:r>
          </a:p>
          <a:p>
            <a:pPr>
              <a:spcAft>
                <a:spcPts val="600"/>
              </a:spcAft>
            </a:pPr>
            <a:r>
              <a:rPr lang="en-US" sz="1600" b="1" cap="all" dirty="0">
                <a:solidFill>
                  <a:schemeClr val="bg1"/>
                </a:solidFill>
                <a:highlight>
                  <a:srgbClr val="000000"/>
                </a:highlight>
                <a:latin typeface="+mn-lt"/>
              </a:rPr>
              <a:t>campaign</a:t>
            </a:r>
          </a:p>
        </p:txBody>
      </p:sp>
      <p:sp>
        <p:nvSpPr>
          <p:cNvPr id="63" name="Title 1">
            <a:extLst>
              <a:ext uri="{FF2B5EF4-FFF2-40B4-BE49-F238E27FC236}">
                <a16:creationId xmlns:a16="http://schemas.microsoft.com/office/drawing/2014/main" id="{5FE3C41C-7CCA-6749-A2DE-5C30578F107F}"/>
              </a:ext>
            </a:extLst>
          </p:cNvPr>
          <p:cNvSpPr txBox="1">
            <a:spLocks/>
          </p:cNvSpPr>
          <p:nvPr/>
        </p:nvSpPr>
        <p:spPr>
          <a:xfrm>
            <a:off x="6263078" y="1467794"/>
            <a:ext cx="4187720" cy="79879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cap="all" dirty="0">
                <a:solidFill>
                  <a:schemeClr val="bg1"/>
                </a:solidFill>
                <a:highlight>
                  <a:srgbClr val="000000"/>
                </a:highlight>
                <a:latin typeface="+mn-lt"/>
              </a:rPr>
              <a:t>REDRESS DESIGN </a:t>
            </a:r>
          </a:p>
          <a:p>
            <a:pPr>
              <a:spcAft>
                <a:spcPts val="600"/>
              </a:spcAft>
            </a:pPr>
            <a:r>
              <a:rPr lang="en-US" sz="1600" b="1" cap="all" dirty="0">
                <a:solidFill>
                  <a:schemeClr val="bg1"/>
                </a:solidFill>
                <a:highlight>
                  <a:srgbClr val="000000"/>
                </a:highlight>
                <a:latin typeface="+mn-lt"/>
              </a:rPr>
              <a:t>AWARD  </a:t>
            </a:r>
          </a:p>
        </p:txBody>
      </p:sp>
      <p:sp>
        <p:nvSpPr>
          <p:cNvPr id="2" name="Rectangle 1">
            <a:extLst>
              <a:ext uri="{FF2B5EF4-FFF2-40B4-BE49-F238E27FC236}">
                <a16:creationId xmlns:a16="http://schemas.microsoft.com/office/drawing/2014/main" id="{098F899F-4BF7-0E45-89B8-21256E8F6A50}"/>
              </a:ext>
            </a:extLst>
          </p:cNvPr>
          <p:cNvSpPr/>
          <p:nvPr/>
        </p:nvSpPr>
        <p:spPr>
          <a:xfrm>
            <a:off x="517947" y="5261748"/>
            <a:ext cx="6096000" cy="994118"/>
          </a:xfrm>
          <a:prstGeom prst="rect">
            <a:avLst/>
          </a:prstGeom>
        </p:spPr>
        <p:txBody>
          <a:bodyPr>
            <a:spAutoFit/>
          </a:bodyPr>
          <a:lstStyle/>
          <a:p>
            <a:pPr>
              <a:lnSpc>
                <a:spcPct val="90000"/>
              </a:lnSpc>
              <a:spcBef>
                <a:spcPct val="0"/>
              </a:spcBef>
              <a:spcAft>
                <a:spcPts val="600"/>
              </a:spcAft>
            </a:pPr>
            <a:r>
              <a:rPr lang="en-US" b="1" cap="all" spc="750" dirty="0"/>
              <a:t>CIMT </a:t>
            </a:r>
          </a:p>
          <a:p>
            <a:pPr>
              <a:lnSpc>
                <a:spcPct val="90000"/>
              </a:lnSpc>
              <a:spcBef>
                <a:spcPct val="0"/>
              </a:spcBef>
              <a:spcAft>
                <a:spcPts val="600"/>
              </a:spcAft>
            </a:pPr>
            <a:r>
              <a:rPr lang="en-US" b="1" cap="all" spc="750" dirty="0"/>
              <a:t>Research</a:t>
            </a:r>
          </a:p>
          <a:p>
            <a:pPr>
              <a:lnSpc>
                <a:spcPct val="90000"/>
              </a:lnSpc>
              <a:spcBef>
                <a:spcPct val="0"/>
              </a:spcBef>
              <a:spcAft>
                <a:spcPts val="600"/>
              </a:spcAft>
            </a:pPr>
            <a:r>
              <a:rPr lang="en-US" b="1" cap="all" spc="750" dirty="0"/>
              <a:t>Projects</a:t>
            </a:r>
          </a:p>
        </p:txBody>
      </p:sp>
      <p:pic>
        <p:nvPicPr>
          <p:cNvPr id="4" name="Picture 3">
            <a:extLst>
              <a:ext uri="{FF2B5EF4-FFF2-40B4-BE49-F238E27FC236}">
                <a16:creationId xmlns:a16="http://schemas.microsoft.com/office/drawing/2014/main" id="{6C797D49-9D34-0F4C-A863-F288A01454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1243" y="3704897"/>
            <a:ext cx="2550969" cy="2550969"/>
          </a:xfrm>
          <a:prstGeom prst="rect">
            <a:avLst/>
          </a:prstGeom>
        </p:spPr>
      </p:pic>
      <p:pic>
        <p:nvPicPr>
          <p:cNvPr id="8" name="Picture 7">
            <a:extLst>
              <a:ext uri="{FF2B5EF4-FFF2-40B4-BE49-F238E27FC236}">
                <a16:creationId xmlns:a16="http://schemas.microsoft.com/office/drawing/2014/main" id="{7EBA3CB7-7EB6-7241-AEDC-C351536AAC0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0557" y="4592244"/>
            <a:ext cx="2554471" cy="1705877"/>
          </a:xfrm>
          <a:prstGeom prst="rect">
            <a:avLst/>
          </a:prstGeom>
        </p:spPr>
      </p:pic>
      <p:pic>
        <p:nvPicPr>
          <p:cNvPr id="14" name="Picture 13">
            <a:extLst>
              <a:ext uri="{FF2B5EF4-FFF2-40B4-BE49-F238E27FC236}">
                <a16:creationId xmlns:a16="http://schemas.microsoft.com/office/drawing/2014/main" id="{A668FA34-7298-1F4C-A339-E3901914E7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4968" y="2298285"/>
            <a:ext cx="2549800" cy="1432138"/>
          </a:xfrm>
          <a:prstGeom prst="rect">
            <a:avLst/>
          </a:prstGeom>
        </p:spPr>
      </p:pic>
      <p:pic>
        <p:nvPicPr>
          <p:cNvPr id="17" name="Picture 16">
            <a:extLst>
              <a:ext uri="{FF2B5EF4-FFF2-40B4-BE49-F238E27FC236}">
                <a16:creationId xmlns:a16="http://schemas.microsoft.com/office/drawing/2014/main" id="{32D7BF6B-76DD-9641-9A1F-B048172E740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4967" y="3748320"/>
            <a:ext cx="2549801" cy="2549801"/>
          </a:xfrm>
          <a:prstGeom prst="rect">
            <a:avLst/>
          </a:prstGeom>
        </p:spPr>
      </p:pic>
      <p:pic>
        <p:nvPicPr>
          <p:cNvPr id="18" name="Picture 17">
            <a:extLst>
              <a:ext uri="{FF2B5EF4-FFF2-40B4-BE49-F238E27FC236}">
                <a16:creationId xmlns:a16="http://schemas.microsoft.com/office/drawing/2014/main" id="{C464EDB9-A2BD-2343-A926-D0A9FE0200D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20662" y="3594564"/>
            <a:ext cx="2588250" cy="2588250"/>
          </a:xfrm>
          <a:prstGeom prst="rect">
            <a:avLst/>
          </a:prstGeom>
        </p:spPr>
      </p:pic>
    </p:spTree>
    <p:extLst>
      <p:ext uri="{BB962C8B-B14F-4D97-AF65-F5344CB8AC3E}">
        <p14:creationId xmlns:p14="http://schemas.microsoft.com/office/powerpoint/2010/main" val="2047607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D896123-1B32-4CB1-B2ED-E34BBC26B4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person, table, sitting&#10;&#10;Description automatically generated">
            <a:extLst>
              <a:ext uri="{FF2B5EF4-FFF2-40B4-BE49-F238E27FC236}">
                <a16:creationId xmlns:a16="http://schemas.microsoft.com/office/drawing/2014/main" id="{479F340B-CA9A-0E40-A90B-0C86343173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5690"/>
            <a:ext cx="12192000" cy="6446861"/>
          </a:xfrm>
          <a:prstGeom prst="rect">
            <a:avLst/>
          </a:prstGeom>
        </p:spPr>
      </p:pic>
      <p:sp>
        <p:nvSpPr>
          <p:cNvPr id="51" name="Rectangle 50">
            <a:extLst>
              <a:ext uri="{FF2B5EF4-FFF2-40B4-BE49-F238E27FC236}">
                <a16:creationId xmlns:a16="http://schemas.microsoft.com/office/drawing/2014/main" id="{F57DA40C-10B8-4678-8433-AA03ED65E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0E78736-45C1-F245-8E26-602FA04137E3}"/>
              </a:ext>
            </a:extLst>
          </p:cNvPr>
          <p:cNvSpPr/>
          <p:nvPr/>
        </p:nvSpPr>
        <p:spPr>
          <a:xfrm>
            <a:off x="702343" y="1677823"/>
            <a:ext cx="7319990" cy="1927695"/>
          </a:xfrm>
          <a:prstGeom prst="rect">
            <a:avLst/>
          </a:prstGeom>
        </p:spPr>
        <p:txBody>
          <a:bodyPr vert="horz" lIns="0" tIns="0" rIns="0" bIns="0" rtlCol="0" anchor="b">
            <a:normAutofit/>
          </a:bodyPr>
          <a:lstStyle/>
          <a:p>
            <a:pPr>
              <a:spcBef>
                <a:spcPct val="0"/>
              </a:spcBef>
              <a:spcAft>
                <a:spcPts val="600"/>
              </a:spcAft>
            </a:pPr>
            <a:r>
              <a:rPr lang="en-US" sz="4000" b="1" cap="all" spc="750" dirty="0">
                <a:solidFill>
                  <a:schemeClr val="bg1"/>
                </a:solidFill>
                <a:latin typeface="+mj-lt"/>
                <a:ea typeface="+mj-ea"/>
                <a:cs typeface="+mj-cs"/>
              </a:rPr>
              <a:t>4. CULTURAL VALUES</a:t>
            </a:r>
          </a:p>
        </p:txBody>
      </p:sp>
      <p:sp>
        <p:nvSpPr>
          <p:cNvPr id="15" name="Title 1">
            <a:extLst>
              <a:ext uri="{FF2B5EF4-FFF2-40B4-BE49-F238E27FC236}">
                <a16:creationId xmlns:a16="http://schemas.microsoft.com/office/drawing/2014/main" id="{6225A280-2775-0C4A-A059-69C41FA19961}"/>
              </a:ext>
            </a:extLst>
          </p:cNvPr>
          <p:cNvSpPr txBox="1">
            <a:spLocks/>
          </p:cNvSpPr>
          <p:nvPr/>
        </p:nvSpPr>
        <p:spPr>
          <a:xfrm>
            <a:off x="702345" y="3608363"/>
            <a:ext cx="7412955" cy="2031275"/>
          </a:xfrm>
          <a:prstGeom prst="rect">
            <a:avLst/>
          </a:prstGeom>
        </p:spPr>
        <p:txBody>
          <a:bodyPr vert="horz" lIns="0" tIns="0" rIns="0" bIns="0" rtlCol="0">
            <a:norm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algn="l">
              <a:lnSpc>
                <a:spcPct val="150000"/>
              </a:lnSpc>
              <a:spcBef>
                <a:spcPts val="1000"/>
              </a:spcBef>
              <a:spcAft>
                <a:spcPts val="600"/>
              </a:spcAft>
            </a:pPr>
            <a:r>
              <a:rPr lang="en-US" sz="1600" spc="600" dirty="0">
                <a:solidFill>
                  <a:schemeClr val="bg1"/>
                </a:solidFill>
                <a:latin typeface="+mn-lt"/>
                <a:ea typeface="+mn-ea"/>
                <a:cs typeface="+mn-cs"/>
              </a:rPr>
              <a:t>CELEBRATE TRADITIONAL CRAFTMANSHIP</a:t>
            </a:r>
          </a:p>
        </p:txBody>
      </p:sp>
      <p:sp>
        <p:nvSpPr>
          <p:cNvPr id="53" name="Rectangle 52">
            <a:extLst>
              <a:ext uri="{FF2B5EF4-FFF2-40B4-BE49-F238E27FC236}">
                <a16:creationId xmlns:a16="http://schemas.microsoft.com/office/drawing/2014/main" id="{D1DEB652-CD49-4786-9154-A1A30E195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19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9A7483D-55E4-41F7-8F87-19FAB2AEA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399291"/>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7665C2-13F3-A84A-B599-1D183E9A9DB4}"/>
              </a:ext>
            </a:extLst>
          </p:cNvPr>
          <p:cNvSpPr/>
          <p:nvPr/>
        </p:nvSpPr>
        <p:spPr>
          <a:xfrm>
            <a:off x="9804004" y="6503822"/>
            <a:ext cx="2233304" cy="215444"/>
          </a:xfrm>
          <a:prstGeom prst="rect">
            <a:avLst/>
          </a:prstGeom>
        </p:spPr>
        <p:txBody>
          <a:bodyPr wrap="none">
            <a:spAutoFit/>
          </a:bodyPr>
          <a:lstStyle/>
          <a:p>
            <a:r>
              <a:rPr lang="en-US" sz="800" i="1" dirty="0">
                <a:solidFill>
                  <a:schemeClr val="bg1"/>
                </a:solidFill>
              </a:rPr>
              <a:t>Photo(s) is/are owned and provided by HKDI</a:t>
            </a:r>
            <a:endParaRPr lang="en-US" sz="800" dirty="0"/>
          </a:p>
        </p:txBody>
      </p:sp>
      <p:sp>
        <p:nvSpPr>
          <p:cNvPr id="13" name="Rectangle 12">
            <a:extLst>
              <a:ext uri="{FF2B5EF4-FFF2-40B4-BE49-F238E27FC236}">
                <a16:creationId xmlns:a16="http://schemas.microsoft.com/office/drawing/2014/main" id="{3D798352-8B96-FC45-8952-065DB3B4357F}"/>
              </a:ext>
            </a:extLst>
          </p:cNvPr>
          <p:cNvSpPr/>
          <p:nvPr/>
        </p:nvSpPr>
        <p:spPr>
          <a:xfrm>
            <a:off x="7128592" y="6118867"/>
            <a:ext cx="4908716" cy="246221"/>
          </a:xfrm>
          <a:prstGeom prst="rect">
            <a:avLst/>
          </a:prstGeom>
        </p:spPr>
        <p:txBody>
          <a:bodyPr wrap="none">
            <a:spAutoFit/>
          </a:bodyPr>
          <a:lstStyle/>
          <a:p>
            <a:r>
              <a:rPr lang="en-US" sz="1000" dirty="0">
                <a:solidFill>
                  <a:schemeClr val="bg1"/>
                </a:solidFill>
              </a:rPr>
              <a:t>Denim Festival held by Hong Kong Design Institute Of Vocational Training Council</a:t>
            </a:r>
            <a:endParaRPr lang="en-US" sz="1000" dirty="0"/>
          </a:p>
        </p:txBody>
      </p:sp>
      <p:sp>
        <p:nvSpPr>
          <p:cNvPr id="14" name="Rectangle 13">
            <a:extLst>
              <a:ext uri="{FF2B5EF4-FFF2-40B4-BE49-F238E27FC236}">
                <a16:creationId xmlns:a16="http://schemas.microsoft.com/office/drawing/2014/main" id="{CDE18A14-6230-614E-8332-1F252B5CD8FC}"/>
              </a:ext>
            </a:extLst>
          </p:cNvPr>
          <p:cNvSpPr/>
          <p:nvPr/>
        </p:nvSpPr>
        <p:spPr>
          <a:xfrm>
            <a:off x="9948073" y="3770938"/>
            <a:ext cx="1903919" cy="235962"/>
          </a:xfrm>
          <a:prstGeom prst="rect">
            <a:avLst/>
          </a:prstGeom>
        </p:spPr>
        <p:txBody>
          <a:bodyPr wrap="none">
            <a:spAutoFit/>
          </a:bodyPr>
          <a:lstStyle/>
          <a:p>
            <a:r>
              <a:rPr lang="en-US" sz="1400" b="1" baseline="30000" dirty="0">
                <a:solidFill>
                  <a:schemeClr val="bg1"/>
                </a:solidFill>
              </a:rPr>
              <a:t>Denim Painting by Deniz </a:t>
            </a:r>
            <a:r>
              <a:rPr lang="en-US" sz="1400" b="1" baseline="30000" dirty="0" err="1">
                <a:solidFill>
                  <a:schemeClr val="bg1"/>
                </a:solidFill>
              </a:rPr>
              <a:t>Sagnic</a:t>
            </a:r>
            <a:endParaRPr lang="en-US" sz="1400" b="1" baseline="30000" dirty="0">
              <a:solidFill>
                <a:schemeClr val="bg1"/>
              </a:solidFill>
            </a:endParaRPr>
          </a:p>
        </p:txBody>
      </p:sp>
    </p:spTree>
    <p:extLst>
      <p:ext uri="{BB962C8B-B14F-4D97-AF65-F5344CB8AC3E}">
        <p14:creationId xmlns:p14="http://schemas.microsoft.com/office/powerpoint/2010/main" val="92144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05A7CF-8838-7B48-A1AF-356CF4B86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170474" y="1300787"/>
            <a:ext cx="3644327" cy="5460028"/>
          </a:xfrm>
          <a:prstGeom prst="rect">
            <a:avLst/>
          </a:prstGeom>
        </p:spPr>
      </p:pic>
      <p:sp>
        <p:nvSpPr>
          <p:cNvPr id="12" name="Title 1">
            <a:extLst>
              <a:ext uri="{FF2B5EF4-FFF2-40B4-BE49-F238E27FC236}">
                <a16:creationId xmlns:a16="http://schemas.microsoft.com/office/drawing/2014/main" id="{F89208DC-AB45-6E46-877E-38FD1E2CD8E6}"/>
              </a:ext>
            </a:extLst>
          </p:cNvPr>
          <p:cNvSpPr txBox="1">
            <a:spLocks/>
          </p:cNvSpPr>
          <p:nvPr/>
        </p:nvSpPr>
        <p:spPr>
          <a:xfrm>
            <a:off x="448000" y="624250"/>
            <a:ext cx="5793190" cy="174274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sz="4800" dirty="0"/>
              <a:t>CASE STUDY OF </a:t>
            </a:r>
            <a:r>
              <a:rPr lang="en-HK" sz="6000" dirty="0">
                <a:solidFill>
                  <a:schemeClr val="accent1">
                    <a:lumMod val="75000"/>
                  </a:schemeClr>
                </a:solidFill>
              </a:rPr>
              <a:t>BORO</a:t>
            </a:r>
            <a:r>
              <a:rPr lang="en-HK" sz="6000" dirty="0"/>
              <a:t/>
            </a:r>
            <a:br>
              <a:rPr lang="en-HK" sz="6000" dirty="0"/>
            </a:br>
            <a:endParaRPr lang="en-US" sz="6000" dirty="0"/>
          </a:p>
        </p:txBody>
      </p:sp>
      <p:sp>
        <p:nvSpPr>
          <p:cNvPr id="9" name="Rectangle 8">
            <a:extLst>
              <a:ext uri="{FF2B5EF4-FFF2-40B4-BE49-F238E27FC236}">
                <a16:creationId xmlns:a16="http://schemas.microsoft.com/office/drawing/2014/main" id="{94F96C13-CC3B-1941-8EFF-AFF0437FCE69}"/>
              </a:ext>
            </a:extLst>
          </p:cNvPr>
          <p:cNvSpPr/>
          <p:nvPr/>
        </p:nvSpPr>
        <p:spPr>
          <a:xfrm>
            <a:off x="343810" y="5736788"/>
            <a:ext cx="9251294" cy="584775"/>
          </a:xfrm>
          <a:prstGeom prst="rect">
            <a:avLst/>
          </a:prstGeom>
        </p:spPr>
        <p:txBody>
          <a:bodyPr wrap="square">
            <a:spAutoFit/>
          </a:bodyPr>
          <a:lstStyle/>
          <a:p>
            <a:r>
              <a:rPr lang="en-HK" sz="1600" dirty="0"/>
              <a:t>Traditional Japanese craftmanship of stitch repair, now is regarded as a heritage and art technique that people appreciate and willing to pay for it</a:t>
            </a:r>
          </a:p>
        </p:txBody>
      </p:sp>
      <p:sp>
        <p:nvSpPr>
          <p:cNvPr id="14" name="Rectangle 13">
            <a:extLst>
              <a:ext uri="{FF2B5EF4-FFF2-40B4-BE49-F238E27FC236}">
                <a16:creationId xmlns:a16="http://schemas.microsoft.com/office/drawing/2014/main" id="{51A5F405-7C74-5042-BC69-E6E5A0DBAAF7}"/>
              </a:ext>
            </a:extLst>
          </p:cNvPr>
          <p:cNvSpPr/>
          <p:nvPr/>
        </p:nvSpPr>
        <p:spPr>
          <a:xfrm>
            <a:off x="9472783" y="6494379"/>
            <a:ext cx="1292341" cy="215444"/>
          </a:xfrm>
          <a:prstGeom prst="rect">
            <a:avLst/>
          </a:prstGeom>
        </p:spPr>
        <p:txBody>
          <a:bodyPr wrap="none">
            <a:spAutoFit/>
          </a:bodyPr>
          <a:lstStyle/>
          <a:p>
            <a:r>
              <a:rPr lang="en-US" sz="800" i="1" dirty="0">
                <a:solidFill>
                  <a:schemeClr val="bg1"/>
                </a:solidFill>
              </a:rPr>
              <a:t>Photo provided by </a:t>
            </a:r>
            <a:r>
              <a:rPr lang="en-US" altLang="zh-TW" sz="800" i="1" dirty="0" smtClean="0">
                <a:solidFill>
                  <a:schemeClr val="bg1"/>
                </a:solidFill>
              </a:rPr>
              <a:t>HKDI</a:t>
            </a:r>
            <a:endParaRPr lang="en-US" sz="800" dirty="0"/>
          </a:p>
        </p:txBody>
      </p:sp>
      <p:sp>
        <p:nvSpPr>
          <p:cNvPr id="15" name="Title 1">
            <a:extLst>
              <a:ext uri="{FF2B5EF4-FFF2-40B4-BE49-F238E27FC236}">
                <a16:creationId xmlns:a16="http://schemas.microsoft.com/office/drawing/2014/main" id="{AF238D08-5A15-914A-A19A-71389DA83B70}"/>
              </a:ext>
            </a:extLst>
          </p:cNvPr>
          <p:cNvSpPr txBox="1">
            <a:spLocks/>
          </p:cNvSpPr>
          <p:nvPr/>
        </p:nvSpPr>
        <p:spPr>
          <a:xfrm>
            <a:off x="558842" y="202343"/>
            <a:ext cx="11364696" cy="1742740"/>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sz="1800" dirty="0"/>
              <a:t>CULTURAL SUSTAINABILITY</a:t>
            </a:r>
          </a:p>
        </p:txBody>
      </p:sp>
      <p:pic>
        <p:nvPicPr>
          <p:cNvPr id="16" name="Picture 15" descr="A picture containing indoor, sitting, counter, table&#10;&#10;Description automatically generated">
            <a:extLst>
              <a:ext uri="{FF2B5EF4-FFF2-40B4-BE49-F238E27FC236}">
                <a16:creationId xmlns:a16="http://schemas.microsoft.com/office/drawing/2014/main" id="{901C3F9C-60E8-C148-8C09-695233CABF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70437" y="0"/>
            <a:ext cx="2821563" cy="6391148"/>
          </a:xfrm>
          <a:prstGeom prst="rect">
            <a:avLst/>
          </a:prstGeom>
        </p:spPr>
      </p:pic>
      <p:sp>
        <p:nvSpPr>
          <p:cNvPr id="25" name="Rectangle 24">
            <a:extLst>
              <a:ext uri="{FF2B5EF4-FFF2-40B4-BE49-F238E27FC236}">
                <a16:creationId xmlns:a16="http://schemas.microsoft.com/office/drawing/2014/main" id="{10A60B95-E183-5E41-BABC-251C5EDC4EC2}"/>
              </a:ext>
            </a:extLst>
          </p:cNvPr>
          <p:cNvSpPr/>
          <p:nvPr/>
        </p:nvSpPr>
        <p:spPr>
          <a:xfrm>
            <a:off x="6732650" y="1176637"/>
            <a:ext cx="2480166" cy="235962"/>
          </a:xfrm>
          <a:prstGeom prst="rect">
            <a:avLst/>
          </a:prstGeom>
        </p:spPr>
        <p:txBody>
          <a:bodyPr wrap="none">
            <a:spAutoFit/>
          </a:bodyPr>
          <a:lstStyle/>
          <a:p>
            <a:r>
              <a:rPr lang="en-US" sz="1400" b="1" baseline="30000" dirty="0" err="1"/>
              <a:t>Boro</a:t>
            </a:r>
            <a:r>
              <a:rPr lang="en-US" sz="1400" b="1" baseline="30000" dirty="0"/>
              <a:t> cactus art piece by Yumiko </a:t>
            </a:r>
            <a:r>
              <a:rPr lang="en-US" sz="1400" b="1" baseline="30000" dirty="0" err="1"/>
              <a:t>Fukayama</a:t>
            </a:r>
            <a:endParaRPr lang="en-US" sz="1400" b="1" baseline="30000" dirty="0"/>
          </a:p>
        </p:txBody>
      </p:sp>
      <p:pic>
        <p:nvPicPr>
          <p:cNvPr id="18" name="Picture 17" descr="A living room filled with furniture and a fireplace&#10;&#10;Description automatically generated">
            <a:extLst>
              <a:ext uri="{FF2B5EF4-FFF2-40B4-BE49-F238E27FC236}">
                <a16:creationId xmlns:a16="http://schemas.microsoft.com/office/drawing/2014/main" id="{A1C5D1B2-8468-824A-ACA2-D26F9F3C30F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30261" y="1407483"/>
            <a:ext cx="3571713" cy="4296145"/>
          </a:xfrm>
          <a:prstGeom prst="rect">
            <a:avLst/>
          </a:prstGeom>
        </p:spPr>
      </p:pic>
      <p:sp>
        <p:nvSpPr>
          <p:cNvPr id="27" name="Rectangle 26">
            <a:extLst>
              <a:ext uri="{FF2B5EF4-FFF2-40B4-BE49-F238E27FC236}">
                <a16:creationId xmlns:a16="http://schemas.microsoft.com/office/drawing/2014/main" id="{88B49617-705F-9845-B249-4987F7DBD515}"/>
              </a:ext>
            </a:extLst>
          </p:cNvPr>
          <p:cNvSpPr/>
          <p:nvPr/>
        </p:nvSpPr>
        <p:spPr>
          <a:xfrm>
            <a:off x="558842" y="5268190"/>
            <a:ext cx="1002197" cy="246221"/>
          </a:xfrm>
          <a:prstGeom prst="rect">
            <a:avLst/>
          </a:prstGeom>
        </p:spPr>
        <p:txBody>
          <a:bodyPr wrap="none">
            <a:spAutoFit/>
          </a:bodyPr>
          <a:lstStyle/>
          <a:p>
            <a:pPr>
              <a:spcAft>
                <a:spcPts val="600"/>
              </a:spcAft>
            </a:pPr>
            <a:r>
              <a:rPr lang="en-US" sz="1000" dirty="0" err="1">
                <a:solidFill>
                  <a:schemeClr val="bg1"/>
                </a:solidFill>
              </a:rPr>
              <a:t>Boro</a:t>
            </a:r>
            <a:r>
              <a:rPr lang="en-US" sz="1000" dirty="0">
                <a:solidFill>
                  <a:schemeClr val="bg1"/>
                </a:solidFill>
              </a:rPr>
              <a:t> piece </a:t>
            </a:r>
            <a:r>
              <a:rPr lang="en-US" sz="1000" baseline="30000" dirty="0">
                <a:solidFill>
                  <a:schemeClr val="bg1"/>
                </a:solidFill>
              </a:rPr>
              <a:t>(12)</a:t>
            </a:r>
            <a:endParaRPr lang="en-US" sz="1000" baseline="30000" dirty="0"/>
          </a:p>
        </p:txBody>
      </p:sp>
      <p:sp>
        <p:nvSpPr>
          <p:cNvPr id="11" name="Rectangle 26">
            <a:extLst>
              <a:ext uri="{FF2B5EF4-FFF2-40B4-BE49-F238E27FC236}">
                <a16:creationId xmlns:a16="http://schemas.microsoft.com/office/drawing/2014/main" id="{88B49617-705F-9845-B249-4987F7DBD515}"/>
              </a:ext>
            </a:extLst>
          </p:cNvPr>
          <p:cNvSpPr/>
          <p:nvPr/>
        </p:nvSpPr>
        <p:spPr>
          <a:xfrm>
            <a:off x="448000" y="6498123"/>
            <a:ext cx="952505" cy="246221"/>
          </a:xfrm>
          <a:prstGeom prst="rect">
            <a:avLst/>
          </a:prstGeom>
        </p:spPr>
        <p:txBody>
          <a:bodyPr wrap="none">
            <a:spAutoFit/>
          </a:bodyPr>
          <a:lstStyle/>
          <a:p>
            <a:pPr>
              <a:spcAft>
                <a:spcPts val="600"/>
              </a:spcAft>
            </a:pPr>
            <a:r>
              <a:rPr lang="en-US" sz="1000" dirty="0" err="1">
                <a:solidFill>
                  <a:schemeClr val="bg1"/>
                </a:solidFill>
              </a:rPr>
              <a:t>Boro</a:t>
            </a:r>
            <a:r>
              <a:rPr lang="en-US" sz="1000" dirty="0">
                <a:solidFill>
                  <a:schemeClr val="bg1"/>
                </a:solidFill>
              </a:rPr>
              <a:t> piece </a:t>
            </a:r>
            <a:r>
              <a:rPr lang="en-US" sz="1000" baseline="30000" dirty="0">
                <a:solidFill>
                  <a:schemeClr val="bg1"/>
                </a:solidFill>
              </a:rPr>
              <a:t>(8)</a:t>
            </a:r>
            <a:endParaRPr lang="en-US" sz="1000" baseline="30000" dirty="0"/>
          </a:p>
        </p:txBody>
      </p:sp>
    </p:spTree>
    <p:extLst>
      <p:ext uri="{BB962C8B-B14F-4D97-AF65-F5344CB8AC3E}">
        <p14:creationId xmlns:p14="http://schemas.microsoft.com/office/powerpoint/2010/main" val="114248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refrigerator, building, kitchen&#10;&#10;Description automatically generate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7" y="6677"/>
            <a:ext cx="12191980" cy="6857990"/>
          </a:xfrm>
          <a:prstGeom prst="rect">
            <a:avLst/>
          </a:prstGeom>
        </p:spPr>
      </p:pic>
      <p:sp>
        <p:nvSpPr>
          <p:cNvPr id="6" name="Title 1"/>
          <p:cNvSpPr txBox="1">
            <a:spLocks/>
          </p:cNvSpPr>
          <p:nvPr/>
        </p:nvSpPr>
        <p:spPr>
          <a:xfrm>
            <a:off x="504496" y="475762"/>
            <a:ext cx="9144000" cy="385027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4000" b="1" cap="all" spc="750" dirty="0">
                <a:solidFill>
                  <a:schemeClr val="bg1"/>
                </a:solidFill>
              </a:rPr>
              <a:t>Centre of Innovative Material and Technology</a:t>
            </a:r>
          </a:p>
          <a:p>
            <a:pPr algn="ctr">
              <a:lnSpc>
                <a:spcPct val="100000"/>
              </a:lnSpc>
              <a:spcAft>
                <a:spcPts val="600"/>
              </a:spcAft>
            </a:pPr>
            <a:r>
              <a:rPr lang="en-US" sz="4000" b="1" cap="all" spc="750" dirty="0">
                <a:solidFill>
                  <a:schemeClr val="bg1"/>
                </a:solidFill>
              </a:rPr>
              <a:t>  </a:t>
            </a:r>
          </a:p>
        </p:txBody>
      </p:sp>
      <p:sp>
        <p:nvSpPr>
          <p:cNvPr id="9" name="Rectangle 8"/>
          <p:cNvSpPr/>
          <p:nvPr/>
        </p:nvSpPr>
        <p:spPr>
          <a:xfrm>
            <a:off x="0" y="3767958"/>
            <a:ext cx="8371490" cy="1497725"/>
          </a:xfrm>
          <a:prstGeom prst="rect">
            <a:avLst/>
          </a:prstGeom>
          <a:solidFill>
            <a:schemeClr val="bg1">
              <a:lumMod val="95000"/>
              <a:alpha val="74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6" name="圖片 7" descr="畫面剪輯">
            <a:extLst>
              <a:ext uri="{FF2B5EF4-FFF2-40B4-BE49-F238E27FC236}">
                <a16:creationId xmlns:a16="http://schemas.microsoft.com/office/drawing/2014/main" id="{2948D5B0-1788-AA42-8B3E-BD42D2ED7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141" y="4108684"/>
            <a:ext cx="1581807" cy="784912"/>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4CA00178-E9DC-0E4F-A6BB-A19CCD8C9A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0069" y="3014705"/>
            <a:ext cx="1114493" cy="1125638"/>
          </a:xfrm>
          <a:prstGeom prst="rect">
            <a:avLst/>
          </a:prstGeom>
        </p:spPr>
      </p:pic>
      <p:pic>
        <p:nvPicPr>
          <p:cNvPr id="4" name="Picture 3" descr="website">
            <a:extLst>
              <a:ext uri="{FF2B5EF4-FFF2-40B4-BE49-F238E27FC236}">
                <a16:creationId xmlns:a16="http://schemas.microsoft.com/office/drawing/2014/main" id="{ADB360AC-0131-4F41-8DBB-0AB3C48A4F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24487" y="4752173"/>
            <a:ext cx="1143325" cy="1137608"/>
          </a:xfrm>
          <a:prstGeom prst="rect">
            <a:avLst/>
          </a:prstGeom>
        </p:spPr>
      </p:pic>
      <p:sp>
        <p:nvSpPr>
          <p:cNvPr id="12" name="Rectangle 11">
            <a:extLst>
              <a:ext uri="{FF2B5EF4-FFF2-40B4-BE49-F238E27FC236}">
                <a16:creationId xmlns:a16="http://schemas.microsoft.com/office/drawing/2014/main" id="{91648320-9E70-294C-A867-D3346E86CC77}"/>
              </a:ext>
            </a:extLst>
          </p:cNvPr>
          <p:cNvSpPr/>
          <p:nvPr/>
        </p:nvSpPr>
        <p:spPr>
          <a:xfrm>
            <a:off x="10342580" y="4140343"/>
            <a:ext cx="1622883" cy="492443"/>
          </a:xfrm>
          <a:prstGeom prst="rect">
            <a:avLst/>
          </a:prstGeom>
        </p:spPr>
        <p:txBody>
          <a:bodyPr wrap="square">
            <a:spAutoFit/>
          </a:bodyPr>
          <a:lstStyle/>
          <a:p>
            <a:pPr algn="ctr"/>
            <a:r>
              <a:rPr lang="en-US" sz="1600" b="1" dirty="0">
                <a:solidFill>
                  <a:schemeClr val="accent6"/>
                </a:solidFill>
                <a:latin typeface="Calibri" panose="020F0502020204030204" pitchFamily="34" charset="0"/>
                <a:ea typeface="Times New Roman" panose="02020603050405020304" pitchFamily="18" charset="0"/>
              </a:rPr>
              <a:t>Scan to Check:</a:t>
            </a:r>
            <a:r>
              <a:rPr lang="en-US" sz="1600" dirty="0">
                <a:solidFill>
                  <a:schemeClr val="accent6"/>
                </a:solidFill>
                <a:latin typeface="Calibri" panose="020F0502020204030204" pitchFamily="34" charset="0"/>
                <a:ea typeface="Times New Roman" panose="02020603050405020304" pitchFamily="18" charset="0"/>
              </a:rPr>
              <a:t> </a:t>
            </a:r>
          </a:p>
          <a:p>
            <a:pPr algn="ctr"/>
            <a:r>
              <a:rPr lang="en-US" sz="1000" b="1" dirty="0">
                <a:latin typeface="Calibri" panose="020F0502020204030204" pitchFamily="34" charset="0"/>
                <a:ea typeface="Times New Roman" panose="02020603050405020304" pitchFamily="18" charset="0"/>
              </a:rPr>
              <a:t>CIMT Facebook </a:t>
            </a:r>
            <a:r>
              <a:rPr lang="en-US" sz="1000" b="1" dirty="0" err="1">
                <a:latin typeface="Calibri" panose="020F0502020204030204" pitchFamily="34" charset="0"/>
                <a:ea typeface="Times New Roman" panose="02020603050405020304" pitchFamily="18" charset="0"/>
              </a:rPr>
              <a:t>Fanpage</a:t>
            </a:r>
            <a:endParaRPr lang="en-HK" sz="1000" b="1"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B147804A-6116-5A42-8C20-93DAC872DEEC}"/>
              </a:ext>
            </a:extLst>
          </p:cNvPr>
          <p:cNvSpPr/>
          <p:nvPr/>
        </p:nvSpPr>
        <p:spPr>
          <a:xfrm>
            <a:off x="10342580" y="5934419"/>
            <a:ext cx="1622883" cy="492443"/>
          </a:xfrm>
          <a:prstGeom prst="rect">
            <a:avLst/>
          </a:prstGeom>
        </p:spPr>
        <p:txBody>
          <a:bodyPr wrap="square">
            <a:spAutoFit/>
          </a:bodyPr>
          <a:lstStyle/>
          <a:p>
            <a:pPr algn="ctr"/>
            <a:r>
              <a:rPr lang="en-US" sz="1600" b="1" dirty="0">
                <a:solidFill>
                  <a:schemeClr val="accent6"/>
                </a:solidFill>
                <a:latin typeface="Calibri" panose="020F0502020204030204" pitchFamily="34" charset="0"/>
                <a:ea typeface="Times New Roman" panose="02020603050405020304" pitchFamily="18" charset="0"/>
              </a:rPr>
              <a:t>Scan to Check:</a:t>
            </a:r>
            <a:r>
              <a:rPr lang="en-US" sz="1600" dirty="0">
                <a:solidFill>
                  <a:schemeClr val="accent6"/>
                </a:solidFill>
                <a:latin typeface="Calibri" panose="020F0502020204030204" pitchFamily="34" charset="0"/>
                <a:ea typeface="Times New Roman" panose="02020603050405020304" pitchFamily="18" charset="0"/>
              </a:rPr>
              <a:t> </a:t>
            </a:r>
          </a:p>
          <a:p>
            <a:pPr algn="ctr"/>
            <a:r>
              <a:rPr lang="en-US" sz="1000" b="1" dirty="0">
                <a:latin typeface="Calibri" panose="020F0502020204030204" pitchFamily="34" charset="0"/>
                <a:ea typeface="Times New Roman" panose="02020603050405020304" pitchFamily="18" charset="0"/>
              </a:rPr>
              <a:t>CIMT Website</a:t>
            </a:r>
            <a:endParaRPr lang="en-HK" sz="1000" b="1"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DAC1C39E-53C7-6A4D-BF59-1287F1AF2EB9}"/>
              </a:ext>
            </a:extLst>
          </p:cNvPr>
          <p:cNvSpPr/>
          <p:nvPr/>
        </p:nvSpPr>
        <p:spPr>
          <a:xfrm>
            <a:off x="499141" y="6569344"/>
            <a:ext cx="2233304" cy="215444"/>
          </a:xfrm>
          <a:prstGeom prst="rect">
            <a:avLst/>
          </a:prstGeom>
        </p:spPr>
        <p:txBody>
          <a:bodyPr wrap="none">
            <a:spAutoFit/>
          </a:bodyPr>
          <a:lstStyle/>
          <a:p>
            <a:r>
              <a:rPr lang="en-US" sz="800" i="1" dirty="0">
                <a:solidFill>
                  <a:schemeClr val="bg1"/>
                </a:solidFill>
              </a:rPr>
              <a:t>Photo(s) is/are owned and provided by HKDI</a:t>
            </a:r>
            <a:endParaRPr lang="en-US" sz="800" dirty="0"/>
          </a:p>
        </p:txBody>
      </p:sp>
    </p:spTree>
    <p:extLst>
      <p:ext uri="{BB962C8B-B14F-4D97-AF65-F5344CB8AC3E}">
        <p14:creationId xmlns:p14="http://schemas.microsoft.com/office/powerpoint/2010/main" val="228911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CIMT Grand Opening\CIMT Opening\People Shot\IMG_6103-1.jpg">
            <a:extLst>
              <a:ext uri="{FF2B5EF4-FFF2-40B4-BE49-F238E27FC236}">
                <a16:creationId xmlns:a16="http://schemas.microsoft.com/office/drawing/2014/main" id="{3A5694E1-7F91-3744-8873-3F53F5BF38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25" y="10"/>
            <a:ext cx="12192000" cy="6875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E298EF-ED59-2544-A8C0-5E2C8BE99799}"/>
              </a:ext>
            </a:extLst>
          </p:cNvPr>
          <p:cNvSpPr>
            <a:spLocks noGrp="1"/>
          </p:cNvSpPr>
          <p:nvPr>
            <p:ph type="ctrTitle"/>
          </p:nvPr>
        </p:nvSpPr>
        <p:spPr>
          <a:xfrm>
            <a:off x="595647" y="1380784"/>
            <a:ext cx="3702033" cy="3531403"/>
          </a:xfrm>
        </p:spPr>
        <p:txBody>
          <a:bodyPr anchor="t">
            <a:normAutofit/>
          </a:bodyPr>
          <a:lstStyle/>
          <a:p>
            <a:pPr algn="l"/>
            <a:r>
              <a:rPr lang="en-US" sz="3200" dirty="0"/>
              <a:t>ABOUT CIMT</a:t>
            </a:r>
          </a:p>
        </p:txBody>
      </p:sp>
      <p:sp>
        <p:nvSpPr>
          <p:cNvPr id="3" name="Subtitle 2">
            <a:extLst>
              <a:ext uri="{FF2B5EF4-FFF2-40B4-BE49-F238E27FC236}">
                <a16:creationId xmlns:a16="http://schemas.microsoft.com/office/drawing/2014/main" id="{74342FF8-2F6E-3849-983F-C85E7DECFAD9}"/>
              </a:ext>
            </a:extLst>
          </p:cNvPr>
          <p:cNvSpPr>
            <a:spLocks noGrp="1"/>
          </p:cNvSpPr>
          <p:nvPr>
            <p:ph type="subTitle" idx="1"/>
          </p:nvPr>
        </p:nvSpPr>
        <p:spPr>
          <a:xfrm>
            <a:off x="331495" y="3422346"/>
            <a:ext cx="4530065" cy="1600225"/>
          </a:xfrm>
        </p:spPr>
        <p:txBody>
          <a:bodyPr anchor="b">
            <a:noAutofit/>
          </a:bodyPr>
          <a:lstStyle/>
          <a:p>
            <a:pPr algn="l">
              <a:lnSpc>
                <a:spcPct val="140000"/>
              </a:lnSpc>
            </a:pPr>
            <a:r>
              <a:rPr lang="en-US" b="0" cap="none" spc="0" dirty="0">
                <a:ea typeface="Avenir Light" charset="0"/>
                <a:cs typeface="Avenir Light" charset="0"/>
              </a:rPr>
              <a:t>Centre of innovative material and technology (CIMT) is established to </a:t>
            </a:r>
            <a:r>
              <a:rPr lang="en-US" b="0" i="1" cap="none" spc="0" dirty="0">
                <a:ea typeface="Avenir Light" charset="0"/>
                <a:cs typeface="Avenir Light" charset="0"/>
              </a:rPr>
              <a:t>share diverse and dynamic material collection with the academic and industry fields</a:t>
            </a:r>
            <a:r>
              <a:rPr lang="en-US" b="0" cap="none" spc="0" dirty="0">
                <a:ea typeface="Avenir Light" charset="0"/>
                <a:cs typeface="Avenir Light" charset="0"/>
              </a:rPr>
              <a:t>, offer them an opportunity to first-hand experience a wide range of cutting-edge materials and experimental techniques and bring new insights into the </a:t>
            </a:r>
            <a:r>
              <a:rPr lang="en-US" b="0" i="1" cap="none" spc="0" dirty="0">
                <a:ea typeface="Avenir Light" charset="0"/>
                <a:cs typeface="Avenir Light" charset="0"/>
              </a:rPr>
              <a:t>latest innovative materials</a:t>
            </a:r>
            <a:r>
              <a:rPr lang="en-US" b="0" cap="none" spc="0" dirty="0">
                <a:ea typeface="Avenir Light" charset="0"/>
                <a:cs typeface="Avenir Light" charset="0"/>
              </a:rPr>
              <a:t>, their </a:t>
            </a:r>
            <a:r>
              <a:rPr lang="en-US" b="0" i="1" cap="none" spc="0" dirty="0">
                <a:ea typeface="Avenir Light" charset="0"/>
                <a:cs typeface="Avenir Light" charset="0"/>
              </a:rPr>
              <a:t>processing </a:t>
            </a:r>
            <a:r>
              <a:rPr lang="en-US" b="0" cap="none" spc="0" dirty="0">
                <a:ea typeface="Avenir Light" charset="0"/>
                <a:cs typeface="Avenir Light" charset="0"/>
              </a:rPr>
              <a:t>and </a:t>
            </a:r>
            <a:r>
              <a:rPr lang="en-US" b="0" i="1" cap="none" spc="0" dirty="0">
                <a:ea typeface="Avenir Light" charset="0"/>
                <a:cs typeface="Avenir Light" charset="0"/>
              </a:rPr>
              <a:t>applications</a:t>
            </a:r>
            <a:r>
              <a:rPr lang="en-US" b="0" cap="none" spc="0" dirty="0">
                <a:ea typeface="Avenir Light" charset="0"/>
                <a:cs typeface="Avenir Light" charset="0"/>
              </a:rPr>
              <a:t>. </a:t>
            </a:r>
          </a:p>
          <a:p>
            <a:pPr algn="r">
              <a:lnSpc>
                <a:spcPct val="140000"/>
              </a:lnSpc>
            </a:pPr>
            <a:endParaRPr lang="en-US" sz="1200" b="0" cap="none" spc="0" dirty="0"/>
          </a:p>
        </p:txBody>
      </p:sp>
      <p:pic>
        <p:nvPicPr>
          <p:cNvPr id="22" name="圖片 7" descr="畫面剪輯">
            <a:extLst>
              <a:ext uri="{FF2B5EF4-FFF2-40B4-BE49-F238E27FC236}">
                <a16:creationId xmlns:a16="http://schemas.microsoft.com/office/drawing/2014/main" id="{6AE8209F-75FF-1F45-B6E3-4C86C9E175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637" y="4988947"/>
            <a:ext cx="3245408" cy="1610411"/>
          </a:xfrm>
          <a:prstGeom prst="rect">
            <a:avLst/>
          </a:prstGeom>
        </p:spPr>
      </p:pic>
      <p:sp>
        <p:nvSpPr>
          <p:cNvPr id="10" name="Rectangle 9">
            <a:extLst>
              <a:ext uri="{FF2B5EF4-FFF2-40B4-BE49-F238E27FC236}">
                <a16:creationId xmlns:a16="http://schemas.microsoft.com/office/drawing/2014/main" id="{637DDF96-CA53-C444-AAFB-295823C87F96}"/>
              </a:ext>
            </a:extLst>
          </p:cNvPr>
          <p:cNvSpPr/>
          <p:nvPr/>
        </p:nvSpPr>
        <p:spPr>
          <a:xfrm>
            <a:off x="9804004" y="6503822"/>
            <a:ext cx="2233304" cy="215444"/>
          </a:xfrm>
          <a:prstGeom prst="rect">
            <a:avLst/>
          </a:prstGeom>
        </p:spPr>
        <p:txBody>
          <a:bodyPr wrap="none">
            <a:spAutoFit/>
          </a:bodyPr>
          <a:lstStyle/>
          <a:p>
            <a:r>
              <a:rPr lang="en-US" sz="800" i="1" dirty="0">
                <a:solidFill>
                  <a:schemeClr val="bg1"/>
                </a:solidFill>
              </a:rPr>
              <a:t>Photo(s) is/are owned and provided by HKDI</a:t>
            </a:r>
            <a:endParaRPr lang="en-US" sz="800" dirty="0"/>
          </a:p>
        </p:txBody>
      </p:sp>
    </p:spTree>
    <p:extLst>
      <p:ext uri="{BB962C8B-B14F-4D97-AF65-F5344CB8AC3E}">
        <p14:creationId xmlns:p14="http://schemas.microsoft.com/office/powerpoint/2010/main" val="354428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3">
            <a:extLst>
              <a:ext uri="{FF2B5EF4-FFF2-40B4-BE49-F238E27FC236}">
                <a16:creationId xmlns:a16="http://schemas.microsoft.com/office/drawing/2014/main" id="{0CBC335B-AD33-B243-955D-60DDA39A5C96}"/>
              </a:ext>
            </a:extLst>
          </p:cNvPr>
          <p:cNvSpPr txBox="1"/>
          <p:nvPr/>
        </p:nvSpPr>
        <p:spPr>
          <a:xfrm>
            <a:off x="8465532" y="2734989"/>
            <a:ext cx="9471546" cy="1388022"/>
          </a:xfrm>
          <a:prstGeom prst="rect">
            <a:avLst/>
          </a:prstGeom>
        </p:spPr>
        <p:txBody>
          <a:bodyPr vert="horz" lIns="0" tIns="0" rIns="0" bIns="0" rtlCol="0" anchor="b">
            <a:normAutofit/>
          </a:bodyPr>
          <a:lstStyle/>
          <a:p>
            <a:pPr>
              <a:lnSpc>
                <a:spcPct val="90000"/>
              </a:lnSpc>
              <a:spcBef>
                <a:spcPct val="0"/>
              </a:spcBef>
              <a:spcAft>
                <a:spcPts val="600"/>
              </a:spcAft>
            </a:pPr>
            <a:endParaRPr lang="en-US" sz="2800" b="1" cap="all" spc="750" dirty="0">
              <a:latin typeface="+mj-lt"/>
              <a:ea typeface="+mj-ea"/>
              <a:cs typeface="+mj-cs"/>
            </a:endParaRPr>
          </a:p>
          <a:p>
            <a:pPr>
              <a:lnSpc>
                <a:spcPct val="90000"/>
              </a:lnSpc>
              <a:spcBef>
                <a:spcPct val="0"/>
              </a:spcBef>
              <a:spcAft>
                <a:spcPts val="600"/>
              </a:spcAft>
            </a:pPr>
            <a:r>
              <a:rPr lang="en-US" sz="2800" b="1" cap="all" spc="750" dirty="0">
                <a:latin typeface="+mj-lt"/>
                <a:ea typeface="+mj-ea"/>
                <a:cs typeface="+mj-cs"/>
              </a:rPr>
              <a:t>Exhibitions</a:t>
            </a:r>
          </a:p>
        </p:txBody>
      </p:sp>
      <p:pic>
        <p:nvPicPr>
          <p:cNvPr id="6" name="圖片 6" descr="畫面剪輯">
            <a:extLst>
              <a:ext uri="{FF2B5EF4-FFF2-40B4-BE49-F238E27FC236}">
                <a16:creationId xmlns:a16="http://schemas.microsoft.com/office/drawing/2014/main" id="{CA298733-B58B-2C4D-ACB2-95FC94D407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8211" y="4341637"/>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圖片 5" descr="畫面剪輯">
            <a:extLst>
              <a:ext uri="{FF2B5EF4-FFF2-40B4-BE49-F238E27FC236}">
                <a16:creationId xmlns:a16="http://schemas.microsoft.com/office/drawing/2014/main" id="{3805AF0C-6EA9-BE43-8C2C-FF94BBA5A4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4123" y="4341637"/>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4" name="圖片 4" descr="畫面剪輯">
            <a:extLst>
              <a:ext uri="{FF2B5EF4-FFF2-40B4-BE49-F238E27FC236}">
                <a16:creationId xmlns:a16="http://schemas.microsoft.com/office/drawing/2014/main" id="{FC34E4AE-FDE9-9149-AB91-76094374A1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6314258" y="4341637"/>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圖片 8" descr="畫面剪輯">
            <a:extLst>
              <a:ext uri="{FF2B5EF4-FFF2-40B4-BE49-F238E27FC236}">
                <a16:creationId xmlns:a16="http://schemas.microsoft.com/office/drawing/2014/main" id="{B55F82F7-A566-6E42-9396-66EA2AA269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
          <a:stretch/>
        </p:blipFill>
        <p:spPr>
          <a:xfrm>
            <a:off x="9054393" y="4328640"/>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9" name="Rectangle 8">
            <a:extLst>
              <a:ext uri="{FF2B5EF4-FFF2-40B4-BE49-F238E27FC236}">
                <a16:creationId xmlns:a16="http://schemas.microsoft.com/office/drawing/2014/main" id="{31444B12-6C94-AD4D-9E95-7C2DA23F8C9A}"/>
              </a:ext>
            </a:extLst>
          </p:cNvPr>
          <p:cNvSpPr/>
          <p:nvPr/>
        </p:nvSpPr>
        <p:spPr>
          <a:xfrm>
            <a:off x="892681" y="2702439"/>
            <a:ext cx="11037502" cy="830997"/>
          </a:xfrm>
          <a:prstGeom prst="rect">
            <a:avLst/>
          </a:prstGeom>
        </p:spPr>
        <p:txBody>
          <a:bodyPr wrap="square">
            <a:spAutoFit/>
          </a:bodyPr>
          <a:lstStyle/>
          <a:p>
            <a:pPr>
              <a:spcAft>
                <a:spcPts val="600"/>
              </a:spcAft>
            </a:pPr>
            <a:r>
              <a:rPr lang="en-GB" sz="1600" dirty="0"/>
              <a:t>HKDI Centre of Innovative Material and Technology (CIMT), </a:t>
            </a:r>
            <a:r>
              <a:rPr lang="en-GB" sz="1600" dirty="0" smtClean="0"/>
              <a:t>serves </a:t>
            </a:r>
            <a:r>
              <a:rPr lang="en-GB" sz="1600" dirty="0"/>
              <a:t>as a platform for knowledge exchange for design, innovative processes and </a:t>
            </a:r>
            <a:r>
              <a:rPr lang="en-GB" sz="1600" dirty="0" smtClean="0"/>
              <a:t>materials. </a:t>
            </a:r>
            <a:r>
              <a:rPr lang="en-GB" sz="1600" dirty="0"/>
              <a:t>CIMT holds </a:t>
            </a:r>
            <a:r>
              <a:rPr lang="en-GB" sz="1600" dirty="0" smtClean="0"/>
              <a:t>exhibitions </a:t>
            </a:r>
            <a:r>
              <a:rPr lang="en-GB" sz="1600" dirty="0"/>
              <a:t>and </a:t>
            </a:r>
            <a:r>
              <a:rPr lang="en-GB" sz="1600" dirty="0" smtClean="0"/>
              <a:t>seminars regularly </a:t>
            </a:r>
            <a:r>
              <a:rPr lang="en-GB" sz="1600" dirty="0"/>
              <a:t>to showcase </a:t>
            </a:r>
            <a:r>
              <a:rPr lang="en-GB" sz="1600" dirty="0" smtClean="0"/>
              <a:t>innovative </a:t>
            </a:r>
            <a:r>
              <a:rPr lang="en-GB" sz="1600" dirty="0"/>
              <a:t>material technology and </a:t>
            </a:r>
            <a:r>
              <a:rPr lang="en-GB" sz="1600" dirty="0" smtClean="0"/>
              <a:t>application </a:t>
            </a:r>
            <a:r>
              <a:rPr lang="en-GB" sz="1600" dirty="0"/>
              <a:t>in different </a:t>
            </a:r>
            <a:r>
              <a:rPr lang="en-GB" sz="1600" dirty="0" smtClean="0"/>
              <a:t>contexts, </a:t>
            </a:r>
            <a:r>
              <a:rPr lang="en-GB" sz="1600" dirty="0"/>
              <a:t>e.g. sustainability and cultural appreciation.</a:t>
            </a:r>
            <a:endParaRPr lang="en-US" sz="1600" dirty="0"/>
          </a:p>
        </p:txBody>
      </p:sp>
      <p:pic>
        <p:nvPicPr>
          <p:cNvPr id="21" name="圖片 1" descr="畫面剪輯">
            <a:extLst>
              <a:ext uri="{FF2B5EF4-FFF2-40B4-BE49-F238E27FC236}">
                <a16:creationId xmlns:a16="http://schemas.microsoft.com/office/drawing/2014/main" id="{DF2DEC25-1666-5945-B8B7-C5E182D8F3A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57055" y="429641"/>
            <a:ext cx="5832869" cy="2034497"/>
          </a:xfrm>
          <a:prstGeom prst="rect">
            <a:avLst/>
          </a:prstGeom>
        </p:spPr>
      </p:pic>
      <p:sp>
        <p:nvSpPr>
          <p:cNvPr id="29" name="文字方塊 3">
            <a:extLst>
              <a:ext uri="{FF2B5EF4-FFF2-40B4-BE49-F238E27FC236}">
                <a16:creationId xmlns:a16="http://schemas.microsoft.com/office/drawing/2014/main" id="{CF217200-CFA9-5B45-915C-A5456DDD223C}"/>
              </a:ext>
            </a:extLst>
          </p:cNvPr>
          <p:cNvSpPr txBox="1"/>
          <p:nvPr/>
        </p:nvSpPr>
        <p:spPr>
          <a:xfrm>
            <a:off x="892681" y="1089621"/>
            <a:ext cx="9471546" cy="1388022"/>
          </a:xfrm>
          <a:prstGeom prst="rect">
            <a:avLst/>
          </a:prstGeom>
        </p:spPr>
        <p:txBody>
          <a:bodyPr vert="horz" lIns="0" tIns="0" rIns="0" bIns="0" rtlCol="0" anchor="b">
            <a:normAutofit/>
          </a:bodyPr>
          <a:lstStyle/>
          <a:p>
            <a:pPr>
              <a:lnSpc>
                <a:spcPct val="90000"/>
              </a:lnSpc>
              <a:spcBef>
                <a:spcPct val="0"/>
              </a:spcBef>
              <a:spcAft>
                <a:spcPts val="600"/>
              </a:spcAft>
            </a:pPr>
            <a:endParaRPr lang="en-US" sz="2800" b="1" cap="all" spc="750" dirty="0">
              <a:latin typeface="+mj-lt"/>
              <a:ea typeface="+mj-ea"/>
              <a:cs typeface="+mj-cs"/>
            </a:endParaRPr>
          </a:p>
          <a:p>
            <a:pPr>
              <a:lnSpc>
                <a:spcPct val="90000"/>
              </a:lnSpc>
              <a:spcBef>
                <a:spcPct val="0"/>
              </a:spcBef>
              <a:spcAft>
                <a:spcPts val="600"/>
              </a:spcAft>
            </a:pPr>
            <a:r>
              <a:rPr lang="en-US" sz="2800" b="1" cap="all" spc="750" dirty="0">
                <a:latin typeface="+mj-lt"/>
                <a:ea typeface="+mj-ea"/>
                <a:cs typeface="+mj-cs"/>
              </a:rPr>
              <a:t>Material 101 </a:t>
            </a:r>
          </a:p>
          <a:p>
            <a:pPr>
              <a:lnSpc>
                <a:spcPct val="90000"/>
              </a:lnSpc>
              <a:spcBef>
                <a:spcPct val="0"/>
              </a:spcBef>
              <a:spcAft>
                <a:spcPts val="600"/>
              </a:spcAft>
            </a:pPr>
            <a:r>
              <a:rPr lang="en-US" sz="2800" b="1" cap="all" spc="750" dirty="0">
                <a:latin typeface="+mj-lt"/>
                <a:ea typeface="+mj-ea"/>
                <a:cs typeface="+mj-cs"/>
              </a:rPr>
              <a:t>Series seminar</a:t>
            </a:r>
          </a:p>
        </p:txBody>
      </p:sp>
      <p:pic>
        <p:nvPicPr>
          <p:cNvPr id="30" name="圖片 22" descr="畫面剪輯">
            <a:extLst>
              <a:ext uri="{FF2B5EF4-FFF2-40B4-BE49-F238E27FC236}">
                <a16:creationId xmlns:a16="http://schemas.microsoft.com/office/drawing/2014/main" id="{0547811A-D5A0-E24E-80D3-6F79C07F6F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199" y="471680"/>
            <a:ext cx="1469228" cy="729049"/>
          </a:xfrm>
          <a:prstGeom prst="rect">
            <a:avLst/>
          </a:prstGeom>
        </p:spPr>
      </p:pic>
      <p:sp>
        <p:nvSpPr>
          <p:cNvPr id="16" name="Rectangle 15">
            <a:extLst>
              <a:ext uri="{FF2B5EF4-FFF2-40B4-BE49-F238E27FC236}">
                <a16:creationId xmlns:a16="http://schemas.microsoft.com/office/drawing/2014/main" id="{2C0CB5D0-DF0B-D743-9919-60605B75989A}"/>
              </a:ext>
            </a:extLst>
          </p:cNvPr>
          <p:cNvSpPr/>
          <p:nvPr/>
        </p:nvSpPr>
        <p:spPr>
          <a:xfrm>
            <a:off x="9804004" y="6503822"/>
            <a:ext cx="2233304" cy="215444"/>
          </a:xfrm>
          <a:prstGeom prst="rect">
            <a:avLst/>
          </a:prstGeom>
        </p:spPr>
        <p:txBody>
          <a:bodyPr wrap="none">
            <a:spAutoFit/>
          </a:bodyPr>
          <a:lstStyle/>
          <a:p>
            <a:r>
              <a:rPr lang="en-US" sz="800" i="1" dirty="0">
                <a:solidFill>
                  <a:schemeClr val="bg1"/>
                </a:solidFill>
              </a:rPr>
              <a:t>Photo(s) is/are owned and provided by HKDI</a:t>
            </a:r>
            <a:endParaRPr lang="en-US" sz="800" dirty="0"/>
          </a:p>
        </p:txBody>
      </p:sp>
    </p:spTree>
    <p:extLst>
      <p:ext uri="{BB962C8B-B14F-4D97-AF65-F5344CB8AC3E}">
        <p14:creationId xmlns:p14="http://schemas.microsoft.com/office/powerpoint/2010/main" val="262293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3">
            <a:extLst>
              <a:ext uri="{FF2B5EF4-FFF2-40B4-BE49-F238E27FC236}">
                <a16:creationId xmlns:a16="http://schemas.microsoft.com/office/drawing/2014/main" id="{0CBC335B-AD33-B243-955D-60DDA39A5C96}"/>
              </a:ext>
            </a:extLst>
          </p:cNvPr>
          <p:cNvSpPr txBox="1"/>
          <p:nvPr/>
        </p:nvSpPr>
        <p:spPr>
          <a:xfrm>
            <a:off x="1050326" y="925325"/>
            <a:ext cx="9444127" cy="1023791"/>
          </a:xfrm>
          <a:prstGeom prst="rect">
            <a:avLst/>
          </a:prstGeom>
        </p:spPr>
        <p:txBody>
          <a:bodyPr vert="horz" lIns="0" tIns="0" rIns="0" bIns="0" rtlCol="0" anchor="b">
            <a:normAutofit/>
          </a:bodyPr>
          <a:lstStyle/>
          <a:p>
            <a:pPr>
              <a:lnSpc>
                <a:spcPct val="90000"/>
              </a:lnSpc>
              <a:spcBef>
                <a:spcPct val="0"/>
              </a:spcBef>
              <a:spcAft>
                <a:spcPts val="600"/>
              </a:spcAft>
            </a:pPr>
            <a:endParaRPr lang="en-US" sz="3200" b="1" cap="all" spc="700" dirty="0">
              <a:latin typeface="+mj-lt"/>
              <a:ea typeface="+mj-ea"/>
              <a:cs typeface="+mj-cs"/>
            </a:endParaRPr>
          </a:p>
          <a:p>
            <a:pPr>
              <a:lnSpc>
                <a:spcPct val="90000"/>
              </a:lnSpc>
              <a:spcBef>
                <a:spcPct val="0"/>
              </a:spcBef>
              <a:spcAft>
                <a:spcPts val="600"/>
              </a:spcAft>
            </a:pPr>
            <a:r>
              <a:rPr lang="en-US" sz="3200" b="1" cap="all" spc="700" dirty="0" err="1">
                <a:latin typeface="+mj-lt"/>
                <a:ea typeface="+mj-ea"/>
                <a:cs typeface="+mj-cs"/>
              </a:rPr>
              <a:t>UpcyCLing</a:t>
            </a:r>
            <a:r>
              <a:rPr lang="en-US" sz="3200" b="1" cap="all" spc="700" dirty="0">
                <a:latin typeface="+mj-lt"/>
                <a:ea typeface="+mj-ea"/>
                <a:cs typeface="+mj-cs"/>
              </a:rPr>
              <a:t> weaving </a:t>
            </a:r>
            <a:r>
              <a:rPr lang="en-US" sz="3200" b="1" cap="all" spc="700" dirty="0" err="1">
                <a:latin typeface="+mj-lt"/>
                <a:ea typeface="+mj-ea"/>
                <a:cs typeface="+mj-cs"/>
              </a:rPr>
              <a:t>workshopS</a:t>
            </a:r>
            <a:endParaRPr lang="en-US" sz="3200" b="1" cap="all" spc="700" dirty="0">
              <a:latin typeface="+mj-lt"/>
              <a:ea typeface="+mj-ea"/>
              <a:cs typeface="+mj-cs"/>
            </a:endParaRPr>
          </a:p>
        </p:txBody>
      </p:sp>
      <p:pic>
        <p:nvPicPr>
          <p:cNvPr id="3" name="Picture 2">
            <a:extLst>
              <a:ext uri="{FF2B5EF4-FFF2-40B4-BE49-F238E27FC236}">
                <a16:creationId xmlns:a16="http://schemas.microsoft.com/office/drawing/2014/main" id="{FCCAA84E-60DF-4643-B6D6-CF45ED71D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326" y="2092864"/>
            <a:ext cx="3270637" cy="2158619"/>
          </a:xfrm>
          <a:prstGeom prst="rect">
            <a:avLst/>
          </a:prstGeom>
        </p:spPr>
      </p:pic>
      <p:pic>
        <p:nvPicPr>
          <p:cNvPr id="10" name="Picture 9">
            <a:extLst>
              <a:ext uri="{FF2B5EF4-FFF2-40B4-BE49-F238E27FC236}">
                <a16:creationId xmlns:a16="http://schemas.microsoft.com/office/drawing/2014/main" id="{0AA6ED3C-8D27-A84E-9513-95EAF4E815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6308" y="2102325"/>
            <a:ext cx="3270638" cy="2158620"/>
          </a:xfrm>
          <a:prstGeom prst="rect">
            <a:avLst/>
          </a:prstGeom>
        </p:spPr>
      </p:pic>
      <p:pic>
        <p:nvPicPr>
          <p:cNvPr id="2" name="Picture 1">
            <a:extLst>
              <a:ext uri="{FF2B5EF4-FFF2-40B4-BE49-F238E27FC236}">
                <a16:creationId xmlns:a16="http://schemas.microsoft.com/office/drawing/2014/main" id="{D1D62C50-BC8E-004B-8FA0-F9D2F3EBF2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2291" y="2121089"/>
            <a:ext cx="3270639" cy="2158621"/>
          </a:xfrm>
          <a:prstGeom prst="rect">
            <a:avLst/>
          </a:prstGeom>
        </p:spPr>
      </p:pic>
      <p:sp>
        <p:nvSpPr>
          <p:cNvPr id="9" name="Rectangle 8">
            <a:extLst>
              <a:ext uri="{FF2B5EF4-FFF2-40B4-BE49-F238E27FC236}">
                <a16:creationId xmlns:a16="http://schemas.microsoft.com/office/drawing/2014/main" id="{31444B12-6C94-AD4D-9E95-7C2DA23F8C9A}"/>
              </a:ext>
            </a:extLst>
          </p:cNvPr>
          <p:cNvSpPr/>
          <p:nvPr/>
        </p:nvSpPr>
        <p:spPr>
          <a:xfrm>
            <a:off x="1050326" y="4487975"/>
            <a:ext cx="10342604" cy="1987620"/>
          </a:xfrm>
          <a:prstGeom prst="rect">
            <a:avLst/>
          </a:prstGeom>
        </p:spPr>
        <p:txBody>
          <a:bodyPr vert="horz" lIns="0" tIns="0" rIns="0" bIns="0" rtlCol="0">
            <a:noAutofit/>
          </a:bodyPr>
          <a:lstStyle/>
          <a:p>
            <a:pPr>
              <a:lnSpc>
                <a:spcPct val="110000"/>
              </a:lnSpc>
              <a:spcAft>
                <a:spcPts val="600"/>
              </a:spcAft>
            </a:pPr>
            <a:r>
              <a:rPr lang="en-US" sz="1600" dirty="0"/>
              <a:t>One of the core </a:t>
            </a:r>
            <a:r>
              <a:rPr lang="en-US" sz="1600" dirty="0" smtClean="0"/>
              <a:t>missions </a:t>
            </a:r>
            <a:r>
              <a:rPr lang="en-US" sz="1600" dirty="0"/>
              <a:t>of CIMT is to promote sustainability, innovativeness and environmental friendliness of </a:t>
            </a:r>
            <a:r>
              <a:rPr lang="en-US" sz="1600" dirty="0" smtClean="0"/>
              <a:t>materials. </a:t>
            </a:r>
            <a:r>
              <a:rPr lang="en-US" sz="1600" dirty="0"/>
              <a:t>Regularly, CIMT holds series of  upcycling weaving </a:t>
            </a:r>
            <a:r>
              <a:rPr lang="en-US" sz="1600" dirty="0" smtClean="0"/>
              <a:t>workshops </a:t>
            </a:r>
            <a:r>
              <a:rPr lang="en-US" sz="1600" dirty="0"/>
              <a:t>to community, such as secondary and primary school students, elderly etc. For example, </a:t>
            </a:r>
            <a:r>
              <a:rPr lang="en-US" sz="1600" dirty="0" smtClean="0"/>
              <a:t>wood </a:t>
            </a:r>
            <a:r>
              <a:rPr lang="en-US" sz="1600" dirty="0"/>
              <a:t>board waste material </a:t>
            </a:r>
            <a:r>
              <a:rPr lang="en-US" sz="1600" dirty="0" smtClean="0"/>
              <a:t>is used as </a:t>
            </a:r>
            <a:r>
              <a:rPr lang="en-US" sz="1600" dirty="0"/>
              <a:t>weaving loom and fabric wastes as yarns for workshop. </a:t>
            </a:r>
            <a:r>
              <a:rPr lang="en-US" sz="1600" dirty="0" smtClean="0"/>
              <a:t>Participants were taught the basic </a:t>
            </a:r>
            <a:r>
              <a:rPr lang="en-US" sz="1600" dirty="0"/>
              <a:t>concept and knowledge of sustainable weaving and textile design.  Participants </a:t>
            </a:r>
            <a:r>
              <a:rPr lang="en-US" sz="1600" dirty="0" smtClean="0"/>
              <a:t>enjoyed </a:t>
            </a:r>
            <a:r>
              <a:rPr lang="en-US" sz="1600" dirty="0"/>
              <a:t>the workshops a lot, </a:t>
            </a:r>
            <a:r>
              <a:rPr lang="en-US" sz="1600" dirty="0" smtClean="0"/>
              <a:t>and were </a:t>
            </a:r>
            <a:r>
              <a:rPr lang="en-US" sz="1600" dirty="0"/>
              <a:t>inspired and encouraged to design their own weaving artworks </a:t>
            </a:r>
            <a:r>
              <a:rPr lang="en-US" sz="1600" dirty="0" smtClean="0"/>
              <a:t>with both </a:t>
            </a:r>
            <a:r>
              <a:rPr lang="en-US" sz="1600" dirty="0"/>
              <a:t>ethical and creative design thinking, and create a unique piece of textile art.</a:t>
            </a:r>
          </a:p>
        </p:txBody>
      </p:sp>
      <p:pic>
        <p:nvPicPr>
          <p:cNvPr id="30" name="圖片 22" descr="畫面剪輯">
            <a:extLst>
              <a:ext uri="{FF2B5EF4-FFF2-40B4-BE49-F238E27FC236}">
                <a16:creationId xmlns:a16="http://schemas.microsoft.com/office/drawing/2014/main" id="{0547811A-D5A0-E24E-80D3-6F79C07F6F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199" y="324308"/>
            <a:ext cx="1469228" cy="729049"/>
          </a:xfrm>
          <a:prstGeom prst="rect">
            <a:avLst/>
          </a:prstGeom>
        </p:spPr>
      </p:pic>
      <p:sp>
        <p:nvSpPr>
          <p:cNvPr id="13" name="Rectangle 12">
            <a:extLst>
              <a:ext uri="{FF2B5EF4-FFF2-40B4-BE49-F238E27FC236}">
                <a16:creationId xmlns:a16="http://schemas.microsoft.com/office/drawing/2014/main" id="{8AF77A7B-2B44-D34E-A17E-F585DF6405ED}"/>
              </a:ext>
            </a:extLst>
          </p:cNvPr>
          <p:cNvSpPr/>
          <p:nvPr/>
        </p:nvSpPr>
        <p:spPr>
          <a:xfrm>
            <a:off x="9804004" y="6503822"/>
            <a:ext cx="2233304" cy="215444"/>
          </a:xfrm>
          <a:prstGeom prst="rect">
            <a:avLst/>
          </a:prstGeom>
        </p:spPr>
        <p:txBody>
          <a:bodyPr wrap="none">
            <a:spAutoFit/>
          </a:bodyPr>
          <a:lstStyle/>
          <a:p>
            <a:r>
              <a:rPr lang="en-US" sz="800" i="1" dirty="0">
                <a:solidFill>
                  <a:schemeClr val="bg1"/>
                </a:solidFill>
              </a:rPr>
              <a:t>Photo(s) is/are owned and provided by HKDI</a:t>
            </a:r>
            <a:endParaRPr lang="en-US" sz="800" dirty="0"/>
          </a:p>
        </p:txBody>
      </p:sp>
    </p:spTree>
    <p:extLst>
      <p:ext uri="{BB962C8B-B14F-4D97-AF65-F5344CB8AC3E}">
        <p14:creationId xmlns:p14="http://schemas.microsoft.com/office/powerpoint/2010/main" val="120623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21" descr="畫面剪輯">
            <a:extLst>
              <a:ext uri="{FF2B5EF4-FFF2-40B4-BE49-F238E27FC236}">
                <a16:creationId xmlns:a16="http://schemas.microsoft.com/office/drawing/2014/main" id="{C88602F6-724D-6146-A3F4-72F9FF8AAF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001"/>
          <a:stretch/>
        </p:blipFill>
        <p:spPr>
          <a:xfrm>
            <a:off x="3485931" y="284205"/>
            <a:ext cx="8463052" cy="5882025"/>
          </a:xfrm>
          <a:prstGeom prst="rect">
            <a:avLst/>
          </a:prstGeom>
        </p:spPr>
      </p:pic>
      <p:pic>
        <p:nvPicPr>
          <p:cNvPr id="6" name="Picture 14">
            <a:extLst>
              <a:ext uri="{FF2B5EF4-FFF2-40B4-BE49-F238E27FC236}">
                <a16:creationId xmlns:a16="http://schemas.microsoft.com/office/drawing/2014/main" id="{8953D226-47E5-364D-80C2-F9033294F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063467" y="3627692"/>
            <a:ext cx="1820937" cy="3322425"/>
          </a:xfrm>
          <a:prstGeom prst="rect">
            <a:avLst/>
          </a:prstGeom>
        </p:spPr>
      </p:pic>
      <p:sp>
        <p:nvSpPr>
          <p:cNvPr id="7" name="文字方塊 3">
            <a:extLst>
              <a:ext uri="{FF2B5EF4-FFF2-40B4-BE49-F238E27FC236}">
                <a16:creationId xmlns:a16="http://schemas.microsoft.com/office/drawing/2014/main" id="{9811E5E3-2F5F-2741-8144-7696BE8CB074}"/>
              </a:ext>
            </a:extLst>
          </p:cNvPr>
          <p:cNvSpPr txBox="1"/>
          <p:nvPr/>
        </p:nvSpPr>
        <p:spPr>
          <a:xfrm>
            <a:off x="307982" y="2720559"/>
            <a:ext cx="3177949" cy="1416881"/>
          </a:xfrm>
          <a:prstGeom prst="rect">
            <a:avLst/>
          </a:prstGeom>
        </p:spPr>
        <p:txBody>
          <a:bodyPr vert="horz" lIns="0" tIns="0" rIns="0" bIns="0" rtlCol="0" anchor="b">
            <a:noAutofit/>
          </a:bodyPr>
          <a:lstStyle/>
          <a:p>
            <a:pPr>
              <a:lnSpc>
                <a:spcPct val="90000"/>
              </a:lnSpc>
              <a:spcBef>
                <a:spcPct val="0"/>
              </a:spcBef>
              <a:spcAft>
                <a:spcPts val="600"/>
              </a:spcAft>
            </a:pPr>
            <a:endParaRPr lang="en-US" sz="3400" b="1" cap="all" spc="750" dirty="0">
              <a:latin typeface="+mj-lt"/>
              <a:ea typeface="+mj-ea"/>
              <a:cs typeface="+mj-cs"/>
            </a:endParaRPr>
          </a:p>
          <a:p>
            <a:pPr>
              <a:lnSpc>
                <a:spcPct val="90000"/>
              </a:lnSpc>
              <a:spcBef>
                <a:spcPct val="0"/>
              </a:spcBef>
              <a:spcAft>
                <a:spcPts val="600"/>
              </a:spcAft>
            </a:pPr>
            <a:r>
              <a:rPr lang="en-US" sz="3400" b="1" cap="all" spc="750" dirty="0">
                <a:latin typeface="+mj-lt"/>
                <a:ea typeface="+mj-ea"/>
                <a:cs typeface="+mj-cs"/>
              </a:rPr>
              <a:t>CIMT </a:t>
            </a:r>
          </a:p>
          <a:p>
            <a:pPr>
              <a:lnSpc>
                <a:spcPct val="90000"/>
              </a:lnSpc>
              <a:spcBef>
                <a:spcPct val="0"/>
              </a:spcBef>
              <a:spcAft>
                <a:spcPts val="600"/>
              </a:spcAft>
            </a:pPr>
            <a:r>
              <a:rPr lang="en-US" sz="3400" b="1" cap="all" spc="750" dirty="0">
                <a:latin typeface="+mj-lt"/>
                <a:ea typeface="+mj-ea"/>
                <a:cs typeface="+mj-cs"/>
              </a:rPr>
              <a:t>Research</a:t>
            </a:r>
          </a:p>
          <a:p>
            <a:pPr>
              <a:lnSpc>
                <a:spcPct val="90000"/>
              </a:lnSpc>
              <a:spcBef>
                <a:spcPct val="0"/>
              </a:spcBef>
              <a:spcAft>
                <a:spcPts val="600"/>
              </a:spcAft>
            </a:pPr>
            <a:r>
              <a:rPr lang="en-US" sz="3400" b="1" cap="all" spc="750" dirty="0">
                <a:latin typeface="+mj-lt"/>
                <a:ea typeface="+mj-ea"/>
                <a:cs typeface="+mj-cs"/>
              </a:rPr>
              <a:t>Projects</a:t>
            </a:r>
          </a:p>
        </p:txBody>
      </p:sp>
      <p:pic>
        <p:nvPicPr>
          <p:cNvPr id="8" name="圖片 22" descr="畫面剪輯">
            <a:extLst>
              <a:ext uri="{FF2B5EF4-FFF2-40B4-BE49-F238E27FC236}">
                <a16:creationId xmlns:a16="http://schemas.microsoft.com/office/drawing/2014/main" id="{A0EC7291-7194-7945-BE05-D529250A16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24308"/>
            <a:ext cx="1469228" cy="729049"/>
          </a:xfrm>
          <a:prstGeom prst="rect">
            <a:avLst/>
          </a:prstGeom>
        </p:spPr>
      </p:pic>
      <p:sp>
        <p:nvSpPr>
          <p:cNvPr id="9" name="Rectangle 8">
            <a:extLst>
              <a:ext uri="{FF2B5EF4-FFF2-40B4-BE49-F238E27FC236}">
                <a16:creationId xmlns:a16="http://schemas.microsoft.com/office/drawing/2014/main" id="{44AF9027-6329-2A4C-9CD5-7EAA6781FE54}"/>
              </a:ext>
            </a:extLst>
          </p:cNvPr>
          <p:cNvSpPr/>
          <p:nvPr/>
        </p:nvSpPr>
        <p:spPr>
          <a:xfrm>
            <a:off x="9804004" y="6503822"/>
            <a:ext cx="2233304" cy="215444"/>
          </a:xfrm>
          <a:prstGeom prst="rect">
            <a:avLst/>
          </a:prstGeom>
        </p:spPr>
        <p:txBody>
          <a:bodyPr wrap="none">
            <a:spAutoFit/>
          </a:bodyPr>
          <a:lstStyle/>
          <a:p>
            <a:r>
              <a:rPr lang="en-US" sz="800" i="1" dirty="0">
                <a:solidFill>
                  <a:schemeClr val="bg1"/>
                </a:solidFill>
              </a:rPr>
              <a:t>Photo(s) is/are owned and provided by HKDI</a:t>
            </a:r>
            <a:endParaRPr lang="en-US" sz="800" dirty="0"/>
          </a:p>
        </p:txBody>
      </p:sp>
    </p:spTree>
    <p:extLst>
      <p:ext uri="{BB962C8B-B14F-4D97-AF65-F5344CB8AC3E}">
        <p14:creationId xmlns:p14="http://schemas.microsoft.com/office/powerpoint/2010/main" val="97246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person, photo, person, different&#10;&#10;Description automatically generated">
            <a:extLst>
              <a:ext uri="{FF2B5EF4-FFF2-40B4-BE49-F238E27FC236}">
                <a16:creationId xmlns:a16="http://schemas.microsoft.com/office/drawing/2014/main" id="{8979500B-60EF-864B-AA76-7913FDB024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11" y="728169"/>
            <a:ext cx="11955769" cy="2988943"/>
          </a:xfrm>
          <a:prstGeom prst="rect">
            <a:avLst/>
          </a:prstGeom>
        </p:spPr>
      </p:pic>
      <p:sp>
        <p:nvSpPr>
          <p:cNvPr id="9" name="Rectangle 8"/>
          <p:cNvSpPr/>
          <p:nvPr/>
        </p:nvSpPr>
        <p:spPr>
          <a:xfrm>
            <a:off x="0" y="3767958"/>
            <a:ext cx="8371490" cy="1497725"/>
          </a:xfrm>
          <a:prstGeom prst="rect">
            <a:avLst/>
          </a:prstGeom>
          <a:solidFill>
            <a:schemeClr val="bg1">
              <a:lumMod val="95000"/>
              <a:alpha val="74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2AECB9-7622-D34F-8E2B-C471578BB982}"/>
              </a:ext>
            </a:extLst>
          </p:cNvPr>
          <p:cNvSpPr/>
          <p:nvPr/>
        </p:nvSpPr>
        <p:spPr>
          <a:xfrm>
            <a:off x="567499" y="4851326"/>
            <a:ext cx="11635707" cy="338554"/>
          </a:xfrm>
          <a:prstGeom prst="rect">
            <a:avLst/>
          </a:prstGeom>
        </p:spPr>
        <p:txBody>
          <a:bodyPr wrap="square">
            <a:spAutoFit/>
          </a:bodyPr>
          <a:lstStyle/>
          <a:p>
            <a:pPr>
              <a:spcAft>
                <a:spcPts val="600"/>
              </a:spcAft>
            </a:pPr>
            <a:r>
              <a:rPr lang="en-GB" sz="1600" b="1" dirty="0">
                <a:solidFill>
                  <a:srgbClr val="1F1F1F"/>
                </a:solidFill>
              </a:rPr>
              <a:t>Redress is an environmental NGO working to reduce waste in the fashion industry, based in Hong Kong </a:t>
            </a:r>
            <a:endParaRPr lang="en-US" sz="1600" b="1" dirty="0"/>
          </a:p>
        </p:txBody>
      </p:sp>
      <p:sp>
        <p:nvSpPr>
          <p:cNvPr id="11" name="Rectangle 10">
            <a:extLst>
              <a:ext uri="{FF2B5EF4-FFF2-40B4-BE49-F238E27FC236}">
                <a16:creationId xmlns:a16="http://schemas.microsoft.com/office/drawing/2014/main" id="{768B002B-BD8A-C742-B1DB-2F44C3068FC8}"/>
              </a:ext>
            </a:extLst>
          </p:cNvPr>
          <p:cNvSpPr/>
          <p:nvPr/>
        </p:nvSpPr>
        <p:spPr>
          <a:xfrm>
            <a:off x="666733" y="5272108"/>
            <a:ext cx="9356943" cy="1518859"/>
          </a:xfrm>
          <a:prstGeom prst="rect">
            <a:avLst/>
          </a:prstGeom>
        </p:spPr>
        <p:txBody>
          <a:bodyPr vert="horz" lIns="0" tIns="0" rIns="0" bIns="0" rtlCol="0">
            <a:normAutofit/>
          </a:bodyPr>
          <a:lstStyle/>
          <a:p>
            <a:pPr>
              <a:lnSpc>
                <a:spcPct val="120000"/>
              </a:lnSpc>
              <a:spcAft>
                <a:spcPts val="600"/>
              </a:spcAft>
            </a:pPr>
            <a:r>
              <a:rPr lang="en-US" sz="1400" dirty="0"/>
              <a:t>Redress is an environmental charity with a mission to </a:t>
            </a:r>
            <a:r>
              <a:rPr lang="en-US" sz="1400" dirty="0" smtClean="0"/>
              <a:t>transform </a:t>
            </a:r>
            <a:r>
              <a:rPr lang="en-US" sz="1400" dirty="0"/>
              <a:t>textile waste to </a:t>
            </a:r>
            <a:r>
              <a:rPr lang="en-US" sz="1400" dirty="0" err="1"/>
              <a:t>catalyse</a:t>
            </a:r>
            <a:r>
              <a:rPr lang="en-US" sz="1400" dirty="0"/>
              <a:t> a circular economy and reduce fashion's water, chemical and carbon footprints. </a:t>
            </a:r>
            <a:r>
              <a:rPr lang="en-US" sz="1400" dirty="0" smtClean="0"/>
              <a:t>The </a:t>
            </a:r>
            <a:r>
              <a:rPr lang="en-US" sz="1400" dirty="0" err="1" smtClean="0"/>
              <a:t>programmes</a:t>
            </a:r>
            <a:r>
              <a:rPr lang="en-US" sz="1400" dirty="0" smtClean="0"/>
              <a:t> </a:t>
            </a:r>
            <a:r>
              <a:rPr lang="en-US" sz="1400" dirty="0"/>
              <a:t>work to change mindsets and practices to stop the creation of textile waste now and in the future, as well as creating systems and partnerships that generate and showcase value in existing waste. </a:t>
            </a:r>
          </a:p>
        </p:txBody>
      </p:sp>
      <p:pic>
        <p:nvPicPr>
          <p:cNvPr id="43" name="Picture 42">
            <a:extLst>
              <a:ext uri="{FF2B5EF4-FFF2-40B4-BE49-F238E27FC236}">
                <a16:creationId xmlns:a16="http://schemas.microsoft.com/office/drawing/2014/main" id="{2B11BA26-E529-8F43-8C4A-640669F33D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499" y="3763988"/>
            <a:ext cx="1809953" cy="944928"/>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97802E8B-2D0F-7A4E-985B-FFAE4769B3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2908" y="3652446"/>
            <a:ext cx="1204904" cy="1198880"/>
          </a:xfrm>
          <a:prstGeom prst="rect">
            <a:avLst/>
          </a:prstGeom>
        </p:spPr>
      </p:pic>
      <p:sp>
        <p:nvSpPr>
          <p:cNvPr id="17" name="Rectangle 16">
            <a:extLst>
              <a:ext uri="{FF2B5EF4-FFF2-40B4-BE49-F238E27FC236}">
                <a16:creationId xmlns:a16="http://schemas.microsoft.com/office/drawing/2014/main" id="{46CA1F52-F107-7E4E-A35B-80A84EECF9A8}"/>
              </a:ext>
            </a:extLst>
          </p:cNvPr>
          <p:cNvSpPr/>
          <p:nvPr/>
        </p:nvSpPr>
        <p:spPr>
          <a:xfrm>
            <a:off x="10541484" y="4845364"/>
            <a:ext cx="1622883" cy="492443"/>
          </a:xfrm>
          <a:prstGeom prst="rect">
            <a:avLst/>
          </a:prstGeom>
        </p:spPr>
        <p:txBody>
          <a:bodyPr wrap="square">
            <a:spAutoFit/>
          </a:bodyPr>
          <a:lstStyle/>
          <a:p>
            <a:pPr algn="ctr"/>
            <a:r>
              <a:rPr lang="en-US" sz="1600" b="1" dirty="0">
                <a:solidFill>
                  <a:schemeClr val="accent6"/>
                </a:solidFill>
                <a:latin typeface="Calibri" panose="020F0502020204030204" pitchFamily="34" charset="0"/>
                <a:ea typeface="Times New Roman" panose="02020603050405020304" pitchFamily="18" charset="0"/>
              </a:rPr>
              <a:t>Scan to Check:</a:t>
            </a:r>
            <a:r>
              <a:rPr lang="en-US" sz="1600" dirty="0">
                <a:solidFill>
                  <a:schemeClr val="accent6"/>
                </a:solidFill>
                <a:latin typeface="Calibri" panose="020F0502020204030204" pitchFamily="34" charset="0"/>
                <a:ea typeface="Times New Roman" panose="02020603050405020304" pitchFamily="18" charset="0"/>
              </a:rPr>
              <a:t> </a:t>
            </a:r>
          </a:p>
          <a:p>
            <a:pPr algn="ctr"/>
            <a:r>
              <a:rPr lang="en-US" sz="1000" b="1" dirty="0">
                <a:latin typeface="Calibri" panose="020F0502020204030204" pitchFamily="34" charset="0"/>
                <a:ea typeface="Times New Roman" panose="02020603050405020304" pitchFamily="18" charset="0"/>
              </a:rPr>
              <a:t>REDRESS Website</a:t>
            </a:r>
            <a:endParaRPr lang="en-HK" sz="1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086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497</Words>
  <Application>Microsoft Office PowerPoint</Application>
  <PresentationFormat>寬螢幕</PresentationFormat>
  <Paragraphs>63</Paragraphs>
  <Slides>10</Slides>
  <Notes>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10</vt:i4>
      </vt:variant>
    </vt:vector>
  </HeadingPairs>
  <TitlesOfParts>
    <vt:vector size="17" baseType="lpstr">
      <vt:lpstr>Avenir Light</vt:lpstr>
      <vt:lpstr>Avenir Next LT Pro</vt:lpstr>
      <vt:lpstr>Avenir Next LT Pro Light</vt:lpstr>
      <vt:lpstr>Arial</vt:lpstr>
      <vt:lpstr>Calibri</vt:lpstr>
      <vt:lpstr>Times New Roman</vt:lpstr>
      <vt:lpstr>GradientRiseVTI</vt:lpstr>
      <vt:lpstr>PowerPoint 簡報</vt:lpstr>
      <vt:lpstr>PowerPoint 簡報</vt:lpstr>
      <vt:lpstr>PowerPoint 簡報</vt:lpstr>
      <vt:lpstr>PowerPoint 簡報</vt:lpstr>
      <vt:lpstr>ABOUT CIMT</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Li Wang Hei</dc:creator>
  <cp:lastModifiedBy>POON, Suk-mei Cindy</cp:lastModifiedBy>
  <cp:revision>34</cp:revision>
  <dcterms:created xsi:type="dcterms:W3CDTF">2020-08-20T18:27:49Z</dcterms:created>
  <dcterms:modified xsi:type="dcterms:W3CDTF">2021-09-20T02:21:22Z</dcterms:modified>
</cp:coreProperties>
</file>