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sldIdLst>
    <p:sldId id="29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94422"/>
  </p:normalViewPr>
  <p:slideViewPr>
    <p:cSldViewPr snapToGrid="0" snapToObjects="1">
      <p:cViewPr varScale="1">
        <p:scale>
          <a:sx n="63" d="100"/>
          <a:sy n="63" d="100"/>
        </p:scale>
        <p:origin x="96" y="3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9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5EA7F1D-6737-4609-94CE-0E7C0CED7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0FCA68-3497-4CB3-8C25-B6AE87EFE0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4">
                  <a:alpha val="61000"/>
                </a:schemeClr>
              </a:gs>
              <a:gs pos="100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A3DC6B-18DE-4588-B321-8101DED54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80357" y="0"/>
            <a:ext cx="11711642" cy="6857998"/>
          </a:xfrm>
          <a:prstGeom prst="rect">
            <a:avLst/>
          </a:prstGeom>
          <a:gradFill>
            <a:gsLst>
              <a:gs pos="6000">
                <a:schemeClr val="accent6">
                  <a:lumMod val="75000"/>
                  <a:alpha val="93000"/>
                </a:schemeClr>
              </a:gs>
              <a:gs pos="100000">
                <a:schemeClr val="accent2">
                  <a:lumMod val="60000"/>
                  <a:lumOff val="40000"/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A34BCD-93B4-45FF-9448-87F7C43117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1494"/>
            <a:ext cx="8153399" cy="6399306"/>
          </a:xfrm>
          <a:prstGeom prst="rect">
            <a:avLst/>
          </a:prstGeom>
          <a:gradFill>
            <a:gsLst>
              <a:gs pos="22000">
                <a:schemeClr val="accent2">
                  <a:alpha val="68000"/>
                </a:schemeClr>
              </a:gs>
              <a:gs pos="99000">
                <a:schemeClr val="accent5"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BF7F8F0-28A9-4A24-96A8-E5E423FBF9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8591">
            <a:off x="7897613" y="684022"/>
            <a:ext cx="5330585" cy="5218721"/>
          </a:xfrm>
          <a:custGeom>
            <a:avLst/>
            <a:gdLst>
              <a:gd name="connsiteX0" fmla="*/ 4721855 w 5330585"/>
              <a:gd name="connsiteY0" fmla="*/ 4361426 h 5218721"/>
              <a:gd name="connsiteX1" fmla="*/ 3457542 w 5330585"/>
              <a:gd name="connsiteY1" fmla="*/ 5211667 h 5218721"/>
              <a:gd name="connsiteX2" fmla="*/ 3430109 w 5330585"/>
              <a:gd name="connsiteY2" fmla="*/ 5218721 h 5218721"/>
              <a:gd name="connsiteX3" fmla="*/ 0 w 5330585"/>
              <a:gd name="connsiteY3" fmla="*/ 2647363 h 5218721"/>
              <a:gd name="connsiteX4" fmla="*/ 12834 w 5330585"/>
              <a:gd name="connsiteY4" fmla="*/ 2393199 h 5218721"/>
              <a:gd name="connsiteX5" fmla="*/ 2664828 w 5330585"/>
              <a:gd name="connsiteY5" fmla="*/ 0 h 5218721"/>
              <a:gd name="connsiteX6" fmla="*/ 5330585 w 5330585"/>
              <a:gd name="connsiteY6" fmla="*/ 2665757 h 5218721"/>
              <a:gd name="connsiteX7" fmla="*/ 4721855 w 5330585"/>
              <a:gd name="connsiteY7" fmla="*/ 4361426 h 521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0585" h="5218721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16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DEE5410-5DAB-442C-8E7B-CDAB35E75B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3"/>
            <a:ext cx="12191999" cy="4399229"/>
          </a:xfrm>
          <a:prstGeom prst="rect">
            <a:avLst/>
          </a:prstGeom>
          <a:gradFill>
            <a:gsLst>
              <a:gs pos="22000">
                <a:schemeClr val="accent2">
                  <a:alpha val="49000"/>
                </a:schemeClr>
              </a:gs>
              <a:gs pos="99000">
                <a:schemeClr val="accent5">
                  <a:alpha val="62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82" y="1584183"/>
            <a:ext cx="9194096" cy="2431226"/>
          </a:xfr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en-US" sz="4400" spc="750" dirty="0">
                <a:solidFill>
                  <a:schemeClr val="bg1"/>
                </a:solidFill>
              </a:rPr>
              <a:t>Secondary 1</a:t>
            </a:r>
            <a:br>
              <a:rPr lang="en-US" sz="4400" spc="750" dirty="0">
                <a:solidFill>
                  <a:schemeClr val="bg1"/>
                </a:solidFill>
              </a:rPr>
            </a:br>
            <a:r>
              <a:rPr lang="en-US" sz="4400" spc="750" dirty="0">
                <a:solidFill>
                  <a:schemeClr val="bg1"/>
                </a:solidFill>
              </a:rPr>
              <a:t>assessment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4583745" y="4848848"/>
            <a:ext cx="7262780" cy="12043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Fashion design basics and image building</a:t>
            </a:r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B43D-B25D-E340-8AB9-1E7F32C3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96" y="438623"/>
            <a:ext cx="11198773" cy="1233488"/>
          </a:xfrm>
        </p:spPr>
        <p:txBody>
          <a:bodyPr/>
          <a:lstStyle/>
          <a:p>
            <a:r>
              <a:rPr lang="en-US" dirty="0"/>
              <a:t>Assessment 01: </a:t>
            </a:r>
            <a:br>
              <a:rPr lang="en-US" dirty="0"/>
            </a:br>
            <a:r>
              <a:rPr lang="en-US" dirty="0"/>
              <a:t>Creative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E66F6-C473-DD43-8DCE-895AAC3D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96" y="1965917"/>
            <a:ext cx="11009587" cy="3956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Learning outcome:</a:t>
            </a:r>
          </a:p>
          <a:p>
            <a:pPr marL="0" indent="0">
              <a:buNone/>
            </a:pPr>
            <a:r>
              <a:rPr lang="en-US" sz="1600" dirty="0"/>
              <a:t>Students are able to conduct and understand the process of creative research used in reflecting cultural, historical, social and economic contexts which influence fashion design. 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Brief:</a:t>
            </a:r>
          </a:p>
          <a:p>
            <a:pPr marL="0" indent="0">
              <a:buNone/>
            </a:pPr>
            <a:r>
              <a:rPr lang="en-US" sz="1600" dirty="0"/>
              <a:t>In this assessment, students are required to conduct his/her own creative research, based on the inspiration sources suggested in </a:t>
            </a:r>
            <a:r>
              <a:rPr lang="en-US" sz="1600" b="1" i="1" dirty="0"/>
              <a:t>Chapter 3: Research &amp; Idea </a:t>
            </a:r>
            <a:r>
              <a:rPr lang="en-US" sz="1600" b="1" i="1" smtClean="0"/>
              <a:t>Generation</a:t>
            </a:r>
            <a:r>
              <a:rPr lang="en-US" sz="160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Submission format:</a:t>
            </a:r>
          </a:p>
          <a:p>
            <a:r>
              <a:rPr lang="en-US" sz="1600" dirty="0"/>
              <a:t>10 x high-resolution visual images in digital format (5 from primary resources and 5 from secondary resources).</a:t>
            </a:r>
          </a:p>
          <a:p>
            <a:r>
              <a:rPr lang="en-US" sz="1600" dirty="0"/>
              <a:t>Present your findings (printout or digital format) in class and explain your design inspiration in 3 minutes.</a:t>
            </a:r>
          </a:p>
          <a:p>
            <a:pPr>
              <a:buFontTx/>
              <a:buChar char="-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56734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122</Words>
  <Application>Microsoft Office PowerPoint</Application>
  <PresentationFormat>寬螢幕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Avenir Next LT Pro</vt:lpstr>
      <vt:lpstr>Avenir Next LT Pro Light</vt:lpstr>
      <vt:lpstr>Arial</vt:lpstr>
      <vt:lpstr>Calibri</vt:lpstr>
      <vt:lpstr>GradientRiseVTI</vt:lpstr>
      <vt:lpstr>Secondary 1 assessment</vt:lpstr>
      <vt:lpstr>Assessment 01:  Creative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2</dc:title>
  <dc:creator>HO HO TAK</dc:creator>
  <cp:lastModifiedBy>POON, Suk-mei Cindy</cp:lastModifiedBy>
  <cp:revision>10</cp:revision>
  <dcterms:created xsi:type="dcterms:W3CDTF">2020-09-25T07:09:53Z</dcterms:created>
  <dcterms:modified xsi:type="dcterms:W3CDTF">2021-02-19T09:08:44Z</dcterms:modified>
</cp:coreProperties>
</file>