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94" r:id="rId2"/>
    <p:sldId id="257" r:id="rId3"/>
    <p:sldId id="290" r:id="rId4"/>
    <p:sldId id="260" r:id="rId5"/>
    <p:sldId id="312" r:id="rId6"/>
    <p:sldId id="263" r:id="rId7"/>
    <p:sldId id="265" r:id="rId8"/>
    <p:sldId id="267" r:id="rId9"/>
    <p:sldId id="270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2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92CEE-A5E9-45BA-A9A0-84A30A4461F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01CAC7-575C-4940-806D-E402B4389F17}">
      <dgm:prSet/>
      <dgm:spPr/>
      <dgm:t>
        <a:bodyPr/>
        <a:lstStyle/>
        <a:p>
          <a:pPr>
            <a:lnSpc>
              <a:spcPct val="100000"/>
            </a:lnSpc>
          </a:pPr>
          <a:r>
            <a:rPr lang="en-HK" b="1" dirty="0"/>
            <a:t>Fashion inspiration</a:t>
          </a:r>
          <a:r>
            <a:rPr lang="en-HK" dirty="0"/>
            <a:t> is the </a:t>
          </a:r>
          <a:r>
            <a:rPr lang="en-HK" b="1" dirty="0"/>
            <a:t>outcome of creative research</a:t>
          </a:r>
          <a:r>
            <a:rPr lang="en-HK" dirty="0"/>
            <a:t>, which in turn is an essential part of the design process. </a:t>
          </a:r>
        </a:p>
        <a:p>
          <a:pPr>
            <a:lnSpc>
              <a:spcPct val="100000"/>
            </a:lnSpc>
          </a:pPr>
          <a:r>
            <a:rPr lang="en-HK" dirty="0"/>
            <a:t>It is the </a:t>
          </a:r>
          <a:r>
            <a:rPr lang="en-HK" b="1" dirty="0"/>
            <a:t>sourcing of and collection of ideas</a:t>
          </a:r>
          <a:r>
            <a:rPr lang="en-HK" dirty="0"/>
            <a:t> prior to design.</a:t>
          </a:r>
          <a:endParaRPr lang="en-US" dirty="0"/>
        </a:p>
      </dgm:t>
    </dgm:pt>
    <dgm:pt modelId="{2EBCD388-D576-42E0-A3EC-9C0C189463F1}" type="parTrans" cxnId="{28861612-DAC7-4423-8BD3-8DB4B7BD57A1}">
      <dgm:prSet/>
      <dgm:spPr/>
      <dgm:t>
        <a:bodyPr/>
        <a:lstStyle/>
        <a:p>
          <a:endParaRPr lang="en-US"/>
        </a:p>
      </dgm:t>
    </dgm:pt>
    <dgm:pt modelId="{C7604D73-8292-46EF-AA6D-D287FEB3CF46}" type="sibTrans" cxnId="{28861612-DAC7-4423-8BD3-8DB4B7BD57A1}">
      <dgm:prSet/>
      <dgm:spPr/>
      <dgm:t>
        <a:bodyPr/>
        <a:lstStyle/>
        <a:p>
          <a:endParaRPr lang="en-US"/>
        </a:p>
      </dgm:t>
    </dgm:pt>
    <dgm:pt modelId="{17034561-043C-49A2-9F75-BD8A652482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/>
            <a:t>An</a:t>
          </a:r>
          <a:r>
            <a:rPr lang="en-US" sz="1400" b="1" dirty="0"/>
            <a:t> </a:t>
          </a:r>
          <a:r>
            <a:rPr lang="en-US" sz="1400" b="1" dirty="0" smtClean="0"/>
            <a:t>idea</a:t>
          </a:r>
          <a:r>
            <a:rPr lang="en-US" sz="1400" dirty="0" smtClean="0"/>
            <a:t> </a:t>
          </a:r>
          <a:r>
            <a:rPr lang="en-US" sz="1400" dirty="0"/>
            <a:t>is rarely completely new, and it is all about reinventing the world around us through </a:t>
          </a:r>
          <a:r>
            <a:rPr lang="en-US" sz="1400" b="1" dirty="0"/>
            <a:t>observation</a:t>
          </a:r>
          <a:r>
            <a:rPr lang="en-US" sz="1400" dirty="0"/>
            <a:t> and </a:t>
          </a:r>
          <a:r>
            <a:rPr lang="en-US" sz="1400" b="1" dirty="0"/>
            <a:t>exploration</a:t>
          </a:r>
          <a:r>
            <a:rPr lang="en-US" sz="1400" dirty="0"/>
            <a:t>.</a:t>
          </a:r>
        </a:p>
      </dgm:t>
    </dgm:pt>
    <dgm:pt modelId="{FF9C92A3-B8EF-495B-A273-B60311821981}" type="parTrans" cxnId="{51364A67-92F7-4FE0-9465-C777F5A92C90}">
      <dgm:prSet/>
      <dgm:spPr/>
      <dgm:t>
        <a:bodyPr/>
        <a:lstStyle/>
        <a:p>
          <a:endParaRPr lang="en-US"/>
        </a:p>
      </dgm:t>
    </dgm:pt>
    <dgm:pt modelId="{1FC8485C-F52B-46B8-B696-22D08492D404}" type="sibTrans" cxnId="{51364A67-92F7-4FE0-9465-C777F5A92C90}">
      <dgm:prSet/>
      <dgm:spPr/>
      <dgm:t>
        <a:bodyPr/>
        <a:lstStyle/>
        <a:p>
          <a:endParaRPr lang="en-US"/>
        </a:p>
      </dgm:t>
    </dgm:pt>
    <dgm:pt modelId="{F4EF43AA-AB56-804D-B094-20D0BE52AC90}" type="pres">
      <dgm:prSet presAssocID="{3A592CEE-A5E9-45BA-A9A0-84A30A4461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A759677-C606-3742-A2D1-ABD942F017E9}" type="pres">
      <dgm:prSet presAssocID="{D001CAC7-575C-4940-806D-E402B4389F17}" presName="thickLine" presStyleLbl="alignNode1" presStyleIdx="0" presStyleCnt="2"/>
      <dgm:spPr/>
    </dgm:pt>
    <dgm:pt modelId="{4172DF21-9F7A-4046-9F95-1C27669B7874}" type="pres">
      <dgm:prSet presAssocID="{D001CAC7-575C-4940-806D-E402B4389F17}" presName="horz1" presStyleCnt="0"/>
      <dgm:spPr/>
    </dgm:pt>
    <dgm:pt modelId="{3F01817A-E06E-0B45-A3AC-BF3B2A8F0292}" type="pres">
      <dgm:prSet presAssocID="{D001CAC7-575C-4940-806D-E402B4389F17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BD4A1046-53E0-B145-9F0D-30145C8FAB77}" type="pres">
      <dgm:prSet presAssocID="{D001CAC7-575C-4940-806D-E402B4389F17}" presName="vert1" presStyleCnt="0"/>
      <dgm:spPr/>
    </dgm:pt>
    <dgm:pt modelId="{F9EA90DF-1C11-104E-A82B-5FF56F3D508B}" type="pres">
      <dgm:prSet presAssocID="{17034561-043C-49A2-9F75-BD8A65248243}" presName="thickLine" presStyleLbl="alignNode1" presStyleIdx="1" presStyleCnt="2"/>
      <dgm:spPr/>
    </dgm:pt>
    <dgm:pt modelId="{5E344D75-957F-BB45-A9CB-24AC0F39E482}" type="pres">
      <dgm:prSet presAssocID="{17034561-043C-49A2-9F75-BD8A65248243}" presName="horz1" presStyleCnt="0"/>
      <dgm:spPr/>
    </dgm:pt>
    <dgm:pt modelId="{3B691F69-5DF6-C443-AFF5-02FD9DBA0ABD}" type="pres">
      <dgm:prSet presAssocID="{17034561-043C-49A2-9F75-BD8A65248243}" presName="tx1" presStyleLbl="revTx" presStyleIdx="1" presStyleCnt="2"/>
      <dgm:spPr/>
      <dgm:t>
        <a:bodyPr/>
        <a:lstStyle/>
        <a:p>
          <a:endParaRPr lang="zh-TW" altLang="en-US"/>
        </a:p>
      </dgm:t>
    </dgm:pt>
    <dgm:pt modelId="{78508502-F271-C846-8B39-0DBF3BB9613B}" type="pres">
      <dgm:prSet presAssocID="{17034561-043C-49A2-9F75-BD8A65248243}" presName="vert1" presStyleCnt="0"/>
      <dgm:spPr/>
    </dgm:pt>
  </dgm:ptLst>
  <dgm:cxnLst>
    <dgm:cxn modelId="{F886962B-9F95-AB46-A570-CC54575A963F}" type="presOf" srcId="{3A592CEE-A5E9-45BA-A9A0-84A30A4461F8}" destId="{F4EF43AA-AB56-804D-B094-20D0BE52AC90}" srcOrd="0" destOrd="0" presId="urn:microsoft.com/office/officeart/2008/layout/LinedList"/>
    <dgm:cxn modelId="{51364A67-92F7-4FE0-9465-C777F5A92C90}" srcId="{3A592CEE-A5E9-45BA-A9A0-84A30A4461F8}" destId="{17034561-043C-49A2-9F75-BD8A65248243}" srcOrd="1" destOrd="0" parTransId="{FF9C92A3-B8EF-495B-A273-B60311821981}" sibTransId="{1FC8485C-F52B-46B8-B696-22D08492D404}"/>
    <dgm:cxn modelId="{3C2A1409-AC4D-2346-8DFF-8E3A5DB1BD11}" type="presOf" srcId="{17034561-043C-49A2-9F75-BD8A65248243}" destId="{3B691F69-5DF6-C443-AFF5-02FD9DBA0ABD}" srcOrd="0" destOrd="0" presId="urn:microsoft.com/office/officeart/2008/layout/LinedList"/>
    <dgm:cxn modelId="{28861612-DAC7-4423-8BD3-8DB4B7BD57A1}" srcId="{3A592CEE-A5E9-45BA-A9A0-84A30A4461F8}" destId="{D001CAC7-575C-4940-806D-E402B4389F17}" srcOrd="0" destOrd="0" parTransId="{2EBCD388-D576-42E0-A3EC-9C0C189463F1}" sibTransId="{C7604D73-8292-46EF-AA6D-D287FEB3CF46}"/>
    <dgm:cxn modelId="{C9CC49CC-BCF5-D943-80AE-E401754563B1}" type="presOf" srcId="{D001CAC7-575C-4940-806D-E402B4389F17}" destId="{3F01817A-E06E-0B45-A3AC-BF3B2A8F0292}" srcOrd="0" destOrd="0" presId="urn:microsoft.com/office/officeart/2008/layout/LinedList"/>
    <dgm:cxn modelId="{3A0600FA-5DA1-4E46-9030-73283FE90CE0}" type="presParOf" srcId="{F4EF43AA-AB56-804D-B094-20D0BE52AC90}" destId="{1A759677-C606-3742-A2D1-ABD942F017E9}" srcOrd="0" destOrd="0" presId="urn:microsoft.com/office/officeart/2008/layout/LinedList"/>
    <dgm:cxn modelId="{598A9DA3-5712-EC4D-955A-90339D6C7D85}" type="presParOf" srcId="{F4EF43AA-AB56-804D-B094-20D0BE52AC90}" destId="{4172DF21-9F7A-4046-9F95-1C27669B7874}" srcOrd="1" destOrd="0" presId="urn:microsoft.com/office/officeart/2008/layout/LinedList"/>
    <dgm:cxn modelId="{9BF48998-29A2-0442-86B3-211F5E1E4EFC}" type="presParOf" srcId="{4172DF21-9F7A-4046-9F95-1C27669B7874}" destId="{3F01817A-E06E-0B45-A3AC-BF3B2A8F0292}" srcOrd="0" destOrd="0" presId="urn:microsoft.com/office/officeart/2008/layout/LinedList"/>
    <dgm:cxn modelId="{C57DD381-A7F2-2F41-885C-092E4EABCD44}" type="presParOf" srcId="{4172DF21-9F7A-4046-9F95-1C27669B7874}" destId="{BD4A1046-53E0-B145-9F0D-30145C8FAB77}" srcOrd="1" destOrd="0" presId="urn:microsoft.com/office/officeart/2008/layout/LinedList"/>
    <dgm:cxn modelId="{0398AD22-97B1-3E47-AFB0-7A7E52DE9C2C}" type="presParOf" srcId="{F4EF43AA-AB56-804D-B094-20D0BE52AC90}" destId="{F9EA90DF-1C11-104E-A82B-5FF56F3D508B}" srcOrd="2" destOrd="0" presId="urn:microsoft.com/office/officeart/2008/layout/LinedList"/>
    <dgm:cxn modelId="{B5973151-6121-734D-A538-704C57DA6CAB}" type="presParOf" srcId="{F4EF43AA-AB56-804D-B094-20D0BE52AC90}" destId="{5E344D75-957F-BB45-A9CB-24AC0F39E482}" srcOrd="3" destOrd="0" presId="urn:microsoft.com/office/officeart/2008/layout/LinedList"/>
    <dgm:cxn modelId="{FD753680-7B99-0A46-82CE-E01DBB16A19D}" type="presParOf" srcId="{5E344D75-957F-BB45-A9CB-24AC0F39E482}" destId="{3B691F69-5DF6-C443-AFF5-02FD9DBA0ABD}" srcOrd="0" destOrd="0" presId="urn:microsoft.com/office/officeart/2008/layout/LinedList"/>
    <dgm:cxn modelId="{89BCAD29-424C-4E4C-8DF9-0BA897707021}" type="presParOf" srcId="{5E344D75-957F-BB45-A9CB-24AC0F39E482}" destId="{78508502-F271-C846-8B39-0DBF3BB961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59677-C606-3742-A2D1-ABD942F017E9}">
      <dsp:nvSpPr>
        <dsp:cNvPr id="0" name=""/>
        <dsp:cNvSpPr/>
      </dsp:nvSpPr>
      <dsp:spPr>
        <a:xfrm>
          <a:off x="0" y="0"/>
          <a:ext cx="29428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1817A-E06E-0B45-A3AC-BF3B2A8F0292}">
      <dsp:nvSpPr>
        <dsp:cNvPr id="0" name=""/>
        <dsp:cNvSpPr/>
      </dsp:nvSpPr>
      <dsp:spPr>
        <a:xfrm>
          <a:off x="0" y="0"/>
          <a:ext cx="2942813" cy="171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HK" sz="1400" b="1" kern="1200" dirty="0"/>
            <a:t>Fashion inspiration</a:t>
          </a:r>
          <a:r>
            <a:rPr lang="en-HK" sz="1400" kern="1200" dirty="0"/>
            <a:t> is the </a:t>
          </a:r>
          <a:r>
            <a:rPr lang="en-HK" sz="1400" b="1" kern="1200" dirty="0"/>
            <a:t>outcome of creative research</a:t>
          </a:r>
          <a:r>
            <a:rPr lang="en-HK" sz="1400" kern="1200" dirty="0"/>
            <a:t>, which in turn is an essential part of the design process.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HK" sz="1400" kern="1200" dirty="0"/>
            <a:t>It is the </a:t>
          </a:r>
          <a:r>
            <a:rPr lang="en-HK" sz="1400" b="1" kern="1200" dirty="0"/>
            <a:t>sourcing of and collection of ideas</a:t>
          </a:r>
          <a:r>
            <a:rPr lang="en-HK" sz="1400" kern="1200" dirty="0"/>
            <a:t> prior to design.</a:t>
          </a:r>
          <a:endParaRPr lang="en-US" sz="1400" kern="1200" dirty="0"/>
        </a:p>
      </dsp:txBody>
      <dsp:txXfrm>
        <a:off x="0" y="0"/>
        <a:ext cx="2942813" cy="1714061"/>
      </dsp:txXfrm>
    </dsp:sp>
    <dsp:sp modelId="{F9EA90DF-1C11-104E-A82B-5FF56F3D508B}">
      <dsp:nvSpPr>
        <dsp:cNvPr id="0" name=""/>
        <dsp:cNvSpPr/>
      </dsp:nvSpPr>
      <dsp:spPr>
        <a:xfrm>
          <a:off x="0" y="1714061"/>
          <a:ext cx="294281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91F69-5DF6-C443-AFF5-02FD9DBA0ABD}">
      <dsp:nvSpPr>
        <dsp:cNvPr id="0" name=""/>
        <dsp:cNvSpPr/>
      </dsp:nvSpPr>
      <dsp:spPr>
        <a:xfrm>
          <a:off x="0" y="1714061"/>
          <a:ext cx="2942813" cy="171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An</a:t>
          </a:r>
          <a:r>
            <a:rPr lang="en-US" sz="1400" b="1" kern="1200" dirty="0"/>
            <a:t> </a:t>
          </a:r>
          <a:r>
            <a:rPr lang="en-US" sz="1400" b="1" kern="1200" dirty="0" smtClean="0"/>
            <a:t>idea</a:t>
          </a:r>
          <a:r>
            <a:rPr lang="en-US" sz="1400" kern="1200" dirty="0" smtClean="0"/>
            <a:t> </a:t>
          </a:r>
          <a:r>
            <a:rPr lang="en-US" sz="1400" kern="1200" dirty="0"/>
            <a:t>is rarely completely new, and it is all about reinventing the world around us through </a:t>
          </a:r>
          <a:r>
            <a:rPr lang="en-US" sz="1400" b="1" kern="1200" dirty="0"/>
            <a:t>observation</a:t>
          </a:r>
          <a:r>
            <a:rPr lang="en-US" sz="1400" kern="1200" dirty="0"/>
            <a:t> and </a:t>
          </a:r>
          <a:r>
            <a:rPr lang="en-US" sz="1400" b="1" kern="1200" dirty="0"/>
            <a:t>exploration</a:t>
          </a:r>
          <a:r>
            <a:rPr lang="en-US" sz="1400" kern="1200" dirty="0"/>
            <a:t>.</a:t>
          </a:r>
        </a:p>
      </dsp:txBody>
      <dsp:txXfrm>
        <a:off x="0" y="1714061"/>
        <a:ext cx="2942813" cy="171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spc="750" dirty="0">
                <a:solidFill>
                  <a:schemeClr val="bg1"/>
                </a:solidFill>
              </a:rPr>
              <a:t>Research &amp; </a:t>
            </a:r>
            <a:br>
              <a:rPr lang="en-US" sz="4400" spc="750" dirty="0">
                <a:solidFill>
                  <a:schemeClr val="bg1"/>
                </a:solidFill>
              </a:rPr>
            </a:br>
            <a:r>
              <a:rPr lang="en-US" sz="4400" spc="750" dirty="0">
                <a:solidFill>
                  <a:schemeClr val="bg1"/>
                </a:solidFill>
              </a:rPr>
              <a:t>idea generation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3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783DB-0672-9647-A0E9-EA726474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000" dirty="0"/>
              <a:t>05.</a:t>
            </a:r>
            <a:br>
              <a:rPr lang="en-HK" sz="2000" dirty="0"/>
            </a:br>
            <a:r>
              <a:rPr lang="en-HK" sz="2000" dirty="0"/>
              <a:t>Architecture</a:t>
            </a:r>
            <a:endParaRPr lang="en-US" sz="2000" dirty="0"/>
          </a:p>
        </p:txBody>
      </p:sp>
      <p:pic>
        <p:nvPicPr>
          <p:cNvPr id="5" name="Picture 4" descr="A tall building&#10;&#10;Description automatically generated">
            <a:extLst>
              <a:ext uri="{FF2B5EF4-FFF2-40B4-BE49-F238E27FC236}">
                <a16:creationId xmlns:a16="http://schemas.microsoft.com/office/drawing/2014/main" id="{C0769CB1-EDA4-CA44-9155-C0311127FD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B496-41FF-D143-A185-A3CF6071F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/>
              <a:t>Architectural inspirations provide designers with </a:t>
            </a:r>
            <a:r>
              <a:rPr lang="en-HK" sz="1400" b="1" dirty="0"/>
              <a:t>limitless styles</a:t>
            </a:r>
            <a:r>
              <a:rPr lang="en-HK" sz="1400" dirty="0"/>
              <a:t>, </a:t>
            </a:r>
            <a:r>
              <a:rPr lang="en-HK" sz="1400" b="1" dirty="0"/>
              <a:t>periods</a:t>
            </a:r>
            <a:r>
              <a:rPr lang="en-HK" sz="1400" dirty="0"/>
              <a:t>, </a:t>
            </a:r>
            <a:r>
              <a:rPr lang="en-HK" sz="1400" b="1" dirty="0"/>
              <a:t>colours</a:t>
            </a:r>
            <a:r>
              <a:rPr lang="en-HK" sz="1400" dirty="0"/>
              <a:t>, </a:t>
            </a:r>
            <a:r>
              <a:rPr lang="en-HK" sz="1400" b="1" dirty="0"/>
              <a:t>forms</a:t>
            </a:r>
            <a:r>
              <a:rPr lang="en-HK" sz="1400" dirty="0"/>
              <a:t>, </a:t>
            </a:r>
            <a:r>
              <a:rPr lang="en-HK" sz="1400" b="1" dirty="0"/>
              <a:t>textures</a:t>
            </a:r>
            <a:r>
              <a:rPr lang="en-HK" sz="1400" dirty="0"/>
              <a:t> and </a:t>
            </a:r>
            <a:r>
              <a:rPr lang="en-HK" sz="1400" b="1" dirty="0"/>
              <a:t>purposes</a:t>
            </a:r>
            <a:r>
              <a:rPr lang="en-HK" sz="1400" dirty="0"/>
              <a:t>. </a:t>
            </a:r>
          </a:p>
          <a:p>
            <a:pPr marL="0" indent="0">
              <a:buNone/>
            </a:pPr>
            <a:r>
              <a:rPr lang="en-HK" sz="1400" dirty="0"/>
              <a:t>Iconic architecture offers </a:t>
            </a:r>
            <a:r>
              <a:rPr lang="en-US" sz="1400" dirty="0" smtClean="0"/>
              <a:t>unique </a:t>
            </a:r>
            <a:r>
              <a:rPr lang="en-US" sz="1400" dirty="0"/>
              <a:t>aesthetic </a:t>
            </a:r>
            <a:r>
              <a:rPr lang="en-US" sz="1400" dirty="0" smtClean="0"/>
              <a:t>view </a:t>
            </a:r>
            <a:r>
              <a:rPr lang="en-HK" sz="1400" dirty="0" smtClean="0"/>
              <a:t>of the </a:t>
            </a:r>
            <a:r>
              <a:rPr lang="en-HK" sz="1400" dirty="0"/>
              <a:t>architect, which can be translated into fashion, both </a:t>
            </a:r>
            <a:r>
              <a:rPr lang="en-HK" sz="1400" b="1" dirty="0"/>
              <a:t>physically</a:t>
            </a:r>
            <a:r>
              <a:rPr lang="en-HK" sz="1400" dirty="0"/>
              <a:t> and </a:t>
            </a:r>
            <a:r>
              <a:rPr lang="en-HK" sz="1400" b="1" dirty="0"/>
              <a:t>conceptually</a:t>
            </a:r>
            <a:r>
              <a:rPr lang="en-HK" sz="1400" dirty="0"/>
              <a:t>.</a:t>
            </a:r>
          </a:p>
          <a:p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6E7FB-9C72-A24B-87C8-28C897DA0B5E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 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0B49A-6995-FD47-A118-0658179C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dirty="0"/>
              <a:t>06.</a:t>
            </a:r>
            <a:br>
              <a:rPr lang="en-HK" sz="2800" dirty="0"/>
            </a:br>
            <a:r>
              <a:rPr lang="en-HK" sz="2800" dirty="0"/>
              <a:t>Nature</a:t>
            </a:r>
            <a:endParaRPr lang="en-US" sz="2800" dirty="0"/>
          </a:p>
        </p:txBody>
      </p:sp>
      <p:pic>
        <p:nvPicPr>
          <p:cNvPr id="5" name="Picture 4" descr="A tiger lying in the grass&#10;&#10;Description automatically generated">
            <a:extLst>
              <a:ext uri="{FF2B5EF4-FFF2-40B4-BE49-F238E27FC236}">
                <a16:creationId xmlns:a16="http://schemas.microsoft.com/office/drawing/2014/main" id="{98EE3A87-0BAB-8342-B75F-2F33FC343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F0E9-00B1-BF4E-BCA4-BE9B50F30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/>
              <a:t>Nature is a perfect way to </a:t>
            </a:r>
            <a:r>
              <a:rPr lang="en-HK" sz="1400" b="1" dirty="0"/>
              <a:t>recharge one's soul</a:t>
            </a:r>
            <a:r>
              <a:rPr lang="en-HK" sz="1400" dirty="0"/>
              <a:t> and </a:t>
            </a:r>
            <a:r>
              <a:rPr lang="en-HK" sz="1400" b="1" dirty="0"/>
              <a:t>ease the mind</a:t>
            </a:r>
            <a:r>
              <a:rPr lang="en-HK" sz="1400" dirty="0"/>
              <a:t>. It gives a </a:t>
            </a:r>
            <a:r>
              <a:rPr lang="en-HK" sz="1400" b="1" dirty="0"/>
              <a:t>fresh perspective</a:t>
            </a:r>
            <a:r>
              <a:rPr lang="en-HK" sz="1400" dirty="0"/>
              <a:t> on design.</a:t>
            </a:r>
          </a:p>
          <a:p>
            <a:pPr marL="0" indent="0">
              <a:buNone/>
            </a:pPr>
            <a:r>
              <a:rPr lang="en-HK" sz="1400" dirty="0"/>
              <a:t>The most important part of getting inspiration from nature is not just to view it, but </a:t>
            </a:r>
            <a:r>
              <a:rPr lang="en-HK" sz="1400" dirty="0" smtClean="0"/>
              <a:t>to </a:t>
            </a:r>
            <a:r>
              <a:rPr lang="en-HK" sz="1400" b="1" dirty="0"/>
              <a:t>incorporate the elements into the </a:t>
            </a:r>
            <a:r>
              <a:rPr lang="en-HK" sz="1400" b="1" dirty="0" smtClean="0"/>
              <a:t>design.</a:t>
            </a:r>
            <a:r>
              <a:rPr lang="en-HK" sz="1400" dirty="0" smtClean="0"/>
              <a:t> </a:t>
            </a:r>
            <a:endParaRPr lang="en-HK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634F0-3096-5040-AB2D-DCB0D365DFBA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7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/>
              <a:t>Inspiration can be found through </a:t>
            </a:r>
            <a:r>
              <a:rPr lang="en-HK" sz="1600" b="1" dirty="0"/>
              <a:t>planned </a:t>
            </a:r>
            <a:r>
              <a:rPr lang="en-HK" sz="1600" dirty="0"/>
              <a:t>or </a:t>
            </a:r>
            <a:r>
              <a:rPr lang="en-HK" sz="1600" b="1" dirty="0" smtClean="0"/>
              <a:t>serendipitous </a:t>
            </a:r>
            <a:r>
              <a:rPr lang="en-HK" sz="1600" b="1" dirty="0"/>
              <a:t>research</a:t>
            </a:r>
            <a:r>
              <a:rPr lang="en-HK" sz="1600" dirty="0"/>
              <a:t>. </a:t>
            </a:r>
          </a:p>
          <a:p>
            <a:pPr marL="0" indent="0">
              <a:buNone/>
            </a:pPr>
            <a:r>
              <a:rPr lang="en-HK" sz="1600" b="1" dirty="0"/>
              <a:t>Collating research </a:t>
            </a:r>
            <a:r>
              <a:rPr lang="en-HK" sz="1600" dirty="0"/>
              <a:t>and </a:t>
            </a:r>
            <a:r>
              <a:rPr lang="en-HK" sz="1600" b="1" dirty="0"/>
              <a:t>presenting</a:t>
            </a:r>
            <a:r>
              <a:rPr lang="en-HK" sz="1600" dirty="0"/>
              <a:t> it in an </a:t>
            </a:r>
            <a:r>
              <a:rPr lang="en-HK" sz="1600" b="1" dirty="0"/>
              <a:t>inspiration </a:t>
            </a:r>
            <a:r>
              <a:rPr lang="en-HK" sz="1600" b="1" dirty="0" smtClean="0"/>
              <a:t>book / </a:t>
            </a:r>
            <a:r>
              <a:rPr lang="en-HK" sz="1600" b="1" dirty="0"/>
              <a:t>research log </a:t>
            </a:r>
            <a:r>
              <a:rPr lang="en-HK" sz="1600" dirty="0"/>
              <a:t>is essential when it comes to generate fresh ideas.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293F6AB1-63DE-C440-9BB9-7E949EA4C02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"/>
          <a:stretch/>
        </p:blipFill>
        <p:spPr bwMode="auto">
          <a:xfrm>
            <a:off x="20" y="0"/>
            <a:ext cx="8115280" cy="64213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</a:t>
            </a:r>
            <a:r>
              <a:rPr lang="en-HK" sz="1200" i="1" dirty="0" smtClean="0">
                <a:solidFill>
                  <a:schemeClr val="bg1"/>
                </a:solidFill>
              </a:rPr>
              <a:t>ashion </a:t>
            </a:r>
            <a:r>
              <a:rPr lang="en-HK" sz="1200" i="1" dirty="0">
                <a:solidFill>
                  <a:schemeClr val="bg1"/>
                </a:solidFill>
              </a:rPr>
              <a:t>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15498" y="6192772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HK" sz="3200" dirty="0">
                <a:solidFill>
                  <a:schemeClr val="bg1"/>
                </a:solidFill>
              </a:rPr>
              <a:t>Types of research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1F243C3-A34C-5A44-B572-82CC0EF26DBF}"/>
              </a:ext>
            </a:extLst>
          </p:cNvPr>
          <p:cNvSpPr txBox="1">
            <a:spLocks/>
          </p:cNvSpPr>
          <p:nvPr/>
        </p:nvSpPr>
        <p:spPr>
          <a:xfrm>
            <a:off x="1157084" y="1233192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2800" dirty="0"/>
              <a:t>Primary research </a:t>
            </a:r>
            <a:endParaRPr lang="en-US" sz="28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06DBC1-D4FB-C04C-9AA7-A8606E1F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084" y="2555051"/>
            <a:ext cx="10240903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800" b="1" dirty="0"/>
              <a:t>Original materials</a:t>
            </a:r>
            <a:r>
              <a:rPr lang="en-HK" sz="1800" dirty="0"/>
              <a:t> that are </a:t>
            </a:r>
            <a:r>
              <a:rPr lang="en-HK" sz="1800" b="1" dirty="0"/>
              <a:t>collected and </a:t>
            </a:r>
            <a:r>
              <a:rPr lang="en-HK" sz="1800" b="1" dirty="0" smtClean="0"/>
              <a:t>synthesised </a:t>
            </a:r>
            <a:r>
              <a:rPr lang="en-HK" sz="1800" b="1" dirty="0"/>
              <a:t>by</a:t>
            </a:r>
            <a:r>
              <a:rPr lang="en-HK" sz="1800" dirty="0"/>
              <a:t> the designer. It might be collected from seeing original artwork in a museum, sketching historical garments. Designers might also look at </a:t>
            </a:r>
            <a:r>
              <a:rPr lang="en-HK" sz="1800" b="1" dirty="0"/>
              <a:t>historical pictures</a:t>
            </a:r>
            <a:r>
              <a:rPr lang="en-HK" sz="1800" dirty="0"/>
              <a:t>, </a:t>
            </a:r>
            <a:r>
              <a:rPr lang="en-HK" sz="1800" b="1" dirty="0"/>
              <a:t>furniture </a:t>
            </a:r>
            <a:r>
              <a:rPr lang="en-HK" sz="1800" b="1" dirty="0" smtClean="0"/>
              <a:t>designs</a:t>
            </a:r>
            <a:r>
              <a:rPr lang="en-HK" sz="1800" dirty="0" smtClean="0"/>
              <a:t>, </a:t>
            </a:r>
            <a:r>
              <a:rPr lang="en-HK" sz="1800" dirty="0"/>
              <a:t>or </a:t>
            </a:r>
            <a:r>
              <a:rPr lang="en-HK" sz="1800" b="1" dirty="0"/>
              <a:t>scientific images of plants and animals</a:t>
            </a:r>
            <a:r>
              <a:rPr lang="en-HK" sz="1800" dirty="0"/>
              <a:t> to gather information about details, ideas, </a:t>
            </a:r>
            <a:r>
              <a:rPr lang="en-HK" sz="1800" dirty="0" smtClean="0"/>
              <a:t>forms, </a:t>
            </a:r>
            <a:r>
              <a:rPr lang="en-HK" sz="1800" dirty="0"/>
              <a:t>colours or textures. </a:t>
            </a:r>
            <a:endParaRPr lang="en-US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D6F83-6DDC-6E48-B49A-7B1500F73E03}"/>
              </a:ext>
            </a:extLst>
          </p:cNvPr>
          <p:cNvSpPr txBox="1">
            <a:spLocks/>
          </p:cNvSpPr>
          <p:nvPr/>
        </p:nvSpPr>
        <p:spPr>
          <a:xfrm>
            <a:off x="1157084" y="377986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2800" dirty="0"/>
              <a:t>Secondary research </a:t>
            </a:r>
            <a:endParaRPr lang="en-US" sz="28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EFCD88-DB9C-4B40-B96A-11DA55F8BE1C}"/>
              </a:ext>
            </a:extLst>
          </p:cNvPr>
          <p:cNvSpPr txBox="1">
            <a:spLocks/>
          </p:cNvSpPr>
          <p:nvPr/>
        </p:nvSpPr>
        <p:spPr>
          <a:xfrm>
            <a:off x="1157084" y="5101727"/>
            <a:ext cx="10240903" cy="39561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HK" sz="1800" b="1" dirty="0"/>
              <a:t>Information</a:t>
            </a:r>
            <a:r>
              <a:rPr lang="en-HK" sz="1800" dirty="0"/>
              <a:t> that has been </a:t>
            </a:r>
            <a:r>
              <a:rPr lang="en-HK" sz="1800" b="1" dirty="0"/>
              <a:t>accumulated and </a:t>
            </a:r>
            <a:r>
              <a:rPr lang="en-HK" sz="1800" b="1" dirty="0" smtClean="0"/>
              <a:t>synthesised </a:t>
            </a:r>
            <a:r>
              <a:rPr lang="en-HK" sz="1800" b="1" dirty="0"/>
              <a:t>for</a:t>
            </a:r>
            <a:r>
              <a:rPr lang="en-HK" sz="1800" dirty="0"/>
              <a:t> the designer. It may be through trend forecasting report provided by fashion magazine. Interpretations of important design elements maybe highlighted from several designers to show a common idea.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4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4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400"/>
              <a:t>Fashion inspiration</a:t>
            </a:r>
            <a:endParaRPr lang="en-US" sz="2400"/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0A1E124-4CEC-4C70-A485-F2AFBEE71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14967"/>
              </p:ext>
            </p:extLst>
          </p:nvPr>
        </p:nvGraphicFramePr>
        <p:xfrm>
          <a:off x="8643193" y="2530549"/>
          <a:ext cx="2942813" cy="342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9F29434-1DA5-9945-9000-0B5D2F8243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0C2400-B879-6744-8C93-1691E586A02A}"/>
              </a:ext>
            </a:extLst>
          </p:cNvPr>
          <p:cNvSpPr/>
          <p:nvPr/>
        </p:nvSpPr>
        <p:spPr>
          <a:xfrm>
            <a:off x="20" y="6186231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82" y="1584183"/>
            <a:ext cx="9194096" cy="2431226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HK" sz="4400" dirty="0">
                <a:solidFill>
                  <a:schemeClr val="bg1"/>
                </a:solidFill>
              </a:rPr>
              <a:t>Sources of common fashion </a:t>
            </a:r>
            <a:r>
              <a:rPr lang="en-HK" sz="4400" dirty="0" smtClean="0">
                <a:solidFill>
                  <a:schemeClr val="bg1"/>
                </a:solidFill>
              </a:rPr>
              <a:t>inspiration</a:t>
            </a:r>
            <a:endParaRPr lang="en-US" sz="44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6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dirty="0"/>
              <a:t>01. </a:t>
            </a:r>
            <a:br>
              <a:rPr lang="en-HK" sz="2800" dirty="0"/>
            </a:br>
            <a:r>
              <a:rPr lang="en-HK" sz="2800" dirty="0"/>
              <a:t>Historical fashion</a:t>
            </a:r>
            <a:endParaRPr lang="en-US" sz="2800" dirty="0"/>
          </a:p>
        </p:txBody>
      </p:sp>
      <p:pic>
        <p:nvPicPr>
          <p:cNvPr id="5" name="Picture 4" descr="A sculpture of a person&#10;&#10;Description automatically generated">
            <a:extLst>
              <a:ext uri="{FF2B5EF4-FFF2-40B4-BE49-F238E27FC236}">
                <a16:creationId xmlns:a16="http://schemas.microsoft.com/office/drawing/2014/main" id="{FDDC0A98-C8BF-C64B-BF71-2068A81DAE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/>
              <a:t>One of the most common themes used for designer’s inspiration. </a:t>
            </a:r>
          </a:p>
          <a:p>
            <a:pPr marL="0" indent="0">
              <a:buNone/>
            </a:pPr>
            <a:r>
              <a:rPr lang="en-HK" sz="1400" b="1" dirty="0"/>
              <a:t>Period silhouettes</a:t>
            </a:r>
            <a:r>
              <a:rPr lang="en-HK" sz="1400" dirty="0"/>
              <a:t>, </a:t>
            </a:r>
            <a:r>
              <a:rPr lang="en-HK" sz="1400" b="1" dirty="0"/>
              <a:t>details</a:t>
            </a:r>
            <a:r>
              <a:rPr lang="en-HK" sz="1400" dirty="0"/>
              <a:t>, </a:t>
            </a:r>
            <a:r>
              <a:rPr lang="en-HK" sz="1400" b="1" dirty="0"/>
              <a:t>fabrics</a:t>
            </a:r>
            <a:r>
              <a:rPr lang="en-HK" sz="1400" dirty="0"/>
              <a:t>, and even </a:t>
            </a:r>
            <a:r>
              <a:rPr lang="en-HK" sz="1400" b="1" dirty="0"/>
              <a:t>cultural attitude</a:t>
            </a:r>
            <a:r>
              <a:rPr lang="en-HK" sz="1400" dirty="0"/>
              <a:t> associated with a particular era can all be materials from which a collection is conceived.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5604D-F6A6-FA47-90C1-D3BC843CDD7F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7AD16-B14B-C14B-9E7C-1A6CE5C3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dirty="0"/>
              <a:t>02.</a:t>
            </a:r>
            <a:br>
              <a:rPr lang="en-US" sz="2800" dirty="0"/>
            </a:br>
            <a:r>
              <a:rPr lang="en-US" sz="2800" dirty="0"/>
              <a:t>Art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54921A0-072F-0D44-800C-022773CC5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143C-C544-7446-8D8F-28C4AEF1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/>
              <a:t>Fashion and art have always had a </a:t>
            </a:r>
            <a:r>
              <a:rPr lang="en-HK" sz="1400" b="1" dirty="0"/>
              <a:t>close relationship</a:t>
            </a:r>
            <a:r>
              <a:rPr lang="en-HK" sz="1400" dirty="0"/>
              <a:t>, and designers often look to </a:t>
            </a:r>
            <a:r>
              <a:rPr lang="en-HK" sz="1400" b="1" dirty="0"/>
              <a:t>paintings</a:t>
            </a:r>
            <a:r>
              <a:rPr lang="en-HK" sz="1400" dirty="0"/>
              <a:t> for </a:t>
            </a:r>
            <a:r>
              <a:rPr lang="en-HK" sz="1400" b="1" dirty="0"/>
              <a:t>creative inspiration</a:t>
            </a:r>
            <a:r>
              <a:rPr lang="en-HK" sz="1400" dirty="0"/>
              <a:t>. 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2B8E4-7F2D-7143-B322-8A9BC0163277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9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dirty="0"/>
              <a:t>03.</a:t>
            </a:r>
            <a:br>
              <a:rPr lang="en-HK" sz="2800" dirty="0"/>
            </a:br>
            <a:r>
              <a:rPr lang="en-HK" sz="2800" dirty="0"/>
              <a:t>Culture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767B9-F308-6749-B430-D2A934F99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/>
              <a:t>Cultural influences can be everything from the appreciation of </a:t>
            </a:r>
            <a:r>
              <a:rPr lang="en-HK" sz="1400" b="1" dirty="0"/>
              <a:t>literature</a:t>
            </a:r>
            <a:r>
              <a:rPr lang="en-HK" sz="1400" dirty="0"/>
              <a:t>, </a:t>
            </a:r>
            <a:r>
              <a:rPr lang="en-HK" sz="1400" b="1" dirty="0" smtClean="0"/>
              <a:t>art</a:t>
            </a:r>
            <a:r>
              <a:rPr lang="en-HK" sz="1400" dirty="0" smtClean="0"/>
              <a:t> </a:t>
            </a:r>
            <a:r>
              <a:rPr lang="en-HK" sz="1400" dirty="0"/>
              <a:t>and </a:t>
            </a:r>
            <a:r>
              <a:rPr lang="en-HK" sz="1400" b="1" dirty="0"/>
              <a:t>music</a:t>
            </a:r>
            <a:r>
              <a:rPr lang="en-HK" sz="1400" dirty="0"/>
              <a:t> from your own country to the appreciation of the customs and </a:t>
            </a:r>
            <a:r>
              <a:rPr lang="en-HK" sz="1400" dirty="0" smtClean="0"/>
              <a:t>civilisation </a:t>
            </a:r>
            <a:r>
              <a:rPr lang="en-HK" sz="1400" dirty="0"/>
              <a:t>of another. </a:t>
            </a:r>
          </a:p>
          <a:p>
            <a:pPr marL="0" indent="0">
              <a:buNone/>
            </a:pPr>
            <a:r>
              <a:rPr lang="en-HK" sz="1400" dirty="0"/>
              <a:t>Looking at another country for ideas can provide designers with a wealth of inspiration that may translate itself into </a:t>
            </a:r>
            <a:r>
              <a:rPr lang="en-HK" sz="1400" b="1" dirty="0"/>
              <a:t>colour</a:t>
            </a:r>
            <a:r>
              <a:rPr lang="en-HK" sz="1400" dirty="0"/>
              <a:t>, </a:t>
            </a:r>
            <a:r>
              <a:rPr lang="en-HK" sz="1400" b="1" dirty="0"/>
              <a:t>fabric</a:t>
            </a:r>
            <a:r>
              <a:rPr lang="en-HK" sz="1400" dirty="0"/>
              <a:t>, </a:t>
            </a:r>
            <a:r>
              <a:rPr lang="en-HK" sz="1400" b="1" dirty="0"/>
              <a:t>print</a:t>
            </a:r>
            <a:r>
              <a:rPr lang="en-HK" sz="1400" dirty="0"/>
              <a:t> and </a:t>
            </a:r>
            <a:r>
              <a:rPr lang="en-HK" sz="1400" b="1" dirty="0"/>
              <a:t>garment shapes</a:t>
            </a:r>
            <a:r>
              <a:rPr lang="en-HK" sz="1400" dirty="0"/>
              <a:t>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28E83-06F9-A645-93EE-DBD2827C8436}"/>
              </a:ext>
            </a:extLst>
          </p:cNvPr>
          <p:cNvSpPr/>
          <p:nvPr/>
        </p:nvSpPr>
        <p:spPr>
          <a:xfrm>
            <a:off x="140042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70F03-49FA-5944-A747-FACF34D7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dirty="0"/>
              <a:t>04.</a:t>
            </a:r>
            <a:br>
              <a:rPr lang="en-HK" sz="2800" dirty="0"/>
            </a:br>
            <a:r>
              <a:rPr lang="en-HK" sz="2800" dirty="0"/>
              <a:t>Ethnic and Tribal costume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87D72-C911-CC4B-8DC0-987CC4A4A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819C-174E-084E-AE56-71F9DEAA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400" dirty="0"/>
              <a:t>Ethnic and tribal costume offers </a:t>
            </a:r>
            <a:r>
              <a:rPr lang="en-HK" sz="1400" b="1" dirty="0"/>
              <a:t>rich</a:t>
            </a:r>
            <a:r>
              <a:rPr lang="en-HK" sz="1400" dirty="0"/>
              <a:t> and </a:t>
            </a:r>
            <a:r>
              <a:rPr lang="en-HK" sz="1400" b="1" dirty="0"/>
              <a:t>diverse inspirations</a:t>
            </a:r>
            <a:r>
              <a:rPr lang="en-HK" sz="1400" dirty="0"/>
              <a:t> for design, because of the </a:t>
            </a:r>
            <a:r>
              <a:rPr lang="en-HK" sz="1400" b="1" dirty="0"/>
              <a:t>histories of regional dress</a:t>
            </a:r>
            <a:r>
              <a:rPr lang="en-HK" sz="1400" dirty="0"/>
              <a:t> and particularity to the </a:t>
            </a:r>
            <a:r>
              <a:rPr lang="en-HK" sz="1400" b="1" dirty="0"/>
              <a:t>respective society</a:t>
            </a:r>
            <a:r>
              <a:rPr lang="en-HK" sz="1400" dirty="0"/>
              <a:t>, often provide </a:t>
            </a:r>
            <a:r>
              <a:rPr lang="en-HK" sz="1400" b="1" dirty="0"/>
              <a:t>interesting symbolic meaning</a:t>
            </a:r>
            <a:r>
              <a:rPr lang="en-HK" sz="1400" dirty="0"/>
              <a:t> behind the design.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BAB4C-692D-4B49-B25D-2BE4ADDBA540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</a:t>
            </a:r>
            <a:r>
              <a:rPr lang="en-HK" sz="800" i="1" dirty="0" err="1" smtClean="0">
                <a:solidFill>
                  <a:schemeClr val="bg1"/>
                </a:solidFill>
              </a:rPr>
              <a:t>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6344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549</Words>
  <Application>Microsoft Office PowerPoint</Application>
  <PresentationFormat>寬螢幕</PresentationFormat>
  <Paragraphs>43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Research &amp;  idea generation</vt:lpstr>
      <vt:lpstr>Introduction</vt:lpstr>
      <vt:lpstr>Types of research</vt:lpstr>
      <vt:lpstr>Fashion inspiration</vt:lpstr>
      <vt:lpstr>Sources of common fashion inspiration</vt:lpstr>
      <vt:lpstr>01.  Historical fashion</vt:lpstr>
      <vt:lpstr>02. Art</vt:lpstr>
      <vt:lpstr>03. Culture</vt:lpstr>
      <vt:lpstr>04. Ethnic and Tribal costume</vt:lpstr>
      <vt:lpstr>05. Architecture</vt:lpstr>
      <vt:lpstr>06. Nature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&amp;  idea generation</dc:title>
  <dc:creator>HO HO TAK</dc:creator>
  <cp:lastModifiedBy>POON, Suk-mei Cindy</cp:lastModifiedBy>
  <cp:revision>31</cp:revision>
  <dcterms:created xsi:type="dcterms:W3CDTF">2020-09-01T09:11:43Z</dcterms:created>
  <dcterms:modified xsi:type="dcterms:W3CDTF">2021-09-20T01:23:13Z</dcterms:modified>
</cp:coreProperties>
</file>