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2"/>
  </p:notesMasterIdLst>
  <p:sldIdLst>
    <p:sldId id="294" r:id="rId2"/>
    <p:sldId id="295" r:id="rId3"/>
    <p:sldId id="277" r:id="rId4"/>
    <p:sldId id="278" r:id="rId5"/>
    <p:sldId id="284" r:id="rId6"/>
    <p:sldId id="291" r:id="rId7"/>
    <p:sldId id="283" r:id="rId8"/>
    <p:sldId id="289"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6" autoAdjust="0"/>
    <p:restoredTop sz="94626"/>
  </p:normalViewPr>
  <p:slideViewPr>
    <p:cSldViewPr snapToGrid="0" snapToObjects="1">
      <p:cViewPr varScale="1">
        <p:scale>
          <a:sx n="96" d="100"/>
          <a:sy n="96" d="100"/>
        </p:scale>
        <p:origin x="252"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14B3-EEE8-6549-8482-C4C3FCA537FF}"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946C-F05D-8D4C-8ADF-A9512DCC40CB}" type="slidenum">
              <a:rPr lang="en-US" smtClean="0"/>
              <a:t>‹#›</a:t>
            </a:fld>
            <a:endParaRPr lang="en-US"/>
          </a:p>
        </p:txBody>
      </p:sp>
    </p:spTree>
    <p:extLst>
      <p:ext uri="{BB962C8B-B14F-4D97-AF65-F5344CB8AC3E}">
        <p14:creationId xmlns:p14="http://schemas.microsoft.com/office/powerpoint/2010/main" val="377359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September 20, 2021</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9723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September 20, 2021</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369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September 20, 2021</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357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September 20, 2021</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September 20, 2021</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935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September 20, 2021</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03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September 20, 2021</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03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September 20, 2021</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11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September 20, 2021</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369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September 20, 2021</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20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September 20, 2021</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176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September 20, 2021</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614671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07CE0ED-670A-44ED-9267-236A77A513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55566-9B78-4577-BB88-C1E139BA1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 y="1"/>
            <a:ext cx="12192003" cy="6858000"/>
          </a:xfrm>
          <a:prstGeom prst="rect">
            <a:avLst/>
          </a:prstGeom>
          <a:gradFill>
            <a:gsLst>
              <a:gs pos="0">
                <a:schemeClr val="accent6"/>
              </a:gs>
              <a:gs pos="100000">
                <a:schemeClr val="accent5">
                  <a:alpha val="8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456B12-3135-4942-BC5C-B111CAEFE6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2"/>
            <a:ext cx="11733692" cy="6869065"/>
          </a:xfrm>
          <a:prstGeom prst="rect">
            <a:avLst/>
          </a:prstGeom>
          <a:gradFill>
            <a:gsLst>
              <a:gs pos="0">
                <a:schemeClr val="accent2">
                  <a:lumMod val="60000"/>
                  <a:lumOff val="40000"/>
                  <a:alpha val="48000"/>
                </a:schemeClr>
              </a:gs>
              <a:gs pos="99000">
                <a:schemeClr val="accent2">
                  <a:alpha val="5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EA8068-5C49-4225-8B62-3E3C30BF7C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886" cy="6880604"/>
          </a:xfrm>
          <a:prstGeom prst="rect">
            <a:avLst/>
          </a:prstGeom>
          <a:gradFill>
            <a:gsLst>
              <a:gs pos="0">
                <a:schemeClr val="accent2">
                  <a:lumMod val="60000"/>
                  <a:lumOff val="40000"/>
                  <a:alpha val="19000"/>
                </a:schemeClr>
              </a:gs>
              <a:gs pos="99000">
                <a:schemeClr val="accent2">
                  <a:alpha val="21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EE5648-70CA-4800-81EE-40F5CD1A3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5039" y="-2895044"/>
            <a:ext cx="6400799" cy="12190885"/>
          </a:xfrm>
          <a:prstGeom prst="rect">
            <a:avLst/>
          </a:prstGeom>
          <a:gradFill>
            <a:gsLst>
              <a:gs pos="8000">
                <a:schemeClr val="accent5">
                  <a:alpha val="38000"/>
                </a:schemeClr>
              </a:gs>
              <a:gs pos="100000">
                <a:schemeClr val="accent6">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4538341" y="2224846"/>
            <a:ext cx="6498525" cy="3102528"/>
          </a:xfrm>
        </p:spPr>
        <p:txBody>
          <a:bodyPr vert="horz" lIns="0" tIns="0" rIns="0" bIns="0" rtlCol="0" anchor="b">
            <a:normAutofit/>
          </a:bodyPr>
          <a:lstStyle/>
          <a:p>
            <a:r>
              <a:rPr lang="en-US" sz="4400" spc="750" dirty="0">
                <a:solidFill>
                  <a:schemeClr val="bg1"/>
                </a:solidFill>
              </a:rPr>
              <a:t>Research &amp; </a:t>
            </a:r>
            <a:br>
              <a:rPr lang="en-US" sz="4400" spc="750" dirty="0">
                <a:solidFill>
                  <a:schemeClr val="bg1"/>
                </a:solidFill>
              </a:rPr>
            </a:br>
            <a:r>
              <a:rPr lang="en-US" sz="4400" spc="750" dirty="0">
                <a:solidFill>
                  <a:schemeClr val="bg1"/>
                </a:solidFill>
              </a:rPr>
              <a:t>idea generation</a:t>
            </a:r>
          </a:p>
        </p:txBody>
      </p:sp>
      <p:sp>
        <p:nvSpPr>
          <p:cNvPr id="3" name="Title 1">
            <a:extLst>
              <a:ext uri="{FF2B5EF4-FFF2-40B4-BE49-F238E27FC236}">
                <a16:creationId xmlns:a16="http://schemas.microsoft.com/office/drawing/2014/main" id="{3ED0A625-5B0E-5D4F-8C52-09B81AA5A587}"/>
              </a:ext>
            </a:extLst>
          </p:cNvPr>
          <p:cNvSpPr txBox="1">
            <a:spLocks/>
          </p:cNvSpPr>
          <p:nvPr/>
        </p:nvSpPr>
        <p:spPr>
          <a:xfrm>
            <a:off x="4538337" y="1028699"/>
            <a:ext cx="6498525" cy="10796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150000"/>
              </a:lnSpc>
              <a:spcBef>
                <a:spcPts val="1000"/>
              </a:spcBef>
            </a:pPr>
            <a:r>
              <a:rPr lang="en-US" sz="1400" spc="600">
                <a:solidFill>
                  <a:schemeClr val="bg1"/>
                </a:solidFill>
                <a:latin typeface="+mn-lt"/>
                <a:ea typeface="+mn-ea"/>
                <a:cs typeface="+mn-cs"/>
              </a:rPr>
              <a:t>Chapter 3</a:t>
            </a:r>
          </a:p>
        </p:txBody>
      </p:sp>
      <p:sp>
        <p:nvSpPr>
          <p:cNvPr id="30" name="Rectangle 21">
            <a:extLst>
              <a:ext uri="{FF2B5EF4-FFF2-40B4-BE49-F238E27FC236}">
                <a16:creationId xmlns:a16="http://schemas.microsoft.com/office/drawing/2014/main" id="{5C865637-A524-441B-A1B6-6D38BF9B17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708" y="1420764"/>
            <a:ext cx="6857999" cy="4038605"/>
          </a:xfrm>
          <a:prstGeom prst="rect">
            <a:avLst/>
          </a:prstGeom>
          <a:gradFill>
            <a:gsLst>
              <a:gs pos="0">
                <a:schemeClr val="accent5">
                  <a:alpha val="0"/>
                </a:schemeClr>
              </a:gs>
              <a:gs pos="99000">
                <a:schemeClr val="accent4">
                  <a:lumMod val="60000"/>
                  <a:lumOff val="40000"/>
                  <a:alpha val="60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a:extLst>
              <a:ext uri="{FF2B5EF4-FFF2-40B4-BE49-F238E27FC236}">
                <a16:creationId xmlns:a16="http://schemas.microsoft.com/office/drawing/2014/main" id="{7559A662-54F5-47C0-8F66-AEA2B861C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168948">
            <a:off x="1535724" y="1053996"/>
            <a:ext cx="5005754" cy="5005754"/>
          </a:xfrm>
          <a:prstGeom prst="ellipse">
            <a:avLst/>
          </a:prstGeom>
          <a:gradFill>
            <a:gsLst>
              <a:gs pos="31000">
                <a:schemeClr val="accent6">
                  <a:alpha val="0"/>
                </a:schemeClr>
              </a:gs>
              <a:gs pos="85000">
                <a:schemeClr val="accent6">
                  <a:lumMod val="60000"/>
                  <a:lumOff val="40000"/>
                  <a:alpha val="21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62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4D278-7522-7944-82A9-222EB36274A6}"/>
              </a:ext>
            </a:extLst>
          </p:cNvPr>
          <p:cNvSpPr>
            <a:spLocks noGrp="1"/>
          </p:cNvSpPr>
          <p:nvPr>
            <p:ph type="title"/>
          </p:nvPr>
        </p:nvSpPr>
        <p:spPr>
          <a:xfrm>
            <a:off x="8643193" y="457201"/>
            <a:ext cx="3091607" cy="1727643"/>
          </a:xfrm>
        </p:spPr>
        <p:txBody>
          <a:bodyPr anchor="b">
            <a:normAutofit/>
          </a:bodyPr>
          <a:lstStyle/>
          <a:p>
            <a:r>
              <a:rPr lang="en-HK" sz="2800" dirty="0"/>
              <a:t>06.</a:t>
            </a:r>
            <a:br>
              <a:rPr lang="en-HK" sz="2800" dirty="0"/>
            </a:br>
            <a:r>
              <a:rPr lang="en-HK" sz="2800" dirty="0"/>
              <a:t>Travel</a:t>
            </a:r>
            <a:endParaRPr lang="en-US" sz="2800" dirty="0"/>
          </a:p>
        </p:txBody>
      </p:sp>
      <p:pic>
        <p:nvPicPr>
          <p:cNvPr id="4" name="Picture 3">
            <a:extLst>
              <a:ext uri="{FF2B5EF4-FFF2-40B4-BE49-F238E27FC236}">
                <a16:creationId xmlns:a16="http://schemas.microsoft.com/office/drawing/2014/main" id="{E8BA3758-355A-7E48-BDBE-B41EEEAEB3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AFA3CA69-64F1-9042-8484-565063A2D360}"/>
              </a:ext>
            </a:extLst>
          </p:cNvPr>
          <p:cNvSpPr>
            <a:spLocks noGrp="1"/>
          </p:cNvSpPr>
          <p:nvPr>
            <p:ph idx="1"/>
          </p:nvPr>
        </p:nvSpPr>
        <p:spPr>
          <a:xfrm>
            <a:off x="8643193" y="2530549"/>
            <a:ext cx="2942813" cy="3428124"/>
          </a:xfrm>
        </p:spPr>
        <p:txBody>
          <a:bodyPr>
            <a:normAutofit/>
          </a:bodyPr>
          <a:lstStyle/>
          <a:p>
            <a:pPr marL="0" indent="0">
              <a:buNone/>
            </a:pPr>
            <a:r>
              <a:rPr lang="en-US" sz="1400" dirty="0"/>
              <a:t>Travelling around different places provide opportunities for designers to </a:t>
            </a:r>
            <a:r>
              <a:rPr lang="en-HK" sz="1400" b="1" dirty="0"/>
              <a:t>explore</a:t>
            </a:r>
            <a:r>
              <a:rPr lang="en-HK" sz="1400" dirty="0"/>
              <a:t> and </a:t>
            </a:r>
            <a:r>
              <a:rPr lang="en-HK" sz="1400" b="1" dirty="0"/>
              <a:t>discover inspirations from</a:t>
            </a:r>
            <a:r>
              <a:rPr lang="en-HK" sz="1400" dirty="0"/>
              <a:t> other </a:t>
            </a:r>
            <a:r>
              <a:rPr lang="en-HK" sz="1400" b="1" dirty="0"/>
              <a:t>cultures</a:t>
            </a:r>
            <a:r>
              <a:rPr lang="en-HK" sz="1400" dirty="0"/>
              <a:t> and </a:t>
            </a:r>
            <a:r>
              <a:rPr lang="en-HK" sz="1400" b="1" dirty="0"/>
              <a:t>countries</a:t>
            </a:r>
            <a:r>
              <a:rPr lang="en-HK" sz="1400" dirty="0"/>
              <a:t> that can be translated into contemporary fashion design ideas. </a:t>
            </a:r>
          </a:p>
          <a:p>
            <a:pPr marL="0" indent="0">
              <a:buNone/>
            </a:pPr>
            <a:endParaRPr lang="en-US" sz="1400" dirty="0"/>
          </a:p>
        </p:txBody>
      </p:sp>
      <p:sp>
        <p:nvSpPr>
          <p:cNvPr id="23" name="Rectangle 22">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32B0A5-FF0E-2A4B-842A-48FC05B0641C}"/>
              </a:ext>
            </a:extLst>
          </p:cNvPr>
          <p:cNvSpPr/>
          <p:nvPr/>
        </p:nvSpPr>
        <p:spPr>
          <a:xfrm>
            <a:off x="74161" y="6515221"/>
            <a:ext cx="5015717" cy="215444"/>
          </a:xfrm>
          <a:prstGeom prst="rect">
            <a:avLst/>
          </a:prstGeom>
        </p:spPr>
        <p:txBody>
          <a:bodyPr wrap="square">
            <a:spAutoFit/>
          </a:bodyPr>
          <a:lstStyle/>
          <a:p>
            <a:pPr>
              <a:spcAft>
                <a:spcPts val="600"/>
              </a:spcAft>
            </a:pPr>
            <a:r>
              <a:rPr lang="en-HK" sz="800" i="1" dirty="0">
                <a:solidFill>
                  <a:schemeClr val="bg1"/>
                </a:solidFill>
              </a:rPr>
              <a:t>Royalty-free photo sourced from </a:t>
            </a:r>
            <a:r>
              <a:rPr lang="en-HK" sz="800" i="1" dirty="0" err="1" smtClean="0">
                <a:solidFill>
                  <a:schemeClr val="bg1"/>
                </a:solidFill>
              </a:rPr>
              <a:t>Pexels</a:t>
            </a:r>
            <a:r>
              <a:rPr lang="en-HK" sz="800" i="1" dirty="0" smtClean="0">
                <a:solidFill>
                  <a:schemeClr val="bg1"/>
                </a:solidFill>
              </a:rPr>
              <a:t>.</a:t>
            </a:r>
            <a:endParaRPr lang="en-HK" sz="800" i="1" dirty="0">
              <a:solidFill>
                <a:schemeClr val="bg1"/>
              </a:solidFill>
            </a:endParaRPr>
          </a:p>
        </p:txBody>
      </p:sp>
    </p:spTree>
    <p:extLst>
      <p:ext uri="{BB962C8B-B14F-4D97-AF65-F5344CB8AC3E}">
        <p14:creationId xmlns:p14="http://schemas.microsoft.com/office/powerpoint/2010/main" val="235527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9" name="Rectangle 8">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useBgFill="1">
        <p:nvSpPr>
          <p:cNvPr id="11" name="Rectangle 10">
            <a:extLst>
              <a:ext uri="{FF2B5EF4-FFF2-40B4-BE49-F238E27FC236}">
                <a16:creationId xmlns:a16="http://schemas.microsoft.com/office/drawing/2014/main" id="{45EA7F1D-6737-4609-94CE-0E7C0CED7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a:extLst>
              <a:ext uri="{FF2B5EF4-FFF2-40B4-BE49-F238E27FC236}">
                <a16:creationId xmlns:a16="http://schemas.microsoft.com/office/drawing/2014/main" id="{7A0FCA68-3497-4CB3-8C25-B6AE87EFE0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CAA3DC6B-18DE-4588-B321-8101DED54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7" name="Rectangle 16">
            <a:extLst>
              <a:ext uri="{FF2B5EF4-FFF2-40B4-BE49-F238E27FC236}">
                <a16:creationId xmlns:a16="http://schemas.microsoft.com/office/drawing/2014/main" id="{9AA34BCD-93B4-45FF-9448-87F7C43117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9" name="Freeform: Shape 18">
            <a:extLst>
              <a:ext uri="{FF2B5EF4-FFF2-40B4-BE49-F238E27FC236}">
                <a16:creationId xmlns:a16="http://schemas.microsoft.com/office/drawing/2014/main" id="{5BF7F8F0-28A9-4A24-96A8-E5E423FBF9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1" name="Rectangle 20">
            <a:extLst>
              <a:ext uri="{FF2B5EF4-FFF2-40B4-BE49-F238E27FC236}">
                <a16:creationId xmlns:a16="http://schemas.microsoft.com/office/drawing/2014/main" id="{ADEE5410-5DAB-442C-8E7B-CDAB35E75B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2250282" y="1584183"/>
            <a:ext cx="9194096" cy="2431226"/>
          </a:xfrm>
        </p:spPr>
        <p:txBody>
          <a:bodyPr vert="horz" lIns="0" tIns="0" rIns="0" bIns="0" rtlCol="0" anchor="t">
            <a:normAutofit/>
          </a:bodyPr>
          <a:lstStyle/>
          <a:p>
            <a:pPr algn="r"/>
            <a:r>
              <a:rPr lang="en-HK" altLang="zh-TW" sz="4400" spc="750" dirty="0">
                <a:solidFill>
                  <a:schemeClr val="bg1"/>
                </a:solidFill>
              </a:rPr>
              <a:t>Sources of Information for fashion </a:t>
            </a:r>
            <a:r>
              <a:rPr lang="en-HK" altLang="zh-TW" sz="4400" spc="750" dirty="0" smtClean="0">
                <a:solidFill>
                  <a:schemeClr val="bg1"/>
                </a:solidFill>
              </a:rPr>
              <a:t>inspiration</a:t>
            </a:r>
            <a:endParaRPr lang="en-US" sz="4400" spc="750" dirty="0">
              <a:solidFill>
                <a:schemeClr val="bg1"/>
              </a:solidFill>
            </a:endParaRPr>
          </a:p>
        </p:txBody>
      </p:sp>
    </p:spTree>
    <p:extLst>
      <p:ext uri="{BB962C8B-B14F-4D97-AF65-F5344CB8AC3E}">
        <p14:creationId xmlns:p14="http://schemas.microsoft.com/office/powerpoint/2010/main" val="22934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4FD25-B771-3A42-A178-A560B9B9C56B}"/>
              </a:ext>
            </a:extLst>
          </p:cNvPr>
          <p:cNvSpPr>
            <a:spLocks noGrp="1"/>
          </p:cNvSpPr>
          <p:nvPr>
            <p:ph type="title"/>
          </p:nvPr>
        </p:nvSpPr>
        <p:spPr>
          <a:xfrm>
            <a:off x="8643193" y="457201"/>
            <a:ext cx="3091607" cy="1727643"/>
          </a:xfrm>
        </p:spPr>
        <p:txBody>
          <a:bodyPr anchor="b">
            <a:normAutofit/>
          </a:bodyPr>
          <a:lstStyle/>
          <a:p>
            <a:r>
              <a:rPr lang="en-HK" sz="2800" dirty="0"/>
              <a:t>01.</a:t>
            </a:r>
            <a:br>
              <a:rPr lang="en-HK" sz="2800" dirty="0"/>
            </a:br>
            <a:r>
              <a:rPr lang="en-HK" sz="2800" dirty="0"/>
              <a:t>Online Fashion Resources</a:t>
            </a:r>
            <a:endParaRPr lang="en-US" sz="2800" dirty="0"/>
          </a:p>
        </p:txBody>
      </p:sp>
      <p:pic>
        <p:nvPicPr>
          <p:cNvPr id="5" name="Picture 4">
            <a:extLst>
              <a:ext uri="{FF2B5EF4-FFF2-40B4-BE49-F238E27FC236}">
                <a16:creationId xmlns:a16="http://schemas.microsoft.com/office/drawing/2014/main" id="{FDCD4684-7DDD-8C4F-8652-B8B018D147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C76F952-3916-684A-818D-62C154076844}"/>
              </a:ext>
            </a:extLst>
          </p:cNvPr>
          <p:cNvSpPr>
            <a:spLocks noGrp="1"/>
          </p:cNvSpPr>
          <p:nvPr>
            <p:ph idx="1"/>
          </p:nvPr>
        </p:nvSpPr>
        <p:spPr>
          <a:xfrm>
            <a:off x="8643193" y="2530549"/>
            <a:ext cx="2942813" cy="3428124"/>
          </a:xfrm>
        </p:spPr>
        <p:txBody>
          <a:bodyPr>
            <a:normAutofit/>
          </a:bodyPr>
          <a:lstStyle/>
          <a:p>
            <a:pPr marL="0" indent="0">
              <a:buNone/>
            </a:pPr>
            <a:r>
              <a:rPr lang="en-US" sz="1400" dirty="0"/>
              <a:t>Easiest place and </a:t>
            </a:r>
            <a:r>
              <a:rPr lang="en-US" sz="1400" b="1" dirty="0"/>
              <a:t>most accessible way of gathering information </a:t>
            </a:r>
            <a:r>
              <a:rPr lang="en-US" sz="1400" dirty="0"/>
              <a:t>and it’s often the fastest way to find inspirations by </a:t>
            </a:r>
            <a:r>
              <a:rPr lang="en-US" sz="1400" b="1" dirty="0"/>
              <a:t>using search engines</a:t>
            </a:r>
            <a:r>
              <a:rPr lang="en-US" sz="1400" dirty="0"/>
              <a:t>.</a:t>
            </a:r>
            <a:r>
              <a:rPr lang="en-HK" sz="1400" dirty="0"/>
              <a:t> </a:t>
            </a:r>
          </a:p>
          <a:p>
            <a:pPr marL="0" indent="0">
              <a:buNone/>
            </a:pPr>
            <a:r>
              <a:rPr lang="en-HK" sz="1400" dirty="0"/>
              <a:t>(e.g. </a:t>
            </a:r>
            <a:r>
              <a:rPr lang="en-HK" sz="1400" dirty="0" smtClean="0"/>
              <a:t>trend </a:t>
            </a:r>
            <a:r>
              <a:rPr lang="en-HK" sz="1400" dirty="0"/>
              <a:t>forecasting website</a:t>
            </a:r>
            <a:r>
              <a:rPr lang="en-HK" sz="1400" dirty="0" smtClean="0"/>
              <a:t>, social media, </a:t>
            </a:r>
            <a:r>
              <a:rPr lang="en-HK" sz="1400" dirty="0"/>
              <a:t>fashion </a:t>
            </a:r>
            <a:r>
              <a:rPr lang="en-HK" sz="1400" dirty="0" smtClean="0"/>
              <a:t>blogs)</a:t>
            </a:r>
            <a:endParaRPr lang="en-HK" sz="1400" dirty="0"/>
          </a:p>
          <a:p>
            <a:pPr marL="0" indent="0">
              <a:buNone/>
            </a:pPr>
            <a:endParaRPr lang="en-HK" sz="1400" dirty="0"/>
          </a:p>
        </p:txBody>
      </p:sp>
      <p:sp>
        <p:nvSpPr>
          <p:cNvPr id="34" name="Rectangle 33">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8812C3-80E8-044F-B492-0D7B8EF0EFC4}"/>
              </a:ext>
            </a:extLst>
          </p:cNvPr>
          <p:cNvSpPr/>
          <p:nvPr/>
        </p:nvSpPr>
        <p:spPr>
          <a:xfrm>
            <a:off x="173532" y="6075558"/>
            <a:ext cx="5015717" cy="215444"/>
          </a:xfrm>
          <a:prstGeom prst="rect">
            <a:avLst/>
          </a:prstGeom>
        </p:spPr>
        <p:txBody>
          <a:bodyPr wrap="square">
            <a:spAutoFit/>
          </a:bodyPr>
          <a:lstStyle/>
          <a:p>
            <a:pPr>
              <a:spcAft>
                <a:spcPts val="600"/>
              </a:spcAft>
            </a:pPr>
            <a:r>
              <a:rPr lang="en-HK" sz="800" i="1" dirty="0">
                <a:solidFill>
                  <a:schemeClr val="bg1"/>
                </a:solidFill>
              </a:rPr>
              <a:t>Royalty-free photo sourced from </a:t>
            </a:r>
            <a:r>
              <a:rPr lang="en-HK" sz="800" i="1" dirty="0" err="1" smtClean="0">
                <a:solidFill>
                  <a:schemeClr val="bg1"/>
                </a:solidFill>
              </a:rPr>
              <a:t>Pexels</a:t>
            </a:r>
            <a:r>
              <a:rPr lang="en-HK" sz="800" i="1" dirty="0" smtClean="0">
                <a:solidFill>
                  <a:schemeClr val="bg1"/>
                </a:solidFill>
              </a:rPr>
              <a:t>.</a:t>
            </a:r>
            <a:endParaRPr lang="en-HK" sz="800" i="1" dirty="0">
              <a:solidFill>
                <a:schemeClr val="bg1"/>
              </a:solidFill>
            </a:endParaRPr>
          </a:p>
        </p:txBody>
      </p:sp>
    </p:spTree>
    <p:extLst>
      <p:ext uri="{BB962C8B-B14F-4D97-AF65-F5344CB8AC3E}">
        <p14:creationId xmlns:p14="http://schemas.microsoft.com/office/powerpoint/2010/main" val="121494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DAF4AA-9270-40B5-B73C-B11B9A92F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612C5-6812-E546-A974-41D78537ABCA}"/>
              </a:ext>
            </a:extLst>
          </p:cNvPr>
          <p:cNvSpPr>
            <a:spLocks noGrp="1"/>
          </p:cNvSpPr>
          <p:nvPr>
            <p:ph type="title"/>
          </p:nvPr>
        </p:nvSpPr>
        <p:spPr>
          <a:xfrm>
            <a:off x="745657" y="-634939"/>
            <a:ext cx="5327375" cy="1560022"/>
          </a:xfrm>
        </p:spPr>
        <p:txBody>
          <a:bodyPr anchor="b">
            <a:normAutofit/>
          </a:bodyPr>
          <a:lstStyle/>
          <a:p>
            <a:r>
              <a:rPr lang="en-HK" i="1" dirty="0"/>
              <a:t>PINTEREST</a:t>
            </a:r>
            <a:endParaRPr lang="en-US" dirty="0"/>
          </a:p>
        </p:txBody>
      </p:sp>
      <p:sp>
        <p:nvSpPr>
          <p:cNvPr id="3" name="Content Placeholder 2">
            <a:extLst>
              <a:ext uri="{FF2B5EF4-FFF2-40B4-BE49-F238E27FC236}">
                <a16:creationId xmlns:a16="http://schemas.microsoft.com/office/drawing/2014/main" id="{98ABDB8F-386E-E349-AD45-C673880AA1C6}"/>
              </a:ext>
            </a:extLst>
          </p:cNvPr>
          <p:cNvSpPr>
            <a:spLocks noGrp="1"/>
          </p:cNvSpPr>
          <p:nvPr>
            <p:ph idx="1"/>
          </p:nvPr>
        </p:nvSpPr>
        <p:spPr>
          <a:xfrm>
            <a:off x="745657" y="1072837"/>
            <a:ext cx="6743705" cy="3601436"/>
          </a:xfrm>
        </p:spPr>
        <p:txBody>
          <a:bodyPr>
            <a:normAutofit/>
          </a:bodyPr>
          <a:lstStyle/>
          <a:p>
            <a:pPr marL="0" indent="0">
              <a:buNone/>
            </a:pPr>
            <a:r>
              <a:rPr lang="en-HK" sz="1400" b="1" i="1" dirty="0"/>
              <a:t>Pinterest</a:t>
            </a:r>
            <a:r>
              <a:rPr lang="en-HK" sz="1400" i="1" dirty="0"/>
              <a:t> is an American </a:t>
            </a:r>
            <a:r>
              <a:rPr lang="en-HK" sz="1400" b="1" i="1" dirty="0"/>
              <a:t>image sharing </a:t>
            </a:r>
            <a:r>
              <a:rPr lang="en-HK" sz="1400" i="1" dirty="0"/>
              <a:t>and </a:t>
            </a:r>
            <a:r>
              <a:rPr lang="en-HK" sz="1400" b="1" i="1" dirty="0"/>
              <a:t>social media service </a:t>
            </a:r>
            <a:r>
              <a:rPr lang="en-HK" sz="1400" i="1" dirty="0"/>
              <a:t>designed to enable saving and discovery of information on the World Wide Web using images and, on a smaller scale, GIFs and videos, in the form of pinboards.</a:t>
            </a:r>
            <a:endParaRPr lang="en-US" sz="1400" dirty="0"/>
          </a:p>
        </p:txBody>
      </p:sp>
      <p:sp>
        <p:nvSpPr>
          <p:cNvPr id="20" name="Rectangle 19">
            <a:extLst>
              <a:ext uri="{FF2B5EF4-FFF2-40B4-BE49-F238E27FC236}">
                <a16:creationId xmlns:a16="http://schemas.microsoft.com/office/drawing/2014/main" id="{31D5E60A-D6B1-4F21-A993-313958AF0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7BB16B-E108-4C64-97D5-7AC67CC5E2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5F6A003-4671-4F7B-A12E-2946D61E43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416E534E-CA11-B243-AE91-7E4E1BAE3A5B}"/>
              </a:ext>
            </a:extLst>
          </p:cNvPr>
          <p:cNvSpPr txBox="1">
            <a:spLocks/>
          </p:cNvSpPr>
          <p:nvPr/>
        </p:nvSpPr>
        <p:spPr>
          <a:xfrm>
            <a:off x="745657" y="1296494"/>
            <a:ext cx="5327375" cy="1560022"/>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i="1"/>
              <a:t>WGSN</a:t>
            </a:r>
            <a:endParaRPr lang="en-US" dirty="0"/>
          </a:p>
        </p:txBody>
      </p:sp>
      <p:sp>
        <p:nvSpPr>
          <p:cNvPr id="17" name="Content Placeholder 2">
            <a:extLst>
              <a:ext uri="{FF2B5EF4-FFF2-40B4-BE49-F238E27FC236}">
                <a16:creationId xmlns:a16="http://schemas.microsoft.com/office/drawing/2014/main" id="{21ED784D-BD65-8B4D-8034-68CAA7E6DB33}"/>
              </a:ext>
            </a:extLst>
          </p:cNvPr>
          <p:cNvSpPr txBox="1">
            <a:spLocks/>
          </p:cNvSpPr>
          <p:nvPr/>
        </p:nvSpPr>
        <p:spPr>
          <a:xfrm>
            <a:off x="745656" y="2969179"/>
            <a:ext cx="6743705" cy="3601436"/>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HK" sz="1400" b="1" i="1" dirty="0"/>
              <a:t>WGSN</a:t>
            </a:r>
            <a:r>
              <a:rPr lang="en-HK" sz="1400" i="1" dirty="0"/>
              <a:t> is the </a:t>
            </a:r>
            <a:r>
              <a:rPr lang="en-HK" sz="1400" b="1" i="1" dirty="0"/>
              <a:t>global authority on consumer and design trends</a:t>
            </a:r>
            <a:r>
              <a:rPr lang="en-HK" sz="1400" i="1" dirty="0"/>
              <a:t>, helping brands around the world create the right products at the right time for tomorrow's consumer. 'WGSN services cover consumer insights, fashion, beauty, interiors, lifestyle, food and drink forecasting, data analytics and expert advisory.</a:t>
            </a:r>
            <a:endParaRPr lang="en-HK" sz="1400" dirty="0"/>
          </a:p>
          <a:p>
            <a:pPr marL="0" indent="0">
              <a:buFont typeface="Arial" panose="020B0604020202020204" pitchFamily="34" charset="0"/>
              <a:buNone/>
            </a:pPr>
            <a:endParaRPr lang="en-US" sz="1400" dirty="0"/>
          </a:p>
        </p:txBody>
      </p:sp>
      <p:sp>
        <p:nvSpPr>
          <p:cNvPr id="19" name="Title 1">
            <a:extLst>
              <a:ext uri="{FF2B5EF4-FFF2-40B4-BE49-F238E27FC236}">
                <a16:creationId xmlns:a16="http://schemas.microsoft.com/office/drawing/2014/main" id="{7425A11C-C520-7748-9443-F2F54C561264}"/>
              </a:ext>
            </a:extLst>
          </p:cNvPr>
          <p:cNvSpPr txBox="1">
            <a:spLocks/>
          </p:cNvSpPr>
          <p:nvPr/>
        </p:nvSpPr>
        <p:spPr>
          <a:xfrm>
            <a:off x="745653" y="3537116"/>
            <a:ext cx="5327375" cy="1560022"/>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i="1"/>
              <a:t>Vogue Runway</a:t>
            </a:r>
            <a:endParaRPr lang="en-US" dirty="0"/>
          </a:p>
        </p:txBody>
      </p:sp>
      <p:sp>
        <p:nvSpPr>
          <p:cNvPr id="21" name="Content Placeholder 2">
            <a:extLst>
              <a:ext uri="{FF2B5EF4-FFF2-40B4-BE49-F238E27FC236}">
                <a16:creationId xmlns:a16="http://schemas.microsoft.com/office/drawing/2014/main" id="{E87BAE71-20A1-1D40-ACB7-8A07D6838183}"/>
              </a:ext>
            </a:extLst>
          </p:cNvPr>
          <p:cNvSpPr txBox="1">
            <a:spLocks/>
          </p:cNvSpPr>
          <p:nvPr/>
        </p:nvSpPr>
        <p:spPr>
          <a:xfrm>
            <a:off x="745655" y="5244892"/>
            <a:ext cx="6864631" cy="3601436"/>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HK" sz="1400" b="1" i="1" dirty="0"/>
              <a:t>Vogue Runway </a:t>
            </a:r>
            <a:r>
              <a:rPr lang="en-HK" sz="1400" i="1" dirty="0"/>
              <a:t>provides </a:t>
            </a:r>
            <a:r>
              <a:rPr lang="en-HK" sz="1400" b="1" i="1" dirty="0" smtClean="0"/>
              <a:t>access </a:t>
            </a:r>
            <a:r>
              <a:rPr lang="en-HK" sz="1400" b="1" i="1" dirty="0"/>
              <a:t>to fashion shows </a:t>
            </a:r>
            <a:r>
              <a:rPr lang="en-HK" sz="1400" i="1" dirty="0"/>
              <a:t>around the world from the global authority in fashion media within minutes after the models walk down the runway. It includes </a:t>
            </a:r>
            <a:r>
              <a:rPr lang="en-HK" sz="1400" b="1" i="1" dirty="0"/>
              <a:t>the latest ready-to-wear, couture, resort, pre-fall, and menswear collections from around the globe </a:t>
            </a:r>
            <a:r>
              <a:rPr lang="en-HK" sz="1400" i="1" dirty="0"/>
              <a:t>- including New York, London, Milan, Paris, and beyond.</a:t>
            </a:r>
            <a:endParaRPr lang="en-US" sz="1400" dirty="0"/>
          </a:p>
        </p:txBody>
      </p:sp>
      <p:pic>
        <p:nvPicPr>
          <p:cNvPr id="8" name="Picture 7" descr="A close up of a logo&#10;&#10;Description automatically generated">
            <a:extLst>
              <a:ext uri="{FF2B5EF4-FFF2-40B4-BE49-F238E27FC236}">
                <a16:creationId xmlns:a16="http://schemas.microsoft.com/office/drawing/2014/main" id="{3D68A5DE-82F1-3245-8F68-D24DF151FE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1630" y="320409"/>
            <a:ext cx="1080000" cy="1094305"/>
          </a:xfrm>
          <a:prstGeom prst="rect">
            <a:avLst/>
          </a:prstGeom>
        </p:spPr>
      </p:pic>
      <p:pic>
        <p:nvPicPr>
          <p:cNvPr id="10" name="Picture 9" descr="A close up of a logo&#10;&#10;Description automatically generated">
            <a:extLst>
              <a:ext uri="{FF2B5EF4-FFF2-40B4-BE49-F238E27FC236}">
                <a16:creationId xmlns:a16="http://schemas.microsoft.com/office/drawing/2014/main" id="{1F844A29-0F24-B94D-A7F7-87F770B4AB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829" y="2348786"/>
            <a:ext cx="1072800" cy="10800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EAD2B1D-F5AF-274F-83D2-B6C63306C6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829" y="4549755"/>
            <a:ext cx="1086923" cy="1080000"/>
          </a:xfrm>
          <a:prstGeom prst="rect">
            <a:avLst/>
          </a:prstGeom>
        </p:spPr>
      </p:pic>
    </p:spTree>
    <p:extLst>
      <p:ext uri="{BB962C8B-B14F-4D97-AF65-F5344CB8AC3E}">
        <p14:creationId xmlns:p14="http://schemas.microsoft.com/office/powerpoint/2010/main" val="124037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4FD25-B771-3A42-A178-A560B9B9C56B}"/>
              </a:ext>
            </a:extLst>
          </p:cNvPr>
          <p:cNvSpPr>
            <a:spLocks noGrp="1"/>
          </p:cNvSpPr>
          <p:nvPr>
            <p:ph type="title"/>
          </p:nvPr>
        </p:nvSpPr>
        <p:spPr>
          <a:xfrm>
            <a:off x="8643193" y="457201"/>
            <a:ext cx="3091607" cy="1727643"/>
          </a:xfrm>
        </p:spPr>
        <p:txBody>
          <a:bodyPr anchor="b">
            <a:normAutofit/>
          </a:bodyPr>
          <a:lstStyle/>
          <a:p>
            <a:pPr>
              <a:lnSpc>
                <a:spcPct val="90000"/>
              </a:lnSpc>
            </a:pPr>
            <a:r>
              <a:rPr lang="en-HK" sz="2400"/>
              <a:t>02. </a:t>
            </a:r>
            <a:br>
              <a:rPr lang="en-HK" sz="2400"/>
            </a:br>
            <a:r>
              <a:rPr lang="en-HK" sz="2400"/>
              <a:t>Magazines and </a:t>
            </a:r>
            <a:br>
              <a:rPr lang="en-HK" sz="2400"/>
            </a:br>
            <a:r>
              <a:rPr lang="en-HK" sz="2400"/>
              <a:t>Online Magazines</a:t>
            </a:r>
            <a:endParaRPr lang="en-US" sz="2400"/>
          </a:p>
        </p:txBody>
      </p:sp>
      <p:pic>
        <p:nvPicPr>
          <p:cNvPr id="4" name="Picture 3">
            <a:extLst>
              <a:ext uri="{FF2B5EF4-FFF2-40B4-BE49-F238E27FC236}">
                <a16:creationId xmlns:a16="http://schemas.microsoft.com/office/drawing/2014/main" id="{E20113C8-AD92-6547-A11A-A67F3CF3C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C76F952-3916-684A-818D-62C154076844}"/>
              </a:ext>
            </a:extLst>
          </p:cNvPr>
          <p:cNvSpPr>
            <a:spLocks noGrp="1"/>
          </p:cNvSpPr>
          <p:nvPr>
            <p:ph idx="1"/>
          </p:nvPr>
        </p:nvSpPr>
        <p:spPr>
          <a:xfrm>
            <a:off x="8643193" y="2530549"/>
            <a:ext cx="2942813" cy="3428124"/>
          </a:xfrm>
        </p:spPr>
        <p:txBody>
          <a:bodyPr>
            <a:normAutofit/>
          </a:bodyPr>
          <a:lstStyle/>
          <a:p>
            <a:pPr marL="0" indent="0">
              <a:buNone/>
            </a:pPr>
            <a:r>
              <a:rPr lang="en-HK" sz="1400" b="1" dirty="0"/>
              <a:t>Fashion blogs </a:t>
            </a:r>
            <a:r>
              <a:rPr lang="en-HK" sz="1400" dirty="0"/>
              <a:t>and </a:t>
            </a:r>
            <a:r>
              <a:rPr lang="en-HK" sz="1400" b="1" dirty="0"/>
              <a:t>online magazines </a:t>
            </a:r>
            <a:r>
              <a:rPr lang="en-HK" sz="1400" dirty="0"/>
              <a:t>are a huge growth area in current fashion media industry, and it enables people to </a:t>
            </a:r>
            <a:r>
              <a:rPr lang="en-HK" sz="1400" b="1" dirty="0"/>
              <a:t>review</a:t>
            </a:r>
            <a:r>
              <a:rPr lang="en-HK" sz="1400" dirty="0"/>
              <a:t> </a:t>
            </a:r>
            <a:r>
              <a:rPr lang="en-HK" sz="1400" b="1" dirty="0"/>
              <a:t>and follow trends</a:t>
            </a:r>
            <a:r>
              <a:rPr lang="en-HK" sz="1400" dirty="0"/>
              <a:t> from all around the world.</a:t>
            </a:r>
          </a:p>
          <a:p>
            <a:pPr marL="0" indent="0">
              <a:buNone/>
            </a:pPr>
            <a:r>
              <a:rPr lang="en-HK" sz="1400" dirty="0"/>
              <a:t>(e.g. </a:t>
            </a:r>
            <a:r>
              <a:rPr lang="en-HK" sz="1400" dirty="0" smtClean="0"/>
              <a:t>trend </a:t>
            </a:r>
            <a:r>
              <a:rPr lang="en-HK" sz="1400" dirty="0"/>
              <a:t>forecasting books, fashion magazines)</a:t>
            </a:r>
          </a:p>
          <a:p>
            <a:pPr marL="0" indent="0">
              <a:buNone/>
            </a:pPr>
            <a:endParaRPr lang="en-HK" sz="1400" dirty="0"/>
          </a:p>
          <a:p>
            <a:pPr marL="0" indent="0">
              <a:buNone/>
            </a:pPr>
            <a:endParaRPr lang="en-US" sz="14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CE1119-F730-C642-93B7-50DB83BCA011}"/>
              </a:ext>
            </a:extLst>
          </p:cNvPr>
          <p:cNvSpPr/>
          <p:nvPr/>
        </p:nvSpPr>
        <p:spPr>
          <a:xfrm>
            <a:off x="20" y="6084933"/>
            <a:ext cx="5015717" cy="215444"/>
          </a:xfrm>
          <a:prstGeom prst="rect">
            <a:avLst/>
          </a:prstGeom>
        </p:spPr>
        <p:txBody>
          <a:bodyPr wrap="square">
            <a:spAutoFit/>
          </a:bodyPr>
          <a:lstStyle/>
          <a:p>
            <a:pPr>
              <a:spcAft>
                <a:spcPts val="600"/>
              </a:spcAft>
            </a:pPr>
            <a:r>
              <a:rPr lang="en-HK" sz="800" i="1" dirty="0">
                <a:solidFill>
                  <a:schemeClr val="bg1"/>
                </a:solidFill>
              </a:rPr>
              <a:t>Royalty-free photo sourced from </a:t>
            </a:r>
            <a:r>
              <a:rPr lang="en-HK" sz="800" i="1" dirty="0" err="1" smtClean="0">
                <a:solidFill>
                  <a:schemeClr val="bg1"/>
                </a:solidFill>
              </a:rPr>
              <a:t>Pexels</a:t>
            </a:r>
            <a:r>
              <a:rPr lang="en-HK" sz="800" i="1" dirty="0" smtClean="0">
                <a:solidFill>
                  <a:schemeClr val="bg1"/>
                </a:solidFill>
              </a:rPr>
              <a:t>.</a:t>
            </a:r>
            <a:endParaRPr lang="en-HK" sz="800" i="1" dirty="0">
              <a:solidFill>
                <a:schemeClr val="bg1"/>
              </a:solidFill>
            </a:endParaRPr>
          </a:p>
        </p:txBody>
      </p:sp>
    </p:spTree>
    <p:extLst>
      <p:ext uri="{BB962C8B-B14F-4D97-AF65-F5344CB8AC3E}">
        <p14:creationId xmlns:p14="http://schemas.microsoft.com/office/powerpoint/2010/main" val="173570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DAE16DC-24DF-4957-88AE-404BBE4E6D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BE9CC48-8F55-4830-A549-78BEE8EF8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136"/>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343ECA-CAAC-4723-88DF-CAFF1E366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8DAD46-AF62-4150-B04A-2C43CC32F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3202" y="154064"/>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7938667-559E-4312-AE99-7A213F453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6F551441-973C-4D62-A067-55315F7747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B612C5-6812-E546-A974-41D78537ABCA}"/>
              </a:ext>
            </a:extLst>
          </p:cNvPr>
          <p:cNvSpPr>
            <a:spLocks noGrp="1"/>
          </p:cNvSpPr>
          <p:nvPr>
            <p:ph type="title"/>
          </p:nvPr>
        </p:nvSpPr>
        <p:spPr>
          <a:xfrm>
            <a:off x="914400" y="758997"/>
            <a:ext cx="3550024" cy="5381177"/>
          </a:xfrm>
        </p:spPr>
        <p:txBody>
          <a:bodyPr anchor="ctr">
            <a:normAutofit/>
          </a:bodyPr>
          <a:lstStyle/>
          <a:p>
            <a:r>
              <a:rPr lang="en-HK" sz="3200" dirty="0">
                <a:solidFill>
                  <a:schemeClr val="bg1"/>
                </a:solidFill>
              </a:rPr>
              <a:t>renowned</a:t>
            </a:r>
            <a:br>
              <a:rPr lang="en-HK" sz="3200" dirty="0">
                <a:solidFill>
                  <a:schemeClr val="bg1"/>
                </a:solidFill>
              </a:rPr>
            </a:br>
            <a:r>
              <a:rPr lang="en-HK" sz="3200" dirty="0">
                <a:solidFill>
                  <a:schemeClr val="bg1"/>
                </a:solidFill>
              </a:rPr>
              <a:t>Fashion magazines:</a:t>
            </a:r>
            <a:endParaRPr lang="en-US" sz="3200" dirty="0">
              <a:solidFill>
                <a:schemeClr val="bg1"/>
              </a:solidFill>
            </a:endParaRPr>
          </a:p>
        </p:txBody>
      </p:sp>
      <p:sp>
        <p:nvSpPr>
          <p:cNvPr id="3" name="Content Placeholder 2">
            <a:extLst>
              <a:ext uri="{FF2B5EF4-FFF2-40B4-BE49-F238E27FC236}">
                <a16:creationId xmlns:a16="http://schemas.microsoft.com/office/drawing/2014/main" id="{98ABDB8F-386E-E349-AD45-C673880AA1C6}"/>
              </a:ext>
            </a:extLst>
          </p:cNvPr>
          <p:cNvSpPr>
            <a:spLocks noGrp="1"/>
          </p:cNvSpPr>
          <p:nvPr>
            <p:ph idx="1"/>
          </p:nvPr>
        </p:nvSpPr>
        <p:spPr>
          <a:xfrm>
            <a:off x="6681637" y="948732"/>
            <a:ext cx="4676173" cy="2137015"/>
          </a:xfrm>
        </p:spPr>
        <p:txBody>
          <a:bodyPr anchor="ctr">
            <a:normAutofit/>
          </a:bodyPr>
          <a:lstStyle/>
          <a:p>
            <a:pPr marL="0" indent="0">
              <a:buNone/>
            </a:pPr>
            <a:r>
              <a:rPr lang="en-HK" sz="1600" b="1" i="1" dirty="0"/>
              <a:t>Harper's Bazaar</a:t>
            </a:r>
            <a:r>
              <a:rPr lang="en-HK" sz="1600" i="1" dirty="0"/>
              <a:t> is an American monthly women's fashion magazine and considers itself to be the style resource for "women who are the first to buy the best, from casual to couture".</a:t>
            </a:r>
            <a:endParaRPr lang="en-HK" sz="1600" dirty="0"/>
          </a:p>
        </p:txBody>
      </p:sp>
      <p:sp>
        <p:nvSpPr>
          <p:cNvPr id="23" name="Content Placeholder 2">
            <a:extLst>
              <a:ext uri="{FF2B5EF4-FFF2-40B4-BE49-F238E27FC236}">
                <a16:creationId xmlns:a16="http://schemas.microsoft.com/office/drawing/2014/main" id="{F0EBBE4B-1DF1-E646-9747-1523EC69D5EF}"/>
              </a:ext>
            </a:extLst>
          </p:cNvPr>
          <p:cNvSpPr txBox="1">
            <a:spLocks/>
          </p:cNvSpPr>
          <p:nvPr/>
        </p:nvSpPr>
        <p:spPr>
          <a:xfrm>
            <a:off x="6681637" y="3687671"/>
            <a:ext cx="4676173" cy="2137015"/>
          </a:xfrm>
          <a:prstGeom prst="rect">
            <a:avLst/>
          </a:prstGeom>
        </p:spPr>
        <p:txBody>
          <a:bodyPr vert="horz" lIns="0" tIns="0" rIns="0" bIns="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HK" sz="1600" b="1" i="1" dirty="0"/>
              <a:t>Vogue</a:t>
            </a:r>
            <a:r>
              <a:rPr lang="en-HK" sz="1600" i="1" dirty="0"/>
              <a:t> is an American  fashion and lifestyle magazine covering many topics including fashion, beauty, culture, living, and runway based in New York City. </a:t>
            </a:r>
          </a:p>
        </p:txBody>
      </p:sp>
    </p:spTree>
    <p:extLst>
      <p:ext uri="{BB962C8B-B14F-4D97-AF65-F5344CB8AC3E}">
        <p14:creationId xmlns:p14="http://schemas.microsoft.com/office/powerpoint/2010/main" val="336238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FDD31-176E-3C43-B66A-358371372CE4}"/>
              </a:ext>
            </a:extLst>
          </p:cNvPr>
          <p:cNvSpPr>
            <a:spLocks noGrp="1"/>
          </p:cNvSpPr>
          <p:nvPr>
            <p:ph type="title"/>
          </p:nvPr>
        </p:nvSpPr>
        <p:spPr>
          <a:xfrm>
            <a:off x="8643193" y="457201"/>
            <a:ext cx="3091607" cy="1727643"/>
          </a:xfrm>
        </p:spPr>
        <p:txBody>
          <a:bodyPr anchor="b">
            <a:normAutofit/>
          </a:bodyPr>
          <a:lstStyle/>
          <a:p>
            <a:r>
              <a:rPr lang="en-HK" sz="2800" dirty="0"/>
              <a:t>03. Libraries</a:t>
            </a:r>
            <a:endParaRPr lang="en-US" sz="2800" dirty="0"/>
          </a:p>
        </p:txBody>
      </p:sp>
      <p:pic>
        <p:nvPicPr>
          <p:cNvPr id="4" name="Picture 3" descr="Gallery of Hong Kong Institute of Design / CAAU - 7">
            <a:extLst>
              <a:ext uri="{FF2B5EF4-FFF2-40B4-BE49-F238E27FC236}">
                <a16:creationId xmlns:a16="http://schemas.microsoft.com/office/drawing/2014/main" id="{2F02094A-8E55-E940-B4C4-36700EB4361C}"/>
              </a:ext>
            </a:extLst>
          </p:cNvPr>
          <p:cNvPicPr/>
          <p:nvPr/>
        </p:nvPicPr>
        <p:blipFill rotWithShape="1">
          <a:blip r:embed="rId2" cstate="email">
            <a:extLst>
              <a:ext uri="{28A0092B-C50C-407E-A947-70E740481C1C}">
                <a14:useLocalDpi xmlns:a14="http://schemas.microsoft.com/office/drawing/2010/main"/>
              </a:ext>
            </a:extLst>
          </a:blip>
          <a:srcRect r="-1" b="-1"/>
          <a:stretch/>
        </p:blipFill>
        <p:spPr bwMode="auto">
          <a:xfrm>
            <a:off x="20" y="431"/>
            <a:ext cx="8115280" cy="6408311"/>
          </a:xfrm>
          <a:prstGeom prst="rect">
            <a:avLst/>
          </a:prstGeom>
          <a:noFill/>
        </p:spPr>
      </p:pic>
      <p:sp>
        <p:nvSpPr>
          <p:cNvPr id="3" name="Content Placeholder 2">
            <a:extLst>
              <a:ext uri="{FF2B5EF4-FFF2-40B4-BE49-F238E27FC236}">
                <a16:creationId xmlns:a16="http://schemas.microsoft.com/office/drawing/2014/main" id="{F77A389B-B12A-2E43-A8A8-84682429158E}"/>
              </a:ext>
            </a:extLst>
          </p:cNvPr>
          <p:cNvSpPr>
            <a:spLocks noGrp="1"/>
          </p:cNvSpPr>
          <p:nvPr>
            <p:ph idx="1"/>
          </p:nvPr>
        </p:nvSpPr>
        <p:spPr>
          <a:xfrm>
            <a:off x="8643193" y="2530549"/>
            <a:ext cx="2942813" cy="3428124"/>
          </a:xfrm>
        </p:spPr>
        <p:txBody>
          <a:bodyPr>
            <a:normAutofit/>
          </a:bodyPr>
          <a:lstStyle/>
          <a:p>
            <a:pPr marL="0" indent="0">
              <a:buNone/>
            </a:pPr>
            <a:r>
              <a:rPr lang="en-HK" sz="1400" dirty="0"/>
              <a:t>Libraries contain books which can </a:t>
            </a:r>
            <a:r>
              <a:rPr lang="en-HK" sz="1400" b="1" dirty="0"/>
              <a:t>offer immediate references </a:t>
            </a:r>
            <a:r>
              <a:rPr lang="en-HK" sz="1400" dirty="0"/>
              <a:t>for images and text. They also allow designers to </a:t>
            </a:r>
            <a:r>
              <a:rPr lang="en-HK" sz="1400" b="1" dirty="0"/>
              <a:t>explore aisles of books on different subjects or areas</a:t>
            </a:r>
            <a:r>
              <a:rPr lang="en-HK" sz="1400" dirty="0"/>
              <a:t> that may not have initially considered before the research.</a:t>
            </a:r>
            <a:endParaRPr lang="en-US" sz="14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CC0FF188-175C-CA48-B120-55DE4B2D12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a:extLst>
              <a:ext uri="{FF2B5EF4-FFF2-40B4-BE49-F238E27FC236}">
                <a16:creationId xmlns:a16="http://schemas.microsoft.com/office/drawing/2014/main" id="{C3D2DDD2-BD8F-794E-BC45-E651099D69C2}"/>
              </a:ext>
            </a:extLst>
          </p:cNvPr>
          <p:cNvSpPr/>
          <p:nvPr/>
        </p:nvSpPr>
        <p:spPr>
          <a:xfrm>
            <a:off x="3099583" y="6502352"/>
            <a:ext cx="5015717" cy="261610"/>
          </a:xfrm>
          <a:prstGeom prst="rect">
            <a:avLst/>
          </a:prstGeom>
        </p:spPr>
        <p:txBody>
          <a:bodyPr wrap="square">
            <a:spAutoFit/>
          </a:bodyPr>
          <a:lstStyle/>
          <a:p>
            <a:pPr algn="r"/>
            <a:r>
              <a:rPr lang="en-HK" sz="1100" dirty="0">
                <a:solidFill>
                  <a:schemeClr val="bg1"/>
                </a:solidFill>
              </a:rPr>
              <a:t>Hong Kong Design Institute Library </a:t>
            </a:r>
            <a:r>
              <a:rPr lang="en-HK" sz="1100" baseline="30000" dirty="0">
                <a:solidFill>
                  <a:schemeClr val="bg1"/>
                </a:solidFill>
              </a:rPr>
              <a:t>(2)</a:t>
            </a:r>
          </a:p>
        </p:txBody>
      </p:sp>
    </p:spTree>
    <p:extLst>
      <p:ext uri="{BB962C8B-B14F-4D97-AF65-F5344CB8AC3E}">
        <p14:creationId xmlns:p14="http://schemas.microsoft.com/office/powerpoint/2010/main" val="70392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0DAE16DC-24DF-4957-88AE-404BBE4E6D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9BE9CC48-8F55-4830-A549-78BEE8EF8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136"/>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94343ECA-CAAC-4723-88DF-CAFF1E366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238DAD46-AF62-4150-B04A-2C43CC32F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3202" y="154064"/>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38667-559E-4312-AE99-7A213F453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6F551441-973C-4D62-A067-55315F7747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30DA3A-BF8D-1847-9FD2-D5E56C460089}"/>
              </a:ext>
            </a:extLst>
          </p:cNvPr>
          <p:cNvSpPr>
            <a:spLocks noGrp="1"/>
          </p:cNvSpPr>
          <p:nvPr>
            <p:ph type="title"/>
          </p:nvPr>
        </p:nvSpPr>
        <p:spPr>
          <a:xfrm>
            <a:off x="8083347" y="340596"/>
            <a:ext cx="3229415" cy="2171094"/>
          </a:xfrm>
        </p:spPr>
        <p:txBody>
          <a:bodyPr anchor="ctr">
            <a:normAutofit/>
          </a:bodyPr>
          <a:lstStyle/>
          <a:p>
            <a:r>
              <a:rPr lang="en-HK" sz="2000" dirty="0"/>
              <a:t>List of major museums in </a:t>
            </a:r>
            <a:br>
              <a:rPr lang="en-HK" sz="2000" dirty="0"/>
            </a:br>
            <a:r>
              <a:rPr lang="en-HK" sz="2000" dirty="0"/>
              <a:t>Hong Kong:</a:t>
            </a:r>
          </a:p>
        </p:txBody>
      </p:sp>
      <p:pic>
        <p:nvPicPr>
          <p:cNvPr id="10" name="Picture 9" descr="5 Things To Know About Tai Kwun Centre For Heritage And Arts ...">
            <a:extLst>
              <a:ext uri="{FF2B5EF4-FFF2-40B4-BE49-F238E27FC236}">
                <a16:creationId xmlns:a16="http://schemas.microsoft.com/office/drawing/2014/main" id="{18EC76D5-6A2D-A34F-91D7-24DE94347D4C}"/>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4608375" y="1334449"/>
            <a:ext cx="2961410" cy="2077200"/>
          </a:xfrm>
          <a:prstGeom prst="rect">
            <a:avLst/>
          </a:prstGeom>
          <a:noFill/>
        </p:spPr>
      </p:pic>
      <p:pic>
        <p:nvPicPr>
          <p:cNvPr id="8" name="Picture 7" descr="About the Museum">
            <a:extLst>
              <a:ext uri="{FF2B5EF4-FFF2-40B4-BE49-F238E27FC236}">
                <a16:creationId xmlns:a16="http://schemas.microsoft.com/office/drawing/2014/main" id="{5F1BB8AC-E4E5-1B43-82FA-3ADD938505B0}"/>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4577666" y="4118813"/>
            <a:ext cx="2961410" cy="1976741"/>
          </a:xfrm>
          <a:prstGeom prst="rect">
            <a:avLst/>
          </a:prstGeom>
          <a:noFill/>
        </p:spPr>
      </p:pic>
      <p:sp>
        <p:nvSpPr>
          <p:cNvPr id="3" name="Content Placeholder 2">
            <a:extLst>
              <a:ext uri="{FF2B5EF4-FFF2-40B4-BE49-F238E27FC236}">
                <a16:creationId xmlns:a16="http://schemas.microsoft.com/office/drawing/2014/main" id="{97DFB66F-9B96-F249-9500-1213D02892D9}"/>
              </a:ext>
            </a:extLst>
          </p:cNvPr>
          <p:cNvSpPr>
            <a:spLocks noGrp="1"/>
          </p:cNvSpPr>
          <p:nvPr>
            <p:ph idx="1"/>
          </p:nvPr>
        </p:nvSpPr>
        <p:spPr>
          <a:xfrm>
            <a:off x="8089323" y="1270322"/>
            <a:ext cx="3460173" cy="5446903"/>
          </a:xfrm>
        </p:spPr>
        <p:txBody>
          <a:bodyPr anchor="ctr">
            <a:normAutofit/>
          </a:bodyPr>
          <a:lstStyle/>
          <a:p>
            <a:pPr marL="0" indent="0">
              <a:buNone/>
            </a:pPr>
            <a:r>
              <a:rPr lang="en-HK" sz="1600" b="1" dirty="0"/>
              <a:t>Hong Kong Museum of </a:t>
            </a:r>
            <a:r>
              <a:rPr lang="en-HK" sz="1600" b="1" dirty="0" smtClean="0"/>
              <a:t>History</a:t>
            </a:r>
            <a:endParaRPr lang="en-HK" sz="1400" dirty="0"/>
          </a:p>
          <a:p>
            <a:pPr marL="0" indent="0">
              <a:buNone/>
            </a:pPr>
            <a:r>
              <a:rPr lang="en-HK" sz="1600" b="1" dirty="0"/>
              <a:t>Hong Kong Heritage </a:t>
            </a:r>
            <a:r>
              <a:rPr lang="en-HK" sz="1600" b="1" dirty="0" smtClean="0"/>
              <a:t>Museum</a:t>
            </a:r>
            <a:endParaRPr lang="en-HK" sz="1400" dirty="0"/>
          </a:p>
          <a:p>
            <a:pPr marL="0" indent="0">
              <a:buNone/>
            </a:pPr>
            <a:r>
              <a:rPr lang="en-HK" sz="1600" b="1" dirty="0"/>
              <a:t>Tai Kwun Centre for Heritage and </a:t>
            </a:r>
            <a:r>
              <a:rPr lang="en-HK" sz="1600" b="1" dirty="0" smtClean="0"/>
              <a:t>Art</a:t>
            </a:r>
            <a:endParaRPr lang="en-HK" sz="1400" dirty="0"/>
          </a:p>
          <a:p>
            <a:pPr marL="0" indent="0">
              <a:buNone/>
            </a:pPr>
            <a:r>
              <a:rPr lang="en-HK" sz="1600" b="1" dirty="0"/>
              <a:t>University Museum and Art </a:t>
            </a:r>
            <a:r>
              <a:rPr lang="en-HK" sz="1600" b="1" dirty="0" smtClean="0"/>
              <a:t>Gallery</a:t>
            </a:r>
            <a:endParaRPr lang="en-HK" sz="1400" dirty="0"/>
          </a:p>
          <a:p>
            <a:pPr marL="0" indent="0">
              <a:buNone/>
            </a:pPr>
            <a:r>
              <a:rPr lang="en-HK" sz="1600" b="1" dirty="0"/>
              <a:t>Hong Kong Museum of </a:t>
            </a:r>
            <a:r>
              <a:rPr lang="en-HK" sz="1600" b="1" dirty="0" smtClean="0"/>
              <a:t>Art</a:t>
            </a:r>
            <a:endParaRPr lang="en-HK" sz="1600" dirty="0"/>
          </a:p>
        </p:txBody>
      </p:sp>
      <p:sp>
        <p:nvSpPr>
          <p:cNvPr id="12" name="Rectangle 11">
            <a:extLst>
              <a:ext uri="{FF2B5EF4-FFF2-40B4-BE49-F238E27FC236}">
                <a16:creationId xmlns:a16="http://schemas.microsoft.com/office/drawing/2014/main" id="{1C4CA18C-2A47-554A-A557-2A01225E7057}"/>
              </a:ext>
            </a:extLst>
          </p:cNvPr>
          <p:cNvSpPr/>
          <p:nvPr/>
        </p:nvSpPr>
        <p:spPr>
          <a:xfrm>
            <a:off x="1033022" y="6384648"/>
            <a:ext cx="5015717" cy="430887"/>
          </a:xfrm>
          <a:prstGeom prst="rect">
            <a:avLst/>
          </a:prstGeom>
        </p:spPr>
        <p:txBody>
          <a:bodyPr wrap="square">
            <a:spAutoFit/>
          </a:bodyPr>
          <a:lstStyle/>
          <a:p>
            <a:pPr algn="r"/>
            <a:r>
              <a:rPr lang="en-HK" sz="1100" dirty="0">
                <a:solidFill>
                  <a:schemeClr val="bg1"/>
                </a:solidFill>
              </a:rPr>
              <a:t>(Above) Tai Kwun Centre for Heritage and Art. </a:t>
            </a:r>
            <a:endParaRPr lang="en-HK" sz="1100" dirty="0" smtClean="0">
              <a:solidFill>
                <a:schemeClr val="bg1"/>
              </a:solidFill>
            </a:endParaRPr>
          </a:p>
          <a:p>
            <a:pPr algn="r"/>
            <a:r>
              <a:rPr lang="en-HK" sz="1100" dirty="0" smtClean="0">
                <a:solidFill>
                  <a:schemeClr val="bg1"/>
                </a:solidFill>
              </a:rPr>
              <a:t>(</a:t>
            </a:r>
            <a:r>
              <a:rPr lang="en-HK" sz="1100" dirty="0">
                <a:solidFill>
                  <a:schemeClr val="bg1"/>
                </a:solidFill>
              </a:rPr>
              <a:t>Bottom) Hong Kong Museum </a:t>
            </a:r>
            <a:r>
              <a:rPr lang="en-HK" sz="1100" dirty="0" smtClean="0">
                <a:solidFill>
                  <a:schemeClr val="bg1"/>
                </a:solidFill>
              </a:rPr>
              <a:t>of </a:t>
            </a:r>
            <a:r>
              <a:rPr lang="en-HK" sz="1100" dirty="0">
                <a:solidFill>
                  <a:schemeClr val="bg1"/>
                </a:solidFill>
              </a:rPr>
              <a:t>Art. </a:t>
            </a:r>
            <a:endParaRPr lang="en-HK" sz="1100" baseline="30000" dirty="0">
              <a:solidFill>
                <a:schemeClr val="bg1"/>
              </a:solidFill>
            </a:endParaRPr>
          </a:p>
        </p:txBody>
      </p:sp>
      <p:sp>
        <p:nvSpPr>
          <p:cNvPr id="13" name="Title 1">
            <a:extLst>
              <a:ext uri="{FF2B5EF4-FFF2-40B4-BE49-F238E27FC236}">
                <a16:creationId xmlns:a16="http://schemas.microsoft.com/office/drawing/2014/main" id="{D51003ED-627E-B749-BA2C-303784185063}"/>
              </a:ext>
            </a:extLst>
          </p:cNvPr>
          <p:cNvSpPr txBox="1">
            <a:spLocks/>
          </p:cNvSpPr>
          <p:nvPr/>
        </p:nvSpPr>
        <p:spPr>
          <a:xfrm>
            <a:off x="1033022" y="1270322"/>
            <a:ext cx="3091607" cy="1727643"/>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sz="2800" dirty="0">
                <a:solidFill>
                  <a:schemeClr val="bg1"/>
                </a:solidFill>
              </a:rPr>
              <a:t>04.</a:t>
            </a:r>
            <a:br>
              <a:rPr lang="en-HK" sz="2800" dirty="0">
                <a:solidFill>
                  <a:schemeClr val="bg1"/>
                </a:solidFill>
              </a:rPr>
            </a:br>
            <a:r>
              <a:rPr lang="en-HK" sz="2800" dirty="0">
                <a:solidFill>
                  <a:schemeClr val="bg1"/>
                </a:solidFill>
              </a:rPr>
              <a:t>Museums and Galleries</a:t>
            </a:r>
            <a:endParaRPr lang="en-US" sz="2800" dirty="0">
              <a:solidFill>
                <a:schemeClr val="bg1"/>
              </a:solidFill>
            </a:endParaRPr>
          </a:p>
        </p:txBody>
      </p:sp>
      <p:sp>
        <p:nvSpPr>
          <p:cNvPr id="14" name="Content Placeholder 2">
            <a:extLst>
              <a:ext uri="{FF2B5EF4-FFF2-40B4-BE49-F238E27FC236}">
                <a16:creationId xmlns:a16="http://schemas.microsoft.com/office/drawing/2014/main" id="{1CE4E9B6-F655-5F40-829E-0BDD4182556F}"/>
              </a:ext>
            </a:extLst>
          </p:cNvPr>
          <p:cNvSpPr txBox="1">
            <a:spLocks/>
          </p:cNvSpPr>
          <p:nvPr/>
        </p:nvSpPr>
        <p:spPr>
          <a:xfrm>
            <a:off x="1033022" y="3719211"/>
            <a:ext cx="2942813" cy="3428124"/>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HK" sz="1400" dirty="0">
                <a:solidFill>
                  <a:schemeClr val="bg1"/>
                </a:solidFill>
              </a:rPr>
              <a:t>Museums and galleries are perfect sources of </a:t>
            </a:r>
            <a:r>
              <a:rPr lang="en-HK" sz="1400" b="1" dirty="0">
                <a:solidFill>
                  <a:schemeClr val="bg1"/>
                </a:solidFill>
              </a:rPr>
              <a:t>primary research </a:t>
            </a:r>
            <a:r>
              <a:rPr lang="en-HK" sz="1400" dirty="0">
                <a:solidFill>
                  <a:schemeClr val="bg1"/>
                </a:solidFill>
              </a:rPr>
              <a:t>as they contain </a:t>
            </a:r>
            <a:r>
              <a:rPr lang="en-HK" sz="1400" b="1" dirty="0">
                <a:solidFill>
                  <a:schemeClr val="bg1"/>
                </a:solidFill>
              </a:rPr>
              <a:t>huge</a:t>
            </a:r>
            <a:r>
              <a:rPr lang="en-HK" sz="1400" dirty="0">
                <a:solidFill>
                  <a:schemeClr val="bg1"/>
                </a:solidFill>
              </a:rPr>
              <a:t> and </a:t>
            </a:r>
            <a:r>
              <a:rPr lang="en-HK" sz="1400" b="1" dirty="0">
                <a:solidFill>
                  <a:schemeClr val="bg1"/>
                </a:solidFill>
              </a:rPr>
              <a:t>diverse array of objects, artefacts and historical treasures.</a:t>
            </a:r>
            <a:endParaRPr lang="en-US" sz="1400" b="1" dirty="0">
              <a:solidFill>
                <a:schemeClr val="bg1"/>
              </a:solidFill>
            </a:endParaRPr>
          </a:p>
        </p:txBody>
      </p:sp>
    </p:spTree>
    <p:extLst>
      <p:ext uri="{BB962C8B-B14F-4D97-AF65-F5344CB8AC3E}">
        <p14:creationId xmlns:p14="http://schemas.microsoft.com/office/powerpoint/2010/main" val="224461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3CBB9B1-7B7D-4BA1-A1AF-572168B395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1803-1694-7A4A-85A1-95635AD3683B}"/>
              </a:ext>
            </a:extLst>
          </p:cNvPr>
          <p:cNvSpPr>
            <a:spLocks noGrp="1"/>
          </p:cNvSpPr>
          <p:nvPr>
            <p:ph type="title"/>
          </p:nvPr>
        </p:nvSpPr>
        <p:spPr>
          <a:xfrm>
            <a:off x="8643193" y="457201"/>
            <a:ext cx="3091607" cy="1727643"/>
          </a:xfrm>
        </p:spPr>
        <p:txBody>
          <a:bodyPr anchor="b">
            <a:normAutofit/>
          </a:bodyPr>
          <a:lstStyle/>
          <a:p>
            <a:r>
              <a:rPr lang="en-HK" sz="2800" dirty="0"/>
              <a:t>05.</a:t>
            </a:r>
            <a:br>
              <a:rPr lang="en-HK" sz="2800" dirty="0"/>
            </a:br>
            <a:r>
              <a:rPr lang="en-HK" sz="2800" dirty="0"/>
              <a:t>Movie </a:t>
            </a:r>
            <a:endParaRPr lang="en-US" sz="2800" dirty="0"/>
          </a:p>
        </p:txBody>
      </p:sp>
      <p:pic>
        <p:nvPicPr>
          <p:cNvPr id="5" name="Picture 4" descr="An open computer sitting on top of a table&#10;&#10;Description automatically generated">
            <a:extLst>
              <a:ext uri="{FF2B5EF4-FFF2-40B4-BE49-F238E27FC236}">
                <a16:creationId xmlns:a16="http://schemas.microsoft.com/office/drawing/2014/main" id="{5DC426FA-B981-F345-8ACF-EB8E144CAA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2E723DDE-F902-EC46-80EC-6ACD44133D84}"/>
              </a:ext>
            </a:extLst>
          </p:cNvPr>
          <p:cNvSpPr>
            <a:spLocks noGrp="1"/>
          </p:cNvSpPr>
          <p:nvPr>
            <p:ph idx="1"/>
          </p:nvPr>
        </p:nvSpPr>
        <p:spPr>
          <a:xfrm>
            <a:off x="8643193" y="2530549"/>
            <a:ext cx="2942813" cy="3428124"/>
          </a:xfrm>
        </p:spPr>
        <p:txBody>
          <a:bodyPr>
            <a:normAutofit/>
          </a:bodyPr>
          <a:lstStyle/>
          <a:p>
            <a:pPr marL="0" indent="0">
              <a:buNone/>
            </a:pPr>
            <a:r>
              <a:rPr lang="en-HK" sz="1400" dirty="0"/>
              <a:t>The film industry has always had very </a:t>
            </a:r>
            <a:r>
              <a:rPr lang="en-HK" sz="1400" b="1" dirty="0"/>
              <a:t>close links to dress and fashion</a:t>
            </a:r>
            <a:r>
              <a:rPr lang="en-HK" sz="1400" dirty="0"/>
              <a:t>. Using film as the starting point for </a:t>
            </a:r>
            <a:r>
              <a:rPr lang="en-HK" sz="1400" b="1" dirty="0"/>
              <a:t>primary research </a:t>
            </a:r>
            <a:r>
              <a:rPr lang="en-HK" sz="1400" dirty="0"/>
              <a:t>is something designers have been doing for years.</a:t>
            </a:r>
            <a:endParaRPr lang="en-US" sz="1400" dirty="0"/>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318B6C-0BB9-D347-9F81-15BA7BCCE3BE}"/>
              </a:ext>
            </a:extLst>
          </p:cNvPr>
          <p:cNvSpPr/>
          <p:nvPr/>
        </p:nvSpPr>
        <p:spPr>
          <a:xfrm>
            <a:off x="0" y="6192444"/>
            <a:ext cx="5015717" cy="215444"/>
          </a:xfrm>
          <a:prstGeom prst="rect">
            <a:avLst/>
          </a:prstGeom>
        </p:spPr>
        <p:txBody>
          <a:bodyPr wrap="square">
            <a:spAutoFit/>
          </a:bodyPr>
          <a:lstStyle/>
          <a:p>
            <a:pPr>
              <a:spcAft>
                <a:spcPts val="600"/>
              </a:spcAft>
            </a:pPr>
            <a:r>
              <a:rPr lang="en-HK" sz="800" i="1" dirty="0">
                <a:solidFill>
                  <a:schemeClr val="bg1"/>
                </a:solidFill>
              </a:rPr>
              <a:t>Royalty-free photo sourced from </a:t>
            </a:r>
            <a:r>
              <a:rPr lang="en-HK" sz="800" i="1" dirty="0" smtClean="0">
                <a:solidFill>
                  <a:schemeClr val="bg1"/>
                </a:solidFill>
              </a:rPr>
              <a:t>Pexels.com </a:t>
            </a:r>
            <a:endParaRPr lang="en-HK" sz="800" i="1" dirty="0">
              <a:solidFill>
                <a:schemeClr val="bg1"/>
              </a:solidFill>
            </a:endParaRPr>
          </a:p>
        </p:txBody>
      </p:sp>
    </p:spTree>
    <p:extLst>
      <p:ext uri="{BB962C8B-B14F-4D97-AF65-F5344CB8AC3E}">
        <p14:creationId xmlns:p14="http://schemas.microsoft.com/office/powerpoint/2010/main" val="1132109835"/>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573</Words>
  <Application>Microsoft Office PowerPoint</Application>
  <PresentationFormat>寬螢幕</PresentationFormat>
  <Paragraphs>39</Paragraphs>
  <Slides>10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10</vt:i4>
      </vt:variant>
    </vt:vector>
  </HeadingPairs>
  <TitlesOfParts>
    <vt:vector size="15" baseType="lpstr">
      <vt:lpstr>Avenir Next LT Pro</vt:lpstr>
      <vt:lpstr>Avenir Next LT Pro Light</vt:lpstr>
      <vt:lpstr>Arial</vt:lpstr>
      <vt:lpstr>Calibri</vt:lpstr>
      <vt:lpstr>GradientRiseVTI</vt:lpstr>
      <vt:lpstr>Research &amp;  idea generation</vt:lpstr>
      <vt:lpstr>Sources of Information for fashion inspiration</vt:lpstr>
      <vt:lpstr>01. Online Fashion Resources</vt:lpstr>
      <vt:lpstr>PINTEREST</vt:lpstr>
      <vt:lpstr>02.  Magazines and  Online Magazines</vt:lpstr>
      <vt:lpstr>renowned Fashion magazines:</vt:lpstr>
      <vt:lpstr>03. Libraries</vt:lpstr>
      <vt:lpstr>List of major museums in  Hong Kong:</vt:lpstr>
      <vt:lpstr>05. Movie </vt:lpstr>
      <vt:lpstr>06. Travel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&amp;  idea generation</dc:title>
  <dc:creator>HO HO TAK</dc:creator>
  <cp:lastModifiedBy>POON, Suk-mei Cindy</cp:lastModifiedBy>
  <cp:revision>34</cp:revision>
  <dcterms:created xsi:type="dcterms:W3CDTF">2020-09-01T09:11:43Z</dcterms:created>
  <dcterms:modified xsi:type="dcterms:W3CDTF">2021-09-20T01:42:11Z</dcterms:modified>
</cp:coreProperties>
</file>