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notesMasterIdLst>
    <p:notesMasterId r:id="rId21"/>
  </p:notesMasterIdLst>
  <p:sldIdLst>
    <p:sldId id="276" r:id="rId2"/>
    <p:sldId id="267" r:id="rId3"/>
    <p:sldId id="279" r:id="rId4"/>
    <p:sldId id="265" r:id="rId5"/>
    <p:sldId id="26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70" r:id="rId14"/>
    <p:sldId id="271" r:id="rId15"/>
    <p:sldId id="277" r:id="rId16"/>
    <p:sldId id="272" r:id="rId17"/>
    <p:sldId id="274" r:id="rId18"/>
    <p:sldId id="275" r:id="rId19"/>
    <p:sldId id="26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29"/>
    <p:restoredTop sz="94762"/>
  </p:normalViewPr>
  <p:slideViewPr>
    <p:cSldViewPr snapToGrid="0" snapToObjects="1">
      <p:cViewPr>
        <p:scale>
          <a:sx n="120" d="100"/>
          <a:sy n="120" d="100"/>
        </p:scale>
        <p:origin x="252" y="-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C14B3-EEE8-6549-8482-C4C3FCA537FF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6F946C-F05D-8D4C-8ADF-A9512DCC4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98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196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766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511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0"/>
            <a:ext cx="9144000" cy="2481263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 spc="7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376"/>
            <a:ext cx="9144000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221EC-BF54-4DDD-8900-F2027CDA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13A3-10E9-421F-81BE-56E0786AB515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5AB69-7069-48FB-8925-F2BA8412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9C32A-F7A5-4E3B-A28F-09C82341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35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997B-D473-47DE-8B7B-22AB6F31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26035-4B81-4537-A22D-92C2E0DBB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2A44D-F637-4017-BAA2-77756A38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ABC0-2199-478F-BA77-33A651B6CB89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DCE6-ED7D-417C-ABD4-41D61570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AF19A-FDAE-446A-A6B6-128F7F96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13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D838-45E9-4D61-AA4E-92A32B579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2628900" cy="5719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183D0-4392-4364-8A2D-C47A2AF7A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57199"/>
            <a:ext cx="7734300" cy="5719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36C9-28D5-4820-84F1-E4B9F4E5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30C6-DF61-47F4-B8C5-1B70E884BF06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7EDC8-558D-4646-86D9-A5424CF2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B7537-E67A-411A-BBA4-061521D3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12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9D7-1EE5-4262-9359-A0E2B73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3080"/>
            <a:ext cx="10240903" cy="12334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A1C5-272A-45C2-A11A-E7769A27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395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3DA15-1EAB-4524-9BB7-8A7DA82A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2B50C-7EEE-46CD-BAF7-BBC4026D959A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93B9-7818-489D-AFFB-B6EAD27FF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8D36-894E-4FCB-B8BB-84DE8994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106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64F1-5687-421F-B3DF-BA3C8DAD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1709738"/>
            <a:ext cx="9966519" cy="2852737"/>
          </a:xfrm>
        </p:spPr>
        <p:txBody>
          <a:bodyPr anchor="b">
            <a:normAutofit/>
          </a:bodyPr>
          <a:lstStyle>
            <a:lvl1pPr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876-5FD9-4964-BD37-6F05DAEBE3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0930" y="4976327"/>
            <a:ext cx="9966520" cy="1113323"/>
          </a:xfrm>
        </p:spPr>
        <p:txBody>
          <a:bodyPr>
            <a:normAutofit/>
          </a:bodyPr>
          <a:lstStyle>
            <a:lvl1pPr marL="0" indent="0">
              <a:buNone/>
              <a:defRPr sz="12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A80A-FCDD-4009-9A1F-8B548178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11C4-AE09-4254-A5E3-6DA9B099C971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A3422-56D9-4942-BC63-831AED91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4B42A-AC2C-4FD8-AD0D-BECDD38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23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AF1-8359-4A0F-91B3-03E77C67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457200"/>
            <a:ext cx="10309745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3D3-6B33-4CA0-B06B-A8BB05CAB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054" y="1996141"/>
            <a:ext cx="4975746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C334-815D-47FD-A9B5-E871E2864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6141"/>
            <a:ext cx="5181600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975F2-7A90-4820-B90F-D28E31A3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42C3-E082-4760-93B2-E209268DD00C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CFAD5-8AF8-4610-8324-85AA062E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08CC8-C46E-4A10-8A83-7A251067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02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2B8-F9D9-4F53-A4A6-F12EB5F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490" y="457200"/>
            <a:ext cx="9986898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70CA-85E9-47C7-8564-FFA1AE34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90" y="1681163"/>
            <a:ext cx="46290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8D4B1-41B3-4BF5-9076-A16984A81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8490" y="2505075"/>
            <a:ext cx="46290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A38DC-A016-4CFD-AC19-F24A9E062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4816" y="1681163"/>
            <a:ext cx="501057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930FA-8C00-42AB-B2D1-FE4E4BDB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4814" y="2505075"/>
            <a:ext cx="501057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B698E-FAE5-4F2C-AE0E-4FD281E8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C950-F824-48B9-B984-CAEE265865E5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4BB6C-CAA4-4EA8-8EA1-65ADE056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BB6A12-0532-47CA-B070-232141CC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42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FA1-831E-4AD6-B0D1-BA85E67A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457200"/>
            <a:ext cx="9982199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94142-C469-4B0E-8C01-C64BA28F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3A0F-68E7-4D17-BB84-ED1BA4F6AC6B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AFCE6-5C7E-438F-8D4A-21E15568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CFD88-63EA-427F-978C-B7844D1A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19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2A4F0-76A5-4852-982B-32B3B685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C4F-EDA1-4BA2-BFF3-FE5B31CCB58B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0CFAE-4BEB-4272-A2E6-FDD9D6A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B71B7-74B7-4CF1-8FE0-F4863CD7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942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32BE-C4E5-4F12-AB53-EBEF2B76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755" y="457200"/>
            <a:ext cx="3932237" cy="192143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7F57-4ABF-4BA4-A892-38857A02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130" y="987425"/>
            <a:ext cx="5707257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E444-E5BD-443F-AB83-84D7CE0A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8755" y="2799184"/>
            <a:ext cx="3932237" cy="3069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998A4-FD2F-4126-99C5-E2063AE0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694C-1394-4838-A564-7380835C2E77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457D3-F808-4DB2-9C9C-B185E71F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1BC9B-21D1-4D2D-B02E-C887A02C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68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3EC2-2D8C-4E8D-8CC7-96764801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966" y="68113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66AF89-5FBD-43DD-958D-A5C608AE2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34742" y="858417"/>
            <a:ext cx="5520645" cy="50026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0A545-2CE6-48C4-A725-EF68A3F1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8966" y="228133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466B2-6FE6-4352-BBF9-84BCD946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4B19-1A00-4EDB-8425-E1827A377364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991BC-29A5-4182-BD83-9D99D288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1C78F-6633-4604-8832-8E9D2DC7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769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</a:extLst>
          </p:cNvPr>
          <p:cNvSpPr/>
          <p:nvPr/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</a:extLst>
          </p:cNvPr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78F2F-4F04-4604-9005-BF0CB114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1666"/>
            <a:ext cx="9810376" cy="165940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A17D2-52AF-4B40-80A8-3E0DB85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810376" cy="38578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E0AA-D5B3-4BCF-BA69-209D9B335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0111" y="6409170"/>
            <a:ext cx="370239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bg1"/>
                </a:solidFill>
              </a:defRPr>
            </a:lvl1pPr>
          </a:lstStyle>
          <a:p>
            <a:fld id="{10076A27-8146-4F75-9851-A83577C6FD8A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A637-D86F-4FA1-985D-2D8245651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1" y="1912217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2FA4D-A931-46BA-B767-29A6FD5AA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9678" y="6408742"/>
            <a:ext cx="43865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467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9" r:id="rId6"/>
    <p:sldLayoutId id="2147483834" r:id="rId7"/>
    <p:sldLayoutId id="2147483835" r:id="rId8"/>
    <p:sldLayoutId id="2147483836" r:id="rId9"/>
    <p:sldLayoutId id="2147483838" r:id="rId10"/>
    <p:sldLayoutId id="214748383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404E292-5FAB-47E8-A663-A07530CED8F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80FF8ED-64CE-400C-A4D5-9F943FC264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0"/>
            <a:ext cx="12191999" cy="6858000"/>
          </a:xfrm>
          <a:prstGeom prst="rect">
            <a:avLst/>
          </a:prstGeom>
          <a:gradFill>
            <a:gsLst>
              <a:gs pos="0">
                <a:schemeClr val="accent5">
                  <a:alpha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68868AD-100D-45F3-B11E-8A2936712B9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12191999" cy="6858000"/>
          </a:xfrm>
          <a:prstGeom prst="rect">
            <a:avLst/>
          </a:prstGeom>
          <a:gradFill>
            <a:gsLst>
              <a:gs pos="49000">
                <a:schemeClr val="accent5">
                  <a:alpha val="50000"/>
                </a:schemeClr>
              </a:gs>
              <a:gs pos="100000">
                <a:schemeClr val="accent2">
                  <a:alpha val="74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14742CC-05F9-44AC-AF98-AB6EF810E47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96001" cy="6858000"/>
          </a:xfrm>
          <a:prstGeom prst="rect">
            <a:avLst/>
          </a:prstGeom>
          <a:gradFill>
            <a:gsLst>
              <a:gs pos="0">
                <a:schemeClr val="accent2">
                  <a:alpha val="17000"/>
                </a:schemeClr>
              </a:gs>
              <a:gs pos="85000">
                <a:schemeClr val="accent4">
                  <a:alpha val="40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3">
            <a:extLst>
              <a:ext uri="{FF2B5EF4-FFF2-40B4-BE49-F238E27FC236}">
                <a16:creationId xmlns:a16="http://schemas.microsoft.com/office/drawing/2014/main" id="{853C77DB-C7E3-4B1F-9AD0-1EB2982A86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3460656" y="-2569189"/>
            <a:ext cx="5115722" cy="10255626"/>
          </a:xfrm>
          <a:custGeom>
            <a:avLst/>
            <a:gdLst>
              <a:gd name="connsiteX0" fmla="*/ 2065105 w 2065105"/>
              <a:gd name="connsiteY0" fmla="*/ 0 h 4139967"/>
              <a:gd name="connsiteX1" fmla="*/ 2065105 w 2065105"/>
              <a:gd name="connsiteY1" fmla="*/ 4139967 h 4139967"/>
              <a:gd name="connsiteX2" fmla="*/ 1858573 w 2065105"/>
              <a:gd name="connsiteY2" fmla="*/ 4129538 h 4139967"/>
              <a:gd name="connsiteX3" fmla="*/ 0 w 2065105"/>
              <a:gd name="connsiteY3" fmla="*/ 2069983 h 4139967"/>
              <a:gd name="connsiteX4" fmla="*/ 1858573 w 2065105"/>
              <a:gd name="connsiteY4" fmla="*/ 10428 h 4139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65105" h="4139967">
                <a:moveTo>
                  <a:pt x="2065105" y="0"/>
                </a:moveTo>
                <a:lnTo>
                  <a:pt x="2065105" y="4139967"/>
                </a:lnTo>
                <a:lnTo>
                  <a:pt x="1858573" y="4129538"/>
                </a:lnTo>
                <a:cubicBezTo>
                  <a:pt x="814640" y="4023521"/>
                  <a:pt x="0" y="3141887"/>
                  <a:pt x="0" y="2069983"/>
                </a:cubicBezTo>
                <a:cubicBezTo>
                  <a:pt x="0" y="998079"/>
                  <a:pt x="814640" y="116446"/>
                  <a:pt x="1858573" y="10428"/>
                </a:cubicBezTo>
                <a:close/>
              </a:path>
            </a:pathLst>
          </a:custGeom>
          <a:gradFill flip="none" rotWithShape="1">
            <a:gsLst>
              <a:gs pos="7000">
                <a:schemeClr val="accent4">
                  <a:lumMod val="60000"/>
                  <a:lumOff val="40000"/>
                  <a:alpha val="3000"/>
                </a:schemeClr>
              </a:gs>
              <a:gs pos="100000">
                <a:schemeClr val="accent4">
                  <a:lumMod val="60000"/>
                  <a:lumOff val="40000"/>
                  <a:alpha val="37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0DB2FA-6FC3-1C45-8AB4-98743B904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015909"/>
            <a:ext cx="9144000" cy="2826182"/>
          </a:xfrm>
        </p:spPr>
        <p:txBody>
          <a:bodyPr vert="horz" lIns="0" tIns="0" rIns="0" bIns="0" rtlCol="0" anchor="ctr">
            <a:norm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</a:rPr>
              <a:t>Design Presentation: Fashion Design </a:t>
            </a:r>
            <a:r>
              <a:rPr lang="en-US" sz="4400" dirty="0" err="1" smtClean="0">
                <a:solidFill>
                  <a:schemeClr val="bg1"/>
                </a:solidFill>
              </a:rPr>
              <a:t>Realisation</a:t>
            </a:r>
            <a:endParaRPr lang="en-US" sz="4400" spc="750" dirty="0">
              <a:solidFill>
                <a:schemeClr val="bg1"/>
              </a:solidFill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47DA58E6-071A-994E-B1BD-9D1571E82B2E}"/>
              </a:ext>
            </a:extLst>
          </p:cNvPr>
          <p:cNvSpPr txBox="1">
            <a:spLocks/>
          </p:cNvSpPr>
          <p:nvPr/>
        </p:nvSpPr>
        <p:spPr>
          <a:xfrm>
            <a:off x="1446517" y="1323503"/>
            <a:ext cx="9144000" cy="83602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CHAPTER 4</a:t>
            </a:r>
          </a:p>
        </p:txBody>
      </p:sp>
    </p:spTree>
    <p:extLst>
      <p:ext uri="{BB962C8B-B14F-4D97-AF65-F5344CB8AC3E}">
        <p14:creationId xmlns:p14="http://schemas.microsoft.com/office/powerpoint/2010/main" val="3973205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7">
            <a:extLst>
              <a:ext uri="{FF2B5EF4-FFF2-40B4-BE49-F238E27FC236}">
                <a16:creationId xmlns:a16="http://schemas.microsoft.com/office/drawing/2014/main" id="{08058EF5-858F-F040-A8BC-C6684B176B4C}"/>
              </a:ext>
            </a:extLst>
          </p:cNvPr>
          <p:cNvSpPr txBox="1"/>
          <p:nvPr/>
        </p:nvSpPr>
        <p:spPr>
          <a:xfrm>
            <a:off x="1335367" y="2633105"/>
            <a:ext cx="7365102" cy="282474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2800" dirty="0">
              <a:cs typeface="Arial"/>
            </a:endParaRPr>
          </a:p>
          <a:p>
            <a:pPr marL="50800">
              <a:lnSpc>
                <a:spcPct val="100000"/>
              </a:lnSpc>
            </a:pPr>
            <a:r>
              <a:rPr lang="en-HK" sz="2800" b="1" dirty="0">
                <a:cs typeface="Arial-BoldItalicMT"/>
              </a:rPr>
              <a:t>Laura Laine</a:t>
            </a:r>
            <a:endParaRPr lang="en-HK" sz="2800" b="1" baseline="24305" dirty="0">
              <a:cs typeface="Arial"/>
            </a:endParaRPr>
          </a:p>
          <a:p>
            <a:pPr marL="508000" marR="43180" indent="-457200">
              <a:lnSpc>
                <a:spcPct val="133100"/>
              </a:lnSpc>
              <a:spcBef>
                <a:spcPts val="635"/>
              </a:spcBef>
              <a:buFont typeface="Arial" panose="020B0604020202020204" pitchFamily="34" charset="0"/>
              <a:buChar char="•"/>
            </a:pPr>
            <a:r>
              <a:rPr lang="en-HK" sz="2800" dirty="0" smtClean="0">
                <a:cs typeface="Arial"/>
              </a:rPr>
              <a:t>Characterised </a:t>
            </a:r>
            <a:r>
              <a:rPr lang="en-HK" sz="2800" dirty="0">
                <a:cs typeface="Arial"/>
              </a:rPr>
              <a:t>face drawing </a:t>
            </a:r>
            <a:endParaRPr lang="en-HK" sz="2800" dirty="0" smtClean="0">
              <a:cs typeface="Arial"/>
            </a:endParaRPr>
          </a:p>
          <a:p>
            <a:pPr marL="508000" marR="43180" indent="-457200">
              <a:lnSpc>
                <a:spcPct val="133100"/>
              </a:lnSpc>
              <a:spcBef>
                <a:spcPts val="635"/>
              </a:spcBef>
              <a:buFont typeface="Arial" panose="020B0604020202020204" pitchFamily="34" charset="0"/>
              <a:buChar char="•"/>
            </a:pPr>
            <a:r>
              <a:rPr lang="en-HK" sz="2800" dirty="0" smtClean="0">
                <a:cs typeface="Arial"/>
              </a:rPr>
              <a:t>Interesting </a:t>
            </a:r>
            <a:r>
              <a:rPr lang="en-HK" sz="2800" dirty="0">
                <a:cs typeface="Arial"/>
              </a:rPr>
              <a:t>figure and gestures </a:t>
            </a:r>
            <a:endParaRPr lang="en-HK" sz="2800" dirty="0" smtClean="0">
              <a:cs typeface="Arial"/>
            </a:endParaRPr>
          </a:p>
          <a:p>
            <a:pPr marL="508000" marR="43180" indent="-457200">
              <a:lnSpc>
                <a:spcPct val="133100"/>
              </a:lnSpc>
              <a:spcBef>
                <a:spcPts val="635"/>
              </a:spcBef>
              <a:buFont typeface="Arial" panose="020B0604020202020204" pitchFamily="34" charset="0"/>
              <a:buChar char="•"/>
            </a:pPr>
            <a:r>
              <a:rPr lang="en-HK" sz="2800" dirty="0" smtClean="0">
                <a:cs typeface="Arial"/>
              </a:rPr>
              <a:t>Iconic </a:t>
            </a:r>
            <a:r>
              <a:rPr lang="en-HK" sz="2800" dirty="0">
                <a:cs typeface="Arial"/>
              </a:rPr>
              <a:t>hair </a:t>
            </a:r>
            <a:r>
              <a:rPr lang="en-HK" sz="2800" dirty="0" smtClean="0">
                <a:cs typeface="Arial"/>
              </a:rPr>
              <a:t>drawings</a:t>
            </a:r>
            <a:endParaRPr lang="en-HK" sz="2800" dirty="0">
              <a:cs typeface="Arial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827D6CA-F37B-B04E-8151-9DAEF37BF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982" y="1399617"/>
            <a:ext cx="10240903" cy="1233488"/>
          </a:xfrm>
        </p:spPr>
        <p:txBody>
          <a:bodyPr/>
          <a:lstStyle/>
          <a:p>
            <a:r>
              <a:rPr lang="en-US" dirty="0"/>
              <a:t>MODERN </a:t>
            </a:r>
            <a:r>
              <a:rPr lang="en-US" dirty="0" smtClean="0"/>
              <a:t>ILLUSTRATION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7">
            <a:extLst>
              <a:ext uri="{FF2B5EF4-FFF2-40B4-BE49-F238E27FC236}">
                <a16:creationId xmlns:a16="http://schemas.microsoft.com/office/drawing/2014/main" id="{08058EF5-858F-F040-A8BC-C6684B176B4C}"/>
              </a:ext>
            </a:extLst>
          </p:cNvPr>
          <p:cNvSpPr txBox="1"/>
          <p:nvPr/>
        </p:nvSpPr>
        <p:spPr>
          <a:xfrm>
            <a:off x="1466468" y="3149159"/>
            <a:ext cx="7472995" cy="23299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spcBef>
                <a:spcPts val="1180"/>
              </a:spcBef>
            </a:pPr>
            <a:r>
              <a:rPr lang="en-HK" sz="2800" b="1" dirty="0" smtClean="0">
                <a:cs typeface="Arial"/>
              </a:rPr>
              <a:t>Vera </a:t>
            </a:r>
            <a:r>
              <a:rPr lang="en-HK" sz="2800" b="1" dirty="0">
                <a:cs typeface="Arial"/>
              </a:rPr>
              <a:t>Wang &amp; Riccardo </a:t>
            </a:r>
            <a:r>
              <a:rPr lang="en-HK" sz="2800" b="1" dirty="0" err="1">
                <a:cs typeface="Arial"/>
              </a:rPr>
              <a:t>Tisci</a:t>
            </a:r>
            <a:r>
              <a:rPr lang="en-HK" sz="2800" b="1" dirty="0">
                <a:cs typeface="Arial"/>
              </a:rPr>
              <a:t> for Givenchy</a:t>
            </a:r>
            <a:endParaRPr lang="en-HK" sz="2800" baseline="25252" dirty="0">
              <a:cs typeface="Arial"/>
            </a:endParaRPr>
          </a:p>
          <a:p>
            <a:pPr marL="495300" marR="109220" indent="-457200">
              <a:lnSpc>
                <a:spcPct val="137100"/>
              </a:lnSpc>
              <a:spcBef>
                <a:spcPts val="295"/>
              </a:spcBef>
              <a:buFont typeface="Arial" panose="020B0604020202020204" pitchFamily="34" charset="0"/>
              <a:buChar char="•"/>
            </a:pPr>
            <a:r>
              <a:rPr lang="en-HK" sz="2800" spc="40" dirty="0">
                <a:cs typeface="Arial"/>
              </a:rPr>
              <a:t>More </a:t>
            </a:r>
            <a:r>
              <a:rPr lang="en-HK" sz="2800" spc="-15" dirty="0" smtClean="0">
                <a:cs typeface="Arial"/>
              </a:rPr>
              <a:t>Realistic</a:t>
            </a:r>
          </a:p>
          <a:p>
            <a:pPr marL="495300" marR="109220" indent="-457200">
              <a:lnSpc>
                <a:spcPct val="137100"/>
              </a:lnSpc>
              <a:spcBef>
                <a:spcPts val="295"/>
              </a:spcBef>
              <a:buFont typeface="Arial" panose="020B0604020202020204" pitchFamily="34" charset="0"/>
              <a:buChar char="•"/>
            </a:pPr>
            <a:r>
              <a:rPr lang="en-HK" sz="2800" spc="-60" dirty="0" smtClean="0">
                <a:cs typeface="Arial"/>
              </a:rPr>
              <a:t>Less </a:t>
            </a:r>
            <a:r>
              <a:rPr lang="en-HK" sz="2800" spc="45" dirty="0">
                <a:cs typeface="Arial"/>
              </a:rPr>
              <a:t>gimmick </a:t>
            </a:r>
            <a:r>
              <a:rPr lang="en-HK" sz="2800" spc="35" dirty="0">
                <a:cs typeface="Arial"/>
              </a:rPr>
              <a:t>and</a:t>
            </a:r>
            <a:r>
              <a:rPr lang="en-HK" sz="2800" spc="-285" dirty="0">
                <a:cs typeface="Arial"/>
              </a:rPr>
              <a:t> </a:t>
            </a:r>
            <a:r>
              <a:rPr lang="en-HK" sz="2800" spc="20" dirty="0" smtClean="0">
                <a:cs typeface="Arial"/>
              </a:rPr>
              <a:t>dramatic</a:t>
            </a:r>
          </a:p>
          <a:p>
            <a:pPr marL="495300" marR="109220" indent="-457200">
              <a:lnSpc>
                <a:spcPct val="137100"/>
              </a:lnSpc>
              <a:spcBef>
                <a:spcPts val="295"/>
              </a:spcBef>
              <a:buFont typeface="Arial" panose="020B0604020202020204" pitchFamily="34" charset="0"/>
              <a:buChar char="•"/>
            </a:pPr>
            <a:r>
              <a:rPr lang="en-HK" sz="2800" spc="-15" dirty="0" smtClean="0">
                <a:cs typeface="Arial"/>
              </a:rPr>
              <a:t>Practical </a:t>
            </a:r>
            <a:r>
              <a:rPr lang="en-HK" sz="2800" spc="40" dirty="0">
                <a:cs typeface="Arial"/>
              </a:rPr>
              <a:t>for</a:t>
            </a:r>
            <a:r>
              <a:rPr lang="en-HK" sz="2800" spc="-80" dirty="0">
                <a:cs typeface="Arial"/>
              </a:rPr>
              <a:t> </a:t>
            </a:r>
            <a:r>
              <a:rPr lang="en-HK" sz="2800" spc="30" dirty="0" smtClean="0">
                <a:cs typeface="Arial"/>
              </a:rPr>
              <a:t>communication</a:t>
            </a:r>
            <a:endParaRPr lang="en-HK" sz="2800" dirty="0">
              <a:cs typeface="Arial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827D6CA-F37B-B04E-8151-9DAEF37BF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6468" y="1454743"/>
            <a:ext cx="10240903" cy="1233488"/>
          </a:xfrm>
        </p:spPr>
        <p:txBody>
          <a:bodyPr/>
          <a:lstStyle/>
          <a:p>
            <a:r>
              <a:rPr lang="en-US" dirty="0"/>
              <a:t>MODERN </a:t>
            </a:r>
            <a:r>
              <a:rPr lang="en-US" dirty="0" smtClean="0"/>
              <a:t>ILLUSTRATION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29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D896123-1B32-4CB1-B2ED-E34BBC26B42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person sitting at a table&#10;&#10;Description automatically generated">
            <a:extLst>
              <a:ext uri="{FF2B5EF4-FFF2-40B4-BE49-F238E27FC236}">
                <a16:creationId xmlns:a16="http://schemas.microsoft.com/office/drawing/2014/main" id="{CFCC314E-B966-5E40-918B-3DDF1A942E3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-1"/>
            <a:ext cx="12191980" cy="6857571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019FDB4D-987D-4C87-A179-9D4616AB245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9931"/>
            <a:ext cx="12191999" cy="5058137"/>
          </a:xfrm>
          <a:prstGeom prst="rect">
            <a:avLst/>
          </a:prstGeom>
          <a:gradFill flip="none" rotWithShape="1">
            <a:gsLst>
              <a:gs pos="50000">
                <a:schemeClr val="tx1">
                  <a:alpha val="30000"/>
                </a:schemeClr>
              </a:gs>
              <a:gs pos="80000">
                <a:schemeClr val="tx1">
                  <a:alpha val="15000"/>
                </a:schemeClr>
              </a:gs>
              <a:gs pos="0">
                <a:schemeClr val="tx1">
                  <a:alpha val="0"/>
                </a:schemeClr>
              </a:gs>
              <a:gs pos="20000">
                <a:schemeClr val="tx1">
                  <a:alpha val="15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812BA353-9720-004C-82E1-467AEAD38C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9533" y="1238391"/>
            <a:ext cx="8952932" cy="3043213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HOW TO MAKE FASHION </a:t>
            </a:r>
            <a:r>
              <a:rPr lang="en-US" dirty="0" smtClean="0">
                <a:solidFill>
                  <a:schemeClr val="bg1"/>
                </a:solidFill>
              </a:rPr>
              <a:t>illustration?</a:t>
            </a:r>
            <a:endParaRPr lang="en-HK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D9293E5-0FCA-644C-BCAB-DB409E4ABE2E}"/>
              </a:ext>
            </a:extLst>
          </p:cNvPr>
          <p:cNvSpPr/>
          <p:nvPr/>
        </p:nvSpPr>
        <p:spPr>
          <a:xfrm>
            <a:off x="470491" y="231690"/>
            <a:ext cx="25090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i="1" dirty="0">
                <a:solidFill>
                  <a:schemeClr val="bg1"/>
                </a:solidFill>
              </a:rPr>
              <a:t>Royalty-free photo sourced from </a:t>
            </a:r>
            <a:r>
              <a:rPr lang="en-US" sz="1200" i="1" dirty="0" err="1" smtClean="0">
                <a:solidFill>
                  <a:schemeClr val="bg1"/>
                </a:solidFill>
              </a:rPr>
              <a:t>Pexels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88978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3CBB9B1-7B7D-4BA1-A1AF-572168B395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0E0163-5F74-FD4C-9082-862FB7AF5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359" y="-581841"/>
            <a:ext cx="11219793" cy="1727643"/>
          </a:xfrm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Practice of Figure drawing </a:t>
            </a:r>
            <a:br>
              <a:rPr lang="en-US" sz="2800" dirty="0" smtClean="0"/>
            </a:br>
            <a:r>
              <a:rPr lang="en-US" sz="2800" dirty="0" smtClean="0"/>
              <a:t>(</a:t>
            </a:r>
            <a:r>
              <a:rPr lang="en-US" sz="2800" dirty="0"/>
              <a:t>8.5 heads figure)</a:t>
            </a:r>
            <a:endParaRPr lang="en-HK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E5AE2-6770-A242-AC7B-5CE696294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0879" y="2062996"/>
            <a:ext cx="2942813" cy="3428124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</a:pPr>
            <a:r>
              <a:rPr lang="en-GB" sz="1200" dirty="0"/>
              <a:t>1st line: from the top of the head to the chin</a:t>
            </a:r>
            <a:endParaRPr lang="en-HK" sz="1200" dirty="0"/>
          </a:p>
          <a:p>
            <a:pPr lvl="0">
              <a:lnSpc>
                <a:spcPct val="110000"/>
              </a:lnSpc>
            </a:pPr>
            <a:r>
              <a:rPr lang="en-GB" sz="1200" dirty="0"/>
              <a:t>2nd line: armpit (between line 1 and 2 is shoulder line)</a:t>
            </a:r>
            <a:endParaRPr lang="en-HK" sz="1200" dirty="0"/>
          </a:p>
          <a:p>
            <a:pPr lvl="0">
              <a:lnSpc>
                <a:spcPct val="110000"/>
              </a:lnSpc>
            </a:pPr>
            <a:r>
              <a:rPr lang="en-GB" sz="1200" dirty="0"/>
              <a:t>3rd line: this </a:t>
            </a:r>
            <a:r>
              <a:rPr lang="en-GB" sz="1200" dirty="0" smtClean="0"/>
              <a:t>section </a:t>
            </a:r>
            <a:r>
              <a:rPr lang="en-GB" sz="1200" dirty="0"/>
              <a:t>is divided into 3 equal parts: 1: bust line, 2: ribcage, 3: waistline </a:t>
            </a:r>
            <a:endParaRPr lang="en-HK" sz="1200" dirty="0"/>
          </a:p>
          <a:p>
            <a:pPr lvl="0">
              <a:lnSpc>
                <a:spcPct val="110000"/>
              </a:lnSpc>
            </a:pPr>
            <a:r>
              <a:rPr lang="en-GB" sz="1200" dirty="0"/>
              <a:t>4th line: crotch: </a:t>
            </a:r>
            <a:r>
              <a:rPr lang="en-GB" sz="1200" dirty="0" smtClean="0"/>
              <a:t>consists </a:t>
            </a:r>
            <a:r>
              <a:rPr lang="en-GB" sz="1200" dirty="0"/>
              <a:t>of the pelvis top and low pelvis</a:t>
            </a:r>
            <a:endParaRPr lang="en-HK" sz="1200" dirty="0"/>
          </a:p>
          <a:p>
            <a:pPr lvl="0">
              <a:lnSpc>
                <a:spcPct val="110000"/>
              </a:lnSpc>
            </a:pPr>
            <a:r>
              <a:rPr lang="en-GB" sz="1200" dirty="0"/>
              <a:t>5th line: </a:t>
            </a:r>
            <a:r>
              <a:rPr lang="en-GB" sz="1200" dirty="0" smtClean="0"/>
              <a:t>consists </a:t>
            </a:r>
            <a:r>
              <a:rPr lang="en-GB" sz="1200" dirty="0"/>
              <a:t>of the buttock and the tips of the fingers)</a:t>
            </a:r>
            <a:endParaRPr lang="en-HK" sz="1200" dirty="0"/>
          </a:p>
          <a:p>
            <a:pPr lvl="0">
              <a:lnSpc>
                <a:spcPct val="110000"/>
              </a:lnSpc>
            </a:pPr>
            <a:r>
              <a:rPr lang="en-GB" sz="1200" dirty="0"/>
              <a:t>6</a:t>
            </a:r>
            <a:r>
              <a:rPr lang="en-GB" sz="1200" baseline="30000" dirty="0"/>
              <a:t>th</a:t>
            </a:r>
            <a:r>
              <a:rPr lang="en-GB" sz="1200" dirty="0"/>
              <a:t> line: kneecaps</a:t>
            </a:r>
            <a:endParaRPr lang="en-HK" sz="1200" dirty="0"/>
          </a:p>
          <a:p>
            <a:pPr lvl="0">
              <a:lnSpc>
                <a:spcPct val="110000"/>
              </a:lnSpc>
            </a:pPr>
            <a:r>
              <a:rPr lang="en-GB" sz="1200" dirty="0"/>
              <a:t>8th line: ankle</a:t>
            </a:r>
            <a:endParaRPr lang="en-HK" sz="1200" dirty="0"/>
          </a:p>
          <a:p>
            <a:pPr>
              <a:lnSpc>
                <a:spcPct val="110000"/>
              </a:lnSpc>
            </a:pPr>
            <a:endParaRPr lang="en-US" sz="12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49257"/>
          </a:xfrm>
          <a:prstGeom prst="rect">
            <a:avLst/>
          </a:prstGeom>
          <a:gradFill>
            <a:gsLst>
              <a:gs pos="34000">
                <a:schemeClr val="accent4">
                  <a:alpha val="73000"/>
                </a:schemeClr>
              </a:gs>
              <a:gs pos="100000">
                <a:schemeClr val="accent5">
                  <a:alpha val="89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8314"/>
            <a:ext cx="8115300" cy="449258"/>
          </a:xfrm>
          <a:prstGeom prst="rect">
            <a:avLst/>
          </a:prstGeom>
          <a:gradFill>
            <a:gsLst>
              <a:gs pos="22000">
                <a:schemeClr val="accent5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picture containing map, table, drawing&#10;&#10;Description automatically generated">
            <a:extLst>
              <a:ext uri="{FF2B5EF4-FFF2-40B4-BE49-F238E27FC236}">
                <a16:creationId xmlns:a16="http://schemas.microsoft.com/office/drawing/2014/main" id="{2A3E54BC-293A-D249-91A3-FCD50704E44B}"/>
              </a:ext>
            </a:extLst>
          </p:cNvPr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9449" y="1255283"/>
            <a:ext cx="7288924" cy="51528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6398017-20F4-F042-89E6-D9405796925E}"/>
              </a:ext>
            </a:extLst>
          </p:cNvPr>
          <p:cNvSpPr/>
          <p:nvPr/>
        </p:nvSpPr>
        <p:spPr>
          <a:xfrm>
            <a:off x="8739352" y="6509832"/>
            <a:ext cx="326563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i="1" dirty="0">
                <a:solidFill>
                  <a:schemeClr val="bg1"/>
                </a:solidFill>
              </a:rPr>
              <a:t>Practice materials is/are owned and provided by HKDI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325118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drawing of a person&#10;&#10;Description automatically generated">
            <a:extLst>
              <a:ext uri="{FF2B5EF4-FFF2-40B4-BE49-F238E27FC236}">
                <a16:creationId xmlns:a16="http://schemas.microsoft.com/office/drawing/2014/main" id="{808CB21A-5E7C-B145-95A5-301D48D33ECD}"/>
              </a:ext>
            </a:extLst>
          </p:cNvPr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7270" y="302301"/>
            <a:ext cx="6000675" cy="6053964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52DA45AF-7B43-9A43-A67F-5BA646EDE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537" y="1133475"/>
            <a:ext cx="5266112" cy="1943100"/>
          </a:xfrm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Differences </a:t>
            </a:r>
            <a:r>
              <a:rPr lang="en-US" sz="2800" dirty="0"/>
              <a:t>between female</a:t>
            </a:r>
            <a:br>
              <a:rPr lang="en-US" sz="2800" dirty="0"/>
            </a:br>
            <a:r>
              <a:rPr lang="en-US" sz="2800" dirty="0"/>
              <a:t>&amp; male figure</a:t>
            </a:r>
            <a:endParaRPr lang="en-HK" sz="28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80D921-B7A7-D242-B24C-D0F26097EF1D}"/>
              </a:ext>
            </a:extLst>
          </p:cNvPr>
          <p:cNvSpPr/>
          <p:nvPr/>
        </p:nvSpPr>
        <p:spPr>
          <a:xfrm>
            <a:off x="6752993" y="4356752"/>
            <a:ext cx="3728034" cy="887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0000"/>
              </a:lnSpc>
            </a:pPr>
            <a:r>
              <a:rPr lang="en-HK" sz="1600" dirty="0"/>
              <a:t>Male figure is generally </a:t>
            </a:r>
            <a:r>
              <a:rPr lang="en-HK" sz="1600" b="1" dirty="0"/>
              <a:t>thicker, muscular,</a:t>
            </a:r>
            <a:r>
              <a:rPr lang="en-HK" sz="1600" dirty="0"/>
              <a:t> i.e. thick shoulder, rounder arms, stronger thigh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35BAE0-FB02-9E44-AFEE-EB01F4863BF0}"/>
              </a:ext>
            </a:extLst>
          </p:cNvPr>
          <p:cNvSpPr/>
          <p:nvPr/>
        </p:nvSpPr>
        <p:spPr>
          <a:xfrm>
            <a:off x="6752993" y="3329283"/>
            <a:ext cx="3728034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0000"/>
              </a:lnSpc>
            </a:pPr>
            <a:r>
              <a:rPr lang="en-HK" sz="1600" dirty="0"/>
              <a:t>Female </a:t>
            </a:r>
            <a:r>
              <a:rPr lang="en-HK" sz="1600" dirty="0" smtClean="0"/>
              <a:t>figure </a:t>
            </a:r>
            <a:r>
              <a:rPr lang="en-HK" sz="1600" dirty="0"/>
              <a:t>is generally </a:t>
            </a:r>
            <a:r>
              <a:rPr lang="en-HK" sz="1600" b="1" dirty="0"/>
              <a:t>thin,</a:t>
            </a:r>
          </a:p>
          <a:p>
            <a:pPr lvl="0">
              <a:lnSpc>
                <a:spcPct val="110000"/>
              </a:lnSpc>
            </a:pPr>
            <a:r>
              <a:rPr lang="en-HK" sz="1600" b="1" dirty="0"/>
              <a:t>slender and narrower shoulder</a:t>
            </a:r>
            <a:r>
              <a:rPr lang="en-HK" sz="1600" dirty="0"/>
              <a:t>,</a:t>
            </a:r>
          </a:p>
          <a:p>
            <a:pPr lvl="0">
              <a:lnSpc>
                <a:spcPct val="110000"/>
              </a:lnSpc>
            </a:pPr>
            <a:r>
              <a:rPr lang="en-HK" sz="1600" dirty="0"/>
              <a:t>obvious line of waist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5599AF-11DA-FA4A-9C22-E4FBA25FDD62}"/>
              </a:ext>
            </a:extLst>
          </p:cNvPr>
          <p:cNvSpPr/>
          <p:nvPr/>
        </p:nvSpPr>
        <p:spPr>
          <a:xfrm>
            <a:off x="8739352" y="6509832"/>
            <a:ext cx="326563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i="1" dirty="0">
                <a:solidFill>
                  <a:schemeClr val="bg1"/>
                </a:solidFill>
              </a:rPr>
              <a:t>Practice materials is/are owned and provided by HKDI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685799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487FDDCF-C300-4618-BBC4-568DDFD9E6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2DA45AF-7B43-9A43-A67F-5BA646EDE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313" y="4623234"/>
            <a:ext cx="9899374" cy="940904"/>
          </a:xfrm>
        </p:spPr>
        <p:txBody>
          <a:bodyPr vert="horz" lIns="0" tIns="0" rIns="0" bIns="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200" spc="750" dirty="0"/>
              <a:t>Practice of Figure changing pose &amp; Balance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E9E1B4E-DAC1-0E43-89AB-CB901F19EB1B}"/>
              </a:ext>
            </a:extLst>
          </p:cNvPr>
          <p:cNvSpPr/>
          <p:nvPr/>
        </p:nvSpPr>
        <p:spPr>
          <a:xfrm>
            <a:off x="1146313" y="5736417"/>
            <a:ext cx="9899374" cy="6098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pPr lvl="0" algn="ctr">
              <a:lnSpc>
                <a:spcPct val="150000"/>
              </a:lnSpc>
              <a:spcBef>
                <a:spcPts val="1000"/>
              </a:spcBef>
              <a:spcAft>
                <a:spcPts val="600"/>
              </a:spcAft>
            </a:pPr>
            <a:r>
              <a:rPr lang="en-US" sz="1600" dirty="0"/>
              <a:t>Try to </a:t>
            </a:r>
            <a:r>
              <a:rPr lang="en-US" sz="1600"/>
              <a:t>draw </a:t>
            </a:r>
            <a:r>
              <a:rPr lang="en-US" sz="1600" smtClean="0"/>
              <a:t>figures </a:t>
            </a:r>
            <a:r>
              <a:rPr lang="en-US" sz="1600" dirty="0"/>
              <a:t>in different </a:t>
            </a:r>
            <a:r>
              <a:rPr lang="en-US" sz="1600" b="1" dirty="0"/>
              <a:t>pose</a:t>
            </a:r>
            <a:r>
              <a:rPr lang="en-US" sz="1600" dirty="0"/>
              <a:t>, by adjusting the </a:t>
            </a:r>
            <a:r>
              <a:rPr lang="en-US" sz="1600" b="1" i="1" dirty="0"/>
              <a:t>balance line, shoulder line, waist line and hip line 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065E8B24-62B4-3E48-981E-E73B9EA739D0}"/>
              </a:ext>
            </a:extLst>
          </p:cNvPr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2487"/>
            <a:ext cx="5915451" cy="4028446"/>
          </a:xfrm>
          <a:prstGeom prst="rect">
            <a:avLst/>
          </a:prstGeom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9BAACBB3-649A-1949-BD74-4B650B7D73E0}"/>
              </a:ext>
            </a:extLst>
          </p:cNvPr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78854" y="22912"/>
            <a:ext cx="6299878" cy="4290246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CB1FF4D1-D3A2-46A1-A1DB-84C4A92F68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8741"/>
            <a:ext cx="12192000" cy="449256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A6CC515-2CA9-4522-924F-81F6F25FF8D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8316"/>
            <a:ext cx="8153398" cy="449684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68000"/>
                </a:schemeClr>
              </a:gs>
              <a:gs pos="99000">
                <a:schemeClr val="accent2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20A26550-ABC1-C24B-9CEE-4A0485F7B184}"/>
              </a:ext>
            </a:extLst>
          </p:cNvPr>
          <p:cNvSpPr/>
          <p:nvPr/>
        </p:nvSpPr>
        <p:spPr>
          <a:xfrm rot="2222028">
            <a:off x="7799292" y="906058"/>
            <a:ext cx="455430" cy="225587"/>
          </a:xfrm>
          <a:prstGeom prst="right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335B78-7A9D-5847-8A45-9C6B4D266A76}"/>
              </a:ext>
            </a:extLst>
          </p:cNvPr>
          <p:cNvSpPr/>
          <p:nvPr/>
        </p:nvSpPr>
        <p:spPr>
          <a:xfrm>
            <a:off x="6785559" y="559765"/>
            <a:ext cx="12570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cap="all" dirty="0">
                <a:highlight>
                  <a:srgbClr val="FFFF00"/>
                </a:highlight>
              </a:rPr>
              <a:t>balance line</a:t>
            </a:r>
            <a:endParaRPr lang="en-US" sz="1200" dirty="0">
              <a:highlight>
                <a:srgbClr val="FFFF00"/>
              </a:highlight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5D1182F-C563-3142-8FFB-E2BBB1EF7E4A}"/>
              </a:ext>
            </a:extLst>
          </p:cNvPr>
          <p:cNvSpPr/>
          <p:nvPr/>
        </p:nvSpPr>
        <p:spPr>
          <a:xfrm>
            <a:off x="1278848" y="698265"/>
            <a:ext cx="86754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cap="all" dirty="0">
                <a:highlight>
                  <a:srgbClr val="FFFF00"/>
                </a:highlight>
              </a:rPr>
              <a:t>Shoulder</a:t>
            </a:r>
            <a:endParaRPr lang="en-US" sz="1000" dirty="0">
              <a:highlight>
                <a:srgbClr val="FFFF00"/>
              </a:highlight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71FB941-51E4-5F43-B619-B5AFE7AA5AD5}"/>
              </a:ext>
            </a:extLst>
          </p:cNvPr>
          <p:cNvSpPr/>
          <p:nvPr/>
        </p:nvSpPr>
        <p:spPr>
          <a:xfrm>
            <a:off x="1278848" y="981334"/>
            <a:ext cx="50045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cap="all" dirty="0">
                <a:highlight>
                  <a:srgbClr val="FFFF00"/>
                </a:highlight>
              </a:rPr>
              <a:t>Bust</a:t>
            </a:r>
            <a:endParaRPr lang="en-US" sz="1000" dirty="0">
              <a:highlight>
                <a:srgbClr val="FFFF00"/>
              </a:highlight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8C2F983-2CAA-D34B-8A2B-505A2D417110}"/>
              </a:ext>
            </a:extLst>
          </p:cNvPr>
          <p:cNvSpPr/>
          <p:nvPr/>
        </p:nvSpPr>
        <p:spPr>
          <a:xfrm>
            <a:off x="1278848" y="1321912"/>
            <a:ext cx="57259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cap="all" dirty="0">
                <a:highlight>
                  <a:srgbClr val="FFFF00"/>
                </a:highlight>
              </a:rPr>
              <a:t>waist</a:t>
            </a:r>
            <a:endParaRPr lang="en-US" sz="1000" dirty="0">
              <a:highlight>
                <a:srgbClr val="FFFF00"/>
              </a:highlight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50463D0-5FBB-6841-B00A-CCB6AF66BEB5}"/>
              </a:ext>
            </a:extLst>
          </p:cNvPr>
          <p:cNvSpPr/>
          <p:nvPr/>
        </p:nvSpPr>
        <p:spPr>
          <a:xfrm>
            <a:off x="1278848" y="1686087"/>
            <a:ext cx="38343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cap="all" dirty="0">
                <a:highlight>
                  <a:srgbClr val="FFFF00"/>
                </a:highlight>
              </a:rPr>
              <a:t>hip</a:t>
            </a:r>
            <a:endParaRPr lang="en-US" sz="1000" dirty="0">
              <a:highlight>
                <a:srgbClr val="FFFF00"/>
              </a:highlight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7E54A1C-F318-7A49-A136-D31D65545CA3}"/>
              </a:ext>
            </a:extLst>
          </p:cNvPr>
          <p:cNvSpPr/>
          <p:nvPr/>
        </p:nvSpPr>
        <p:spPr>
          <a:xfrm>
            <a:off x="8739352" y="6509832"/>
            <a:ext cx="326563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i="1" dirty="0">
                <a:solidFill>
                  <a:schemeClr val="bg1"/>
                </a:solidFill>
              </a:rPr>
              <a:t>Practice materials is/are owned and provided by HKDI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1019194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D896123-1B32-4CB1-B2ED-E34BBC26B42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picture containing drawing, text, map&#10;&#10;Description automatically generated">
            <a:extLst>
              <a:ext uri="{FF2B5EF4-FFF2-40B4-BE49-F238E27FC236}">
                <a16:creationId xmlns:a16="http://schemas.microsoft.com/office/drawing/2014/main" id="{6DC30393-C95D-104D-9D12-70FE5AE304AE}"/>
              </a:ext>
            </a:extLst>
          </p:cNvPr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9547" y="-46444"/>
            <a:ext cx="11252903" cy="5498757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019FDB4D-987D-4C87-A179-9D4616AB245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9931"/>
            <a:ext cx="12191999" cy="5058137"/>
          </a:xfrm>
          <a:prstGeom prst="rect">
            <a:avLst/>
          </a:prstGeom>
          <a:gradFill flip="none" rotWithShape="1">
            <a:gsLst>
              <a:gs pos="50000">
                <a:schemeClr val="tx1">
                  <a:alpha val="30000"/>
                </a:schemeClr>
              </a:gs>
              <a:gs pos="80000">
                <a:schemeClr val="tx1">
                  <a:alpha val="15000"/>
                </a:schemeClr>
              </a:gs>
              <a:gs pos="0">
                <a:schemeClr val="tx1">
                  <a:alpha val="0"/>
                </a:schemeClr>
              </a:gs>
              <a:gs pos="20000">
                <a:schemeClr val="tx1">
                  <a:alpha val="15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76449B-7AEE-D24E-AD67-7C68D28A9BBD}"/>
              </a:ext>
            </a:extLst>
          </p:cNvPr>
          <p:cNvSpPr/>
          <p:nvPr/>
        </p:nvSpPr>
        <p:spPr>
          <a:xfrm>
            <a:off x="1619532" y="1996384"/>
            <a:ext cx="8952932" cy="3043213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4000" b="1" cap="all" spc="75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GARMENT DETAILS 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4C224B-98E4-F74B-8864-DBF96B42EB8A}"/>
              </a:ext>
            </a:extLst>
          </p:cNvPr>
          <p:cNvSpPr/>
          <p:nvPr/>
        </p:nvSpPr>
        <p:spPr>
          <a:xfrm>
            <a:off x="1593610" y="5284845"/>
            <a:ext cx="1866866" cy="1451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Bef>
                <a:spcPts val="1000"/>
              </a:spcBef>
              <a:spcAft>
                <a:spcPts val="600"/>
              </a:spcAft>
            </a:pPr>
            <a:r>
              <a:rPr lang="en-US" sz="1000" b="1" dirty="0"/>
              <a:t>BOMBER JACKET </a:t>
            </a:r>
          </a:p>
          <a:p>
            <a:pPr lvl="0">
              <a:lnSpc>
                <a:spcPct val="150000"/>
              </a:lnSpc>
              <a:spcBef>
                <a:spcPts val="1000"/>
              </a:spcBef>
              <a:spcAft>
                <a:spcPts val="600"/>
              </a:spcAft>
            </a:pPr>
            <a:r>
              <a:rPr lang="en-US" sz="1000" dirty="0"/>
              <a:t>Casual type of jacket, usually </a:t>
            </a:r>
            <a:r>
              <a:rPr lang="en-US" sz="1000" dirty="0" smtClean="0"/>
              <a:t>provides </a:t>
            </a:r>
            <a:r>
              <a:rPr lang="en-US" sz="1000" dirty="0"/>
              <a:t>loose fit cutting to </a:t>
            </a:r>
            <a:r>
              <a:rPr lang="en-US" sz="1000" dirty="0" smtClean="0"/>
              <a:t>figure</a:t>
            </a:r>
            <a:r>
              <a:rPr lang="en-US" altLang="zh-TW" sz="1000" dirty="0" smtClean="0"/>
              <a:t>, shows the details of the zipped opening</a:t>
            </a:r>
            <a:endParaRPr lang="en-US" sz="1000" b="1" i="1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74AE728-B2E0-AB4A-B933-D7129DF05334}"/>
              </a:ext>
            </a:extLst>
          </p:cNvPr>
          <p:cNvSpPr/>
          <p:nvPr/>
        </p:nvSpPr>
        <p:spPr>
          <a:xfrm>
            <a:off x="4628682" y="5287047"/>
            <a:ext cx="2707172" cy="1194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Bef>
                <a:spcPts val="1000"/>
              </a:spcBef>
              <a:spcAft>
                <a:spcPts val="600"/>
              </a:spcAft>
            </a:pPr>
            <a:r>
              <a:rPr lang="en-US" sz="1000" b="1" dirty="0"/>
              <a:t>TAILORED JACKET  </a:t>
            </a:r>
          </a:p>
          <a:p>
            <a:pPr lvl="0">
              <a:lnSpc>
                <a:spcPct val="150000"/>
              </a:lnSpc>
              <a:spcBef>
                <a:spcPts val="1000"/>
              </a:spcBef>
              <a:spcAft>
                <a:spcPts val="600"/>
              </a:spcAft>
            </a:pPr>
            <a:r>
              <a:rPr lang="en-US" sz="1000" dirty="0"/>
              <a:t>To draw a tailored jacket, lines should be clean and straight, while have a fit or semi-fitted worn by figure</a:t>
            </a:r>
            <a:endParaRPr lang="en-US" sz="1000" b="1" i="1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B2BB19D-C83B-224C-81C3-D7FB0AA70C9B}"/>
              </a:ext>
            </a:extLst>
          </p:cNvPr>
          <p:cNvSpPr/>
          <p:nvPr/>
        </p:nvSpPr>
        <p:spPr>
          <a:xfrm>
            <a:off x="7658728" y="5291656"/>
            <a:ext cx="4012460" cy="1451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Bef>
                <a:spcPts val="1000"/>
              </a:spcBef>
              <a:spcAft>
                <a:spcPts val="600"/>
              </a:spcAft>
            </a:pPr>
            <a:r>
              <a:rPr lang="en-US" sz="1000" b="1" dirty="0"/>
              <a:t>SHIRT DRESS</a:t>
            </a:r>
          </a:p>
          <a:p>
            <a:pPr lvl="0">
              <a:lnSpc>
                <a:spcPct val="150000"/>
              </a:lnSpc>
              <a:spcBef>
                <a:spcPts val="1000"/>
              </a:spcBef>
              <a:spcAft>
                <a:spcPts val="600"/>
              </a:spcAft>
            </a:pPr>
            <a:r>
              <a:rPr lang="en-US" sz="1000" dirty="0"/>
              <a:t>A shirt dress looks like an elongated shirt, which </a:t>
            </a:r>
            <a:r>
              <a:rPr lang="en-US" sz="1000" dirty="0" smtClean="0"/>
              <a:t>has </a:t>
            </a:r>
            <a:r>
              <a:rPr lang="en-US" sz="1000" dirty="0"/>
              <a:t>a A-line shape at the dress bottom. Lines should be clean and fine to illustrate all details such as the volume on sleeve hem and gathers </a:t>
            </a:r>
            <a:r>
              <a:rPr lang="en-US" sz="1000" dirty="0" smtClean="0"/>
              <a:t>formed </a:t>
            </a:r>
            <a:r>
              <a:rPr lang="en-US" sz="1000" dirty="0"/>
              <a:t>around the belt</a:t>
            </a:r>
            <a:endParaRPr lang="en-US" sz="1000" b="1" i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9990D93-90BD-D341-9221-4C2E840AED80}"/>
              </a:ext>
            </a:extLst>
          </p:cNvPr>
          <p:cNvSpPr/>
          <p:nvPr/>
        </p:nvSpPr>
        <p:spPr>
          <a:xfrm>
            <a:off x="469547" y="50360"/>
            <a:ext cx="326563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i="1" dirty="0"/>
              <a:t>Practice materials is/are owned and provided by HKDI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80551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487FDDCF-C300-4618-BBC4-568DDFD9E6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5000F82-6C55-9649-8DAA-1E2B79B72DC6}"/>
              </a:ext>
            </a:extLst>
          </p:cNvPr>
          <p:cNvSpPr/>
          <p:nvPr/>
        </p:nvSpPr>
        <p:spPr>
          <a:xfrm>
            <a:off x="1268985" y="4677869"/>
            <a:ext cx="9899374" cy="94090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3200" b="1" cap="all" spc="750" dirty="0">
                <a:latin typeface="+mj-lt"/>
                <a:ea typeface="+mj-ea"/>
                <a:cs typeface="+mj-cs"/>
              </a:rPr>
              <a:t>GARMENT DETAILS II</a:t>
            </a: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EB5CBF1A-0334-704C-BD6F-A696F5383EE5}"/>
              </a:ext>
            </a:extLst>
          </p:cNvPr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5346" y="568411"/>
            <a:ext cx="6324998" cy="4474937"/>
          </a:xfrm>
          <a:prstGeom prst="rect">
            <a:avLst/>
          </a:prstGeom>
        </p:spPr>
      </p:pic>
      <p:pic>
        <p:nvPicPr>
          <p:cNvPr id="11" name="Picture 10" descr="A picture containing text, drawing&#10;&#10;Description automatically generated">
            <a:extLst>
              <a:ext uri="{FF2B5EF4-FFF2-40B4-BE49-F238E27FC236}">
                <a16:creationId xmlns:a16="http://schemas.microsoft.com/office/drawing/2014/main" id="{FD94EEFF-A924-344C-88E6-46179E0164B6}"/>
              </a:ext>
            </a:extLst>
          </p:cNvPr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62787" y="568411"/>
            <a:ext cx="5329211" cy="4309045"/>
          </a:xfrm>
          <a:prstGeom prst="rect">
            <a:avLst/>
          </a:prstGeom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CB1FF4D1-D3A2-46A1-A1DB-84C4A92F68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8741"/>
            <a:ext cx="12192000" cy="449256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A6CC515-2CA9-4522-924F-81F6F25FF8D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8316"/>
            <a:ext cx="8153398" cy="449684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68000"/>
                </a:schemeClr>
              </a:gs>
              <a:gs pos="99000">
                <a:schemeClr val="accent2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AA9966D-110B-454D-91FF-D2D94FF8DAA9}"/>
              </a:ext>
            </a:extLst>
          </p:cNvPr>
          <p:cNvSpPr/>
          <p:nvPr/>
        </p:nvSpPr>
        <p:spPr>
          <a:xfrm>
            <a:off x="5062201" y="5558442"/>
            <a:ext cx="2312941" cy="4610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  <a:spcBef>
                <a:spcPts val="1000"/>
              </a:spcBef>
              <a:spcAft>
                <a:spcPts val="600"/>
              </a:spcAft>
            </a:pPr>
            <a:r>
              <a:rPr lang="en-US" b="1" dirty="0"/>
              <a:t>SKIRTS &amp; BOTTOMS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8BAB3D-2E23-C448-A05D-04AC7F5C0197}"/>
              </a:ext>
            </a:extLst>
          </p:cNvPr>
          <p:cNvSpPr/>
          <p:nvPr/>
        </p:nvSpPr>
        <p:spPr>
          <a:xfrm>
            <a:off x="8739352" y="6509832"/>
            <a:ext cx="326563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i="1" dirty="0">
                <a:solidFill>
                  <a:schemeClr val="bg1"/>
                </a:solidFill>
              </a:rPr>
              <a:t>Practice materials is/are owned and provided by HKDI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1561093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4D896123-1B32-4CB1-B2ED-E34BBC26B42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95ACF1D4-0436-1A4F-96FE-CD2875003492}"/>
              </a:ext>
            </a:extLst>
          </p:cNvPr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-1"/>
            <a:ext cx="12191980" cy="6857571"/>
          </a:xfrm>
          <a:prstGeom prst="rect">
            <a:avLst/>
          </a:prstGeom>
        </p:spPr>
      </p:pic>
      <p:sp>
        <p:nvSpPr>
          <p:cNvPr id="45" name="Rectangle 22">
            <a:extLst>
              <a:ext uri="{FF2B5EF4-FFF2-40B4-BE49-F238E27FC236}">
                <a16:creationId xmlns:a16="http://schemas.microsoft.com/office/drawing/2014/main" id="{019FDB4D-987D-4C87-A179-9D4616AB245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9931"/>
            <a:ext cx="12191999" cy="5058137"/>
          </a:xfrm>
          <a:prstGeom prst="rect">
            <a:avLst/>
          </a:prstGeom>
          <a:gradFill flip="none" rotWithShape="1">
            <a:gsLst>
              <a:gs pos="50000">
                <a:schemeClr val="tx1">
                  <a:alpha val="30000"/>
                </a:schemeClr>
              </a:gs>
              <a:gs pos="80000">
                <a:schemeClr val="tx1">
                  <a:alpha val="15000"/>
                </a:schemeClr>
              </a:gs>
              <a:gs pos="0">
                <a:schemeClr val="tx1">
                  <a:alpha val="0"/>
                </a:schemeClr>
              </a:gs>
              <a:gs pos="20000">
                <a:schemeClr val="tx1">
                  <a:alpha val="15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76449B-7AEE-D24E-AD67-7C68D28A9BBD}"/>
              </a:ext>
            </a:extLst>
          </p:cNvPr>
          <p:cNvSpPr/>
          <p:nvPr/>
        </p:nvSpPr>
        <p:spPr>
          <a:xfrm>
            <a:off x="853015" y="899504"/>
            <a:ext cx="10485968" cy="3043213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4000" b="1" cap="all" spc="75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BASICS IN DESIGN SKETCH</a:t>
            </a:r>
          </a:p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cap="all" spc="75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HOW TO DRAW SIMPLE FASHION SKETCH ON FIGURE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EEA07C-D739-6449-ACDC-0C1E33BA3A79}"/>
              </a:ext>
            </a:extLst>
          </p:cNvPr>
          <p:cNvSpPr/>
          <p:nvPr/>
        </p:nvSpPr>
        <p:spPr>
          <a:xfrm>
            <a:off x="8739352" y="6509832"/>
            <a:ext cx="326563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i="1" dirty="0"/>
              <a:t>Practice materials is/are owned and provided by HKDI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8294402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picture containing drawing&#10;&#10;Description automatically generated">
            <a:extLst>
              <a:ext uri="{FF2B5EF4-FFF2-40B4-BE49-F238E27FC236}">
                <a16:creationId xmlns:a16="http://schemas.microsoft.com/office/drawing/2014/main" id="{D19D872A-6B50-8544-A307-66D2AEE7755F}"/>
              </a:ext>
            </a:extLst>
          </p:cNvPr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7390" y="0"/>
            <a:ext cx="6437220" cy="637133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943E207-F107-9045-BF15-746AD8AB8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148" y="1785948"/>
            <a:ext cx="12002834" cy="1884380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PRACTICE </a:t>
            </a:r>
            <a:br>
              <a:rPr lang="en-US" sz="4800" dirty="0"/>
            </a:br>
            <a:r>
              <a:rPr lang="en-US" sz="4800" dirty="0"/>
              <a:t>DEMO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FCFF581-62F0-C247-B061-7B390BC43589}"/>
              </a:ext>
            </a:extLst>
          </p:cNvPr>
          <p:cNvSpPr/>
          <p:nvPr/>
        </p:nvSpPr>
        <p:spPr>
          <a:xfrm>
            <a:off x="466167" y="4541901"/>
            <a:ext cx="22742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/>
              <a:t>Tailor Jacket </a:t>
            </a:r>
          </a:p>
          <a:p>
            <a:pPr algn="ctr"/>
            <a:r>
              <a:rPr lang="en-US" sz="1400" b="1" dirty="0"/>
              <a:t>Demonstration</a:t>
            </a:r>
            <a:endParaRPr lang="en-HK" sz="1400" b="1" dirty="0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74BA628C-07C0-FB4B-834A-DA40A4D4FA8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7000" y="1697510"/>
            <a:ext cx="1121900" cy="1128956"/>
          </a:xfrm>
          <a:prstGeom prst="rect">
            <a:avLst/>
          </a:prstGeom>
        </p:spPr>
      </p:pic>
      <p:pic>
        <p:nvPicPr>
          <p:cNvPr id="6" name="Picture 5" descr="A picture containing clock&#10;&#10;Description automatically generated">
            <a:extLst>
              <a:ext uri="{FF2B5EF4-FFF2-40B4-BE49-F238E27FC236}">
                <a16:creationId xmlns:a16="http://schemas.microsoft.com/office/drawing/2014/main" id="{C2FBE8D4-E9BF-594A-9278-5CFA676EC4E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1514" y="3069122"/>
            <a:ext cx="1207685" cy="1157365"/>
          </a:xfrm>
          <a:prstGeom prst="rect">
            <a:avLst/>
          </a:prstGeom>
        </p:spPr>
      </p:pic>
      <p:pic>
        <p:nvPicPr>
          <p:cNvPr id="16" name="Picture 15" descr="A close up of a logo&#10;&#10;Description automatically generated">
            <a:extLst>
              <a:ext uri="{FF2B5EF4-FFF2-40B4-BE49-F238E27FC236}">
                <a16:creationId xmlns:a16="http://schemas.microsoft.com/office/drawing/2014/main" id="{8F7C4724-BD94-6442-A551-4AFE5E1AF2E8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64476" y="1689504"/>
            <a:ext cx="1178932" cy="117174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05395C9F-57F8-E34F-844A-E7BE1D8FB245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80634" y="2997781"/>
            <a:ext cx="1186120" cy="1207686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E5224DA0-CAAC-8746-886B-D692F46FB45B}"/>
              </a:ext>
            </a:extLst>
          </p:cNvPr>
          <p:cNvSpPr/>
          <p:nvPr/>
        </p:nvSpPr>
        <p:spPr>
          <a:xfrm>
            <a:off x="1316937" y="2768274"/>
            <a:ext cx="5727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/>
              <a:t>Part 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5CE1DD0-4537-7541-8E4F-C389E81CED67}"/>
              </a:ext>
            </a:extLst>
          </p:cNvPr>
          <p:cNvSpPr/>
          <p:nvPr/>
        </p:nvSpPr>
        <p:spPr>
          <a:xfrm>
            <a:off x="1310067" y="4149811"/>
            <a:ext cx="5727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/>
              <a:t>Part 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4FB507E-9F72-FF4E-8558-8FE57716D39D}"/>
              </a:ext>
            </a:extLst>
          </p:cNvPr>
          <p:cNvSpPr/>
          <p:nvPr/>
        </p:nvSpPr>
        <p:spPr>
          <a:xfrm>
            <a:off x="962264" y="1456420"/>
            <a:ext cx="16780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HK" sz="1400" b="1" i="1" dirty="0">
                <a:solidFill>
                  <a:schemeClr val="accent6"/>
                </a:solidFill>
                <a:latin typeface="+mj-lt"/>
              </a:rPr>
              <a:t>Scan to check:</a:t>
            </a:r>
            <a:endParaRPr lang="en-US" sz="1400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1C6288-4B52-D74A-84FC-5C19DEE42119}"/>
              </a:ext>
            </a:extLst>
          </p:cNvPr>
          <p:cNvSpPr/>
          <p:nvPr/>
        </p:nvSpPr>
        <p:spPr>
          <a:xfrm>
            <a:off x="9874049" y="2786568"/>
            <a:ext cx="5727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/>
              <a:t>Part 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D9C7515-C8CE-4D47-96BB-3744386D7171}"/>
              </a:ext>
            </a:extLst>
          </p:cNvPr>
          <p:cNvSpPr/>
          <p:nvPr/>
        </p:nvSpPr>
        <p:spPr>
          <a:xfrm>
            <a:off x="9887333" y="4108228"/>
            <a:ext cx="5727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/>
              <a:t>Part 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4DEB749-5D14-794E-BE4C-3389F70B70B7}"/>
              </a:ext>
            </a:extLst>
          </p:cNvPr>
          <p:cNvSpPr/>
          <p:nvPr/>
        </p:nvSpPr>
        <p:spPr>
          <a:xfrm>
            <a:off x="9478066" y="1456420"/>
            <a:ext cx="16780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HK" sz="1400" b="1" i="1" dirty="0">
                <a:solidFill>
                  <a:schemeClr val="accent6"/>
                </a:solidFill>
                <a:latin typeface="+mj-lt"/>
              </a:rPr>
              <a:t>Scan to check:</a:t>
            </a:r>
            <a:endParaRPr lang="en-US" sz="1400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60EA22E-F17D-E949-B63A-34626D0C224C}"/>
              </a:ext>
            </a:extLst>
          </p:cNvPr>
          <p:cNvSpPr/>
          <p:nvPr/>
        </p:nvSpPr>
        <p:spPr>
          <a:xfrm>
            <a:off x="9036563" y="4525097"/>
            <a:ext cx="22742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/>
              <a:t>Dress</a:t>
            </a:r>
          </a:p>
          <a:p>
            <a:pPr algn="ctr"/>
            <a:r>
              <a:rPr lang="en-US" sz="1400" b="1" dirty="0"/>
              <a:t>Demonstration</a:t>
            </a:r>
            <a:endParaRPr lang="en-HK" sz="1400" b="1" dirty="0"/>
          </a:p>
        </p:txBody>
      </p:sp>
      <p:sp>
        <p:nvSpPr>
          <p:cNvPr id="20" name="Rectangle 7">
            <a:extLst>
              <a:ext uri="{FF2B5EF4-FFF2-40B4-BE49-F238E27FC236}">
                <a16:creationId xmlns:a16="http://schemas.microsoft.com/office/drawing/2014/main" id="{D5EEA07C-D739-6449-ACDC-0C1E33BA3A79}"/>
              </a:ext>
            </a:extLst>
          </p:cNvPr>
          <p:cNvSpPr/>
          <p:nvPr/>
        </p:nvSpPr>
        <p:spPr>
          <a:xfrm>
            <a:off x="8739352" y="6509832"/>
            <a:ext cx="326563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i="1" dirty="0"/>
              <a:t>Practice materials is/are owned and provided by HKDI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063656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iece, items, bag, sitting&#10;&#10;Description automatically generated">
            <a:extLst>
              <a:ext uri="{FF2B5EF4-FFF2-40B4-BE49-F238E27FC236}">
                <a16:creationId xmlns:a16="http://schemas.microsoft.com/office/drawing/2014/main" id="{1492CBAD-8627-E54C-9862-B156199E6C7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-1"/>
            <a:ext cx="12191980" cy="6857571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812BA353-9720-004C-82E1-467AEAD38C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03646"/>
            <a:ext cx="9144000" cy="3850276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chemeClr val="bg1"/>
                </a:solidFill>
              </a:rPr>
              <a:t>WHAT IS FASHIO</a:t>
            </a:r>
            <a:r>
              <a:rPr lang="en-HK" sz="7200" dirty="0">
                <a:solidFill>
                  <a:schemeClr val="bg1"/>
                </a:solidFill>
              </a:rPr>
              <a:t>N ILLUSTRATION?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D9293E5-0FCA-644C-BCAB-DB409E4ABE2E}"/>
              </a:ext>
            </a:extLst>
          </p:cNvPr>
          <p:cNvSpPr/>
          <p:nvPr/>
        </p:nvSpPr>
        <p:spPr>
          <a:xfrm>
            <a:off x="470491" y="231690"/>
            <a:ext cx="246413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i="1" dirty="0">
                <a:solidFill>
                  <a:schemeClr val="bg1"/>
                </a:solidFill>
              </a:rPr>
              <a:t>Royalty-free photo sourced from </a:t>
            </a:r>
            <a:r>
              <a:rPr lang="en-US" sz="800" i="1" dirty="0" err="1">
                <a:solidFill>
                  <a:schemeClr val="bg1"/>
                </a:solidFill>
              </a:rPr>
              <a:t>www.pexels.com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254715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ED9D89B5-CCAB-4617-B70E-501DBE3C84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person, indoor, young, boy&#10;&#10;Description automatically generated">
            <a:extLst>
              <a:ext uri="{FF2B5EF4-FFF2-40B4-BE49-F238E27FC236}">
                <a16:creationId xmlns:a16="http://schemas.microsoft.com/office/drawing/2014/main" id="{683AD98C-96D1-1844-901D-CE35C753D78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432"/>
            <a:ext cx="12191980" cy="424475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3CFDC-F6D7-8945-BAA4-35C7626CD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162" y="4771661"/>
            <a:ext cx="11141676" cy="146597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HK" sz="1600" b="1" dirty="0"/>
              <a:t>Fashion </a:t>
            </a:r>
            <a:r>
              <a:rPr lang="en-HK" sz="1600" b="1" dirty="0" smtClean="0"/>
              <a:t>illustration </a:t>
            </a:r>
            <a:r>
              <a:rPr lang="en-HK" sz="1600" dirty="0"/>
              <a:t>is the art of </a:t>
            </a:r>
            <a:r>
              <a:rPr lang="en-HK" sz="1600" b="1" dirty="0"/>
              <a:t>communicating fashion ideas in a visual form</a:t>
            </a:r>
            <a:r>
              <a:rPr lang="en-HK" sz="1600" dirty="0"/>
              <a:t> that </a:t>
            </a:r>
            <a:r>
              <a:rPr lang="en-HK" sz="1600" dirty="0" smtClean="0"/>
              <a:t>originates </a:t>
            </a:r>
            <a:r>
              <a:rPr lang="en-HK" sz="1600" dirty="0"/>
              <a:t>with illustration, drawing and </a:t>
            </a:r>
            <a:r>
              <a:rPr lang="en-HK" sz="1600" dirty="0" smtClean="0"/>
              <a:t>painting, which is also </a:t>
            </a:r>
            <a:r>
              <a:rPr lang="en-HK" sz="1600" dirty="0"/>
              <a:t>known as </a:t>
            </a:r>
            <a:r>
              <a:rPr lang="en-HK" sz="1600" dirty="0" smtClean="0"/>
              <a:t>fashion </a:t>
            </a:r>
            <a:r>
              <a:rPr lang="en-HK" sz="1600" dirty="0"/>
              <a:t>sketching. It is mainly used by </a:t>
            </a:r>
            <a:r>
              <a:rPr lang="en-HK" sz="1600" b="1" dirty="0"/>
              <a:t>fashion designers to brainstorm  their ideas on paper or digitally. </a:t>
            </a:r>
            <a:r>
              <a:rPr lang="en-HK" sz="1600" dirty="0"/>
              <a:t>Fashion sketching plays a major role in designing </a:t>
            </a:r>
            <a:r>
              <a:rPr lang="en-HK" sz="1600" b="1" dirty="0"/>
              <a:t>to preview and </a:t>
            </a:r>
            <a:r>
              <a:rPr lang="en-HK" sz="1600" b="1" dirty="0" smtClean="0"/>
              <a:t>visualise </a:t>
            </a:r>
            <a:r>
              <a:rPr lang="en-HK" sz="1600" b="1" dirty="0"/>
              <a:t>designs </a:t>
            </a:r>
            <a:r>
              <a:rPr lang="en-HK" sz="1600" dirty="0"/>
              <a:t>before sewing actual clothing (Nicolas, 1994).</a:t>
            </a:r>
          </a:p>
          <a:p>
            <a:pPr>
              <a:lnSpc>
                <a:spcPct val="110000"/>
              </a:lnSpc>
            </a:pPr>
            <a:endParaRPr lang="en-US" sz="16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55DEFE8-24AF-47F7-B020-D4D76ABA183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EAE3873-25FC-4346-B1D5-82E5F9D953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67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930DB7-AA0D-4A41-B9BE-FF5912AB93C3}"/>
              </a:ext>
            </a:extLst>
          </p:cNvPr>
          <p:cNvSpPr/>
          <p:nvPr/>
        </p:nvSpPr>
        <p:spPr>
          <a:xfrm>
            <a:off x="444340" y="6481026"/>
            <a:ext cx="11970597" cy="251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0000"/>
              </a:lnSpc>
            </a:pPr>
            <a:r>
              <a:rPr lang="en-US" sz="1000" i="1" dirty="0">
                <a:solidFill>
                  <a:schemeClr val="bg1"/>
                </a:solidFill>
              </a:rPr>
              <a:t>Reference:</a:t>
            </a:r>
            <a:r>
              <a:rPr lang="en-HK" sz="1000" i="1" dirty="0">
                <a:solidFill>
                  <a:schemeClr val="bg1"/>
                </a:solidFill>
              </a:rPr>
              <a:t> Drake, Nicolas., 1994. Fashion Illustration Today (Revised Edition). Thames &amp; Hudson Ltd. London. (p 7) </a:t>
            </a:r>
            <a:endParaRPr lang="en-HK" sz="1000" i="1" baseline="300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ED43C1-35B3-9D4B-B05E-54B2A44F1966}"/>
              </a:ext>
            </a:extLst>
          </p:cNvPr>
          <p:cNvSpPr/>
          <p:nvPr/>
        </p:nvSpPr>
        <p:spPr>
          <a:xfrm>
            <a:off x="444340" y="4401902"/>
            <a:ext cx="23556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HK" b="1" dirty="0">
                <a:solidFill>
                  <a:srgbClr val="FFC000"/>
                </a:solidFill>
              </a:rPr>
              <a:t>Traditional Definition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908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E3CBB9B1-7B7D-4BA1-A1AF-572168B395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group of men posing for a photo&#10;&#10;Description automatically generated">
            <a:extLst>
              <a:ext uri="{FF2B5EF4-FFF2-40B4-BE49-F238E27FC236}">
                <a16:creationId xmlns:a16="http://schemas.microsoft.com/office/drawing/2014/main" id="{F40BAE64-5EB4-654E-B402-68E63C4E162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238108"/>
            <a:ext cx="6547925" cy="517063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DDCC9-6A17-014C-B466-7E79E1B9F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1309" y="1897882"/>
            <a:ext cx="4996401" cy="346659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1400" dirty="0"/>
              <a:t>Fashion </a:t>
            </a:r>
            <a:r>
              <a:rPr lang="en-US" sz="1400" dirty="0" smtClean="0"/>
              <a:t>illustration </a:t>
            </a:r>
            <a:r>
              <a:rPr lang="en-US" sz="1400" dirty="0"/>
              <a:t>is about </a:t>
            </a:r>
            <a:r>
              <a:rPr lang="en-US" sz="1400" b="1" dirty="0"/>
              <a:t>communicating </a:t>
            </a:r>
            <a:r>
              <a:rPr lang="en-US" sz="1400" b="1" dirty="0" smtClean="0"/>
              <a:t>designers’ ideas</a:t>
            </a:r>
          </a:p>
          <a:p>
            <a:pPr>
              <a:lnSpc>
                <a:spcPct val="150000"/>
              </a:lnSpc>
            </a:pPr>
            <a:r>
              <a:rPr lang="en-US" sz="1400" b="1" dirty="0" smtClean="0"/>
              <a:t>Not </a:t>
            </a:r>
            <a:r>
              <a:rPr lang="en-US" sz="1400" b="1" dirty="0"/>
              <a:t>aim for </a:t>
            </a:r>
            <a:r>
              <a:rPr lang="en-US" sz="1400" b="1" dirty="0" smtClean="0"/>
              <a:t>realism</a:t>
            </a:r>
            <a:endParaRPr lang="en-HK" sz="1400" b="1" dirty="0" smtClean="0"/>
          </a:p>
          <a:p>
            <a:pPr lvl="0">
              <a:lnSpc>
                <a:spcPct val="150000"/>
              </a:lnSpc>
            </a:pPr>
            <a:r>
              <a:rPr lang="en-US" sz="1400" b="1" dirty="0"/>
              <a:t>Hand drawn or computer aided drawing </a:t>
            </a:r>
            <a:endParaRPr lang="en-US" sz="1400" b="1" dirty="0" smtClean="0"/>
          </a:p>
          <a:p>
            <a:pPr>
              <a:lnSpc>
                <a:spcPct val="150000"/>
              </a:lnSpc>
            </a:pPr>
            <a:r>
              <a:rPr lang="en-US" sz="1400" dirty="0"/>
              <a:t>Often uses notes to </a:t>
            </a:r>
            <a:r>
              <a:rPr lang="en-US" sz="1400" b="1" dirty="0"/>
              <a:t>indicate technical </a:t>
            </a:r>
            <a:r>
              <a:rPr lang="en-US" sz="1400" b="1" dirty="0" smtClean="0"/>
              <a:t>details</a:t>
            </a:r>
            <a:endParaRPr lang="en-US" sz="1400" dirty="0" smtClean="0"/>
          </a:p>
          <a:p>
            <a:pPr lvl="0">
              <a:lnSpc>
                <a:spcPct val="150000"/>
              </a:lnSpc>
            </a:pPr>
            <a:r>
              <a:rPr lang="en-US" sz="1400" dirty="0" smtClean="0"/>
              <a:t>Good </a:t>
            </a:r>
            <a:r>
              <a:rPr lang="en-US" sz="1400" dirty="0"/>
              <a:t>fashion </a:t>
            </a:r>
            <a:r>
              <a:rPr lang="en-US" sz="1400" dirty="0" smtClean="0"/>
              <a:t>illustrators require </a:t>
            </a:r>
            <a:r>
              <a:rPr lang="en-US" sz="1400" b="1" dirty="0"/>
              <a:t>understanding the current ideal of beauty </a:t>
            </a:r>
            <a:endParaRPr lang="en-HK" sz="1400" b="1" dirty="0"/>
          </a:p>
          <a:p>
            <a:pPr>
              <a:lnSpc>
                <a:spcPct val="150000"/>
              </a:lnSpc>
            </a:pPr>
            <a:endParaRPr lang="en-US" sz="14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49257"/>
          </a:xfrm>
          <a:prstGeom prst="rect">
            <a:avLst/>
          </a:prstGeom>
          <a:gradFill>
            <a:gsLst>
              <a:gs pos="34000">
                <a:schemeClr val="accent4">
                  <a:alpha val="73000"/>
                </a:schemeClr>
              </a:gs>
              <a:gs pos="100000">
                <a:schemeClr val="accent5">
                  <a:alpha val="89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8314"/>
            <a:ext cx="8115300" cy="449258"/>
          </a:xfrm>
          <a:prstGeom prst="rect">
            <a:avLst/>
          </a:prstGeom>
          <a:gradFill>
            <a:gsLst>
              <a:gs pos="22000">
                <a:schemeClr val="accent5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99F22EB-79FB-2442-A5D8-394B6B1B784E}"/>
              </a:ext>
            </a:extLst>
          </p:cNvPr>
          <p:cNvSpPr/>
          <p:nvPr/>
        </p:nvSpPr>
        <p:spPr>
          <a:xfrm>
            <a:off x="353384" y="6494443"/>
            <a:ext cx="776191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>
                <a:solidFill>
                  <a:schemeClr val="bg1"/>
                </a:solidFill>
              </a:rPr>
              <a:t>Collection Illustration by Maness Ko, year 2 students of HD in Fashion Design in Hong Kong Design Institute</a:t>
            </a:r>
            <a:r>
              <a:rPr lang="en-HK" sz="1000" i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C048DE3-DBAA-A948-814C-87F72D70F4F3}"/>
              </a:ext>
            </a:extLst>
          </p:cNvPr>
          <p:cNvSpPr/>
          <p:nvPr/>
        </p:nvSpPr>
        <p:spPr>
          <a:xfrm>
            <a:off x="10531934" y="6525220"/>
            <a:ext cx="129234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i="1" dirty="0">
                <a:solidFill>
                  <a:schemeClr val="bg1"/>
                </a:solidFill>
              </a:rPr>
              <a:t>Photo provided by </a:t>
            </a:r>
            <a:r>
              <a:rPr lang="en-US" sz="800" i="1" dirty="0" smtClean="0">
                <a:solidFill>
                  <a:schemeClr val="bg1"/>
                </a:solidFill>
              </a:rPr>
              <a:t>HKDI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8505391-1743-AA42-996D-70E95E3AE97D}"/>
              </a:ext>
            </a:extLst>
          </p:cNvPr>
          <p:cNvSpPr/>
          <p:nvPr/>
        </p:nvSpPr>
        <p:spPr>
          <a:xfrm>
            <a:off x="6901309" y="782646"/>
            <a:ext cx="36513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HK" b="1" dirty="0">
                <a:solidFill>
                  <a:srgbClr val="FFC000"/>
                </a:solidFill>
              </a:rPr>
              <a:t>More About Fashion </a:t>
            </a:r>
            <a:r>
              <a:rPr lang="en-US" altLang="zh-TW" b="1" dirty="0" smtClean="0">
                <a:solidFill>
                  <a:srgbClr val="FFC000"/>
                </a:solidFill>
              </a:rPr>
              <a:t>Illustration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548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person&#10;&#10;Description automatically generated">
            <a:extLst>
              <a:ext uri="{FF2B5EF4-FFF2-40B4-BE49-F238E27FC236}">
                <a16:creationId xmlns:a16="http://schemas.microsoft.com/office/drawing/2014/main" id="{D2DE9EF1-A8BA-C241-A098-750DA7514108}"/>
              </a:ext>
            </a:extLst>
          </p:cNvPr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 bwMode="auto">
          <a:xfrm>
            <a:off x="8661270" y="3402790"/>
            <a:ext cx="3198465" cy="2525700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ED6BCC8-5E90-9D4E-911D-ED3020FA1A9F}"/>
              </a:ext>
            </a:extLst>
          </p:cNvPr>
          <p:cNvSpPr/>
          <p:nvPr/>
        </p:nvSpPr>
        <p:spPr>
          <a:xfrm>
            <a:off x="8192824" y="6017368"/>
            <a:ext cx="3837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i="1" dirty="0"/>
              <a:t>Sketches of  Graduation Collection in Westminster University by Haylee Wong, </a:t>
            </a:r>
            <a:r>
              <a:rPr lang="en-US" sz="1000" i="1" dirty="0" smtClean="0"/>
              <a:t>alumni </a:t>
            </a:r>
            <a:r>
              <a:rPr lang="en-US" sz="1000" i="1" dirty="0"/>
              <a:t>of Vocational Training Council)</a:t>
            </a:r>
            <a:r>
              <a:rPr lang="en-HK" sz="1000" i="1" dirty="0"/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2DFD682-2191-7341-93D6-DC1A1DEE2039}"/>
              </a:ext>
            </a:extLst>
          </p:cNvPr>
          <p:cNvSpPr txBox="1">
            <a:spLocks/>
          </p:cNvSpPr>
          <p:nvPr/>
        </p:nvSpPr>
        <p:spPr>
          <a:xfrm>
            <a:off x="475999" y="832997"/>
            <a:ext cx="8185271" cy="1727643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 cap="all" spc="7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Functions of Fashion Illustrations</a:t>
            </a:r>
            <a:endParaRPr lang="en-HK" sz="28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9853C64-C000-1246-AA12-C7435AAAFD75}"/>
              </a:ext>
            </a:extLst>
          </p:cNvPr>
          <p:cNvSpPr txBox="1">
            <a:spLocks/>
          </p:cNvSpPr>
          <p:nvPr/>
        </p:nvSpPr>
        <p:spPr>
          <a:xfrm>
            <a:off x="475999" y="2873391"/>
            <a:ext cx="7353702" cy="3428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endParaRPr lang="en-HK" sz="1600" b="1" dirty="0"/>
          </a:p>
          <a:p>
            <a:pPr>
              <a:lnSpc>
                <a:spcPct val="110000"/>
              </a:lnSpc>
            </a:pPr>
            <a:r>
              <a:rPr lang="en-US" sz="1600" b="1" dirty="0" smtClean="0"/>
              <a:t>For production of garment, advertisement and presentation of design ideas</a:t>
            </a:r>
            <a:endParaRPr lang="en-US" sz="1600" dirty="0"/>
          </a:p>
        </p:txBody>
      </p:sp>
      <p:pic>
        <p:nvPicPr>
          <p:cNvPr id="8" name="Picture 7" descr="A group of clothes&#10;&#10;Description automatically generated">
            <a:extLst>
              <a:ext uri="{FF2B5EF4-FFF2-40B4-BE49-F238E27FC236}">
                <a16:creationId xmlns:a16="http://schemas.microsoft.com/office/drawing/2014/main" id="{EB24C9B7-1140-514E-8E01-9349F7E79087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04516" y="76075"/>
            <a:ext cx="2537953" cy="287251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DE5E93F9-69C0-B945-BC6A-DF3F7AC08D17}"/>
              </a:ext>
            </a:extLst>
          </p:cNvPr>
          <p:cNvSpPr/>
          <p:nvPr/>
        </p:nvSpPr>
        <p:spPr>
          <a:xfrm>
            <a:off x="8354987" y="3003422"/>
            <a:ext cx="3837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i="1" dirty="0"/>
              <a:t>Illustrations by </a:t>
            </a:r>
            <a:r>
              <a:rPr lang="en-US" sz="1000" i="1" dirty="0" err="1"/>
              <a:t>Foxla</a:t>
            </a:r>
            <a:r>
              <a:rPr lang="en-US" sz="1000" i="1" dirty="0"/>
              <a:t> Chu, year 1 students of HD in Fashion Design in Hong Kong Design Institute</a:t>
            </a:r>
            <a:r>
              <a:rPr lang="en-HK" sz="1000" i="1" dirty="0"/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CB94352-F07B-4C4E-817A-72A6F4BA34BE}"/>
              </a:ext>
            </a:extLst>
          </p:cNvPr>
          <p:cNvSpPr/>
          <p:nvPr/>
        </p:nvSpPr>
        <p:spPr>
          <a:xfrm>
            <a:off x="393305" y="6491155"/>
            <a:ext cx="466129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>
                <a:solidFill>
                  <a:schemeClr val="bg1"/>
                </a:solidFill>
              </a:rPr>
              <a:t>Photo provided by the </a:t>
            </a:r>
            <a:r>
              <a:rPr lang="en-US" sz="1000" i="1" dirty="0" smtClean="0">
                <a:solidFill>
                  <a:schemeClr val="bg1"/>
                </a:solidFill>
              </a:rPr>
              <a:t>alumni of </a:t>
            </a:r>
            <a:r>
              <a:rPr lang="en-US" altLang="zh-TW" sz="1000" i="1" dirty="0" smtClean="0">
                <a:solidFill>
                  <a:schemeClr val="bg1"/>
                </a:solidFill>
              </a:rPr>
              <a:t>HKDI</a:t>
            </a:r>
            <a:r>
              <a:rPr lang="en-US" altLang="zh-TW" sz="1000" i="1" dirty="0">
                <a:solidFill>
                  <a:schemeClr val="bg1"/>
                </a:solidFill>
              </a:rPr>
              <a:t> </a:t>
            </a:r>
            <a:r>
              <a:rPr lang="en-US" altLang="zh-TW" sz="1000" i="1" dirty="0" smtClean="0">
                <a:solidFill>
                  <a:schemeClr val="bg1"/>
                </a:solidFill>
              </a:rPr>
              <a:t>and the Vocational Training Council</a:t>
            </a:r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723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4A25E3D-75EB-CF48-B56C-84EC16099976}"/>
              </a:ext>
            </a:extLst>
          </p:cNvPr>
          <p:cNvSpPr/>
          <p:nvPr/>
        </p:nvSpPr>
        <p:spPr>
          <a:xfrm>
            <a:off x="2287893" y="3670235"/>
            <a:ext cx="550857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HK" sz="2800" dirty="0">
                <a:latin typeface="Helvetica Neue" panose="02000503000000020004" pitchFamily="2" charset="0"/>
              </a:rPr>
              <a:t>When there was </a:t>
            </a:r>
            <a:r>
              <a:rPr lang="en-HK" sz="2800" b="1" dirty="0">
                <a:latin typeface="Helvetica Neue" panose="02000503000000020004" pitchFamily="2" charset="0"/>
              </a:rPr>
              <a:t>no colour photography  </a:t>
            </a:r>
          </a:p>
          <a:p>
            <a:r>
              <a:rPr lang="en-HK" sz="2800" dirty="0">
                <a:latin typeface="Helvetica Neue" panose="02000503000000020004" pitchFamily="2" charset="0"/>
              </a:rPr>
              <a:t>for magazine </a:t>
            </a:r>
            <a:r>
              <a:rPr lang="en-HK" sz="2800" dirty="0" smtClean="0">
                <a:latin typeface="Helvetica Neue" panose="02000503000000020004" pitchFamily="2" charset="0"/>
              </a:rPr>
              <a:t>features.</a:t>
            </a:r>
            <a:endParaRPr lang="en-HK" sz="2800" dirty="0">
              <a:latin typeface="Helvetica Neue" panose="02000503000000020004" pitchFamily="2" charset="0"/>
            </a:endParaRPr>
          </a:p>
          <a:p>
            <a:endParaRPr lang="en-HK" sz="2800" dirty="0">
              <a:effectLst/>
              <a:latin typeface="Helvetica Neue" panose="02000503000000020004" pitchFamily="2" charset="0"/>
            </a:endParaRPr>
          </a:p>
          <a:p>
            <a:endParaRPr lang="en-HK" sz="2800" dirty="0">
              <a:effectLst/>
              <a:latin typeface="Helvetica Neue" panose="02000503000000020004" pitchFamily="2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FD9FA27-53F4-C447-89EC-645C6D3DE674}"/>
              </a:ext>
            </a:extLst>
          </p:cNvPr>
          <p:cNvSpPr txBox="1">
            <a:spLocks/>
          </p:cNvSpPr>
          <p:nvPr/>
        </p:nvSpPr>
        <p:spPr>
          <a:xfrm>
            <a:off x="2046521" y="1911762"/>
            <a:ext cx="9387995" cy="135365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 cap="all" spc="7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/>
              <a:t>100 </a:t>
            </a:r>
            <a:r>
              <a:rPr lang="en-US" sz="4800" dirty="0" smtClean="0"/>
              <a:t>YEARS AGO</a:t>
            </a:r>
            <a:endParaRPr lang="en-HK" sz="4800" dirty="0"/>
          </a:p>
        </p:txBody>
      </p:sp>
    </p:spTree>
    <p:extLst>
      <p:ext uri="{BB962C8B-B14F-4D97-AF65-F5344CB8AC3E}">
        <p14:creationId xmlns:p14="http://schemas.microsoft.com/office/powerpoint/2010/main" val="3585342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4A25E3D-75EB-CF48-B56C-84EC16099976}"/>
              </a:ext>
            </a:extLst>
          </p:cNvPr>
          <p:cNvSpPr/>
          <p:nvPr/>
        </p:nvSpPr>
        <p:spPr>
          <a:xfrm>
            <a:off x="1299411" y="2985193"/>
            <a:ext cx="961323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Fashion </a:t>
            </a:r>
            <a:r>
              <a:rPr lang="zh-CN" altLang="zh-TW" sz="2400" dirty="0" smtClean="0"/>
              <a:t>illustrators </a:t>
            </a:r>
            <a:r>
              <a:rPr lang="zh-CN" altLang="zh-TW" sz="2400" dirty="0"/>
              <a:t>started to use a variety of materials including pencil, pen and ink, charcoal, watercolour for creating fashion illustration. </a:t>
            </a:r>
            <a:endParaRPr lang="en-US" altLang="zh-CN" sz="2400" dirty="0" smtClean="0"/>
          </a:p>
          <a:p>
            <a:endParaRPr lang="en-US" altLang="zh-CN" sz="2400" dirty="0" smtClean="0"/>
          </a:p>
          <a:p>
            <a:r>
              <a:rPr lang="zh-CN" altLang="zh-TW" sz="2400" dirty="0" smtClean="0"/>
              <a:t>Anotonio </a:t>
            </a:r>
            <a:r>
              <a:rPr lang="zh-CN" altLang="zh-TW" sz="2400" dirty="0"/>
              <a:t>Lopez (1943-1987), was a major fashion illustrator whose drawings appeared frequently in fashion </a:t>
            </a:r>
            <a:r>
              <a:rPr lang="zh-CN" altLang="zh-TW" sz="2400" dirty="0" smtClean="0"/>
              <a:t>magazines</a:t>
            </a:r>
            <a:r>
              <a:rPr lang="en-US" altLang="zh-CN" sz="2400" dirty="0" smtClean="0"/>
              <a:t>.</a:t>
            </a:r>
          </a:p>
          <a:p>
            <a:endParaRPr lang="en-US" altLang="zh-CN" sz="2400" dirty="0" smtClean="0"/>
          </a:p>
        </p:txBody>
      </p:sp>
      <p:sp>
        <p:nvSpPr>
          <p:cNvPr id="12" name="object 12">
            <a:extLst>
              <a:ext uri="{FF2B5EF4-FFF2-40B4-BE49-F238E27FC236}">
                <a16:creationId xmlns:a16="http://schemas.microsoft.com/office/drawing/2014/main" id="{692222AE-7693-1448-B679-BCFDB9DBFAE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47767" y="1215911"/>
            <a:ext cx="6492273" cy="1013098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6000" spc="530" dirty="0" smtClean="0"/>
              <a:t>50</a:t>
            </a:r>
            <a:r>
              <a:rPr lang="en-US" sz="6000" spc="530" dirty="0" smtClean="0"/>
              <a:t> </a:t>
            </a:r>
            <a:r>
              <a:rPr sz="6000" spc="-195" dirty="0" smtClean="0"/>
              <a:t>YEARS  </a:t>
            </a:r>
            <a:r>
              <a:rPr sz="6000" spc="105" dirty="0"/>
              <a:t>AGO</a:t>
            </a:r>
            <a:endParaRPr sz="6000" dirty="0"/>
          </a:p>
        </p:txBody>
      </p:sp>
    </p:spTree>
    <p:extLst>
      <p:ext uri="{BB962C8B-B14F-4D97-AF65-F5344CB8AC3E}">
        <p14:creationId xmlns:p14="http://schemas.microsoft.com/office/powerpoint/2010/main" val="1073047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4A25E3D-75EB-CF48-B56C-84EC16099976}"/>
              </a:ext>
            </a:extLst>
          </p:cNvPr>
          <p:cNvSpPr/>
          <p:nvPr/>
        </p:nvSpPr>
        <p:spPr>
          <a:xfrm>
            <a:off x="1985210" y="3540610"/>
            <a:ext cx="8771021" cy="1995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7155">
              <a:spcBef>
                <a:spcPts val="100"/>
              </a:spcBef>
            </a:pPr>
            <a:r>
              <a:rPr lang="en-HK" sz="2800" b="1" spc="55" dirty="0">
                <a:cs typeface="Arial"/>
              </a:rPr>
              <a:t>MODERN</a:t>
            </a:r>
            <a:r>
              <a:rPr lang="en-HK" sz="2800" b="1" spc="-55" dirty="0">
                <a:cs typeface="Arial"/>
              </a:rPr>
              <a:t> </a:t>
            </a:r>
            <a:r>
              <a:rPr lang="en-HK" sz="2800" b="1" spc="-45" dirty="0">
                <a:cs typeface="Arial"/>
              </a:rPr>
              <a:t>ILLUSTRATIONS</a:t>
            </a:r>
            <a:endParaRPr lang="en-HK" sz="2800" b="1" dirty="0">
              <a:cs typeface="Arial"/>
            </a:endParaRPr>
          </a:p>
          <a:p>
            <a:pPr marL="298450" indent="-285750">
              <a:spcBef>
                <a:spcPts val="1230"/>
              </a:spcBef>
              <a:buChar char="•"/>
              <a:tabLst>
                <a:tab pos="297815" algn="l"/>
                <a:tab pos="298450" algn="l"/>
              </a:tabLst>
            </a:pPr>
            <a:r>
              <a:rPr lang="en-HK" sz="2800" spc="15" dirty="0">
                <a:cs typeface="Arial"/>
              </a:rPr>
              <a:t>Frequent </a:t>
            </a:r>
            <a:r>
              <a:rPr lang="en-HK" sz="2800" spc="40" dirty="0">
                <a:cs typeface="Arial"/>
              </a:rPr>
              <a:t>application </a:t>
            </a:r>
            <a:r>
              <a:rPr lang="en-HK" sz="2800" spc="50" dirty="0">
                <a:cs typeface="Arial"/>
              </a:rPr>
              <a:t>of </a:t>
            </a:r>
            <a:r>
              <a:rPr lang="en-HK" sz="2800" spc="55" dirty="0">
                <a:cs typeface="Arial"/>
              </a:rPr>
              <a:t>computer</a:t>
            </a:r>
            <a:r>
              <a:rPr lang="en-HK" sz="2800" spc="-265" dirty="0">
                <a:cs typeface="Arial"/>
              </a:rPr>
              <a:t> </a:t>
            </a:r>
            <a:r>
              <a:rPr lang="en-HK" sz="2800" spc="50" dirty="0">
                <a:cs typeface="Arial"/>
              </a:rPr>
              <a:t>drawing</a:t>
            </a:r>
            <a:endParaRPr lang="en-HK" sz="2800" dirty="0">
              <a:cs typeface="Arial"/>
            </a:endParaRPr>
          </a:p>
          <a:p>
            <a:pPr marL="298450" indent="-285750">
              <a:buChar char="•"/>
              <a:tabLst>
                <a:tab pos="297815" algn="l"/>
                <a:tab pos="298450" algn="l"/>
              </a:tabLst>
            </a:pPr>
            <a:r>
              <a:rPr lang="en-HK" sz="2800" spc="45" dirty="0">
                <a:cs typeface="Arial"/>
              </a:rPr>
              <a:t>Mixed media</a:t>
            </a:r>
            <a:r>
              <a:rPr lang="en-HK" sz="2800" spc="-140" dirty="0">
                <a:cs typeface="Arial"/>
              </a:rPr>
              <a:t> </a:t>
            </a:r>
            <a:r>
              <a:rPr lang="en-HK" sz="2800" spc="30" dirty="0">
                <a:cs typeface="Arial"/>
              </a:rPr>
              <a:t>presentation</a:t>
            </a:r>
            <a:endParaRPr lang="en-HK" sz="2800" dirty="0">
              <a:cs typeface="Arial"/>
            </a:endParaRPr>
          </a:p>
          <a:p>
            <a:pPr marL="297815" marR="762635" indent="-297815">
              <a:spcBef>
                <a:spcPts val="175"/>
              </a:spcBef>
              <a:buChar char="•"/>
              <a:tabLst>
                <a:tab pos="297815" algn="l"/>
                <a:tab pos="298450" algn="l"/>
              </a:tabLst>
            </a:pPr>
            <a:r>
              <a:rPr lang="en-HK" sz="2800" spc="40" dirty="0">
                <a:cs typeface="Arial"/>
              </a:rPr>
              <a:t>Unique </a:t>
            </a:r>
            <a:r>
              <a:rPr lang="en-HK" sz="2800" spc="-15" dirty="0">
                <a:cs typeface="Arial"/>
              </a:rPr>
              <a:t>styles </a:t>
            </a:r>
            <a:r>
              <a:rPr lang="en-HK" sz="2800" spc="40" dirty="0">
                <a:cs typeface="Arial"/>
              </a:rPr>
              <a:t>in </a:t>
            </a:r>
            <a:r>
              <a:rPr lang="en-HK" sz="2800" spc="-5" dirty="0">
                <a:cs typeface="Arial"/>
              </a:rPr>
              <a:t>artists’</a:t>
            </a:r>
            <a:r>
              <a:rPr lang="en-HK" sz="2800" spc="-285" dirty="0">
                <a:cs typeface="Arial"/>
              </a:rPr>
              <a:t> </a:t>
            </a:r>
            <a:r>
              <a:rPr lang="en-HK" sz="2800" spc="25" dirty="0">
                <a:cs typeface="Arial"/>
              </a:rPr>
              <a:t>techniques </a:t>
            </a:r>
            <a:r>
              <a:rPr lang="en-HK" sz="2800" spc="40" dirty="0" smtClean="0">
                <a:cs typeface="Arial"/>
              </a:rPr>
              <a:t>and </a:t>
            </a:r>
            <a:r>
              <a:rPr lang="en-HK" sz="2800" spc="10" dirty="0">
                <a:cs typeface="Arial"/>
              </a:rPr>
              <a:t>art</a:t>
            </a:r>
            <a:r>
              <a:rPr lang="en-HK" sz="2800" spc="-125" dirty="0">
                <a:cs typeface="Arial"/>
              </a:rPr>
              <a:t> </a:t>
            </a:r>
            <a:r>
              <a:rPr lang="en-HK" sz="2800" spc="45" dirty="0">
                <a:cs typeface="Arial"/>
              </a:rPr>
              <a:t>direction</a:t>
            </a:r>
            <a:endParaRPr lang="en-HK" sz="2800" dirty="0">
              <a:cs typeface="Arial"/>
            </a:endParaRPr>
          </a:p>
        </p:txBody>
      </p:sp>
      <p:sp>
        <p:nvSpPr>
          <p:cNvPr id="12" name="object 12">
            <a:extLst>
              <a:ext uri="{FF2B5EF4-FFF2-40B4-BE49-F238E27FC236}">
                <a16:creationId xmlns:a16="http://schemas.microsoft.com/office/drawing/2014/main" id="{692222AE-7693-1448-B679-BCFDB9DBFAE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391923" y="2086244"/>
            <a:ext cx="6102371" cy="1013098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spcBef>
                <a:spcPts val="650"/>
              </a:spcBef>
            </a:pPr>
            <a:r>
              <a:rPr lang="en-HK" sz="6000" spc="300" dirty="0" smtClean="0"/>
              <a:t>AND </a:t>
            </a:r>
            <a:r>
              <a:rPr lang="en-HK" sz="6000" spc="525" dirty="0" smtClean="0"/>
              <a:t>NOW</a:t>
            </a:r>
            <a:r>
              <a:rPr lang="en-HK" sz="6000" spc="-380" dirty="0" smtClean="0"/>
              <a:t> </a:t>
            </a:r>
            <a:r>
              <a:rPr lang="en-HK" sz="6000" dirty="0"/>
              <a:t>……</a:t>
            </a:r>
            <a:endParaRPr sz="6000" dirty="0"/>
          </a:p>
        </p:txBody>
      </p:sp>
    </p:spTree>
    <p:extLst>
      <p:ext uri="{BB962C8B-B14F-4D97-AF65-F5344CB8AC3E}">
        <p14:creationId xmlns:p14="http://schemas.microsoft.com/office/powerpoint/2010/main" val="975758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7">
            <a:extLst>
              <a:ext uri="{FF2B5EF4-FFF2-40B4-BE49-F238E27FC236}">
                <a16:creationId xmlns:a16="http://schemas.microsoft.com/office/drawing/2014/main" id="{08058EF5-858F-F040-A8BC-C6684B176B4C}"/>
              </a:ext>
            </a:extLst>
          </p:cNvPr>
          <p:cNvSpPr txBox="1"/>
          <p:nvPr/>
        </p:nvSpPr>
        <p:spPr>
          <a:xfrm>
            <a:off x="1265297" y="2634417"/>
            <a:ext cx="7718353" cy="21746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2800" dirty="0">
              <a:cs typeface="Arial"/>
            </a:endParaRPr>
          </a:p>
          <a:p>
            <a:pPr marL="50800">
              <a:lnSpc>
                <a:spcPct val="100000"/>
              </a:lnSpc>
            </a:pPr>
            <a:r>
              <a:rPr sz="2800" b="1" spc="25" dirty="0">
                <a:cs typeface="Arial-BoldItalicMT"/>
              </a:rPr>
              <a:t>Paper </a:t>
            </a:r>
            <a:r>
              <a:rPr sz="2800" b="1" spc="-55" dirty="0">
                <a:cs typeface="Arial-BoldItalicMT"/>
              </a:rPr>
              <a:t>Fashion</a:t>
            </a:r>
            <a:r>
              <a:rPr sz="2800" b="1" spc="-25" dirty="0">
                <a:cs typeface="Arial-BoldItalicMT"/>
              </a:rPr>
              <a:t> </a:t>
            </a:r>
            <a:endParaRPr sz="2800" b="1" baseline="24305" dirty="0">
              <a:cs typeface="Arial"/>
            </a:endParaRPr>
          </a:p>
          <a:p>
            <a:pPr marL="50800" marR="43180">
              <a:lnSpc>
                <a:spcPct val="133100"/>
              </a:lnSpc>
              <a:spcBef>
                <a:spcPts val="1235"/>
              </a:spcBef>
            </a:pPr>
            <a:r>
              <a:rPr sz="2800" spc="-40" dirty="0">
                <a:cs typeface="Arial"/>
              </a:rPr>
              <a:t>Fancy </a:t>
            </a:r>
            <a:r>
              <a:rPr sz="2800" spc="40" dirty="0">
                <a:cs typeface="Arial"/>
              </a:rPr>
              <a:t>application </a:t>
            </a:r>
            <a:r>
              <a:rPr sz="2800" spc="50" dirty="0">
                <a:cs typeface="Arial"/>
              </a:rPr>
              <a:t>of clothing</a:t>
            </a:r>
            <a:r>
              <a:rPr sz="2800" spc="-204" dirty="0">
                <a:cs typeface="Arial"/>
              </a:rPr>
              <a:t> </a:t>
            </a:r>
            <a:r>
              <a:rPr sz="2800" spc="25" dirty="0">
                <a:cs typeface="Arial"/>
              </a:rPr>
              <a:t>trims </a:t>
            </a:r>
            <a:r>
              <a:rPr sz="2800" spc="75" dirty="0">
                <a:cs typeface="Arial"/>
              </a:rPr>
              <a:t>to </a:t>
            </a:r>
            <a:r>
              <a:rPr sz="2800" spc="5" dirty="0">
                <a:cs typeface="Arial"/>
              </a:rPr>
              <a:t>create </a:t>
            </a:r>
            <a:r>
              <a:rPr sz="2800" spc="45" dirty="0">
                <a:cs typeface="Arial"/>
              </a:rPr>
              <a:t>unique </a:t>
            </a:r>
            <a:r>
              <a:rPr sz="2800" spc="30" dirty="0">
                <a:cs typeface="Arial"/>
              </a:rPr>
              <a:t>presentation </a:t>
            </a:r>
            <a:r>
              <a:rPr sz="2800" spc="-15" dirty="0" smtClean="0">
                <a:cs typeface="Arial"/>
              </a:rPr>
              <a:t>styles</a:t>
            </a:r>
            <a:r>
              <a:rPr lang="en-US" sz="2800" spc="-15" dirty="0" smtClean="0">
                <a:cs typeface="Arial"/>
              </a:rPr>
              <a:t>.</a:t>
            </a:r>
            <a:endParaRPr sz="2800" dirty="0">
              <a:cs typeface="Arial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827D6CA-F37B-B04E-8151-9DAEF37BF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297" y="1415729"/>
            <a:ext cx="10240903" cy="1233488"/>
          </a:xfrm>
        </p:spPr>
        <p:txBody>
          <a:bodyPr/>
          <a:lstStyle/>
          <a:p>
            <a:r>
              <a:rPr lang="en-US" dirty="0"/>
              <a:t>MODERN </a:t>
            </a:r>
            <a:r>
              <a:rPr lang="en-US" dirty="0" smtClean="0"/>
              <a:t>ILLUSTRATION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974686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Office">
      <a:dk1>
        <a:srgbClr val="000000"/>
      </a:dk1>
      <a:lt1>
        <a:srgbClr val="FFFFFF"/>
      </a:lt1>
      <a:dk2>
        <a:srgbClr val="2E3948"/>
      </a:dk2>
      <a:lt2>
        <a:srgbClr val="E7E6E6"/>
      </a:lt2>
      <a:accent1>
        <a:srgbClr val="5A82CB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A9718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748</Words>
  <Application>Microsoft Office PowerPoint</Application>
  <PresentationFormat>寬螢幕</PresentationFormat>
  <Paragraphs>102</Paragraphs>
  <Slides>19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6" baseType="lpstr">
      <vt:lpstr>Arial-BoldItalicMT</vt:lpstr>
      <vt:lpstr>Avenir Next LT Pro</vt:lpstr>
      <vt:lpstr>Avenir Next LT Pro Light</vt:lpstr>
      <vt:lpstr>Helvetica Neue</vt:lpstr>
      <vt:lpstr>Arial</vt:lpstr>
      <vt:lpstr>Calibri</vt:lpstr>
      <vt:lpstr>GradientRiseVTI</vt:lpstr>
      <vt:lpstr>Design Presentation: Fashion Design Realisation</vt:lpstr>
      <vt:lpstr>WHAT IS FASHION ILLUSTRATION?</vt:lpstr>
      <vt:lpstr>PowerPoint 簡報</vt:lpstr>
      <vt:lpstr>PowerPoint 簡報</vt:lpstr>
      <vt:lpstr>PowerPoint 簡報</vt:lpstr>
      <vt:lpstr>PowerPoint 簡報</vt:lpstr>
      <vt:lpstr>50 YEARS  AGO</vt:lpstr>
      <vt:lpstr>AND NOW ……</vt:lpstr>
      <vt:lpstr>MODERN ILLUSTRATION</vt:lpstr>
      <vt:lpstr>MODERN ILLUSTRATION</vt:lpstr>
      <vt:lpstr>MODERN ILLUSTRATION</vt:lpstr>
      <vt:lpstr>HOW TO MAKE FASHION illustration?</vt:lpstr>
      <vt:lpstr>Practice of Figure drawing  (8.5 heads figure)</vt:lpstr>
      <vt:lpstr>Differences between female &amp; male figure</vt:lpstr>
      <vt:lpstr>Practice of Figure changing pose &amp; Balance</vt:lpstr>
      <vt:lpstr>PowerPoint 簡報</vt:lpstr>
      <vt:lpstr>PowerPoint 簡報</vt:lpstr>
      <vt:lpstr>PowerPoint 簡報</vt:lpstr>
      <vt:lpstr>PRACTICE  DEMO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Presentation: Fashion Design Realization</dc:title>
  <dc:creator>Travis Li Wang Hei</dc:creator>
  <cp:lastModifiedBy>POON, Suk-mei Cindy</cp:lastModifiedBy>
  <cp:revision>46</cp:revision>
  <dcterms:created xsi:type="dcterms:W3CDTF">2020-08-19T18:06:04Z</dcterms:created>
  <dcterms:modified xsi:type="dcterms:W3CDTF">2021-09-20T01:46:25Z</dcterms:modified>
</cp:coreProperties>
</file>