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2"/>
  </p:notesMasterIdLst>
  <p:sldIdLst>
    <p:sldId id="294" r:id="rId2"/>
    <p:sldId id="257" r:id="rId3"/>
    <p:sldId id="290" r:id="rId4"/>
    <p:sldId id="302" r:id="rId5"/>
    <p:sldId id="303" r:id="rId6"/>
    <p:sldId id="304" r:id="rId7"/>
    <p:sldId id="305" r:id="rId8"/>
    <p:sldId id="306" r:id="rId9"/>
    <p:sldId id="301" r:id="rId10"/>
    <p:sldId id="3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8" autoAdjust="0"/>
    <p:restoredTop sz="94626"/>
  </p:normalViewPr>
  <p:slideViewPr>
    <p:cSldViewPr snapToGrid="0" snapToObjects="1">
      <p:cViewPr varScale="1">
        <p:scale>
          <a:sx n="116" d="100"/>
          <a:sy n="116" d="100"/>
        </p:scale>
        <p:origin x="71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C14B3-EEE8-6549-8482-C4C3FCA537FF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946C-F05D-8D4C-8ADF-A9512DCC4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37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7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2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2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08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3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F946C-F05D-8D4C-8ADF-A9512DCC4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4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1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0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1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September 20,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6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9" r:id="rId6"/>
    <p:sldLayoutId id="2147483834" r:id="rId7"/>
    <p:sldLayoutId id="2147483835" r:id="rId8"/>
    <p:sldLayoutId id="2147483836" r:id="rId9"/>
    <p:sldLayoutId id="2147483838" r:id="rId10"/>
    <p:sldLayoutId id="21474838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7CE0ED-670A-44ED-9267-236A77A513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055566-9B78-4577-BB88-C1E139BA11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" y="1"/>
            <a:ext cx="12192003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accent5">
                  <a:alpha val="83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456B12-3135-4942-BC5C-B111CAEFE6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200" y="-2"/>
            <a:ext cx="11733692" cy="686906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48000"/>
                </a:schemeClr>
              </a:gs>
              <a:gs pos="99000">
                <a:schemeClr val="accent2">
                  <a:alpha val="57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EA8068-5C49-4225-8B62-3E3C30BF7C4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0886" cy="68806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19000"/>
                </a:schemeClr>
              </a:gs>
              <a:gs pos="99000">
                <a:schemeClr val="accent2">
                  <a:alpha val="21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EE5648-70CA-4800-81EE-40F5CD1A38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895039" y="-2895044"/>
            <a:ext cx="6400799" cy="12190885"/>
          </a:xfrm>
          <a:prstGeom prst="rect">
            <a:avLst/>
          </a:prstGeom>
          <a:gradFill>
            <a:gsLst>
              <a:gs pos="8000">
                <a:schemeClr val="accent5">
                  <a:alpha val="38000"/>
                </a:schemeClr>
              </a:gs>
              <a:gs pos="100000">
                <a:schemeClr val="accent6">
                  <a:lumMod val="75000"/>
                  <a:alpha val="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0F04E-4AF8-EA43-81B4-6A5E2598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341" y="2224846"/>
            <a:ext cx="6498525" cy="3102528"/>
          </a:xfrm>
        </p:spPr>
        <p:txBody>
          <a:bodyPr vert="horz" lIns="0" tIns="0" rIns="0" bIns="0" rtlCol="0" anchor="b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Fundamental Knowledge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of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Fashion Trend</a:t>
            </a:r>
            <a:endParaRPr lang="en-US" sz="4800" spc="75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ED0A625-5B0E-5D4F-8C52-09B81AA5A587}"/>
              </a:ext>
            </a:extLst>
          </p:cNvPr>
          <p:cNvSpPr txBox="1">
            <a:spLocks/>
          </p:cNvSpPr>
          <p:nvPr/>
        </p:nvSpPr>
        <p:spPr>
          <a:xfrm>
            <a:off x="4538337" y="1028699"/>
            <a:ext cx="6498525" cy="10796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 cap="all" spc="7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000"/>
              </a:spcBef>
            </a:pPr>
            <a:r>
              <a:rPr lang="en-US" sz="1400" spc="6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Chapter 6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5C865637-A524-441B-A1B6-6D38BF9B17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708" y="1420764"/>
            <a:ext cx="6857999" cy="4038605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9000">
                <a:schemeClr val="accent4">
                  <a:lumMod val="60000"/>
                  <a:lumOff val="40000"/>
                  <a:alpha val="60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23">
            <a:extLst>
              <a:ext uri="{FF2B5EF4-FFF2-40B4-BE49-F238E27FC236}">
                <a16:creationId xmlns:a16="http://schemas.microsoft.com/office/drawing/2014/main" id="{7559A662-54F5-47C0-8F66-AEA2B861C0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168948">
            <a:off x="1535724" y="1053996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alpha val="0"/>
                </a:schemeClr>
              </a:gs>
              <a:gs pos="85000">
                <a:schemeClr val="accent6">
                  <a:lumMod val="60000"/>
                  <a:lumOff val="40000"/>
                  <a:alpha val="21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3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13A4003-1875-46E3-BBC1-9CF42E133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DECF1C-4B20-4CD9-90C7-F85AAB3317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57371"/>
            <a:ext cx="12203208" cy="1600629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CB46BEC-0E77-41F0-A7D5-D5B40D2255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40517" y="5262916"/>
            <a:ext cx="7751481" cy="11453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84D73B4-F569-4D64-BA77-14454E09F6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08" y="5262916"/>
            <a:ext cx="8778690" cy="1595084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31000"/>
                </a:schemeClr>
              </a:gs>
              <a:gs pos="99000">
                <a:schemeClr val="accent5">
                  <a:alpha val="2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437E30-AED3-4732-B13B-17D277D8DF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0126" y="5256870"/>
            <a:ext cx="5301872" cy="1600701"/>
          </a:xfrm>
          <a:prstGeom prst="rect">
            <a:avLst/>
          </a:prstGeom>
          <a:gradFill>
            <a:gsLst>
              <a:gs pos="22000">
                <a:schemeClr val="tx2">
                  <a:lumMod val="75000"/>
                  <a:lumOff val="25000"/>
                  <a:alpha val="0"/>
                </a:schemeClr>
              </a:gs>
              <a:gs pos="99000">
                <a:schemeClr val="tx2">
                  <a:lumMod val="75000"/>
                  <a:lumOff val="25000"/>
                  <a:alpha val="6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93417-E41D-9E4E-8E68-BCF6C8769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5602884"/>
            <a:ext cx="10698103" cy="827037"/>
          </a:xfrm>
        </p:spPr>
        <p:txBody>
          <a:bodyPr vert="horz" lIns="0" tIns="0" rIns="0" bIns="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000" spc="700">
                <a:solidFill>
                  <a:schemeClr val="bg1"/>
                </a:solidFill>
              </a:rPr>
              <a:t>Sources of </a:t>
            </a:r>
            <a:br>
              <a:rPr lang="en-US" sz="3000" spc="700">
                <a:solidFill>
                  <a:schemeClr val="bg1"/>
                </a:solidFill>
              </a:rPr>
            </a:br>
            <a:r>
              <a:rPr lang="en-US" sz="3000" spc="700">
                <a:solidFill>
                  <a:schemeClr val="bg1"/>
                </a:solidFill>
              </a:rPr>
              <a:t>trend information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445126" y="1372109"/>
            <a:ext cx="67750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Trend forecasting websites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Trend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Trade shows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Fashion magazines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Window shopping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861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88ED-6FC0-2D46-89FC-583C8CA5D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689" y="285751"/>
            <a:ext cx="6913916" cy="1727643"/>
          </a:xfrm>
        </p:spPr>
        <p:txBody>
          <a:bodyPr anchor="b">
            <a:normAutofit/>
          </a:bodyPr>
          <a:lstStyle/>
          <a:p>
            <a:r>
              <a:rPr lang="en-US" sz="2800" dirty="0"/>
              <a:t>What is Fashion Trend?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9ECA-047A-C340-A821-0229A647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689" y="2599129"/>
            <a:ext cx="6387931" cy="3428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2800" dirty="0"/>
              <a:t>A </a:t>
            </a:r>
            <a:r>
              <a:rPr lang="en-HK" sz="2800" b="1" dirty="0"/>
              <a:t>fashion trend</a:t>
            </a:r>
            <a:r>
              <a:rPr lang="en-HK" sz="2800" dirty="0"/>
              <a:t> is a particular style, or clothing popular at a certain point of time or a particular period of time.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7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383CC5D-71E8-4CB2-8E4A-F1E4FF6DC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DA5AC1-43C5-4243-9028-07DBB80D0C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"/>
            <a:ext cx="12192000" cy="1600201"/>
          </a:xfrm>
          <a:prstGeom prst="rect">
            <a:avLst/>
          </a:prstGeom>
          <a:gradFill>
            <a:gsLst>
              <a:gs pos="0">
                <a:schemeClr val="accent5">
                  <a:alpha val="83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4EDA1C-27A1-4C83-ACE4-6675EC924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9161" y="9109"/>
            <a:ext cx="7792839" cy="1594270"/>
          </a:xfrm>
          <a:prstGeom prst="rect">
            <a:avLst/>
          </a:prstGeom>
          <a:gradFill>
            <a:gsLst>
              <a:gs pos="22000">
                <a:schemeClr val="accent2">
                  <a:alpha val="0"/>
                </a:schemeClr>
              </a:gs>
              <a:gs pos="99000">
                <a:schemeClr val="accent2"/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2185E4-B584-4B9D-9440-DEA0FB9D94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9021976" y="-906246"/>
            <a:ext cx="1602951" cy="3416298"/>
          </a:xfrm>
          <a:prstGeom prst="rect">
            <a:avLst/>
          </a:prstGeom>
          <a:gradFill>
            <a:gsLst>
              <a:gs pos="45000">
                <a:schemeClr val="accent4">
                  <a:alpha val="0"/>
                </a:schemeClr>
              </a:gs>
              <a:gs pos="99000">
                <a:schemeClr val="accent6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F33EC8A-EE0A-4395-97E2-DAD467CF73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451242" y="0"/>
            <a:ext cx="9729549" cy="1600198"/>
          </a:xfrm>
          <a:prstGeom prst="rect">
            <a:avLst/>
          </a:prstGeom>
          <a:gradFill>
            <a:gsLst>
              <a:gs pos="0">
                <a:schemeClr val="accent5">
                  <a:alpha val="30000"/>
                </a:schemeClr>
              </a:gs>
              <a:gs pos="99000">
                <a:schemeClr val="accent5">
                  <a:alpha val="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85DA95-16A4-404E-9BFF-27F8E4FC78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430"/>
            <a:ext cx="7910111" cy="1600198"/>
          </a:xfrm>
          <a:prstGeom prst="rect">
            <a:avLst/>
          </a:prstGeom>
          <a:gradFill>
            <a:gsLst>
              <a:gs pos="0">
                <a:schemeClr val="accent5">
                  <a:alpha val="21000"/>
                </a:schemeClr>
              </a:gs>
              <a:gs pos="99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What is Fashion Cycle?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4386" y="2610899"/>
            <a:ext cx="3017320" cy="3413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Fashion cycle is </a:t>
            </a:r>
            <a:r>
              <a:rPr lang="en-US" sz="1600" b="1" dirty="0"/>
              <a:t>a period of time</a:t>
            </a:r>
            <a:r>
              <a:rPr lang="en-US" sz="1600" dirty="0"/>
              <a:t> or </a:t>
            </a:r>
            <a:r>
              <a:rPr lang="en-US" sz="1600" b="1" dirty="0"/>
              <a:t>life span</a:t>
            </a:r>
            <a:r>
              <a:rPr lang="en-US" sz="1600" dirty="0"/>
              <a:t> during which the fashion exists, moving through the stages from </a:t>
            </a:r>
            <a:r>
              <a:rPr lang="en-US" sz="1600" b="1" dirty="0"/>
              <a:t>introduction</a:t>
            </a:r>
            <a:r>
              <a:rPr lang="en-US" sz="1600" dirty="0"/>
              <a:t> through </a:t>
            </a:r>
            <a:r>
              <a:rPr lang="en-US" sz="1600" b="1" dirty="0"/>
              <a:t>obsolescence</a:t>
            </a:r>
            <a:r>
              <a:rPr lang="en-US" sz="1600" dirty="0"/>
              <a:t>. </a:t>
            </a:r>
          </a:p>
          <a:p>
            <a:pPr marL="0" indent="0">
              <a:buNone/>
            </a:pPr>
            <a:r>
              <a:rPr lang="en-US" sz="1600" dirty="0"/>
              <a:t>When a customer purchases and wears a certain style, that style is considered </a:t>
            </a:r>
            <a:r>
              <a:rPr lang="en-US" sz="1600" b="1" dirty="0"/>
              <a:t>accepted</a:t>
            </a:r>
            <a:r>
              <a:rPr lang="en-US" sz="1600" dirty="0"/>
              <a:t> and the acceptance leads to the style becoming a fashion.</a:t>
            </a:r>
            <a:endParaRPr lang="en-HK" sz="1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653" y="2107290"/>
            <a:ext cx="8025081" cy="401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4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D9D89B5-CCAB-4617-B70E-501DBE3C8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 b="0" dirty="0">
                <a:solidFill>
                  <a:schemeClr val="accent2"/>
                </a:solidFill>
              </a:rPr>
              <a:t>Stage: </a:t>
            </a:r>
            <a:r>
              <a:rPr lang="en-US" sz="2800" dirty="0">
                <a:solidFill>
                  <a:schemeClr val="accent2"/>
                </a:solidFill>
              </a:rPr>
              <a:t>Introduction</a:t>
            </a:r>
            <a:br>
              <a:rPr lang="en-US" sz="2800" dirty="0">
                <a:solidFill>
                  <a:schemeClr val="accent2"/>
                </a:solidFill>
              </a:rPr>
            </a:b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New trends are introduced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on runways or put together by influential fashion innovators.</a:t>
            </a:r>
          </a:p>
          <a:p>
            <a:pPr marL="0" indent="0">
              <a:buNone/>
            </a:pP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Worn by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fashion innovators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who have the means to buy designer fashion or who take the lead in putting together innovative street looks.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5DEFE8-24AF-47F7-B020-D4D76ABA18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EAE3873-25FC-4346-B1D5-82E5F9D953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67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2232212" y="3077668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6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 b="0" dirty="0">
                <a:solidFill>
                  <a:schemeClr val="accent2"/>
                </a:solidFill>
              </a:rPr>
              <a:t>Stage: </a:t>
            </a:r>
            <a:br>
              <a:rPr lang="en-US" sz="2800" b="0" dirty="0">
                <a:solidFill>
                  <a:schemeClr val="accent2"/>
                </a:solidFill>
              </a:rPr>
            </a:br>
            <a:r>
              <a:rPr lang="en-US" sz="2800" dirty="0">
                <a:solidFill>
                  <a:schemeClr val="accent2"/>
                </a:solidFill>
              </a:rPr>
              <a:t>growth</a:t>
            </a: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Fashion leaders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or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early adopters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purchase fashion as it becomes widely available at contemporary designer.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3724836" y="1909482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9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 b="0" dirty="0">
                <a:solidFill>
                  <a:schemeClr val="accent2"/>
                </a:solidFill>
              </a:rPr>
              <a:t>Stage: </a:t>
            </a:r>
            <a:r>
              <a:rPr lang="en-US" sz="2800" dirty="0">
                <a:solidFill>
                  <a:schemeClr val="accent2"/>
                </a:solidFill>
              </a:rPr>
              <a:t>Acceleration</a:t>
            </a: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Trend is interpreted and widely available at a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mass market level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and worn by fashion followers.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4965106" y="525506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 b="0" dirty="0">
                <a:solidFill>
                  <a:schemeClr val="accent2"/>
                </a:solidFill>
              </a:rPr>
              <a:t>Stage: </a:t>
            </a:r>
            <a:r>
              <a:rPr lang="en-US" altLang="en-US" sz="2800" dirty="0">
                <a:solidFill>
                  <a:schemeClr val="accent2"/>
                </a:solidFill>
              </a:rPr>
              <a:t>Saturation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At its height of popularity and is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widely available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to mass market at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all price points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.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6696636" y="1539262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1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90E0-CD0F-AB43-A51A-4155A0F5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96" y="4934399"/>
            <a:ext cx="4685857" cy="1465973"/>
          </a:xfrm>
        </p:spPr>
        <p:txBody>
          <a:bodyPr anchor="t">
            <a:normAutofit/>
          </a:bodyPr>
          <a:lstStyle/>
          <a:p>
            <a:r>
              <a:rPr lang="en-US" sz="2800" b="0" dirty="0">
                <a:solidFill>
                  <a:schemeClr val="accent2"/>
                </a:solidFill>
              </a:rPr>
              <a:t>Stage:</a:t>
            </a:r>
            <a:r>
              <a:rPr lang="en-US" altLang="en-US" sz="2800" dirty="0">
                <a:solidFill>
                  <a:schemeClr val="accent2"/>
                </a:solidFill>
              </a:rPr>
              <a:t/>
            </a:r>
            <a:br>
              <a:rPr lang="en-US" altLang="en-US" sz="2800" dirty="0">
                <a:solidFill>
                  <a:schemeClr val="accent2"/>
                </a:solidFill>
              </a:rPr>
            </a:br>
            <a:r>
              <a:rPr lang="en-US" altLang="en-US" sz="2800" dirty="0">
                <a:solidFill>
                  <a:schemeClr val="accent2"/>
                </a:solidFill>
              </a:rPr>
              <a:t>DECLINE</a:t>
            </a:r>
            <a:endParaRPr lang="en-US" sz="2800" dirty="0">
              <a:solidFill>
                <a:schemeClr val="accent2"/>
              </a:solidFill>
            </a:endParaRPr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D37ED0-4757-C343-BC57-EAA9E3955204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2567" y="525506"/>
            <a:ext cx="8657464" cy="3910101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F06DBC1-D4FB-C04C-9AA7-A8606E1F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898" y="4934399"/>
            <a:ext cx="6335807" cy="1465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Consumers may continue to wear the fashion, but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no longer in purchasing </a:t>
            </a: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additional items unless it is at greatly reduced prices.</a:t>
            </a:r>
          </a:p>
          <a:p>
            <a:pPr marL="0" indent="0">
              <a:buNone/>
            </a:pPr>
            <a:r>
              <a:rPr lang="en-US" altLang="en-US" sz="1400" dirty="0">
                <a:solidFill>
                  <a:srgbClr val="404040"/>
                </a:solidFill>
                <a:ea typeface="新細明體" panose="02020500000000000000" pitchFamily="18" charset="-120"/>
              </a:rPr>
              <a:t>Eventually the fashion item looks dated and is </a:t>
            </a:r>
            <a:r>
              <a:rPr lang="en-US" altLang="en-US" sz="1400" b="1" dirty="0">
                <a:solidFill>
                  <a:srgbClr val="404040"/>
                </a:solidFill>
                <a:ea typeface="新細明體" panose="02020500000000000000" pitchFamily="18" charset="-120"/>
              </a:rPr>
              <a:t>impossible to sell.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9D27288-3AEA-4549-A221-A1A8A0095C4A}"/>
              </a:ext>
            </a:extLst>
          </p:cNvPr>
          <p:cNvSpPr/>
          <p:nvPr/>
        </p:nvSpPr>
        <p:spPr>
          <a:xfrm>
            <a:off x="8108577" y="2958353"/>
            <a:ext cx="941294" cy="941294"/>
          </a:xfrm>
          <a:prstGeom prst="ellipse">
            <a:avLst/>
          </a:prstGeom>
          <a:solidFill>
            <a:srgbClr val="ED7D3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7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CBB9B1-7B7D-4BA1-A1AF-572168B395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88ED-6FC0-2D46-89FC-583C8CA5D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57201"/>
            <a:ext cx="3091607" cy="1727643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factors that influence fashion trend</a:t>
            </a:r>
          </a:p>
        </p:txBody>
      </p:sp>
      <p:pic>
        <p:nvPicPr>
          <p:cNvPr id="4" name="Picture 3" descr="A picture containing person, person, holding, standing&#10;&#10;Description automatically generated">
            <a:extLst>
              <a:ext uri="{FF2B5EF4-FFF2-40B4-BE49-F238E27FC236}">
                <a16:creationId xmlns:a16="http://schemas.microsoft.com/office/drawing/2014/main" id="{D799D52B-B5C7-324A-9000-96D8AD49F54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99ECA-047A-C340-A821-0229A647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530549"/>
            <a:ext cx="2942813" cy="3428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K" sz="1400" dirty="0"/>
              <a:t>Fashion trends </a:t>
            </a:r>
            <a:r>
              <a:rPr lang="en-HK" sz="1400" dirty="0" smtClean="0"/>
              <a:t>are influenced </a:t>
            </a:r>
            <a:r>
              <a:rPr lang="en-HK" sz="1400" dirty="0"/>
              <a:t>by several factors, including </a:t>
            </a:r>
            <a:r>
              <a:rPr lang="en-HK" sz="1400" b="1" dirty="0"/>
              <a:t>political</a:t>
            </a:r>
            <a:r>
              <a:rPr lang="en-HK" sz="1400" dirty="0"/>
              <a:t>, </a:t>
            </a:r>
            <a:r>
              <a:rPr lang="en-HK" sz="1400" b="1" dirty="0"/>
              <a:t>technology</a:t>
            </a:r>
            <a:r>
              <a:rPr lang="en-HK" sz="1400" dirty="0"/>
              <a:t>, </a:t>
            </a:r>
            <a:r>
              <a:rPr lang="en-HK" sz="1400" b="1" dirty="0"/>
              <a:t>social</a:t>
            </a:r>
            <a:r>
              <a:rPr lang="en-HK" sz="1400" dirty="0"/>
              <a:t> and </a:t>
            </a:r>
            <a:r>
              <a:rPr lang="en-HK" sz="1400" b="1" dirty="0"/>
              <a:t>economic</a:t>
            </a:r>
            <a:r>
              <a:rPr lang="en-HK" sz="1400" dirty="0"/>
              <a:t>.</a:t>
            </a:r>
          </a:p>
          <a:p>
            <a:pPr marL="0" indent="0">
              <a:buNone/>
            </a:pPr>
            <a:r>
              <a:rPr lang="en-HK" sz="1400" dirty="0"/>
              <a:t>Fashion forecasters can use this information to help determine the </a:t>
            </a:r>
            <a:r>
              <a:rPr lang="en-HK" sz="1400" b="1" dirty="0"/>
              <a:t>growth</a:t>
            </a:r>
            <a:r>
              <a:rPr lang="en-HK" sz="1400" dirty="0"/>
              <a:t> or </a:t>
            </a:r>
            <a:r>
              <a:rPr lang="en-HK" sz="1400" b="1" dirty="0"/>
              <a:t>decline</a:t>
            </a:r>
            <a:r>
              <a:rPr lang="en-HK" sz="1400" dirty="0"/>
              <a:t> of a </a:t>
            </a:r>
            <a:r>
              <a:rPr lang="en-HK" sz="1400" b="1" dirty="0"/>
              <a:t>particular trend</a:t>
            </a:r>
            <a:r>
              <a:rPr lang="en-HK" sz="1400" dirty="0"/>
              <a:t>. </a:t>
            </a:r>
          </a:p>
          <a:p>
            <a:pPr marL="0" indent="0">
              <a:buNone/>
            </a:pPr>
            <a:r>
              <a:rPr lang="en-HK" sz="1400" dirty="0"/>
              <a:t>It helps to know more about the </a:t>
            </a:r>
            <a:r>
              <a:rPr lang="en-HK" sz="1400" dirty="0" smtClean="0"/>
              <a:t>fashion </a:t>
            </a:r>
            <a:r>
              <a:rPr lang="en-HK" sz="1400" dirty="0"/>
              <a:t>arena and </a:t>
            </a:r>
            <a:r>
              <a:rPr lang="en-HK" sz="1400" b="1" dirty="0"/>
              <a:t>lifestyle in the modern world.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49257"/>
          </a:xfrm>
          <a:prstGeom prst="rect">
            <a:avLst/>
          </a:prstGeom>
          <a:gradFill>
            <a:gsLst>
              <a:gs pos="34000">
                <a:schemeClr val="accent4">
                  <a:alpha val="73000"/>
                </a:schemeClr>
              </a:gs>
              <a:gs pos="100000">
                <a:schemeClr val="accent5">
                  <a:alpha val="89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8314"/>
            <a:ext cx="8115300" cy="449258"/>
          </a:xfrm>
          <a:prstGeom prst="rect">
            <a:avLst/>
          </a:prstGeom>
          <a:gradFill>
            <a:gsLst>
              <a:gs pos="22000">
                <a:schemeClr val="accent5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B9AE9B-27B2-6E43-BE2D-FF28F233425F}"/>
              </a:ext>
            </a:extLst>
          </p:cNvPr>
          <p:cNvSpPr/>
          <p:nvPr/>
        </p:nvSpPr>
        <p:spPr>
          <a:xfrm>
            <a:off x="0" y="6192444"/>
            <a:ext cx="501571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HK" sz="800" i="1" dirty="0">
                <a:solidFill>
                  <a:schemeClr val="bg1"/>
                </a:solidFill>
              </a:rPr>
              <a:t>Royalty-free photo sourced from </a:t>
            </a:r>
            <a:r>
              <a:rPr lang="en-HK" sz="800" i="1" dirty="0" err="1" smtClean="0">
                <a:solidFill>
                  <a:schemeClr val="bg1"/>
                </a:solidFill>
              </a:rPr>
              <a:t>Pexels</a:t>
            </a:r>
            <a:r>
              <a:rPr lang="en-HK" sz="800" i="1" dirty="0" smtClean="0">
                <a:solidFill>
                  <a:schemeClr val="bg1"/>
                </a:solidFill>
              </a:rPr>
              <a:t>.</a:t>
            </a:r>
            <a:endParaRPr lang="en-HK" sz="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398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323</Words>
  <Application>Microsoft Office PowerPoint</Application>
  <PresentationFormat>寬螢幕</PresentationFormat>
  <Paragraphs>38</Paragraphs>
  <Slides>10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Avenir Next LT Pro</vt:lpstr>
      <vt:lpstr>Avenir Next LT Pro Light</vt:lpstr>
      <vt:lpstr>新細明體</vt:lpstr>
      <vt:lpstr>Arial</vt:lpstr>
      <vt:lpstr>Calibri</vt:lpstr>
      <vt:lpstr>GradientRiseVTI</vt:lpstr>
      <vt:lpstr>Fundamental Knowledge  of  Fashion Trend</vt:lpstr>
      <vt:lpstr>What is Fashion Trend?</vt:lpstr>
      <vt:lpstr>What is Fashion Cycle?</vt:lpstr>
      <vt:lpstr>Stage: Introduction </vt:lpstr>
      <vt:lpstr>Stage:  growth</vt:lpstr>
      <vt:lpstr>Stage: Acceleration</vt:lpstr>
      <vt:lpstr>Stage: Saturation</vt:lpstr>
      <vt:lpstr>Stage: DECLINE</vt:lpstr>
      <vt:lpstr>factors that influence fashion trend</vt:lpstr>
      <vt:lpstr>Sources of  trend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Knowledge  of  Fashion Trend</dc:title>
  <dc:creator>HO HO TAK</dc:creator>
  <cp:lastModifiedBy>POON, Suk-mei Cindy</cp:lastModifiedBy>
  <cp:revision>9</cp:revision>
  <dcterms:created xsi:type="dcterms:W3CDTF">2020-09-01T01:42:08Z</dcterms:created>
  <dcterms:modified xsi:type="dcterms:W3CDTF">2021-09-20T01:49:43Z</dcterms:modified>
</cp:coreProperties>
</file>