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312" r:id="rId5"/>
    <p:sldId id="260" r:id="rId6"/>
    <p:sldId id="261" r:id="rId7"/>
    <p:sldId id="263" r:id="rId8"/>
    <p:sldId id="264" r:id="rId9"/>
    <p:sldId id="31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762"/>
  </p:normalViewPr>
  <p:slideViewPr>
    <p:cSldViewPr snapToGrid="0" snapToObjects="1">
      <p:cViewPr varScale="1">
        <p:scale>
          <a:sx n="116" d="100"/>
          <a:sy n="116" d="100"/>
        </p:scale>
        <p:origin x="7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869362" y="2966104"/>
            <a:ext cx="3077044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DRESS CODE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&amp; STYLES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2008653" y="1216307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outdoor, window&#10;&#10;Description automatically generated">
            <a:extLst>
              <a:ext uri="{FF2B5EF4-FFF2-40B4-BE49-F238E27FC236}">
                <a16:creationId xmlns:a16="http://schemas.microsoft.com/office/drawing/2014/main" id="{82730233-6612-1D4D-98E2-2F3867615E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861" y="0"/>
            <a:ext cx="9449139" cy="63592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43" y="1595674"/>
            <a:ext cx="3791611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FOR SPORTS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28444" y="3551146"/>
            <a:ext cx="3791611" cy="2709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sz="1600" b="1" dirty="0"/>
              <a:t>Performance wear and </a:t>
            </a:r>
            <a:r>
              <a:rPr lang="en-US" sz="1600" b="1" dirty="0" smtClean="0"/>
              <a:t>functional  </a:t>
            </a:r>
            <a:r>
              <a:rPr lang="en-US" sz="1600" b="1" dirty="0"/>
              <a:t>wear </a:t>
            </a:r>
            <a:r>
              <a:rPr lang="en-US" sz="1600" dirty="0" smtClean="0"/>
              <a:t> </a:t>
            </a:r>
            <a:r>
              <a:rPr lang="en-US" sz="1600" dirty="0"/>
              <a:t>provide ease of movement and </a:t>
            </a:r>
            <a:r>
              <a:rPr lang="en-US" sz="1600" dirty="0" smtClean="0"/>
              <a:t>breathability</a:t>
            </a:r>
            <a:endParaRPr lang="en-HK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0B7D6-A01D-504E-9F33-31AEE50A2C86}"/>
              </a:ext>
            </a:extLst>
          </p:cNvPr>
          <p:cNvSpPr/>
          <p:nvPr/>
        </p:nvSpPr>
        <p:spPr>
          <a:xfrm>
            <a:off x="9727864" y="6111353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49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871B0-F36F-C444-AAD9-EE6C1BC6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" y="10"/>
            <a:ext cx="12191979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5F582-43BC-F84F-9C5B-362490FC39B4}"/>
              </a:ext>
            </a:extLst>
          </p:cNvPr>
          <p:cNvSpPr/>
          <p:nvPr/>
        </p:nvSpPr>
        <p:spPr>
          <a:xfrm>
            <a:off x="1619533" y="1386016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b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DRESS CODE?</a:t>
            </a: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20DB3-E04E-E34F-8CF7-E054B72D63AA}"/>
              </a:ext>
            </a:extLst>
          </p:cNvPr>
          <p:cNvSpPr/>
          <p:nvPr/>
        </p:nvSpPr>
        <p:spPr>
          <a:xfrm>
            <a:off x="21" y="4307695"/>
            <a:ext cx="12191979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Understanding the rules of dress code based on purposes and occasions</a:t>
            </a:r>
            <a:endParaRPr lang="en-HK" sz="2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759CF-6BF7-3D4F-8173-F0DF09D2EB4F}"/>
              </a:ext>
            </a:extLst>
          </p:cNvPr>
          <p:cNvSpPr/>
          <p:nvPr/>
        </p:nvSpPr>
        <p:spPr>
          <a:xfrm>
            <a:off x="9056665" y="80634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04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63647-0AF2-7A47-8F75-63E251FE19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0" y="2461557"/>
            <a:ext cx="3326218" cy="22202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2" y="883414"/>
            <a:ext cx="9675601" cy="1255059"/>
          </a:xfrm>
        </p:spPr>
        <p:txBody>
          <a:bodyPr vert="horz" lIns="0" tIns="0" rIns="0" bIns="0" rtlCol="0" anchor="b">
            <a:noAutofit/>
          </a:bodyPr>
          <a:lstStyle/>
          <a:p>
            <a:pPr algn="ctr"/>
            <a:r>
              <a:rPr lang="en-US" sz="6000" spc="750" dirty="0"/>
              <a:t>FORMAL VS CASUAL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25849-2EE2-6A4A-A66B-B22CBC43A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40" y="2370439"/>
            <a:ext cx="3599229" cy="24024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3AD89C-FF51-1B41-A367-3391C4D42F80}"/>
              </a:ext>
            </a:extLst>
          </p:cNvPr>
          <p:cNvSpPr/>
          <p:nvPr/>
        </p:nvSpPr>
        <p:spPr>
          <a:xfrm>
            <a:off x="9589575" y="6533979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27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70" y="993663"/>
            <a:ext cx="3900670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FORMAL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1043147" y="1589959"/>
            <a:ext cx="4552311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Formal occasions </a:t>
            </a:r>
            <a:r>
              <a:rPr lang="en-US" sz="1600" dirty="0"/>
              <a:t>include ceremonies, parties, banquets etc.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Girls usually wear </a:t>
            </a:r>
            <a:r>
              <a:rPr lang="en-US" sz="1600" b="1" dirty="0"/>
              <a:t>party dresses or evening gown </a:t>
            </a:r>
            <a:r>
              <a:rPr lang="en-US" sz="1600" dirty="0"/>
              <a:t>in formal occasions, matching with </a:t>
            </a:r>
            <a:r>
              <a:rPr lang="en-US" sz="1600" b="1" dirty="0"/>
              <a:t>small handbags and heeled </a:t>
            </a:r>
            <a:r>
              <a:rPr lang="en-US" sz="1600" b="1" dirty="0" smtClean="0"/>
              <a:t>shoes</a:t>
            </a:r>
            <a:r>
              <a:rPr lang="en-US" altLang="zh-TW" sz="1600" dirty="0"/>
              <a:t>.</a:t>
            </a:r>
            <a:endParaRPr lang="en-US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Boys usually wear shirt and long trousers</a:t>
            </a:r>
            <a:r>
              <a:rPr lang="en-US" sz="1600" dirty="0" smtClean="0"/>
              <a:t>.  In </a:t>
            </a:r>
            <a:r>
              <a:rPr lang="en-US" sz="1600" dirty="0"/>
              <a:t>more formal occasions, </a:t>
            </a:r>
            <a:r>
              <a:rPr lang="en-US" sz="1600" b="1" dirty="0"/>
              <a:t>wearing two-piece suit (blazer and trousers) with </a:t>
            </a:r>
            <a:r>
              <a:rPr lang="en-US" sz="1600" b="1" dirty="0" smtClean="0"/>
              <a:t>a tie </a:t>
            </a:r>
            <a:r>
              <a:rPr lang="en-US" sz="1600" dirty="0"/>
              <a:t>would be the best choice to make </a:t>
            </a:r>
            <a:r>
              <a:rPr lang="en-US" sz="1600" dirty="0" smtClean="0"/>
              <a:t>them look </a:t>
            </a:r>
            <a:r>
              <a:rPr lang="en-US" sz="1600" dirty="0"/>
              <a:t>smart.</a:t>
            </a:r>
          </a:p>
        </p:txBody>
      </p:sp>
      <p:pic>
        <p:nvPicPr>
          <p:cNvPr id="11" name="Picture 10" descr="A screenshot of a person&#10;&#10;Description automatically generated">
            <a:extLst>
              <a:ext uri="{FF2B5EF4-FFF2-40B4-BE49-F238E27FC236}">
                <a16:creationId xmlns:a16="http://schemas.microsoft.com/office/drawing/2014/main" id="{041D4B6E-8EDF-7849-A0B0-91F2DFDE6F3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7802" y="1045885"/>
            <a:ext cx="2679918" cy="40456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erson wearing a dress&#10;&#10;Description automatically generated">
            <a:extLst>
              <a:ext uri="{FF2B5EF4-FFF2-40B4-BE49-F238E27FC236}">
                <a16:creationId xmlns:a16="http://schemas.microsoft.com/office/drawing/2014/main" id="{5127ADC6-73D6-8247-8C7C-5F4632250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243" y="1045885"/>
            <a:ext cx="2679918" cy="4045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F96C13-CC3B-1941-8EFF-AFF0437FCE69}"/>
              </a:ext>
            </a:extLst>
          </p:cNvPr>
          <p:cNvSpPr/>
          <p:nvPr/>
        </p:nvSpPr>
        <p:spPr>
          <a:xfrm>
            <a:off x="997517" y="5472806"/>
            <a:ext cx="10364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 New Roman" panose="02020603050405020304" pitchFamily="18" charset="0"/>
              </a:rPr>
              <a:t>To </a:t>
            </a:r>
            <a:r>
              <a:rPr lang="en-US" sz="1600" b="1" dirty="0" smtClean="0">
                <a:ea typeface="Times New Roman" panose="02020603050405020304" pitchFamily="18" charset="0"/>
              </a:rPr>
              <a:t>attend an interview </a:t>
            </a:r>
            <a:r>
              <a:rPr lang="en-HK" sz="1600" b="1" dirty="0">
                <a:ea typeface="Times New Roman" panose="02020603050405020304" pitchFamily="18" charset="0"/>
              </a:rPr>
              <a:t>:</a:t>
            </a:r>
            <a:r>
              <a:rPr lang="en-HK" sz="1600" dirty="0"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ea typeface="Times New Roman" panose="02020603050405020304" pitchFamily="18" charset="0"/>
              </a:rPr>
              <a:t>formal </a:t>
            </a:r>
            <a:r>
              <a:rPr lang="en-US" sz="1600" dirty="0">
                <a:ea typeface="Times New Roman" panose="02020603050405020304" pitchFamily="18" charset="0"/>
              </a:rPr>
              <a:t>or </a:t>
            </a:r>
            <a:r>
              <a:rPr lang="en-US" sz="1600" dirty="0" smtClean="0">
                <a:ea typeface="Times New Roman" panose="02020603050405020304" pitchFamily="18" charset="0"/>
              </a:rPr>
              <a:t>smart casual </a:t>
            </a:r>
            <a:r>
              <a:rPr lang="en-US" sz="1600" dirty="0">
                <a:ea typeface="Times New Roman" panose="02020603050405020304" pitchFamily="18" charset="0"/>
              </a:rPr>
              <a:t>are ideal dress code for </a:t>
            </a:r>
            <a:r>
              <a:rPr lang="en-US" sz="1600" dirty="0" smtClean="0">
                <a:ea typeface="Times New Roman" panose="02020603050405020304" pitchFamily="18" charset="0"/>
              </a:rPr>
              <a:t>interviews, </a:t>
            </a:r>
            <a:r>
              <a:rPr lang="en-US" sz="1600" dirty="0">
                <a:ea typeface="Times New Roman" panose="02020603050405020304" pitchFamily="18" charset="0"/>
              </a:rPr>
              <a:t>a decent and tidy look could demonstrate a sense of respect and credibility.</a:t>
            </a:r>
            <a:endParaRPr lang="en-HK" sz="1600" dirty="0"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60B95-E183-5E41-BABC-251C5EDC4EC2}"/>
              </a:ext>
            </a:extLst>
          </p:cNvPr>
          <p:cNvSpPr/>
          <p:nvPr/>
        </p:nvSpPr>
        <p:spPr>
          <a:xfrm>
            <a:off x="6505686" y="775419"/>
            <a:ext cx="2044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Suit design by brand Suit Artisan</a:t>
            </a:r>
            <a:endParaRPr lang="en-US" sz="1000" baseline="30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80AB-D1A3-F940-B579-6488B72D57F7}"/>
              </a:ext>
            </a:extLst>
          </p:cNvPr>
          <p:cNvSpPr/>
          <p:nvPr/>
        </p:nvSpPr>
        <p:spPr>
          <a:xfrm>
            <a:off x="9134243" y="775420"/>
            <a:ext cx="2831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Formal dress with heeled shoes from ASOS </a:t>
            </a:r>
            <a:r>
              <a:rPr lang="en-US" sz="1000" i="1" baseline="30000" dirty="0"/>
              <a:t>(1)</a:t>
            </a:r>
            <a:endParaRPr lang="en-US" sz="1000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A5F405-7C74-5042-BC69-E6E5A0DBAAF7}"/>
              </a:ext>
            </a:extLst>
          </p:cNvPr>
          <p:cNvSpPr/>
          <p:nvPr/>
        </p:nvSpPr>
        <p:spPr>
          <a:xfrm>
            <a:off x="6241190" y="6525436"/>
            <a:ext cx="25731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 provided by the copyright holder, Suit Artisan</a:t>
            </a:r>
            <a:endParaRPr lang="en-US" sz="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238D08-5A15-914A-A19A-71389DA83B70}"/>
              </a:ext>
            </a:extLst>
          </p:cNvPr>
          <p:cNvSpPr txBox="1">
            <a:spLocks/>
          </p:cNvSpPr>
          <p:nvPr/>
        </p:nvSpPr>
        <p:spPr>
          <a:xfrm>
            <a:off x="1043147" y="4842238"/>
            <a:ext cx="3900670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TIPS!</a:t>
            </a:r>
          </a:p>
        </p:txBody>
      </p:sp>
    </p:spTree>
    <p:extLst>
      <p:ext uri="{BB962C8B-B14F-4D97-AF65-F5344CB8AC3E}">
        <p14:creationId xmlns:p14="http://schemas.microsoft.com/office/powerpoint/2010/main" val="20133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21E1E-91F5-1E4C-8112-7E5F3EE91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0825" y="674908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CASUAL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59229-71B9-D14B-9A8B-BE9AF68ECA56}"/>
              </a:ext>
            </a:extLst>
          </p:cNvPr>
          <p:cNvSpPr/>
          <p:nvPr/>
        </p:nvSpPr>
        <p:spPr>
          <a:xfrm>
            <a:off x="774357" y="3877857"/>
            <a:ext cx="1021946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What is casualwear style?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are several kinds of casual styles: </a:t>
            </a:r>
            <a:r>
              <a:rPr lang="en-US" b="1" dirty="0" smtClean="0">
                <a:solidFill>
                  <a:schemeClr val="bg1"/>
                </a:solidFill>
              </a:rPr>
              <a:t>casual</a:t>
            </a:r>
            <a:r>
              <a:rPr lang="en-US" altLang="zh-TW" b="1" dirty="0" smtClean="0">
                <a:solidFill>
                  <a:schemeClr val="bg1"/>
                </a:solidFill>
              </a:rPr>
              <a:t>,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smart casual, </a:t>
            </a:r>
            <a:r>
              <a:rPr lang="en-US" b="1" dirty="0" smtClean="0">
                <a:solidFill>
                  <a:schemeClr val="bg1"/>
                </a:solidFill>
              </a:rPr>
              <a:t>leisure, sports.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A179D4-8B82-7447-A59A-F58B32844444}"/>
              </a:ext>
            </a:extLst>
          </p:cNvPr>
          <p:cNvSpPr/>
          <p:nvPr/>
        </p:nvSpPr>
        <p:spPr>
          <a:xfrm>
            <a:off x="9056665" y="80634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000" i="1" dirty="0" err="1">
                <a:solidFill>
                  <a:schemeClr val="bg1"/>
                </a:solidFill>
              </a:rPr>
              <a:t>www.pexels.com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04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7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CEA65-7178-E44C-BE48-6F0C6F1105B2}"/>
              </a:ext>
            </a:extLst>
          </p:cNvPr>
          <p:cNvSpPr/>
          <p:nvPr/>
        </p:nvSpPr>
        <p:spPr>
          <a:xfrm>
            <a:off x="392504" y="1207855"/>
            <a:ext cx="1140699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ea typeface="Times New Roman" panose="02020603050405020304" pitchFamily="18" charset="0"/>
              </a:rPr>
              <a:t>Jeans, shorts, vest, t-shirt and sweaters </a:t>
            </a:r>
            <a:r>
              <a:rPr lang="en-US" sz="1600" dirty="0" smtClean="0">
                <a:ea typeface="Times New Roman" panose="02020603050405020304" pitchFamily="18" charset="0"/>
              </a:rPr>
              <a:t>are </a:t>
            </a:r>
            <a:r>
              <a:rPr lang="en-US" sz="1600" dirty="0">
                <a:ea typeface="Times New Roman" panose="02020603050405020304" pitchFamily="18" charset="0"/>
              </a:rPr>
              <a:t>common </a:t>
            </a:r>
            <a:r>
              <a:rPr lang="en-US" sz="1600" dirty="0" smtClean="0">
                <a:ea typeface="Times New Roman" panose="02020603050405020304" pitchFamily="18" charset="0"/>
              </a:rPr>
              <a:t>items </a:t>
            </a:r>
            <a:r>
              <a:rPr lang="en-US" sz="1600" dirty="0">
                <a:ea typeface="Times New Roman" panose="02020603050405020304" pitchFamily="18" charset="0"/>
              </a:rPr>
              <a:t>that </a:t>
            </a:r>
            <a:r>
              <a:rPr lang="en-US" sz="1600" dirty="0" smtClean="0">
                <a:ea typeface="Times New Roman" panose="02020603050405020304" pitchFamily="18" charset="0"/>
              </a:rPr>
              <a:t>may be worn to match with </a:t>
            </a:r>
            <a:r>
              <a:rPr lang="en-US" sz="1600" b="1" dirty="0" smtClean="0">
                <a:ea typeface="Times New Roman" panose="02020603050405020304" pitchFamily="18" charset="0"/>
              </a:rPr>
              <a:t>sneakers </a:t>
            </a:r>
            <a:r>
              <a:rPr lang="en-US" sz="1600" b="1" dirty="0">
                <a:ea typeface="Times New Roman" panose="02020603050405020304" pitchFamily="18" charset="0"/>
              </a:rPr>
              <a:t>and other casual shoes</a:t>
            </a:r>
            <a:r>
              <a:rPr lang="en-US" sz="1600" dirty="0">
                <a:ea typeface="Times New Roman" panose="02020603050405020304" pitchFamily="18" charset="0"/>
              </a:rPr>
              <a:t>, such as boat shoes for boys and </a:t>
            </a:r>
            <a:r>
              <a:rPr lang="en-US" sz="1600" dirty="0" smtClean="0">
                <a:ea typeface="Times New Roman" panose="02020603050405020304" pitchFamily="18" charset="0"/>
              </a:rPr>
              <a:t>sandals </a:t>
            </a:r>
            <a:r>
              <a:rPr lang="en-US" sz="1600" dirty="0">
                <a:ea typeface="Times New Roman" panose="02020603050405020304" pitchFamily="18" charset="0"/>
              </a:rPr>
              <a:t>for girls. </a:t>
            </a:r>
            <a:endParaRPr lang="en-US" sz="1600" dirty="0" smtClean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ea typeface="Times New Roman" panose="02020603050405020304" pitchFamily="18" charset="0"/>
              </a:rPr>
              <a:t>For </a:t>
            </a:r>
            <a:r>
              <a:rPr lang="en-US" sz="1600" dirty="0">
                <a:ea typeface="Times New Roman" panose="02020603050405020304" pitchFamily="18" charset="0"/>
              </a:rPr>
              <a:t>boys, </a:t>
            </a:r>
            <a:r>
              <a:rPr lang="en-US" sz="1600" dirty="0" smtClean="0">
                <a:ea typeface="Times New Roman" panose="02020603050405020304" pitchFamily="18" charset="0"/>
              </a:rPr>
              <a:t>they </a:t>
            </a:r>
            <a:r>
              <a:rPr lang="en-US" sz="1600" dirty="0">
                <a:ea typeface="Times New Roman" panose="02020603050405020304" pitchFamily="18" charset="0"/>
              </a:rPr>
              <a:t>could wear </a:t>
            </a:r>
            <a:r>
              <a:rPr lang="en-US" sz="1600" b="1" dirty="0">
                <a:ea typeface="Times New Roman" panose="02020603050405020304" pitchFamily="18" charset="0"/>
              </a:rPr>
              <a:t>printed shirt, cargo pants, denim shirt, printed </a:t>
            </a:r>
            <a:r>
              <a:rPr lang="en-US" sz="1600" b="1" dirty="0" smtClean="0">
                <a:ea typeface="Times New Roman" panose="02020603050405020304" pitchFamily="18" charset="0"/>
              </a:rPr>
              <a:t>T-shirt.  </a:t>
            </a:r>
            <a:r>
              <a:rPr lang="en-US" sz="1600" dirty="0" smtClean="0">
                <a:ea typeface="Times New Roman" panose="02020603050405020304" pitchFamily="18" charset="0"/>
              </a:rPr>
              <a:t>For </a:t>
            </a:r>
            <a:r>
              <a:rPr lang="en-US" sz="1600" dirty="0">
                <a:ea typeface="Times New Roman" panose="02020603050405020304" pitchFamily="18" charset="0"/>
              </a:rPr>
              <a:t>girls, </a:t>
            </a:r>
            <a:r>
              <a:rPr lang="en-US" sz="1600" b="1" dirty="0">
                <a:ea typeface="Times New Roman" panose="02020603050405020304" pitchFamily="18" charset="0"/>
              </a:rPr>
              <a:t>sleeveless tops, printed midi dress, shirt dress, denim shirt </a:t>
            </a:r>
            <a:r>
              <a:rPr lang="en-US" sz="1600" dirty="0">
                <a:ea typeface="Times New Roman" panose="02020603050405020304" pitchFamily="18" charset="0"/>
              </a:rPr>
              <a:t>are usual </a:t>
            </a:r>
            <a:r>
              <a:rPr lang="en-US" sz="1600" dirty="0" smtClean="0">
                <a:ea typeface="Times New Roman" panose="02020603050405020304" pitchFamily="18" charset="0"/>
              </a:rPr>
              <a:t>choices</a:t>
            </a:r>
            <a:r>
              <a:rPr lang="en-US" sz="1600" b="1" dirty="0" smtClean="0">
                <a:ea typeface="Times New Roman" panose="02020603050405020304" pitchFamily="18" charset="0"/>
              </a:rPr>
              <a:t>.</a:t>
            </a:r>
            <a:endParaRPr lang="en-HK" sz="1600" b="1" dirty="0">
              <a:ea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6E01E3-7F8F-6040-8177-BB991A3F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0" y="-92588"/>
            <a:ext cx="10240903" cy="1233488"/>
          </a:xfrm>
        </p:spPr>
        <p:txBody>
          <a:bodyPr/>
          <a:lstStyle/>
          <a:p>
            <a:r>
              <a:rPr lang="en-US" dirty="0"/>
              <a:t>TO LOOK ‘CASUAL’</a:t>
            </a:r>
          </a:p>
        </p:txBody>
      </p:sp>
      <p:pic>
        <p:nvPicPr>
          <p:cNvPr id="9" name="Picture 8" descr="A picture containing fence, outdoor, building, bridge&#10;&#10;Description automatically generated">
            <a:extLst>
              <a:ext uri="{FF2B5EF4-FFF2-40B4-BE49-F238E27FC236}">
                <a16:creationId xmlns:a16="http://schemas.microsoft.com/office/drawing/2014/main" id="{FE844CA9-269F-764E-A12E-2B36BA213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298" y="2522987"/>
            <a:ext cx="1969921" cy="3716831"/>
          </a:xfrm>
          <a:prstGeom prst="rect">
            <a:avLst/>
          </a:prstGeom>
        </p:spPr>
      </p:pic>
      <p:pic>
        <p:nvPicPr>
          <p:cNvPr id="11" name="Picture 10" descr="A picture containing person, person, sitting, suit&#10;&#10;Description automatically generated">
            <a:extLst>
              <a:ext uri="{FF2B5EF4-FFF2-40B4-BE49-F238E27FC236}">
                <a16:creationId xmlns:a16="http://schemas.microsoft.com/office/drawing/2014/main" id="{DC3C1E78-6CD6-8E43-B389-7720939D3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98" y="2522987"/>
            <a:ext cx="2470453" cy="3716830"/>
          </a:xfrm>
          <a:prstGeom prst="rect">
            <a:avLst/>
          </a:prstGeom>
        </p:spPr>
      </p:pic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9AE0C8-D097-5B4A-A1CB-ED49B96123D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3503" y="2511930"/>
            <a:ext cx="2362447" cy="373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A picture containing outdoor, person, girl, snow&#10;&#10;Description automatically generated">
            <a:extLst>
              <a:ext uri="{FF2B5EF4-FFF2-40B4-BE49-F238E27FC236}">
                <a16:creationId xmlns:a16="http://schemas.microsoft.com/office/drawing/2014/main" id="{3050E1CC-5C49-B34C-B3D3-1379F0A2B12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029" y="2522986"/>
            <a:ext cx="2644797" cy="3705649"/>
          </a:xfrm>
          <a:prstGeom prst="rect">
            <a:avLst/>
          </a:prstGeom>
        </p:spPr>
      </p:pic>
      <p:pic>
        <p:nvPicPr>
          <p:cNvPr id="45" name="Picture 4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121ADC3-8909-E546-91F5-5679849E36F1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68155" y="2522987"/>
            <a:ext cx="2201463" cy="3716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A5D26C-8FBD-1044-B60A-8FA2714E49EF}"/>
              </a:ext>
            </a:extLst>
          </p:cNvPr>
          <p:cNvSpPr/>
          <p:nvPr/>
        </p:nvSpPr>
        <p:spPr>
          <a:xfrm>
            <a:off x="9183668" y="6184926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D6C74-C821-134B-93CF-0928FAA8C7BE}"/>
              </a:ext>
            </a:extLst>
          </p:cNvPr>
          <p:cNvSpPr/>
          <p:nvPr/>
        </p:nvSpPr>
        <p:spPr>
          <a:xfrm>
            <a:off x="4638717" y="6521462"/>
            <a:ext cx="17620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700" i="1" dirty="0" err="1" smtClean="0">
                <a:solidFill>
                  <a:schemeClr val="bg1"/>
                </a:solidFill>
              </a:rPr>
              <a:t>Pexels</a:t>
            </a:r>
            <a:r>
              <a:rPr lang="en-US" sz="700" i="1" dirty="0" smtClean="0">
                <a:solidFill>
                  <a:schemeClr val="bg1"/>
                </a:solidFill>
              </a:rPr>
              <a:t>.</a:t>
            </a:r>
            <a:endParaRPr lang="en-US" sz="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4A0F4E-30A2-B449-8C9B-7B0E50773A54}"/>
              </a:ext>
            </a:extLst>
          </p:cNvPr>
          <p:cNvSpPr/>
          <p:nvPr/>
        </p:nvSpPr>
        <p:spPr>
          <a:xfrm>
            <a:off x="36321" y="6521463"/>
            <a:ext cx="24785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i="1" dirty="0">
                <a:solidFill>
                  <a:schemeClr val="bg1"/>
                </a:solidFill>
              </a:rPr>
              <a:t>Photo provided by the copyright holder, YMDH STUDIOS</a:t>
            </a:r>
            <a:endParaRPr lang="en-US" sz="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5428C2-5CC7-774E-8D8A-B7D0C91F9D73}"/>
              </a:ext>
            </a:extLst>
          </p:cNvPr>
          <p:cNvSpPr/>
          <p:nvPr/>
        </p:nvSpPr>
        <p:spPr>
          <a:xfrm>
            <a:off x="7134018" y="6529157"/>
            <a:ext cx="216277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i="1" dirty="0">
                <a:solidFill>
                  <a:schemeClr val="bg1"/>
                </a:solidFill>
              </a:rPr>
              <a:t>Photo provided by the copyright holder, Travis Li</a:t>
            </a:r>
            <a:endParaRPr lang="en-US" sz="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352640-6487-BE42-A9ED-6790647BA322}"/>
              </a:ext>
            </a:extLst>
          </p:cNvPr>
          <p:cNvSpPr/>
          <p:nvPr/>
        </p:nvSpPr>
        <p:spPr>
          <a:xfrm>
            <a:off x="9673695" y="6527479"/>
            <a:ext cx="239520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i="1" dirty="0">
                <a:solidFill>
                  <a:schemeClr val="bg1"/>
                </a:solidFill>
              </a:rPr>
              <a:t>Photo provided by the copyright holder, Mountain Yam</a:t>
            </a:r>
            <a:endParaRPr lang="en-US" sz="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7BD5F-13B8-F54B-8925-97790E0BAC3A}"/>
              </a:ext>
            </a:extLst>
          </p:cNvPr>
          <p:cNvSpPr/>
          <p:nvPr/>
        </p:nvSpPr>
        <p:spPr>
          <a:xfrm>
            <a:off x="2419298" y="6506154"/>
            <a:ext cx="17620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700" i="1" dirty="0" err="1" smtClean="0">
                <a:solidFill>
                  <a:schemeClr val="bg1"/>
                </a:solidFill>
              </a:rPr>
              <a:t>Pexels</a:t>
            </a:r>
            <a:r>
              <a:rPr lang="en-US" sz="700" i="1" dirty="0" smtClean="0">
                <a:solidFill>
                  <a:schemeClr val="bg1"/>
                </a:solidFill>
              </a:rPr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980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8" y="2350047"/>
            <a:ext cx="5549049" cy="294721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spc="750" dirty="0"/>
              <a:t/>
            </a:r>
            <a:br>
              <a:rPr lang="en-US" sz="4000" spc="750" dirty="0"/>
            </a:br>
            <a:r>
              <a:rPr lang="en-US" sz="4000" spc="750" dirty="0"/>
              <a:t>ABOUT SMART CASUAL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32716-3D7A-984A-8F83-1ED215C2B18E}"/>
              </a:ext>
            </a:extLst>
          </p:cNvPr>
          <p:cNvSpPr/>
          <p:nvPr/>
        </p:nvSpPr>
        <p:spPr>
          <a:xfrm>
            <a:off x="457200" y="4122473"/>
            <a:ext cx="4756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 New Roman" panose="02020603050405020304" pitchFamily="18" charset="0"/>
              </a:rPr>
              <a:t>Smart casual: </a:t>
            </a:r>
            <a:r>
              <a:rPr lang="en-US" sz="1600" dirty="0">
                <a:ea typeface="Times New Roman" panose="02020603050405020304" pitchFamily="18" charset="0"/>
              </a:rPr>
              <a:t>A </a:t>
            </a:r>
            <a:r>
              <a:rPr lang="en-US" sz="1600" b="1" dirty="0">
                <a:ea typeface="Times New Roman" panose="02020603050405020304" pitchFamily="18" charset="0"/>
              </a:rPr>
              <a:t>flexible version of formal </a:t>
            </a:r>
            <a:r>
              <a:rPr lang="en-US" sz="1600" b="1" dirty="0" smtClean="0">
                <a:ea typeface="Times New Roman" panose="02020603050405020304" pitchFamily="18" charset="0"/>
              </a:rPr>
              <a:t>wear</a:t>
            </a:r>
            <a:r>
              <a:rPr lang="en-US" sz="1600" dirty="0" smtClean="0">
                <a:ea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</a:rPr>
              <a:t>that </a:t>
            </a:r>
            <a:r>
              <a:rPr lang="en-US" sz="1600" dirty="0" smtClean="0">
                <a:ea typeface="Times New Roman" panose="02020603050405020304" pitchFamily="18" charset="0"/>
              </a:rPr>
              <a:t>offers </a:t>
            </a:r>
            <a:r>
              <a:rPr lang="en-US" sz="1600" dirty="0">
                <a:ea typeface="Times New Roman" panose="02020603050405020304" pitchFamily="18" charset="0"/>
              </a:rPr>
              <a:t>more choices </a:t>
            </a:r>
            <a:r>
              <a:rPr lang="en-US" sz="1600" dirty="0" smtClean="0">
                <a:ea typeface="Times New Roman" panose="02020603050405020304" pitchFamily="18" charset="0"/>
              </a:rPr>
              <a:t>than suits </a:t>
            </a:r>
            <a:r>
              <a:rPr lang="en-US" sz="1600" dirty="0">
                <a:ea typeface="Times New Roman" panose="02020603050405020304" pitchFamily="18" charset="0"/>
              </a:rPr>
              <a:t>for male and set for females, </a:t>
            </a:r>
            <a:r>
              <a:rPr lang="en-US" sz="1600" dirty="0" smtClean="0">
                <a:ea typeface="Times New Roman" panose="02020603050405020304" pitchFamily="18" charset="0"/>
              </a:rPr>
              <a:t>showing </a:t>
            </a:r>
            <a:r>
              <a:rPr lang="en-US" sz="1600" b="1" dirty="0">
                <a:ea typeface="Times New Roman" panose="02020603050405020304" pitchFamily="18" charset="0"/>
              </a:rPr>
              <a:t>stronger personality and characters.</a:t>
            </a:r>
            <a:r>
              <a:rPr lang="en-US" sz="1600" dirty="0">
                <a:ea typeface="Times New Roman" panose="02020603050405020304" pitchFamily="18" charset="0"/>
              </a:rPr>
              <a:t> </a:t>
            </a:r>
          </a:p>
          <a:p>
            <a:endParaRPr lang="en-US" sz="1600" dirty="0">
              <a:ea typeface="Times New Roman" panose="02020603050405020304" pitchFamily="18" charset="0"/>
            </a:endParaRPr>
          </a:p>
          <a:p>
            <a:r>
              <a:rPr lang="en-US" sz="1600" dirty="0">
                <a:ea typeface="Times New Roman" panose="02020603050405020304" pitchFamily="18" charset="0"/>
              </a:rPr>
              <a:t>Boys could </a:t>
            </a:r>
            <a:r>
              <a:rPr lang="en-US" sz="1600" b="1" dirty="0">
                <a:ea typeface="Times New Roman" panose="02020603050405020304" pitchFamily="18" charset="0"/>
              </a:rPr>
              <a:t>wear jeans, </a:t>
            </a:r>
            <a:r>
              <a:rPr lang="en-US" sz="1600" b="1" dirty="0" smtClean="0">
                <a:ea typeface="Times New Roman" panose="02020603050405020304" pitchFamily="18" charset="0"/>
              </a:rPr>
              <a:t>sneakers, </a:t>
            </a:r>
            <a:r>
              <a:rPr lang="en-US" sz="1600" b="1" dirty="0">
                <a:ea typeface="Times New Roman" panose="02020603050405020304" pitchFamily="18" charset="0"/>
              </a:rPr>
              <a:t>boots, informal shirt, </a:t>
            </a:r>
            <a:r>
              <a:rPr lang="en-US" sz="1600" dirty="0">
                <a:ea typeface="Times New Roman" panose="02020603050405020304" pitchFamily="18" charset="0"/>
              </a:rPr>
              <a:t>matching t-shirt with </a:t>
            </a:r>
            <a:r>
              <a:rPr lang="en-US" sz="1600" dirty="0" smtClean="0">
                <a:ea typeface="Times New Roman" panose="02020603050405020304" pitchFamily="18" charset="0"/>
              </a:rPr>
              <a:t>blazer.  Girls </a:t>
            </a:r>
            <a:r>
              <a:rPr lang="en-US" sz="1600" dirty="0">
                <a:ea typeface="Times New Roman" panose="02020603050405020304" pitchFamily="18" charset="0"/>
              </a:rPr>
              <a:t>could wear </a:t>
            </a:r>
            <a:r>
              <a:rPr lang="en-US" sz="1600" b="1" dirty="0">
                <a:ea typeface="Times New Roman" panose="02020603050405020304" pitchFamily="18" charset="0"/>
              </a:rPr>
              <a:t>fitted jeans with blouse, T-shirt, flat shoes or sneakers.</a:t>
            </a:r>
            <a:endParaRPr lang="en-HK" sz="1600" b="1" dirty="0">
              <a:ea typeface="Times New Roman" panose="02020603050405020304" pitchFamily="18" charset="0"/>
            </a:endParaRPr>
          </a:p>
        </p:txBody>
      </p:sp>
      <p:pic>
        <p:nvPicPr>
          <p:cNvPr id="32" name="Picture 31" descr="A person in a room&#10;&#10;Description automatically generated">
            <a:extLst>
              <a:ext uri="{FF2B5EF4-FFF2-40B4-BE49-F238E27FC236}">
                <a16:creationId xmlns:a16="http://schemas.microsoft.com/office/drawing/2014/main" id="{A332D016-63F0-6045-A518-34149703A93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1064" y="844166"/>
            <a:ext cx="3426024" cy="542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BA750D0-01A6-954D-9041-F8A64A9EACAB}"/>
              </a:ext>
            </a:extLst>
          </p:cNvPr>
          <p:cNvSpPr/>
          <p:nvPr/>
        </p:nvSpPr>
        <p:spPr>
          <a:xfrm>
            <a:off x="9634734" y="564278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>
                <a:solidFill>
                  <a:schemeClr val="bg1"/>
                </a:solidFill>
              </a:rPr>
              <a:t>www.pexels.com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D8F90-6A0B-6D40-939E-729451636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233" y="855279"/>
            <a:ext cx="2858814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67B1649-9CFB-FC4E-A18C-7A8006569F8F}"/>
              </a:ext>
            </a:extLst>
          </p:cNvPr>
          <p:cNvSpPr txBox="1">
            <a:spLocks/>
          </p:cNvSpPr>
          <p:nvPr/>
        </p:nvSpPr>
        <p:spPr>
          <a:xfrm>
            <a:off x="597954" y="2344919"/>
            <a:ext cx="8943565" cy="32907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spc="750" dirty="0"/>
              <a:t>IS THIS </a:t>
            </a:r>
            <a:r>
              <a:rPr lang="en-US" sz="3200" spc="750" dirty="0" smtClean="0"/>
              <a:t>SMART CASUAL</a:t>
            </a:r>
            <a:r>
              <a:rPr lang="en-US" sz="3200" spc="750" dirty="0"/>
              <a:t>?</a:t>
            </a:r>
          </a:p>
        </p:txBody>
      </p:sp>
      <p:pic>
        <p:nvPicPr>
          <p:cNvPr id="6" name="Picture 5" descr="A picture containing piece, paper, hand, sign&#10;&#10;Description automatically generated">
            <a:extLst>
              <a:ext uri="{FF2B5EF4-FFF2-40B4-BE49-F238E27FC236}">
                <a16:creationId xmlns:a16="http://schemas.microsoft.com/office/drawing/2014/main" id="{018F93B0-41BA-854F-943D-52732BD8E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34" y="4257333"/>
            <a:ext cx="1209561" cy="12095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12652B-11EF-E243-A76F-76C7FF3D2784}"/>
              </a:ext>
            </a:extLst>
          </p:cNvPr>
          <p:cNvSpPr/>
          <p:nvPr/>
        </p:nvSpPr>
        <p:spPr>
          <a:xfrm>
            <a:off x="815758" y="5608871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Scan to Check:</a:t>
            </a:r>
          </a:p>
          <a:p>
            <a:pPr algn="ctr"/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Related news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A87ACA-B8ED-1540-84BF-484C659067AC}"/>
              </a:ext>
            </a:extLst>
          </p:cNvPr>
          <p:cNvSpPr/>
          <p:nvPr/>
        </p:nvSpPr>
        <p:spPr>
          <a:xfrm>
            <a:off x="7697479" y="2344919"/>
            <a:ext cx="4494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9900"/>
                </a:solidFill>
                <a:ea typeface="Times New Roman" panose="02020603050405020304" pitchFamily="18" charset="0"/>
              </a:rPr>
              <a:t>OVERDRESSED</a:t>
            </a:r>
          </a:p>
          <a:p>
            <a:pPr algn="ctr"/>
            <a:r>
              <a:rPr lang="en-US" sz="3200" b="1" dirty="0" smtClean="0"/>
              <a:t>OR</a:t>
            </a:r>
            <a:endParaRPr lang="en-US" sz="3200" b="1" dirty="0"/>
          </a:p>
          <a:p>
            <a:pPr algn="ctr"/>
            <a:r>
              <a:rPr lang="en-US" sz="3200" b="1" dirty="0">
                <a:solidFill>
                  <a:srgbClr val="FF9900"/>
                </a:solidFill>
              </a:rPr>
              <a:t>UNDERDRESSED?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6C77F-F1A3-2247-A19C-B97769E63A27}"/>
              </a:ext>
            </a:extLst>
          </p:cNvPr>
          <p:cNvSpPr/>
          <p:nvPr/>
        </p:nvSpPr>
        <p:spPr>
          <a:xfrm>
            <a:off x="597954" y="3145898"/>
            <a:ext cx="7307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a typeface="Times New Roman" panose="02020603050405020304" pitchFamily="18" charset="0"/>
              </a:rPr>
              <a:t>A </a:t>
            </a:r>
            <a:r>
              <a:rPr lang="en-US" sz="1600" dirty="0">
                <a:ea typeface="Times New Roman" panose="02020603050405020304" pitchFamily="18" charset="0"/>
              </a:rPr>
              <a:t>singer artist misunderstood the definition of “Smart Casual”, and wore a neon yellow T-shirt and jeans</a:t>
            </a:r>
            <a:r>
              <a:rPr lang="en-HK" sz="1600" dirty="0">
                <a:ea typeface="Times New Roman" panose="02020603050405020304" pitchFamily="18" charset="0"/>
              </a:rPr>
              <a:t>, which presented </a:t>
            </a:r>
            <a:r>
              <a:rPr lang="en-HK" sz="1600" dirty="0" smtClean="0">
                <a:ea typeface="Times New Roman" panose="02020603050405020304" pitchFamily="18" charset="0"/>
              </a:rPr>
              <a:t>an </a:t>
            </a:r>
            <a:r>
              <a:rPr lang="en-HK" sz="1600" dirty="0">
                <a:ea typeface="Times New Roman" panose="02020603050405020304" pitchFamily="18" charset="0"/>
              </a:rPr>
              <a:t>“underdressed” look in </a:t>
            </a:r>
            <a:r>
              <a:rPr lang="en-HK" sz="1600" dirty="0" smtClean="0">
                <a:ea typeface="Times New Roman" panose="02020603050405020304" pitchFamily="18" charset="0"/>
              </a:rPr>
              <a:t>a formal </a:t>
            </a:r>
            <a:r>
              <a:rPr lang="en-HK" sz="1600" dirty="0">
                <a:ea typeface="Times New Roman" panose="02020603050405020304" pitchFamily="18" charset="0"/>
              </a:rPr>
              <a:t>evening occasion on TV </a:t>
            </a:r>
            <a:r>
              <a:rPr lang="en-HK" sz="1600" dirty="0" smtClean="0">
                <a:ea typeface="Times New Roman" panose="02020603050405020304" pitchFamily="18" charset="0"/>
              </a:rPr>
              <a:t>show.</a:t>
            </a:r>
            <a:endParaRPr lang="en-HK" sz="1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1026" name="Picture 2" descr="Crop man in casual wear with vintage photo camera">
            <a:extLst>
              <a:ext uri="{FF2B5EF4-FFF2-40B4-BE49-F238E27FC236}">
                <a16:creationId xmlns:a16="http://schemas.microsoft.com/office/drawing/2014/main" id="{5FC8901A-5CAB-5D46-BA29-2CF60BC7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086652" y="1028699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man in White and Black Striped Shirt Wearing Black Sunglasses">
            <a:extLst>
              <a:ext uri="{FF2B5EF4-FFF2-40B4-BE49-F238E27FC236}">
                <a16:creationId xmlns:a16="http://schemas.microsoft.com/office/drawing/2014/main" id="{E4D5A97A-A781-1346-8868-F0BE14E59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139094" y="1028700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4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76FD81-3F49-8447-B0CB-3CE4DE5CC37A}"/>
              </a:ext>
            </a:extLst>
          </p:cNvPr>
          <p:cNvSpPr txBox="1">
            <a:spLocks/>
          </p:cNvSpPr>
          <p:nvPr/>
        </p:nvSpPr>
        <p:spPr>
          <a:xfrm>
            <a:off x="558469" y="313081"/>
            <a:ext cx="9427026" cy="10051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FOR LEISURE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A233882-C8A6-114E-A906-1CF2C1F81117}"/>
              </a:ext>
            </a:extLst>
          </p:cNvPr>
          <p:cNvSpPr/>
          <p:nvPr/>
        </p:nvSpPr>
        <p:spPr>
          <a:xfrm>
            <a:off x="558469" y="1631304"/>
            <a:ext cx="5369892" cy="45561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To show the wearer’s </a:t>
            </a:r>
            <a:r>
              <a:rPr lang="en-US" sz="2000" b="1" dirty="0" smtClean="0"/>
              <a:t>personal </a:t>
            </a:r>
            <a:r>
              <a:rPr lang="en-US" sz="2000" b="1" dirty="0"/>
              <a:t>appearance</a:t>
            </a:r>
            <a:r>
              <a:rPr lang="en-US" sz="2000" dirty="0"/>
              <a:t>, which </a:t>
            </a:r>
            <a:r>
              <a:rPr lang="en-US" sz="2000" dirty="0" smtClean="0"/>
              <a:t>reflects </a:t>
            </a:r>
            <a:r>
              <a:rPr lang="en-US" sz="2000" dirty="0"/>
              <a:t>a </a:t>
            </a:r>
            <a:r>
              <a:rPr lang="en-US" sz="2000" b="1" dirty="0"/>
              <a:t>personal lifestyle or </a:t>
            </a:r>
            <a:r>
              <a:rPr lang="en-US" sz="2000" b="1" dirty="0" smtClean="0"/>
              <a:t>image </a:t>
            </a:r>
            <a:r>
              <a:rPr lang="en-US" sz="2000" b="1" dirty="0"/>
              <a:t>engaging in leisure activities. 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Like lifestyle, leisure </a:t>
            </a:r>
            <a:r>
              <a:rPr lang="en-US" sz="2000" dirty="0"/>
              <a:t>clothing has a great </a:t>
            </a:r>
            <a:r>
              <a:rPr lang="en-US" sz="2000" dirty="0" smtClean="0"/>
              <a:t>variety that </a:t>
            </a:r>
            <a:r>
              <a:rPr lang="en-US" sz="2000" b="1" dirty="0"/>
              <a:t>fits </a:t>
            </a:r>
            <a:r>
              <a:rPr lang="en-US" sz="2000" b="1" dirty="0" smtClean="0"/>
              <a:t>a </a:t>
            </a:r>
            <a:r>
              <a:rPr lang="en-US" sz="2000" b="1" dirty="0"/>
              <a:t>range of situations, time, place, </a:t>
            </a:r>
            <a:r>
              <a:rPr lang="en-US" sz="2000" b="1" dirty="0" smtClean="0"/>
              <a:t>activities and age</a:t>
            </a:r>
            <a:r>
              <a:rPr lang="en-US" sz="2000" dirty="0" smtClean="0"/>
              <a:t>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/>
              <a:t>In </a:t>
            </a:r>
            <a:r>
              <a:rPr lang="en-US" sz="2000" dirty="0"/>
              <a:t>general, it should provide ease of wearing while make </a:t>
            </a:r>
            <a:r>
              <a:rPr lang="en-US" sz="2000" dirty="0" smtClean="0"/>
              <a:t>the wearer feel </a:t>
            </a:r>
            <a:r>
              <a:rPr lang="en-US" sz="2000" b="1" dirty="0" smtClean="0"/>
              <a:t>relaxed </a:t>
            </a:r>
            <a:r>
              <a:rPr lang="en-US" sz="2000" b="1" dirty="0"/>
              <a:t>and comfortable.</a:t>
            </a:r>
          </a:p>
        </p:txBody>
      </p:sp>
    </p:spTree>
    <p:extLst>
      <p:ext uri="{BB962C8B-B14F-4D97-AF65-F5344CB8AC3E}">
        <p14:creationId xmlns:p14="http://schemas.microsoft.com/office/powerpoint/2010/main" val="264547620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521</Words>
  <Application>Microsoft Office PowerPoint</Application>
  <PresentationFormat>寬螢幕</PresentationFormat>
  <Paragraphs>55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Times New Roman</vt:lpstr>
      <vt:lpstr>GradientRiseVTI</vt:lpstr>
      <vt:lpstr>PowerPoint 簡報</vt:lpstr>
      <vt:lpstr>PowerPoint 簡報</vt:lpstr>
      <vt:lpstr>FORMAL VS CASUAL</vt:lpstr>
      <vt:lpstr>FORMAL</vt:lpstr>
      <vt:lpstr>CASUAL</vt:lpstr>
      <vt:lpstr>TO LOOK ‘CASUAL’</vt:lpstr>
      <vt:lpstr> ABOUT SMART CASUAL</vt:lpstr>
      <vt:lpstr>PowerPoint 簡報</vt:lpstr>
      <vt:lpstr>PowerPoint 簡報</vt:lpstr>
      <vt:lpstr>FOR SPORTS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35</cp:revision>
  <dcterms:created xsi:type="dcterms:W3CDTF">2020-08-19T21:40:26Z</dcterms:created>
  <dcterms:modified xsi:type="dcterms:W3CDTF">2021-09-20T01:52:17Z</dcterms:modified>
</cp:coreProperties>
</file>