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0"/>
  </p:notesMasterIdLst>
  <p:sldIdLst>
    <p:sldId id="294" r:id="rId2"/>
    <p:sldId id="257" r:id="rId3"/>
    <p:sldId id="292" r:id="rId4"/>
    <p:sldId id="295" r:id="rId5"/>
    <p:sldId id="296" r:id="rId6"/>
    <p:sldId id="297" r:id="rId7"/>
    <p:sldId id="300" r:id="rId8"/>
    <p:sldId id="298" r:id="rId9"/>
    <p:sldId id="301" r:id="rId10"/>
    <p:sldId id="302" r:id="rId11"/>
    <p:sldId id="303" r:id="rId12"/>
    <p:sldId id="304" r:id="rId13"/>
    <p:sldId id="299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5AFD6"/>
    <a:srgbClr val="FE5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6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5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Between garment and body</a:t>
            </a:r>
            <a:endParaRPr lang="en-US" sz="4800" spc="75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8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420" y="1000126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altLang="zh-TW" sz="2800" dirty="0">
                <a:solidFill>
                  <a:srgbClr val="F5AFD6"/>
                </a:solidFill>
              </a:rPr>
              <a:t>Women’s body shape </a:t>
            </a:r>
            <a:r>
              <a:rPr lang="en-HK" sz="2800" dirty="0" smtClean="0">
                <a:solidFill>
                  <a:srgbClr val="F5AFD6"/>
                </a:solidFill>
              </a:rPr>
              <a:t>02</a:t>
            </a:r>
            <a:r>
              <a:rPr lang="en-HK" sz="2800" dirty="0">
                <a:solidFill>
                  <a:srgbClr val="F5AFD6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R</a:t>
            </a:r>
            <a:r>
              <a:rPr lang="en-HK" sz="2800" b="0" dirty="0"/>
              <a:t>e</a:t>
            </a:r>
            <a:r>
              <a:rPr lang="en-HK" sz="2800" dirty="0"/>
              <a:t>ctangle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E267C9-ADAC-1F4F-A125-8D145AEA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818" y="2980618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/>
              <a:t>Equal bust, waist </a:t>
            </a:r>
            <a:r>
              <a:rPr lang="en-HK" sz="1600" dirty="0"/>
              <a:t>and</a:t>
            </a:r>
            <a:r>
              <a:rPr lang="en-HK" sz="1600" b="1" dirty="0"/>
              <a:t> hip measurements.</a:t>
            </a:r>
            <a:endParaRPr lang="en-HK" sz="1600" dirty="0"/>
          </a:p>
          <a:p>
            <a:pPr marL="0" indent="0">
              <a:buNone/>
            </a:pPr>
            <a:r>
              <a:rPr lang="en-HK" sz="1600" dirty="0"/>
              <a:t>Rectangles tend to be </a:t>
            </a:r>
            <a:r>
              <a:rPr lang="en-HK" sz="1600" b="1" dirty="0"/>
              <a:t>tall</a:t>
            </a:r>
            <a:r>
              <a:rPr lang="en-HK" sz="1600" dirty="0"/>
              <a:t> and </a:t>
            </a:r>
            <a:r>
              <a:rPr lang="en-HK" sz="1600" b="1" dirty="0"/>
              <a:t>lean</a:t>
            </a:r>
            <a:r>
              <a:rPr lang="en-HK" sz="1600" dirty="0"/>
              <a:t>. </a:t>
            </a:r>
            <a:r>
              <a:rPr lang="en-HK" sz="1600" dirty="0" smtClean="0"/>
              <a:t>The </a:t>
            </a:r>
            <a:r>
              <a:rPr lang="en-HK" sz="1600" dirty="0"/>
              <a:t>waist is not well-defined, and the bottom is rather flat.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46" y="1171576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altLang="zh-TW" sz="2800" dirty="0">
                <a:solidFill>
                  <a:srgbClr val="F5AFD6"/>
                </a:solidFill>
              </a:rPr>
              <a:t>Women’s body shape </a:t>
            </a:r>
            <a:r>
              <a:rPr lang="en-HK" sz="2800" dirty="0" smtClean="0">
                <a:solidFill>
                  <a:srgbClr val="F5AFD6"/>
                </a:solidFill>
              </a:rPr>
              <a:t>03</a:t>
            </a:r>
            <a:r>
              <a:rPr lang="en-HK" sz="2800" dirty="0">
                <a:solidFill>
                  <a:srgbClr val="F5AFD6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Pear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A3CDD9F-5F49-9C4E-BA5C-38BF025A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993" y="3201485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/>
              <a:t>F</a:t>
            </a:r>
            <a:r>
              <a:rPr lang="en-US" sz="1600" b="1" dirty="0" err="1"/>
              <a:t>ully</a:t>
            </a:r>
            <a:r>
              <a:rPr lang="en-US" sz="1600" b="1" dirty="0"/>
              <a:t> around the hips</a:t>
            </a:r>
            <a:r>
              <a:rPr lang="en-US" sz="1600" dirty="0"/>
              <a:t>, have a </a:t>
            </a:r>
            <a:r>
              <a:rPr lang="en-US" sz="1600" b="1" dirty="0"/>
              <a:t>wide pelvis</a:t>
            </a:r>
            <a:r>
              <a:rPr lang="en-US" sz="1600" dirty="0"/>
              <a:t> and are </a:t>
            </a:r>
            <a:r>
              <a:rPr lang="en-US" sz="1600" b="1" dirty="0"/>
              <a:t>small around the chest</a:t>
            </a:r>
            <a:r>
              <a:rPr lang="en-US" sz="1600" dirty="0"/>
              <a:t> and </a:t>
            </a:r>
            <a:r>
              <a:rPr lang="en-US" sz="1600" b="1" dirty="0"/>
              <a:t>shoulders</a:t>
            </a:r>
            <a:r>
              <a:rPr lang="en-US" sz="1600" dirty="0"/>
              <a:t>.</a:t>
            </a:r>
            <a:endParaRPr lang="en-HK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218" y="1162051"/>
            <a:ext cx="3091607" cy="1727643"/>
          </a:xfrm>
        </p:spPr>
        <p:txBody>
          <a:bodyPr anchor="b">
            <a:normAutofit fontScale="90000"/>
          </a:bodyPr>
          <a:lstStyle/>
          <a:p>
            <a:r>
              <a:rPr lang="en-HK" altLang="zh-TW" sz="2800" dirty="0">
                <a:solidFill>
                  <a:srgbClr val="F5AFD6"/>
                </a:solidFill>
              </a:rPr>
              <a:t>Women’s body shape </a:t>
            </a:r>
            <a:r>
              <a:rPr lang="en-HK" sz="2800" dirty="0" smtClean="0">
                <a:solidFill>
                  <a:srgbClr val="F5AFD6"/>
                </a:solidFill>
              </a:rPr>
              <a:t>04</a:t>
            </a:r>
            <a:r>
              <a:rPr lang="en-HK" sz="2800" dirty="0">
                <a:solidFill>
                  <a:srgbClr val="F5AFD6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Inverted triangle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B9553AC-5204-0244-94F6-05FB6E8C6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218" y="331159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/>
              <a:t>Broad shoulders </a:t>
            </a:r>
            <a:r>
              <a:rPr lang="en-HK" sz="1600" dirty="0"/>
              <a:t>and / or</a:t>
            </a:r>
            <a:r>
              <a:rPr lang="en-HK" sz="1600" b="1" dirty="0"/>
              <a:t> bust </a:t>
            </a:r>
            <a:r>
              <a:rPr lang="en-HK" sz="1600" dirty="0"/>
              <a:t>that</a:t>
            </a:r>
            <a:r>
              <a:rPr lang="en-HK" sz="1600" b="1" dirty="0"/>
              <a:t> narrow down to the hips.</a:t>
            </a:r>
            <a:r>
              <a:rPr lang="en-HK" sz="1600" dirty="0"/>
              <a:t> </a:t>
            </a:r>
          </a:p>
          <a:p>
            <a:pPr marL="0" indent="0">
              <a:buNone/>
            </a:pPr>
            <a:r>
              <a:rPr lang="en-HK" sz="1600" dirty="0"/>
              <a:t>The strong shoulders often lend this body shape an </a:t>
            </a:r>
            <a:r>
              <a:rPr lang="en-HK" sz="1600" b="1" dirty="0"/>
              <a:t>athletic-looking physique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C22196D-B22B-D54E-AE16-B15CEEED47E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BE46B2-5F59-164E-89DC-8990D895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men’s body shapes</a:t>
            </a:r>
          </a:p>
        </p:txBody>
      </p:sp>
    </p:spTree>
    <p:extLst>
      <p:ext uri="{BB962C8B-B14F-4D97-AF65-F5344CB8AC3E}">
        <p14:creationId xmlns:p14="http://schemas.microsoft.com/office/powerpoint/2010/main" val="106755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243" y="714376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 smtClean="0">
                <a:solidFill>
                  <a:schemeClr val="accent5"/>
                </a:solidFill>
              </a:rPr>
              <a:t>Men’s body shape</a:t>
            </a:r>
            <a:br>
              <a:rPr lang="en-HK" sz="2800" dirty="0" smtClean="0">
                <a:solidFill>
                  <a:schemeClr val="accent5"/>
                </a:solidFill>
              </a:rPr>
            </a:br>
            <a:r>
              <a:rPr lang="en-HK" sz="2800" dirty="0" smtClean="0">
                <a:solidFill>
                  <a:schemeClr val="accent5"/>
                </a:solidFill>
              </a:rPr>
              <a:t>01</a:t>
            </a:r>
            <a:r>
              <a:rPr lang="en-HK" sz="2800" dirty="0">
                <a:solidFill>
                  <a:schemeClr val="accent5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Rounded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FA96B46-D219-2E40-A639-96AAF7337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243" y="2787724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Body carrying a </a:t>
            </a:r>
            <a:r>
              <a:rPr lang="en-HK" sz="1600" b="1" dirty="0"/>
              <a:t>little extra weight</a:t>
            </a:r>
            <a:r>
              <a:rPr lang="en-HK" sz="1600" dirty="0"/>
              <a:t> on the body.  </a:t>
            </a:r>
          </a:p>
          <a:p>
            <a:pPr marL="0" indent="0">
              <a:buNone/>
            </a:pPr>
            <a:r>
              <a:rPr lang="en-HK" sz="1600" dirty="0"/>
              <a:t>Torso is wider than the shoulders and hips. </a:t>
            </a:r>
          </a:p>
          <a:p>
            <a:pPr marL="0" indent="0">
              <a:buNone/>
            </a:pPr>
            <a:r>
              <a:rPr lang="en-HK" sz="1600" dirty="0"/>
              <a:t>Have a more </a:t>
            </a:r>
            <a:r>
              <a:rPr lang="en-HK" sz="1600" b="1" dirty="0"/>
              <a:t>rounded stomach</a:t>
            </a:r>
            <a:r>
              <a:rPr lang="en-HK" sz="1600" dirty="0"/>
              <a:t>, </a:t>
            </a:r>
            <a:r>
              <a:rPr lang="en-HK" sz="1600" b="1" dirty="0"/>
              <a:t>fuller face</a:t>
            </a:r>
            <a:r>
              <a:rPr lang="en-HK" sz="1600" dirty="0"/>
              <a:t>, and </a:t>
            </a:r>
            <a:r>
              <a:rPr lang="en-HK" sz="1600" b="1" dirty="0"/>
              <a:t>short neck</a:t>
            </a:r>
            <a:r>
              <a:rPr lang="en-HK" sz="1600" dirty="0"/>
              <a:t>.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575830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altLang="zh-TW" sz="2800" dirty="0">
                <a:solidFill>
                  <a:schemeClr val="accent5"/>
                </a:solidFill>
              </a:rPr>
              <a:t>Men’s body shape </a:t>
            </a:r>
            <a:r>
              <a:rPr lang="en-HK" altLang="zh-TW" sz="2800" dirty="0" smtClean="0">
                <a:solidFill>
                  <a:schemeClr val="accent5"/>
                </a:solidFill>
              </a:rPr>
              <a:t/>
            </a:r>
            <a:br>
              <a:rPr lang="en-HK" altLang="zh-TW" sz="2800" dirty="0" smtClean="0">
                <a:solidFill>
                  <a:schemeClr val="accent5"/>
                </a:solidFill>
              </a:rPr>
            </a:br>
            <a:r>
              <a:rPr lang="en-HK" sz="2800" dirty="0" smtClean="0">
                <a:solidFill>
                  <a:schemeClr val="accent5"/>
                </a:solidFill>
              </a:rPr>
              <a:t>02</a:t>
            </a:r>
            <a:r>
              <a:rPr lang="en-HK" sz="2800" dirty="0">
                <a:solidFill>
                  <a:schemeClr val="accent5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Rectangle</a:t>
            </a: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27772F57-BE02-FC4E-B506-084C949EC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2642045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/>
              <a:t>Shoulders</a:t>
            </a:r>
            <a:r>
              <a:rPr lang="en-HK" sz="1600" dirty="0"/>
              <a:t> are roughly the </a:t>
            </a:r>
            <a:r>
              <a:rPr lang="en-HK" sz="1600" b="1" dirty="0"/>
              <a:t>same width as the waist and hips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845" y="838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altLang="zh-TW" sz="2800" dirty="0">
                <a:solidFill>
                  <a:schemeClr val="accent5"/>
                </a:solidFill>
              </a:rPr>
              <a:t>Men’s body shape </a:t>
            </a:r>
            <a:r>
              <a:rPr lang="en-HK" altLang="zh-TW" sz="2800" dirty="0" smtClean="0">
                <a:solidFill>
                  <a:schemeClr val="accent5"/>
                </a:solidFill>
              </a:rPr>
              <a:t/>
            </a:r>
            <a:br>
              <a:rPr lang="en-HK" altLang="zh-TW" sz="2800" dirty="0" smtClean="0">
                <a:solidFill>
                  <a:schemeClr val="accent5"/>
                </a:solidFill>
              </a:rPr>
            </a:br>
            <a:r>
              <a:rPr lang="en-HK" sz="2800" dirty="0" smtClean="0">
                <a:solidFill>
                  <a:schemeClr val="accent5"/>
                </a:solidFill>
              </a:rPr>
              <a:t>03</a:t>
            </a:r>
            <a:r>
              <a:rPr lang="en-HK" sz="2800" dirty="0">
                <a:solidFill>
                  <a:schemeClr val="accent5"/>
                </a:solidFill>
              </a:rPr>
              <a:t>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Triangle</a:t>
            </a:r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56B1BB29-BECB-FF4A-BD3A-46005E5D5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518" y="2882974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 dirty="0"/>
              <a:t>Larger around the waist and hips</a:t>
            </a:r>
            <a:r>
              <a:rPr lang="en-HK" sz="1600" dirty="0"/>
              <a:t> in relation to the chest. </a:t>
            </a:r>
          </a:p>
          <a:p>
            <a:pPr marL="0" indent="0">
              <a:buNone/>
            </a:pPr>
            <a:r>
              <a:rPr lang="en-HK" sz="1600" dirty="0"/>
              <a:t>The lower body is heavier than the upper body and have </a:t>
            </a:r>
            <a:r>
              <a:rPr lang="en-HK" sz="1600" b="1" dirty="0"/>
              <a:t>narrow</a:t>
            </a:r>
            <a:r>
              <a:rPr lang="en-HK" sz="1600" dirty="0"/>
              <a:t> or </a:t>
            </a:r>
            <a:r>
              <a:rPr lang="en-HK" sz="1600" b="1" dirty="0"/>
              <a:t>sloped shoulders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 dirty="0">
                <a:solidFill>
                  <a:schemeClr val="accent5"/>
                </a:solidFill>
              </a:rPr>
              <a:t>04.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Inverted triangle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9C78274-FC68-F74D-B668-43C5F37A1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b="1"/>
              <a:t>Well-developed chest</a:t>
            </a:r>
            <a:r>
              <a:rPr lang="en-HK" sz="1600"/>
              <a:t> and </a:t>
            </a:r>
            <a:r>
              <a:rPr lang="en-HK" sz="1600" b="1"/>
              <a:t>shoulders</a:t>
            </a:r>
            <a:r>
              <a:rPr lang="en-HK" sz="1600"/>
              <a:t> that are significantly broader than the waist and hips.</a:t>
            </a:r>
          </a:p>
          <a:p>
            <a:pPr marL="0" indent="0">
              <a:buNone/>
            </a:pPr>
            <a:r>
              <a:rPr lang="en-HK" sz="1600"/>
              <a:t>Overall, the upper half of the body is wider than the lower half. </a:t>
            </a:r>
            <a:r>
              <a:rPr lang="en-HK" sz="1600" b="1"/>
              <a:t>Shoulder</a:t>
            </a:r>
            <a:r>
              <a:rPr lang="en-HK" sz="1600"/>
              <a:t>, </a:t>
            </a:r>
            <a:r>
              <a:rPr lang="en-HK" sz="1600" b="1"/>
              <a:t>arm</a:t>
            </a:r>
            <a:r>
              <a:rPr lang="en-HK" sz="1600"/>
              <a:t> and </a:t>
            </a:r>
            <a:r>
              <a:rPr lang="en-HK" sz="1600" b="1"/>
              <a:t>chest muscles</a:t>
            </a:r>
            <a:r>
              <a:rPr lang="en-HK" sz="1600"/>
              <a:t> may be </a:t>
            </a:r>
            <a:r>
              <a:rPr lang="en-HK" sz="1600" b="1"/>
              <a:t>fairly bulky</a:t>
            </a:r>
            <a:r>
              <a:rPr lang="en-HK" sz="160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htning Bolt 3">
            <a:extLst>
              <a:ext uri="{FF2B5EF4-FFF2-40B4-BE49-F238E27FC236}">
                <a16:creationId xmlns:a16="http://schemas.microsoft.com/office/drawing/2014/main" id="{7979F540-0AB6-1E4B-BB17-246494966906}"/>
              </a:ext>
            </a:extLst>
          </p:cNvPr>
          <p:cNvSpPr/>
          <p:nvPr/>
        </p:nvSpPr>
        <p:spPr>
          <a:xfrm>
            <a:off x="304799" y="408385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EBE2E-5C1F-E24C-8422-2A551502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3" y="905992"/>
            <a:ext cx="10240903" cy="1233488"/>
          </a:xfrm>
        </p:spPr>
        <p:txBody>
          <a:bodyPr>
            <a:normAutofit/>
          </a:bodyPr>
          <a:lstStyle/>
          <a:p>
            <a:r>
              <a:rPr lang="en-US" sz="3200" u="sng" dirty="0"/>
              <a:t>chapter activity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5043-06B6-FD40-B888-FDDE4962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4" y="3640627"/>
            <a:ext cx="5181600" cy="157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the different body figure types suggested in this chapter, discuss with your classmates and identify which body figure type you belong to?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D6DFF-DC62-FB4C-AAAF-3DC9AA876750}"/>
              </a:ext>
            </a:extLst>
          </p:cNvPr>
          <p:cNvSpPr/>
          <p:nvPr/>
        </p:nvSpPr>
        <p:spPr>
          <a:xfrm>
            <a:off x="1125416" y="2413000"/>
            <a:ext cx="5404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600" dirty="0">
                <a:latin typeface="+mj-lt"/>
              </a:rPr>
              <a:t>WHICH BODY FIGURE TYPE ARE YOU?</a:t>
            </a:r>
          </a:p>
        </p:txBody>
      </p:sp>
      <p:pic>
        <p:nvPicPr>
          <p:cNvPr id="1026" name="Picture 2" descr="Woman in White Tank Top Raising Her Hands">
            <a:extLst>
              <a:ext uri="{FF2B5EF4-FFF2-40B4-BE49-F238E27FC236}">
                <a16:creationId xmlns:a16="http://schemas.microsoft.com/office/drawing/2014/main" id="{29BA444C-D406-8D46-BBC8-04AD428E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077" y="0"/>
            <a:ext cx="4278923" cy="64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D54938-F81B-CD44-B4D0-70060AF0B965}"/>
              </a:ext>
            </a:extLst>
          </p:cNvPr>
          <p:cNvSpPr/>
          <p:nvPr/>
        </p:nvSpPr>
        <p:spPr>
          <a:xfrm>
            <a:off x="7129392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dirty="0"/>
              <a:t>Garment fitting</a:t>
            </a:r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096131FB-34DE-374C-9EEF-45110FA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The garment fitting refers to </a:t>
            </a:r>
            <a:r>
              <a:rPr lang="en-HK" sz="1600" b="1" dirty="0"/>
              <a:t>how well a garment confirms to the three-dimensional human body figure. </a:t>
            </a:r>
            <a:endParaRPr lang="en-HK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CDB13-EB78-D343-A40B-2FD9AE76F25B}"/>
              </a:ext>
            </a:extLst>
          </p:cNvPr>
          <p:cNvSpPr/>
          <p:nvPr/>
        </p:nvSpPr>
        <p:spPr>
          <a:xfrm>
            <a:off x="20" y="6194365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HK" sz="4000" dirty="0"/>
              <a:t>Common types of apparel silhouette</a:t>
            </a:r>
            <a:endParaRPr lang="en-US" sz="44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4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18308-B66B-F845-90F7-A26D1ACF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B9EF912-6E86-0641-BE62-2285B1F5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815" y="2687119"/>
            <a:ext cx="2066370" cy="203642"/>
          </a:xfrm>
        </p:spPr>
        <p:txBody>
          <a:bodyPr anchor="b">
            <a:noAutofit/>
          </a:bodyPr>
          <a:lstStyle/>
          <a:p>
            <a:pPr algn="ctr"/>
            <a:r>
              <a:rPr lang="en-HK" sz="1200" dirty="0"/>
              <a:t>Regular</a:t>
            </a:r>
            <a:br>
              <a:rPr lang="en-HK" sz="1200" dirty="0"/>
            </a:br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88B42B6-8B98-F54D-BAB6-AB09C29DB271}"/>
              </a:ext>
            </a:extLst>
          </p:cNvPr>
          <p:cNvSpPr txBox="1">
            <a:spLocks/>
          </p:cNvSpPr>
          <p:nvPr/>
        </p:nvSpPr>
        <p:spPr>
          <a:xfrm>
            <a:off x="1999940" y="2687119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Slim</a:t>
            </a:r>
          </a:p>
          <a:p>
            <a:pPr algn="ctr"/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46F5EA-D2A8-C349-9EA6-43C0664F8F24}"/>
              </a:ext>
            </a:extLst>
          </p:cNvPr>
          <p:cNvSpPr txBox="1">
            <a:spLocks/>
          </p:cNvSpPr>
          <p:nvPr/>
        </p:nvSpPr>
        <p:spPr>
          <a:xfrm>
            <a:off x="8040522" y="2687119"/>
            <a:ext cx="2066370" cy="20364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loose</a:t>
            </a:r>
          </a:p>
          <a:p>
            <a:pPr algn="ctr"/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AB956C-62DF-5E4E-865F-B5DD30182BDA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tops</a:t>
            </a:r>
          </a:p>
        </p:txBody>
      </p:sp>
    </p:spTree>
    <p:extLst>
      <p:ext uri="{BB962C8B-B14F-4D97-AF65-F5344CB8AC3E}">
        <p14:creationId xmlns:p14="http://schemas.microsoft.com/office/powerpoint/2010/main" val="287188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ool&#10;&#10;Description automatically generated">
            <a:extLst>
              <a:ext uri="{FF2B5EF4-FFF2-40B4-BE49-F238E27FC236}">
                <a16:creationId xmlns:a16="http://schemas.microsoft.com/office/drawing/2014/main" id="{16F7194D-2B32-F047-B112-22D0757CF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4087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ACAD27-4DA4-8A45-A459-F590B45E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9" y="453761"/>
            <a:ext cx="2066370" cy="203642"/>
          </a:xfrm>
        </p:spPr>
        <p:txBody>
          <a:bodyPr anchor="b">
            <a:noAutofit/>
          </a:bodyPr>
          <a:lstStyle/>
          <a:p>
            <a:pPr algn="ctr"/>
            <a:r>
              <a:rPr lang="en-HK" sz="1200" dirty="0"/>
              <a:t>Regular</a:t>
            </a:r>
            <a:br>
              <a:rPr lang="en-HK" sz="1200" dirty="0"/>
            </a:br>
            <a:r>
              <a:rPr lang="en-HK" sz="1200" dirty="0"/>
              <a:t>fit</a:t>
            </a:r>
            <a:endParaRPr lang="en-US" sz="1200" spc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9C73D3-F3C4-6940-BD64-9CB9A91E64C3}"/>
              </a:ext>
            </a:extLst>
          </p:cNvPr>
          <p:cNvSpPr txBox="1">
            <a:spLocks/>
          </p:cNvSpPr>
          <p:nvPr/>
        </p:nvSpPr>
        <p:spPr>
          <a:xfrm>
            <a:off x="2948976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Flared </a:t>
            </a:r>
          </a:p>
          <a:p>
            <a:pPr algn="ctr"/>
            <a:r>
              <a:rPr lang="en-HK" sz="1200" dirty="0"/>
              <a:t>leg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C0A164-6C5E-7747-8BD7-92B70EC0A77D}"/>
              </a:ext>
            </a:extLst>
          </p:cNvPr>
          <p:cNvSpPr txBox="1">
            <a:spLocks/>
          </p:cNvSpPr>
          <p:nvPr/>
        </p:nvSpPr>
        <p:spPr>
          <a:xfrm>
            <a:off x="5110285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skinny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D9C9394-1F53-AA4B-8608-F8DB3B4B4FF6}"/>
              </a:ext>
            </a:extLst>
          </p:cNvPr>
          <p:cNvSpPr txBox="1">
            <a:spLocks/>
          </p:cNvSpPr>
          <p:nvPr/>
        </p:nvSpPr>
        <p:spPr>
          <a:xfrm>
            <a:off x="7340867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slim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003CA5D-F302-8747-9307-52BF2EA1B392}"/>
              </a:ext>
            </a:extLst>
          </p:cNvPr>
          <p:cNvSpPr txBox="1">
            <a:spLocks/>
          </p:cNvSpPr>
          <p:nvPr/>
        </p:nvSpPr>
        <p:spPr>
          <a:xfrm>
            <a:off x="9599158" y="45376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loose </a:t>
            </a:r>
          </a:p>
          <a:p>
            <a:pPr algn="ctr"/>
            <a:r>
              <a:rPr lang="en-HK" sz="1200" dirty="0"/>
              <a:t>fit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7D1C58-6CA7-5841-A762-3EA480D592E1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pants</a:t>
            </a:r>
          </a:p>
        </p:txBody>
      </p:sp>
    </p:spTree>
    <p:extLst>
      <p:ext uri="{BB962C8B-B14F-4D97-AF65-F5344CB8AC3E}">
        <p14:creationId xmlns:p14="http://schemas.microsoft.com/office/powerpoint/2010/main" val="98418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277E02-8052-4DAB-9140-864FC3F8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86A2AB8-5A37-B646-9EA0-0CCEA1A21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2401"/>
            <a:ext cx="12192002" cy="64087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A8738A-7386-464C-98EF-9EB4F856E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98402-3932-4318-B57D-2E10D76DD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1BAF39-7825-4846-985F-64BFD89E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9" y="398341"/>
            <a:ext cx="2066370" cy="203642"/>
          </a:xfrm>
        </p:spPr>
        <p:txBody>
          <a:bodyPr anchor="b">
            <a:noAutofit/>
          </a:bodyPr>
          <a:lstStyle/>
          <a:p>
            <a:pPr algn="ctr"/>
            <a:r>
              <a:rPr lang="en-HK" sz="1200" dirty="0"/>
              <a:t>Mini</a:t>
            </a:r>
            <a:endParaRPr lang="en-US" sz="1200" spc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EDF6B0-70AC-3441-B545-26D9D807ED03}"/>
              </a:ext>
            </a:extLst>
          </p:cNvPr>
          <p:cNvSpPr txBox="1">
            <a:spLocks/>
          </p:cNvSpPr>
          <p:nvPr/>
        </p:nvSpPr>
        <p:spPr>
          <a:xfrm>
            <a:off x="3295339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pencil</a:t>
            </a:r>
            <a:endParaRPr lang="en-US" sz="1200" spc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FB4F94-9EB7-5548-B2DC-936AA1C3B907}"/>
              </a:ext>
            </a:extLst>
          </p:cNvPr>
          <p:cNvSpPr txBox="1">
            <a:spLocks/>
          </p:cNvSpPr>
          <p:nvPr/>
        </p:nvSpPr>
        <p:spPr>
          <a:xfrm>
            <a:off x="6010829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spc="600" dirty="0"/>
              <a:t>A-line</a:t>
            </a:r>
            <a:endParaRPr lang="en-US" sz="1200" spc="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60D856-B91E-EA47-9733-BEE75458177D}"/>
              </a:ext>
            </a:extLst>
          </p:cNvPr>
          <p:cNvSpPr txBox="1">
            <a:spLocks/>
          </p:cNvSpPr>
          <p:nvPr/>
        </p:nvSpPr>
        <p:spPr>
          <a:xfrm>
            <a:off x="8878721" y="398341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spc="600" dirty="0"/>
              <a:t>circle</a:t>
            </a:r>
            <a:endParaRPr lang="en-US" sz="1200" spc="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63254DF-B901-204A-AC27-C58D7332238D}"/>
              </a:ext>
            </a:extLst>
          </p:cNvPr>
          <p:cNvSpPr txBox="1">
            <a:spLocks/>
          </p:cNvSpPr>
          <p:nvPr/>
        </p:nvSpPr>
        <p:spPr>
          <a:xfrm>
            <a:off x="704539" y="2698196"/>
            <a:ext cx="2066370" cy="2036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1200" dirty="0"/>
              <a:t>straight</a:t>
            </a:r>
            <a:endParaRPr lang="en-US" sz="1200" spc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6523690-E175-4247-ABC1-4E16EB0DF374}"/>
              </a:ext>
            </a:extLst>
          </p:cNvPr>
          <p:cNvSpPr txBox="1">
            <a:spLocks/>
          </p:cNvSpPr>
          <p:nvPr/>
        </p:nvSpPr>
        <p:spPr>
          <a:xfrm>
            <a:off x="312701" y="6071751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skirts</a:t>
            </a:r>
          </a:p>
        </p:txBody>
      </p:sp>
    </p:spTree>
    <p:extLst>
      <p:ext uri="{BB962C8B-B14F-4D97-AF65-F5344CB8AC3E}">
        <p14:creationId xmlns:p14="http://schemas.microsoft.com/office/powerpoint/2010/main" val="152078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 dirty="0"/>
              <a:t>Body shape</a:t>
            </a:r>
          </a:p>
        </p:txBody>
      </p:sp>
      <p:pic>
        <p:nvPicPr>
          <p:cNvPr id="5" name="Picture 4" descr="A person sitting on a bed posing for the camera&#10;&#10;Description automatically generated">
            <a:extLst>
              <a:ext uri="{FF2B5EF4-FFF2-40B4-BE49-F238E27FC236}">
                <a16:creationId xmlns:a16="http://schemas.microsoft.com/office/drawing/2014/main" id="{AD36EC0C-60EC-8742-A18D-BA026BF03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Knowing your body type can be helpful for </a:t>
            </a:r>
            <a:r>
              <a:rPr lang="en-HK" sz="1600" b="1" dirty="0"/>
              <a:t>choosing clothing</a:t>
            </a:r>
            <a:r>
              <a:rPr lang="en-HK" sz="1600" dirty="0"/>
              <a:t> that will </a:t>
            </a:r>
            <a:r>
              <a:rPr lang="en-HK" sz="1600" b="1" dirty="0"/>
              <a:t>accent your best features</a:t>
            </a:r>
            <a:r>
              <a:rPr lang="en-HK" sz="1600" dirty="0"/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69EA4-7A7B-C04A-886C-045931108DC1}"/>
              </a:ext>
            </a:extLst>
          </p:cNvPr>
          <p:cNvSpPr/>
          <p:nvPr/>
        </p:nvSpPr>
        <p:spPr>
          <a:xfrm>
            <a:off x="82398" y="6084933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3885B-92E2-BA4B-B1A7-14B670720BF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D65B82-7A3D-9946-B776-BFE4E864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Women’s body shapes</a:t>
            </a:r>
          </a:p>
        </p:txBody>
      </p:sp>
    </p:spTree>
    <p:extLst>
      <p:ext uri="{BB962C8B-B14F-4D97-AF65-F5344CB8AC3E}">
        <p14:creationId xmlns:p14="http://schemas.microsoft.com/office/powerpoint/2010/main" val="9010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20" y="876301"/>
            <a:ext cx="3091607" cy="1727643"/>
          </a:xfrm>
        </p:spPr>
        <p:txBody>
          <a:bodyPr anchor="b">
            <a:normAutofit/>
          </a:bodyPr>
          <a:lstStyle/>
          <a:p>
            <a:pPr lvl="0"/>
            <a:r>
              <a:rPr lang="en-HK" sz="2800" dirty="0" smtClean="0">
                <a:solidFill>
                  <a:srgbClr val="F5AFD6"/>
                </a:solidFill>
              </a:rPr>
              <a:t>Women’s body shape</a:t>
            </a:r>
            <a:br>
              <a:rPr lang="en-HK" sz="2800" dirty="0" smtClean="0">
                <a:solidFill>
                  <a:srgbClr val="F5AFD6"/>
                </a:solidFill>
              </a:rPr>
            </a:br>
            <a:r>
              <a:rPr lang="en-HK" sz="2800" dirty="0" smtClean="0">
                <a:solidFill>
                  <a:srgbClr val="F5AFD6"/>
                </a:solidFill>
              </a:rPr>
              <a:t>01</a:t>
            </a:r>
            <a:r>
              <a:rPr lang="en-HK" sz="2800" dirty="0" smtClean="0"/>
              <a:t>.</a:t>
            </a:r>
            <a:br>
              <a:rPr lang="en-HK" sz="2800" dirty="0" smtClean="0"/>
            </a:br>
            <a:r>
              <a:rPr lang="en-HK" sz="2800" dirty="0" smtClean="0"/>
              <a:t>Hourglass</a:t>
            </a:r>
            <a:endParaRPr lang="en-HK" sz="28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543306-690D-484F-B4D1-7A539CCD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318" y="3191960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/>
              <a:t>The </a:t>
            </a:r>
            <a:r>
              <a:rPr lang="en-HK" sz="1600" b="1" dirty="0"/>
              <a:t>most balanced</a:t>
            </a:r>
            <a:r>
              <a:rPr lang="en-HK" sz="1600" dirty="0"/>
              <a:t> of all with a proportionate top and bottom part of the body with a </a:t>
            </a:r>
            <a:r>
              <a:rPr lang="en-HK" sz="1600" b="1" dirty="0"/>
              <a:t>well-defined waistline</a:t>
            </a:r>
            <a:r>
              <a:rPr lang="en-HK" sz="1600" dirty="0"/>
              <a:t>. 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6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415</Words>
  <Application>Microsoft Office PowerPoint</Application>
  <PresentationFormat>寬螢幕</PresentationFormat>
  <Paragraphs>69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Avenir Next LT Pro</vt:lpstr>
      <vt:lpstr>Avenir Next LT Pro Light</vt:lpstr>
      <vt:lpstr>Arial</vt:lpstr>
      <vt:lpstr>Calibri</vt:lpstr>
      <vt:lpstr>GradientRiseVTI</vt:lpstr>
      <vt:lpstr>Between garment and body</vt:lpstr>
      <vt:lpstr>Garment fitting</vt:lpstr>
      <vt:lpstr>Common types of apparel silhouette</vt:lpstr>
      <vt:lpstr>Regular fit</vt:lpstr>
      <vt:lpstr>Regular fit</vt:lpstr>
      <vt:lpstr>Mini</vt:lpstr>
      <vt:lpstr>Body shape</vt:lpstr>
      <vt:lpstr>Women’s body shapes</vt:lpstr>
      <vt:lpstr>Women’s body shape 01. Hourglass</vt:lpstr>
      <vt:lpstr>Women’s body shape 02. Rectangle</vt:lpstr>
      <vt:lpstr>Women’s body shape 03. Pear</vt:lpstr>
      <vt:lpstr>Women’s body shape 04. Inverted triangle</vt:lpstr>
      <vt:lpstr>men’s body shapes</vt:lpstr>
      <vt:lpstr>Men’s body shape 01. Rounded</vt:lpstr>
      <vt:lpstr>Men’s body shape  02. Rectangle</vt:lpstr>
      <vt:lpstr>Men’s body shape  03. Triangle</vt:lpstr>
      <vt:lpstr>04. Inverted triangle</vt:lpstr>
      <vt:lpstr>chapter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garment and body</dc:title>
  <dc:creator>HO HO TAK</dc:creator>
  <cp:lastModifiedBy>POON, Suk-mei Cindy</cp:lastModifiedBy>
  <cp:revision>12</cp:revision>
  <dcterms:created xsi:type="dcterms:W3CDTF">2020-08-20T03:00:15Z</dcterms:created>
  <dcterms:modified xsi:type="dcterms:W3CDTF">2021-09-20T01:54:48Z</dcterms:modified>
</cp:coreProperties>
</file>